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41"/>
  </p:notesMasterIdLst>
  <p:sldIdLst>
    <p:sldId id="256" r:id="rId2"/>
    <p:sldId id="262" r:id="rId3"/>
    <p:sldId id="258" r:id="rId4"/>
    <p:sldId id="263" r:id="rId5"/>
    <p:sldId id="264" r:id="rId6"/>
    <p:sldId id="278" r:id="rId7"/>
    <p:sldId id="261" r:id="rId8"/>
    <p:sldId id="268" r:id="rId9"/>
    <p:sldId id="257" r:id="rId10"/>
    <p:sldId id="266" r:id="rId11"/>
    <p:sldId id="265" r:id="rId12"/>
    <p:sldId id="267" r:id="rId13"/>
    <p:sldId id="270" r:id="rId14"/>
    <p:sldId id="271" r:id="rId15"/>
    <p:sldId id="269" r:id="rId16"/>
    <p:sldId id="274" r:id="rId17"/>
    <p:sldId id="272" r:id="rId18"/>
    <p:sldId id="275" r:id="rId19"/>
    <p:sldId id="284" r:id="rId20"/>
    <p:sldId id="285" r:id="rId21"/>
    <p:sldId id="286" r:id="rId22"/>
    <p:sldId id="287" r:id="rId23"/>
    <p:sldId id="288" r:id="rId24"/>
    <p:sldId id="289" r:id="rId25"/>
    <p:sldId id="290" r:id="rId26"/>
    <p:sldId id="291" r:id="rId27"/>
    <p:sldId id="292" r:id="rId28"/>
    <p:sldId id="293" r:id="rId29"/>
    <p:sldId id="294" r:id="rId30"/>
    <p:sldId id="260" r:id="rId31"/>
    <p:sldId id="282" r:id="rId32"/>
    <p:sldId id="283" r:id="rId33"/>
    <p:sldId id="276" r:id="rId34"/>
    <p:sldId id="277" r:id="rId35"/>
    <p:sldId id="296" r:id="rId36"/>
    <p:sldId id="299" r:id="rId37"/>
    <p:sldId id="273" r:id="rId38"/>
    <p:sldId id="295" r:id="rId39"/>
    <p:sldId id="281"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1813" autoAdjust="0"/>
  </p:normalViewPr>
  <p:slideViewPr>
    <p:cSldViewPr snapToGrid="0">
      <p:cViewPr varScale="1">
        <p:scale>
          <a:sx n="66" d="100"/>
          <a:sy n="66" d="100"/>
        </p:scale>
        <p:origin x="144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4383FB-0949-4FA8-A2B4-E52D5258CCC2}" type="datetimeFigureOut">
              <a:rPr lang="en-GB" smtClean="0"/>
              <a:t>08/03/2018</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156DA5-A958-46FF-A3AC-E7605BFC722C}" type="slidenum">
              <a:rPr lang="en-GB" smtClean="0"/>
              <a:t>‹#›</a:t>
            </a:fld>
            <a:endParaRPr lang="en-GB" dirty="0"/>
          </a:p>
        </p:txBody>
      </p:sp>
    </p:spTree>
    <p:extLst>
      <p:ext uri="{BB962C8B-B14F-4D97-AF65-F5344CB8AC3E}">
        <p14:creationId xmlns:p14="http://schemas.microsoft.com/office/powerpoint/2010/main" val="34429631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E109BF3-81C4-4A27-960C-6CD35EC505FB}" type="slidenum">
              <a:rPr lang="en-GB" smtClean="0"/>
              <a:t>4</a:t>
            </a:fld>
            <a:endParaRPr lang="en-GB" dirty="0"/>
          </a:p>
        </p:txBody>
      </p:sp>
    </p:spTree>
    <p:extLst>
      <p:ext uri="{BB962C8B-B14F-4D97-AF65-F5344CB8AC3E}">
        <p14:creationId xmlns:p14="http://schemas.microsoft.com/office/powerpoint/2010/main" val="3365055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Peter </a:t>
            </a:r>
            <a:r>
              <a:rPr lang="en-GB" dirty="0" err="1" smtClean="0"/>
              <a:t>Kilby</a:t>
            </a:r>
            <a:r>
              <a:rPr lang="en-GB" dirty="0" smtClean="0"/>
              <a:t> suggests that the entrepreneur is like the </a:t>
            </a:r>
            <a:r>
              <a:rPr lang="en-GB" dirty="0" err="1" smtClean="0"/>
              <a:t>heffalump</a:t>
            </a:r>
            <a:r>
              <a:rPr lang="en-GB" dirty="0" smtClean="0"/>
              <a:t> in the Winnie the pooh books in that  no one has</a:t>
            </a:r>
            <a:r>
              <a:rPr lang="en-GB" baseline="0" dirty="0" smtClean="0"/>
              <a:t> captured him and no one who has seen him can agree on his characteristics.</a:t>
            </a:r>
            <a:endParaRPr lang="en-GB" dirty="0" smtClean="0"/>
          </a:p>
          <a:p>
            <a:endParaRPr lang="en-GB" dirty="0"/>
          </a:p>
        </p:txBody>
      </p:sp>
      <p:sp>
        <p:nvSpPr>
          <p:cNvPr id="4" name="Slide Number Placeholder 3"/>
          <p:cNvSpPr>
            <a:spLocks noGrp="1"/>
          </p:cNvSpPr>
          <p:nvPr>
            <p:ph type="sldNum" sz="quarter" idx="10"/>
          </p:nvPr>
        </p:nvSpPr>
        <p:spPr/>
        <p:txBody>
          <a:bodyPr/>
          <a:lstStyle/>
          <a:p>
            <a:fld id="{CE109BF3-81C4-4A27-960C-6CD35EC505FB}" type="slidenum">
              <a:rPr lang="en-GB" smtClean="0"/>
              <a:t>5</a:t>
            </a:fld>
            <a:endParaRPr lang="en-GB"/>
          </a:p>
        </p:txBody>
      </p:sp>
    </p:spTree>
    <p:extLst>
      <p:ext uri="{BB962C8B-B14F-4D97-AF65-F5344CB8AC3E}">
        <p14:creationId xmlns:p14="http://schemas.microsoft.com/office/powerpoint/2010/main" val="1412677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E109BF3-81C4-4A27-960C-6CD35EC505FB}" type="slidenum">
              <a:rPr lang="en-GB" smtClean="0"/>
              <a:t>6</a:t>
            </a:fld>
            <a:endParaRPr lang="en-GB"/>
          </a:p>
        </p:txBody>
      </p:sp>
    </p:spTree>
    <p:extLst>
      <p:ext uri="{BB962C8B-B14F-4D97-AF65-F5344CB8AC3E}">
        <p14:creationId xmlns:p14="http://schemas.microsoft.com/office/powerpoint/2010/main" val="3390605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Innovators</a:t>
            </a:r>
            <a:r>
              <a:rPr lang="en-GB" baseline="0" dirty="0" smtClean="0"/>
              <a:t> able to change whole industries through their originality, strong imaginations lead to new innovations – sir Terence Conran</a:t>
            </a:r>
          </a:p>
          <a:p>
            <a:r>
              <a:rPr lang="en-GB" baseline="0" dirty="0" smtClean="0"/>
              <a:t>Enablers intuitively able to predict what people want or need, and make sure the right product is available at the right time – Mary Quant</a:t>
            </a:r>
          </a:p>
          <a:p>
            <a:r>
              <a:rPr lang="en-GB" baseline="0" dirty="0" smtClean="0"/>
              <a:t>Leaders Don’t actually develop anything but inspire others through their natural authority– John Harvey Jones</a:t>
            </a:r>
          </a:p>
          <a:p>
            <a:r>
              <a:rPr lang="en-GB" baseline="0" dirty="0" smtClean="0"/>
              <a:t>New Entrepreneurs redevelop existing ideas into cheaper, more desirable, more powerful or more efficient products – Jack </a:t>
            </a:r>
            <a:r>
              <a:rPr lang="en-GB" baseline="0" dirty="0" err="1" smtClean="0"/>
              <a:t>Dangoor</a:t>
            </a:r>
            <a:endParaRPr lang="en-GB" baseline="0" dirty="0" smtClean="0"/>
          </a:p>
          <a:p>
            <a:r>
              <a:rPr lang="en-GB" baseline="0" dirty="0" err="1" smtClean="0"/>
              <a:t>Animateurs</a:t>
            </a:r>
            <a:r>
              <a:rPr lang="en-GB" baseline="0" dirty="0" smtClean="0"/>
              <a:t> use the force of their personality to build networks and develop ideas – </a:t>
            </a:r>
            <a:r>
              <a:rPr lang="en-GB" baseline="0" dirty="0" err="1" smtClean="0"/>
              <a:t>Nelli</a:t>
            </a:r>
            <a:r>
              <a:rPr lang="en-GB" baseline="0" dirty="0" smtClean="0"/>
              <a:t> </a:t>
            </a:r>
            <a:r>
              <a:rPr lang="en-GB" baseline="0" dirty="0" err="1" smtClean="0"/>
              <a:t>Eichner</a:t>
            </a:r>
            <a:endParaRPr lang="en-GB" baseline="0" dirty="0" smtClean="0"/>
          </a:p>
          <a:p>
            <a:r>
              <a:rPr lang="en-GB" baseline="0" dirty="0" smtClean="0"/>
              <a:t>Adventurer go their own way and have the drive and energy to see themselves through – Anita Roddick</a:t>
            </a:r>
          </a:p>
          <a:p>
            <a:r>
              <a:rPr lang="en-GB" baseline="0" dirty="0" smtClean="0"/>
              <a:t>Change agents create new forms of business to meet the specific needs of individuals – Steve Shirley</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69156DA5-A958-46FF-A3AC-E7605BFC722C}" type="slidenum">
              <a:rPr lang="en-GB" smtClean="0"/>
              <a:t>9</a:t>
            </a:fld>
            <a:endParaRPr lang="en-GB"/>
          </a:p>
        </p:txBody>
      </p:sp>
    </p:spTree>
    <p:extLst>
      <p:ext uri="{BB962C8B-B14F-4D97-AF65-F5344CB8AC3E}">
        <p14:creationId xmlns:p14="http://schemas.microsoft.com/office/powerpoint/2010/main" val="35590912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Norman Smith in the entrepreneur and his</a:t>
            </a:r>
            <a:r>
              <a:rPr lang="en-GB" baseline="0" dirty="0" smtClean="0"/>
              <a:t> firm 1</a:t>
            </a:r>
            <a:r>
              <a:rPr lang="en-GB" dirty="0" smtClean="0"/>
              <a:t>967 sees entrepreneurs as three</a:t>
            </a:r>
            <a:r>
              <a:rPr lang="en-GB" baseline="0" dirty="0" smtClean="0"/>
              <a:t> distinct types  on a spectrum with the archetypal craftsman being a loner with limited social capital and the opportunist being a gregarious outgoing personality with plenty of social skills </a:t>
            </a:r>
          </a:p>
          <a:p>
            <a:endParaRPr lang="en-GB" baseline="0" dirty="0" smtClean="0"/>
          </a:p>
          <a:p>
            <a:r>
              <a:rPr lang="en-GB" sz="1200" b="0" i="0" kern="1200" dirty="0" smtClean="0">
                <a:solidFill>
                  <a:schemeClr val="tx1"/>
                </a:solidFill>
                <a:effectLst/>
                <a:latin typeface="+mn-lt"/>
                <a:ea typeface="+mn-ea"/>
                <a:cs typeface="+mn-cs"/>
              </a:rPr>
              <a:t>Elizabeth </a:t>
            </a:r>
            <a:r>
              <a:rPr lang="en-GB" sz="1200" b="0" i="0" kern="1200" dirty="0" err="1" smtClean="0">
                <a:solidFill>
                  <a:schemeClr val="tx1"/>
                </a:solidFill>
                <a:effectLst/>
                <a:latin typeface="+mn-lt"/>
                <a:ea typeface="+mn-ea"/>
                <a:cs typeface="+mn-cs"/>
              </a:rPr>
              <a:t>Chell</a:t>
            </a:r>
            <a:r>
              <a:rPr lang="en-GB" sz="1200" b="0" i="0" kern="1200" dirty="0" smtClean="0">
                <a:solidFill>
                  <a:schemeClr val="tx1"/>
                </a:solidFill>
                <a:effectLst/>
                <a:latin typeface="+mn-lt"/>
                <a:ea typeface="+mn-ea"/>
                <a:cs typeface="+mn-cs"/>
              </a:rPr>
              <a:t>, Jean Haworth, Sally </a:t>
            </a:r>
            <a:r>
              <a:rPr lang="en-GB" sz="1200" b="0" i="0" kern="1200" dirty="0" err="1" smtClean="0">
                <a:solidFill>
                  <a:schemeClr val="tx1"/>
                </a:solidFill>
                <a:effectLst/>
                <a:latin typeface="+mn-lt"/>
                <a:ea typeface="+mn-ea"/>
                <a:cs typeface="+mn-cs"/>
              </a:rPr>
              <a:t>Brearley</a:t>
            </a:r>
            <a:r>
              <a:rPr lang="en-GB" sz="1200" b="0" i="0" kern="1200" dirty="0" smtClean="0">
                <a:solidFill>
                  <a:schemeClr val="tx1"/>
                </a:solidFill>
                <a:effectLst/>
                <a:latin typeface="+mn-lt"/>
                <a:ea typeface="+mn-ea"/>
                <a:cs typeface="+mn-cs"/>
              </a:rPr>
              <a:t> looked to a biological</a:t>
            </a:r>
            <a:r>
              <a:rPr lang="en-GB" sz="1200" b="0" i="0" kern="1200" baseline="0" dirty="0" smtClean="0">
                <a:solidFill>
                  <a:schemeClr val="tx1"/>
                </a:solidFill>
                <a:effectLst/>
                <a:latin typeface="+mn-lt"/>
                <a:ea typeface="+mn-ea"/>
                <a:cs typeface="+mn-cs"/>
              </a:rPr>
              <a:t> classification and identified four sub species of entrepreneur; </a:t>
            </a:r>
          </a:p>
          <a:p>
            <a:r>
              <a:rPr lang="en-GB" sz="1200" b="0" i="0" kern="1200" baseline="0" dirty="0" smtClean="0">
                <a:solidFill>
                  <a:schemeClr val="tx1"/>
                </a:solidFill>
                <a:effectLst/>
                <a:latin typeface="+mn-lt"/>
                <a:ea typeface="+mn-ea"/>
                <a:cs typeface="+mn-cs"/>
              </a:rPr>
              <a:t>Caretakers have little strategic focus and no desire to grow the business where as the business owned and operated by typical entrepreneurs are typified by growth and development.  </a:t>
            </a:r>
          </a:p>
          <a:p>
            <a:endParaRPr lang="en-GB" sz="1200" b="0" i="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baseline="0" dirty="0" smtClean="0">
                <a:solidFill>
                  <a:schemeClr val="tx1"/>
                </a:solidFill>
                <a:effectLst/>
                <a:latin typeface="+mn-lt"/>
                <a:ea typeface="+mn-ea"/>
                <a:cs typeface="+mn-cs"/>
              </a:rPr>
              <a:t>Raoul Davis suggested the term </a:t>
            </a:r>
            <a:r>
              <a:rPr lang="en-GB" baseline="0" dirty="0" smtClean="0"/>
              <a:t>Zombie entrepreneurs who have none of the characteristics of the traditional models and are only entrepreneurs because the jobs market is tight or they cant think of anything better to do. Zombie entrepreneurs are particularly harmful because they put off investors from supporting those with genuine ideas.</a:t>
            </a:r>
          </a:p>
          <a:p>
            <a:endParaRPr lang="en-GB" dirty="0"/>
          </a:p>
        </p:txBody>
      </p:sp>
      <p:sp>
        <p:nvSpPr>
          <p:cNvPr id="4" name="Slide Number Placeholder 3"/>
          <p:cNvSpPr>
            <a:spLocks noGrp="1"/>
          </p:cNvSpPr>
          <p:nvPr>
            <p:ph type="sldNum" sz="quarter" idx="10"/>
          </p:nvPr>
        </p:nvSpPr>
        <p:spPr/>
        <p:txBody>
          <a:bodyPr/>
          <a:lstStyle/>
          <a:p>
            <a:fld id="{69156DA5-A958-46FF-A3AC-E7605BFC722C}" type="slidenum">
              <a:rPr lang="en-GB" smtClean="0"/>
              <a:t>10</a:t>
            </a:fld>
            <a:endParaRPr lang="en-GB"/>
          </a:p>
        </p:txBody>
      </p:sp>
    </p:spTree>
    <p:extLst>
      <p:ext uri="{BB962C8B-B14F-4D97-AF65-F5344CB8AC3E}">
        <p14:creationId xmlns:p14="http://schemas.microsoft.com/office/powerpoint/2010/main" val="35247062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Timmons suggests that these characteristics vary according to the situation the entrepreneur is in an</a:t>
            </a:r>
            <a:r>
              <a:rPr lang="en-GB" baseline="0" dirty="0" smtClean="0"/>
              <a:t>d can be learned</a:t>
            </a:r>
          </a:p>
          <a:p>
            <a:endParaRPr lang="en-GB" baseline="0" dirty="0" smtClean="0"/>
          </a:p>
          <a:p>
            <a:r>
              <a:rPr lang="en-GB" baseline="0" dirty="0" smtClean="0"/>
              <a:t>Some issues with this:</a:t>
            </a:r>
          </a:p>
          <a:p>
            <a:r>
              <a:rPr lang="en-GB" baseline="0" dirty="0" smtClean="0"/>
              <a:t>Western based American research possibly culturally biased</a:t>
            </a:r>
          </a:p>
          <a:p>
            <a:r>
              <a:rPr lang="en-GB" baseline="0" dirty="0" smtClean="0"/>
              <a:t>Not clear if entrepreneurs possess the attributes before starting or if they acquire them as a result of being an entrepreneur – what do you think?</a:t>
            </a:r>
            <a:endParaRPr lang="en-GB" dirty="0"/>
          </a:p>
        </p:txBody>
      </p:sp>
      <p:sp>
        <p:nvSpPr>
          <p:cNvPr id="4" name="Slide Number Placeholder 3"/>
          <p:cNvSpPr>
            <a:spLocks noGrp="1"/>
          </p:cNvSpPr>
          <p:nvPr>
            <p:ph type="sldNum" sz="quarter" idx="10"/>
          </p:nvPr>
        </p:nvSpPr>
        <p:spPr/>
        <p:txBody>
          <a:bodyPr/>
          <a:lstStyle/>
          <a:p>
            <a:fld id="{69156DA5-A958-46FF-A3AC-E7605BFC722C}" type="slidenum">
              <a:rPr lang="en-GB" smtClean="0"/>
              <a:t>11</a:t>
            </a:fld>
            <a:endParaRPr lang="en-GB"/>
          </a:p>
        </p:txBody>
      </p:sp>
    </p:spTree>
    <p:extLst>
      <p:ext uri="{BB962C8B-B14F-4D97-AF65-F5344CB8AC3E}">
        <p14:creationId xmlns:p14="http://schemas.microsoft.com/office/powerpoint/2010/main" val="279333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69156DA5-A958-46FF-A3AC-E7605BFC722C}" type="slidenum">
              <a:rPr lang="en-GB" smtClean="0"/>
              <a:t>12</a:t>
            </a:fld>
            <a:endParaRPr lang="en-GB" dirty="0"/>
          </a:p>
        </p:txBody>
      </p:sp>
    </p:spTree>
    <p:extLst>
      <p:ext uri="{BB962C8B-B14F-4D97-AF65-F5344CB8AC3E}">
        <p14:creationId xmlns:p14="http://schemas.microsoft.com/office/powerpoint/2010/main" val="5400153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E109BF3-81C4-4A27-960C-6CD35EC505FB}" type="slidenum">
              <a:rPr lang="en-GB" smtClean="0"/>
              <a:t>13</a:t>
            </a:fld>
            <a:endParaRPr lang="en-GB"/>
          </a:p>
        </p:txBody>
      </p:sp>
    </p:spTree>
    <p:extLst>
      <p:ext uri="{BB962C8B-B14F-4D97-AF65-F5344CB8AC3E}">
        <p14:creationId xmlns:p14="http://schemas.microsoft.com/office/powerpoint/2010/main" val="330086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E109BF3-81C4-4A27-960C-6CD35EC505FB}" type="slidenum">
              <a:rPr lang="en-GB" smtClean="0"/>
              <a:t>14</a:t>
            </a:fld>
            <a:endParaRPr lang="en-GB"/>
          </a:p>
        </p:txBody>
      </p:sp>
    </p:spTree>
    <p:extLst>
      <p:ext uri="{BB962C8B-B14F-4D97-AF65-F5344CB8AC3E}">
        <p14:creationId xmlns:p14="http://schemas.microsoft.com/office/powerpoint/2010/main" val="2076399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156DA5-A958-46FF-A3AC-E7605BFC722C}" type="slidenum">
              <a:rPr lang="en-GB" smtClean="0"/>
              <a:t>15</a:t>
            </a:fld>
            <a:endParaRPr lang="en-GB" dirty="0"/>
          </a:p>
        </p:txBody>
      </p:sp>
    </p:spTree>
    <p:extLst>
      <p:ext uri="{BB962C8B-B14F-4D97-AF65-F5344CB8AC3E}">
        <p14:creationId xmlns:p14="http://schemas.microsoft.com/office/powerpoint/2010/main" val="58513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variety of industries from steel and</a:t>
            </a:r>
          </a:p>
          <a:p>
            <a:r>
              <a:rPr lang="en-GB" dirty="0"/>
              <a:t>railroad to teddy bears and semiconductors and</a:t>
            </a:r>
          </a:p>
          <a:p>
            <a:r>
              <a:rPr lang="en-GB" dirty="0"/>
              <a:t>bio-tech. The idea behind the study was not</a:t>
            </a:r>
          </a:p>
          <a:p>
            <a:r>
              <a:rPr lang="en-GB" dirty="0"/>
              <a:t>merely to interview these founders, but to get</a:t>
            </a:r>
          </a:p>
          <a:p>
            <a:r>
              <a:rPr lang="en-GB" dirty="0"/>
              <a:t>behind their stories and understand how they</a:t>
            </a:r>
          </a:p>
          <a:p>
            <a:r>
              <a:rPr lang="en-GB" dirty="0"/>
              <a:t>reason about specific problems in transforming</a:t>
            </a:r>
          </a:p>
          <a:p>
            <a:r>
              <a:rPr lang="en-GB" dirty="0"/>
              <a:t>an idea into an enduring firm.</a:t>
            </a:r>
          </a:p>
        </p:txBody>
      </p:sp>
      <p:sp>
        <p:nvSpPr>
          <p:cNvPr id="4" name="Slide Number Placeholder 3"/>
          <p:cNvSpPr>
            <a:spLocks noGrp="1"/>
          </p:cNvSpPr>
          <p:nvPr>
            <p:ph type="sldNum" sz="quarter" idx="10"/>
          </p:nvPr>
        </p:nvSpPr>
        <p:spPr/>
        <p:txBody>
          <a:bodyPr/>
          <a:lstStyle/>
          <a:p>
            <a:fld id="{CE109BF3-81C4-4A27-960C-6CD35EC505FB}" type="slidenum">
              <a:rPr lang="en-GB" smtClean="0"/>
              <a:t>16</a:t>
            </a:fld>
            <a:endParaRPr lang="en-GB"/>
          </a:p>
        </p:txBody>
      </p:sp>
    </p:spTree>
    <p:extLst>
      <p:ext uri="{BB962C8B-B14F-4D97-AF65-F5344CB8AC3E}">
        <p14:creationId xmlns:p14="http://schemas.microsoft.com/office/powerpoint/2010/main" val="24842781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Explain then ask for examples</a:t>
            </a:r>
          </a:p>
          <a:p>
            <a:endParaRPr lang="en-GB" dirty="0" smtClean="0"/>
          </a:p>
          <a:p>
            <a:r>
              <a:rPr lang="en-GB" dirty="0" smtClean="0"/>
              <a:t>Brexit</a:t>
            </a:r>
          </a:p>
          <a:p>
            <a:r>
              <a:rPr lang="en-GB" dirty="0" smtClean="0"/>
              <a:t>Future</a:t>
            </a:r>
            <a:r>
              <a:rPr lang="en-GB" baseline="0" dirty="0" smtClean="0"/>
              <a:t> Generations of Wales Act</a:t>
            </a:r>
          </a:p>
          <a:p>
            <a:r>
              <a:rPr lang="en-GB" baseline="0" dirty="0" smtClean="0"/>
              <a:t>Global Warming</a:t>
            </a:r>
            <a:endParaRPr lang="en-GB" dirty="0"/>
          </a:p>
        </p:txBody>
      </p:sp>
      <p:sp>
        <p:nvSpPr>
          <p:cNvPr id="4" name="Slide Number Placeholder 3"/>
          <p:cNvSpPr>
            <a:spLocks noGrp="1"/>
          </p:cNvSpPr>
          <p:nvPr>
            <p:ph type="sldNum" sz="quarter" idx="10"/>
          </p:nvPr>
        </p:nvSpPr>
        <p:spPr/>
        <p:txBody>
          <a:bodyPr/>
          <a:lstStyle/>
          <a:p>
            <a:fld id="{69156DA5-A958-46FF-A3AC-E7605BFC722C}" type="slidenum">
              <a:rPr lang="en-GB" smtClean="0"/>
              <a:t>17</a:t>
            </a:fld>
            <a:endParaRPr lang="en-GB" dirty="0"/>
          </a:p>
        </p:txBody>
      </p:sp>
    </p:spTree>
    <p:extLst>
      <p:ext uri="{BB962C8B-B14F-4D97-AF65-F5344CB8AC3E}">
        <p14:creationId xmlns:p14="http://schemas.microsoft.com/office/powerpoint/2010/main" val="738045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E109BF3-81C4-4A27-960C-6CD35EC505FB}" type="slidenum">
              <a:rPr lang="en-GB" smtClean="0"/>
              <a:t>18</a:t>
            </a:fld>
            <a:endParaRPr lang="en-GB"/>
          </a:p>
        </p:txBody>
      </p:sp>
    </p:spTree>
    <p:extLst>
      <p:ext uri="{BB962C8B-B14F-4D97-AF65-F5344CB8AC3E}">
        <p14:creationId xmlns:p14="http://schemas.microsoft.com/office/powerpoint/2010/main" val="3875932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D8FA302D-4239-4AA5-AE86-3C33A4CB7B93}" type="slidenum">
              <a:rPr lang="en-GB" smtClean="0"/>
              <a:t>19</a:t>
            </a:fld>
            <a:endParaRPr lang="en-GB"/>
          </a:p>
        </p:txBody>
      </p:sp>
      <p:sp>
        <p:nvSpPr>
          <p:cNvPr id="9" name="Rectangle 8"/>
          <p:cNvSpPr/>
          <p:nvPr/>
        </p:nvSpPr>
        <p:spPr>
          <a:xfrm>
            <a:off x="318304" y="4591070"/>
            <a:ext cx="6161067" cy="4524315"/>
          </a:xfrm>
          <a:prstGeom prst="rect">
            <a:avLst/>
          </a:prstGeom>
        </p:spPr>
        <p:txBody>
          <a:bodyPr wrap="square">
            <a:spAutoFit/>
          </a:bodyPr>
          <a:lstStyle/>
          <a:p>
            <a:r>
              <a:rPr lang="en-GB" dirty="0"/>
              <a:t>Entrepreneurship is not something special that a few people are born with. Entrepreneurship is a way of thinking that can be nurtured.</a:t>
            </a:r>
          </a:p>
          <a:p>
            <a:endParaRPr lang="en-GB" dirty="0"/>
          </a:p>
          <a:p>
            <a:r>
              <a:rPr lang="en-GB" dirty="0"/>
              <a:t>The ACRO model was introduced to focus on the attitudes, skills and behaviours needed to enable young people to meet the needs of business in the 21st century.</a:t>
            </a:r>
          </a:p>
          <a:p>
            <a:endParaRPr lang="en-GB" dirty="0"/>
          </a:p>
          <a:p>
            <a:r>
              <a:rPr lang="en-GB" dirty="0"/>
              <a:t>Initial research conducted by the Welsh Government identified the characteristics commonly displayed by entrepreneurs. This considered the everyday business tasks and underlying skills and attitudes of the entrepreneur.</a:t>
            </a:r>
          </a:p>
          <a:p>
            <a:endParaRPr lang="en-GB" dirty="0"/>
          </a:p>
          <a:p>
            <a:r>
              <a:rPr lang="en-GB" dirty="0"/>
              <a:t>The model breaks the characteristics down into four key dimensions and is summed up by the acronym ACRO – this covers all the important aspects of entrepreneurial behaviour</a:t>
            </a:r>
          </a:p>
        </p:txBody>
      </p:sp>
    </p:spTree>
    <p:extLst>
      <p:ext uri="{BB962C8B-B14F-4D97-AF65-F5344CB8AC3E}">
        <p14:creationId xmlns:p14="http://schemas.microsoft.com/office/powerpoint/2010/main" val="32798244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educator's aim is to help students develop core behaviours for enterprise through</a:t>
            </a:r>
          </a:p>
          <a:p>
            <a:r>
              <a:rPr lang="en-GB" dirty="0" smtClean="0"/>
              <a:t>learning activities that enable them to practise, exhibit and develop confidence in key areas.</a:t>
            </a:r>
          </a:p>
          <a:p>
            <a:endParaRPr lang="en-GB" dirty="0"/>
          </a:p>
        </p:txBody>
      </p:sp>
      <p:sp>
        <p:nvSpPr>
          <p:cNvPr id="4" name="Slide Number Placeholder 3"/>
          <p:cNvSpPr>
            <a:spLocks noGrp="1"/>
          </p:cNvSpPr>
          <p:nvPr>
            <p:ph type="sldNum" sz="quarter" idx="10"/>
          </p:nvPr>
        </p:nvSpPr>
        <p:spPr/>
        <p:txBody>
          <a:bodyPr/>
          <a:lstStyle/>
          <a:p>
            <a:fld id="{1651E1B2-9A5A-4A75-8A9F-9E64602829D0}" type="slidenum">
              <a:rPr lang="en-GB" smtClean="0"/>
              <a:t>21</a:t>
            </a:fld>
            <a:endParaRPr lang="en-GB"/>
          </a:p>
        </p:txBody>
      </p:sp>
    </p:spTree>
    <p:extLst>
      <p:ext uri="{BB962C8B-B14F-4D97-AF65-F5344CB8AC3E}">
        <p14:creationId xmlns:p14="http://schemas.microsoft.com/office/powerpoint/2010/main" val="3437155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educator's aim is to help students discover and develop personal attributes for successful</a:t>
            </a:r>
          </a:p>
          <a:p>
            <a:r>
              <a:rPr lang="en-GB" dirty="0"/>
              <a:t>enterprise, develop an awareness of these, and find opportunities to enhance them.</a:t>
            </a:r>
          </a:p>
        </p:txBody>
      </p:sp>
      <p:sp>
        <p:nvSpPr>
          <p:cNvPr id="4" name="Slide Number Placeholder 3"/>
          <p:cNvSpPr>
            <a:spLocks noGrp="1"/>
          </p:cNvSpPr>
          <p:nvPr>
            <p:ph type="sldNum" sz="quarter" idx="10"/>
          </p:nvPr>
        </p:nvSpPr>
        <p:spPr/>
        <p:txBody>
          <a:bodyPr/>
          <a:lstStyle/>
          <a:p>
            <a:fld id="{1651E1B2-9A5A-4A75-8A9F-9E64602829D0}" type="slidenum">
              <a:rPr lang="en-GB" smtClean="0"/>
              <a:t>22</a:t>
            </a:fld>
            <a:endParaRPr lang="en-GB"/>
          </a:p>
        </p:txBody>
      </p:sp>
    </p:spTree>
    <p:extLst>
      <p:ext uri="{BB962C8B-B14F-4D97-AF65-F5344CB8AC3E}">
        <p14:creationId xmlns:p14="http://schemas.microsoft.com/office/powerpoint/2010/main" val="22830743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r>
              <a:rPr lang="en-GB" dirty="0" smtClean="0"/>
              <a:t>1980 – encourage students to participate in business opportunities</a:t>
            </a:r>
          </a:p>
          <a:p>
            <a:endParaRPr lang="en-GB" dirty="0"/>
          </a:p>
          <a:p>
            <a:r>
              <a:rPr lang="en-GB" dirty="0" smtClean="0"/>
              <a:t>1990 – willingness declined</a:t>
            </a:r>
            <a:endParaRPr lang="en-GB" dirty="0"/>
          </a:p>
          <a:p>
            <a:endParaRPr lang="en-GB" dirty="0" smtClean="0"/>
          </a:p>
          <a:p>
            <a:r>
              <a:rPr lang="en-GB" dirty="0" smtClean="0"/>
              <a:t>In </a:t>
            </a:r>
            <a:r>
              <a:rPr lang="en-GB" dirty="0"/>
              <a:t>1997, Dearing's National Committee of Inquiry into</a:t>
            </a:r>
          </a:p>
          <a:p>
            <a:r>
              <a:rPr lang="en-GB" dirty="0"/>
              <a:t>Higher Education13 revitalised the call, recommending that universities consider the </a:t>
            </a:r>
            <a:r>
              <a:rPr lang="en-GB" dirty="0" smtClean="0"/>
              <a:t>scope for </a:t>
            </a:r>
            <a:r>
              <a:rPr lang="en-GB" dirty="0"/>
              <a:t>encouraging entrepreneurship through innovative approaches to programme design</a:t>
            </a:r>
            <a:r>
              <a:rPr lang="en-GB" dirty="0" smtClean="0"/>
              <a:t>. – higher education innovation fund ( reach out to business and the community) </a:t>
            </a:r>
          </a:p>
          <a:p>
            <a:endParaRPr lang="en-GB" dirty="0"/>
          </a:p>
          <a:p>
            <a:r>
              <a:rPr lang="en-GB" dirty="0" smtClean="0"/>
              <a:t>Then big rise</a:t>
            </a:r>
          </a:p>
          <a:p>
            <a:endParaRPr lang="en-GB" dirty="0"/>
          </a:p>
          <a:p>
            <a:r>
              <a:rPr lang="en-GB" dirty="0" smtClean="0"/>
              <a:t>2010 – new gov. same need</a:t>
            </a:r>
          </a:p>
          <a:p>
            <a:endParaRPr lang="en-GB" dirty="0"/>
          </a:p>
          <a:p>
            <a:endParaRPr lang="en-GB" dirty="0"/>
          </a:p>
        </p:txBody>
      </p:sp>
      <p:sp>
        <p:nvSpPr>
          <p:cNvPr id="4" name="Slide Number Placeholder 3"/>
          <p:cNvSpPr>
            <a:spLocks noGrp="1"/>
          </p:cNvSpPr>
          <p:nvPr>
            <p:ph type="sldNum" sz="quarter" idx="10"/>
          </p:nvPr>
        </p:nvSpPr>
        <p:spPr/>
        <p:txBody>
          <a:bodyPr/>
          <a:lstStyle/>
          <a:p>
            <a:fld id="{1651E1B2-9A5A-4A75-8A9F-9E64602829D0}" type="slidenum">
              <a:rPr lang="en-GB" smtClean="0"/>
              <a:t>25</a:t>
            </a:fld>
            <a:endParaRPr lang="en-GB"/>
          </a:p>
        </p:txBody>
      </p:sp>
    </p:spTree>
    <p:extLst>
      <p:ext uri="{BB962C8B-B14F-4D97-AF65-F5344CB8AC3E}">
        <p14:creationId xmlns:p14="http://schemas.microsoft.com/office/powerpoint/2010/main" val="16678488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model was originally developed in the 1980s by performance coach Sir John Whitmore, although other coaches, such as Alan Fine and Graham Alexander, have also helped to develop it</a:t>
            </a:r>
            <a:r>
              <a:rPr lang="en-GB" dirty="0" smtClean="0"/>
              <a:t>.</a:t>
            </a:r>
          </a:p>
          <a:p>
            <a:endParaRPr lang="en-GB" dirty="0"/>
          </a:p>
          <a:p>
            <a:r>
              <a:rPr lang="en-GB" dirty="0"/>
              <a:t>A good way of thinking about the GROW Model is to think about how you'd plan a journey. First, you decide where you are going (the goal), and establish where you currently are (your current reality</a:t>
            </a:r>
            <a:r>
              <a:rPr lang="en-GB" dirty="0" smtClean="0"/>
              <a:t>).</a:t>
            </a:r>
          </a:p>
          <a:p>
            <a:endParaRPr lang="en-GB" dirty="0"/>
          </a:p>
          <a:p>
            <a:r>
              <a:rPr lang="en-GB" dirty="0"/>
              <a:t>You then explore various routes (the options) to your destination. In the final step, establishing the will, you ensure that you're committed to making the journey, and are prepared for the obstacles that you could meet on the way.</a:t>
            </a:r>
          </a:p>
          <a:p>
            <a:endParaRPr lang="en-GB" dirty="0"/>
          </a:p>
        </p:txBody>
      </p:sp>
      <p:sp>
        <p:nvSpPr>
          <p:cNvPr id="4" name="Slide Number Placeholder 3"/>
          <p:cNvSpPr>
            <a:spLocks noGrp="1"/>
          </p:cNvSpPr>
          <p:nvPr>
            <p:ph type="sldNum" sz="quarter" idx="10"/>
          </p:nvPr>
        </p:nvSpPr>
        <p:spPr/>
        <p:txBody>
          <a:bodyPr/>
          <a:lstStyle/>
          <a:p>
            <a:fld id="{1651E1B2-9A5A-4A75-8A9F-9E64602829D0}" type="slidenum">
              <a:rPr lang="en-GB" smtClean="0"/>
              <a:t>28</a:t>
            </a:fld>
            <a:endParaRPr lang="en-GB"/>
          </a:p>
        </p:txBody>
      </p:sp>
    </p:spTree>
    <p:extLst>
      <p:ext uri="{BB962C8B-B14F-4D97-AF65-F5344CB8AC3E}">
        <p14:creationId xmlns:p14="http://schemas.microsoft.com/office/powerpoint/2010/main" val="34300287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Step one – understand what you intend to do</a:t>
            </a:r>
          </a:p>
          <a:p>
            <a:r>
              <a:rPr lang="en-GB" dirty="0" smtClean="0"/>
              <a:t>Step 2 – smart targets (specific, measurable, attainable, realistic, time based)</a:t>
            </a:r>
          </a:p>
          <a:p>
            <a:r>
              <a:rPr lang="en-GB" dirty="0" smtClean="0"/>
              <a:t>Step 3 – is the business realistic?</a:t>
            </a:r>
          </a:p>
          <a:p>
            <a:r>
              <a:rPr lang="en-GB" dirty="0" smtClean="0"/>
              <a:t>Step 4 business plan</a:t>
            </a:r>
          </a:p>
          <a:p>
            <a:r>
              <a:rPr lang="en-GB" dirty="0" smtClean="0"/>
              <a:t>Step 5 – review and evaluate </a:t>
            </a:r>
          </a:p>
          <a:p>
            <a:endParaRPr lang="en-GB" dirty="0"/>
          </a:p>
        </p:txBody>
      </p:sp>
      <p:sp>
        <p:nvSpPr>
          <p:cNvPr id="4" name="Slide Number Placeholder 3"/>
          <p:cNvSpPr>
            <a:spLocks noGrp="1"/>
          </p:cNvSpPr>
          <p:nvPr>
            <p:ph type="sldNum" sz="quarter" idx="10"/>
          </p:nvPr>
        </p:nvSpPr>
        <p:spPr/>
        <p:txBody>
          <a:bodyPr/>
          <a:lstStyle/>
          <a:p>
            <a:fld id="{1651E1B2-9A5A-4A75-8A9F-9E64602829D0}" type="slidenum">
              <a:rPr lang="en-GB" smtClean="0"/>
              <a:t>29</a:t>
            </a:fld>
            <a:endParaRPr lang="en-GB"/>
          </a:p>
        </p:txBody>
      </p:sp>
    </p:spTree>
    <p:extLst>
      <p:ext uri="{BB962C8B-B14F-4D97-AF65-F5344CB8AC3E}">
        <p14:creationId xmlns:p14="http://schemas.microsoft.com/office/powerpoint/2010/main" val="11337588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E109BF3-81C4-4A27-960C-6CD35EC505FB}" type="slidenum">
              <a:rPr lang="en-GB" smtClean="0"/>
              <a:t>33</a:t>
            </a:fld>
            <a:endParaRPr lang="en-GB"/>
          </a:p>
        </p:txBody>
      </p:sp>
    </p:spTree>
    <p:extLst>
      <p:ext uri="{BB962C8B-B14F-4D97-AF65-F5344CB8AC3E}">
        <p14:creationId xmlns:p14="http://schemas.microsoft.com/office/powerpoint/2010/main" val="28028487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E109BF3-81C4-4A27-960C-6CD35EC505FB}" type="slidenum">
              <a:rPr lang="en-GB" smtClean="0"/>
              <a:t>34</a:t>
            </a:fld>
            <a:endParaRPr lang="en-GB"/>
          </a:p>
        </p:txBody>
      </p:sp>
    </p:spTree>
    <p:extLst>
      <p:ext uri="{BB962C8B-B14F-4D97-AF65-F5344CB8AC3E}">
        <p14:creationId xmlns:p14="http://schemas.microsoft.com/office/powerpoint/2010/main" val="3013487817"/>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B4AF60A-713C-41BA-9788-4C493DDC0A9C}" type="datetimeFigureOut">
              <a:rPr lang="en-US" dirty="0"/>
              <a:t>3/8/2018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4C08AF-84E6-4329-8E67-FEA434B47075}" type="datetimeFigureOut">
              <a:rPr lang="en-US" dirty="0"/>
              <a:t>3/8/2018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5000"/>
              </a:lnSpc>
              <a:defRPr sz="7200" b="1"/>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4F6EE328-6AFF-436B-881F-213D56084544}" type="datetimeFigureOut">
              <a:rPr lang="en-US" dirty="0"/>
              <a:t>3/8/2018</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E02069A-09EE-4C7C-86A4-2314A404921D}" type="datetimeFigureOut">
              <a:rPr lang="en-US" dirty="0"/>
              <a:t>3/8/2018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56EE7F1-171E-411F-96CA-A251A21496E7}" type="datetimeFigureOut">
              <a:rPr lang="en-US" dirty="0"/>
              <a:t>3/8/2018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872C98D-A273-4547-9B92-97D7769F71A6}" type="datetimeFigureOut">
              <a:rPr lang="en-US" dirty="0"/>
              <a:t>3/8/2018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B7CD67-0644-446C-B2AD-1C09BF34F286}" type="datetimeFigureOut">
              <a:rPr lang="en-US" dirty="0"/>
              <a:t>3/8/2018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480828-6983-48AD-9E27-CBD3696F837E}" type="datetimeFigureOut">
              <a:rPr lang="en-US" dirty="0"/>
              <a:t>3/8/2018</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5EFB91-0324-450E-B17F-36DC0ECCE413}" type="datetimeFigureOut">
              <a:rPr lang="en-US" dirty="0"/>
              <a:t>3/8/2018</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5E0FA7-C445-42F7-AF66-A4F5A6FC8A9C}" type="datetimeFigureOut">
              <a:rPr lang="en-US" dirty="0"/>
              <a:t>3/8/2018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85AC5C5-1A57-4420-8AFB-CE41693A794B}" type="datetimeFigureOut">
              <a:rPr lang="en-US" dirty="0"/>
              <a:t>3/8/2018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52E37674-C1BA-4107-9B06-6D4CAC3A3DF5}" type="datetimeFigureOut">
              <a:rPr lang="en-US" dirty="0"/>
              <a:t>3/8/2018</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n-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48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5.jpe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hyperlink" Target="https://youtu.be/VosbyJa-JMs" TargetMode="External"/><Relationship Id="rId4" Type="http://schemas.openxmlformats.org/officeDocument/2006/relationships/image" Target="../media/image6.jpeg"/><Relationship Id="rId9"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sts9upOA9EU"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youtu.be/LZXfxSTEYHw"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hyperlink" Target="https://youtu.be/0EEdxZdzdFs?t=1m35s"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youtu.be/4xBTV00MePY"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fe7J95yJbUw" TargetMode="External"/><Relationship Id="rId2" Type="http://schemas.openxmlformats.org/officeDocument/2006/relationships/hyperlink" Target="http://www.uwtsd.ac.uk/careers/" TargetMode="External"/><Relationship Id="rId1" Type="http://schemas.openxmlformats.org/officeDocument/2006/relationships/slideLayout" Target="../slideLayouts/slideLayout2.xml"/><Relationship Id="rId4" Type="http://schemas.openxmlformats.org/officeDocument/2006/relationships/hyperlink" Target="http://lifedesign.uwtsd.ac.uk/category/inspiration/"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3xvKkvdAzYs"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Entrepreneurial Education</a:t>
            </a:r>
            <a:endParaRPr lang="en-GB" dirty="0"/>
          </a:p>
        </p:txBody>
      </p:sp>
      <p:sp>
        <p:nvSpPr>
          <p:cNvPr id="3" name="Subtitle 2"/>
          <p:cNvSpPr>
            <a:spLocks noGrp="1"/>
          </p:cNvSpPr>
          <p:nvPr>
            <p:ph type="subTitle" idx="1"/>
          </p:nvPr>
        </p:nvSpPr>
        <p:spPr/>
        <p:txBody>
          <a:bodyPr/>
          <a:lstStyle/>
          <a:p>
            <a:endParaRPr lang="en-GB" dirty="0"/>
          </a:p>
        </p:txBody>
      </p:sp>
    </p:spTree>
    <p:custDataLst>
      <p:tags r:id="rId1"/>
    </p:custDataLst>
    <p:extLst>
      <p:ext uri="{BB962C8B-B14F-4D97-AF65-F5344CB8AC3E}">
        <p14:creationId xmlns:p14="http://schemas.microsoft.com/office/powerpoint/2010/main" val="20918486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r>
              <a:rPr lang="en-GB" dirty="0" smtClean="0"/>
              <a:t>By the end of this session you will be able to:</a:t>
            </a:r>
          </a:p>
          <a:p>
            <a:pPr lvl="1"/>
            <a:r>
              <a:rPr lang="en-GB" dirty="0" smtClean="0"/>
              <a:t>Identify the main characteristics of an entrepreneur</a:t>
            </a:r>
          </a:p>
          <a:p>
            <a:pPr lvl="1"/>
            <a:endParaRPr lang="en-GB" dirty="0" smtClean="0"/>
          </a:p>
          <a:p>
            <a:pPr lvl="1"/>
            <a:r>
              <a:rPr lang="en-GB" dirty="0" smtClean="0"/>
              <a:t>Critically evaluate the main approaches to identifying entrepreneurial characteristics</a:t>
            </a:r>
          </a:p>
          <a:p>
            <a:pPr lvl="1"/>
            <a:endParaRPr lang="en-GB" dirty="0"/>
          </a:p>
        </p:txBody>
      </p:sp>
    </p:spTree>
    <p:extLst>
      <p:ext uri="{BB962C8B-B14F-4D97-AF65-F5344CB8AC3E}">
        <p14:creationId xmlns:p14="http://schemas.microsoft.com/office/powerpoint/2010/main" val="33576978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you think an Entrepreneur is?</a:t>
            </a:r>
            <a:endParaRPr lang="en-GB" dirty="0"/>
          </a:p>
        </p:txBody>
      </p:sp>
      <p:sp>
        <p:nvSpPr>
          <p:cNvPr id="3" name="Text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810651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
            </a:r>
            <a:br>
              <a:rPr lang="en-GB" dirty="0" smtClean="0"/>
            </a:br>
            <a:r>
              <a:rPr lang="en-GB" dirty="0" smtClean="0"/>
              <a:t/>
            </a:r>
            <a:br>
              <a:rPr lang="en-GB" dirty="0" smtClean="0"/>
            </a:br>
            <a:r>
              <a:rPr lang="en-GB" dirty="0" smtClean="0"/>
              <a:t>So you want to be an Entrepreneurial Educator?</a:t>
            </a:r>
            <a:br>
              <a:rPr lang="en-GB" dirty="0" smtClean="0"/>
            </a:br>
            <a:r>
              <a:rPr lang="en-GB" dirty="0" smtClean="0"/>
              <a:t/>
            </a:r>
            <a:br>
              <a:rPr lang="en-GB" dirty="0" smtClean="0"/>
            </a:br>
            <a:endParaRPr lang="en-GB" dirty="0"/>
          </a:p>
        </p:txBody>
      </p:sp>
      <p:sp>
        <p:nvSpPr>
          <p:cNvPr id="5" name="Content Placeholder 4"/>
          <p:cNvSpPr>
            <a:spLocks noGrp="1"/>
          </p:cNvSpPr>
          <p:nvPr>
            <p:ph idx="1"/>
          </p:nvPr>
        </p:nvSpPr>
        <p:spPr>
          <a:xfrm>
            <a:off x="1069848" y="2665926"/>
            <a:ext cx="10058400" cy="3506273"/>
          </a:xfrm>
        </p:spPr>
        <p:txBody>
          <a:bodyPr/>
          <a:lstStyle/>
          <a:p>
            <a:r>
              <a:rPr lang="en-GB" dirty="0" smtClean="0"/>
              <a:t>What is Entrepreneurship?</a:t>
            </a:r>
          </a:p>
          <a:p>
            <a:endParaRPr lang="en-GB" dirty="0"/>
          </a:p>
          <a:p>
            <a:r>
              <a:rPr lang="en-GB" dirty="0"/>
              <a:t>How do you define an entrepreneur?</a:t>
            </a:r>
          </a:p>
        </p:txBody>
      </p:sp>
    </p:spTree>
    <p:extLst>
      <p:ext uri="{BB962C8B-B14F-4D97-AF65-F5344CB8AC3E}">
        <p14:creationId xmlns:p14="http://schemas.microsoft.com/office/powerpoint/2010/main" val="10359923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2" name="Picture 18" descr="Image result for body shop foun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4405" y="3902870"/>
            <a:ext cx="2964666" cy="2147482"/>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apple entrepreneu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057" y="1553230"/>
            <a:ext cx="2539336" cy="190450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GB" dirty="0" smtClean="0"/>
              <a:t>Traditionalist views </a:t>
            </a:r>
            <a:endParaRPr lang="en-GB" dirty="0"/>
          </a:p>
        </p:txBody>
      </p:sp>
      <p:sp>
        <p:nvSpPr>
          <p:cNvPr id="5" name="Rectangle 4"/>
          <p:cNvSpPr/>
          <p:nvPr/>
        </p:nvSpPr>
        <p:spPr>
          <a:xfrm>
            <a:off x="579097" y="4976611"/>
            <a:ext cx="7323438" cy="1200329"/>
          </a:xfrm>
          <a:prstGeom prst="rect">
            <a:avLst/>
          </a:prstGeom>
        </p:spPr>
        <p:txBody>
          <a:bodyPr wrap="square">
            <a:spAutoFit/>
          </a:bodyPr>
          <a:lstStyle/>
          <a:p>
            <a:endParaRPr lang="en-GB" sz="3600" dirty="0">
              <a:solidFill>
                <a:srgbClr val="002060"/>
              </a:solidFill>
            </a:endParaRPr>
          </a:p>
          <a:p>
            <a:endParaRPr lang="en-GB" sz="3600" dirty="0"/>
          </a:p>
        </p:txBody>
      </p:sp>
      <p:sp>
        <p:nvSpPr>
          <p:cNvPr id="3" name="Content Placeholder 2"/>
          <p:cNvSpPr>
            <a:spLocks noGrp="1"/>
          </p:cNvSpPr>
          <p:nvPr>
            <p:ph idx="1"/>
          </p:nvPr>
        </p:nvSpPr>
        <p:spPr>
          <a:xfrm>
            <a:off x="1069848" y="2121408"/>
            <a:ext cx="4296006" cy="4050792"/>
          </a:xfrm>
        </p:spPr>
        <p:txBody>
          <a:bodyPr/>
          <a:lstStyle/>
          <a:p>
            <a:r>
              <a:rPr lang="en-GB" dirty="0" smtClean="0"/>
              <a:t>Do these people meet your definition?</a:t>
            </a:r>
          </a:p>
          <a:p>
            <a:r>
              <a:rPr lang="en-GB" dirty="0" smtClean="0"/>
              <a:t>What are their main characteristics?</a:t>
            </a:r>
          </a:p>
          <a:p>
            <a:endParaRPr lang="en-GB" dirty="0"/>
          </a:p>
          <a:p>
            <a:r>
              <a:rPr lang="en-GB" dirty="0" smtClean="0">
                <a:hlinkClick r:id="rId5"/>
              </a:rPr>
              <a:t>Is this really an Entrepreneur?</a:t>
            </a:r>
            <a:endParaRPr lang="en-GB" dirty="0"/>
          </a:p>
        </p:txBody>
      </p:sp>
      <p:pic>
        <p:nvPicPr>
          <p:cNvPr id="1026" name="Picture 2" descr="Image result for alan suga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74405" y="1553230"/>
            <a:ext cx="2645088" cy="158705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James Dyso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66119" y="2729940"/>
            <a:ext cx="3095312" cy="17411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del boy"/>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65854" y="3615575"/>
            <a:ext cx="2271466" cy="227146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Image result for heffalump"/>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7645" y="4561446"/>
            <a:ext cx="2912818" cy="1638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7744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 how does your definition compare?</a:t>
            </a:r>
            <a:endParaRPr lang="en-GB" dirty="0"/>
          </a:p>
        </p:txBody>
      </p:sp>
      <p:sp>
        <p:nvSpPr>
          <p:cNvPr id="3" name="Content Placeholder 2"/>
          <p:cNvSpPr>
            <a:spLocks noGrp="1"/>
          </p:cNvSpPr>
          <p:nvPr>
            <p:ph idx="1"/>
          </p:nvPr>
        </p:nvSpPr>
        <p:spPr/>
        <p:txBody>
          <a:bodyPr/>
          <a:lstStyle/>
          <a:p>
            <a:pPr>
              <a:buNone/>
            </a:pPr>
            <a:r>
              <a:rPr lang="en-GB" dirty="0" smtClean="0"/>
              <a:t>Stevenson (1990) </a:t>
            </a:r>
            <a:r>
              <a:rPr lang="en-GB" dirty="0"/>
              <a:t>defines entrepreneurship as; </a:t>
            </a:r>
          </a:p>
          <a:p>
            <a:r>
              <a:rPr lang="en-GB" dirty="0"/>
              <a:t>Pursuing an opportunity regardless of the resources currently available. </a:t>
            </a:r>
          </a:p>
          <a:p>
            <a:pPr>
              <a:buNone/>
            </a:pPr>
            <a:r>
              <a:rPr lang="en-US" dirty="0"/>
              <a:t> </a:t>
            </a:r>
            <a:endParaRPr lang="en-GB" dirty="0"/>
          </a:p>
          <a:p>
            <a:pPr>
              <a:buNone/>
            </a:pPr>
            <a:r>
              <a:rPr lang="en-GB" dirty="0" smtClean="0"/>
              <a:t>Timmons (1980) </a:t>
            </a:r>
            <a:r>
              <a:rPr lang="en-GB" dirty="0"/>
              <a:t>defines entrepreneurship as; </a:t>
            </a:r>
          </a:p>
          <a:p>
            <a:r>
              <a:rPr lang="en-GB" dirty="0"/>
              <a:t>A way of thinking and acting that is opportunity obsessed, holistic in approach and leadership balanced for the purpose of value creation and capture</a:t>
            </a:r>
          </a:p>
        </p:txBody>
      </p:sp>
    </p:spTree>
    <p:extLst>
      <p:ext uri="{BB962C8B-B14F-4D97-AF65-F5344CB8AC3E}">
        <p14:creationId xmlns:p14="http://schemas.microsoft.com/office/powerpoint/2010/main" val="25215245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do the academics say about entrepreneurs and Entrepreneurship?</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6690592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Psychological traits</a:t>
            </a:r>
            <a:endParaRPr lang="en-GB" dirty="0"/>
          </a:p>
        </p:txBody>
      </p:sp>
      <p:sp>
        <p:nvSpPr>
          <p:cNvPr id="3" name="Content Placeholder 2"/>
          <p:cNvSpPr>
            <a:spLocks noGrp="1"/>
          </p:cNvSpPr>
          <p:nvPr>
            <p:ph idx="1"/>
          </p:nvPr>
        </p:nvSpPr>
        <p:spPr/>
        <p:txBody>
          <a:bodyPr/>
          <a:lstStyle/>
          <a:p>
            <a:r>
              <a:rPr lang="en-GB" dirty="0" smtClean="0"/>
              <a:t>Risk taking ability</a:t>
            </a:r>
            <a:endParaRPr lang="en-GB" dirty="0"/>
          </a:p>
          <a:p>
            <a:r>
              <a:rPr lang="en-GB" dirty="0" smtClean="0"/>
              <a:t>Need for achievement</a:t>
            </a:r>
            <a:endParaRPr lang="en-GB" dirty="0"/>
          </a:p>
          <a:p>
            <a:r>
              <a:rPr lang="en-GB" dirty="0" smtClean="0"/>
              <a:t>Control</a:t>
            </a:r>
            <a:endParaRPr lang="en-GB" dirty="0"/>
          </a:p>
          <a:p>
            <a:r>
              <a:rPr lang="en-GB" dirty="0" smtClean="0"/>
              <a:t>Desire for Autonomy</a:t>
            </a:r>
          </a:p>
          <a:p>
            <a:r>
              <a:rPr lang="en-GB" dirty="0" smtClean="0"/>
              <a:t>Deviancy</a:t>
            </a:r>
          </a:p>
          <a:p>
            <a:r>
              <a:rPr lang="en-GB" dirty="0" smtClean="0"/>
              <a:t>Creativity and Opportunism</a:t>
            </a:r>
          </a:p>
          <a:p>
            <a:r>
              <a:rPr lang="en-GB" dirty="0" smtClean="0"/>
              <a:t>Intuition</a:t>
            </a:r>
            <a:endParaRPr lang="en-GB" dirty="0"/>
          </a:p>
        </p:txBody>
      </p:sp>
    </p:spTree>
    <p:extLst>
      <p:ext uri="{BB962C8B-B14F-4D97-AF65-F5344CB8AC3E}">
        <p14:creationId xmlns:p14="http://schemas.microsoft.com/office/powerpoint/2010/main" val="42831532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433304" cy="1609344"/>
          </a:xfrm>
        </p:spPr>
        <p:txBody>
          <a:bodyPr/>
          <a:lstStyle/>
          <a:p>
            <a:r>
              <a:rPr lang="en-GB" dirty="0" smtClean="0"/>
              <a:t>Entrepreneur Personality </a:t>
            </a:r>
            <a:r>
              <a:rPr lang="en-GB" dirty="0"/>
              <a:t>Types</a:t>
            </a:r>
          </a:p>
        </p:txBody>
      </p:sp>
      <p:sp>
        <p:nvSpPr>
          <p:cNvPr id="3" name="Content Placeholder 2"/>
          <p:cNvSpPr>
            <a:spLocks noGrp="1"/>
          </p:cNvSpPr>
          <p:nvPr>
            <p:ph idx="1"/>
          </p:nvPr>
        </p:nvSpPr>
        <p:spPr>
          <a:xfrm>
            <a:off x="1069848" y="1865376"/>
            <a:ext cx="10058400" cy="4645152"/>
          </a:xfrm>
        </p:spPr>
        <p:txBody>
          <a:bodyPr>
            <a:normAutofit/>
          </a:bodyPr>
          <a:lstStyle/>
          <a:p>
            <a:r>
              <a:rPr lang="en-GB" dirty="0" smtClean="0"/>
              <a:t>Innovator - Imagination</a:t>
            </a:r>
          </a:p>
          <a:p>
            <a:r>
              <a:rPr lang="en-GB" dirty="0" smtClean="0"/>
              <a:t>New Designer/Enabler - Intuition</a:t>
            </a:r>
          </a:p>
          <a:p>
            <a:r>
              <a:rPr lang="en-GB" dirty="0" smtClean="0"/>
              <a:t>Leader - Authority</a:t>
            </a:r>
          </a:p>
          <a:p>
            <a:r>
              <a:rPr lang="en-GB" dirty="0" smtClean="0"/>
              <a:t>New Entrepreneur - Will</a:t>
            </a:r>
          </a:p>
          <a:p>
            <a:r>
              <a:rPr lang="en-GB" dirty="0" err="1" smtClean="0"/>
              <a:t>Animateur</a:t>
            </a:r>
            <a:r>
              <a:rPr lang="en-GB" dirty="0" smtClean="0"/>
              <a:t> - Sociability</a:t>
            </a:r>
          </a:p>
          <a:p>
            <a:r>
              <a:rPr lang="en-GB" dirty="0" smtClean="0"/>
              <a:t>Adventurer - Energy</a:t>
            </a:r>
          </a:p>
          <a:p>
            <a:r>
              <a:rPr lang="en-GB" dirty="0" smtClean="0"/>
              <a:t>Change Agent - Flexibility</a:t>
            </a:r>
          </a:p>
          <a:p>
            <a:endParaRPr lang="en-GB" dirty="0" smtClean="0"/>
          </a:p>
          <a:p>
            <a:pPr marL="0" indent="0">
              <a:buNone/>
            </a:pPr>
            <a:r>
              <a:rPr lang="en-GB" dirty="0" smtClean="0"/>
              <a:t>Can </a:t>
            </a:r>
            <a:r>
              <a:rPr lang="en-GB" dirty="0"/>
              <a:t>y</a:t>
            </a:r>
            <a:r>
              <a:rPr lang="en-GB" dirty="0" smtClean="0"/>
              <a:t>ou think of examples for each type?</a:t>
            </a:r>
          </a:p>
        </p:txBody>
      </p:sp>
      <p:sp>
        <p:nvSpPr>
          <p:cNvPr id="4" name="TextBox 3"/>
          <p:cNvSpPr txBox="1"/>
          <p:nvPr/>
        </p:nvSpPr>
        <p:spPr>
          <a:xfrm>
            <a:off x="9330626" y="6038015"/>
            <a:ext cx="1591056" cy="369332"/>
          </a:xfrm>
          <a:prstGeom prst="rect">
            <a:avLst/>
          </a:prstGeom>
          <a:noFill/>
        </p:spPr>
        <p:txBody>
          <a:bodyPr wrap="square" rtlCol="0">
            <a:spAutoFit/>
          </a:bodyPr>
          <a:lstStyle/>
          <a:p>
            <a:pPr algn="r"/>
            <a:r>
              <a:rPr lang="en-GB" dirty="0"/>
              <a:t> (Kirby 2003</a:t>
            </a:r>
            <a:r>
              <a:rPr lang="en-GB" dirty="0" smtClean="0"/>
              <a:t>)</a:t>
            </a:r>
            <a:endParaRPr lang="en-GB" dirty="0"/>
          </a:p>
        </p:txBody>
      </p:sp>
    </p:spTree>
    <p:extLst>
      <p:ext uri="{BB962C8B-B14F-4D97-AF65-F5344CB8AC3E}">
        <p14:creationId xmlns:p14="http://schemas.microsoft.com/office/powerpoint/2010/main" val="30114636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Different views of types of Entrepreneur</a:t>
            </a:r>
            <a:endParaRPr lang="en-GB" dirty="0"/>
          </a:p>
        </p:txBody>
      </p:sp>
      <p:sp>
        <p:nvSpPr>
          <p:cNvPr id="3" name="Content Placeholder 2"/>
          <p:cNvSpPr>
            <a:spLocks noGrp="1"/>
          </p:cNvSpPr>
          <p:nvPr>
            <p:ph sz="half" idx="1"/>
          </p:nvPr>
        </p:nvSpPr>
        <p:spPr>
          <a:xfrm>
            <a:off x="1069848" y="2194560"/>
            <a:ext cx="2770632" cy="3977640"/>
          </a:xfrm>
        </p:spPr>
        <p:txBody>
          <a:bodyPr/>
          <a:lstStyle/>
          <a:p>
            <a:r>
              <a:rPr lang="en-GB" dirty="0"/>
              <a:t>Smith 1967</a:t>
            </a:r>
          </a:p>
          <a:p>
            <a:endParaRPr lang="en-GB" dirty="0" smtClean="0"/>
          </a:p>
          <a:p>
            <a:r>
              <a:rPr lang="en-GB" dirty="0" smtClean="0"/>
              <a:t>Craftsman</a:t>
            </a:r>
          </a:p>
          <a:p>
            <a:endParaRPr lang="en-GB" dirty="0" smtClean="0"/>
          </a:p>
          <a:p>
            <a:r>
              <a:rPr lang="en-GB" dirty="0"/>
              <a:t>Inventors</a:t>
            </a:r>
          </a:p>
          <a:p>
            <a:endParaRPr lang="en-GB" dirty="0"/>
          </a:p>
          <a:p>
            <a:r>
              <a:rPr lang="en-GB" dirty="0" smtClean="0"/>
              <a:t>Opportunist</a:t>
            </a:r>
          </a:p>
          <a:p>
            <a:endParaRPr lang="en-GB" dirty="0"/>
          </a:p>
        </p:txBody>
      </p:sp>
      <p:sp>
        <p:nvSpPr>
          <p:cNvPr id="6" name="Content Placeholder 5"/>
          <p:cNvSpPr>
            <a:spLocks noGrp="1"/>
          </p:cNvSpPr>
          <p:nvPr>
            <p:ph sz="half" idx="2"/>
          </p:nvPr>
        </p:nvSpPr>
        <p:spPr>
          <a:xfrm>
            <a:off x="3721608" y="2112264"/>
            <a:ext cx="4754880" cy="3977640"/>
          </a:xfrm>
        </p:spPr>
        <p:txBody>
          <a:bodyPr/>
          <a:lstStyle/>
          <a:p>
            <a:r>
              <a:rPr lang="en-GB" dirty="0" err="1"/>
              <a:t>Chell</a:t>
            </a:r>
            <a:r>
              <a:rPr lang="en-GB" dirty="0"/>
              <a:t> Et al 1991</a:t>
            </a:r>
          </a:p>
          <a:p>
            <a:endParaRPr lang="en-GB" dirty="0" smtClean="0"/>
          </a:p>
          <a:p>
            <a:r>
              <a:rPr lang="en-GB" dirty="0" smtClean="0"/>
              <a:t>Entrepreneurs</a:t>
            </a:r>
          </a:p>
          <a:p>
            <a:endParaRPr lang="en-GB" dirty="0"/>
          </a:p>
          <a:p>
            <a:r>
              <a:rPr lang="en-GB" dirty="0" smtClean="0"/>
              <a:t>Quasi-Entrepreneurs</a:t>
            </a:r>
          </a:p>
          <a:p>
            <a:endParaRPr lang="en-GB" dirty="0" smtClean="0"/>
          </a:p>
          <a:p>
            <a:r>
              <a:rPr lang="en-GB" dirty="0" smtClean="0"/>
              <a:t>Administrators</a:t>
            </a:r>
          </a:p>
          <a:p>
            <a:endParaRPr lang="en-GB" dirty="0"/>
          </a:p>
          <a:p>
            <a:r>
              <a:rPr lang="en-GB" dirty="0" smtClean="0"/>
              <a:t>Caretakers</a:t>
            </a:r>
          </a:p>
          <a:p>
            <a:endParaRPr lang="en-GB" dirty="0"/>
          </a:p>
          <a:p>
            <a:endParaRPr lang="en-GB" dirty="0"/>
          </a:p>
        </p:txBody>
      </p:sp>
      <p:sp>
        <p:nvSpPr>
          <p:cNvPr id="4" name="Text Placeholder 3"/>
          <p:cNvSpPr>
            <a:spLocks noGrp="1"/>
          </p:cNvSpPr>
          <p:nvPr>
            <p:ph type="body" idx="4294967295"/>
          </p:nvPr>
        </p:nvSpPr>
        <p:spPr>
          <a:xfrm>
            <a:off x="7296913" y="2007267"/>
            <a:ext cx="3273552" cy="3936333"/>
          </a:xfrm>
        </p:spPr>
        <p:txBody>
          <a:bodyPr>
            <a:normAutofit/>
          </a:bodyPr>
          <a:lstStyle/>
          <a:p>
            <a:r>
              <a:rPr lang="en-GB" dirty="0" smtClean="0"/>
              <a:t>Davis 2013</a:t>
            </a:r>
          </a:p>
          <a:p>
            <a:endParaRPr lang="en-GB" dirty="0"/>
          </a:p>
          <a:p>
            <a:r>
              <a:rPr lang="en-GB" dirty="0" smtClean="0"/>
              <a:t>Zombie</a:t>
            </a:r>
            <a:endParaRPr lang="en-GB" dirty="0"/>
          </a:p>
        </p:txBody>
      </p:sp>
    </p:spTree>
    <p:extLst>
      <p:ext uri="{BB962C8B-B14F-4D97-AF65-F5344CB8AC3E}">
        <p14:creationId xmlns:p14="http://schemas.microsoft.com/office/powerpoint/2010/main" val="6465925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 Characteristics of an Entrepreneur</a:t>
            </a:r>
            <a:endParaRPr lang="en-GB" dirty="0"/>
          </a:p>
        </p:txBody>
      </p:sp>
      <p:sp>
        <p:nvSpPr>
          <p:cNvPr id="4" name="Content Placeholder 3"/>
          <p:cNvSpPr>
            <a:spLocks noGrp="1"/>
          </p:cNvSpPr>
          <p:nvPr>
            <p:ph sz="half" idx="1"/>
          </p:nvPr>
        </p:nvSpPr>
        <p:spPr/>
        <p:txBody>
          <a:bodyPr/>
          <a:lstStyle/>
          <a:p>
            <a:r>
              <a:rPr lang="en-GB" dirty="0" smtClean="0"/>
              <a:t>Commitment</a:t>
            </a:r>
          </a:p>
          <a:p>
            <a:r>
              <a:rPr lang="en-GB" dirty="0" smtClean="0"/>
              <a:t>Drive</a:t>
            </a:r>
          </a:p>
          <a:p>
            <a:r>
              <a:rPr lang="en-GB" dirty="0" smtClean="0"/>
              <a:t>Orientation</a:t>
            </a:r>
          </a:p>
          <a:p>
            <a:r>
              <a:rPr lang="en-GB" dirty="0" smtClean="0"/>
              <a:t>Personal responsibility</a:t>
            </a:r>
          </a:p>
          <a:p>
            <a:r>
              <a:rPr lang="en-GB" dirty="0" smtClean="0"/>
              <a:t>Problem Solving</a:t>
            </a:r>
          </a:p>
          <a:p>
            <a:r>
              <a:rPr lang="en-GB" dirty="0" smtClean="0"/>
              <a:t>Sense of Humour</a:t>
            </a:r>
          </a:p>
          <a:p>
            <a:r>
              <a:rPr lang="en-GB" dirty="0" smtClean="0"/>
              <a:t>Using Feedback</a:t>
            </a:r>
          </a:p>
          <a:p>
            <a:r>
              <a:rPr lang="en-GB" dirty="0" smtClean="0"/>
              <a:t>Tolerant</a:t>
            </a:r>
          </a:p>
          <a:p>
            <a:r>
              <a:rPr lang="en-GB" dirty="0" smtClean="0"/>
              <a:t>Calculated risk taking</a:t>
            </a:r>
            <a:endParaRPr lang="en-GB" dirty="0"/>
          </a:p>
        </p:txBody>
      </p:sp>
      <p:sp>
        <p:nvSpPr>
          <p:cNvPr id="5" name="Content Placeholder 4"/>
          <p:cNvSpPr>
            <a:spLocks noGrp="1"/>
          </p:cNvSpPr>
          <p:nvPr>
            <p:ph sz="half" idx="2"/>
          </p:nvPr>
        </p:nvSpPr>
        <p:spPr/>
        <p:txBody>
          <a:bodyPr/>
          <a:lstStyle/>
          <a:p>
            <a:r>
              <a:rPr lang="en-GB" dirty="0" smtClean="0"/>
              <a:t>Low need for status</a:t>
            </a:r>
          </a:p>
          <a:p>
            <a:r>
              <a:rPr lang="en-GB" dirty="0" smtClean="0"/>
              <a:t>Integrity</a:t>
            </a:r>
          </a:p>
          <a:p>
            <a:r>
              <a:rPr lang="en-GB" dirty="0" smtClean="0"/>
              <a:t>Decisiveness</a:t>
            </a:r>
          </a:p>
          <a:p>
            <a:r>
              <a:rPr lang="en-GB" dirty="0" smtClean="0"/>
              <a:t>Dealing with failure</a:t>
            </a:r>
          </a:p>
          <a:p>
            <a:r>
              <a:rPr lang="en-GB" dirty="0" smtClean="0"/>
              <a:t>Team builder</a:t>
            </a:r>
          </a:p>
          <a:p>
            <a:r>
              <a:rPr lang="en-GB" dirty="0" smtClean="0"/>
              <a:t>Emotionally stable</a:t>
            </a:r>
          </a:p>
          <a:p>
            <a:r>
              <a:rPr lang="en-GB" dirty="0" smtClean="0"/>
              <a:t>Creative</a:t>
            </a:r>
          </a:p>
          <a:p>
            <a:r>
              <a:rPr lang="en-GB" dirty="0" smtClean="0"/>
              <a:t>High conceptual ability</a:t>
            </a:r>
          </a:p>
          <a:p>
            <a:r>
              <a:rPr lang="en-GB" dirty="0" smtClean="0"/>
              <a:t>Vision</a:t>
            </a:r>
          </a:p>
        </p:txBody>
      </p:sp>
      <p:sp>
        <p:nvSpPr>
          <p:cNvPr id="6" name="TextBox 5"/>
          <p:cNvSpPr txBox="1"/>
          <p:nvPr/>
        </p:nvSpPr>
        <p:spPr>
          <a:xfrm>
            <a:off x="8584443" y="6172200"/>
            <a:ext cx="2543806" cy="369332"/>
          </a:xfrm>
          <a:prstGeom prst="rect">
            <a:avLst/>
          </a:prstGeom>
          <a:noFill/>
        </p:spPr>
        <p:txBody>
          <a:bodyPr wrap="square" rtlCol="0">
            <a:spAutoFit/>
          </a:bodyPr>
          <a:lstStyle/>
          <a:p>
            <a:r>
              <a:rPr lang="en-GB" dirty="0" smtClean="0"/>
              <a:t>(Timmons Et al. 1985)</a:t>
            </a:r>
            <a:endParaRPr lang="en-GB" dirty="0"/>
          </a:p>
        </p:txBody>
      </p:sp>
    </p:spTree>
    <p:extLst>
      <p:ext uri="{BB962C8B-B14F-4D97-AF65-F5344CB8AC3E}">
        <p14:creationId xmlns:p14="http://schemas.microsoft.com/office/powerpoint/2010/main" val="41993631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Case Study</a:t>
            </a:r>
            <a:endParaRPr lang="en-GB" dirty="0"/>
          </a:p>
        </p:txBody>
      </p:sp>
      <p:sp>
        <p:nvSpPr>
          <p:cNvPr id="8" name="Content Placeholder 7"/>
          <p:cNvSpPr>
            <a:spLocks noGrp="1"/>
          </p:cNvSpPr>
          <p:nvPr>
            <p:ph idx="1"/>
          </p:nvPr>
        </p:nvSpPr>
        <p:spPr/>
        <p:txBody>
          <a:bodyPr/>
          <a:lstStyle/>
          <a:p>
            <a:r>
              <a:rPr lang="en-GB" dirty="0" smtClean="0"/>
              <a:t>Read the passage on Charlie </a:t>
            </a:r>
            <a:r>
              <a:rPr lang="en-GB" dirty="0" err="1" smtClean="0"/>
              <a:t>Muirhead</a:t>
            </a:r>
            <a:endParaRPr lang="en-GB" dirty="0" smtClean="0"/>
          </a:p>
          <a:p>
            <a:pPr lvl="1"/>
            <a:endParaRPr lang="en-GB" dirty="0" smtClean="0"/>
          </a:p>
          <a:p>
            <a:pPr lvl="1"/>
            <a:r>
              <a:rPr lang="en-GB" dirty="0" smtClean="0"/>
              <a:t>Identify the personality types and main characteristics that apply to him.</a:t>
            </a:r>
          </a:p>
          <a:p>
            <a:pPr lvl="1"/>
            <a:endParaRPr lang="en-GB" dirty="0"/>
          </a:p>
          <a:p>
            <a:pPr lvl="1"/>
            <a:endParaRPr lang="en-GB" dirty="0" smtClean="0"/>
          </a:p>
          <a:p>
            <a:pPr lvl="1"/>
            <a:endParaRPr lang="en-GB" dirty="0"/>
          </a:p>
          <a:p>
            <a:pPr lvl="1"/>
            <a:endParaRPr lang="en-GB" dirty="0" smtClean="0"/>
          </a:p>
          <a:p>
            <a:pPr lvl="1"/>
            <a:endParaRPr lang="en-GB" dirty="0"/>
          </a:p>
          <a:p>
            <a:pPr lvl="1"/>
            <a:endParaRPr lang="en-GB" dirty="0" smtClean="0"/>
          </a:p>
          <a:p>
            <a:pPr lvl="1"/>
            <a:endParaRPr lang="en-GB" dirty="0"/>
          </a:p>
          <a:p>
            <a:pPr lvl="1" algn="r"/>
            <a:r>
              <a:rPr lang="en-GB" dirty="0" smtClean="0"/>
              <a:t>(Kirby 2003 p115)</a:t>
            </a:r>
            <a:endParaRPr lang="en-GB" dirty="0"/>
          </a:p>
        </p:txBody>
      </p:sp>
    </p:spTree>
    <p:extLst>
      <p:ext uri="{BB962C8B-B14F-4D97-AF65-F5344CB8AC3E}">
        <p14:creationId xmlns:p14="http://schemas.microsoft.com/office/powerpoint/2010/main" val="32577273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Colin Jones</a:t>
            </a:r>
            <a:br>
              <a:rPr lang="en-GB" dirty="0"/>
            </a:br>
            <a:endParaRPr lang="en-GB" dirty="0"/>
          </a:p>
        </p:txBody>
      </p:sp>
      <p:sp>
        <p:nvSpPr>
          <p:cNvPr id="3" name="Content Placeholder 2"/>
          <p:cNvSpPr>
            <a:spLocks noGrp="1"/>
          </p:cNvSpPr>
          <p:nvPr>
            <p:ph idx="1"/>
          </p:nvPr>
        </p:nvSpPr>
        <p:spPr>
          <a:xfrm>
            <a:off x="529053" y="1443897"/>
            <a:ext cx="8596668" cy="4965141"/>
          </a:xfrm>
        </p:spPr>
        <p:txBody>
          <a:bodyPr>
            <a:normAutofit/>
          </a:bodyPr>
          <a:lstStyle/>
          <a:p>
            <a:endParaRPr lang="en-GB" sz="2000" dirty="0">
              <a:latin typeface="Arial" panose="020B0604020202020204" pitchFamily="34" charset="0"/>
              <a:cs typeface="Arial" panose="020B0604020202020204" pitchFamily="34" charset="0"/>
            </a:endParaRPr>
          </a:p>
          <a:p>
            <a:pPr defTabSz="914400">
              <a:spcBef>
                <a:spcPct val="20000"/>
              </a:spcBef>
              <a:buClrTx/>
              <a:buSzTx/>
            </a:pPr>
            <a:r>
              <a:rPr lang="en-GB" sz="2000" dirty="0" smtClean="0">
                <a:latin typeface="Arial" panose="020B0604020202020204" pitchFamily="34" charset="0"/>
                <a:cs typeface="Arial" panose="020B0604020202020204" pitchFamily="34" charset="0"/>
              </a:rPr>
              <a:t>Entrepreneur = </a:t>
            </a:r>
            <a:r>
              <a:rPr lang="en-GB" sz="2000" dirty="0">
                <a:solidFill>
                  <a:prstClr val="black"/>
                </a:solidFill>
                <a:latin typeface="Arial" panose="020B0604020202020204" pitchFamily="34" charset="0"/>
                <a:cs typeface="Arial" panose="020B0604020202020204" pitchFamily="34" charset="0"/>
              </a:rPr>
              <a:t>People who “Create opportunities for satisfaction</a:t>
            </a:r>
            <a:r>
              <a:rPr lang="en-GB" sz="2000" dirty="0" smtClean="0">
                <a:solidFill>
                  <a:prstClr val="black"/>
                </a:solidFill>
                <a:latin typeface="Arial" panose="020B0604020202020204" pitchFamily="34" charset="0"/>
                <a:cs typeface="Arial" panose="020B0604020202020204" pitchFamily="34" charset="0"/>
              </a:rPr>
              <a:t>”</a:t>
            </a:r>
          </a:p>
          <a:p>
            <a:pPr lvl="0" defTabSz="914400">
              <a:spcBef>
                <a:spcPct val="20000"/>
              </a:spcBef>
              <a:buClrTx/>
              <a:buSzTx/>
              <a:buFont typeface="Arial" panose="020B0604020202020204" pitchFamily="34" charset="0"/>
              <a:buChar char="•"/>
            </a:pPr>
            <a:endParaRPr lang="en-GB" sz="2000" dirty="0">
              <a:solidFill>
                <a:prstClr val="black"/>
              </a:solidFill>
              <a:latin typeface="Arial" panose="020B0604020202020204" pitchFamily="34" charset="0"/>
              <a:cs typeface="Arial" panose="020B0604020202020204" pitchFamily="34" charset="0"/>
            </a:endParaRPr>
          </a:p>
          <a:p>
            <a:pPr defTabSz="914400">
              <a:spcBef>
                <a:spcPct val="20000"/>
              </a:spcBef>
              <a:buClrTx/>
              <a:buSzTx/>
            </a:pPr>
            <a:r>
              <a:rPr lang="en-GB" sz="2000" dirty="0"/>
              <a:t>If you love what you do and you love where you are doing it – then you will be </a:t>
            </a:r>
            <a:r>
              <a:rPr lang="en-GB" sz="2000" dirty="0" smtClean="0"/>
              <a:t>successful</a:t>
            </a:r>
          </a:p>
        </p:txBody>
      </p:sp>
    </p:spTree>
    <p:extLst>
      <p:ext uri="{BB962C8B-B14F-4D97-AF65-F5344CB8AC3E}">
        <p14:creationId xmlns:p14="http://schemas.microsoft.com/office/powerpoint/2010/main" val="18365698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features…or characteristics exhibited</a:t>
            </a:r>
          </a:p>
        </p:txBody>
      </p:sp>
      <p:sp>
        <p:nvSpPr>
          <p:cNvPr id="3" name="Content Placeholder 2"/>
          <p:cNvSpPr>
            <a:spLocks noGrp="1"/>
          </p:cNvSpPr>
          <p:nvPr>
            <p:ph sz="half" idx="1"/>
          </p:nvPr>
        </p:nvSpPr>
        <p:spPr/>
        <p:txBody>
          <a:bodyPr>
            <a:normAutofit fontScale="92500"/>
          </a:bodyPr>
          <a:lstStyle/>
          <a:p>
            <a:r>
              <a:rPr lang="en-GB" sz="2000" dirty="0"/>
              <a:t>Intellectuality</a:t>
            </a:r>
          </a:p>
          <a:p>
            <a:pPr lvl="1"/>
            <a:r>
              <a:rPr lang="en-GB" sz="2000" dirty="0"/>
              <a:t>What I might call “</a:t>
            </a:r>
            <a:r>
              <a:rPr lang="en-GB" sz="2000" dirty="0" err="1"/>
              <a:t>Graduateness</a:t>
            </a:r>
            <a:r>
              <a:rPr lang="en-GB" sz="2000" dirty="0" smtClean="0"/>
              <a:t>”</a:t>
            </a:r>
          </a:p>
          <a:p>
            <a:pPr marL="457200" lvl="1" indent="0">
              <a:buNone/>
            </a:pPr>
            <a:endParaRPr lang="en-GB" sz="2000" dirty="0"/>
          </a:p>
          <a:p>
            <a:r>
              <a:rPr lang="en-GB" sz="2000" dirty="0"/>
              <a:t>Close Friendships</a:t>
            </a:r>
          </a:p>
          <a:p>
            <a:pPr lvl="1"/>
            <a:r>
              <a:rPr lang="en-GB" sz="2000" dirty="0"/>
              <a:t>Good interpersonal skills, are “liked”, </a:t>
            </a:r>
            <a:r>
              <a:rPr lang="en-GB" sz="2000" dirty="0">
                <a:hlinkClick r:id="rId3"/>
              </a:rPr>
              <a:t>SOCIAL </a:t>
            </a:r>
            <a:r>
              <a:rPr lang="en-GB" sz="2000" dirty="0" smtClean="0">
                <a:hlinkClick r:id="rId3"/>
              </a:rPr>
              <a:t>CAPITAL</a:t>
            </a:r>
            <a:endParaRPr lang="en-GB" sz="2000" dirty="0" smtClean="0"/>
          </a:p>
          <a:p>
            <a:pPr marL="457200" lvl="1" indent="0">
              <a:buNone/>
            </a:pPr>
            <a:endParaRPr lang="en-GB" sz="2000" dirty="0"/>
          </a:p>
          <a:p>
            <a:r>
              <a:rPr lang="en-GB" sz="2000" dirty="0"/>
              <a:t>Independence in Value </a:t>
            </a:r>
            <a:r>
              <a:rPr lang="en-GB" sz="2000" dirty="0" smtClean="0"/>
              <a:t>Judgement</a:t>
            </a:r>
          </a:p>
          <a:p>
            <a:pPr marL="0" indent="0">
              <a:buNone/>
            </a:pPr>
            <a:endParaRPr lang="en-GB" sz="2000" dirty="0"/>
          </a:p>
          <a:p>
            <a:pPr marL="457200" lvl="1" indent="0">
              <a:buNone/>
            </a:pPr>
            <a:endParaRPr lang="en-GB" sz="2000" dirty="0"/>
          </a:p>
        </p:txBody>
      </p:sp>
      <p:sp>
        <p:nvSpPr>
          <p:cNvPr id="4" name="Content Placeholder 3"/>
          <p:cNvSpPr>
            <a:spLocks noGrp="1"/>
          </p:cNvSpPr>
          <p:nvPr>
            <p:ph sz="half" idx="2"/>
          </p:nvPr>
        </p:nvSpPr>
        <p:spPr/>
        <p:txBody>
          <a:bodyPr>
            <a:normAutofit fontScale="92500"/>
          </a:bodyPr>
          <a:lstStyle/>
          <a:p>
            <a:pPr>
              <a:spcBef>
                <a:spcPct val="20000"/>
              </a:spcBef>
              <a:buClrTx/>
              <a:buSzTx/>
            </a:pPr>
            <a:r>
              <a:rPr lang="en-GB" dirty="0"/>
              <a:t>Rely on personal experience, trust themselves</a:t>
            </a:r>
          </a:p>
          <a:p>
            <a:pPr marL="0" indent="0">
              <a:spcBef>
                <a:spcPct val="20000"/>
              </a:spcBef>
              <a:buClrTx/>
              <a:buSzTx/>
              <a:buNone/>
            </a:pPr>
            <a:endParaRPr lang="en-GB" dirty="0"/>
          </a:p>
          <a:p>
            <a:pPr>
              <a:spcBef>
                <a:spcPct val="20000"/>
              </a:spcBef>
              <a:buClrTx/>
              <a:buSzTx/>
            </a:pPr>
            <a:r>
              <a:rPr lang="en-GB" dirty="0"/>
              <a:t>Tolerance of ambiguity</a:t>
            </a:r>
          </a:p>
          <a:p>
            <a:pPr marL="0" indent="0">
              <a:spcBef>
                <a:spcPct val="20000"/>
              </a:spcBef>
              <a:buClrTx/>
              <a:buSzTx/>
              <a:buNone/>
            </a:pPr>
            <a:r>
              <a:rPr lang="en-GB" dirty="0"/>
              <a:t>      Or able to suspend judgement until they know more, flexibility</a:t>
            </a:r>
          </a:p>
          <a:p>
            <a:pPr>
              <a:spcBef>
                <a:spcPct val="20000"/>
              </a:spcBef>
              <a:buClrTx/>
              <a:buSzTx/>
            </a:pPr>
            <a:endParaRPr lang="en-GB" dirty="0"/>
          </a:p>
          <a:p>
            <a:pPr>
              <a:spcBef>
                <a:spcPct val="20000"/>
              </a:spcBef>
              <a:buClrTx/>
              <a:buSzTx/>
            </a:pPr>
            <a:r>
              <a:rPr lang="en-GB" dirty="0"/>
              <a:t>Breadth of interest</a:t>
            </a:r>
          </a:p>
          <a:p>
            <a:pPr marL="0" indent="0">
              <a:spcBef>
                <a:spcPct val="20000"/>
              </a:spcBef>
              <a:buClrTx/>
              <a:buSzTx/>
              <a:buNone/>
            </a:pPr>
            <a:r>
              <a:rPr lang="en-GB" dirty="0"/>
              <a:t>      open mind, open eyes, enquiring min</a:t>
            </a:r>
          </a:p>
          <a:p>
            <a:pPr>
              <a:spcBef>
                <a:spcPct val="20000"/>
              </a:spcBef>
              <a:buClrTx/>
              <a:buSzTx/>
            </a:pPr>
            <a:endParaRPr lang="en-GB" dirty="0"/>
          </a:p>
          <a:p>
            <a:pPr>
              <a:spcBef>
                <a:spcPct val="20000"/>
              </a:spcBef>
              <a:buClrTx/>
              <a:buSzTx/>
            </a:pPr>
            <a:r>
              <a:rPr lang="en-GB" dirty="0"/>
              <a:t>Humour</a:t>
            </a:r>
          </a:p>
          <a:p>
            <a:pPr lvl="1" indent="0">
              <a:buNone/>
            </a:pPr>
            <a:r>
              <a:rPr lang="en-GB" dirty="0"/>
              <a:t>“If you can’t take a joke..”,  enjoy life, Glass half full</a:t>
            </a:r>
          </a:p>
          <a:p>
            <a:endParaRPr lang="en-GB" dirty="0"/>
          </a:p>
        </p:txBody>
      </p:sp>
    </p:spTree>
    <p:extLst>
      <p:ext uri="{BB962C8B-B14F-4D97-AF65-F5344CB8AC3E}">
        <p14:creationId xmlns:p14="http://schemas.microsoft.com/office/powerpoint/2010/main" val="11990284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Causation Vs Effectuation</a:t>
            </a:r>
            <a:endParaRPr lang="en-GB" dirty="0"/>
          </a:p>
        </p:txBody>
      </p:sp>
      <p:sp>
        <p:nvSpPr>
          <p:cNvPr id="3" name="Content Placeholder 2"/>
          <p:cNvSpPr>
            <a:spLocks noGrp="1"/>
          </p:cNvSpPr>
          <p:nvPr>
            <p:ph idx="1"/>
          </p:nvPr>
        </p:nvSpPr>
        <p:spPr>
          <a:xfrm>
            <a:off x="1069848" y="1808892"/>
            <a:ext cx="4092461" cy="4050792"/>
          </a:xfrm>
        </p:spPr>
        <p:txBody>
          <a:bodyPr>
            <a:normAutofit lnSpcReduction="10000"/>
          </a:bodyPr>
          <a:lstStyle/>
          <a:p>
            <a:r>
              <a:rPr lang="en-GB" dirty="0" smtClean="0"/>
              <a:t>Explanation: </a:t>
            </a:r>
            <a:r>
              <a:rPr lang="en-GB" dirty="0" smtClean="0">
                <a:hlinkClick r:id="rId3"/>
              </a:rPr>
              <a:t>The Chef</a:t>
            </a:r>
            <a:endParaRPr lang="en-GB" dirty="0" smtClean="0"/>
          </a:p>
          <a:p>
            <a:pPr lvl="1"/>
            <a:endParaRPr lang="en-GB" dirty="0"/>
          </a:p>
          <a:p>
            <a:pPr marL="274320" lvl="1" indent="0">
              <a:buNone/>
            </a:pPr>
            <a:r>
              <a:rPr lang="en-GB" dirty="0" smtClean="0"/>
              <a:t>Using a causation approach the client chooses a dish in advance and the chef prepares the dish by looking for the right ingredients and following the recipe.</a:t>
            </a:r>
          </a:p>
          <a:p>
            <a:pPr marL="274320" lvl="1" indent="0">
              <a:buNone/>
            </a:pPr>
            <a:r>
              <a:rPr lang="en-GB" dirty="0" smtClean="0"/>
              <a:t>Using an effectual process the client asks for something to be made with the available ingredients, the chef chooses the ingredients that allow them to make a meal</a:t>
            </a:r>
          </a:p>
          <a:p>
            <a:pPr marL="274320" lvl="1" indent="0">
              <a:buNone/>
            </a:pPr>
            <a:endParaRPr lang="en-GB" dirty="0"/>
          </a:p>
          <a:p>
            <a:pPr marL="274320" lvl="1" indent="0">
              <a:buNone/>
            </a:pPr>
            <a:r>
              <a:rPr lang="en-GB" dirty="0" smtClean="0">
                <a:hlinkClick r:id="rId4"/>
              </a:rPr>
              <a:t>Example</a:t>
            </a:r>
            <a:r>
              <a:rPr lang="en-GB" dirty="0" smtClean="0"/>
              <a:t> Which is this?</a:t>
            </a:r>
            <a:endParaRPr lang="en-GB" dirty="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93288" y="2245489"/>
            <a:ext cx="6973392" cy="4424212"/>
          </a:xfrm>
          <a:prstGeom prst="rect">
            <a:avLst/>
          </a:prstGeom>
        </p:spPr>
      </p:pic>
    </p:spTree>
    <p:extLst>
      <p:ext uri="{BB962C8B-B14F-4D97-AF65-F5344CB8AC3E}">
        <p14:creationId xmlns:p14="http://schemas.microsoft.com/office/powerpoint/2010/main" val="8476599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a:t>Professor </a:t>
            </a:r>
            <a:r>
              <a:rPr lang="en-GB" dirty="0" err="1"/>
              <a:t>Saras</a:t>
            </a:r>
            <a:r>
              <a:rPr lang="en-GB" dirty="0"/>
              <a:t> </a:t>
            </a:r>
            <a:r>
              <a:rPr lang="en-GB" dirty="0" err="1"/>
              <a:t>Sarasvathy</a:t>
            </a:r>
            <a:r>
              <a:rPr lang="en-GB" dirty="0"/>
              <a:t/>
            </a:r>
            <a:br>
              <a:rPr lang="en-GB" dirty="0"/>
            </a:br>
            <a:endParaRPr lang="en-GB" dirty="0"/>
          </a:p>
        </p:txBody>
      </p:sp>
      <p:sp>
        <p:nvSpPr>
          <p:cNvPr id="3" name="Content Placeholder 2"/>
          <p:cNvSpPr>
            <a:spLocks noGrp="1"/>
          </p:cNvSpPr>
          <p:nvPr>
            <p:ph idx="1"/>
          </p:nvPr>
        </p:nvSpPr>
        <p:spPr>
          <a:xfrm>
            <a:off x="677334" y="2160589"/>
            <a:ext cx="8596668" cy="4339065"/>
          </a:xfrm>
        </p:spPr>
        <p:txBody>
          <a:bodyPr>
            <a:normAutofit fontScale="92500" lnSpcReduction="10000"/>
          </a:bodyPr>
          <a:lstStyle/>
          <a:p>
            <a:pPr lvl="1"/>
            <a:r>
              <a:rPr lang="en-GB" sz="1800" dirty="0" smtClean="0">
                <a:hlinkClick r:id="rId3"/>
              </a:rPr>
              <a:t>Its </a:t>
            </a:r>
            <a:r>
              <a:rPr lang="en-GB" sz="1800" dirty="0">
                <a:hlinkClick r:id="rId3"/>
              </a:rPr>
              <a:t>all explained </a:t>
            </a:r>
            <a:r>
              <a:rPr lang="en-GB" sz="1800" dirty="0" smtClean="0">
                <a:hlinkClick r:id="rId3"/>
              </a:rPr>
              <a:t>here</a:t>
            </a:r>
            <a:endParaRPr lang="en-GB" sz="1800" dirty="0"/>
          </a:p>
          <a:p>
            <a:pPr lvl="1"/>
            <a:endParaRPr lang="en-GB" sz="1800" dirty="0" smtClean="0"/>
          </a:p>
          <a:p>
            <a:pPr lvl="1"/>
            <a:r>
              <a:rPr lang="en-GB" sz="1800" dirty="0" smtClean="0"/>
              <a:t>Research 1997 = 17 states, 30 founders of companies from various industries</a:t>
            </a:r>
          </a:p>
          <a:p>
            <a:pPr lvl="1"/>
            <a:endParaRPr lang="en-GB" sz="1800" dirty="0" smtClean="0"/>
          </a:p>
          <a:p>
            <a:r>
              <a:rPr lang="en-GB" dirty="0" smtClean="0"/>
              <a:t> </a:t>
            </a:r>
            <a:r>
              <a:rPr lang="en-GB" dirty="0"/>
              <a:t>The </a:t>
            </a:r>
            <a:r>
              <a:rPr lang="en-GB" dirty="0" smtClean="0"/>
              <a:t>entrepreneurs worked </a:t>
            </a:r>
            <a:r>
              <a:rPr lang="en-GB" dirty="0"/>
              <a:t>their way through a 17-page problem </a:t>
            </a:r>
            <a:r>
              <a:rPr lang="en-GB" dirty="0" smtClean="0"/>
              <a:t>set over </a:t>
            </a:r>
            <a:r>
              <a:rPr lang="en-GB" dirty="0"/>
              <a:t>two hours, talking aloud continuously </a:t>
            </a:r>
            <a:r>
              <a:rPr lang="en-GB" dirty="0" smtClean="0"/>
              <a:t>as they </a:t>
            </a:r>
            <a:r>
              <a:rPr lang="en-GB" dirty="0"/>
              <a:t>each solved exactly the same ten </a:t>
            </a:r>
            <a:r>
              <a:rPr lang="en-GB" dirty="0" smtClean="0"/>
              <a:t>decision problems </a:t>
            </a:r>
            <a:r>
              <a:rPr lang="en-GB" dirty="0"/>
              <a:t>to build a company starting </a:t>
            </a:r>
            <a:r>
              <a:rPr lang="en-GB" dirty="0" smtClean="0"/>
              <a:t>with exactly </a:t>
            </a:r>
            <a:r>
              <a:rPr lang="en-GB" dirty="0"/>
              <a:t>the same product idea.</a:t>
            </a:r>
            <a:endParaRPr lang="en-GB" dirty="0" smtClean="0"/>
          </a:p>
          <a:p>
            <a:pPr lvl="1"/>
            <a:endParaRPr lang="en-GB" dirty="0" smtClean="0"/>
          </a:p>
          <a:p>
            <a:r>
              <a:rPr lang="en-GB" dirty="0"/>
              <a:t>Entrepreneurs are entrepreneurial, </a:t>
            </a:r>
            <a:r>
              <a:rPr lang="en-GB" dirty="0" smtClean="0"/>
              <a:t>as differentiated </a:t>
            </a:r>
            <a:r>
              <a:rPr lang="en-GB" dirty="0"/>
              <a:t>from managerial or </a:t>
            </a:r>
            <a:r>
              <a:rPr lang="en-GB" dirty="0" smtClean="0"/>
              <a:t>strategic, because </a:t>
            </a:r>
            <a:r>
              <a:rPr lang="en-GB" dirty="0"/>
              <a:t>they think effectually; they believe in </a:t>
            </a:r>
            <a:r>
              <a:rPr lang="en-GB" dirty="0" smtClean="0"/>
              <a:t>a yet-to-be-made </a:t>
            </a:r>
            <a:r>
              <a:rPr lang="en-GB" dirty="0"/>
              <a:t>future that can substantially </a:t>
            </a:r>
            <a:r>
              <a:rPr lang="en-GB" dirty="0" smtClean="0"/>
              <a:t>be shaped </a:t>
            </a:r>
            <a:r>
              <a:rPr lang="en-GB" dirty="0"/>
              <a:t>by human </a:t>
            </a:r>
            <a:r>
              <a:rPr lang="en-GB" dirty="0" smtClean="0"/>
              <a:t>action</a:t>
            </a:r>
          </a:p>
          <a:p>
            <a:r>
              <a:rPr lang="en-GB" dirty="0"/>
              <a:t>they realize that </a:t>
            </a:r>
            <a:r>
              <a:rPr lang="en-GB" dirty="0" smtClean="0"/>
              <a:t>to the </a:t>
            </a:r>
            <a:r>
              <a:rPr lang="en-GB" dirty="0"/>
              <a:t>extent that this human action can control </a:t>
            </a:r>
            <a:r>
              <a:rPr lang="en-GB" dirty="0" smtClean="0"/>
              <a:t>the future</a:t>
            </a:r>
          </a:p>
          <a:p>
            <a:endParaRPr lang="en-GB" dirty="0"/>
          </a:p>
        </p:txBody>
      </p:sp>
    </p:spTree>
    <p:extLst>
      <p:ext uri="{BB962C8B-B14F-4D97-AF65-F5344CB8AC3E}">
        <p14:creationId xmlns:p14="http://schemas.microsoft.com/office/powerpoint/2010/main" val="10125609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814" y="5544273"/>
            <a:ext cx="10933099" cy="1179577"/>
          </a:xfrm>
        </p:spPr>
        <p:txBody>
          <a:bodyPr>
            <a:normAutofit/>
          </a:bodyPr>
          <a:lstStyle/>
          <a:p>
            <a:r>
              <a:rPr lang="en-GB" sz="4000" dirty="0" smtClean="0"/>
              <a:t>Can you think of any current examples   </a:t>
            </a:r>
            <a:endParaRPr lang="en-GB" sz="4000"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89648" y="548059"/>
            <a:ext cx="8090960" cy="5133118"/>
          </a:xfrm>
        </p:spPr>
      </p:pic>
    </p:spTree>
    <p:extLst>
      <p:ext uri="{BB962C8B-B14F-4D97-AF65-F5344CB8AC3E}">
        <p14:creationId xmlns:p14="http://schemas.microsoft.com/office/powerpoint/2010/main" val="27344260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So what have we found</a:t>
            </a:r>
          </a:p>
        </p:txBody>
      </p:sp>
      <p:sp>
        <p:nvSpPr>
          <p:cNvPr id="4" name="Content Placeholder 4"/>
          <p:cNvSpPr>
            <a:spLocks noGrp="1"/>
          </p:cNvSpPr>
          <p:nvPr>
            <p:ph idx="1"/>
          </p:nvPr>
        </p:nvSpPr>
        <p:spPr>
          <a:xfrm>
            <a:off x="677334" y="2160589"/>
            <a:ext cx="3103834" cy="3880773"/>
          </a:xfrm>
        </p:spPr>
        <p:txBody>
          <a:bodyPr/>
          <a:lstStyle/>
          <a:p>
            <a:pPr marL="0" indent="0">
              <a:buNone/>
            </a:pPr>
            <a:r>
              <a:rPr lang="en-GB" sz="2800" b="1" dirty="0" smtClean="0"/>
              <a:t>Resource Profile</a:t>
            </a:r>
          </a:p>
          <a:p>
            <a:pPr>
              <a:buFont typeface="Wingdings" panose="05000000000000000000" pitchFamily="2" charset="2"/>
              <a:buChar char="v"/>
            </a:pPr>
            <a:r>
              <a:rPr lang="en-GB" dirty="0" smtClean="0"/>
              <a:t>Social Capital</a:t>
            </a:r>
          </a:p>
          <a:p>
            <a:pPr lvl="1"/>
            <a:r>
              <a:rPr lang="en-GB" sz="1800" dirty="0" smtClean="0"/>
              <a:t>Who you know</a:t>
            </a:r>
          </a:p>
          <a:p>
            <a:pPr>
              <a:buFont typeface="Wingdings" panose="05000000000000000000" pitchFamily="2" charset="2"/>
              <a:buChar char="v"/>
            </a:pPr>
            <a:r>
              <a:rPr lang="en-GB" dirty="0" smtClean="0"/>
              <a:t>Human Capital</a:t>
            </a:r>
          </a:p>
          <a:p>
            <a:pPr lvl="1"/>
            <a:r>
              <a:rPr lang="en-GB" sz="1800" dirty="0" smtClean="0"/>
              <a:t>What you know</a:t>
            </a:r>
          </a:p>
          <a:p>
            <a:pPr>
              <a:buFont typeface="Wingdings" panose="05000000000000000000" pitchFamily="2" charset="2"/>
              <a:buChar char="v"/>
            </a:pPr>
            <a:r>
              <a:rPr lang="en-GB" dirty="0" smtClean="0"/>
              <a:t>Financial Capital</a:t>
            </a:r>
          </a:p>
          <a:p>
            <a:pPr lvl="1"/>
            <a:r>
              <a:rPr lang="en-GB" sz="1800" dirty="0" smtClean="0"/>
              <a:t>Access to Resources, what you can get your hands on</a:t>
            </a:r>
            <a:endParaRPr lang="en-GB" sz="1800" dirty="0"/>
          </a:p>
        </p:txBody>
      </p:sp>
      <p:sp>
        <p:nvSpPr>
          <p:cNvPr id="5" name="Rectangle 4"/>
          <p:cNvSpPr/>
          <p:nvPr/>
        </p:nvSpPr>
        <p:spPr>
          <a:xfrm>
            <a:off x="4975668" y="2174875"/>
            <a:ext cx="2940908" cy="4124206"/>
          </a:xfrm>
          <a:prstGeom prst="rect">
            <a:avLst/>
          </a:prstGeom>
        </p:spPr>
        <p:txBody>
          <a:bodyPr wrap="square">
            <a:spAutoFit/>
          </a:bodyPr>
          <a:lstStyle/>
          <a:p>
            <a:r>
              <a:rPr lang="en-GB" sz="2800" b="1" dirty="0"/>
              <a:t>Effectuation</a:t>
            </a:r>
          </a:p>
          <a:p>
            <a:endParaRPr lang="en-GB" dirty="0"/>
          </a:p>
          <a:p>
            <a:pPr marL="285750" indent="-285750">
              <a:buClr>
                <a:schemeClr val="accent1"/>
              </a:buClr>
              <a:buFont typeface="Wingdings" panose="05000000000000000000" pitchFamily="2" charset="2"/>
              <a:buChar char="v"/>
            </a:pPr>
            <a:r>
              <a:rPr lang="en-GB" dirty="0"/>
              <a:t>Who they are – know themselves their strengths, weaknesses </a:t>
            </a:r>
            <a:r>
              <a:rPr lang="en-GB" dirty="0" err="1"/>
              <a:t>etc</a:t>
            </a:r>
            <a:r>
              <a:rPr lang="en-GB" dirty="0"/>
              <a:t> – Self </a:t>
            </a:r>
            <a:r>
              <a:rPr lang="en-GB" dirty="0" smtClean="0"/>
              <a:t>Efficacy</a:t>
            </a:r>
          </a:p>
          <a:p>
            <a:pPr>
              <a:buClr>
                <a:schemeClr val="accent1"/>
              </a:buClr>
            </a:pPr>
            <a:endParaRPr lang="en-GB" dirty="0"/>
          </a:p>
          <a:p>
            <a:pPr marL="285750" indent="-285750">
              <a:buClr>
                <a:schemeClr val="accent1"/>
              </a:buClr>
              <a:buFont typeface="Wingdings" panose="05000000000000000000" pitchFamily="2" charset="2"/>
              <a:buChar char="v"/>
            </a:pPr>
            <a:r>
              <a:rPr lang="en-GB" dirty="0"/>
              <a:t>What they know – audit this – you know loads of things</a:t>
            </a:r>
            <a:r>
              <a:rPr lang="en-GB" dirty="0" smtClean="0"/>
              <a:t>..</a:t>
            </a:r>
          </a:p>
          <a:p>
            <a:pPr>
              <a:buClr>
                <a:schemeClr val="accent1"/>
              </a:buClr>
            </a:pPr>
            <a:endParaRPr lang="en-GB" dirty="0"/>
          </a:p>
          <a:p>
            <a:pPr marL="285750" indent="-285750">
              <a:buClr>
                <a:schemeClr val="accent1"/>
              </a:buClr>
              <a:buFont typeface="Wingdings" panose="05000000000000000000" pitchFamily="2" charset="2"/>
              <a:buChar char="v"/>
            </a:pPr>
            <a:r>
              <a:rPr lang="en-GB" dirty="0"/>
              <a:t>Who they know – build and develop your networks..</a:t>
            </a:r>
          </a:p>
        </p:txBody>
      </p:sp>
      <p:sp>
        <p:nvSpPr>
          <p:cNvPr id="6" name="Text Placeholder 3"/>
          <p:cNvSpPr txBox="1">
            <a:spLocks/>
          </p:cNvSpPr>
          <p:nvPr/>
        </p:nvSpPr>
        <p:spPr>
          <a:xfrm>
            <a:off x="457200" y="1535113"/>
            <a:ext cx="4040188" cy="63976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400" b="1" u="sng" dirty="0" smtClean="0">
                <a:latin typeface="Arial" panose="020B0604020202020204" pitchFamily="34" charset="0"/>
                <a:cs typeface="Arial" panose="020B0604020202020204" pitchFamily="34" charset="0"/>
              </a:rPr>
              <a:t>Colin Jones</a:t>
            </a:r>
            <a:endParaRPr lang="en-GB" sz="2400" b="1" u="sng" dirty="0">
              <a:latin typeface="Arial" panose="020B0604020202020204" pitchFamily="34" charset="0"/>
              <a:cs typeface="Arial" panose="020B0604020202020204" pitchFamily="34" charset="0"/>
            </a:endParaRPr>
          </a:p>
        </p:txBody>
      </p:sp>
      <p:sp>
        <p:nvSpPr>
          <p:cNvPr id="7" name="Text Placeholder 5"/>
          <p:cNvSpPr txBox="1">
            <a:spLocks/>
          </p:cNvSpPr>
          <p:nvPr/>
        </p:nvSpPr>
        <p:spPr>
          <a:xfrm>
            <a:off x="4645025" y="1535113"/>
            <a:ext cx="4041775" cy="639762"/>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400" b="1" u="sng" dirty="0" smtClean="0">
                <a:latin typeface="Arial" panose="020B0604020202020204" pitchFamily="34" charset="0"/>
                <a:cs typeface="Arial" panose="020B0604020202020204" pitchFamily="34" charset="0"/>
              </a:rPr>
              <a:t>Saras </a:t>
            </a:r>
            <a:r>
              <a:rPr lang="en-GB" sz="2400" b="1" u="sng" dirty="0" err="1" smtClean="0">
                <a:latin typeface="Arial" panose="020B0604020202020204" pitchFamily="34" charset="0"/>
                <a:cs typeface="Arial" panose="020B0604020202020204" pitchFamily="34" charset="0"/>
              </a:rPr>
              <a:t>Sarasvathy</a:t>
            </a:r>
            <a:endParaRPr lang="en-GB" sz="2400" b="1"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06335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ACRO Model</a:t>
            </a:r>
            <a:endParaRPr lang="en-GB" dirty="0"/>
          </a:p>
        </p:txBody>
      </p:sp>
      <p:sp>
        <p:nvSpPr>
          <p:cNvPr id="4" name="Content Placeholder 3"/>
          <p:cNvSpPr txBox="1">
            <a:spLocks noGrp="1"/>
          </p:cNvSpPr>
          <p:nvPr>
            <p:ph idx="1"/>
          </p:nvPr>
        </p:nvSpPr>
        <p:spPr>
          <a:xfrm>
            <a:off x="1538462" y="1846937"/>
            <a:ext cx="2535596" cy="2031325"/>
          </a:xfrm>
          <a:prstGeom prst="rect">
            <a:avLst/>
          </a:prstGeom>
          <a:noFill/>
        </p:spPr>
        <p:txBody>
          <a:bodyPr wrap="square" rtlCol="0">
            <a:spAutoFit/>
          </a:bodyPr>
          <a:lstStyle/>
          <a:p>
            <a:pPr marL="0" lvl="0" indent="0" fontAlgn="base">
              <a:spcBef>
                <a:spcPct val="0"/>
              </a:spcBef>
              <a:spcAft>
                <a:spcPct val="0"/>
              </a:spcAft>
              <a:buNone/>
            </a:pPr>
            <a:r>
              <a:rPr lang="en-US" b="1" dirty="0" smtClean="0">
                <a:solidFill>
                  <a:srgbClr val="FF0000"/>
                </a:solidFill>
                <a:latin typeface="Arial" pitchFamily="34" charset="0"/>
                <a:ea typeface="Times New Roman" pitchFamily="18" charset="0"/>
                <a:cs typeface="Arial" pitchFamily="34" charset="0"/>
              </a:rPr>
              <a:t>ATTITUDE</a:t>
            </a:r>
          </a:p>
          <a:p>
            <a:pPr marL="0" lvl="0" indent="0" fontAlgn="base">
              <a:spcBef>
                <a:spcPct val="0"/>
              </a:spcBef>
              <a:spcAft>
                <a:spcPct val="0"/>
              </a:spcAft>
              <a:buNone/>
            </a:pPr>
            <a:r>
              <a:rPr lang="en-US" dirty="0" smtClean="0">
                <a:latin typeface="Arial" pitchFamily="34" charset="0"/>
                <a:ea typeface="Times New Roman" pitchFamily="18" charset="0"/>
                <a:cs typeface="Arial" pitchFamily="34" charset="0"/>
              </a:rPr>
              <a:t>Self knowledge, belief and confidence</a:t>
            </a:r>
            <a:endParaRPr lang="en-GB" dirty="0" smtClean="0">
              <a:latin typeface="Arial" pitchFamily="34" charset="0"/>
            </a:endParaRPr>
          </a:p>
          <a:p>
            <a:pPr marL="0" lvl="0" indent="0" eaLnBrk="0" fontAlgn="base" hangingPunct="0">
              <a:spcBef>
                <a:spcPct val="0"/>
              </a:spcBef>
              <a:spcAft>
                <a:spcPct val="0"/>
              </a:spcAft>
              <a:buNone/>
            </a:pPr>
            <a:r>
              <a:rPr lang="en-US" dirty="0" smtClean="0">
                <a:latin typeface="Arial" pitchFamily="34" charset="0"/>
                <a:ea typeface="Times New Roman" pitchFamily="18" charset="0"/>
                <a:cs typeface="Arial" pitchFamily="34" charset="0"/>
              </a:rPr>
              <a:t>Motivation</a:t>
            </a:r>
            <a:endParaRPr lang="en-GB" dirty="0" smtClean="0">
              <a:latin typeface="Arial" pitchFamily="34" charset="0"/>
            </a:endParaRPr>
          </a:p>
          <a:p>
            <a:pPr marL="0" lvl="0" indent="0" eaLnBrk="0" fontAlgn="base" hangingPunct="0">
              <a:spcBef>
                <a:spcPct val="0"/>
              </a:spcBef>
              <a:spcAft>
                <a:spcPct val="0"/>
              </a:spcAft>
              <a:buNone/>
            </a:pPr>
            <a:r>
              <a:rPr lang="en-US" dirty="0" smtClean="0">
                <a:latin typeface="Arial" pitchFamily="34" charset="0"/>
                <a:ea typeface="Times New Roman" pitchFamily="18" charset="0"/>
                <a:cs typeface="Arial" pitchFamily="34" charset="0"/>
              </a:rPr>
              <a:t>Aspiration</a:t>
            </a:r>
            <a:endParaRPr lang="en-GB" dirty="0" smtClean="0">
              <a:latin typeface="Arial" pitchFamily="34" charset="0"/>
            </a:endParaRPr>
          </a:p>
          <a:p>
            <a:pPr marL="0" lvl="0" indent="0" eaLnBrk="0" fontAlgn="base" hangingPunct="0">
              <a:spcBef>
                <a:spcPct val="0"/>
              </a:spcBef>
              <a:spcAft>
                <a:spcPct val="0"/>
              </a:spcAft>
              <a:buNone/>
            </a:pPr>
            <a:r>
              <a:rPr lang="en-US" dirty="0" smtClean="0">
                <a:latin typeface="Arial" pitchFamily="34" charset="0"/>
                <a:ea typeface="Times New Roman" pitchFamily="18" charset="0"/>
                <a:cs typeface="Arial" pitchFamily="34" charset="0"/>
              </a:rPr>
              <a:t>Determination</a:t>
            </a:r>
            <a:endParaRPr lang="en-GB" dirty="0" smtClean="0">
              <a:latin typeface="Arial" pitchFamily="34" charset="0"/>
            </a:endParaRPr>
          </a:p>
          <a:p>
            <a:pPr marL="0" lvl="0" indent="0" eaLnBrk="0" fontAlgn="base" hangingPunct="0">
              <a:spcBef>
                <a:spcPct val="0"/>
              </a:spcBef>
              <a:spcAft>
                <a:spcPct val="0"/>
              </a:spcAft>
              <a:buNone/>
            </a:pPr>
            <a:r>
              <a:rPr lang="en-US" dirty="0" smtClean="0">
                <a:latin typeface="Arial" pitchFamily="34" charset="0"/>
                <a:ea typeface="Times New Roman" pitchFamily="18" charset="0"/>
                <a:cs typeface="Arial" pitchFamily="34" charset="0"/>
              </a:rPr>
              <a:t>Competitiveness</a:t>
            </a:r>
            <a:endParaRPr lang="en-GB" dirty="0"/>
          </a:p>
        </p:txBody>
      </p:sp>
      <p:sp>
        <p:nvSpPr>
          <p:cNvPr id="5" name="TextBox 4"/>
          <p:cNvSpPr txBox="1"/>
          <p:nvPr/>
        </p:nvSpPr>
        <p:spPr>
          <a:xfrm>
            <a:off x="7479664" y="1831957"/>
            <a:ext cx="3024336" cy="2308324"/>
          </a:xfrm>
          <a:prstGeom prst="rect">
            <a:avLst/>
          </a:prstGeom>
          <a:noFill/>
        </p:spPr>
        <p:txBody>
          <a:bodyPr wrap="square" rtlCol="0">
            <a:spAutoFit/>
          </a:bodyPr>
          <a:lstStyle/>
          <a:p>
            <a:r>
              <a:rPr lang="en-GB" b="1" dirty="0" smtClean="0">
                <a:solidFill>
                  <a:srgbClr val="FF0000"/>
                </a:solidFill>
              </a:rPr>
              <a:t>CREATIVITY</a:t>
            </a:r>
          </a:p>
          <a:p>
            <a:r>
              <a:rPr lang="en-GB" dirty="0" smtClean="0"/>
              <a:t>Problem solving</a:t>
            </a:r>
          </a:p>
          <a:p>
            <a:r>
              <a:rPr lang="en-GB" dirty="0" smtClean="0"/>
              <a:t>Lateral thinking / ideas generation</a:t>
            </a:r>
          </a:p>
          <a:p>
            <a:r>
              <a:rPr lang="en-GB" dirty="0" smtClean="0"/>
              <a:t>Spotting and creating opportunities</a:t>
            </a:r>
          </a:p>
          <a:p>
            <a:r>
              <a:rPr lang="en-GB" dirty="0" smtClean="0"/>
              <a:t>Innovation</a:t>
            </a:r>
          </a:p>
          <a:p>
            <a:endParaRPr lang="en-GB" dirty="0"/>
          </a:p>
        </p:txBody>
      </p:sp>
      <p:sp>
        <p:nvSpPr>
          <p:cNvPr id="6" name="TextBox 5"/>
          <p:cNvSpPr txBox="1"/>
          <p:nvPr/>
        </p:nvSpPr>
        <p:spPr>
          <a:xfrm>
            <a:off x="1538462" y="4280598"/>
            <a:ext cx="3240360" cy="2380332"/>
          </a:xfrm>
          <a:prstGeom prst="rect">
            <a:avLst/>
          </a:prstGeom>
          <a:noFill/>
        </p:spPr>
        <p:txBody>
          <a:bodyPr wrap="square" rtlCol="0">
            <a:spAutoFit/>
          </a:bodyPr>
          <a:lstStyle/>
          <a:p>
            <a:r>
              <a:rPr lang="en-GB" b="1" dirty="0" smtClean="0">
                <a:solidFill>
                  <a:srgbClr val="FF0000"/>
                </a:solidFill>
              </a:rPr>
              <a:t>RELATIONSHIPS</a:t>
            </a:r>
          </a:p>
          <a:p>
            <a:r>
              <a:rPr lang="en-GB" dirty="0" smtClean="0"/>
              <a:t>Working with others</a:t>
            </a:r>
          </a:p>
          <a:p>
            <a:r>
              <a:rPr lang="en-GB" dirty="0" smtClean="0"/>
              <a:t>Managing difficult situations</a:t>
            </a:r>
          </a:p>
          <a:p>
            <a:r>
              <a:rPr lang="en-GB" dirty="0" smtClean="0"/>
              <a:t>Negotiation, persuasion and influence</a:t>
            </a:r>
          </a:p>
          <a:p>
            <a:r>
              <a:rPr lang="en-GB" dirty="0" smtClean="0"/>
              <a:t>Presentation</a:t>
            </a:r>
          </a:p>
          <a:p>
            <a:r>
              <a:rPr lang="en-GB" dirty="0" smtClean="0"/>
              <a:t>Communication</a:t>
            </a:r>
          </a:p>
          <a:p>
            <a:endParaRPr lang="en-GB" dirty="0"/>
          </a:p>
        </p:txBody>
      </p:sp>
      <p:sp>
        <p:nvSpPr>
          <p:cNvPr id="7" name="Rectangle 6"/>
          <p:cNvSpPr/>
          <p:nvPr/>
        </p:nvSpPr>
        <p:spPr>
          <a:xfrm>
            <a:off x="7479664" y="4280598"/>
            <a:ext cx="3443709" cy="2308324"/>
          </a:xfrm>
          <a:prstGeom prst="rect">
            <a:avLst/>
          </a:prstGeom>
        </p:spPr>
        <p:txBody>
          <a:bodyPr wrap="square">
            <a:spAutoFit/>
          </a:bodyPr>
          <a:lstStyle/>
          <a:p>
            <a:r>
              <a:rPr lang="en-GB" b="1" dirty="0">
                <a:solidFill>
                  <a:srgbClr val="FF0000"/>
                </a:solidFill>
              </a:rPr>
              <a:t>ORGANISATION</a:t>
            </a:r>
          </a:p>
          <a:p>
            <a:r>
              <a:rPr lang="en-GB" dirty="0"/>
              <a:t>Planning</a:t>
            </a:r>
          </a:p>
          <a:p>
            <a:r>
              <a:rPr lang="en-GB" dirty="0"/>
              <a:t>Managing resources</a:t>
            </a:r>
          </a:p>
          <a:p>
            <a:r>
              <a:rPr lang="en-GB" dirty="0"/>
              <a:t>Decision making</a:t>
            </a:r>
          </a:p>
          <a:p>
            <a:r>
              <a:rPr lang="en-GB" dirty="0"/>
              <a:t>Research and understanding the environment</a:t>
            </a:r>
          </a:p>
          <a:p>
            <a:r>
              <a:rPr lang="en-GB" dirty="0"/>
              <a:t>Managing risk</a:t>
            </a:r>
          </a:p>
          <a:p>
            <a:r>
              <a:rPr lang="en-GB" dirty="0"/>
              <a:t>Vision and goal setting</a:t>
            </a:r>
          </a:p>
        </p:txBody>
      </p:sp>
    </p:spTree>
    <p:extLst>
      <p:ext uri="{BB962C8B-B14F-4D97-AF65-F5344CB8AC3E}">
        <p14:creationId xmlns:p14="http://schemas.microsoft.com/office/powerpoint/2010/main" val="12859592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Developing an Entrepreneur </a:t>
            </a:r>
            <a:r>
              <a:rPr lang="en-GB" dirty="0" err="1" smtClean="0"/>
              <a:t>Mindset</a:t>
            </a:r>
            <a:endParaRPr lang="en-GB" dirty="0"/>
          </a:p>
        </p:txBody>
      </p:sp>
      <p:sp>
        <p:nvSpPr>
          <p:cNvPr id="3" name="Content Placeholder 2"/>
          <p:cNvSpPr>
            <a:spLocks noGrp="1"/>
          </p:cNvSpPr>
          <p:nvPr>
            <p:ph idx="1"/>
          </p:nvPr>
        </p:nvSpPr>
        <p:spPr/>
        <p:txBody>
          <a:bodyPr>
            <a:normAutofit lnSpcReduction="10000"/>
          </a:bodyPr>
          <a:lstStyle/>
          <a:p>
            <a:r>
              <a:rPr lang="en-GB" b="1" dirty="0"/>
              <a:t>An entrepreneurial </a:t>
            </a:r>
            <a:r>
              <a:rPr lang="en-GB" b="1" dirty="0" smtClean="0"/>
              <a:t>mind-set </a:t>
            </a:r>
            <a:r>
              <a:rPr lang="en-GB" b="1" dirty="0"/>
              <a:t>includes</a:t>
            </a:r>
            <a:r>
              <a:rPr lang="en-GB" dirty="0"/>
              <a:t>:</a:t>
            </a:r>
          </a:p>
          <a:p>
            <a:r>
              <a:rPr lang="en-GB" dirty="0"/>
              <a:t>• aspects of personality and social identity</a:t>
            </a:r>
          </a:p>
          <a:p>
            <a:r>
              <a:rPr lang="en-GB" dirty="0"/>
              <a:t>• personal ambition and goals</a:t>
            </a:r>
          </a:p>
          <a:p>
            <a:r>
              <a:rPr lang="en-GB" dirty="0"/>
              <a:t>• personal confidence and resilience</a:t>
            </a:r>
          </a:p>
          <a:p>
            <a:r>
              <a:rPr lang="en-GB" dirty="0"/>
              <a:t>• self-discipline and personal organisation</a:t>
            </a:r>
          </a:p>
          <a:p>
            <a:r>
              <a:rPr lang="en-GB" dirty="0"/>
              <a:t>• understanding of one's own motivation</a:t>
            </a:r>
          </a:p>
          <a:p>
            <a:r>
              <a:rPr lang="en-GB" dirty="0"/>
              <a:t>• ability to go beyond perceived limitations and achieve results</a:t>
            </a:r>
          </a:p>
          <a:p>
            <a:r>
              <a:rPr lang="en-GB" dirty="0"/>
              <a:t>• tolerance of uncertainty, ambiguity, risk, and failure</a:t>
            </a:r>
          </a:p>
          <a:p>
            <a:r>
              <a:rPr lang="en-GB" dirty="0"/>
              <a:t>• personal values: ethical, social and environmental awareness</a:t>
            </a:r>
            <a:r>
              <a:rPr lang="en-GB" dirty="0" smtClean="0"/>
              <a:t>.                                  QAA (2012)</a:t>
            </a:r>
            <a:endParaRPr lang="en-GB" dirty="0"/>
          </a:p>
        </p:txBody>
      </p:sp>
    </p:spTree>
    <p:extLst>
      <p:ext uri="{BB962C8B-B14F-4D97-AF65-F5344CB8AC3E}">
        <p14:creationId xmlns:p14="http://schemas.microsoft.com/office/powerpoint/2010/main" val="5368748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Behaviours, Attitudes, Skills</a:t>
            </a:r>
            <a:endParaRPr lang="en-GB" dirty="0"/>
          </a:p>
        </p:txBody>
      </p:sp>
      <p:sp>
        <p:nvSpPr>
          <p:cNvPr id="3" name="Content Placeholder 2"/>
          <p:cNvSpPr>
            <a:spLocks noGrp="1"/>
          </p:cNvSpPr>
          <p:nvPr>
            <p:ph idx="1"/>
          </p:nvPr>
        </p:nvSpPr>
        <p:spPr>
          <a:xfrm>
            <a:off x="1097280" y="1845733"/>
            <a:ext cx="10058400" cy="4620969"/>
          </a:xfrm>
        </p:spPr>
        <p:txBody>
          <a:bodyPr>
            <a:normAutofit fontScale="92500" lnSpcReduction="10000"/>
          </a:bodyPr>
          <a:lstStyle/>
          <a:p>
            <a:r>
              <a:rPr lang="en-GB" b="1" dirty="0"/>
              <a:t>Behaviours</a:t>
            </a:r>
          </a:p>
          <a:p>
            <a:r>
              <a:rPr lang="en-GB" b="1" dirty="0" smtClean="0"/>
              <a:t>Students </a:t>
            </a:r>
            <a:r>
              <a:rPr lang="en-GB" b="1" dirty="0"/>
              <a:t>should be able to demonstrate:</a:t>
            </a:r>
          </a:p>
          <a:p>
            <a:r>
              <a:rPr lang="en-GB" dirty="0"/>
              <a:t>• the ability to seek out, be alert to, and identify opportunities (opportunity recognition)</a:t>
            </a:r>
          </a:p>
          <a:p>
            <a:r>
              <a:rPr lang="en-GB" dirty="0"/>
              <a:t>• creative and innovative approaches (problem solving)</a:t>
            </a:r>
          </a:p>
          <a:p>
            <a:r>
              <a:rPr lang="en-GB" dirty="0"/>
              <a:t>• the initiative to act on perceived opportunities while considering risk factors</a:t>
            </a:r>
          </a:p>
          <a:p>
            <a:r>
              <a:rPr lang="en-GB" dirty="0"/>
              <a:t>(taking action)</a:t>
            </a:r>
          </a:p>
          <a:p>
            <a:r>
              <a:rPr lang="en-GB" dirty="0"/>
              <a:t>• independent responsibility for managing projects (managing autonomously)</a:t>
            </a:r>
          </a:p>
          <a:p>
            <a:r>
              <a:rPr lang="en-GB" dirty="0"/>
              <a:t>• the ability to reflect and persevere in challenging environments in pursuit of achieving</a:t>
            </a:r>
          </a:p>
          <a:p>
            <a:r>
              <a:rPr lang="en-GB" dirty="0"/>
              <a:t>desired objectives or goals (personal awareness)</a:t>
            </a:r>
          </a:p>
          <a:p>
            <a:r>
              <a:rPr lang="en-GB" dirty="0"/>
              <a:t>• use of social skills to build trust, relationships and networks and to communicate ideas</a:t>
            </a:r>
          </a:p>
          <a:p>
            <a:r>
              <a:rPr lang="en-GB" dirty="0"/>
              <a:t>and information (networking and communication</a:t>
            </a:r>
            <a:r>
              <a:rPr lang="en-GB" dirty="0" smtClean="0"/>
              <a:t>).                                         QAA (2012)</a:t>
            </a:r>
            <a:endParaRPr lang="en-GB" dirty="0"/>
          </a:p>
        </p:txBody>
      </p:sp>
    </p:spTree>
    <p:extLst>
      <p:ext uri="{BB962C8B-B14F-4D97-AF65-F5344CB8AC3E}">
        <p14:creationId xmlns:p14="http://schemas.microsoft.com/office/powerpoint/2010/main" val="18176394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Attributes</a:t>
            </a:r>
            <a:endParaRPr lang="en-GB" dirty="0"/>
          </a:p>
        </p:txBody>
      </p:sp>
      <p:sp>
        <p:nvSpPr>
          <p:cNvPr id="3" name="Content Placeholder 2"/>
          <p:cNvSpPr>
            <a:spLocks noGrp="1"/>
          </p:cNvSpPr>
          <p:nvPr>
            <p:ph idx="1"/>
          </p:nvPr>
        </p:nvSpPr>
        <p:spPr>
          <a:xfrm>
            <a:off x="1097280" y="1845734"/>
            <a:ext cx="10058400" cy="4349120"/>
          </a:xfrm>
        </p:spPr>
        <p:txBody>
          <a:bodyPr>
            <a:normAutofit fontScale="85000" lnSpcReduction="10000"/>
          </a:bodyPr>
          <a:lstStyle/>
          <a:p>
            <a:r>
              <a:rPr lang="en-GB" b="1" dirty="0"/>
              <a:t>Students should be able to:</a:t>
            </a:r>
          </a:p>
          <a:p>
            <a:r>
              <a:rPr lang="en-GB" dirty="0"/>
              <a:t>• recognise and achieve goals and ambitions, especially in response to challenge (goals</a:t>
            </a:r>
          </a:p>
          <a:p>
            <a:r>
              <a:rPr lang="en-GB" dirty="0"/>
              <a:t>and ambitions)</a:t>
            </a:r>
          </a:p>
          <a:p>
            <a:r>
              <a:rPr lang="en-GB" dirty="0"/>
              <a:t>• enhance self-confidence and belief through practice of enterprising skills and behaviours</a:t>
            </a:r>
          </a:p>
          <a:p>
            <a:r>
              <a:rPr lang="en-GB" dirty="0"/>
              <a:t>(self-confidence)</a:t>
            </a:r>
          </a:p>
          <a:p>
            <a:r>
              <a:rPr lang="en-GB" dirty="0"/>
              <a:t>• demonstrate perseverance, resilience and determination to achieve goals, especially</a:t>
            </a:r>
          </a:p>
          <a:p>
            <a:r>
              <a:rPr lang="en-GB" dirty="0"/>
              <a:t>within challenging situations (perseverance)</a:t>
            </a:r>
          </a:p>
          <a:p>
            <a:r>
              <a:rPr lang="en-GB" dirty="0"/>
              <a:t>• recognise that they are in control of their own destiny (internal locus of control) and use</a:t>
            </a:r>
          </a:p>
          <a:p>
            <a:r>
              <a:rPr lang="en-GB" dirty="0"/>
              <a:t>this understanding effectively within enterprising situations</a:t>
            </a:r>
          </a:p>
          <a:p>
            <a:r>
              <a:rPr lang="en-GB" dirty="0"/>
              <a:t>• take action and learn both from actions and active experimentation (action orientation)</a:t>
            </a:r>
          </a:p>
          <a:p>
            <a:r>
              <a:rPr lang="en-GB" dirty="0"/>
              <a:t>• innovate and offer creative solutions to challenging and complex problems (innovation</a:t>
            </a:r>
          </a:p>
          <a:p>
            <a:r>
              <a:rPr lang="en-GB" dirty="0"/>
              <a:t>and creativity</a:t>
            </a:r>
            <a:r>
              <a:rPr lang="en-GB" dirty="0" smtClean="0"/>
              <a:t>).                                                QAA (2012)</a:t>
            </a:r>
            <a:endParaRPr lang="en-GB" dirty="0"/>
          </a:p>
        </p:txBody>
      </p:sp>
    </p:spTree>
    <p:extLst>
      <p:ext uri="{BB962C8B-B14F-4D97-AF65-F5344CB8AC3E}">
        <p14:creationId xmlns:p14="http://schemas.microsoft.com/office/powerpoint/2010/main" val="32801805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594846"/>
          </a:xfrm>
        </p:spPr>
        <p:txBody>
          <a:bodyPr>
            <a:normAutofit fontScale="90000"/>
          </a:bodyPr>
          <a:lstStyle/>
          <a:p>
            <a:r>
              <a:rPr lang="en-GB" dirty="0" smtClean="0"/>
              <a:t>Skills:</a:t>
            </a:r>
            <a:endParaRPr lang="en-GB" dirty="0"/>
          </a:p>
        </p:txBody>
      </p:sp>
      <p:sp>
        <p:nvSpPr>
          <p:cNvPr id="3" name="Content Placeholder 2"/>
          <p:cNvSpPr>
            <a:spLocks noGrp="1"/>
          </p:cNvSpPr>
          <p:nvPr>
            <p:ph idx="1"/>
          </p:nvPr>
        </p:nvSpPr>
        <p:spPr>
          <a:xfrm>
            <a:off x="271849" y="972065"/>
            <a:ext cx="10883831" cy="5428735"/>
          </a:xfrm>
        </p:spPr>
        <p:txBody>
          <a:bodyPr>
            <a:normAutofit fontScale="85000" lnSpcReduction="10000"/>
          </a:bodyPr>
          <a:lstStyle/>
          <a:p>
            <a:r>
              <a:rPr lang="en-GB" b="1" dirty="0"/>
              <a:t>Students should be able to demonstrate the ability to:</a:t>
            </a:r>
          </a:p>
          <a:p>
            <a:r>
              <a:rPr lang="en-GB" dirty="0"/>
              <a:t>• take creative and innovative approaches that are evidenced through multiple solutions</a:t>
            </a:r>
          </a:p>
          <a:p>
            <a:r>
              <a:rPr lang="en-GB" dirty="0"/>
              <a:t>and reflective processes (creativity and innovation)</a:t>
            </a:r>
          </a:p>
          <a:p>
            <a:r>
              <a:rPr lang="en-GB" dirty="0"/>
              <a:t>• persuade others through informed opinion and negotiate support for ideas (persuasion</a:t>
            </a:r>
          </a:p>
          <a:p>
            <a:r>
              <a:rPr lang="en-GB" dirty="0"/>
              <a:t>and negotiation)</a:t>
            </a:r>
          </a:p>
          <a:p>
            <a:r>
              <a:rPr lang="en-GB" dirty="0"/>
              <a:t>• manage a range of enterprise projects and situations appropriately, for example by</a:t>
            </a:r>
          </a:p>
          <a:p>
            <a:r>
              <a:rPr lang="en-GB" dirty="0"/>
              <a:t>proposing alternatives or taking a holistic approach (approach to management)</a:t>
            </a:r>
          </a:p>
          <a:p>
            <a:r>
              <a:rPr lang="en-GB" dirty="0"/>
              <a:t>• evaluate issues and make decisions in situations of ambiguity, uncertainty and risk</a:t>
            </a:r>
          </a:p>
          <a:p>
            <a:r>
              <a:rPr lang="en-GB" dirty="0"/>
              <a:t>(decision making)</a:t>
            </a:r>
          </a:p>
          <a:p>
            <a:r>
              <a:rPr lang="en-GB" dirty="0"/>
              <a:t>• use networking skills effectively, for example to build or validate ideas or to build</a:t>
            </a:r>
          </a:p>
          <a:p>
            <a:r>
              <a:rPr lang="en-GB" dirty="0"/>
              <a:t>support for ideas with potential colleagues or stakeholders (networking)</a:t>
            </a:r>
          </a:p>
          <a:p>
            <a:r>
              <a:rPr lang="en-GB" dirty="0"/>
              <a:t>• recognise patterns and opportunities in complex situations and environments</a:t>
            </a:r>
          </a:p>
          <a:p>
            <a:r>
              <a:rPr lang="en-GB" dirty="0"/>
              <a:t>(opportunity recognition)</a:t>
            </a:r>
          </a:p>
          <a:p>
            <a:r>
              <a:rPr lang="en-GB" dirty="0"/>
              <a:t>• model and propose business opportunities that take account of financial implications,</a:t>
            </a:r>
          </a:p>
          <a:p>
            <a:r>
              <a:rPr lang="en-GB" dirty="0"/>
              <a:t>legal implications and issues of intellectual </a:t>
            </a:r>
            <a:r>
              <a:rPr lang="en-GB" dirty="0" smtClean="0"/>
              <a:t>property </a:t>
            </a:r>
            <a:r>
              <a:rPr lang="en-GB" dirty="0"/>
              <a:t>(financial and business literacy</a:t>
            </a:r>
            <a:r>
              <a:rPr lang="en-GB" dirty="0" smtClean="0"/>
              <a:t>).          (QAA 2012)                                         </a:t>
            </a:r>
            <a:endParaRPr lang="en-GB" dirty="0"/>
          </a:p>
        </p:txBody>
      </p:sp>
    </p:spTree>
    <p:extLst>
      <p:ext uri="{BB962C8B-B14F-4D97-AF65-F5344CB8AC3E}">
        <p14:creationId xmlns:p14="http://schemas.microsoft.com/office/powerpoint/2010/main" val="224817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a:r>
              <a:rPr lang="en-GB" sz="8000" dirty="0" smtClean="0"/>
              <a:t>But how?</a:t>
            </a:r>
            <a:endParaRPr lang="en-GB" sz="8000" dirty="0"/>
          </a:p>
        </p:txBody>
      </p:sp>
    </p:spTree>
    <p:extLst>
      <p:ext uri="{BB962C8B-B14F-4D97-AF65-F5344CB8AC3E}">
        <p14:creationId xmlns:p14="http://schemas.microsoft.com/office/powerpoint/2010/main" val="26336513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504229"/>
          </a:xfrm>
        </p:spPr>
        <p:txBody>
          <a:bodyPr>
            <a:normAutofit fontScale="90000"/>
          </a:bodyPr>
          <a:lstStyle/>
          <a:p>
            <a:r>
              <a:rPr lang="en-GB" dirty="0" smtClean="0"/>
              <a:t>HE and entrepreneurship in context </a:t>
            </a:r>
            <a:endParaRPr lang="en-GB" dirty="0"/>
          </a:p>
        </p:txBody>
      </p:sp>
      <p:sp>
        <p:nvSpPr>
          <p:cNvPr id="3" name="Content Placeholder 2"/>
          <p:cNvSpPr>
            <a:spLocks noGrp="1"/>
          </p:cNvSpPr>
          <p:nvPr>
            <p:ph idx="1"/>
          </p:nvPr>
        </p:nvSpPr>
        <p:spPr/>
        <p:txBody>
          <a:bodyPr/>
          <a:lstStyle/>
          <a:p>
            <a:pPr marL="0" indent="0">
              <a:buNone/>
            </a:pPr>
            <a:endParaRPr lang="en-GB" dirty="0" smtClean="0"/>
          </a:p>
          <a:p>
            <a:endParaRPr lang="en-GB" dirty="0"/>
          </a:p>
          <a:p>
            <a:r>
              <a:rPr lang="en-GB" dirty="0" smtClean="0"/>
              <a:t>1980 </a:t>
            </a:r>
            <a:endParaRPr lang="en-GB" dirty="0"/>
          </a:p>
        </p:txBody>
      </p:sp>
      <p:sp>
        <p:nvSpPr>
          <p:cNvPr id="4" name="Right Arrow 3"/>
          <p:cNvSpPr/>
          <p:nvPr/>
        </p:nvSpPr>
        <p:spPr>
          <a:xfrm>
            <a:off x="1902941" y="2776151"/>
            <a:ext cx="774356" cy="238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700054" y="2708210"/>
            <a:ext cx="947351" cy="369332"/>
          </a:xfrm>
          <a:prstGeom prst="rect">
            <a:avLst/>
          </a:prstGeom>
          <a:noFill/>
        </p:spPr>
        <p:txBody>
          <a:bodyPr wrap="square" rtlCol="0">
            <a:spAutoFit/>
          </a:bodyPr>
          <a:lstStyle/>
          <a:p>
            <a:r>
              <a:rPr lang="en-GB" dirty="0" smtClean="0"/>
              <a:t>1990</a:t>
            </a:r>
            <a:endParaRPr lang="en-GB" dirty="0"/>
          </a:p>
        </p:txBody>
      </p:sp>
      <p:sp>
        <p:nvSpPr>
          <p:cNvPr id="6" name="Right Arrow 5"/>
          <p:cNvSpPr/>
          <p:nvPr/>
        </p:nvSpPr>
        <p:spPr>
          <a:xfrm>
            <a:off x="3358359" y="2773427"/>
            <a:ext cx="732756" cy="238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091115" y="2722330"/>
            <a:ext cx="947351" cy="369332"/>
          </a:xfrm>
          <a:prstGeom prst="rect">
            <a:avLst/>
          </a:prstGeom>
          <a:noFill/>
        </p:spPr>
        <p:txBody>
          <a:bodyPr wrap="square" rtlCol="0">
            <a:spAutoFit/>
          </a:bodyPr>
          <a:lstStyle/>
          <a:p>
            <a:r>
              <a:rPr lang="en-GB" dirty="0" smtClean="0"/>
              <a:t>1997</a:t>
            </a:r>
            <a:endParaRPr lang="en-GB" dirty="0"/>
          </a:p>
        </p:txBody>
      </p:sp>
      <p:sp>
        <p:nvSpPr>
          <p:cNvPr id="8" name="Right Arrow 7"/>
          <p:cNvSpPr/>
          <p:nvPr/>
        </p:nvSpPr>
        <p:spPr>
          <a:xfrm>
            <a:off x="4799259" y="2763335"/>
            <a:ext cx="682917" cy="238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5482176" y="2655576"/>
            <a:ext cx="947351" cy="369332"/>
          </a:xfrm>
          <a:prstGeom prst="rect">
            <a:avLst/>
          </a:prstGeom>
          <a:noFill/>
        </p:spPr>
        <p:txBody>
          <a:bodyPr wrap="square" rtlCol="0">
            <a:spAutoFit/>
          </a:bodyPr>
          <a:lstStyle/>
          <a:p>
            <a:r>
              <a:rPr lang="en-GB" dirty="0" smtClean="0"/>
              <a:t>2000</a:t>
            </a:r>
            <a:endParaRPr lang="en-GB" dirty="0"/>
          </a:p>
        </p:txBody>
      </p:sp>
      <p:sp>
        <p:nvSpPr>
          <p:cNvPr id="10" name="Right Arrow 9"/>
          <p:cNvSpPr/>
          <p:nvPr/>
        </p:nvSpPr>
        <p:spPr>
          <a:xfrm>
            <a:off x="6096463" y="2722330"/>
            <a:ext cx="715456" cy="238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6831275" y="2634054"/>
            <a:ext cx="947351" cy="369332"/>
          </a:xfrm>
          <a:prstGeom prst="rect">
            <a:avLst/>
          </a:prstGeom>
          <a:noFill/>
        </p:spPr>
        <p:txBody>
          <a:bodyPr wrap="square" rtlCol="0">
            <a:spAutoFit/>
          </a:bodyPr>
          <a:lstStyle/>
          <a:p>
            <a:r>
              <a:rPr lang="en-GB" dirty="0" smtClean="0"/>
              <a:t>2008</a:t>
            </a:r>
            <a:endParaRPr lang="en-GB" dirty="0"/>
          </a:p>
        </p:txBody>
      </p:sp>
      <p:sp>
        <p:nvSpPr>
          <p:cNvPr id="12" name="Right Arrow 11"/>
          <p:cNvSpPr/>
          <p:nvPr/>
        </p:nvSpPr>
        <p:spPr>
          <a:xfrm>
            <a:off x="7440254" y="2688234"/>
            <a:ext cx="715456" cy="238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8155710" y="2642993"/>
            <a:ext cx="947351" cy="369332"/>
          </a:xfrm>
          <a:prstGeom prst="rect">
            <a:avLst/>
          </a:prstGeom>
          <a:noFill/>
        </p:spPr>
        <p:txBody>
          <a:bodyPr wrap="square" rtlCol="0">
            <a:spAutoFit/>
          </a:bodyPr>
          <a:lstStyle/>
          <a:p>
            <a:r>
              <a:rPr lang="en-GB" dirty="0" smtClean="0"/>
              <a:t>2010</a:t>
            </a:r>
            <a:endParaRPr lang="en-GB" dirty="0"/>
          </a:p>
        </p:txBody>
      </p:sp>
      <p:cxnSp>
        <p:nvCxnSpPr>
          <p:cNvPr id="16" name="Straight Arrow Connector 15"/>
          <p:cNvCxnSpPr/>
          <p:nvPr/>
        </p:nvCxnSpPr>
        <p:spPr>
          <a:xfrm>
            <a:off x="1425146" y="3204519"/>
            <a:ext cx="16476" cy="10956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806999" y="4373834"/>
            <a:ext cx="2335426" cy="1754326"/>
          </a:xfrm>
          <a:prstGeom prst="rect">
            <a:avLst/>
          </a:prstGeom>
          <a:noFill/>
        </p:spPr>
        <p:txBody>
          <a:bodyPr wrap="square" rtlCol="0">
            <a:spAutoFit/>
          </a:bodyPr>
          <a:lstStyle/>
          <a:p>
            <a:r>
              <a:rPr lang="en-GB" dirty="0" smtClean="0"/>
              <a:t>Universities encouraged </a:t>
            </a:r>
            <a:r>
              <a:rPr lang="en-GB" dirty="0"/>
              <a:t>to participate in programmes that</a:t>
            </a:r>
          </a:p>
          <a:p>
            <a:r>
              <a:rPr lang="en-GB" dirty="0"/>
              <a:t>would raise students of enterprise</a:t>
            </a:r>
          </a:p>
        </p:txBody>
      </p:sp>
      <p:cxnSp>
        <p:nvCxnSpPr>
          <p:cNvPr id="19" name="Straight Arrow Connector 18"/>
          <p:cNvCxnSpPr/>
          <p:nvPr/>
        </p:nvCxnSpPr>
        <p:spPr>
          <a:xfrm flipV="1">
            <a:off x="2998573" y="2149617"/>
            <a:ext cx="0" cy="5386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790550" y="1724703"/>
            <a:ext cx="2416046" cy="369332"/>
          </a:xfrm>
          <a:prstGeom prst="rect">
            <a:avLst/>
          </a:prstGeom>
        </p:spPr>
        <p:txBody>
          <a:bodyPr wrap="none">
            <a:spAutoFit/>
          </a:bodyPr>
          <a:lstStyle/>
          <a:p>
            <a:r>
              <a:rPr lang="en-GB" dirty="0" smtClean="0">
                <a:latin typeface="StoneSans"/>
              </a:rPr>
              <a:t>Engagement </a:t>
            </a:r>
            <a:r>
              <a:rPr lang="en-GB" dirty="0">
                <a:latin typeface="StoneSans"/>
              </a:rPr>
              <a:t>declined</a:t>
            </a:r>
            <a:endParaRPr lang="en-GB" dirty="0"/>
          </a:p>
        </p:txBody>
      </p:sp>
      <p:cxnSp>
        <p:nvCxnSpPr>
          <p:cNvPr id="21" name="Straight Arrow Connector 20"/>
          <p:cNvCxnSpPr/>
          <p:nvPr/>
        </p:nvCxnSpPr>
        <p:spPr>
          <a:xfrm>
            <a:off x="4418981" y="3091662"/>
            <a:ext cx="16476" cy="10956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3632368" y="4300151"/>
            <a:ext cx="1919416" cy="1754326"/>
          </a:xfrm>
          <a:prstGeom prst="rect">
            <a:avLst/>
          </a:prstGeom>
        </p:spPr>
        <p:txBody>
          <a:bodyPr wrap="square">
            <a:spAutoFit/>
          </a:bodyPr>
          <a:lstStyle/>
          <a:p>
            <a:r>
              <a:rPr lang="en-GB" dirty="0" smtClean="0"/>
              <a:t>Entrepreneurship </a:t>
            </a:r>
            <a:r>
              <a:rPr lang="en-GB" dirty="0"/>
              <a:t>through innovative approaches to programme design.</a:t>
            </a:r>
          </a:p>
        </p:txBody>
      </p:sp>
      <p:cxnSp>
        <p:nvCxnSpPr>
          <p:cNvPr id="24" name="Straight Arrow Connector 23"/>
          <p:cNvCxnSpPr/>
          <p:nvPr/>
        </p:nvCxnSpPr>
        <p:spPr>
          <a:xfrm flipV="1">
            <a:off x="5766486" y="2496065"/>
            <a:ext cx="0" cy="1595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5318037" y="811821"/>
            <a:ext cx="1986913" cy="1477328"/>
          </a:xfrm>
          <a:prstGeom prst="rect">
            <a:avLst/>
          </a:prstGeom>
        </p:spPr>
        <p:txBody>
          <a:bodyPr wrap="square">
            <a:spAutoFit/>
          </a:bodyPr>
          <a:lstStyle/>
          <a:p>
            <a:r>
              <a:rPr lang="en-GB" dirty="0" smtClean="0"/>
              <a:t>Listed </a:t>
            </a:r>
            <a:r>
              <a:rPr lang="en-GB" dirty="0"/>
              <a:t>by Universities UK</a:t>
            </a:r>
          </a:p>
          <a:p>
            <a:r>
              <a:rPr lang="en-GB" dirty="0"/>
              <a:t>as one of four strategic goals for British universities</a:t>
            </a:r>
          </a:p>
        </p:txBody>
      </p:sp>
      <p:sp>
        <p:nvSpPr>
          <p:cNvPr id="27" name="Right Arrow 26"/>
          <p:cNvSpPr/>
          <p:nvPr/>
        </p:nvSpPr>
        <p:spPr>
          <a:xfrm>
            <a:off x="8789191" y="2720292"/>
            <a:ext cx="715456" cy="238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0" name="Straight Arrow Connector 29"/>
          <p:cNvCxnSpPr/>
          <p:nvPr/>
        </p:nvCxnSpPr>
        <p:spPr>
          <a:xfrm>
            <a:off x="7133968" y="3002233"/>
            <a:ext cx="8237" cy="9354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6541376" y="3937686"/>
            <a:ext cx="2247815" cy="2308324"/>
          </a:xfrm>
          <a:prstGeom prst="rect">
            <a:avLst/>
          </a:prstGeom>
        </p:spPr>
        <p:txBody>
          <a:bodyPr wrap="square">
            <a:spAutoFit/>
          </a:bodyPr>
          <a:lstStyle/>
          <a:p>
            <a:r>
              <a:rPr lang="en-GB" dirty="0"/>
              <a:t>Government's renewed strategy and vision to make the UK the most enterprising economy</a:t>
            </a:r>
          </a:p>
          <a:p>
            <a:r>
              <a:rPr lang="en-GB" dirty="0"/>
              <a:t>in the world and the best place to start and grow a business</a:t>
            </a:r>
          </a:p>
        </p:txBody>
      </p:sp>
      <p:cxnSp>
        <p:nvCxnSpPr>
          <p:cNvPr id="33" name="Straight Arrow Connector 32"/>
          <p:cNvCxnSpPr/>
          <p:nvPr/>
        </p:nvCxnSpPr>
        <p:spPr>
          <a:xfrm flipV="1">
            <a:off x="8476735" y="2001795"/>
            <a:ext cx="8238" cy="6411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7142205" y="1373542"/>
            <a:ext cx="3377848" cy="369332"/>
          </a:xfrm>
          <a:prstGeom prst="rect">
            <a:avLst/>
          </a:prstGeom>
        </p:spPr>
        <p:txBody>
          <a:bodyPr wrap="none">
            <a:spAutoFit/>
          </a:bodyPr>
          <a:lstStyle/>
          <a:p>
            <a:r>
              <a:rPr lang="en-GB" dirty="0">
                <a:latin typeface="StoneSans"/>
              </a:rPr>
              <a:t>need for an enterprising culture</a:t>
            </a:r>
            <a:endParaRPr lang="en-GB" dirty="0"/>
          </a:p>
        </p:txBody>
      </p:sp>
    </p:spTree>
    <p:extLst>
      <p:ext uri="{BB962C8B-B14F-4D97-AF65-F5344CB8AC3E}">
        <p14:creationId xmlns:p14="http://schemas.microsoft.com/office/powerpoint/2010/main" val="4054107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No single model in University </a:t>
            </a:r>
            <a:endParaRPr lang="en-GB" dirty="0"/>
          </a:p>
        </p:txBody>
      </p:sp>
      <p:sp>
        <p:nvSpPr>
          <p:cNvPr id="3" name="Content Placeholder 2"/>
          <p:cNvSpPr>
            <a:spLocks noGrp="1"/>
          </p:cNvSpPr>
          <p:nvPr>
            <p:ph idx="1"/>
          </p:nvPr>
        </p:nvSpPr>
        <p:spPr/>
        <p:txBody>
          <a:bodyPr/>
          <a:lstStyle/>
          <a:p>
            <a:r>
              <a:rPr lang="en-GB" dirty="0"/>
              <a:t>Enterprise and entrepreneurship education may be:</a:t>
            </a:r>
          </a:p>
          <a:p>
            <a:r>
              <a:rPr lang="en-GB" dirty="0"/>
              <a:t>• managed by a central unit</a:t>
            </a:r>
          </a:p>
          <a:p>
            <a:r>
              <a:rPr lang="en-GB" dirty="0"/>
              <a:t>• embedded in the curriculum by subject specialist educators</a:t>
            </a:r>
          </a:p>
          <a:p>
            <a:r>
              <a:rPr lang="en-GB" dirty="0"/>
              <a:t>• embedded in the curriculum under another name such as 'professional studies' or</a:t>
            </a:r>
          </a:p>
          <a:p>
            <a:r>
              <a:rPr lang="en-GB" dirty="0"/>
              <a:t>'personal marketing skills'</a:t>
            </a:r>
          </a:p>
          <a:p>
            <a:r>
              <a:rPr lang="en-GB" dirty="0"/>
              <a:t>• delivered through a careers service  </a:t>
            </a:r>
            <a:r>
              <a:rPr lang="en-GB" dirty="0">
                <a:hlinkClick r:id="rId2"/>
              </a:rPr>
              <a:t>http://www.uwtsd.ac.uk/careers</a:t>
            </a:r>
            <a:r>
              <a:rPr lang="en-GB" dirty="0" smtClean="0">
                <a:hlinkClick r:id="rId2"/>
              </a:rPr>
              <a:t>/</a:t>
            </a:r>
            <a:endParaRPr lang="en-GB" dirty="0"/>
          </a:p>
          <a:p>
            <a:r>
              <a:rPr lang="en-GB" dirty="0"/>
              <a:t>• led or supported through facilities such </a:t>
            </a:r>
            <a:r>
              <a:rPr lang="en-GB"/>
              <a:t>as </a:t>
            </a:r>
            <a:r>
              <a:rPr lang="en-GB" smtClean="0"/>
              <a:t>boot </a:t>
            </a:r>
            <a:r>
              <a:rPr lang="en-GB" dirty="0"/>
              <a:t>camps and extra-curricular</a:t>
            </a:r>
          </a:p>
          <a:p>
            <a:r>
              <a:rPr lang="en-GB" dirty="0"/>
              <a:t>clubs and societies</a:t>
            </a:r>
            <a:r>
              <a:rPr lang="en-GB" dirty="0" smtClean="0"/>
              <a:t>.</a:t>
            </a:r>
          </a:p>
          <a:p>
            <a:endParaRPr lang="en-GB" dirty="0"/>
          </a:p>
        </p:txBody>
      </p:sp>
      <p:sp>
        <p:nvSpPr>
          <p:cNvPr id="4" name="Rectangle 3"/>
          <p:cNvSpPr/>
          <p:nvPr/>
        </p:nvSpPr>
        <p:spPr>
          <a:xfrm>
            <a:off x="847543" y="5608136"/>
            <a:ext cx="4969758" cy="923330"/>
          </a:xfrm>
          <a:prstGeom prst="rect">
            <a:avLst/>
          </a:prstGeom>
        </p:spPr>
        <p:txBody>
          <a:bodyPr wrap="none">
            <a:spAutoFit/>
          </a:bodyPr>
          <a:lstStyle/>
          <a:p>
            <a:r>
              <a:rPr lang="en-GB" dirty="0">
                <a:hlinkClick r:id="rId3"/>
              </a:rPr>
              <a:t>https://</a:t>
            </a:r>
            <a:r>
              <a:rPr lang="en-GB" dirty="0" smtClean="0">
                <a:hlinkClick r:id="rId3"/>
              </a:rPr>
              <a:t>www.youtube.com/watch?v=fe7J95yJbUw</a:t>
            </a:r>
            <a:endParaRPr lang="en-GB" dirty="0" smtClean="0"/>
          </a:p>
          <a:p>
            <a:r>
              <a:rPr lang="en-GB" dirty="0">
                <a:hlinkClick r:id="rId4"/>
              </a:rPr>
              <a:t>http://lifedesign.uwtsd.ac.uk/category/inspiration</a:t>
            </a:r>
            <a:r>
              <a:rPr lang="en-GB" dirty="0" smtClean="0">
                <a:hlinkClick r:id="rId4"/>
              </a:rPr>
              <a:t>/</a:t>
            </a:r>
            <a:endParaRPr lang="en-GB" dirty="0" smtClean="0"/>
          </a:p>
          <a:p>
            <a:endParaRPr lang="en-GB" dirty="0"/>
          </a:p>
        </p:txBody>
      </p:sp>
    </p:spTree>
    <p:extLst>
      <p:ext uri="{BB962C8B-B14F-4D97-AF65-F5344CB8AC3E}">
        <p14:creationId xmlns:p14="http://schemas.microsoft.com/office/powerpoint/2010/main" val="39611744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230659" y="98856"/>
          <a:ext cx="11961341" cy="6071285"/>
        </p:xfrm>
        <a:graphic>
          <a:graphicData uri="http://schemas.openxmlformats.org/drawingml/2006/table">
            <a:tbl>
              <a:tblPr/>
              <a:tblGrid>
                <a:gridCol w="4873138"/>
                <a:gridCol w="7088203"/>
              </a:tblGrid>
              <a:tr h="337297">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rgbClr val="3333CC"/>
                          </a:solidFill>
                          <a:effectLst/>
                          <a:latin typeface="Calibri" panose="020F0502020204030204" pitchFamily="34" charset="0"/>
                          <a:cs typeface="Times New Roman" panose="02020603050405020304" pitchFamily="18" charset="0"/>
                        </a:rPr>
                        <a:t>Inspire</a:t>
                      </a:r>
                      <a:endParaRPr kumimoji="0" lang="en-GB"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Demonstrate through the good examples</a:t>
                      </a:r>
                      <a:endParaRPr kumimoji="0" lang="en-GB"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7297">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rgbClr val="3333CC"/>
                          </a:solidFill>
                          <a:effectLst/>
                          <a:latin typeface="Calibri" panose="020F0502020204030204" pitchFamily="34" charset="0"/>
                          <a:cs typeface="Times New Roman" panose="02020603050405020304" pitchFamily="18" charset="0"/>
                        </a:rPr>
                        <a:t>By practice</a:t>
                      </a:r>
                      <a:endParaRPr kumimoji="0" lang="en-GB" altLang="en-US" sz="1800" b="0" i="0" u="none" strike="noStrike" cap="none" normalizeH="0" baseline="0" smtClean="0">
                        <a:ln>
                          <a:noFill/>
                        </a:ln>
                        <a:solidFill>
                          <a:srgbClr val="3333CC"/>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Lead by example – show/tell them what you do</a:t>
                      </a:r>
                      <a:endParaRPr kumimoji="0" lang="en-GB"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7297">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rgbClr val="3333CC"/>
                          </a:solidFill>
                          <a:effectLst/>
                          <a:latin typeface="Calibri" panose="020F0502020204030204" pitchFamily="34" charset="0"/>
                          <a:cs typeface="Times New Roman" panose="02020603050405020304" pitchFamily="18" charset="0"/>
                        </a:rPr>
                        <a:t>Research</a:t>
                      </a: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 – research linked to teaching</a:t>
                      </a:r>
                      <a:endParaRPr kumimoji="0" lang="en-GB"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Enquiry through to research; problem solving and project work.</a:t>
                      </a:r>
                      <a:endParaRPr kumimoji="0" lang="en-GB"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2158">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rgbClr val="3333CC"/>
                          </a:solidFill>
                          <a:effectLst/>
                          <a:latin typeface="Calibri" panose="020F0502020204030204" pitchFamily="34" charset="0"/>
                          <a:cs typeface="Times New Roman" panose="02020603050405020304" pitchFamily="18" charset="0"/>
                        </a:rPr>
                        <a:t>Outline ideas succinctly</a:t>
                      </a:r>
                      <a:endParaRPr kumimoji="0" lang="en-GB" altLang="en-US" sz="1800" b="0" i="0" u="none" strike="noStrike" cap="none" normalizeH="0" baseline="0" dirty="0" smtClean="0">
                        <a:ln>
                          <a:noFill/>
                        </a:ln>
                        <a:solidFill>
                          <a:srgbClr val="3333CC"/>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Word limits / tutorials / presentations / outline &amp; essay planning /dissertation proposals /</a:t>
                      </a:r>
                      <a:endParaRPr kumimoji="0" lang="en-US" altLang="en-US"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Negotiable/negotiated learning</a:t>
                      </a:r>
                      <a:endParaRPr kumimoji="0" lang="en-GB"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11879">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Assess own </a:t>
                      </a:r>
                      <a:r>
                        <a:rPr kumimoji="0" lang="en-GB" altLang="en-US" sz="1200" b="0" i="0" u="none" strike="noStrike" cap="none" normalizeH="0" baseline="0" smtClean="0">
                          <a:ln>
                            <a:noFill/>
                          </a:ln>
                          <a:solidFill>
                            <a:srgbClr val="3333CC"/>
                          </a:solidFill>
                          <a:effectLst/>
                          <a:latin typeface="Calibri" panose="020F0502020204030204" pitchFamily="34" charset="0"/>
                          <a:cs typeface="Times New Roman" panose="02020603050405020304" pitchFamily="18" charset="0"/>
                        </a:rPr>
                        <a:t>strengths </a:t>
                      </a: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or</a:t>
                      </a:r>
                      <a:r>
                        <a:rPr kumimoji="0" lang="en-GB" altLang="en-US" sz="1200" b="0" i="0" u="none" strike="noStrike" cap="none" normalizeH="0" baseline="0" smtClean="0">
                          <a:ln>
                            <a:noFill/>
                          </a:ln>
                          <a:solidFill>
                            <a:srgbClr val="3333CC"/>
                          </a:solidFill>
                          <a:effectLst/>
                          <a:latin typeface="Calibri" panose="020F0502020204030204" pitchFamily="34" charset="0"/>
                          <a:cs typeface="Times New Roman" panose="02020603050405020304" pitchFamily="18" charset="0"/>
                        </a:rPr>
                        <a:t> weaknesses</a:t>
                      </a:r>
                      <a:endParaRPr kumimoji="0" lang="en-GB" altLang="en-US" sz="1800" b="0" i="0" u="none" strike="noStrike" cap="none" normalizeH="0" baseline="0" smtClean="0">
                        <a:ln>
                          <a:noFill/>
                        </a:ln>
                        <a:solidFill>
                          <a:srgbClr val="3333CC"/>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Peer group assessment / critical evaluation / </a:t>
                      </a:r>
                      <a:endParaRPr kumimoji="0" lang="en-US" altLang="en-US"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Discussion/ tutorial/ question</a:t>
                      </a:r>
                      <a:endParaRPr kumimoji="0" lang="en-US" altLang="en-US"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Marking scheme</a:t>
                      </a:r>
                      <a:endParaRPr kumimoji="0" lang="en-US" altLang="en-US"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Self assessment/ profiling</a:t>
                      </a:r>
                      <a:endParaRPr kumimoji="0" lang="en-GB"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61599">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rgbClr val="3333CC"/>
                          </a:solidFill>
                          <a:effectLst/>
                          <a:latin typeface="Calibri" panose="020F0502020204030204" pitchFamily="34" charset="0"/>
                          <a:cs typeface="Times New Roman" panose="02020603050405020304" pitchFamily="18" charset="0"/>
                        </a:rPr>
                        <a:t>Communicate effectively</a:t>
                      </a:r>
                      <a:endParaRPr kumimoji="0" lang="en-US" altLang="en-US" sz="1000" b="0" i="0" u="none" strike="noStrike" cap="none" normalizeH="0" baseline="0" dirty="0" smtClean="0">
                        <a:ln>
                          <a:noFill/>
                        </a:ln>
                        <a:solidFill>
                          <a:srgbClr val="3333CC"/>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Build team</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Network</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Human skills interactivity</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Inspiration comes from a variety</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Good accommodation</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Stimulating teaching/subject</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Enthusiasm</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Good equipment</a:t>
                      </a:r>
                      <a:endParaRPr kumimoji="0" lang="en-GB"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11879">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rgbClr val="3333CC"/>
                          </a:solidFill>
                          <a:effectLst/>
                          <a:latin typeface="Calibri" panose="020F0502020204030204" pitchFamily="34" charset="0"/>
                          <a:cs typeface="Times New Roman" panose="02020603050405020304" pitchFamily="18" charset="0"/>
                        </a:rPr>
                        <a:t>Have ideas</a:t>
                      </a:r>
                      <a:endParaRPr kumimoji="0" lang="en-US" altLang="en-US" sz="1000" b="0" i="0" u="none" strike="noStrike" cap="none" normalizeH="0" baseline="0" smtClean="0">
                        <a:ln>
                          <a:noFill/>
                        </a:ln>
                        <a:solidFill>
                          <a:srgbClr val="3333CC"/>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Make things happen</a:t>
                      </a:r>
                      <a:endParaRPr kumimoji="0" lang="en-US" altLang="en-US"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rgbClr val="3333CC"/>
                          </a:solidFill>
                          <a:effectLst/>
                          <a:latin typeface="Calibri" panose="020F0502020204030204" pitchFamily="34" charset="0"/>
                          <a:cs typeface="Times New Roman" panose="02020603050405020304" pitchFamily="18" charset="0"/>
                        </a:rPr>
                        <a:t>Innovate</a:t>
                      </a:r>
                      <a:endParaRPr kumimoji="0" lang="en-GB" altLang="en-US" sz="1800" b="0" i="0" u="none" strike="noStrike" cap="none" normalizeH="0" baseline="0" smtClean="0">
                        <a:ln>
                          <a:noFill/>
                        </a:ln>
                        <a:solidFill>
                          <a:srgbClr val="3333CC"/>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Bring relevant/new experience from outside</a:t>
                      </a:r>
                      <a:endParaRPr kumimoji="0" lang="en-US" altLang="en-US"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Keep up to date/new techniques</a:t>
                      </a:r>
                      <a:endParaRPr kumimoji="0" lang="en-US" altLang="en-US"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Thinking differently</a:t>
                      </a:r>
                      <a:endParaRPr kumimoji="0" lang="en-US" altLang="en-US"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Utilising experience </a:t>
                      </a:r>
                      <a:endParaRPr kumimoji="0" lang="en-GB"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11879">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rgbClr val="3333CC"/>
                          </a:solidFill>
                          <a:effectLst/>
                          <a:latin typeface="Calibri" panose="020F0502020204030204" pitchFamily="34" charset="0"/>
                          <a:cs typeface="Times New Roman" panose="02020603050405020304" pitchFamily="18" charset="0"/>
                        </a:rPr>
                        <a:t>Expose students to best practice</a:t>
                      </a:r>
                      <a:endParaRPr kumimoji="0" lang="en-US" altLang="en-US" sz="1000" b="0" i="0" u="none" strike="noStrike" cap="none" normalizeH="0" baseline="0" smtClean="0">
                        <a:ln>
                          <a:noFill/>
                        </a:ln>
                        <a:solidFill>
                          <a:srgbClr val="3333CC"/>
                        </a:solidFill>
                        <a:effectLst/>
                        <a:latin typeface="Times New Roman" panose="02020603050405020304" pitchFamily="18" charset="0"/>
                        <a:cs typeface="Times New Roman" panose="02020603050405020304"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Alumni network</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Guest speakers</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FT/PT mix</a:t>
                      </a:r>
                      <a:endParaRPr kumimoji="0" lang="en-US" altLang="en-US" sz="1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Off campus venues, events &amp; activities</a:t>
                      </a:r>
                      <a:endParaRPr kumimoji="0" lang="en-GB"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 name="TextBox 4"/>
          <p:cNvSpPr txBox="1"/>
          <p:nvPr/>
        </p:nvSpPr>
        <p:spPr>
          <a:xfrm>
            <a:off x="230659" y="6488668"/>
            <a:ext cx="9201665" cy="369332"/>
          </a:xfrm>
          <a:prstGeom prst="rect">
            <a:avLst/>
          </a:prstGeom>
          <a:noFill/>
        </p:spPr>
        <p:txBody>
          <a:bodyPr wrap="square" rtlCol="0">
            <a:spAutoFit/>
          </a:bodyPr>
          <a:lstStyle/>
          <a:p>
            <a:r>
              <a:rPr lang="en-GB" dirty="0" smtClean="0"/>
              <a:t>The role of the academic</a:t>
            </a:r>
            <a:endParaRPr lang="en-GB" dirty="0"/>
          </a:p>
        </p:txBody>
      </p:sp>
    </p:spTree>
    <p:extLst>
      <p:ext uri="{BB962C8B-B14F-4D97-AF65-F5344CB8AC3E}">
        <p14:creationId xmlns:p14="http://schemas.microsoft.com/office/powerpoint/2010/main" val="34270714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8054" y="146971"/>
            <a:ext cx="10091352" cy="6059863"/>
          </a:xfrm>
          <a:prstGeom prst="rect">
            <a:avLst/>
          </a:prstGeom>
        </p:spPr>
      </p:pic>
    </p:spTree>
    <p:extLst>
      <p:ext uri="{BB962C8B-B14F-4D97-AF65-F5344CB8AC3E}">
        <p14:creationId xmlns:p14="http://schemas.microsoft.com/office/powerpoint/2010/main" val="9813984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3870" y="339364"/>
            <a:ext cx="10495006" cy="5656623"/>
          </a:xfrm>
          <a:prstGeom prst="rect">
            <a:avLst/>
          </a:prstGeom>
        </p:spPr>
      </p:pic>
      <p:sp>
        <p:nvSpPr>
          <p:cNvPr id="5" name="TextBox 4"/>
          <p:cNvSpPr txBox="1"/>
          <p:nvPr/>
        </p:nvSpPr>
        <p:spPr>
          <a:xfrm>
            <a:off x="856735" y="5995987"/>
            <a:ext cx="3641124" cy="369332"/>
          </a:xfrm>
          <a:prstGeom prst="rect">
            <a:avLst/>
          </a:prstGeom>
          <a:noFill/>
        </p:spPr>
        <p:txBody>
          <a:bodyPr wrap="square" rtlCol="0">
            <a:spAutoFit/>
          </a:bodyPr>
          <a:lstStyle/>
          <a:p>
            <a:r>
              <a:rPr lang="en-GB" dirty="0" smtClean="0"/>
              <a:t>Lim (2003)</a:t>
            </a:r>
            <a:endParaRPr lang="en-GB" dirty="0"/>
          </a:p>
        </p:txBody>
      </p:sp>
    </p:spTree>
    <p:extLst>
      <p:ext uri="{BB962C8B-B14F-4D97-AF65-F5344CB8AC3E}">
        <p14:creationId xmlns:p14="http://schemas.microsoft.com/office/powerpoint/2010/main" val="34048773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type of Entrepreneur are you?</a:t>
            </a:r>
            <a:endParaRPr lang="en-GB" dirty="0"/>
          </a:p>
        </p:txBody>
      </p:sp>
      <p:sp>
        <p:nvSpPr>
          <p:cNvPr id="3" name="Text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696453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Task</a:t>
            </a:r>
            <a:endParaRPr lang="en-GB" dirty="0"/>
          </a:p>
        </p:txBody>
      </p:sp>
      <p:sp>
        <p:nvSpPr>
          <p:cNvPr id="3" name="Content Placeholder 2"/>
          <p:cNvSpPr>
            <a:spLocks noGrp="1"/>
          </p:cNvSpPr>
          <p:nvPr>
            <p:ph idx="1"/>
          </p:nvPr>
        </p:nvSpPr>
        <p:spPr/>
        <p:txBody>
          <a:bodyPr/>
          <a:lstStyle/>
          <a:p>
            <a:endParaRPr lang="en-GB" dirty="0" smtClean="0"/>
          </a:p>
          <a:p>
            <a:endParaRPr lang="en-GB" sz="4000" dirty="0"/>
          </a:p>
          <a:p>
            <a:r>
              <a:rPr lang="en-GB" sz="4000" dirty="0" smtClean="0"/>
              <a:t>Write down your personal characteristics, skills, values and beliefs</a:t>
            </a:r>
          </a:p>
          <a:p>
            <a:endParaRPr lang="en-GB" dirty="0"/>
          </a:p>
          <a:p>
            <a:endParaRPr lang="en-GB" dirty="0" smtClean="0"/>
          </a:p>
          <a:p>
            <a:endParaRPr lang="en-GB" dirty="0"/>
          </a:p>
        </p:txBody>
      </p:sp>
    </p:spTree>
    <p:extLst>
      <p:ext uri="{BB962C8B-B14F-4D97-AF65-F5344CB8AC3E}">
        <p14:creationId xmlns:p14="http://schemas.microsoft.com/office/powerpoint/2010/main" val="418983812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72" y="0"/>
            <a:ext cx="12149328" cy="1609344"/>
          </a:xfrm>
        </p:spPr>
        <p:txBody>
          <a:bodyPr>
            <a:normAutofit/>
          </a:bodyPr>
          <a:lstStyle/>
          <a:p>
            <a:pPr algn="ctr"/>
            <a:r>
              <a:rPr lang="en-GB" sz="4000" dirty="0" smtClean="0"/>
              <a:t>Give yourself a point for every one matched</a:t>
            </a:r>
            <a:endParaRPr lang="en-GB" sz="4000" dirty="0"/>
          </a:p>
        </p:txBody>
      </p:sp>
      <p:graphicFrame>
        <p:nvGraphicFramePr>
          <p:cNvPr id="5" name="Table 4"/>
          <p:cNvGraphicFramePr>
            <a:graphicFrameLocks noGrp="1"/>
          </p:cNvGraphicFramePr>
          <p:nvPr>
            <p:extLst>
              <p:ext uri="{D42A27DB-BD31-4B8C-83A1-F6EECF244321}">
                <p14:modId xmlns:p14="http://schemas.microsoft.com/office/powerpoint/2010/main" val="2116609524"/>
              </p:ext>
            </p:extLst>
          </p:nvPr>
        </p:nvGraphicFramePr>
        <p:xfrm>
          <a:off x="1856700" y="1133857"/>
          <a:ext cx="8165124" cy="5546192"/>
        </p:xfrm>
        <a:graphic>
          <a:graphicData uri="http://schemas.openxmlformats.org/drawingml/2006/table">
            <a:tbl>
              <a:tblPr firstRow="1" bandRow="1">
                <a:tableStyleId>{5C22544A-7EE6-4342-B048-85BDC9FD1C3A}</a:tableStyleId>
              </a:tblPr>
              <a:tblGrid>
                <a:gridCol w="2041281"/>
                <a:gridCol w="2041281"/>
                <a:gridCol w="2041281"/>
                <a:gridCol w="2041281"/>
              </a:tblGrid>
              <a:tr h="1037565">
                <a:tc>
                  <a:txBody>
                    <a:bodyPr/>
                    <a:lstStyle/>
                    <a:p>
                      <a:r>
                        <a:rPr lang="en-GB" dirty="0" smtClean="0"/>
                        <a:t>Personal Characteristics </a:t>
                      </a:r>
                      <a:endParaRPr lang="en-GB" dirty="0"/>
                    </a:p>
                  </a:txBody>
                  <a:tcPr/>
                </a:tc>
                <a:tc>
                  <a:txBody>
                    <a:bodyPr/>
                    <a:lstStyle/>
                    <a:p>
                      <a:r>
                        <a:rPr lang="en-GB" dirty="0" smtClean="0"/>
                        <a:t>Interpersonal </a:t>
                      </a:r>
                    </a:p>
                    <a:p>
                      <a:r>
                        <a:rPr lang="en-GB" dirty="0" smtClean="0"/>
                        <a:t>Skills </a:t>
                      </a:r>
                      <a:endParaRPr lang="en-GB" dirty="0"/>
                    </a:p>
                  </a:txBody>
                  <a:tcPr/>
                </a:tc>
                <a:tc>
                  <a:txBody>
                    <a:bodyPr/>
                    <a:lstStyle/>
                    <a:p>
                      <a:r>
                        <a:rPr lang="en-GB" dirty="0" smtClean="0"/>
                        <a:t>Critical and Creative Thinking Skills</a:t>
                      </a:r>
                      <a:endParaRPr lang="en-GB" dirty="0"/>
                    </a:p>
                  </a:txBody>
                  <a:tcPr/>
                </a:tc>
                <a:tc>
                  <a:txBody>
                    <a:bodyPr/>
                    <a:lstStyle/>
                    <a:p>
                      <a:r>
                        <a:rPr lang="en-GB" dirty="0" smtClean="0"/>
                        <a:t>Practical Skills</a:t>
                      </a:r>
                      <a:endParaRPr lang="en-GB" dirty="0"/>
                    </a:p>
                  </a:txBody>
                  <a:tcPr/>
                </a:tc>
              </a:tr>
              <a:tr h="7262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Optimism</a:t>
                      </a:r>
                    </a:p>
                  </a:txBody>
                  <a:tcPr/>
                </a:tc>
                <a:tc>
                  <a:txBody>
                    <a:bodyPr/>
                    <a:lstStyle/>
                    <a:p>
                      <a:r>
                        <a:rPr lang="en-GB" sz="1800" b="0" kern="1200" dirty="0" smtClean="0">
                          <a:solidFill>
                            <a:schemeClr val="dk1"/>
                          </a:solidFill>
                          <a:effectLst/>
                          <a:latin typeface="+mn-lt"/>
                          <a:ea typeface="+mn-ea"/>
                          <a:cs typeface="+mn-cs"/>
                        </a:rPr>
                        <a:t>Leadership and Motivation</a:t>
                      </a:r>
                      <a:endParaRPr lang="en-GB" b="0" dirty="0"/>
                    </a:p>
                  </a:txBody>
                  <a:tcPr/>
                </a:tc>
                <a:tc>
                  <a:txBody>
                    <a:bodyPr/>
                    <a:lstStyle/>
                    <a:p>
                      <a:r>
                        <a:rPr lang="en-GB" sz="1800" b="0" kern="1200" dirty="0" smtClean="0">
                          <a:solidFill>
                            <a:schemeClr val="dk1"/>
                          </a:solidFill>
                          <a:effectLst/>
                          <a:latin typeface="+mn-lt"/>
                          <a:ea typeface="+mn-ea"/>
                          <a:cs typeface="+mn-cs"/>
                        </a:rPr>
                        <a:t>Creative Thinking</a:t>
                      </a:r>
                      <a:endParaRPr lang="en-GB" b="0" dirty="0"/>
                    </a:p>
                  </a:txBody>
                  <a:tcPr/>
                </a:tc>
                <a:tc>
                  <a:txBody>
                    <a:bodyPr/>
                    <a:lstStyle/>
                    <a:p>
                      <a:r>
                        <a:rPr lang="en-GB" sz="1800" b="1" kern="1200" dirty="0" smtClean="0">
                          <a:solidFill>
                            <a:schemeClr val="dk1"/>
                          </a:solidFill>
                          <a:effectLst/>
                          <a:latin typeface="+mn-lt"/>
                          <a:ea typeface="+mn-ea"/>
                          <a:cs typeface="+mn-cs"/>
                        </a:rPr>
                        <a:t>Goal Setting</a:t>
                      </a:r>
                      <a:endParaRPr lang="en-GB" dirty="0"/>
                    </a:p>
                  </a:txBody>
                  <a:tcPr/>
                </a:tc>
              </a:tr>
              <a:tr h="108466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Vision</a:t>
                      </a:r>
                    </a:p>
                  </a:txBody>
                  <a:tcPr/>
                </a:tc>
                <a:tc>
                  <a:txBody>
                    <a:bodyPr/>
                    <a:lstStyle/>
                    <a:p>
                      <a:r>
                        <a:rPr lang="en-GB" sz="1800" b="0" kern="1200" dirty="0" smtClean="0">
                          <a:solidFill>
                            <a:schemeClr val="dk1"/>
                          </a:solidFill>
                          <a:effectLst/>
                          <a:latin typeface="+mn-lt"/>
                          <a:ea typeface="+mn-ea"/>
                          <a:cs typeface="+mn-cs"/>
                        </a:rPr>
                        <a:t>Communication Skills</a:t>
                      </a:r>
                      <a:endParaRPr lang="en-GB" b="0" dirty="0"/>
                    </a:p>
                  </a:txBody>
                  <a:tcPr/>
                </a:tc>
                <a:tc>
                  <a:txBody>
                    <a:bodyPr/>
                    <a:lstStyle/>
                    <a:p>
                      <a:r>
                        <a:rPr lang="en-GB" sz="1800" b="0" kern="1200" dirty="0" smtClean="0">
                          <a:solidFill>
                            <a:schemeClr val="dk1"/>
                          </a:solidFill>
                          <a:effectLst/>
                          <a:latin typeface="+mn-lt"/>
                          <a:ea typeface="+mn-ea"/>
                          <a:cs typeface="+mn-cs"/>
                        </a:rPr>
                        <a:t>Problem Solving</a:t>
                      </a:r>
                      <a:endParaRPr lang="en-GB" b="0" dirty="0"/>
                    </a:p>
                  </a:txBody>
                  <a:tcPr/>
                </a:tc>
                <a:tc>
                  <a:txBody>
                    <a:bodyPr/>
                    <a:lstStyle/>
                    <a:p>
                      <a:r>
                        <a:rPr lang="en-GB" dirty="0" smtClean="0"/>
                        <a:t>Decision</a:t>
                      </a:r>
                      <a:r>
                        <a:rPr lang="en-GB" baseline="0" dirty="0" smtClean="0"/>
                        <a:t> Making</a:t>
                      </a:r>
                      <a:endParaRPr lang="en-GB" dirty="0"/>
                    </a:p>
                  </a:txBody>
                  <a:tcPr/>
                </a:tc>
              </a:tr>
              <a:tr h="726296">
                <a:tc>
                  <a:txBody>
                    <a:bodyPr/>
                    <a:lstStyle/>
                    <a:p>
                      <a:r>
                        <a:rPr lang="en-GB" dirty="0" smtClean="0"/>
                        <a:t>Desire for control</a:t>
                      </a:r>
                      <a:endParaRPr lang="en-GB" dirty="0"/>
                    </a:p>
                  </a:txBody>
                  <a:tcPr/>
                </a:tc>
                <a:tc>
                  <a:txBody>
                    <a:bodyPr/>
                    <a:lstStyle/>
                    <a:p>
                      <a:r>
                        <a:rPr lang="en-GB" sz="1800" b="0" kern="1200" dirty="0" smtClean="0">
                          <a:solidFill>
                            <a:schemeClr val="dk1"/>
                          </a:solidFill>
                          <a:effectLst/>
                          <a:latin typeface="+mn-lt"/>
                          <a:ea typeface="+mn-ea"/>
                          <a:cs typeface="+mn-cs"/>
                        </a:rPr>
                        <a:t>Listening</a:t>
                      </a:r>
                      <a:endParaRPr lang="en-GB" b="0" dirty="0"/>
                    </a:p>
                  </a:txBody>
                  <a:tcPr/>
                </a:tc>
                <a:tc>
                  <a:txBody>
                    <a:bodyPr/>
                    <a:lstStyle/>
                    <a:p>
                      <a:r>
                        <a:rPr lang="en-GB" sz="1800" b="0" kern="1200" dirty="0" smtClean="0">
                          <a:solidFill>
                            <a:schemeClr val="dk1"/>
                          </a:solidFill>
                          <a:effectLst/>
                          <a:latin typeface="+mn-lt"/>
                          <a:ea typeface="+mn-ea"/>
                          <a:cs typeface="+mn-cs"/>
                        </a:rPr>
                        <a:t>Recognising Opportunities</a:t>
                      </a:r>
                      <a:endParaRPr lang="en-GB" b="0" dirty="0"/>
                    </a:p>
                  </a:txBody>
                  <a:tcPr/>
                </a:tc>
                <a:tc>
                  <a:txBody>
                    <a:bodyPr/>
                    <a:lstStyle/>
                    <a:p>
                      <a:r>
                        <a:rPr lang="en-GB" dirty="0" smtClean="0"/>
                        <a:t>Planning and organising</a:t>
                      </a:r>
                      <a:r>
                        <a:rPr lang="en-GB" baseline="0" dirty="0" smtClean="0"/>
                        <a:t> </a:t>
                      </a:r>
                      <a:endParaRPr lang="en-GB" dirty="0"/>
                    </a:p>
                  </a:txBody>
                  <a:tcPr/>
                </a:tc>
              </a:tr>
              <a:tr h="726296">
                <a:tc>
                  <a:txBody>
                    <a:bodyPr/>
                    <a:lstStyle/>
                    <a:p>
                      <a:r>
                        <a:rPr lang="en-GB" dirty="0" smtClean="0"/>
                        <a:t>initiative</a:t>
                      </a:r>
                      <a:endParaRPr lang="en-GB" dirty="0"/>
                    </a:p>
                  </a:txBody>
                  <a:tcPr/>
                </a:tc>
                <a:tc>
                  <a:txBody>
                    <a:bodyPr/>
                    <a:lstStyle/>
                    <a:p>
                      <a:r>
                        <a:rPr lang="en-GB" sz="1800" b="0" kern="1200" dirty="0" smtClean="0">
                          <a:solidFill>
                            <a:schemeClr val="dk1"/>
                          </a:solidFill>
                          <a:effectLst/>
                          <a:latin typeface="+mn-lt"/>
                          <a:ea typeface="+mn-ea"/>
                          <a:cs typeface="+mn-cs"/>
                        </a:rPr>
                        <a:t>Personal Relations</a:t>
                      </a:r>
                      <a:endParaRPr lang="en-GB" b="0" dirty="0"/>
                    </a:p>
                  </a:txBody>
                  <a:tcPr/>
                </a:tc>
                <a:tc>
                  <a:txBody>
                    <a:bodyPr/>
                    <a:lstStyle/>
                    <a:p>
                      <a:endParaRPr lang="en-GB"/>
                    </a:p>
                  </a:txBody>
                  <a:tcPr/>
                </a:tc>
                <a:tc>
                  <a:txBody>
                    <a:bodyPr/>
                    <a:lstStyle/>
                    <a:p>
                      <a:r>
                        <a:rPr lang="en-GB" dirty="0" smtClean="0"/>
                        <a:t>Variety</a:t>
                      </a:r>
                      <a:r>
                        <a:rPr lang="en-GB" baseline="0" dirty="0" smtClean="0"/>
                        <a:t> of knowledge</a:t>
                      </a:r>
                      <a:endParaRPr lang="en-GB" dirty="0"/>
                    </a:p>
                  </a:txBody>
                  <a:tcPr/>
                </a:tc>
              </a:tr>
              <a:tr h="415026">
                <a:tc>
                  <a:txBody>
                    <a:bodyPr/>
                    <a:lstStyle/>
                    <a:p>
                      <a:r>
                        <a:rPr lang="en-GB" dirty="0" smtClean="0"/>
                        <a:t>Risk tolerance</a:t>
                      </a:r>
                      <a:endParaRPr lang="en-GB" dirty="0"/>
                    </a:p>
                  </a:txBody>
                  <a:tcPr/>
                </a:tc>
                <a:tc>
                  <a:txBody>
                    <a:bodyPr/>
                    <a:lstStyle/>
                    <a:p>
                      <a:r>
                        <a:rPr lang="en-GB" sz="1800" b="0" kern="1200" dirty="0" smtClean="0">
                          <a:solidFill>
                            <a:schemeClr val="dk1"/>
                          </a:solidFill>
                          <a:effectLst/>
                          <a:latin typeface="+mn-lt"/>
                          <a:ea typeface="+mn-ea"/>
                          <a:cs typeface="+mn-cs"/>
                        </a:rPr>
                        <a:t>Negotiation</a:t>
                      </a:r>
                      <a:endParaRPr lang="en-GB" b="0" dirty="0"/>
                    </a:p>
                  </a:txBody>
                  <a:tcPr/>
                </a:tc>
                <a:tc>
                  <a:txBody>
                    <a:bodyPr/>
                    <a:lstStyle/>
                    <a:p>
                      <a:endParaRPr lang="en-GB" dirty="0"/>
                    </a:p>
                  </a:txBody>
                  <a:tcPr/>
                </a:tc>
                <a:tc>
                  <a:txBody>
                    <a:bodyPr/>
                    <a:lstStyle/>
                    <a:p>
                      <a:endParaRPr lang="en-GB"/>
                    </a:p>
                  </a:txBody>
                  <a:tcPr/>
                </a:tc>
              </a:tr>
              <a:tr h="415026">
                <a:tc>
                  <a:txBody>
                    <a:bodyPr/>
                    <a:lstStyle/>
                    <a:p>
                      <a:r>
                        <a:rPr lang="en-GB" dirty="0" smtClean="0"/>
                        <a:t>Resilience</a:t>
                      </a:r>
                      <a:r>
                        <a:rPr lang="en-GB" baseline="0" dirty="0" smtClean="0"/>
                        <a:t> </a:t>
                      </a:r>
                      <a:endParaRPr lang="en-GB" dirty="0"/>
                    </a:p>
                  </a:txBody>
                  <a:tcPr/>
                </a:tc>
                <a:tc>
                  <a:txBody>
                    <a:bodyPr/>
                    <a:lstStyle/>
                    <a:p>
                      <a:r>
                        <a:rPr lang="en-GB" sz="1800" b="0" kern="1200" dirty="0" smtClean="0">
                          <a:solidFill>
                            <a:schemeClr val="dk1"/>
                          </a:solidFill>
                          <a:effectLst/>
                          <a:latin typeface="+mn-lt"/>
                          <a:ea typeface="+mn-ea"/>
                          <a:cs typeface="+mn-cs"/>
                        </a:rPr>
                        <a:t>Ethics</a:t>
                      </a:r>
                      <a:endParaRPr lang="en-GB" b="0" dirty="0"/>
                    </a:p>
                  </a:txBody>
                  <a:tcPr/>
                </a:tc>
                <a:tc>
                  <a:txBody>
                    <a:bodyPr/>
                    <a:lstStyle/>
                    <a:p>
                      <a:endParaRPr lang="en-GB"/>
                    </a:p>
                  </a:txBody>
                  <a:tcPr/>
                </a:tc>
                <a:tc>
                  <a:txBody>
                    <a:bodyPr/>
                    <a:lstStyle/>
                    <a:p>
                      <a:endParaRPr lang="en-GB"/>
                    </a:p>
                  </a:txBody>
                  <a:tcPr/>
                </a:tc>
              </a:tr>
              <a:tr h="415026">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22730453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entrepreneur </a:t>
            </a:r>
            <a:endParaRPr lang="en-GB" dirty="0"/>
          </a:p>
        </p:txBody>
      </p:sp>
      <p:sp>
        <p:nvSpPr>
          <p:cNvPr id="3" name="Content Placeholder 2"/>
          <p:cNvSpPr>
            <a:spLocks noGrp="1"/>
          </p:cNvSpPr>
          <p:nvPr>
            <p:ph idx="1"/>
          </p:nvPr>
        </p:nvSpPr>
        <p:spPr/>
        <p:txBody>
          <a:bodyPr>
            <a:noAutofit/>
          </a:bodyPr>
          <a:lstStyle/>
          <a:p>
            <a:r>
              <a:rPr lang="en-GB" sz="2400" dirty="0"/>
              <a:t>Entrepreneurs can all answer the following</a:t>
            </a:r>
          </a:p>
          <a:p>
            <a:pPr lvl="1"/>
            <a:r>
              <a:rPr lang="en-GB" sz="2400" dirty="0"/>
              <a:t>Who am I?</a:t>
            </a:r>
          </a:p>
          <a:p>
            <a:pPr lvl="1"/>
            <a:r>
              <a:rPr lang="en-GB" sz="2400" dirty="0"/>
              <a:t>Who do I know?</a:t>
            </a:r>
          </a:p>
          <a:p>
            <a:pPr lvl="1"/>
            <a:r>
              <a:rPr lang="en-GB" sz="2400" dirty="0"/>
              <a:t>What do I know</a:t>
            </a:r>
            <a:r>
              <a:rPr lang="en-GB" sz="2400" dirty="0" smtClean="0"/>
              <a:t>?</a:t>
            </a:r>
          </a:p>
          <a:p>
            <a:pPr marL="457200" lvl="1" indent="0">
              <a:buNone/>
            </a:pPr>
            <a:endParaRPr lang="en-GB" sz="2400" dirty="0"/>
          </a:p>
          <a:p>
            <a:r>
              <a:rPr lang="en-GB" sz="2400" dirty="0"/>
              <a:t>Can you construct your own Resource Profile?</a:t>
            </a:r>
          </a:p>
          <a:p>
            <a:pPr lvl="1"/>
            <a:r>
              <a:rPr lang="en-GB" sz="2400" dirty="0"/>
              <a:t>Human Capital</a:t>
            </a:r>
          </a:p>
          <a:p>
            <a:pPr lvl="1"/>
            <a:r>
              <a:rPr lang="en-GB" sz="2400" dirty="0"/>
              <a:t>Social Capital</a:t>
            </a:r>
          </a:p>
          <a:p>
            <a:pPr lvl="1"/>
            <a:r>
              <a:rPr lang="en-GB" sz="2400" dirty="0"/>
              <a:t>Financial Capital</a:t>
            </a:r>
          </a:p>
        </p:txBody>
      </p:sp>
    </p:spTree>
    <p:extLst>
      <p:ext uri="{BB962C8B-B14F-4D97-AF65-F5344CB8AC3E}">
        <p14:creationId xmlns:p14="http://schemas.microsoft.com/office/powerpoint/2010/main" val="35215969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Your resource profile</a:t>
            </a:r>
            <a:endParaRPr lang="en-GB" dirty="0"/>
          </a:p>
        </p:txBody>
      </p:sp>
      <p:sp>
        <p:nvSpPr>
          <p:cNvPr id="3" name="Content Placeholder 2"/>
          <p:cNvSpPr>
            <a:spLocks noGrp="1"/>
          </p:cNvSpPr>
          <p:nvPr>
            <p:ph idx="1"/>
          </p:nvPr>
        </p:nvSpPr>
        <p:spPr/>
        <p:txBody>
          <a:bodyPr/>
          <a:lstStyle/>
          <a:p>
            <a:r>
              <a:rPr lang="en-GB" dirty="0" smtClean="0"/>
              <a:t>What </a:t>
            </a:r>
            <a:r>
              <a:rPr lang="en-GB" dirty="0"/>
              <a:t>experiences in your life will you be drawing upon as you develop as an educator</a:t>
            </a:r>
            <a:r>
              <a:rPr lang="en-GB" dirty="0" smtClean="0"/>
              <a:t>?</a:t>
            </a:r>
          </a:p>
          <a:p>
            <a:pPr marL="0" indent="0">
              <a:buNone/>
            </a:pPr>
            <a:endParaRPr lang="en-GB" dirty="0"/>
          </a:p>
          <a:p>
            <a:r>
              <a:rPr lang="en-GB" dirty="0"/>
              <a:t>How can you harvest your experiences</a:t>
            </a:r>
            <a:r>
              <a:rPr lang="en-GB" dirty="0" smtClean="0"/>
              <a:t>?</a:t>
            </a:r>
          </a:p>
          <a:p>
            <a:pPr marL="0" indent="0">
              <a:buNone/>
            </a:pPr>
            <a:endParaRPr lang="en-GB" dirty="0"/>
          </a:p>
          <a:p>
            <a:r>
              <a:rPr lang="en-GB" dirty="0"/>
              <a:t>Which will you choose to use and which will you choose to keep quiet about?</a:t>
            </a:r>
          </a:p>
          <a:p>
            <a:pPr marL="0" indent="0">
              <a:buNone/>
            </a:pPr>
            <a:endParaRPr lang="en-GB" dirty="0"/>
          </a:p>
        </p:txBody>
      </p:sp>
    </p:spTree>
    <p:extLst>
      <p:ext uri="{BB962C8B-B14F-4D97-AF65-F5344CB8AC3E}">
        <p14:creationId xmlns:p14="http://schemas.microsoft.com/office/powerpoint/2010/main" val="5362486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Task</a:t>
            </a:r>
            <a:endParaRPr lang="en-GB" dirty="0"/>
          </a:p>
        </p:txBody>
      </p:sp>
      <p:sp>
        <p:nvSpPr>
          <p:cNvPr id="3" name="Content Placeholder 2"/>
          <p:cNvSpPr>
            <a:spLocks noGrp="1"/>
          </p:cNvSpPr>
          <p:nvPr>
            <p:ph idx="1"/>
          </p:nvPr>
        </p:nvSpPr>
        <p:spPr/>
        <p:txBody>
          <a:bodyPr>
            <a:normAutofit/>
          </a:bodyPr>
          <a:lstStyle/>
          <a:p>
            <a:pPr algn="just"/>
            <a:r>
              <a:rPr lang="en-GB" dirty="0" smtClean="0"/>
              <a:t>In groups of 4, brainstorm what a educational entrepreneurial opportunity could look like</a:t>
            </a:r>
          </a:p>
          <a:p>
            <a:pPr algn="just"/>
            <a:r>
              <a:rPr lang="en-GB" dirty="0"/>
              <a:t>The entrepreneurial opportunity could be an enterprise activity or event, a ‘business studies’ topic delivered in an entrepreneurial way or something else that you could effectively use.</a:t>
            </a:r>
          </a:p>
          <a:p>
            <a:pPr algn="just"/>
            <a:r>
              <a:rPr lang="en-GB" dirty="0"/>
              <a:t>Now in your groups: brainstorm the possible sections that could be included in your portfolio</a:t>
            </a:r>
          </a:p>
          <a:p>
            <a:pPr algn="just"/>
            <a:endParaRPr lang="en-GB" dirty="0"/>
          </a:p>
          <a:p>
            <a:pPr marL="0" indent="0">
              <a:buNone/>
            </a:pPr>
            <a:endParaRPr lang="en-GB" dirty="0"/>
          </a:p>
        </p:txBody>
      </p:sp>
    </p:spTree>
    <p:extLst>
      <p:ext uri="{BB962C8B-B14F-4D97-AF65-F5344CB8AC3E}">
        <p14:creationId xmlns:p14="http://schemas.microsoft.com/office/powerpoint/2010/main" val="42581784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GB" dirty="0"/>
              <a:t>The learning experience can be an enterprise activity or event, a ‘business studies’ topic delivered in an entrepreneurial way or something else that you could effectively use</a:t>
            </a:r>
            <a:r>
              <a:rPr lang="en-GB" dirty="0" smtClean="0"/>
              <a:t>.</a:t>
            </a:r>
          </a:p>
          <a:p>
            <a:pPr marL="0" indent="0" algn="just">
              <a:buNone/>
            </a:pPr>
            <a:endParaRPr lang="en-GB" dirty="0"/>
          </a:p>
          <a:p>
            <a:pPr algn="just"/>
            <a:r>
              <a:rPr lang="en-GB" dirty="0"/>
              <a:t>Possible sections:</a:t>
            </a:r>
          </a:p>
          <a:p>
            <a:pPr lvl="1"/>
            <a:r>
              <a:rPr lang="en-GB" dirty="0"/>
              <a:t>A brief of the educational entrepreneurial opportunity– what does it look like, involve, etc.</a:t>
            </a:r>
          </a:p>
          <a:p>
            <a:pPr lvl="1"/>
            <a:r>
              <a:rPr lang="en-GB" dirty="0"/>
              <a:t>The learning objectives it should achieve</a:t>
            </a:r>
          </a:p>
          <a:p>
            <a:pPr lvl="1"/>
            <a:r>
              <a:rPr lang="en-GB" dirty="0"/>
              <a:t>The resources needed, including time</a:t>
            </a:r>
          </a:p>
          <a:p>
            <a:pPr lvl="1"/>
            <a:r>
              <a:rPr lang="en-GB" dirty="0"/>
              <a:t>The key/enterprise/entrepreneurial/employability skills you are developing in the learners</a:t>
            </a:r>
          </a:p>
          <a:p>
            <a:pPr lvl="1"/>
            <a:r>
              <a:rPr lang="en-GB" dirty="0"/>
              <a:t>How you will assess it</a:t>
            </a:r>
          </a:p>
          <a:p>
            <a:pPr lvl="1"/>
            <a:r>
              <a:rPr lang="en-GB" dirty="0"/>
              <a:t>How you will ensure that learners recognise the skills they are developing</a:t>
            </a:r>
          </a:p>
          <a:p>
            <a:pPr lvl="1"/>
            <a:r>
              <a:rPr lang="en-GB" dirty="0"/>
              <a:t>How you will evaluate it</a:t>
            </a:r>
          </a:p>
          <a:p>
            <a:endParaRPr lang="en-GB" dirty="0"/>
          </a:p>
        </p:txBody>
      </p:sp>
    </p:spTree>
    <p:extLst>
      <p:ext uri="{BB962C8B-B14F-4D97-AF65-F5344CB8AC3E}">
        <p14:creationId xmlns:p14="http://schemas.microsoft.com/office/powerpoint/2010/main" val="18230135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hlinkClick r:id="rId2"/>
              </a:rPr>
              <a:t>Who can be an Entrepreneur?</a:t>
            </a:r>
            <a:endParaRPr lang="en-GB" dirty="0" smtClean="0"/>
          </a:p>
          <a:p>
            <a:endParaRPr lang="en-GB" dirty="0"/>
          </a:p>
          <a:p>
            <a:r>
              <a:rPr lang="en-GB" dirty="0" smtClean="0"/>
              <a:t>Please watch this.</a:t>
            </a:r>
            <a:endParaRPr lang="en-GB" dirty="0"/>
          </a:p>
        </p:txBody>
      </p:sp>
    </p:spTree>
    <p:extLst>
      <p:ext uri="{BB962C8B-B14F-4D97-AF65-F5344CB8AC3E}">
        <p14:creationId xmlns:p14="http://schemas.microsoft.com/office/powerpoint/2010/main" val="40060112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One more thought.</a:t>
            </a:r>
          </a:p>
        </p:txBody>
      </p:sp>
      <p:sp>
        <p:nvSpPr>
          <p:cNvPr id="3" name="Content Placeholder 2"/>
          <p:cNvSpPr>
            <a:spLocks noGrp="1"/>
          </p:cNvSpPr>
          <p:nvPr>
            <p:ph idx="1"/>
          </p:nvPr>
        </p:nvSpPr>
        <p:spPr/>
        <p:txBody>
          <a:bodyPr/>
          <a:lstStyle/>
          <a:p>
            <a:endParaRPr lang="en-GB" dirty="0" smtClean="0"/>
          </a:p>
          <a:p>
            <a:r>
              <a:rPr lang="en-GB" dirty="0" smtClean="0"/>
              <a:t>“Your </a:t>
            </a:r>
            <a:r>
              <a:rPr lang="en-GB" dirty="0"/>
              <a:t>time is limited, so don’t waste it living someone else’s life. Don’t be trapped by dogma – which is living with the results of other people’s thinking. Don’t let the noise of other people’s opinions drown out your own inner voice. And most important, have the courage to follow your heart and intuition. They somehow already know what you truly want to become. Everything else is </a:t>
            </a:r>
            <a:r>
              <a:rPr lang="en-GB" dirty="0" smtClean="0"/>
              <a:t>secondary”  </a:t>
            </a:r>
            <a:r>
              <a:rPr lang="en-GB" b="1" dirty="0" smtClean="0"/>
              <a:t>Steve Jobs</a:t>
            </a:r>
            <a:endParaRPr lang="en-GB" b="1" dirty="0"/>
          </a:p>
        </p:txBody>
      </p:sp>
    </p:spTree>
    <p:extLst>
      <p:ext uri="{BB962C8B-B14F-4D97-AF65-F5344CB8AC3E}">
        <p14:creationId xmlns:p14="http://schemas.microsoft.com/office/powerpoint/2010/main" val="25625789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5345573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Wood Type">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C6AE0645-98FF-411B-B0E9-59ABD78A0C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TM03090434[[fn=Wood Type]]</Template>
  <TotalTime>4600</TotalTime>
  <Words>2709</Words>
  <Application>Microsoft Office PowerPoint</Application>
  <PresentationFormat>Widescreen</PresentationFormat>
  <Paragraphs>446</Paragraphs>
  <Slides>39</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Georgia</vt:lpstr>
      <vt:lpstr>StoneSans</vt:lpstr>
      <vt:lpstr>Times New Roman</vt:lpstr>
      <vt:lpstr>Trebuchet MS</vt:lpstr>
      <vt:lpstr>Wingdings</vt:lpstr>
      <vt:lpstr>Wingdings 3</vt:lpstr>
      <vt:lpstr>Wood Type</vt:lpstr>
      <vt:lpstr>Entrepreneurial Education</vt:lpstr>
      <vt:lpstr>Objectives</vt:lpstr>
      <vt:lpstr>What do you think an Entrepreneur is?</vt:lpstr>
      <vt:lpstr>   So you want to be an Entrepreneurial Educator?  </vt:lpstr>
      <vt:lpstr>Traditionalist views </vt:lpstr>
      <vt:lpstr>So how does your definition compare?</vt:lpstr>
      <vt:lpstr>What do the academics say about entrepreneurs and Entrepreneurship?</vt:lpstr>
      <vt:lpstr>Psychological traits</vt:lpstr>
      <vt:lpstr>Entrepreneur Personality Types</vt:lpstr>
      <vt:lpstr>Different views of types of Entrepreneur</vt:lpstr>
      <vt:lpstr>Main Characteristics of an Entrepreneur</vt:lpstr>
      <vt:lpstr>Case Study</vt:lpstr>
      <vt:lpstr>Colin Jones </vt:lpstr>
      <vt:lpstr>Key features…or characteristics exhibited</vt:lpstr>
      <vt:lpstr>Causation Vs Effectuation</vt:lpstr>
      <vt:lpstr> Professor Saras Sarasvathy </vt:lpstr>
      <vt:lpstr>Can you think of any current examples   </vt:lpstr>
      <vt:lpstr>So what have we found</vt:lpstr>
      <vt:lpstr>The ACRO Model</vt:lpstr>
      <vt:lpstr>Developing an Entrepreneur Mindset</vt:lpstr>
      <vt:lpstr>Behaviours, Attitudes, Skills</vt:lpstr>
      <vt:lpstr>Attributes</vt:lpstr>
      <vt:lpstr>Skills:</vt:lpstr>
      <vt:lpstr>PowerPoint Presentation</vt:lpstr>
      <vt:lpstr>HE and entrepreneurship in context </vt:lpstr>
      <vt:lpstr>No single model in University </vt:lpstr>
      <vt:lpstr>PowerPoint Presentation</vt:lpstr>
      <vt:lpstr>PowerPoint Presentation</vt:lpstr>
      <vt:lpstr>PowerPoint Presentation</vt:lpstr>
      <vt:lpstr>What type of Entrepreneur are you?</vt:lpstr>
      <vt:lpstr>Task</vt:lpstr>
      <vt:lpstr>Give yourself a point for every one matched</vt:lpstr>
      <vt:lpstr>The entrepreneur </vt:lpstr>
      <vt:lpstr>Your resource profile</vt:lpstr>
      <vt:lpstr>Task</vt:lpstr>
      <vt:lpstr>PowerPoint Presentation</vt:lpstr>
      <vt:lpstr>PowerPoint Presentation</vt:lpstr>
      <vt:lpstr>One more thought.</vt:lpstr>
      <vt:lpstr>Questions?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Entrepreneurial Education</dc:title>
  <dc:creator>Ross Phillips (P143604)</dc:creator>
  <cp:lastModifiedBy>Ross Phillips</cp:lastModifiedBy>
  <cp:revision>29</cp:revision>
  <dcterms:created xsi:type="dcterms:W3CDTF">2018-02-22T15:25:10Z</dcterms:created>
  <dcterms:modified xsi:type="dcterms:W3CDTF">2018-03-08T10:52:09Z</dcterms:modified>
</cp:coreProperties>
</file>