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4" r:id="rId1"/>
  </p:sldMasterIdLst>
  <p:sldIdLst>
    <p:sldId id="256" r:id="rId2"/>
    <p:sldId id="257" r:id="rId3"/>
    <p:sldId id="258" r:id="rId4"/>
    <p:sldId id="260" r:id="rId5"/>
    <p:sldId id="262" r:id="rId6"/>
    <p:sldId id="261" r:id="rId7"/>
    <p:sldId id="263" r:id="rId8"/>
    <p:sldId id="264" r:id="rId9"/>
    <p:sldId id="259"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F732912-5353-4C1A-9E02-C47E6AF8E001}" v="80" dt="2022-01-16T18:01:13.383"/>
    <p1510:client id="{56DE2C22-781A-4547-8E2E-ED27F409F1D1}" v="3651" dt="2022-01-20T09:27:12.8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93" d="100"/>
          <a:sy n="93" d="100"/>
        </p:scale>
        <p:origin x="560" y="2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GB"/>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53BEF823-48A5-43FC-BE03-E79964288B41}" type="datetimeFigureOut">
              <a:rPr lang="en-US" smtClean="0"/>
              <a:t>1/20/22</a:t>
            </a:fld>
            <a:endParaRPr lang="en-US" dirty="0"/>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pPr algn="ctr"/>
            <a:fld id="{D79E6812-DF0E-4B88-AFAA-EAC7168F54C0}" type="slidenum">
              <a:rPr lang="en-US" smtClean="0"/>
              <a:pPr algn="ctr"/>
              <a:t>‹#›</a:t>
            </a:fld>
            <a:endParaRPr lang="en-US" dirty="0"/>
          </a:p>
        </p:txBody>
      </p:sp>
    </p:spTree>
    <p:extLst>
      <p:ext uri="{BB962C8B-B14F-4D97-AF65-F5344CB8AC3E}">
        <p14:creationId xmlns:p14="http://schemas.microsoft.com/office/powerpoint/2010/main" val="1105469998"/>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pPr algn="r"/>
            <a:fld id="{53BEF823-48A5-43FC-BE03-E79964288B41}" type="datetimeFigureOut">
              <a:rPr lang="en-US" smtClean="0"/>
              <a:pPr algn="r"/>
              <a:t>1/20/22</a:t>
            </a:fld>
            <a:endParaRPr lang="en-US" dirty="0"/>
          </a:p>
        </p:txBody>
      </p:sp>
      <p:sp>
        <p:nvSpPr>
          <p:cNvPr id="8" name="Footer Placeholder 7"/>
          <p:cNvSpPr>
            <a:spLocks noGrp="1"/>
          </p:cNvSpPr>
          <p:nvPr>
            <p:ph type="ftr" sz="quarter" idx="11"/>
          </p:nvPr>
        </p:nvSpPr>
        <p:spPr/>
        <p:txBody>
          <a:bodyPr/>
          <a:lstStyle/>
          <a:p>
            <a:pPr algn="l"/>
            <a:endParaRPr lang="en-US" dirty="0"/>
          </a:p>
        </p:txBody>
      </p:sp>
      <p:sp>
        <p:nvSpPr>
          <p:cNvPr id="9" name="Slide Number Placeholder 8"/>
          <p:cNvSpPr>
            <a:spLocks noGrp="1"/>
          </p:cNvSpPr>
          <p:nvPr>
            <p:ph type="sldNum" sz="quarter" idx="12"/>
          </p:nvPr>
        </p:nvSpPr>
        <p:spPr/>
        <p:txBody>
          <a:bodyPr/>
          <a:lstStyle/>
          <a:p>
            <a:pPr algn="ctr"/>
            <a:fld id="{D79E6812-DF0E-4B88-AFAA-EAC7168F54C0}" type="slidenum">
              <a:rPr lang="en-US" smtClean="0"/>
              <a:pPr algn="ctr"/>
              <a:t>‹#›</a:t>
            </a:fld>
            <a:endParaRPr lang="en-US" dirty="0"/>
          </a:p>
        </p:txBody>
      </p:sp>
    </p:spTree>
    <p:extLst>
      <p:ext uri="{BB962C8B-B14F-4D97-AF65-F5344CB8AC3E}">
        <p14:creationId xmlns:p14="http://schemas.microsoft.com/office/powerpoint/2010/main" val="21324087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GB"/>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pPr algn="r"/>
            <a:fld id="{53BEF823-48A5-43FC-BE03-E79964288B41}" type="datetimeFigureOut">
              <a:rPr lang="en-US" smtClean="0"/>
              <a:pPr algn="r"/>
              <a:t>1/20/22</a:t>
            </a:fld>
            <a:endParaRPr lang="en-US" dirty="0"/>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pPr algn="l"/>
            <a:endParaRPr lang="en-US" dirty="0"/>
          </a:p>
        </p:txBody>
      </p:sp>
      <p:sp>
        <p:nvSpPr>
          <p:cNvPr id="6" name="Slide Number Placeholder 5"/>
          <p:cNvSpPr>
            <a:spLocks noGrp="1"/>
          </p:cNvSpPr>
          <p:nvPr>
            <p:ph type="sldNum" sz="quarter" idx="12"/>
          </p:nvPr>
        </p:nvSpPr>
        <p:spPr>
          <a:xfrm>
            <a:off x="8604504" y="5211060"/>
            <a:ext cx="2112264" cy="228600"/>
          </a:xfrm>
        </p:spPr>
        <p:txBody>
          <a:bodyPr/>
          <a:lstStyle/>
          <a:p>
            <a:pPr algn="ctr"/>
            <a:fld id="{D79E6812-DF0E-4B88-AFAA-EAC7168F54C0}" type="slidenum">
              <a:rPr lang="en-US" smtClean="0"/>
              <a:pPr algn="ctr"/>
              <a:t>‹#›</a:t>
            </a:fld>
            <a:endParaRPr lang="en-US" dirty="0"/>
          </a:p>
        </p:txBody>
      </p:sp>
    </p:spTree>
    <p:extLst>
      <p:ext uri="{BB962C8B-B14F-4D97-AF65-F5344CB8AC3E}">
        <p14:creationId xmlns:p14="http://schemas.microsoft.com/office/powerpoint/2010/main" val="1448792578"/>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pPr algn="r"/>
            <a:fld id="{53BEF823-48A5-43FC-BE03-E79964288B41}" type="datetimeFigureOut">
              <a:rPr lang="en-US" smtClean="0"/>
              <a:pPr algn="r"/>
              <a:t>1/20/22</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pPr algn="ctr"/>
            <a:fld id="{D79E6812-DF0E-4B88-AFAA-EAC7168F54C0}" type="slidenum">
              <a:rPr lang="en-US" smtClean="0"/>
              <a:pPr algn="ctr"/>
              <a:t>‹#›</a:t>
            </a:fld>
            <a:endParaRPr lang="en-US" dirty="0"/>
          </a:p>
        </p:txBody>
      </p:sp>
    </p:spTree>
    <p:extLst>
      <p:ext uri="{BB962C8B-B14F-4D97-AF65-F5344CB8AC3E}">
        <p14:creationId xmlns:p14="http://schemas.microsoft.com/office/powerpoint/2010/main" val="39871499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pPr algn="r"/>
            <a:fld id="{53BEF823-48A5-43FC-BE03-E79964288B41}" type="datetimeFigureOut">
              <a:rPr lang="en-US" smtClean="0"/>
              <a:pPr algn="r"/>
              <a:t>1/20/22</a:t>
            </a:fld>
            <a:endParaRPr lang="en-US" dirty="0"/>
          </a:p>
        </p:txBody>
      </p:sp>
      <p:sp>
        <p:nvSpPr>
          <p:cNvPr id="8" name="Footer Placeholder 7"/>
          <p:cNvSpPr>
            <a:spLocks noGrp="1"/>
          </p:cNvSpPr>
          <p:nvPr>
            <p:ph type="ftr" sz="quarter" idx="11"/>
          </p:nvPr>
        </p:nvSpPr>
        <p:spPr/>
        <p:txBody>
          <a:bodyPr/>
          <a:lstStyle/>
          <a:p>
            <a:pPr algn="l"/>
            <a:endParaRPr lang="en-US" dirty="0"/>
          </a:p>
        </p:txBody>
      </p:sp>
      <p:sp>
        <p:nvSpPr>
          <p:cNvPr id="9" name="Slide Number Placeholder 8"/>
          <p:cNvSpPr>
            <a:spLocks noGrp="1"/>
          </p:cNvSpPr>
          <p:nvPr>
            <p:ph type="sldNum" sz="quarter" idx="12"/>
          </p:nvPr>
        </p:nvSpPr>
        <p:spPr/>
        <p:txBody>
          <a:bodyPr/>
          <a:lstStyle/>
          <a:p>
            <a:pPr algn="ctr"/>
            <a:fld id="{D79E6812-DF0E-4B88-AFAA-EAC7168F54C0}" type="slidenum">
              <a:rPr lang="en-US" smtClean="0"/>
              <a:pPr algn="ctr"/>
              <a:t>‹#›</a:t>
            </a:fld>
            <a:endParaRPr lang="en-US" dirty="0"/>
          </a:p>
        </p:txBody>
      </p:sp>
    </p:spTree>
    <p:extLst>
      <p:ext uri="{BB962C8B-B14F-4D97-AF65-F5344CB8AC3E}">
        <p14:creationId xmlns:p14="http://schemas.microsoft.com/office/powerpoint/2010/main" val="28898646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pPr algn="r"/>
            <a:fld id="{53BEF823-48A5-43FC-BE03-E79964288B41}" type="datetimeFigureOut">
              <a:rPr lang="en-US" smtClean="0"/>
              <a:pPr algn="r"/>
              <a:t>1/20/22</a:t>
            </a:fld>
            <a:endParaRPr lang="en-US" dirty="0"/>
          </a:p>
        </p:txBody>
      </p:sp>
      <p:sp>
        <p:nvSpPr>
          <p:cNvPr id="4" name="Footer Placeholder 3"/>
          <p:cNvSpPr>
            <a:spLocks noGrp="1"/>
          </p:cNvSpPr>
          <p:nvPr>
            <p:ph type="ftr" sz="quarter" idx="11"/>
          </p:nvPr>
        </p:nvSpPr>
        <p:spPr/>
        <p:txBody>
          <a:bodyPr/>
          <a:lstStyle/>
          <a:p>
            <a:pPr algn="l"/>
            <a:endParaRPr lang="en-US" dirty="0"/>
          </a:p>
        </p:txBody>
      </p:sp>
      <p:sp>
        <p:nvSpPr>
          <p:cNvPr id="5" name="Slide Number Placeholder 4"/>
          <p:cNvSpPr>
            <a:spLocks noGrp="1"/>
          </p:cNvSpPr>
          <p:nvPr>
            <p:ph type="sldNum" sz="quarter" idx="12"/>
          </p:nvPr>
        </p:nvSpPr>
        <p:spPr/>
        <p:txBody>
          <a:bodyPr/>
          <a:lstStyle/>
          <a:p>
            <a:pPr algn="ctr"/>
            <a:fld id="{D79E6812-DF0E-4B88-AFAA-EAC7168F54C0}" type="slidenum">
              <a:rPr lang="en-US" smtClean="0"/>
              <a:pPr algn="ctr"/>
              <a:t>‹#›</a:t>
            </a:fld>
            <a:endParaRPr lang="en-US" dirty="0"/>
          </a:p>
        </p:txBody>
      </p:sp>
    </p:spTree>
    <p:extLst>
      <p:ext uri="{BB962C8B-B14F-4D97-AF65-F5344CB8AC3E}">
        <p14:creationId xmlns:p14="http://schemas.microsoft.com/office/powerpoint/2010/main" val="39362290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lgn="r"/>
            <a:fld id="{53BEF823-48A5-43FC-BE03-E79964288B41}" type="datetimeFigureOut">
              <a:rPr lang="en-US" smtClean="0"/>
              <a:pPr algn="r"/>
              <a:t>1/20/22</a:t>
            </a:fld>
            <a:endParaRPr lang="en-US" dirty="0"/>
          </a:p>
        </p:txBody>
      </p:sp>
      <p:sp>
        <p:nvSpPr>
          <p:cNvPr id="3" name="Footer Placeholder 2"/>
          <p:cNvSpPr>
            <a:spLocks noGrp="1"/>
          </p:cNvSpPr>
          <p:nvPr>
            <p:ph type="ftr" sz="quarter" idx="11"/>
          </p:nvPr>
        </p:nvSpPr>
        <p:spPr/>
        <p:txBody>
          <a:bodyPr/>
          <a:lstStyle/>
          <a:p>
            <a:pPr algn="l"/>
            <a:endParaRPr lang="en-US" dirty="0"/>
          </a:p>
        </p:txBody>
      </p:sp>
      <p:sp>
        <p:nvSpPr>
          <p:cNvPr id="4" name="Slide Number Placeholder 3"/>
          <p:cNvSpPr>
            <a:spLocks noGrp="1"/>
          </p:cNvSpPr>
          <p:nvPr>
            <p:ph type="sldNum" sz="quarter" idx="12"/>
          </p:nvPr>
        </p:nvSpPr>
        <p:spPr/>
        <p:txBody>
          <a:bodyPr/>
          <a:lstStyle/>
          <a:p>
            <a:pPr algn="ctr"/>
            <a:fld id="{D79E6812-DF0E-4B88-AFAA-EAC7168F54C0}" type="slidenum">
              <a:rPr lang="en-US" smtClean="0"/>
              <a:pPr algn="ctr"/>
              <a:t>‹#›</a:t>
            </a:fld>
            <a:endParaRPr lang="en-US" dirty="0"/>
          </a:p>
        </p:txBody>
      </p:sp>
    </p:spTree>
    <p:extLst>
      <p:ext uri="{BB962C8B-B14F-4D97-AF65-F5344CB8AC3E}">
        <p14:creationId xmlns:p14="http://schemas.microsoft.com/office/powerpoint/2010/main" val="26746136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GB"/>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8" name="Date Placeholder 7"/>
          <p:cNvSpPr>
            <a:spLocks noGrp="1"/>
          </p:cNvSpPr>
          <p:nvPr>
            <p:ph type="dt" sz="half" idx="10"/>
          </p:nvPr>
        </p:nvSpPr>
        <p:spPr/>
        <p:txBody>
          <a:bodyPr/>
          <a:lstStyle/>
          <a:p>
            <a:pPr algn="r"/>
            <a:fld id="{53BEF823-48A5-43FC-BE03-E79964288B41}" type="datetimeFigureOut">
              <a:rPr lang="en-US" smtClean="0"/>
              <a:pPr algn="r"/>
              <a:t>1/20/22</a:t>
            </a:fld>
            <a:endParaRPr lang="en-US" dirty="0"/>
          </a:p>
        </p:txBody>
      </p:sp>
      <p:sp>
        <p:nvSpPr>
          <p:cNvPr id="9" name="Footer Placeholder 8"/>
          <p:cNvSpPr>
            <a:spLocks noGrp="1"/>
          </p:cNvSpPr>
          <p:nvPr>
            <p:ph type="ftr" sz="quarter" idx="11"/>
          </p:nvPr>
        </p:nvSpPr>
        <p:spPr/>
        <p:txBody>
          <a:bodyPr/>
          <a:lstStyle>
            <a:lvl1pPr algn="r">
              <a:defRPr/>
            </a:lvl1pPr>
          </a:lstStyle>
          <a:p>
            <a:pPr algn="l"/>
            <a:endParaRPr lang="en-US" dirty="0"/>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pPr algn="ctr"/>
            <a:fld id="{D79E6812-DF0E-4B88-AFAA-EAC7168F54C0}" type="slidenum">
              <a:rPr lang="en-US" smtClean="0"/>
              <a:pPr algn="ctr"/>
              <a:t>‹#›</a:t>
            </a:fld>
            <a:endParaRPr lang="en-US" dirty="0"/>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3503894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pPr algn="r"/>
            <a:fld id="{53BEF823-48A5-43FC-BE03-E79964288B41}" type="datetimeFigureOut">
              <a:rPr lang="en-US" smtClean="0"/>
              <a:pPr algn="r"/>
              <a:t>1/20/22</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pPr algn="ctr"/>
            <a:fld id="{D79E6812-DF0E-4B88-AFAA-EAC7168F54C0}" type="slidenum">
              <a:rPr lang="en-US" smtClean="0"/>
              <a:pPr algn="ctr"/>
              <a:t>‹#›</a:t>
            </a:fld>
            <a:endParaRPr lang="en-US" dirty="0"/>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0399540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pPr algn="r"/>
            <a:fld id="{53BEF823-48A5-43FC-BE03-E79964288B41}" type="datetimeFigureOut">
              <a:rPr lang="en-US" smtClean="0"/>
              <a:pPr algn="r"/>
              <a:t>1/20/22</a:t>
            </a:fld>
            <a:endParaRPr lang="en-US" dirty="0"/>
          </a:p>
        </p:txBody>
      </p:sp>
      <p:sp>
        <p:nvSpPr>
          <p:cNvPr id="5" name="Footer Placeholder 4"/>
          <p:cNvSpPr>
            <a:spLocks noGrp="1"/>
          </p:cNvSpPr>
          <p:nvPr>
            <p:ph type="ftr" sz="quarter" idx="11"/>
          </p:nvPr>
        </p:nvSpPr>
        <p:spPr/>
        <p:txBody>
          <a:bodyPr/>
          <a:lstStyle/>
          <a:p>
            <a:pPr algn="l"/>
            <a:endParaRPr lang="en-US" dirty="0"/>
          </a:p>
        </p:txBody>
      </p:sp>
      <p:sp>
        <p:nvSpPr>
          <p:cNvPr id="6" name="Slide Number Placeholder 5"/>
          <p:cNvSpPr>
            <a:spLocks noGrp="1"/>
          </p:cNvSpPr>
          <p:nvPr>
            <p:ph type="sldNum" sz="quarter" idx="12"/>
          </p:nvPr>
        </p:nvSpPr>
        <p:spPr/>
        <p:txBody>
          <a:bodyPr/>
          <a:lstStyle/>
          <a:p>
            <a:pPr algn="ctr"/>
            <a:fld id="{D79E6812-DF0E-4B88-AFAA-EAC7168F54C0}" type="slidenum">
              <a:rPr lang="en-US" smtClean="0"/>
              <a:pPr algn="ctr"/>
              <a:t>‹#›</a:t>
            </a:fld>
            <a:endParaRPr lang="en-US" dirty="0"/>
          </a:p>
        </p:txBody>
      </p:sp>
    </p:spTree>
    <p:extLst>
      <p:ext uri="{BB962C8B-B14F-4D97-AF65-F5344CB8AC3E}">
        <p14:creationId xmlns:p14="http://schemas.microsoft.com/office/powerpoint/2010/main" val="7723319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pPr algn="r"/>
            <a:fld id="{53BEF823-48A5-43FC-BE03-E79964288B41}" type="datetimeFigureOut">
              <a:rPr lang="en-US" smtClean="0"/>
              <a:pPr algn="r"/>
              <a:t>1/20/22</a:t>
            </a:fld>
            <a:endParaRPr lang="en-US" dirty="0"/>
          </a:p>
        </p:txBody>
      </p:sp>
      <p:sp>
        <p:nvSpPr>
          <p:cNvPr id="5" name="Footer Placeholder 4"/>
          <p:cNvSpPr>
            <a:spLocks noGrp="1"/>
          </p:cNvSpPr>
          <p:nvPr>
            <p:ph type="ftr" sz="quarter" idx="11"/>
          </p:nvPr>
        </p:nvSpPr>
        <p:spPr/>
        <p:txBody>
          <a:bodyPr/>
          <a:lstStyle/>
          <a:p>
            <a:pPr algn="l"/>
            <a:endParaRPr lang="en-US" dirty="0"/>
          </a:p>
        </p:txBody>
      </p:sp>
      <p:sp>
        <p:nvSpPr>
          <p:cNvPr id="6" name="Slide Number Placeholder 5"/>
          <p:cNvSpPr>
            <a:spLocks noGrp="1"/>
          </p:cNvSpPr>
          <p:nvPr>
            <p:ph type="sldNum" sz="quarter" idx="12"/>
          </p:nvPr>
        </p:nvSpPr>
        <p:spPr/>
        <p:txBody>
          <a:bodyPr/>
          <a:lstStyle/>
          <a:p>
            <a:pPr algn="ctr"/>
            <a:fld id="{D79E6812-DF0E-4B88-AFAA-EAC7168F54C0}" type="slidenum">
              <a:rPr lang="en-US" smtClean="0"/>
              <a:pPr algn="ctr"/>
              <a:t>‹#›</a:t>
            </a:fld>
            <a:endParaRPr lang="en-US" dirty="0"/>
          </a:p>
        </p:txBody>
      </p:sp>
    </p:spTree>
    <p:extLst>
      <p:ext uri="{BB962C8B-B14F-4D97-AF65-F5344CB8AC3E}">
        <p14:creationId xmlns:p14="http://schemas.microsoft.com/office/powerpoint/2010/main" val="15460890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pPr algn="r"/>
            <a:fld id="{53BEF823-48A5-43FC-BE03-E79964288B41}" type="datetimeFigureOut">
              <a:rPr lang="en-US" smtClean="0"/>
              <a:pPr algn="r"/>
              <a:t>1/20/22</a:t>
            </a:fld>
            <a:endParaRPr lang="en-US" dirty="0"/>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pPr algn="l"/>
            <a:endParaRPr lang="en-US" dirty="0"/>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pPr algn="ctr"/>
            <a:fld id="{D79E6812-DF0E-4B88-AFAA-EAC7168F54C0}" type="slidenum">
              <a:rPr lang="en-US" smtClean="0"/>
              <a:pPr algn="ctr"/>
              <a:t>‹#›</a:t>
            </a:fld>
            <a:endParaRPr lang="en-US" dirty="0"/>
          </a:p>
        </p:txBody>
      </p:sp>
    </p:spTree>
    <p:extLst>
      <p:ext uri="{BB962C8B-B14F-4D97-AF65-F5344CB8AC3E}">
        <p14:creationId xmlns:p14="http://schemas.microsoft.com/office/powerpoint/2010/main" val="2622414471"/>
      </p:ext>
    </p:extLst>
  </p:cSld>
  <p:clrMap bg1="lt1" tx1="dk1" bg2="lt2" tx2="dk2" accent1="accent1" accent2="accent2" accent3="accent3" accent4="accent4" accent5="accent5" accent6="accent6" hlink="hlink" folHlink="folHlink"/>
  <p:sldLayoutIdLst>
    <p:sldLayoutId id="2147483855" r:id="rId1"/>
    <p:sldLayoutId id="2147483856" r:id="rId2"/>
    <p:sldLayoutId id="2147483857" r:id="rId3"/>
    <p:sldLayoutId id="2147483858" r:id="rId4"/>
    <p:sldLayoutId id="2147483859" r:id="rId5"/>
    <p:sldLayoutId id="2147483860" r:id="rId6"/>
    <p:sldLayoutId id="2147483861" r:id="rId7"/>
    <p:sldLayoutId id="2147483862" r:id="rId8"/>
    <p:sldLayoutId id="2147483863" r:id="rId9"/>
    <p:sldLayoutId id="2147483864" r:id="rId10"/>
    <p:sldLayoutId id="2147483865"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8000"/>
            <a:satMod val="17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761606" y="968062"/>
            <a:ext cx="4668788" cy="3299158"/>
          </a:xfrm>
        </p:spPr>
        <p:txBody>
          <a:bodyPr anchor="b">
            <a:normAutofit/>
          </a:bodyPr>
          <a:lstStyle/>
          <a:p>
            <a:pPr algn="ctr"/>
            <a:r>
              <a:rPr lang="en-GB" sz="4000" i="0" dirty="0">
                <a:latin typeface="Arial Black"/>
              </a:rPr>
              <a:t>1980's – The Development of Young People</a:t>
            </a:r>
            <a:endParaRPr lang="en-US" dirty="0"/>
          </a:p>
        </p:txBody>
      </p:sp>
      <p:sp>
        <p:nvSpPr>
          <p:cNvPr id="3" name="Subtitle 2"/>
          <p:cNvSpPr>
            <a:spLocks noGrp="1"/>
          </p:cNvSpPr>
          <p:nvPr>
            <p:ph type="subTitle" idx="1"/>
          </p:nvPr>
        </p:nvSpPr>
        <p:spPr>
          <a:xfrm>
            <a:off x="4264526" y="4605424"/>
            <a:ext cx="3662947" cy="1284514"/>
          </a:xfrm>
        </p:spPr>
        <p:txBody>
          <a:bodyPr anchor="t">
            <a:normAutofit/>
          </a:bodyPr>
          <a:lstStyle/>
          <a:p>
            <a:pPr algn="ctr"/>
            <a:r>
              <a:rPr lang="en-GB" sz="1800" dirty="0"/>
              <a:t>By </a:t>
            </a:r>
            <a:r>
              <a:rPr lang="en-GB" sz="1800" dirty="0" err="1"/>
              <a:t>Leesum</a:t>
            </a:r>
            <a:r>
              <a:rPr lang="en-GB" sz="1800" dirty="0"/>
              <a:t> (Lee) Kelly</a:t>
            </a:r>
            <a:endParaRPr lang="en-US" dirty="0"/>
          </a:p>
          <a:p>
            <a:pPr algn="ctr"/>
            <a:r>
              <a:rPr lang="en-GB" sz="1800" dirty="0"/>
              <a:t>Student Number: 2109359</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1690ACA-3056-4E80-9522-E969BC112E62}"/>
              </a:ext>
            </a:extLst>
          </p:cNvPr>
          <p:cNvSpPr txBox="1"/>
          <p:nvPr/>
        </p:nvSpPr>
        <p:spPr>
          <a:xfrm>
            <a:off x="2064085" y="272716"/>
            <a:ext cx="8210882" cy="61247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800" dirty="0">
                <a:latin typeface="Avenir Next LT Pro"/>
                <a:cs typeface="Times New Roman"/>
              </a:rPr>
              <a:t>- This presentation is going to give you a better insight to what life was like for young people in the 1980's. </a:t>
            </a:r>
            <a:endParaRPr lang="en-GB">
              <a:latin typeface="Avenir Next LT Pro"/>
              <a:cs typeface="Times New Roman"/>
            </a:endParaRPr>
          </a:p>
          <a:p>
            <a:pPr algn="ctr"/>
            <a:endParaRPr lang="en-GB" sz="2800" dirty="0">
              <a:latin typeface="Avenir Next LT Pro"/>
              <a:cs typeface="Times New Roman"/>
            </a:endParaRPr>
          </a:p>
          <a:p>
            <a:pPr algn="ctr"/>
            <a:r>
              <a:rPr lang="en-GB" sz="2800" dirty="0">
                <a:latin typeface="Avenir Next LT Pro"/>
                <a:cs typeface="Times New Roman"/>
              </a:rPr>
              <a:t>You will have a better understanding of the influences in music and fashion around that time. There will be information on the 'youth training scheme' that was developed in the late 70's and used quite a lot during the 1980's. </a:t>
            </a:r>
            <a:endParaRPr lang="en-GB">
              <a:latin typeface="Avenir Next LT Pro"/>
              <a:cs typeface="Times New Roman"/>
            </a:endParaRPr>
          </a:p>
          <a:p>
            <a:pPr algn="ctr"/>
            <a:endParaRPr lang="en-GB" sz="2800" dirty="0">
              <a:latin typeface="Avenir Next LT Pro"/>
              <a:cs typeface="Times New Roman"/>
            </a:endParaRPr>
          </a:p>
          <a:p>
            <a:pPr algn="ctr"/>
            <a:r>
              <a:rPr lang="en-GB" sz="2800" dirty="0">
                <a:latin typeface="Avenir Next LT Pro"/>
                <a:cs typeface="Times New Roman"/>
              </a:rPr>
              <a:t>There will also be a focus on the effects of Thatcherism and the new policies that were introduced affecting the lives of many young people throughout the decade. </a:t>
            </a:r>
            <a:r>
              <a:rPr lang="en-GB" sz="2800" dirty="0">
                <a:latin typeface="Times New Roman"/>
                <a:cs typeface="Times New Roman"/>
              </a:rPr>
              <a:t> </a:t>
            </a:r>
            <a:endParaRPr lang="en-GB" dirty="0">
              <a:latin typeface="Times New Roman"/>
              <a:cs typeface="Times New Roman"/>
            </a:endParaRPr>
          </a:p>
        </p:txBody>
      </p:sp>
      <p:sp>
        <p:nvSpPr>
          <p:cNvPr id="2" name="TextBox 1">
            <a:extLst>
              <a:ext uri="{FF2B5EF4-FFF2-40B4-BE49-F238E27FC236}">
                <a16:creationId xmlns:a16="http://schemas.microsoft.com/office/drawing/2014/main" id="{F63C7E76-C197-4B4A-BCA4-D515194DC06D}"/>
              </a:ext>
            </a:extLst>
          </p:cNvPr>
          <p:cNvSpPr txBox="1"/>
          <p:nvPr/>
        </p:nvSpPr>
        <p:spPr>
          <a:xfrm>
            <a:off x="8427454" y="6341979"/>
            <a:ext cx="302393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Student Number: 2109359</a:t>
            </a:r>
          </a:p>
        </p:txBody>
      </p:sp>
    </p:spTree>
    <p:extLst>
      <p:ext uri="{BB962C8B-B14F-4D97-AF65-F5344CB8AC3E}">
        <p14:creationId xmlns:p14="http://schemas.microsoft.com/office/powerpoint/2010/main" val="42559749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0B0A1-3AA9-4731-AA60-CF3540FAAA75}"/>
              </a:ext>
            </a:extLst>
          </p:cNvPr>
          <p:cNvSpPr>
            <a:spLocks noGrp="1"/>
          </p:cNvSpPr>
          <p:nvPr>
            <p:ph type="title"/>
          </p:nvPr>
        </p:nvSpPr>
        <p:spPr>
          <a:xfrm>
            <a:off x="304425" y="384636"/>
            <a:ext cx="3831336" cy="3444775"/>
          </a:xfrm>
        </p:spPr>
        <p:txBody>
          <a:bodyPr>
            <a:normAutofit/>
          </a:bodyPr>
          <a:lstStyle/>
          <a:p>
            <a:pPr algn="ctr"/>
            <a:r>
              <a:rPr lang="en-GB" sz="4800" i="0" dirty="0">
                <a:latin typeface="Sitka Banner"/>
                <a:cs typeface="Times New Roman"/>
              </a:rPr>
              <a:t>What were some of the things that young people got up too?</a:t>
            </a:r>
            <a:r>
              <a:rPr lang="en-GB" dirty="0"/>
              <a:t> </a:t>
            </a:r>
          </a:p>
        </p:txBody>
      </p:sp>
      <p:sp>
        <p:nvSpPr>
          <p:cNvPr id="3" name="Content Placeholder 2">
            <a:extLst>
              <a:ext uri="{FF2B5EF4-FFF2-40B4-BE49-F238E27FC236}">
                <a16:creationId xmlns:a16="http://schemas.microsoft.com/office/drawing/2014/main" id="{7F803B31-0210-472B-AB4A-E68FE6CC3A5E}"/>
              </a:ext>
            </a:extLst>
          </p:cNvPr>
          <p:cNvSpPr>
            <a:spLocks noGrp="1"/>
          </p:cNvSpPr>
          <p:nvPr>
            <p:ph idx="1"/>
          </p:nvPr>
        </p:nvSpPr>
        <p:spPr>
          <a:xfrm>
            <a:off x="3950208" y="521850"/>
            <a:ext cx="7607808" cy="5329723"/>
          </a:xfrm>
        </p:spPr>
        <p:txBody>
          <a:bodyPr vert="horz" lIns="91440" tIns="45720" rIns="91440" bIns="45720" rtlCol="0" anchor="t">
            <a:noAutofit/>
          </a:bodyPr>
          <a:lstStyle/>
          <a:p>
            <a:r>
              <a:rPr lang="en-GB" sz="2000" dirty="0"/>
              <a:t>According to Emily Rokke (2017) , the majority of young people enjoyed doing a range of different activities and as long as they were inside by the time that street lights came on, they were barely seen by family members. Teenagers around that time enjoyed doing things such as; 'going to the mall to do shopping, going to the movies and also going to the arcade'. </a:t>
            </a:r>
          </a:p>
          <a:p>
            <a:r>
              <a:rPr lang="en-GB" sz="2000" dirty="0"/>
              <a:t>One of the most popular things that came into existence for young people during the 1980's was the game Pac-Man. </a:t>
            </a:r>
          </a:p>
          <a:p>
            <a:r>
              <a:rPr lang="en-GB" sz="2000" dirty="0"/>
              <a:t>M. Z. Newman (2017) says that 'many adults around this time saw video games as beneficial to young people and their development' </a:t>
            </a:r>
          </a:p>
          <a:p>
            <a:r>
              <a:rPr lang="en-GB" sz="2000" dirty="0"/>
              <a:t>Although most didn’t approve of video games, they knew that technology was something that was advancing and were present to see a shift within the youth culture especially where video games were becoming a part of everyday life.</a:t>
            </a:r>
          </a:p>
        </p:txBody>
      </p:sp>
      <p:sp>
        <p:nvSpPr>
          <p:cNvPr id="4" name="TextBox 3">
            <a:extLst>
              <a:ext uri="{FF2B5EF4-FFF2-40B4-BE49-F238E27FC236}">
                <a16:creationId xmlns:a16="http://schemas.microsoft.com/office/drawing/2014/main" id="{F0F52AF2-754D-4A57-B8B4-5A163E87EB1D}"/>
              </a:ext>
            </a:extLst>
          </p:cNvPr>
          <p:cNvSpPr txBox="1"/>
          <p:nvPr/>
        </p:nvSpPr>
        <p:spPr>
          <a:xfrm>
            <a:off x="8681452" y="6341979"/>
            <a:ext cx="3505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Student Number: 2109359</a:t>
            </a:r>
          </a:p>
        </p:txBody>
      </p:sp>
    </p:spTree>
    <p:extLst>
      <p:ext uri="{BB962C8B-B14F-4D97-AF65-F5344CB8AC3E}">
        <p14:creationId xmlns:p14="http://schemas.microsoft.com/office/powerpoint/2010/main" val="34078736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7831D3-1137-48A8-B567-33C522C648CD}"/>
              </a:ext>
            </a:extLst>
          </p:cNvPr>
          <p:cNvSpPr>
            <a:spLocks noGrp="1"/>
          </p:cNvSpPr>
          <p:nvPr>
            <p:ph type="title"/>
          </p:nvPr>
        </p:nvSpPr>
        <p:spPr>
          <a:xfrm>
            <a:off x="7616952" y="277689"/>
            <a:ext cx="3831336" cy="2709512"/>
          </a:xfrm>
        </p:spPr>
        <p:txBody>
          <a:bodyPr/>
          <a:lstStyle/>
          <a:p>
            <a:pPr algn="ctr"/>
            <a:r>
              <a:rPr lang="en-GB" dirty="0"/>
              <a:t>Music and Fashion Influences</a:t>
            </a:r>
            <a:endParaRPr lang="en-US" dirty="0"/>
          </a:p>
        </p:txBody>
      </p:sp>
      <p:sp>
        <p:nvSpPr>
          <p:cNvPr id="3" name="Content Placeholder 2">
            <a:extLst>
              <a:ext uri="{FF2B5EF4-FFF2-40B4-BE49-F238E27FC236}">
                <a16:creationId xmlns:a16="http://schemas.microsoft.com/office/drawing/2014/main" id="{EDB6E8EF-151B-4DEF-A8BA-02659AA31373}"/>
              </a:ext>
            </a:extLst>
          </p:cNvPr>
          <p:cNvSpPr>
            <a:spLocks noGrp="1"/>
          </p:cNvSpPr>
          <p:nvPr>
            <p:ph idx="1"/>
          </p:nvPr>
        </p:nvSpPr>
        <p:spPr>
          <a:xfrm>
            <a:off x="743712" y="1051560"/>
            <a:ext cx="6245352" cy="4754880"/>
          </a:xfrm>
        </p:spPr>
        <p:txBody>
          <a:bodyPr vert="horz" lIns="91440" tIns="45720" rIns="91440" bIns="45720" rtlCol="0" anchor="t">
            <a:noAutofit/>
          </a:bodyPr>
          <a:lstStyle/>
          <a:p>
            <a:r>
              <a:rPr lang="en-GB" sz="2400" dirty="0"/>
              <a:t>There were many different genres of music that inspired a generation of young people in the 1980's. This affected the way that young people would dress, speak and act during that time. </a:t>
            </a:r>
          </a:p>
          <a:p>
            <a:r>
              <a:rPr lang="en-GB" sz="2400" dirty="0"/>
              <a:t>An example of this would be the creation of MTV in 1981 (source: The Peoples History)</a:t>
            </a:r>
          </a:p>
          <a:p>
            <a:r>
              <a:rPr lang="en-GB" sz="2400" dirty="0"/>
              <a:t>Artists such as Madonna, Michael Jackson, Prince and Whitney Houston were all able to influence young people through music videos. </a:t>
            </a:r>
          </a:p>
        </p:txBody>
      </p:sp>
      <p:sp>
        <p:nvSpPr>
          <p:cNvPr id="4" name="TextBox 3">
            <a:extLst>
              <a:ext uri="{FF2B5EF4-FFF2-40B4-BE49-F238E27FC236}">
                <a16:creationId xmlns:a16="http://schemas.microsoft.com/office/drawing/2014/main" id="{3C5261E2-8603-49D5-8D93-B380212565E5}"/>
              </a:ext>
            </a:extLst>
          </p:cNvPr>
          <p:cNvSpPr txBox="1"/>
          <p:nvPr/>
        </p:nvSpPr>
        <p:spPr>
          <a:xfrm>
            <a:off x="8333875" y="6288505"/>
            <a:ext cx="327793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Student Number: 2109359</a:t>
            </a:r>
          </a:p>
        </p:txBody>
      </p:sp>
    </p:spTree>
    <p:extLst>
      <p:ext uri="{BB962C8B-B14F-4D97-AF65-F5344CB8AC3E}">
        <p14:creationId xmlns:p14="http://schemas.microsoft.com/office/powerpoint/2010/main" val="16199041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0B7459-6C61-4B24-8019-646B6D507600}"/>
              </a:ext>
            </a:extLst>
          </p:cNvPr>
          <p:cNvSpPr>
            <a:spLocks noGrp="1"/>
          </p:cNvSpPr>
          <p:nvPr>
            <p:ph type="title"/>
          </p:nvPr>
        </p:nvSpPr>
        <p:spPr>
          <a:xfrm>
            <a:off x="1307057" y="438111"/>
            <a:ext cx="3831336" cy="1666775"/>
          </a:xfrm>
        </p:spPr>
        <p:txBody>
          <a:bodyPr>
            <a:normAutofit/>
          </a:bodyPr>
          <a:lstStyle/>
          <a:p>
            <a:r>
              <a:rPr lang="en-GB" dirty="0"/>
              <a:t>Margaret Thatcher </a:t>
            </a:r>
          </a:p>
        </p:txBody>
      </p:sp>
      <p:sp>
        <p:nvSpPr>
          <p:cNvPr id="3" name="Content Placeholder 2">
            <a:extLst>
              <a:ext uri="{FF2B5EF4-FFF2-40B4-BE49-F238E27FC236}">
                <a16:creationId xmlns:a16="http://schemas.microsoft.com/office/drawing/2014/main" id="{7E9183B1-3E11-4872-971E-C51E59D226CD}"/>
              </a:ext>
            </a:extLst>
          </p:cNvPr>
          <p:cNvSpPr>
            <a:spLocks noGrp="1"/>
          </p:cNvSpPr>
          <p:nvPr>
            <p:ph idx="1"/>
          </p:nvPr>
        </p:nvSpPr>
        <p:spPr>
          <a:xfrm>
            <a:off x="5391485" y="543560"/>
            <a:ext cx="6245352" cy="5770880"/>
          </a:xfrm>
        </p:spPr>
        <p:txBody>
          <a:bodyPr vert="horz" lIns="91440" tIns="45720" rIns="91440" bIns="45720" rtlCol="0" anchor="t">
            <a:normAutofit/>
          </a:bodyPr>
          <a:lstStyle/>
          <a:p>
            <a:r>
              <a:rPr lang="en-GB" dirty="0"/>
              <a:t>One of the worst periods for young people and the communities in the United Kingdom was the rapid decline due to new policies first enforced in the late 70's and 80's from Margaret Thatcher and the government that she was leading. </a:t>
            </a:r>
          </a:p>
          <a:p>
            <a:r>
              <a:rPr lang="en-GB" dirty="0"/>
              <a:t>The main aim from the government at the time was to enforce different policies in order to try and reduce inflation within the UK. Although these targets were eventually met, it did follow with many consequences and caused many people to suffer in the process. </a:t>
            </a:r>
          </a:p>
          <a:p>
            <a:r>
              <a:rPr lang="en-GB" dirty="0"/>
              <a:t>BBC News (2013) said that Margaret Thatcher advocated monetarism. This was done by raising the interest rates within society in an attempt to slow down inflation without resorting to union-negotiated pay policies. </a:t>
            </a:r>
          </a:p>
        </p:txBody>
      </p:sp>
      <p:sp>
        <p:nvSpPr>
          <p:cNvPr id="4" name="TextBox 3">
            <a:extLst>
              <a:ext uri="{FF2B5EF4-FFF2-40B4-BE49-F238E27FC236}">
                <a16:creationId xmlns:a16="http://schemas.microsoft.com/office/drawing/2014/main" id="{6B1C2F62-D44E-4F71-83C2-2D072D95BB57}"/>
              </a:ext>
            </a:extLst>
          </p:cNvPr>
          <p:cNvSpPr txBox="1"/>
          <p:nvPr/>
        </p:nvSpPr>
        <p:spPr>
          <a:xfrm>
            <a:off x="8200189" y="6275137"/>
            <a:ext cx="3251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Student Number: 2109359</a:t>
            </a:r>
          </a:p>
        </p:txBody>
      </p:sp>
    </p:spTree>
    <p:extLst>
      <p:ext uri="{BB962C8B-B14F-4D97-AF65-F5344CB8AC3E}">
        <p14:creationId xmlns:p14="http://schemas.microsoft.com/office/powerpoint/2010/main" val="1951325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2A353F-8C74-4B31-AF04-252787FCC2CE}"/>
              </a:ext>
            </a:extLst>
          </p:cNvPr>
          <p:cNvSpPr>
            <a:spLocks noGrp="1"/>
          </p:cNvSpPr>
          <p:nvPr>
            <p:ph type="title"/>
          </p:nvPr>
        </p:nvSpPr>
        <p:spPr>
          <a:xfrm>
            <a:off x="2598876" y="-1607299"/>
            <a:ext cx="7414072" cy="4754880"/>
          </a:xfrm>
        </p:spPr>
        <p:txBody>
          <a:bodyPr/>
          <a:lstStyle/>
          <a:p>
            <a:r>
              <a:rPr lang="en-GB" dirty="0"/>
              <a:t>Rise in Unemployment </a:t>
            </a:r>
          </a:p>
        </p:txBody>
      </p:sp>
      <p:sp>
        <p:nvSpPr>
          <p:cNvPr id="3" name="Content Placeholder 2">
            <a:extLst>
              <a:ext uri="{FF2B5EF4-FFF2-40B4-BE49-F238E27FC236}">
                <a16:creationId xmlns:a16="http://schemas.microsoft.com/office/drawing/2014/main" id="{1852A493-E816-4467-A80D-6A27AAAF875B}"/>
              </a:ext>
            </a:extLst>
          </p:cNvPr>
          <p:cNvSpPr>
            <a:spLocks noGrp="1"/>
          </p:cNvSpPr>
          <p:nvPr>
            <p:ph idx="1"/>
          </p:nvPr>
        </p:nvSpPr>
        <p:spPr>
          <a:xfrm>
            <a:off x="2324956" y="1288010"/>
            <a:ext cx="7542088" cy="5409932"/>
          </a:xfrm>
        </p:spPr>
        <p:txBody>
          <a:bodyPr vert="horz" lIns="91440" tIns="45720" rIns="91440" bIns="45720" rtlCol="0" anchor="t">
            <a:normAutofit/>
          </a:bodyPr>
          <a:lstStyle/>
          <a:p>
            <a:pPr marL="0" indent="0">
              <a:buNone/>
            </a:pPr>
            <a:r>
              <a:rPr lang="en-GB" dirty="0"/>
              <a:t>One of the main disadvantages of Thatcher's policies was the rapid increase in unemployment. </a:t>
            </a:r>
          </a:p>
          <a:p>
            <a:pPr marL="0" indent="0">
              <a:buNone/>
            </a:pPr>
            <a:r>
              <a:rPr lang="en-GB" dirty="0"/>
              <a:t>Evans (2018) noted in the statistics at the start of his book that unemployment rates had reached around two million by 1980 and then exceeded three million by 1982. </a:t>
            </a:r>
          </a:p>
          <a:p>
            <a:pPr marL="0" indent="0">
              <a:buNone/>
            </a:pPr>
            <a:r>
              <a:rPr lang="en-GB" dirty="0"/>
              <a:t>The levels of unemployment were rising due to businesses feeling the need to possibly be restructured in order to fit new policies. </a:t>
            </a:r>
          </a:p>
          <a:p>
            <a:pPr marL="0" indent="0">
              <a:buNone/>
            </a:pPr>
            <a:r>
              <a:rPr lang="en-GB" dirty="0"/>
              <a:t>Unemployment can have a major effect on a person's life individually as well as through a community. Finance is key just about everywhere. Money was needed at the time. Whether that be to buy food for families, to fund extra-curricular activities, to afford to keep their homes. Many families and communities would have been majorly effected by the lack of employment. Especially younger people who lacked training and experience and were seen as less valuable at the time. </a:t>
            </a:r>
          </a:p>
        </p:txBody>
      </p:sp>
      <p:sp>
        <p:nvSpPr>
          <p:cNvPr id="4" name="TextBox 3">
            <a:extLst>
              <a:ext uri="{FF2B5EF4-FFF2-40B4-BE49-F238E27FC236}">
                <a16:creationId xmlns:a16="http://schemas.microsoft.com/office/drawing/2014/main" id="{EE684F86-599D-452C-A4F8-DF2F8E05BEE3}"/>
              </a:ext>
            </a:extLst>
          </p:cNvPr>
          <p:cNvSpPr txBox="1"/>
          <p:nvPr/>
        </p:nvSpPr>
        <p:spPr>
          <a:xfrm>
            <a:off x="8480927" y="6328610"/>
            <a:ext cx="306404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Student Number: 2109359</a:t>
            </a:r>
          </a:p>
        </p:txBody>
      </p:sp>
    </p:spTree>
    <p:extLst>
      <p:ext uri="{BB962C8B-B14F-4D97-AF65-F5344CB8AC3E}">
        <p14:creationId xmlns:p14="http://schemas.microsoft.com/office/powerpoint/2010/main" val="40901223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95229-E827-4A7F-A646-1A148F9E552A}"/>
              </a:ext>
            </a:extLst>
          </p:cNvPr>
          <p:cNvSpPr>
            <a:spLocks noGrp="1"/>
          </p:cNvSpPr>
          <p:nvPr>
            <p:ph type="title"/>
          </p:nvPr>
        </p:nvSpPr>
        <p:spPr>
          <a:xfrm>
            <a:off x="762000" y="305816"/>
            <a:ext cx="4205651" cy="4754880"/>
          </a:xfrm>
        </p:spPr>
        <p:txBody>
          <a:bodyPr/>
          <a:lstStyle/>
          <a:p>
            <a:r>
              <a:rPr lang="en-GB" dirty="0"/>
              <a:t>YTS – Youth Training Scheme</a:t>
            </a:r>
          </a:p>
        </p:txBody>
      </p:sp>
      <p:sp>
        <p:nvSpPr>
          <p:cNvPr id="3" name="Content Placeholder 2">
            <a:extLst>
              <a:ext uri="{FF2B5EF4-FFF2-40B4-BE49-F238E27FC236}">
                <a16:creationId xmlns:a16="http://schemas.microsoft.com/office/drawing/2014/main" id="{CF8955DD-8F88-448E-B2CA-7FB31C919958}"/>
              </a:ext>
            </a:extLst>
          </p:cNvPr>
          <p:cNvSpPr>
            <a:spLocks noGrp="1"/>
          </p:cNvSpPr>
          <p:nvPr>
            <p:ph idx="1"/>
          </p:nvPr>
        </p:nvSpPr>
        <p:spPr>
          <a:xfrm>
            <a:off x="5184648" y="464846"/>
            <a:ext cx="6245352" cy="5650564"/>
          </a:xfrm>
        </p:spPr>
        <p:txBody>
          <a:bodyPr vert="horz" lIns="91440" tIns="45720" rIns="91440" bIns="45720" rtlCol="0" anchor="t">
            <a:normAutofit/>
          </a:bodyPr>
          <a:lstStyle/>
          <a:p>
            <a:r>
              <a:rPr lang="en-GB" dirty="0"/>
              <a:t>R. Simmons and S. Lambert (2020) speak about how the youth training scheme has changed over time to what it is today, now going by the name of a 'kickstart scheme'. </a:t>
            </a:r>
            <a:endParaRPr lang="en-US" dirty="0"/>
          </a:p>
          <a:p>
            <a:r>
              <a:rPr lang="en-GB" dirty="0"/>
              <a:t>The youth training scheme initially started out as the 'youth opportunities programme' in 1978. This was to help tackle high rates of unemployment. </a:t>
            </a:r>
          </a:p>
          <a:p>
            <a:r>
              <a:rPr lang="en-GB" dirty="0"/>
              <a:t>According to Simmons and Lambert, the government wanted to get this scheme kicked off because they thought that it would be beneficial in lowering the jobless figures as well as maintaining and keeping order within the communities on the streets.</a:t>
            </a:r>
          </a:p>
          <a:p>
            <a:r>
              <a:rPr lang="en-GB" dirty="0"/>
              <a:t>The training scheme taught young people different skills and often they would be able to gain qualifications as well as having an allowance of around about twenty-five pound per week. </a:t>
            </a:r>
          </a:p>
        </p:txBody>
      </p:sp>
      <p:sp>
        <p:nvSpPr>
          <p:cNvPr id="4" name="TextBox 3">
            <a:extLst>
              <a:ext uri="{FF2B5EF4-FFF2-40B4-BE49-F238E27FC236}">
                <a16:creationId xmlns:a16="http://schemas.microsoft.com/office/drawing/2014/main" id="{60613254-B704-4B85-957F-1850DCADA754}"/>
              </a:ext>
            </a:extLst>
          </p:cNvPr>
          <p:cNvSpPr txBox="1"/>
          <p:nvPr/>
        </p:nvSpPr>
        <p:spPr>
          <a:xfrm>
            <a:off x="8721558" y="6288505"/>
            <a:ext cx="305067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Student Number: 2109350</a:t>
            </a:r>
          </a:p>
        </p:txBody>
      </p:sp>
    </p:spTree>
    <p:extLst>
      <p:ext uri="{BB962C8B-B14F-4D97-AF65-F5344CB8AC3E}">
        <p14:creationId xmlns:p14="http://schemas.microsoft.com/office/powerpoint/2010/main" val="3576673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0964EF-51A6-4288-B8CD-DE0756425EB3}"/>
              </a:ext>
            </a:extLst>
          </p:cNvPr>
          <p:cNvSpPr>
            <a:spLocks noGrp="1"/>
          </p:cNvSpPr>
          <p:nvPr>
            <p:ph type="title"/>
          </p:nvPr>
        </p:nvSpPr>
        <p:spPr>
          <a:xfrm>
            <a:off x="758952" y="545057"/>
            <a:ext cx="4660178" cy="5971406"/>
          </a:xfrm>
        </p:spPr>
        <p:txBody>
          <a:bodyPr>
            <a:normAutofit/>
          </a:bodyPr>
          <a:lstStyle/>
          <a:p>
            <a:r>
              <a:rPr lang="en-GB" sz="2000" i="0" dirty="0">
                <a:latin typeface="Avenir Next LT Pro"/>
              </a:rPr>
              <a:t>- </a:t>
            </a:r>
            <a:r>
              <a:rPr lang="en-GB" sz="2000" i="0" u="sng" dirty="0">
                <a:latin typeface="Avenir Next LT Pro"/>
              </a:rPr>
              <a:t>Advantages</a:t>
            </a:r>
            <a:br>
              <a:rPr lang="en-GB" sz="2000" i="0" dirty="0">
                <a:latin typeface="Avenir Next LT Pro"/>
              </a:rPr>
            </a:br>
            <a:r>
              <a:rPr lang="en-GB" sz="2000" i="0" dirty="0">
                <a:latin typeface="Avenir Next LT Pro"/>
              </a:rPr>
              <a:t>. Young People were able to earn a small amount of money, as well as qualifications which could help with finding work in the future. </a:t>
            </a:r>
            <a:br>
              <a:rPr lang="en-GB" sz="2000" i="0" dirty="0">
                <a:latin typeface="Avenir Next LT Pro"/>
              </a:rPr>
            </a:br>
            <a:br>
              <a:rPr lang="en-GB" sz="2000" i="0" dirty="0">
                <a:latin typeface="Avenir Next LT Pro"/>
              </a:rPr>
            </a:br>
            <a:r>
              <a:rPr lang="en-GB" sz="2000" i="0" dirty="0">
                <a:latin typeface="Avenir Next LT Pro"/>
              </a:rPr>
              <a:t>. Young people at the time were able to have a safe space to learn and were away from the dangers or bad influences in the street. </a:t>
            </a:r>
            <a:br>
              <a:rPr lang="en-GB" sz="2000" i="0" dirty="0">
                <a:latin typeface="Avenir Next LT Pro"/>
              </a:rPr>
            </a:br>
            <a:br>
              <a:rPr lang="en-GB" sz="2000" i="0" dirty="0">
                <a:latin typeface="Avenir Next LT Pro"/>
              </a:rPr>
            </a:br>
            <a:r>
              <a:rPr lang="en-GB" sz="2000" i="0" dirty="0">
                <a:latin typeface="Avenir Next LT Pro"/>
              </a:rPr>
              <a:t>. It offers the chance for young people to learn informally and also formally as well so they get the experience of both either through employment or just regular communication. Maybe with friends on the course with them, or a youth worker. Anything was positive because most of those young people probably just wanted a job and were happy with what they had. </a:t>
            </a:r>
          </a:p>
        </p:txBody>
      </p:sp>
      <p:sp>
        <p:nvSpPr>
          <p:cNvPr id="3" name="Content Placeholder 2">
            <a:extLst>
              <a:ext uri="{FF2B5EF4-FFF2-40B4-BE49-F238E27FC236}">
                <a16:creationId xmlns:a16="http://schemas.microsoft.com/office/drawing/2014/main" id="{A2312E63-07EE-4A91-9C5A-3C887EB30765}"/>
              </a:ext>
            </a:extLst>
          </p:cNvPr>
          <p:cNvSpPr>
            <a:spLocks noGrp="1"/>
          </p:cNvSpPr>
          <p:nvPr>
            <p:ph idx="1"/>
          </p:nvPr>
        </p:nvSpPr>
        <p:spPr>
          <a:xfrm>
            <a:off x="5411911" y="545057"/>
            <a:ext cx="6245352" cy="4754880"/>
          </a:xfrm>
        </p:spPr>
        <p:txBody>
          <a:bodyPr vert="horz" lIns="91440" tIns="45720" rIns="91440" bIns="45720" rtlCol="0" anchor="t">
            <a:normAutofit/>
          </a:bodyPr>
          <a:lstStyle/>
          <a:p>
            <a:r>
              <a:rPr lang="en-GB" u="sng" dirty="0"/>
              <a:t>Disadvantages</a:t>
            </a:r>
            <a:endParaRPr lang="en-GB" u="sng"/>
          </a:p>
          <a:p>
            <a:r>
              <a:rPr lang="en-GB" dirty="0"/>
              <a:t>The majority of the time, young people were probably given rough jobs that they didn’t really enjoy. </a:t>
            </a:r>
          </a:p>
          <a:p>
            <a:r>
              <a:rPr lang="en-GB" dirty="0"/>
              <a:t>Most employers around the time used this scheme as a way to manipulate young people. Around that time, young people were seen as cheap labour meaning that employers could get them working hard but get away with paying them less than adults. </a:t>
            </a:r>
          </a:p>
          <a:p>
            <a:r>
              <a:rPr lang="en-GB" dirty="0"/>
              <a:t>There was never a guarantee that the young person would be able to find a job at the end of it so a few of them would have ended up back at home once their scheme had come to an end. </a:t>
            </a:r>
          </a:p>
        </p:txBody>
      </p:sp>
      <p:sp>
        <p:nvSpPr>
          <p:cNvPr id="4" name="TextBox 3">
            <a:extLst>
              <a:ext uri="{FF2B5EF4-FFF2-40B4-BE49-F238E27FC236}">
                <a16:creationId xmlns:a16="http://schemas.microsoft.com/office/drawing/2014/main" id="{0A33AC8B-4B22-4AB8-AB9F-68E9D76A12D8}"/>
              </a:ext>
            </a:extLst>
          </p:cNvPr>
          <p:cNvSpPr txBox="1"/>
          <p:nvPr/>
        </p:nvSpPr>
        <p:spPr>
          <a:xfrm>
            <a:off x="8394192" y="6312943"/>
            <a:ext cx="341814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Student Number: 2109359</a:t>
            </a:r>
          </a:p>
        </p:txBody>
      </p:sp>
    </p:spTree>
    <p:extLst>
      <p:ext uri="{BB962C8B-B14F-4D97-AF65-F5344CB8AC3E}">
        <p14:creationId xmlns:p14="http://schemas.microsoft.com/office/powerpoint/2010/main" val="26278877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5ED87C2-F947-4428-8C99-3BD1DD151B7D}"/>
              </a:ext>
            </a:extLst>
          </p:cNvPr>
          <p:cNvSpPr txBox="1"/>
          <p:nvPr/>
        </p:nvSpPr>
        <p:spPr>
          <a:xfrm>
            <a:off x="299453" y="1783348"/>
            <a:ext cx="11659936"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E. Rokke (2017) What 80's Teens Did For Fun. Like Totally 80's </a:t>
            </a:r>
          </a:p>
          <a:p>
            <a:r>
              <a:rPr lang="en-GB" dirty="0"/>
              <a:t>M. Z. Newman (2017) Children of the 80's Never Fear, Video Games did not ruin your life: Smithsonian Magazine</a:t>
            </a:r>
          </a:p>
          <a:p>
            <a:r>
              <a:rPr lang="en-GB" dirty="0"/>
              <a:t>The People History (unknown) Music Played in the 1980's.</a:t>
            </a:r>
          </a:p>
          <a:p>
            <a:r>
              <a:rPr lang="en-GB" dirty="0"/>
              <a:t>BBC News (2013) What is Thatcherism? </a:t>
            </a:r>
          </a:p>
          <a:p>
            <a:r>
              <a:rPr lang="en-GB" dirty="0"/>
              <a:t>Evans, E. (2018) Thatcher and Thatcherism. 4th </a:t>
            </a:r>
            <a:r>
              <a:rPr lang="en-GB" dirty="0" err="1"/>
              <a:t>Edn</a:t>
            </a:r>
            <a:r>
              <a:rPr lang="en-GB" dirty="0"/>
              <a:t>. Routledge. London and New York</a:t>
            </a:r>
          </a:p>
          <a:p>
            <a:r>
              <a:rPr lang="en-GB" dirty="0"/>
              <a:t>R. Simmons and S. Lambert (2020) The Governments Kickstart Scheme Resembles One Previous Job Creation Project – the Youth Training Scheme. FE News </a:t>
            </a:r>
          </a:p>
        </p:txBody>
      </p:sp>
      <p:sp>
        <p:nvSpPr>
          <p:cNvPr id="2" name="TextBox 1">
            <a:extLst>
              <a:ext uri="{FF2B5EF4-FFF2-40B4-BE49-F238E27FC236}">
                <a16:creationId xmlns:a16="http://schemas.microsoft.com/office/drawing/2014/main" id="{755561E2-6D0C-4CE4-9F07-AB831B41D4FF}"/>
              </a:ext>
            </a:extLst>
          </p:cNvPr>
          <p:cNvSpPr txBox="1"/>
          <p:nvPr/>
        </p:nvSpPr>
        <p:spPr>
          <a:xfrm>
            <a:off x="299452" y="834190"/>
            <a:ext cx="3264568"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dirty="0"/>
              <a:t>References</a:t>
            </a:r>
          </a:p>
        </p:txBody>
      </p:sp>
    </p:spTree>
    <p:extLst>
      <p:ext uri="{BB962C8B-B14F-4D97-AF65-F5344CB8AC3E}">
        <p14:creationId xmlns:p14="http://schemas.microsoft.com/office/powerpoint/2010/main" val="98891319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emplate>{D4A65A12-7FB7-B142-96E3-755A64FFA789}tf10001067_mac</Template>
  <TotalTime>8</TotalTime>
  <Words>1170</Words>
  <Application>Microsoft Macintosh PowerPoint</Application>
  <PresentationFormat>Widescreen</PresentationFormat>
  <Paragraphs>50</Paragraphs>
  <Slides>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Arial Black</vt:lpstr>
      <vt:lpstr>Avenir Next LT Pro</vt:lpstr>
      <vt:lpstr>Century Gothic</vt:lpstr>
      <vt:lpstr>Garamond</vt:lpstr>
      <vt:lpstr>Sitka Banner</vt:lpstr>
      <vt:lpstr>Times New Roman</vt:lpstr>
      <vt:lpstr>Savon</vt:lpstr>
      <vt:lpstr>1980's – The Development of Young People</vt:lpstr>
      <vt:lpstr>PowerPoint Presentation</vt:lpstr>
      <vt:lpstr>What were some of the things that young people got up too? </vt:lpstr>
      <vt:lpstr>Music and Fashion Influences</vt:lpstr>
      <vt:lpstr>Margaret Thatcher </vt:lpstr>
      <vt:lpstr>Rise in Unemployment </vt:lpstr>
      <vt:lpstr>YTS – Youth Training Scheme</vt:lpstr>
      <vt:lpstr>- Advantages . Young People were able to earn a small amount of money, as well as qualifications which could help with finding work in the future.   . Young people at the time were able to have a safe space to learn and were away from the dangers or bad influences in the street.   . It offers the chance for young people to learn informally and also formally as well so they get the experience of both either through employment or just regular communication. Maybe with friends on the course with them, or a youth worker. Anything was positive because most of those young people probably just wanted a job and were happy with what they had.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Lee Kelly</cp:lastModifiedBy>
  <cp:revision>577</cp:revision>
  <dcterms:created xsi:type="dcterms:W3CDTF">2022-01-16T12:18:40Z</dcterms:created>
  <dcterms:modified xsi:type="dcterms:W3CDTF">2022-01-20T11:41:21Z</dcterms:modified>
</cp:coreProperties>
</file>