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4630400" cy="8229600"/>
  <p:notesSz cx="8229600" cy="14630400"/>
  <p:embeddedFontLst>
    <p:embeddedFont>
      <p:font typeface="Geist" pitchFamily="2" charset="77"/>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2" d="100"/>
          <a:sy n="102" d="100"/>
        </p:scale>
        <p:origin x="360" y="4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60832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95000"/>
            </a:srgbClr>
          </a:solidFill>
          <a:ln/>
        </p:spPr>
        <p:txBody>
          <a:bodyPr/>
          <a:lstStyle/>
          <a:p>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E5F9F2">
              <a:alpha val="85000"/>
            </a:srgbClr>
          </a:solidFill>
          <a:ln/>
        </p:spPr>
        <p:txBody>
          <a:bodyPr/>
          <a:lstStyle/>
          <a:p>
            <a:endParaRPr lang="en-US"/>
          </a:p>
        </p:txBody>
      </p:sp>
      <p:sp>
        <p:nvSpPr>
          <p:cNvPr id="4" name="Text 1"/>
          <p:cNvSpPr/>
          <p:nvPr/>
        </p:nvSpPr>
        <p:spPr>
          <a:xfrm>
            <a:off x="1650802" y="2480072"/>
            <a:ext cx="11328797" cy="620078"/>
          </a:xfrm>
          <a:prstGeom prst="rect">
            <a:avLst/>
          </a:prstGeom>
          <a:noFill/>
          <a:ln/>
        </p:spPr>
        <p:txBody>
          <a:bodyPr wrap="none" lIns="0" tIns="0" rIns="0" bIns="0" rtlCol="0" anchor="t"/>
          <a:lstStyle/>
          <a:p>
            <a:pPr marL="0" indent="0" algn="ctr">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Amelda's – The Jamaican Sandwich Company</a:t>
            </a:r>
            <a:endParaRPr lang="en-US" sz="3900" dirty="0"/>
          </a:p>
        </p:txBody>
      </p:sp>
      <p:sp>
        <p:nvSpPr>
          <p:cNvPr id="5" name="Text 2"/>
          <p:cNvSpPr/>
          <p:nvPr/>
        </p:nvSpPr>
        <p:spPr>
          <a:xfrm>
            <a:off x="793790" y="3397806"/>
            <a:ext cx="13042821" cy="952619"/>
          </a:xfrm>
          <a:prstGeom prst="rect">
            <a:avLst/>
          </a:prstGeom>
          <a:noFill/>
          <a:ln/>
        </p:spPr>
        <p:txBody>
          <a:bodyPr wrap="square" lIns="0" tIns="0" rIns="0" bIns="0" rtlCol="0" anchor="t"/>
          <a:lstStyle/>
          <a:p>
            <a:pPr marL="0" indent="0" algn="ctr">
              <a:lnSpc>
                <a:spcPts val="2500"/>
              </a:lnSpc>
              <a:buNone/>
            </a:pPr>
            <a:r>
              <a:rPr lang="en-US" sz="1550" b="1" dirty="0">
                <a:solidFill>
                  <a:srgbClr val="4B4A4A"/>
                </a:solidFill>
                <a:latin typeface="Geist" pitchFamily="34" charset="0"/>
                <a:ea typeface="Geist" pitchFamily="34" charset="-122"/>
                <a:cs typeface="Geist" pitchFamily="34" charset="-120"/>
              </a:rPr>
              <a:t>Individual Presentation pitch to Lecturer</a:t>
            </a:r>
            <a:r>
              <a:rPr lang="en-US" sz="1550" dirty="0">
                <a:solidFill>
                  <a:srgbClr val="4B4A4A"/>
                </a:solidFill>
                <a:latin typeface="Geist" pitchFamily="34" charset="0"/>
                <a:ea typeface="Geist" pitchFamily="34" charset="-122"/>
                <a:cs typeface="Geist" pitchFamily="34" charset="-120"/>
              </a:rPr>
              <a:t>Certificate in Higher Education – Business Skills for the WorkplaceModule: Enterprise and Entrepreneurship (LCLM4006)</a:t>
            </a:r>
            <a:endParaRPr lang="en-US" sz="1550" dirty="0"/>
          </a:p>
        </p:txBody>
      </p:sp>
      <p:sp>
        <p:nvSpPr>
          <p:cNvPr id="6" name="Text 3"/>
          <p:cNvSpPr/>
          <p:nvPr/>
        </p:nvSpPr>
        <p:spPr>
          <a:xfrm>
            <a:off x="793790" y="4573667"/>
            <a:ext cx="13042821" cy="635079"/>
          </a:xfrm>
          <a:prstGeom prst="rect">
            <a:avLst/>
          </a:prstGeom>
          <a:noFill/>
          <a:ln/>
        </p:spPr>
        <p:txBody>
          <a:bodyPr wrap="square" lIns="0" tIns="0" rIns="0" bIns="0" rtlCol="0" anchor="t"/>
          <a:lstStyle/>
          <a:p>
            <a:pPr marL="0" indent="0" algn="ctr">
              <a:lnSpc>
                <a:spcPts val="2500"/>
              </a:lnSpc>
              <a:buNone/>
            </a:pPr>
            <a:r>
              <a:rPr lang="en-US" sz="1550" dirty="0">
                <a:solidFill>
                  <a:srgbClr val="4B4A4A"/>
                </a:solidFill>
                <a:latin typeface="Geist" pitchFamily="34" charset="0"/>
                <a:ea typeface="Geist" pitchFamily="34" charset="-122"/>
                <a:cs typeface="Geist" pitchFamily="34" charset="-120"/>
              </a:rPr>
              <a:t>Lecturer: Fouziya FarheenStudent: Latoya Brown</a:t>
            </a:r>
            <a:endParaRPr lang="en-US" sz="1550" dirty="0"/>
          </a:p>
        </p:txBody>
      </p:sp>
      <p:sp>
        <p:nvSpPr>
          <p:cNvPr id="7" name="Text 4"/>
          <p:cNvSpPr/>
          <p:nvPr/>
        </p:nvSpPr>
        <p:spPr>
          <a:xfrm>
            <a:off x="793790" y="5431988"/>
            <a:ext cx="13042821" cy="317540"/>
          </a:xfrm>
          <a:prstGeom prst="rect">
            <a:avLst/>
          </a:prstGeom>
          <a:noFill/>
          <a:ln/>
        </p:spPr>
        <p:txBody>
          <a:bodyPr wrap="none" lIns="0" tIns="0" rIns="0" bIns="0" rtlCol="0" anchor="t"/>
          <a:lstStyle/>
          <a:p>
            <a:pPr marL="0" indent="0" algn="ctr">
              <a:lnSpc>
                <a:spcPts val="2500"/>
              </a:lnSpc>
              <a:buNone/>
            </a:pPr>
            <a:r>
              <a:rPr lang="en-US" sz="1550" dirty="0">
                <a:solidFill>
                  <a:srgbClr val="4B4A4A"/>
                </a:solidFill>
                <a:latin typeface="Geist" pitchFamily="34" charset="0"/>
                <a:ea typeface="Geist" pitchFamily="34" charset="-122"/>
                <a:cs typeface="Geist" pitchFamily="34" charset="-120"/>
              </a:rPr>
              <a:t>Student Number: 2428456</a:t>
            </a:r>
            <a:endParaRPr lang="en-US" sz="15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840581"/>
            <a:ext cx="5732859"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Presentation Overview</a:t>
            </a:r>
            <a:endParaRPr lang="en-US" sz="3900" dirty="0"/>
          </a:p>
        </p:txBody>
      </p:sp>
      <p:sp>
        <p:nvSpPr>
          <p:cNvPr id="3" name="Text 1"/>
          <p:cNvSpPr/>
          <p:nvPr/>
        </p:nvSpPr>
        <p:spPr>
          <a:xfrm>
            <a:off x="793790" y="1936909"/>
            <a:ext cx="7632025" cy="158769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This presentation introduces </a:t>
            </a:r>
            <a:r>
              <a:rPr lang="en-US" sz="1550" i="1" dirty="0">
                <a:solidFill>
                  <a:srgbClr val="4B4A4A"/>
                </a:solidFill>
                <a:latin typeface="Geist" pitchFamily="34" charset="0"/>
                <a:ea typeface="Geist" pitchFamily="34" charset="-122"/>
                <a:cs typeface="Geist" pitchFamily="34" charset="-120"/>
              </a:rPr>
              <a:t>Amelda's – The Jamaican Sandwich Company</a:t>
            </a:r>
            <a:r>
              <a:rPr lang="en-US" sz="1550" dirty="0">
                <a:solidFill>
                  <a:srgbClr val="4B4A4A"/>
                </a:solidFill>
                <a:latin typeface="Geist" pitchFamily="34" charset="0"/>
                <a:ea typeface="Geist" pitchFamily="34" charset="-122"/>
                <a:cs typeface="Geist" pitchFamily="34" charset="-120"/>
              </a:rPr>
              <a:t>, an innovative fast-casual food brand that brings authentic Caribbean culinary tradition to the UK market. Amelda's represents a unique fusion of cultural heritage and modern food service excellence, delivering premium Jamaican-inspired cuisine to British high streets.</a:t>
            </a:r>
            <a:endParaRPr lang="en-US" sz="1550" dirty="0"/>
          </a:p>
        </p:txBody>
      </p:sp>
      <p:sp>
        <p:nvSpPr>
          <p:cNvPr id="4" name="Text 2"/>
          <p:cNvSpPr/>
          <p:nvPr/>
        </p:nvSpPr>
        <p:spPr>
          <a:xfrm>
            <a:off x="793790" y="3722965"/>
            <a:ext cx="2977039" cy="372070"/>
          </a:xfrm>
          <a:prstGeom prst="rect">
            <a:avLst/>
          </a:prstGeom>
          <a:noFill/>
          <a:ln/>
        </p:spPr>
        <p:txBody>
          <a:bodyPr wrap="none" lIns="0" tIns="0" rIns="0" bIns="0" rtlCol="0" anchor="t"/>
          <a:lstStyle/>
          <a:p>
            <a:pPr marL="0" indent="0" algn="l">
              <a:lnSpc>
                <a:spcPts val="2900"/>
              </a:lnSpc>
              <a:buNone/>
            </a:pPr>
            <a:r>
              <a:rPr lang="en-US" sz="2300" b="1" dirty="0">
                <a:solidFill>
                  <a:srgbClr val="006747"/>
                </a:solidFill>
                <a:latin typeface="Noto Serif SC Bold" pitchFamily="34" charset="0"/>
                <a:ea typeface="Noto Serif SC Bold" pitchFamily="34" charset="-122"/>
                <a:cs typeface="Noto Serif SC Bold" pitchFamily="34" charset="-120"/>
              </a:rPr>
              <a:t>Key Areas Covered</a:t>
            </a:r>
            <a:endParaRPr lang="en-US" sz="2300" dirty="0"/>
          </a:p>
        </p:txBody>
      </p:sp>
      <p:sp>
        <p:nvSpPr>
          <p:cNvPr id="5" name="Text 3"/>
          <p:cNvSpPr/>
          <p:nvPr/>
        </p:nvSpPr>
        <p:spPr>
          <a:xfrm>
            <a:off x="793790" y="4293394"/>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a:pPr>
            <a:r>
              <a:rPr lang="en-US" sz="1550" dirty="0">
                <a:solidFill>
                  <a:srgbClr val="4B4A4A"/>
                </a:solidFill>
                <a:latin typeface="Geist" pitchFamily="34" charset="0"/>
                <a:ea typeface="Geist" pitchFamily="34" charset="-122"/>
                <a:cs typeface="Geist" pitchFamily="34" charset="-120"/>
              </a:rPr>
              <a:t>Business concept and distinctive value proposition</a:t>
            </a:r>
            <a:endParaRPr lang="en-US" sz="1550" dirty="0"/>
          </a:p>
        </p:txBody>
      </p:sp>
      <p:sp>
        <p:nvSpPr>
          <p:cNvPr id="6" name="Text 4"/>
          <p:cNvSpPr/>
          <p:nvPr/>
        </p:nvSpPr>
        <p:spPr>
          <a:xfrm>
            <a:off x="793790" y="4680347"/>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startAt="2"/>
            </a:pPr>
            <a:r>
              <a:rPr lang="en-US" sz="1550" dirty="0">
                <a:solidFill>
                  <a:srgbClr val="4B4A4A"/>
                </a:solidFill>
                <a:latin typeface="Geist" pitchFamily="34" charset="0"/>
                <a:ea typeface="Geist" pitchFamily="34" charset="-122"/>
                <a:cs typeface="Geist" pitchFamily="34" charset="-120"/>
              </a:rPr>
              <a:t>Product portfolio — Signature Sandwich Line and AMEFRESH™ Juice Collection</a:t>
            </a:r>
            <a:endParaRPr lang="en-US" sz="1550" dirty="0"/>
          </a:p>
        </p:txBody>
      </p:sp>
      <p:sp>
        <p:nvSpPr>
          <p:cNvPr id="7" name="Text 5"/>
          <p:cNvSpPr/>
          <p:nvPr/>
        </p:nvSpPr>
        <p:spPr>
          <a:xfrm>
            <a:off x="793790" y="5067300"/>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startAt="3"/>
            </a:pPr>
            <a:r>
              <a:rPr lang="en-US" sz="1550" dirty="0">
                <a:solidFill>
                  <a:srgbClr val="4B4A4A"/>
                </a:solidFill>
                <a:latin typeface="Geist" pitchFamily="34" charset="0"/>
                <a:ea typeface="Geist" pitchFamily="34" charset="-122"/>
                <a:cs typeface="Geist" pitchFamily="34" charset="-120"/>
              </a:rPr>
              <a:t>Management structure and legal framework</a:t>
            </a:r>
            <a:endParaRPr lang="en-US" sz="1550" dirty="0"/>
          </a:p>
        </p:txBody>
      </p:sp>
      <p:sp>
        <p:nvSpPr>
          <p:cNvPr id="8" name="Text 6"/>
          <p:cNvSpPr/>
          <p:nvPr/>
        </p:nvSpPr>
        <p:spPr>
          <a:xfrm>
            <a:off x="793790" y="5454253"/>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startAt="4"/>
            </a:pPr>
            <a:r>
              <a:rPr lang="en-US" sz="1550" dirty="0">
                <a:solidFill>
                  <a:srgbClr val="4B4A4A"/>
                </a:solidFill>
                <a:latin typeface="Geist" pitchFamily="34" charset="0"/>
                <a:ea typeface="Geist" pitchFamily="34" charset="-122"/>
                <a:cs typeface="Geist" pitchFamily="34" charset="-120"/>
              </a:rPr>
              <a:t>Market opportunity analysis and competitive landscape</a:t>
            </a:r>
            <a:endParaRPr lang="en-US" sz="1550" dirty="0"/>
          </a:p>
        </p:txBody>
      </p:sp>
      <p:sp>
        <p:nvSpPr>
          <p:cNvPr id="9" name="Text 7"/>
          <p:cNvSpPr/>
          <p:nvPr/>
        </p:nvSpPr>
        <p:spPr>
          <a:xfrm>
            <a:off x="793790" y="5841206"/>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startAt="5"/>
            </a:pPr>
            <a:r>
              <a:rPr lang="en-US" sz="1550" dirty="0">
                <a:solidFill>
                  <a:srgbClr val="4B4A4A"/>
                </a:solidFill>
                <a:latin typeface="Geist" pitchFamily="34" charset="0"/>
                <a:ea typeface="Geist" pitchFamily="34" charset="-122"/>
                <a:cs typeface="Geist" pitchFamily="34" charset="-120"/>
              </a:rPr>
              <a:t>Environmental scanning using the PESTEL framework</a:t>
            </a:r>
            <a:endParaRPr lang="en-US" sz="1550" dirty="0"/>
          </a:p>
        </p:txBody>
      </p:sp>
      <p:sp>
        <p:nvSpPr>
          <p:cNvPr id="10" name="Text 8"/>
          <p:cNvSpPr/>
          <p:nvPr/>
        </p:nvSpPr>
        <p:spPr>
          <a:xfrm>
            <a:off x="793790" y="6228159"/>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startAt="6"/>
            </a:pPr>
            <a:r>
              <a:rPr lang="en-US" sz="1550" dirty="0">
                <a:solidFill>
                  <a:srgbClr val="4B4A4A"/>
                </a:solidFill>
                <a:latin typeface="Geist" pitchFamily="34" charset="0"/>
                <a:ea typeface="Geist" pitchFamily="34" charset="-122"/>
                <a:cs typeface="Geist" pitchFamily="34" charset="-120"/>
              </a:rPr>
              <a:t>Strategic marketing approach and customer segmentation</a:t>
            </a:r>
            <a:endParaRPr lang="en-US" sz="1550" dirty="0"/>
          </a:p>
        </p:txBody>
      </p:sp>
      <p:sp>
        <p:nvSpPr>
          <p:cNvPr id="11" name="Text 9"/>
          <p:cNvSpPr/>
          <p:nvPr/>
        </p:nvSpPr>
        <p:spPr>
          <a:xfrm>
            <a:off x="793790" y="6615113"/>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startAt="7"/>
            </a:pPr>
            <a:r>
              <a:rPr lang="en-US" sz="1550" dirty="0">
                <a:solidFill>
                  <a:srgbClr val="4B4A4A"/>
                </a:solidFill>
                <a:latin typeface="Geist" pitchFamily="34" charset="0"/>
                <a:ea typeface="Geist" pitchFamily="34" charset="-122"/>
                <a:cs typeface="Geist" pitchFamily="34" charset="-120"/>
              </a:rPr>
              <a:t>Financial requirements and capital allocation</a:t>
            </a:r>
            <a:endParaRPr lang="en-US" sz="1550" dirty="0"/>
          </a:p>
        </p:txBody>
      </p:sp>
      <p:sp>
        <p:nvSpPr>
          <p:cNvPr id="12" name="Text 10"/>
          <p:cNvSpPr/>
          <p:nvPr/>
        </p:nvSpPr>
        <p:spPr>
          <a:xfrm>
            <a:off x="793790" y="7002066"/>
            <a:ext cx="7632025" cy="317540"/>
          </a:xfrm>
          <a:prstGeom prst="rect">
            <a:avLst/>
          </a:prstGeom>
          <a:noFill/>
          <a:ln/>
        </p:spPr>
        <p:txBody>
          <a:bodyPr wrap="none" lIns="0" tIns="0" rIns="0" bIns="0" rtlCol="0" anchor="t"/>
          <a:lstStyle/>
          <a:p>
            <a:pPr marL="342900" indent="-342900" algn="l">
              <a:lnSpc>
                <a:spcPts val="2500"/>
              </a:lnSpc>
              <a:buSzPct val="100000"/>
              <a:buFont typeface="+mj-lt"/>
              <a:buAutoNum type="arabicPeriod" startAt="8"/>
            </a:pPr>
            <a:r>
              <a:rPr lang="en-US" sz="1550" dirty="0">
                <a:solidFill>
                  <a:srgbClr val="4B4A4A"/>
                </a:solidFill>
                <a:latin typeface="Geist" pitchFamily="34" charset="0"/>
                <a:ea typeface="Geist" pitchFamily="34" charset="-122"/>
                <a:cs typeface="Geist" pitchFamily="34" charset="-120"/>
              </a:rPr>
              <a:t>Conclusion and strategic next steps</a:t>
            </a:r>
            <a:endParaRPr lang="en-US" sz="1550" dirty="0"/>
          </a:p>
        </p:txBody>
      </p:sp>
      <p:pic>
        <p:nvPicPr>
          <p:cNvPr id="13" name="Image 0" descr="preencoded.png"/>
          <p:cNvPicPr>
            <a:picLocks noChangeAspect="1"/>
          </p:cNvPicPr>
          <p:nvPr/>
        </p:nvPicPr>
        <p:blipFill>
          <a:blip r:embed="rId3"/>
          <a:stretch>
            <a:fillRect/>
          </a:stretch>
        </p:blipFill>
        <p:spPr>
          <a:xfrm>
            <a:off x="8917543" y="1981557"/>
            <a:ext cx="4926568" cy="492656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86026" y="403265"/>
            <a:ext cx="3662958" cy="457914"/>
          </a:xfrm>
          <a:prstGeom prst="rect">
            <a:avLst/>
          </a:prstGeom>
          <a:noFill/>
          <a:ln/>
        </p:spPr>
        <p:txBody>
          <a:bodyPr wrap="none" lIns="0" tIns="0" rIns="0" bIns="0" rtlCol="0" anchor="t"/>
          <a:lstStyle/>
          <a:p>
            <a:pPr marL="0" indent="0" algn="l">
              <a:lnSpc>
                <a:spcPts val="3600"/>
              </a:lnSpc>
              <a:buNone/>
            </a:pPr>
            <a:r>
              <a:rPr lang="en-US" sz="2850" b="1" dirty="0">
                <a:solidFill>
                  <a:srgbClr val="006747"/>
                </a:solidFill>
                <a:latin typeface="Noto Serif SC Bold" pitchFamily="34" charset="0"/>
                <a:ea typeface="Noto Serif SC Bold" pitchFamily="34" charset="-122"/>
                <a:cs typeface="Noto Serif SC Bold" pitchFamily="34" charset="-120"/>
              </a:rPr>
              <a:t>Business Overview</a:t>
            </a:r>
            <a:endParaRPr lang="en-US" sz="2850" dirty="0"/>
          </a:p>
        </p:txBody>
      </p:sp>
      <p:sp>
        <p:nvSpPr>
          <p:cNvPr id="3" name="Shape 1"/>
          <p:cNvSpPr/>
          <p:nvPr/>
        </p:nvSpPr>
        <p:spPr>
          <a:xfrm>
            <a:off x="586026" y="1154192"/>
            <a:ext cx="4388406" cy="1914049"/>
          </a:xfrm>
          <a:prstGeom prst="roundRect">
            <a:avLst>
              <a:gd name="adj" fmla="val 6889"/>
            </a:avLst>
          </a:prstGeom>
          <a:solidFill>
            <a:srgbClr val="D1EFE4"/>
          </a:solidFill>
          <a:ln w="7620">
            <a:solidFill>
              <a:srgbClr val="B7D5CA"/>
            </a:solidFill>
            <a:prstDash val="solid"/>
          </a:ln>
        </p:spPr>
        <p:txBody>
          <a:bodyPr/>
          <a:lstStyle/>
          <a:p>
            <a:endParaRPr lang="en-US"/>
          </a:p>
        </p:txBody>
      </p:sp>
      <p:sp>
        <p:nvSpPr>
          <p:cNvPr id="4" name="Shape 2"/>
          <p:cNvSpPr/>
          <p:nvPr/>
        </p:nvSpPr>
        <p:spPr>
          <a:xfrm>
            <a:off x="740093" y="1308259"/>
            <a:ext cx="439460" cy="439460"/>
          </a:xfrm>
          <a:prstGeom prst="roundRect">
            <a:avLst>
              <a:gd name="adj" fmla="val 20805274"/>
            </a:avLst>
          </a:prstGeom>
          <a:solidFill>
            <a:srgbClr val="006747"/>
          </a:solidFill>
          <a:ln/>
        </p:spPr>
        <p:txBody>
          <a:bodyPr/>
          <a:lstStyle/>
          <a:p>
            <a:endParaRPr lang="en-US"/>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0941" y="1428988"/>
            <a:ext cx="197763" cy="197763"/>
          </a:xfrm>
          <a:prstGeom prst="rect">
            <a:avLst/>
          </a:prstGeom>
        </p:spPr>
      </p:pic>
      <p:sp>
        <p:nvSpPr>
          <p:cNvPr id="6" name="Text 3"/>
          <p:cNvSpPr/>
          <p:nvPr/>
        </p:nvSpPr>
        <p:spPr>
          <a:xfrm>
            <a:off x="740093" y="1894165"/>
            <a:ext cx="1831419" cy="228838"/>
          </a:xfrm>
          <a:prstGeom prst="rect">
            <a:avLst/>
          </a:prstGeom>
          <a:noFill/>
          <a:ln/>
        </p:spPr>
        <p:txBody>
          <a:bodyPr wrap="none" lIns="0" tIns="0" rIns="0" bIns="0" rtlCol="0" anchor="t"/>
          <a:lstStyle/>
          <a:p>
            <a:pPr marL="0" indent="0" algn="l">
              <a:lnSpc>
                <a:spcPts val="1800"/>
              </a:lnSpc>
              <a:buNone/>
            </a:pPr>
            <a:r>
              <a:rPr lang="en-US" sz="1400" b="1" dirty="0">
                <a:solidFill>
                  <a:srgbClr val="4B4A4A"/>
                </a:solidFill>
                <a:latin typeface="Noto Serif SC Bold" pitchFamily="34" charset="0"/>
                <a:ea typeface="Noto Serif SC Bold" pitchFamily="34" charset="-122"/>
                <a:cs typeface="Noto Serif SC Bold" pitchFamily="34" charset="-120"/>
              </a:rPr>
              <a:t>Business Concept</a:t>
            </a:r>
            <a:endParaRPr lang="en-US" sz="1400" dirty="0"/>
          </a:p>
        </p:txBody>
      </p:sp>
      <p:sp>
        <p:nvSpPr>
          <p:cNvPr id="7" name="Text 4"/>
          <p:cNvSpPr/>
          <p:nvPr/>
        </p:nvSpPr>
        <p:spPr>
          <a:xfrm>
            <a:off x="740093" y="2210872"/>
            <a:ext cx="4080272" cy="703302"/>
          </a:xfrm>
          <a:prstGeom prst="rect">
            <a:avLst/>
          </a:prstGeom>
          <a:noFill/>
          <a:ln/>
        </p:spPr>
        <p:txBody>
          <a:bodyPr wrap="square" lIns="0" tIns="0" rIns="0" bIns="0" rtlCol="0" anchor="t"/>
          <a:lstStyle/>
          <a:p>
            <a:pPr marL="0" indent="0" algn="l">
              <a:lnSpc>
                <a:spcPts val="1800"/>
              </a:lnSpc>
              <a:buNone/>
            </a:pPr>
            <a:r>
              <a:rPr lang="en-US" sz="1150" dirty="0">
                <a:solidFill>
                  <a:srgbClr val="4B4A4A"/>
                </a:solidFill>
                <a:latin typeface="Geist" pitchFamily="34" charset="0"/>
                <a:ea typeface="Geist" pitchFamily="34" charset="-122"/>
                <a:cs typeface="Geist" pitchFamily="34" charset="-120"/>
              </a:rPr>
              <a:t>UK-based fast-casual dining establishment specialising in authentic Jamaican-inspired sandwiches, bowls, and artisanal patties</a:t>
            </a:r>
            <a:endParaRPr lang="en-US" sz="1150" dirty="0"/>
          </a:p>
        </p:txBody>
      </p:sp>
      <p:sp>
        <p:nvSpPr>
          <p:cNvPr id="8" name="Shape 5"/>
          <p:cNvSpPr/>
          <p:nvPr/>
        </p:nvSpPr>
        <p:spPr>
          <a:xfrm>
            <a:off x="5120878" y="1154192"/>
            <a:ext cx="4388525" cy="1914049"/>
          </a:xfrm>
          <a:prstGeom prst="roundRect">
            <a:avLst>
              <a:gd name="adj" fmla="val 6889"/>
            </a:avLst>
          </a:prstGeom>
          <a:solidFill>
            <a:srgbClr val="D1EFE4"/>
          </a:solidFill>
          <a:ln w="7620">
            <a:solidFill>
              <a:srgbClr val="B7D5CA"/>
            </a:solidFill>
            <a:prstDash val="solid"/>
          </a:ln>
        </p:spPr>
        <p:txBody>
          <a:bodyPr/>
          <a:lstStyle/>
          <a:p>
            <a:endParaRPr lang="en-US"/>
          </a:p>
        </p:txBody>
      </p:sp>
      <p:sp>
        <p:nvSpPr>
          <p:cNvPr id="9" name="Shape 6"/>
          <p:cNvSpPr/>
          <p:nvPr/>
        </p:nvSpPr>
        <p:spPr>
          <a:xfrm>
            <a:off x="5274945" y="1308259"/>
            <a:ext cx="439460" cy="439460"/>
          </a:xfrm>
          <a:prstGeom prst="roundRect">
            <a:avLst>
              <a:gd name="adj" fmla="val 20805274"/>
            </a:avLst>
          </a:prstGeom>
          <a:solidFill>
            <a:srgbClr val="006747"/>
          </a:solidFill>
          <a:ln/>
        </p:spPr>
        <p:txBody>
          <a:bodyPr/>
          <a:lstStyle/>
          <a:p>
            <a:endParaRPr lang="en-US"/>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395793" y="1428988"/>
            <a:ext cx="197763" cy="197763"/>
          </a:xfrm>
          <a:prstGeom prst="rect">
            <a:avLst/>
          </a:prstGeom>
        </p:spPr>
      </p:pic>
      <p:sp>
        <p:nvSpPr>
          <p:cNvPr id="11" name="Text 7"/>
          <p:cNvSpPr/>
          <p:nvPr/>
        </p:nvSpPr>
        <p:spPr>
          <a:xfrm>
            <a:off x="5274945" y="1894165"/>
            <a:ext cx="2223254" cy="228838"/>
          </a:xfrm>
          <a:prstGeom prst="rect">
            <a:avLst/>
          </a:prstGeom>
          <a:noFill/>
          <a:ln/>
        </p:spPr>
        <p:txBody>
          <a:bodyPr wrap="none" lIns="0" tIns="0" rIns="0" bIns="0" rtlCol="0" anchor="t"/>
          <a:lstStyle/>
          <a:p>
            <a:pPr marL="0" indent="0" algn="l">
              <a:lnSpc>
                <a:spcPts val="1800"/>
              </a:lnSpc>
              <a:buNone/>
            </a:pPr>
            <a:r>
              <a:rPr lang="en-US" sz="1400" b="1" dirty="0">
                <a:solidFill>
                  <a:srgbClr val="4B4A4A"/>
                </a:solidFill>
                <a:latin typeface="Noto Serif SC Bold" pitchFamily="34" charset="0"/>
                <a:ea typeface="Noto Serif SC Bold" pitchFamily="34" charset="-122"/>
                <a:cs typeface="Noto Serif SC Bold" pitchFamily="34" charset="-120"/>
              </a:rPr>
              <a:t>AMEFRESH™ Beverages</a:t>
            </a:r>
            <a:endParaRPr lang="en-US" sz="1400" dirty="0"/>
          </a:p>
        </p:txBody>
      </p:sp>
      <p:sp>
        <p:nvSpPr>
          <p:cNvPr id="12" name="Text 8"/>
          <p:cNvSpPr/>
          <p:nvPr/>
        </p:nvSpPr>
        <p:spPr>
          <a:xfrm>
            <a:off x="5274945" y="2210872"/>
            <a:ext cx="4080391" cy="468868"/>
          </a:xfrm>
          <a:prstGeom prst="rect">
            <a:avLst/>
          </a:prstGeom>
          <a:noFill/>
          <a:ln/>
        </p:spPr>
        <p:txBody>
          <a:bodyPr wrap="square" lIns="0" tIns="0" rIns="0" bIns="0" rtlCol="0" anchor="t"/>
          <a:lstStyle/>
          <a:p>
            <a:pPr marL="0" indent="0" algn="l">
              <a:lnSpc>
                <a:spcPts val="1800"/>
              </a:lnSpc>
              <a:buNone/>
            </a:pPr>
            <a:r>
              <a:rPr lang="en-US" sz="1150" dirty="0">
                <a:solidFill>
                  <a:srgbClr val="4B4A4A"/>
                </a:solidFill>
                <a:latin typeface="Geist" pitchFamily="34" charset="0"/>
                <a:ea typeface="Geist" pitchFamily="34" charset="-122"/>
                <a:cs typeface="Geist" pitchFamily="34" charset="-120"/>
              </a:rPr>
              <a:t>Premium cold-pressed juice range featuring traditional Caribbean ingredients and modern health appeal</a:t>
            </a:r>
            <a:endParaRPr lang="en-US" sz="1150" dirty="0"/>
          </a:p>
        </p:txBody>
      </p:sp>
      <p:sp>
        <p:nvSpPr>
          <p:cNvPr id="13" name="Shape 9"/>
          <p:cNvSpPr/>
          <p:nvPr/>
        </p:nvSpPr>
        <p:spPr>
          <a:xfrm>
            <a:off x="9655850" y="1154192"/>
            <a:ext cx="4388525" cy="1914049"/>
          </a:xfrm>
          <a:prstGeom prst="roundRect">
            <a:avLst>
              <a:gd name="adj" fmla="val 6889"/>
            </a:avLst>
          </a:prstGeom>
          <a:solidFill>
            <a:srgbClr val="D1EFE4"/>
          </a:solidFill>
          <a:ln w="7620">
            <a:solidFill>
              <a:srgbClr val="B7D5CA"/>
            </a:solidFill>
            <a:prstDash val="solid"/>
          </a:ln>
        </p:spPr>
        <p:txBody>
          <a:bodyPr/>
          <a:lstStyle/>
          <a:p>
            <a:endParaRPr lang="en-US"/>
          </a:p>
        </p:txBody>
      </p:sp>
      <p:sp>
        <p:nvSpPr>
          <p:cNvPr id="14" name="Shape 10"/>
          <p:cNvSpPr/>
          <p:nvPr/>
        </p:nvSpPr>
        <p:spPr>
          <a:xfrm>
            <a:off x="9809917" y="1308259"/>
            <a:ext cx="439460" cy="439460"/>
          </a:xfrm>
          <a:prstGeom prst="roundRect">
            <a:avLst>
              <a:gd name="adj" fmla="val 20805274"/>
            </a:avLst>
          </a:prstGeom>
          <a:solidFill>
            <a:srgbClr val="006747"/>
          </a:solidFill>
          <a:ln/>
        </p:spPr>
        <p:txBody>
          <a:bodyPr/>
          <a:lstStyle/>
          <a:p>
            <a:endParaRPr lang="en-US"/>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30765" y="1428988"/>
            <a:ext cx="197763" cy="197763"/>
          </a:xfrm>
          <a:prstGeom prst="rect">
            <a:avLst/>
          </a:prstGeom>
        </p:spPr>
      </p:pic>
      <p:sp>
        <p:nvSpPr>
          <p:cNvPr id="16" name="Text 11"/>
          <p:cNvSpPr/>
          <p:nvPr/>
        </p:nvSpPr>
        <p:spPr>
          <a:xfrm>
            <a:off x="9809917" y="1894165"/>
            <a:ext cx="1831419" cy="228838"/>
          </a:xfrm>
          <a:prstGeom prst="rect">
            <a:avLst/>
          </a:prstGeom>
          <a:noFill/>
          <a:ln/>
        </p:spPr>
        <p:txBody>
          <a:bodyPr wrap="none" lIns="0" tIns="0" rIns="0" bIns="0" rtlCol="0" anchor="t"/>
          <a:lstStyle/>
          <a:p>
            <a:pPr marL="0" indent="0" algn="l">
              <a:lnSpc>
                <a:spcPts val="1800"/>
              </a:lnSpc>
              <a:buNone/>
            </a:pPr>
            <a:r>
              <a:rPr lang="en-US" sz="1400" b="1" dirty="0">
                <a:solidFill>
                  <a:srgbClr val="4B4A4A"/>
                </a:solidFill>
                <a:latin typeface="Noto Serif SC Bold" pitchFamily="34" charset="0"/>
                <a:ea typeface="Noto Serif SC Bold" pitchFamily="34" charset="-122"/>
                <a:cs typeface="Noto Serif SC Bold" pitchFamily="34" charset="-120"/>
              </a:rPr>
              <a:t>Core Mission</a:t>
            </a:r>
            <a:endParaRPr lang="en-US" sz="1400" dirty="0"/>
          </a:p>
        </p:txBody>
      </p:sp>
      <p:sp>
        <p:nvSpPr>
          <p:cNvPr id="17" name="Text 12"/>
          <p:cNvSpPr/>
          <p:nvPr/>
        </p:nvSpPr>
        <p:spPr>
          <a:xfrm>
            <a:off x="9809917" y="2210872"/>
            <a:ext cx="4080391" cy="703302"/>
          </a:xfrm>
          <a:prstGeom prst="rect">
            <a:avLst/>
          </a:prstGeom>
          <a:noFill/>
          <a:ln/>
        </p:spPr>
        <p:txBody>
          <a:bodyPr wrap="square" lIns="0" tIns="0" rIns="0" bIns="0" rtlCol="0" anchor="t"/>
          <a:lstStyle/>
          <a:p>
            <a:pPr marL="0" indent="0" algn="l">
              <a:lnSpc>
                <a:spcPts val="1800"/>
              </a:lnSpc>
              <a:buNone/>
            </a:pPr>
            <a:r>
              <a:rPr lang="en-US" sz="1150" dirty="0">
                <a:solidFill>
                  <a:srgbClr val="4B4A4A"/>
                </a:solidFill>
                <a:latin typeface="Geist" pitchFamily="34" charset="0"/>
                <a:ea typeface="Geist" pitchFamily="34" charset="-122"/>
                <a:cs typeface="Geist" pitchFamily="34" charset="-120"/>
              </a:rPr>
              <a:t>Bringing genuine Caribbean flavours and cultural authenticity to the UK high street whilst maintaining modern service standards</a:t>
            </a:r>
            <a:endParaRPr lang="en-US" sz="1150" dirty="0"/>
          </a:p>
        </p:txBody>
      </p:sp>
      <p:sp>
        <p:nvSpPr>
          <p:cNvPr id="18" name="Text 13"/>
          <p:cNvSpPr/>
          <p:nvPr/>
        </p:nvSpPr>
        <p:spPr>
          <a:xfrm>
            <a:off x="586026" y="3379470"/>
            <a:ext cx="2197775" cy="274677"/>
          </a:xfrm>
          <a:prstGeom prst="rect">
            <a:avLst/>
          </a:prstGeom>
          <a:noFill/>
          <a:ln/>
        </p:spPr>
        <p:txBody>
          <a:bodyPr wrap="none" lIns="0" tIns="0" rIns="0" bIns="0" rtlCol="0" anchor="t"/>
          <a:lstStyle/>
          <a:p>
            <a:pPr marL="0" indent="0" algn="l">
              <a:lnSpc>
                <a:spcPts val="2150"/>
              </a:lnSpc>
              <a:buNone/>
            </a:pPr>
            <a:r>
              <a:rPr lang="en-US" sz="1700" b="1" dirty="0">
                <a:solidFill>
                  <a:srgbClr val="006747"/>
                </a:solidFill>
                <a:latin typeface="Noto Serif SC Bold" pitchFamily="34" charset="0"/>
                <a:ea typeface="Noto Serif SC Bold" pitchFamily="34" charset="-122"/>
                <a:cs typeface="Noto Serif SC Bold" pitchFamily="34" charset="-120"/>
              </a:rPr>
              <a:t>Value Proposition</a:t>
            </a:r>
            <a:endParaRPr lang="en-US" sz="1700" dirty="0"/>
          </a:p>
        </p:txBody>
      </p:sp>
      <p:sp>
        <p:nvSpPr>
          <p:cNvPr id="19" name="Text 14"/>
          <p:cNvSpPr/>
          <p:nvPr/>
        </p:nvSpPr>
        <p:spPr>
          <a:xfrm>
            <a:off x="586026" y="3800594"/>
            <a:ext cx="6550462" cy="937736"/>
          </a:xfrm>
          <a:prstGeom prst="rect">
            <a:avLst/>
          </a:prstGeom>
          <a:noFill/>
          <a:ln/>
        </p:spPr>
        <p:txBody>
          <a:bodyPr wrap="square" lIns="0" tIns="0" rIns="0" bIns="0" rtlCol="0" anchor="t"/>
          <a:lstStyle/>
          <a:p>
            <a:pPr marL="0" indent="0" algn="l">
              <a:lnSpc>
                <a:spcPts val="1800"/>
              </a:lnSpc>
              <a:buNone/>
            </a:pPr>
            <a:r>
              <a:rPr lang="en-US" sz="1150" dirty="0">
                <a:solidFill>
                  <a:srgbClr val="4B4A4A"/>
                </a:solidFill>
                <a:latin typeface="Geist" pitchFamily="34" charset="0"/>
                <a:ea typeface="Geist" pitchFamily="34" charset="-122"/>
                <a:cs typeface="Geist" pitchFamily="34" charset="-120"/>
              </a:rPr>
              <a:t>Amelda's bridges the gap between cultural authenticity and contemporary food service delivery. We combine high-quality, ethically sourced ingredients with efficient fast-casual operations and accessible pricing structures. Our offering appeals to both Caribbean diaspora communities seeking a taste of home and adventurous UK consumers exploring global cuisines.</a:t>
            </a:r>
            <a:endParaRPr lang="en-US" sz="1150" dirty="0"/>
          </a:p>
        </p:txBody>
      </p:sp>
      <p:pic>
        <p:nvPicPr>
          <p:cNvPr id="20" name="Image 3" descr="preencoded.png"/>
          <p:cNvPicPr>
            <a:picLocks noChangeAspect="1"/>
          </p:cNvPicPr>
          <p:nvPr/>
        </p:nvPicPr>
        <p:blipFill>
          <a:blip r:embed="rId9"/>
          <a:stretch>
            <a:fillRect/>
          </a:stretch>
        </p:blipFill>
        <p:spPr>
          <a:xfrm>
            <a:off x="7501533" y="3397806"/>
            <a:ext cx="4263628" cy="426362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27234" y="936903"/>
            <a:ext cx="9907905" cy="568166"/>
          </a:xfrm>
          <a:prstGeom prst="rect">
            <a:avLst/>
          </a:prstGeom>
          <a:noFill/>
          <a:ln/>
        </p:spPr>
        <p:txBody>
          <a:bodyPr wrap="none" lIns="0" tIns="0" rIns="0" bIns="0" rtlCol="0" anchor="t"/>
          <a:lstStyle/>
          <a:p>
            <a:pPr marL="0" indent="0" algn="l">
              <a:lnSpc>
                <a:spcPts val="4450"/>
              </a:lnSpc>
              <a:buNone/>
            </a:pPr>
            <a:r>
              <a:rPr lang="en-US" sz="3550" b="1" dirty="0">
                <a:solidFill>
                  <a:srgbClr val="006747"/>
                </a:solidFill>
                <a:latin typeface="Noto Serif SC Bold" pitchFamily="34" charset="0"/>
                <a:ea typeface="Noto Serif SC Bold" pitchFamily="34" charset="-122"/>
                <a:cs typeface="Noto Serif SC Bold" pitchFamily="34" charset="-120"/>
              </a:rPr>
              <a:t>Product Offering: Signature Sandwich Line</a:t>
            </a:r>
            <a:endParaRPr lang="en-US" sz="3550" dirty="0"/>
          </a:p>
        </p:txBody>
      </p:sp>
      <p:sp>
        <p:nvSpPr>
          <p:cNvPr id="3" name="Text 1"/>
          <p:cNvSpPr/>
          <p:nvPr/>
        </p:nvSpPr>
        <p:spPr>
          <a:xfrm>
            <a:off x="727234" y="1959531"/>
            <a:ext cx="2727127" cy="340876"/>
          </a:xfrm>
          <a:prstGeom prst="rect">
            <a:avLst/>
          </a:prstGeom>
          <a:noFill/>
          <a:ln/>
        </p:spPr>
        <p:txBody>
          <a:bodyPr wrap="none" lIns="0" tIns="0" rIns="0" bIns="0" rtlCol="0" anchor="t"/>
          <a:lstStyle/>
          <a:p>
            <a:pPr marL="0" indent="0" algn="l">
              <a:lnSpc>
                <a:spcPts val="2650"/>
              </a:lnSpc>
              <a:buNone/>
            </a:pPr>
            <a:r>
              <a:rPr lang="en-US" sz="2100" b="1" dirty="0">
                <a:solidFill>
                  <a:srgbClr val="006747"/>
                </a:solidFill>
                <a:latin typeface="Noto Serif SC Bold" pitchFamily="34" charset="0"/>
                <a:ea typeface="Noto Serif SC Bold" pitchFamily="34" charset="-122"/>
                <a:cs typeface="Noto Serif SC Bold" pitchFamily="34" charset="-120"/>
              </a:rPr>
              <a:t>Menu Focus</a:t>
            </a:r>
            <a:endParaRPr lang="en-US" sz="2100" dirty="0"/>
          </a:p>
        </p:txBody>
      </p:sp>
      <p:sp>
        <p:nvSpPr>
          <p:cNvPr id="4" name="Text 2"/>
          <p:cNvSpPr/>
          <p:nvPr/>
        </p:nvSpPr>
        <p:spPr>
          <a:xfrm>
            <a:off x="727234" y="2482215"/>
            <a:ext cx="6366272" cy="1163479"/>
          </a:xfrm>
          <a:prstGeom prst="rect">
            <a:avLst/>
          </a:prstGeom>
          <a:noFill/>
          <a:ln/>
        </p:spPr>
        <p:txBody>
          <a:bodyPr wrap="squar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Our signature sandwiches are crafted using traditional Jamaican hard-dough bread, toasted to perfection and filled with authentic Caribbean flavours. The menu celebrates Jamaica's rich culinary heritage whilst accommodating diverse dietary preferences and modern taste profiles.</a:t>
            </a:r>
            <a:endParaRPr lang="en-US" sz="1400" dirty="0"/>
          </a:p>
        </p:txBody>
      </p:sp>
      <p:sp>
        <p:nvSpPr>
          <p:cNvPr id="5" name="Text 3"/>
          <p:cNvSpPr/>
          <p:nvPr/>
        </p:nvSpPr>
        <p:spPr>
          <a:xfrm>
            <a:off x="727234" y="3827502"/>
            <a:ext cx="2272546" cy="284083"/>
          </a:xfrm>
          <a:prstGeom prst="rect">
            <a:avLst/>
          </a:prstGeom>
          <a:noFill/>
          <a:ln/>
        </p:spPr>
        <p:txBody>
          <a:bodyPr wrap="none" lIns="0" tIns="0" rIns="0" bIns="0" rtlCol="0" anchor="t"/>
          <a:lstStyle/>
          <a:p>
            <a:pPr marL="0" indent="0" algn="l">
              <a:lnSpc>
                <a:spcPts val="2200"/>
              </a:lnSpc>
              <a:buNone/>
            </a:pPr>
            <a:r>
              <a:rPr lang="en-US" sz="1750" b="1" dirty="0">
                <a:solidFill>
                  <a:srgbClr val="006747"/>
                </a:solidFill>
                <a:latin typeface="Noto Serif SC Bold" pitchFamily="34" charset="0"/>
                <a:ea typeface="Noto Serif SC Bold" pitchFamily="34" charset="-122"/>
                <a:cs typeface="Noto Serif SC Bold" pitchFamily="34" charset="-120"/>
              </a:rPr>
              <a:t>Key Offerings</a:t>
            </a:r>
            <a:endParaRPr lang="en-US" sz="1750" dirty="0"/>
          </a:p>
        </p:txBody>
      </p:sp>
      <p:sp>
        <p:nvSpPr>
          <p:cNvPr id="6" name="Text 4"/>
          <p:cNvSpPr/>
          <p:nvPr/>
        </p:nvSpPr>
        <p:spPr>
          <a:xfrm>
            <a:off x="727234" y="4293394"/>
            <a:ext cx="6366272" cy="581739"/>
          </a:xfrm>
          <a:prstGeom prst="rect">
            <a:avLst/>
          </a:prstGeom>
          <a:noFill/>
          <a:ln/>
        </p:spPr>
        <p:txBody>
          <a:bodyPr wrap="square" lIns="0" tIns="0" rIns="0" bIns="0" rtlCol="0" anchor="t"/>
          <a:lstStyle/>
          <a:p>
            <a:pPr marL="342900" indent="-342900" algn="l">
              <a:lnSpc>
                <a:spcPts val="2250"/>
              </a:lnSpc>
              <a:buSzPct val="100000"/>
              <a:buChar char="•"/>
            </a:pPr>
            <a:r>
              <a:rPr lang="en-US" sz="1400" b="1" dirty="0">
                <a:solidFill>
                  <a:srgbClr val="4B4A4A"/>
                </a:solidFill>
                <a:latin typeface="Geist" pitchFamily="34" charset="0"/>
                <a:ea typeface="Geist" pitchFamily="34" charset="-122"/>
                <a:cs typeface="Geist" pitchFamily="34" charset="-120"/>
              </a:rPr>
              <a:t>Jerk Chicken Deluxe</a:t>
            </a:r>
            <a:r>
              <a:rPr lang="en-US" sz="1400" dirty="0">
                <a:solidFill>
                  <a:srgbClr val="4B4A4A"/>
                </a:solidFill>
                <a:latin typeface="Geist" pitchFamily="34" charset="0"/>
                <a:ea typeface="Geist" pitchFamily="34" charset="-122"/>
                <a:cs typeface="Geist" pitchFamily="34" charset="-120"/>
              </a:rPr>
              <a:t> — Marinated in authentic Scotch bonnet-based jerk seasoning</a:t>
            </a:r>
            <a:endParaRPr lang="en-US" sz="1400" dirty="0"/>
          </a:p>
        </p:txBody>
      </p:sp>
      <p:sp>
        <p:nvSpPr>
          <p:cNvPr id="7" name="Text 5"/>
          <p:cNvSpPr/>
          <p:nvPr/>
        </p:nvSpPr>
        <p:spPr>
          <a:xfrm>
            <a:off x="727234" y="4938713"/>
            <a:ext cx="6366272" cy="581739"/>
          </a:xfrm>
          <a:prstGeom prst="rect">
            <a:avLst/>
          </a:prstGeom>
          <a:noFill/>
          <a:ln/>
        </p:spPr>
        <p:txBody>
          <a:bodyPr wrap="square" lIns="0" tIns="0" rIns="0" bIns="0" rtlCol="0" anchor="t"/>
          <a:lstStyle/>
          <a:p>
            <a:pPr marL="342900" indent="-342900" algn="l">
              <a:lnSpc>
                <a:spcPts val="2250"/>
              </a:lnSpc>
              <a:buSzPct val="100000"/>
              <a:buChar char="•"/>
            </a:pPr>
            <a:r>
              <a:rPr lang="en-US" sz="1400" b="1" dirty="0">
                <a:solidFill>
                  <a:srgbClr val="4B4A4A"/>
                </a:solidFill>
                <a:latin typeface="Geist" pitchFamily="34" charset="0"/>
                <a:ea typeface="Geist" pitchFamily="34" charset="-122"/>
                <a:cs typeface="Geist" pitchFamily="34" charset="-120"/>
              </a:rPr>
              <a:t>Plantain Paradise</a:t>
            </a:r>
            <a:r>
              <a:rPr lang="en-US" sz="1400" dirty="0">
                <a:solidFill>
                  <a:srgbClr val="4B4A4A"/>
                </a:solidFill>
                <a:latin typeface="Geist" pitchFamily="34" charset="0"/>
                <a:ea typeface="Geist" pitchFamily="34" charset="-122"/>
                <a:cs typeface="Geist" pitchFamily="34" charset="-120"/>
              </a:rPr>
              <a:t> — Caramelised plantain with refreshing Caribbean slaw</a:t>
            </a:r>
            <a:endParaRPr lang="en-US" sz="1400" dirty="0"/>
          </a:p>
        </p:txBody>
      </p:sp>
      <p:sp>
        <p:nvSpPr>
          <p:cNvPr id="8" name="Text 6"/>
          <p:cNvSpPr/>
          <p:nvPr/>
        </p:nvSpPr>
        <p:spPr>
          <a:xfrm>
            <a:off x="727234" y="5584031"/>
            <a:ext cx="6366272" cy="581739"/>
          </a:xfrm>
          <a:prstGeom prst="rect">
            <a:avLst/>
          </a:prstGeom>
          <a:noFill/>
          <a:ln/>
        </p:spPr>
        <p:txBody>
          <a:bodyPr wrap="square" lIns="0" tIns="0" rIns="0" bIns="0" rtlCol="0" anchor="t"/>
          <a:lstStyle/>
          <a:p>
            <a:pPr marL="342900" indent="-342900" algn="l">
              <a:lnSpc>
                <a:spcPts val="2250"/>
              </a:lnSpc>
              <a:buSzPct val="100000"/>
              <a:buChar char="•"/>
            </a:pPr>
            <a:r>
              <a:rPr lang="en-US" sz="1400" b="1" dirty="0">
                <a:solidFill>
                  <a:srgbClr val="4B4A4A"/>
                </a:solidFill>
                <a:latin typeface="Geist" pitchFamily="34" charset="0"/>
                <a:ea typeface="Geist" pitchFamily="34" charset="-122"/>
                <a:cs typeface="Geist" pitchFamily="34" charset="-120"/>
              </a:rPr>
              <a:t>Curried Chickpea Fusion</a:t>
            </a:r>
            <a:r>
              <a:rPr lang="en-US" sz="1400" dirty="0">
                <a:solidFill>
                  <a:srgbClr val="4B4A4A"/>
                </a:solidFill>
                <a:latin typeface="Geist" pitchFamily="34" charset="0"/>
                <a:ea typeface="Geist" pitchFamily="34" charset="-122"/>
                <a:cs typeface="Geist" pitchFamily="34" charset="-120"/>
              </a:rPr>
              <a:t> — Aromatic vegan option with traditional spices</a:t>
            </a:r>
            <a:endParaRPr lang="en-US" sz="1400" dirty="0"/>
          </a:p>
        </p:txBody>
      </p:sp>
      <p:sp>
        <p:nvSpPr>
          <p:cNvPr id="9" name="Text 7"/>
          <p:cNvSpPr/>
          <p:nvPr/>
        </p:nvSpPr>
        <p:spPr>
          <a:xfrm>
            <a:off x="727234" y="6229350"/>
            <a:ext cx="6366272" cy="290870"/>
          </a:xfrm>
          <a:prstGeom prst="rect">
            <a:avLst/>
          </a:prstGeom>
          <a:noFill/>
          <a:ln/>
        </p:spPr>
        <p:txBody>
          <a:bodyPr wrap="none" lIns="0" tIns="0" rIns="0" bIns="0" rtlCol="0" anchor="t"/>
          <a:lstStyle/>
          <a:p>
            <a:pPr marL="342900" indent="-342900" algn="l">
              <a:lnSpc>
                <a:spcPts val="2250"/>
              </a:lnSpc>
              <a:buSzPct val="100000"/>
              <a:buChar char="•"/>
            </a:pPr>
            <a:r>
              <a:rPr lang="en-US" sz="1400" b="1" dirty="0">
                <a:solidFill>
                  <a:srgbClr val="4B4A4A"/>
                </a:solidFill>
                <a:latin typeface="Geist" pitchFamily="34" charset="0"/>
                <a:ea typeface="Geist" pitchFamily="34" charset="-122"/>
                <a:cs typeface="Geist" pitchFamily="34" charset="-120"/>
              </a:rPr>
              <a:t>Gourmet Patties</a:t>
            </a:r>
            <a:r>
              <a:rPr lang="en-US" sz="1400" dirty="0">
                <a:solidFill>
                  <a:srgbClr val="4B4A4A"/>
                </a:solidFill>
                <a:latin typeface="Geist" pitchFamily="34" charset="0"/>
                <a:ea typeface="Geist" pitchFamily="34" charset="-122"/>
                <a:cs typeface="Geist" pitchFamily="34" charset="-120"/>
              </a:rPr>
              <a:t> — Flaky pastry with seasoned fillings</a:t>
            </a:r>
            <a:endParaRPr lang="en-US" sz="1400" dirty="0"/>
          </a:p>
        </p:txBody>
      </p:sp>
      <p:sp>
        <p:nvSpPr>
          <p:cNvPr id="10" name="Text 8"/>
          <p:cNvSpPr/>
          <p:nvPr/>
        </p:nvSpPr>
        <p:spPr>
          <a:xfrm>
            <a:off x="727234" y="6583799"/>
            <a:ext cx="6366272" cy="290870"/>
          </a:xfrm>
          <a:prstGeom prst="rect">
            <a:avLst/>
          </a:prstGeom>
          <a:noFill/>
          <a:ln/>
        </p:spPr>
        <p:txBody>
          <a:bodyPr wrap="none" lIns="0" tIns="0" rIns="0" bIns="0" rtlCol="0" anchor="t"/>
          <a:lstStyle/>
          <a:p>
            <a:pPr marL="342900" indent="-342900" algn="l">
              <a:lnSpc>
                <a:spcPts val="2250"/>
              </a:lnSpc>
              <a:buSzPct val="100000"/>
              <a:buChar char="•"/>
            </a:pPr>
            <a:r>
              <a:rPr lang="en-US" sz="1400" b="1" dirty="0">
                <a:solidFill>
                  <a:srgbClr val="4B4A4A"/>
                </a:solidFill>
                <a:latin typeface="Geist" pitchFamily="34" charset="0"/>
                <a:ea typeface="Geist" pitchFamily="34" charset="-122"/>
                <a:cs typeface="Geist" pitchFamily="34" charset="-120"/>
              </a:rPr>
              <a:t>Callaloo Melt</a:t>
            </a:r>
            <a:r>
              <a:rPr lang="en-US" sz="1400" dirty="0">
                <a:solidFill>
                  <a:srgbClr val="4B4A4A"/>
                </a:solidFill>
                <a:latin typeface="Geist" pitchFamily="34" charset="0"/>
                <a:ea typeface="Geist" pitchFamily="34" charset="-122"/>
                <a:cs typeface="Geist" pitchFamily="34" charset="-120"/>
              </a:rPr>
              <a:t> — Traditional Caribbean greens with artisan cheese</a:t>
            </a:r>
            <a:endParaRPr lang="en-US" sz="1400" dirty="0"/>
          </a:p>
        </p:txBody>
      </p:sp>
      <p:sp>
        <p:nvSpPr>
          <p:cNvPr id="11" name="Text 9"/>
          <p:cNvSpPr/>
          <p:nvPr/>
        </p:nvSpPr>
        <p:spPr>
          <a:xfrm>
            <a:off x="727234" y="6938248"/>
            <a:ext cx="6366272" cy="290870"/>
          </a:xfrm>
          <a:prstGeom prst="rect">
            <a:avLst/>
          </a:prstGeom>
          <a:noFill/>
          <a:ln/>
        </p:spPr>
        <p:txBody>
          <a:bodyPr wrap="none" lIns="0" tIns="0" rIns="0" bIns="0" rtlCol="0" anchor="t"/>
          <a:lstStyle/>
          <a:p>
            <a:pPr marL="342900" indent="-342900" algn="l">
              <a:lnSpc>
                <a:spcPts val="2250"/>
              </a:lnSpc>
              <a:buSzPct val="100000"/>
              <a:buChar char="•"/>
            </a:pPr>
            <a:r>
              <a:rPr lang="en-US" sz="1400" b="1" dirty="0">
                <a:solidFill>
                  <a:srgbClr val="4B4A4A"/>
                </a:solidFill>
                <a:latin typeface="Geist" pitchFamily="34" charset="0"/>
                <a:ea typeface="Geist" pitchFamily="34" charset="-122"/>
                <a:cs typeface="Geist" pitchFamily="34" charset="-120"/>
              </a:rPr>
              <a:t>Peppered Steak Supreme</a:t>
            </a:r>
            <a:r>
              <a:rPr lang="en-US" sz="1400" dirty="0">
                <a:solidFill>
                  <a:srgbClr val="4B4A4A"/>
                </a:solidFill>
                <a:latin typeface="Geist" pitchFamily="34" charset="0"/>
                <a:ea typeface="Geist" pitchFamily="34" charset="-122"/>
                <a:cs typeface="Geist" pitchFamily="34" charset="-120"/>
              </a:rPr>
              <a:t> — Tender beef with island-style seasoning</a:t>
            </a:r>
            <a:endParaRPr lang="en-US" sz="1400" dirty="0"/>
          </a:p>
        </p:txBody>
      </p:sp>
      <p:sp>
        <p:nvSpPr>
          <p:cNvPr id="12" name="Text 10"/>
          <p:cNvSpPr/>
          <p:nvPr/>
        </p:nvSpPr>
        <p:spPr>
          <a:xfrm>
            <a:off x="7544514" y="1959531"/>
            <a:ext cx="3408045" cy="340876"/>
          </a:xfrm>
          <a:prstGeom prst="rect">
            <a:avLst/>
          </a:prstGeom>
          <a:noFill/>
          <a:ln/>
        </p:spPr>
        <p:txBody>
          <a:bodyPr wrap="none" lIns="0" tIns="0" rIns="0" bIns="0" rtlCol="0" anchor="t"/>
          <a:lstStyle/>
          <a:p>
            <a:pPr marL="0" indent="0" algn="l">
              <a:lnSpc>
                <a:spcPts val="2650"/>
              </a:lnSpc>
              <a:buNone/>
            </a:pPr>
            <a:r>
              <a:rPr lang="en-US" sz="2100" b="1" dirty="0">
                <a:solidFill>
                  <a:srgbClr val="006747"/>
                </a:solidFill>
                <a:latin typeface="Noto Serif SC Bold" pitchFamily="34" charset="0"/>
                <a:ea typeface="Noto Serif SC Bold" pitchFamily="34" charset="-122"/>
                <a:cs typeface="Noto Serif SC Bold" pitchFamily="34" charset="-120"/>
              </a:rPr>
              <a:t>Food Values &amp; Standards</a:t>
            </a:r>
            <a:endParaRPr lang="en-US" sz="2100" dirty="0"/>
          </a:p>
        </p:txBody>
      </p:sp>
      <p:sp>
        <p:nvSpPr>
          <p:cNvPr id="13" name="Text 11"/>
          <p:cNvSpPr/>
          <p:nvPr/>
        </p:nvSpPr>
        <p:spPr>
          <a:xfrm>
            <a:off x="7544514" y="2482215"/>
            <a:ext cx="6366272" cy="1163479"/>
          </a:xfrm>
          <a:prstGeom prst="rect">
            <a:avLst/>
          </a:prstGeom>
          <a:noFill/>
          <a:ln/>
        </p:spPr>
        <p:txBody>
          <a:bodyPr wrap="squar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Every item is freshly prepared on-site using authentic recipes passed down through generations. We reject processed sauces and mass-production shortcuts, instead focusing on genuine ingredients and traditional cooking methods adapted for modern efficiency.</a:t>
            </a:r>
            <a:endParaRPr lang="en-US" sz="1400" dirty="0"/>
          </a:p>
        </p:txBody>
      </p:sp>
      <p:sp>
        <p:nvSpPr>
          <p:cNvPr id="14" name="Text 12"/>
          <p:cNvSpPr/>
          <p:nvPr/>
        </p:nvSpPr>
        <p:spPr>
          <a:xfrm>
            <a:off x="7544514" y="3827502"/>
            <a:ext cx="2733199" cy="284083"/>
          </a:xfrm>
          <a:prstGeom prst="rect">
            <a:avLst/>
          </a:prstGeom>
          <a:noFill/>
          <a:ln/>
        </p:spPr>
        <p:txBody>
          <a:bodyPr wrap="none" lIns="0" tIns="0" rIns="0" bIns="0" rtlCol="0" anchor="t"/>
          <a:lstStyle/>
          <a:p>
            <a:pPr marL="0" indent="0" algn="l">
              <a:lnSpc>
                <a:spcPts val="2200"/>
              </a:lnSpc>
              <a:buNone/>
            </a:pPr>
            <a:r>
              <a:rPr lang="en-US" sz="1750" b="1" dirty="0">
                <a:solidFill>
                  <a:srgbClr val="006747"/>
                </a:solidFill>
                <a:latin typeface="Noto Serif SC Bold" pitchFamily="34" charset="0"/>
                <a:ea typeface="Noto Serif SC Bold" pitchFamily="34" charset="-122"/>
                <a:cs typeface="Noto Serif SC Bold" pitchFamily="34" charset="-120"/>
              </a:rPr>
              <a:t>Operational Philosophy</a:t>
            </a:r>
            <a:endParaRPr lang="en-US" sz="1750" dirty="0"/>
          </a:p>
        </p:txBody>
      </p:sp>
      <p:sp>
        <p:nvSpPr>
          <p:cNvPr id="15" name="Text 13"/>
          <p:cNvSpPr/>
          <p:nvPr/>
        </p:nvSpPr>
        <p:spPr>
          <a:xfrm>
            <a:off x="7544514" y="4293394"/>
            <a:ext cx="6366272" cy="1163479"/>
          </a:xfrm>
          <a:prstGeom prst="rect">
            <a:avLst/>
          </a:prstGeom>
          <a:noFill/>
          <a:ln/>
        </p:spPr>
        <p:txBody>
          <a:bodyPr wrap="square" lIns="0" tIns="0" rIns="0" bIns="0" rtlCol="0" anchor="t"/>
          <a:lstStyle/>
          <a:p>
            <a:pPr marL="0" indent="0" algn="l">
              <a:lnSpc>
                <a:spcPts val="2250"/>
              </a:lnSpc>
              <a:buNone/>
            </a:pPr>
            <a:r>
              <a:rPr lang="en-US" sz="1400" dirty="0">
                <a:solidFill>
                  <a:srgbClr val="4B4A4A"/>
                </a:solidFill>
                <a:latin typeface="Geist" pitchFamily="34" charset="0"/>
                <a:ea typeface="Geist" pitchFamily="34" charset="-122"/>
                <a:cs typeface="Geist" pitchFamily="34" charset="-120"/>
              </a:rPr>
              <a:t>Our low-waste production model ensures minimal environmental impact whilst maintaining the highest standards of food quality and safety. All menu items reflect cultural authenticity whilst meeting UK food service requirements and contemporary dining expectations.</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74238" y="394692"/>
            <a:ext cx="8687276" cy="448628"/>
          </a:xfrm>
          <a:prstGeom prst="rect">
            <a:avLst/>
          </a:prstGeom>
          <a:noFill/>
          <a:ln/>
        </p:spPr>
        <p:txBody>
          <a:bodyPr wrap="none" lIns="0" tIns="0" rIns="0" bIns="0" rtlCol="0" anchor="t"/>
          <a:lstStyle/>
          <a:p>
            <a:pPr marL="0" indent="0" algn="l">
              <a:lnSpc>
                <a:spcPts val="3500"/>
              </a:lnSpc>
              <a:buNone/>
            </a:pPr>
            <a:r>
              <a:rPr lang="en-US" sz="2800" b="1" dirty="0">
                <a:solidFill>
                  <a:srgbClr val="006747"/>
                </a:solidFill>
                <a:latin typeface="Noto Serif SC Bold" pitchFamily="34" charset="0"/>
                <a:ea typeface="Noto Serif SC Bold" pitchFamily="34" charset="-122"/>
                <a:cs typeface="Noto Serif SC Bold" pitchFamily="34" charset="-120"/>
              </a:rPr>
              <a:t>Product Offering: AMEFRESH™ Juice Collection</a:t>
            </a:r>
            <a:endParaRPr lang="en-US" sz="2800" dirty="0"/>
          </a:p>
        </p:txBody>
      </p:sp>
      <p:sp>
        <p:nvSpPr>
          <p:cNvPr id="3" name="Text 1"/>
          <p:cNvSpPr/>
          <p:nvPr/>
        </p:nvSpPr>
        <p:spPr>
          <a:xfrm>
            <a:off x="574238" y="1202055"/>
            <a:ext cx="2153483" cy="269200"/>
          </a:xfrm>
          <a:prstGeom prst="rect">
            <a:avLst/>
          </a:prstGeom>
          <a:noFill/>
          <a:ln/>
        </p:spPr>
        <p:txBody>
          <a:bodyPr wrap="none" lIns="0" tIns="0" rIns="0" bIns="0" rtlCol="0" anchor="t"/>
          <a:lstStyle/>
          <a:p>
            <a:pPr marL="0" indent="0" algn="l">
              <a:lnSpc>
                <a:spcPts val="2100"/>
              </a:lnSpc>
              <a:buNone/>
            </a:pPr>
            <a:r>
              <a:rPr lang="en-US" sz="1650" b="1" dirty="0">
                <a:solidFill>
                  <a:srgbClr val="006747"/>
                </a:solidFill>
                <a:latin typeface="Noto Serif SC Bold" pitchFamily="34" charset="0"/>
                <a:ea typeface="Noto Serif SC Bold" pitchFamily="34" charset="-122"/>
                <a:cs typeface="Noto Serif SC Bold" pitchFamily="34" charset="-120"/>
              </a:rPr>
              <a:t>Brand Positioning</a:t>
            </a:r>
            <a:endParaRPr lang="en-US" sz="1650" dirty="0"/>
          </a:p>
        </p:txBody>
      </p:sp>
      <p:sp>
        <p:nvSpPr>
          <p:cNvPr id="4" name="Text 2"/>
          <p:cNvSpPr/>
          <p:nvPr/>
        </p:nvSpPr>
        <p:spPr>
          <a:xfrm>
            <a:off x="574238" y="1614726"/>
            <a:ext cx="5874187" cy="918686"/>
          </a:xfrm>
          <a:prstGeom prst="rect">
            <a:avLst/>
          </a:prstGeom>
          <a:noFill/>
          <a:ln/>
        </p:spPr>
        <p:txBody>
          <a:bodyPr wrap="square" lIns="0" tIns="0" rIns="0" bIns="0" rtlCol="0" anchor="t"/>
          <a:lstStyle/>
          <a:p>
            <a:pPr marL="0" indent="0" algn="l">
              <a:lnSpc>
                <a:spcPts val="1800"/>
              </a:lnSpc>
              <a:buNone/>
            </a:pPr>
            <a:r>
              <a:rPr lang="en-US" sz="1100" dirty="0">
                <a:solidFill>
                  <a:srgbClr val="4B4A4A"/>
                </a:solidFill>
                <a:latin typeface="Geist" pitchFamily="34" charset="0"/>
                <a:ea typeface="Geist" pitchFamily="34" charset="-122"/>
                <a:cs typeface="Geist" pitchFamily="34" charset="-120"/>
              </a:rPr>
              <a:t>AMEFRESH™ represents a premium beverage line that extends Amelda's brand beyond food service into the health and wellness sector. Each bottle contains 100% natural cold-pressed juice crafted from Caribbean ingredients celebrated for their nutritional benefits and distinctive flavours.</a:t>
            </a:r>
            <a:endParaRPr lang="en-US" sz="1100" dirty="0"/>
          </a:p>
        </p:txBody>
      </p:sp>
      <p:sp>
        <p:nvSpPr>
          <p:cNvPr id="5" name="Text 3"/>
          <p:cNvSpPr/>
          <p:nvPr/>
        </p:nvSpPr>
        <p:spPr>
          <a:xfrm>
            <a:off x="574238" y="2676882"/>
            <a:ext cx="1990249" cy="224195"/>
          </a:xfrm>
          <a:prstGeom prst="rect">
            <a:avLst/>
          </a:prstGeom>
          <a:noFill/>
          <a:ln/>
        </p:spPr>
        <p:txBody>
          <a:bodyPr wrap="none" lIns="0" tIns="0" rIns="0" bIns="0" rtlCol="0" anchor="t"/>
          <a:lstStyle/>
          <a:p>
            <a:pPr marL="0" indent="0" algn="l">
              <a:lnSpc>
                <a:spcPts val="1750"/>
              </a:lnSpc>
              <a:buNone/>
            </a:pPr>
            <a:r>
              <a:rPr lang="en-US" sz="1400" b="1" dirty="0">
                <a:solidFill>
                  <a:srgbClr val="006747"/>
                </a:solidFill>
                <a:latin typeface="Noto Serif SC Bold" pitchFamily="34" charset="0"/>
                <a:ea typeface="Noto Serif SC Bold" pitchFamily="34" charset="-122"/>
                <a:cs typeface="Noto Serif SC Bold" pitchFamily="34" charset="-120"/>
              </a:rPr>
              <a:t>Signature Ingredients</a:t>
            </a:r>
            <a:endParaRPr lang="en-US" sz="1400" dirty="0"/>
          </a:p>
        </p:txBody>
      </p:sp>
      <p:sp>
        <p:nvSpPr>
          <p:cNvPr id="6" name="Text 4"/>
          <p:cNvSpPr/>
          <p:nvPr/>
        </p:nvSpPr>
        <p:spPr>
          <a:xfrm>
            <a:off x="574238" y="3044547"/>
            <a:ext cx="5874187" cy="229672"/>
          </a:xfrm>
          <a:prstGeom prst="rect">
            <a:avLst/>
          </a:prstGeom>
          <a:noFill/>
          <a:ln/>
        </p:spPr>
        <p:txBody>
          <a:bodyPr wrap="none" lIns="0" tIns="0" rIns="0" bIns="0" rtlCol="0" anchor="t"/>
          <a:lstStyle/>
          <a:p>
            <a:pPr marL="342900" indent="-342900" algn="l">
              <a:lnSpc>
                <a:spcPts val="1800"/>
              </a:lnSpc>
              <a:buSzPct val="100000"/>
              <a:buChar char="•"/>
            </a:pPr>
            <a:r>
              <a:rPr lang="en-US" sz="1100" b="1" dirty="0">
                <a:solidFill>
                  <a:srgbClr val="4B4A4A"/>
                </a:solidFill>
                <a:latin typeface="Geist" pitchFamily="34" charset="0"/>
                <a:ea typeface="Geist" pitchFamily="34" charset="-122"/>
                <a:cs typeface="Geist" pitchFamily="34" charset="-120"/>
              </a:rPr>
              <a:t>Sorrel</a:t>
            </a:r>
            <a:r>
              <a:rPr lang="en-US" sz="1100" dirty="0">
                <a:solidFill>
                  <a:srgbClr val="4B4A4A"/>
                </a:solidFill>
                <a:latin typeface="Geist" pitchFamily="34" charset="0"/>
                <a:ea typeface="Geist" pitchFamily="34" charset="-122"/>
                <a:cs typeface="Geist" pitchFamily="34" charset="-120"/>
              </a:rPr>
              <a:t> — Rich in antioxidants, traditional Christmas staple</a:t>
            </a:r>
            <a:endParaRPr lang="en-US" sz="1100" dirty="0"/>
          </a:p>
        </p:txBody>
      </p:sp>
      <p:sp>
        <p:nvSpPr>
          <p:cNvPr id="7" name="Text 5"/>
          <p:cNvSpPr/>
          <p:nvPr/>
        </p:nvSpPr>
        <p:spPr>
          <a:xfrm>
            <a:off x="574238" y="3324463"/>
            <a:ext cx="5874187" cy="229672"/>
          </a:xfrm>
          <a:prstGeom prst="rect">
            <a:avLst/>
          </a:prstGeom>
          <a:noFill/>
          <a:ln/>
        </p:spPr>
        <p:txBody>
          <a:bodyPr wrap="none" lIns="0" tIns="0" rIns="0" bIns="0" rtlCol="0" anchor="t"/>
          <a:lstStyle/>
          <a:p>
            <a:pPr marL="342900" indent="-342900" algn="l">
              <a:lnSpc>
                <a:spcPts val="1800"/>
              </a:lnSpc>
              <a:buSzPct val="100000"/>
              <a:buChar char="•"/>
            </a:pPr>
            <a:r>
              <a:rPr lang="en-US" sz="1100" b="1" dirty="0">
                <a:solidFill>
                  <a:srgbClr val="4B4A4A"/>
                </a:solidFill>
                <a:latin typeface="Geist" pitchFamily="34" charset="0"/>
                <a:ea typeface="Geist" pitchFamily="34" charset="-122"/>
                <a:cs typeface="Geist" pitchFamily="34" charset="-120"/>
              </a:rPr>
              <a:t>Soursop</a:t>
            </a:r>
            <a:r>
              <a:rPr lang="en-US" sz="1100" dirty="0">
                <a:solidFill>
                  <a:srgbClr val="4B4A4A"/>
                </a:solidFill>
                <a:latin typeface="Geist" pitchFamily="34" charset="0"/>
                <a:ea typeface="Geist" pitchFamily="34" charset="-122"/>
                <a:cs typeface="Geist" pitchFamily="34" charset="-120"/>
              </a:rPr>
              <a:t> — Creamy tropical superfruit</a:t>
            </a:r>
            <a:endParaRPr lang="en-US" sz="1100" dirty="0"/>
          </a:p>
        </p:txBody>
      </p:sp>
      <p:sp>
        <p:nvSpPr>
          <p:cNvPr id="8" name="Text 6"/>
          <p:cNvSpPr/>
          <p:nvPr/>
        </p:nvSpPr>
        <p:spPr>
          <a:xfrm>
            <a:off x="574238" y="3604379"/>
            <a:ext cx="5874187" cy="229672"/>
          </a:xfrm>
          <a:prstGeom prst="rect">
            <a:avLst/>
          </a:prstGeom>
          <a:noFill/>
          <a:ln/>
        </p:spPr>
        <p:txBody>
          <a:bodyPr wrap="none" lIns="0" tIns="0" rIns="0" bIns="0" rtlCol="0" anchor="t"/>
          <a:lstStyle/>
          <a:p>
            <a:pPr marL="342900" indent="-342900" algn="l">
              <a:lnSpc>
                <a:spcPts val="1800"/>
              </a:lnSpc>
              <a:buSzPct val="100000"/>
              <a:buChar char="•"/>
            </a:pPr>
            <a:r>
              <a:rPr lang="en-US" sz="1100" b="1" dirty="0">
                <a:solidFill>
                  <a:srgbClr val="4B4A4A"/>
                </a:solidFill>
                <a:latin typeface="Geist" pitchFamily="34" charset="0"/>
                <a:ea typeface="Geist" pitchFamily="34" charset="-122"/>
                <a:cs typeface="Geist" pitchFamily="34" charset="-120"/>
              </a:rPr>
              <a:t>Mango</a:t>
            </a:r>
            <a:r>
              <a:rPr lang="en-US" sz="1100" dirty="0">
                <a:solidFill>
                  <a:srgbClr val="4B4A4A"/>
                </a:solidFill>
                <a:latin typeface="Geist" pitchFamily="34" charset="0"/>
                <a:ea typeface="Geist" pitchFamily="34" charset="-122"/>
                <a:cs typeface="Geist" pitchFamily="34" charset="-120"/>
              </a:rPr>
              <a:t> — Sweet, vitamin-rich island favourite</a:t>
            </a:r>
            <a:endParaRPr lang="en-US" sz="1100" dirty="0"/>
          </a:p>
        </p:txBody>
      </p:sp>
      <p:sp>
        <p:nvSpPr>
          <p:cNvPr id="9" name="Text 7"/>
          <p:cNvSpPr/>
          <p:nvPr/>
        </p:nvSpPr>
        <p:spPr>
          <a:xfrm>
            <a:off x="574238" y="3884295"/>
            <a:ext cx="5874187" cy="229672"/>
          </a:xfrm>
          <a:prstGeom prst="rect">
            <a:avLst/>
          </a:prstGeom>
          <a:noFill/>
          <a:ln/>
        </p:spPr>
        <p:txBody>
          <a:bodyPr wrap="none" lIns="0" tIns="0" rIns="0" bIns="0" rtlCol="0" anchor="t"/>
          <a:lstStyle/>
          <a:p>
            <a:pPr marL="342900" indent="-342900" algn="l">
              <a:lnSpc>
                <a:spcPts val="1800"/>
              </a:lnSpc>
              <a:buSzPct val="100000"/>
              <a:buChar char="•"/>
            </a:pPr>
            <a:r>
              <a:rPr lang="en-US" sz="1100" b="1" dirty="0">
                <a:solidFill>
                  <a:srgbClr val="4B4A4A"/>
                </a:solidFill>
                <a:latin typeface="Geist" pitchFamily="34" charset="0"/>
                <a:ea typeface="Geist" pitchFamily="34" charset="-122"/>
                <a:cs typeface="Geist" pitchFamily="34" charset="-120"/>
              </a:rPr>
              <a:t>Ginger</a:t>
            </a:r>
            <a:r>
              <a:rPr lang="en-US" sz="1100" dirty="0">
                <a:solidFill>
                  <a:srgbClr val="4B4A4A"/>
                </a:solidFill>
                <a:latin typeface="Geist" pitchFamily="34" charset="0"/>
                <a:ea typeface="Geist" pitchFamily="34" charset="-122"/>
                <a:cs typeface="Geist" pitchFamily="34" charset="-120"/>
              </a:rPr>
              <a:t> — Spicy, digestive-supporting root</a:t>
            </a:r>
            <a:endParaRPr lang="en-US" sz="1100" dirty="0"/>
          </a:p>
        </p:txBody>
      </p:sp>
      <p:sp>
        <p:nvSpPr>
          <p:cNvPr id="10" name="Text 8"/>
          <p:cNvSpPr/>
          <p:nvPr/>
        </p:nvSpPr>
        <p:spPr>
          <a:xfrm>
            <a:off x="574238" y="4243149"/>
            <a:ext cx="5874187" cy="689015"/>
          </a:xfrm>
          <a:prstGeom prst="rect">
            <a:avLst/>
          </a:prstGeom>
          <a:noFill/>
          <a:ln/>
        </p:spPr>
        <p:txBody>
          <a:bodyPr wrap="square" lIns="0" tIns="0" rIns="0" bIns="0" rtlCol="0" anchor="t"/>
          <a:lstStyle/>
          <a:p>
            <a:pPr marL="0" indent="0" algn="l">
              <a:lnSpc>
                <a:spcPts val="1800"/>
              </a:lnSpc>
              <a:buNone/>
            </a:pPr>
            <a:r>
              <a:rPr lang="en-US" sz="1100" dirty="0">
                <a:solidFill>
                  <a:srgbClr val="4B4A4A"/>
                </a:solidFill>
                <a:latin typeface="Geist" pitchFamily="34" charset="0"/>
                <a:ea typeface="Geist" pitchFamily="34" charset="-122"/>
                <a:cs typeface="Geist" pitchFamily="34" charset="-120"/>
              </a:rPr>
              <a:t>Our cold-press extraction method preserves maximum nutrients and authentic flavours, creating a product that appeals to both health-conscious consumers and those seeking genuine Caribbean taste experiences.</a:t>
            </a:r>
            <a:endParaRPr lang="en-US" sz="1100" dirty="0"/>
          </a:p>
        </p:txBody>
      </p:sp>
      <p:pic>
        <p:nvPicPr>
          <p:cNvPr id="11" name="Image 0" descr="preencoded.png"/>
          <p:cNvPicPr>
            <a:picLocks noChangeAspect="1"/>
          </p:cNvPicPr>
          <p:nvPr/>
        </p:nvPicPr>
        <p:blipFill>
          <a:blip r:embed="rId3"/>
          <a:stretch>
            <a:fillRect/>
          </a:stretch>
        </p:blipFill>
        <p:spPr>
          <a:xfrm>
            <a:off x="6806327" y="1220033"/>
            <a:ext cx="2785110" cy="4177665"/>
          </a:xfrm>
          <a:prstGeom prst="rect">
            <a:avLst/>
          </a:prstGeom>
        </p:spPr>
      </p:pic>
      <p:sp>
        <p:nvSpPr>
          <p:cNvPr id="12" name="Text 9"/>
          <p:cNvSpPr/>
          <p:nvPr/>
        </p:nvSpPr>
        <p:spPr>
          <a:xfrm>
            <a:off x="6806327" y="5559147"/>
            <a:ext cx="2307431" cy="269200"/>
          </a:xfrm>
          <a:prstGeom prst="rect">
            <a:avLst/>
          </a:prstGeom>
          <a:noFill/>
          <a:ln/>
        </p:spPr>
        <p:txBody>
          <a:bodyPr wrap="none" lIns="0" tIns="0" rIns="0" bIns="0" rtlCol="0" anchor="t"/>
          <a:lstStyle/>
          <a:p>
            <a:pPr marL="0" indent="0" algn="l">
              <a:lnSpc>
                <a:spcPts val="2100"/>
              </a:lnSpc>
              <a:buNone/>
            </a:pPr>
            <a:r>
              <a:rPr lang="en-US" sz="1650" b="1" dirty="0">
                <a:solidFill>
                  <a:srgbClr val="006747"/>
                </a:solidFill>
                <a:latin typeface="Noto Serif SC Bold" pitchFamily="34" charset="0"/>
                <a:ea typeface="Noto Serif SC Bold" pitchFamily="34" charset="-122"/>
                <a:cs typeface="Noto Serif SC Bold" pitchFamily="34" charset="-120"/>
              </a:rPr>
              <a:t>Commercial Benefits</a:t>
            </a:r>
            <a:endParaRPr lang="en-US" sz="1650" dirty="0"/>
          </a:p>
        </p:txBody>
      </p:sp>
      <p:sp>
        <p:nvSpPr>
          <p:cNvPr id="13" name="Text 10"/>
          <p:cNvSpPr/>
          <p:nvPr/>
        </p:nvSpPr>
        <p:spPr>
          <a:xfrm>
            <a:off x="6806327" y="5971818"/>
            <a:ext cx="7257336" cy="918686"/>
          </a:xfrm>
          <a:prstGeom prst="rect">
            <a:avLst/>
          </a:prstGeom>
          <a:noFill/>
          <a:ln/>
        </p:spPr>
        <p:txBody>
          <a:bodyPr wrap="square" lIns="0" tIns="0" rIns="0" bIns="0" rtlCol="0" anchor="t"/>
          <a:lstStyle/>
          <a:p>
            <a:pPr marL="0" indent="0" algn="l">
              <a:lnSpc>
                <a:spcPts val="1800"/>
              </a:lnSpc>
              <a:buNone/>
            </a:pPr>
            <a:r>
              <a:rPr lang="en-US" sz="1100" dirty="0">
                <a:solidFill>
                  <a:srgbClr val="4B4A4A"/>
                </a:solidFill>
                <a:latin typeface="Geist" pitchFamily="34" charset="0"/>
                <a:ea typeface="Geist" pitchFamily="34" charset="-122"/>
                <a:cs typeface="Geist" pitchFamily="34" charset="-120"/>
              </a:rPr>
              <a:t>The AMEFRESH™ line delivers strategic advantages beyond immediate revenue. Beverages typically command higher profit margins than food items whilst requiring less complex preparation and storage. The juice range also broadens our customer base beyond Caribbean cuisine enthusiasts to include mainstream health and wellness consumers.</a:t>
            </a:r>
            <a:endParaRPr lang="en-US" sz="1100" dirty="0"/>
          </a:p>
        </p:txBody>
      </p:sp>
      <p:sp>
        <p:nvSpPr>
          <p:cNvPr id="14" name="Text 11"/>
          <p:cNvSpPr/>
          <p:nvPr/>
        </p:nvSpPr>
        <p:spPr>
          <a:xfrm>
            <a:off x="6806327" y="7019687"/>
            <a:ext cx="7257336" cy="689015"/>
          </a:xfrm>
          <a:prstGeom prst="rect">
            <a:avLst/>
          </a:prstGeom>
          <a:noFill/>
          <a:ln/>
        </p:spPr>
        <p:txBody>
          <a:bodyPr wrap="square" lIns="0" tIns="0" rIns="0" bIns="0" rtlCol="0" anchor="t"/>
          <a:lstStyle/>
          <a:p>
            <a:pPr marL="0" indent="0" algn="l">
              <a:lnSpc>
                <a:spcPts val="1800"/>
              </a:lnSpc>
              <a:buNone/>
            </a:pPr>
            <a:r>
              <a:rPr lang="en-US" sz="1100" dirty="0">
                <a:solidFill>
                  <a:srgbClr val="4B4A4A"/>
                </a:solidFill>
                <a:latin typeface="Geist" pitchFamily="34" charset="0"/>
                <a:ea typeface="Geist" pitchFamily="34" charset="-122"/>
                <a:cs typeface="Geist" pitchFamily="34" charset="-120"/>
              </a:rPr>
              <a:t>Future opportunities include retail distribution partnerships, subscription box services, and white-label manufacturing for premium hospitality venues — creating multiple revenue streams from a single product innovation.</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18993" y="356830"/>
            <a:ext cx="7091124" cy="405527"/>
          </a:xfrm>
          <a:prstGeom prst="rect">
            <a:avLst/>
          </a:prstGeom>
          <a:noFill/>
          <a:ln/>
        </p:spPr>
        <p:txBody>
          <a:bodyPr wrap="none" lIns="0" tIns="0" rIns="0" bIns="0" rtlCol="0" anchor="t"/>
          <a:lstStyle/>
          <a:p>
            <a:pPr marL="0" indent="0" algn="l">
              <a:lnSpc>
                <a:spcPts val="3150"/>
              </a:lnSpc>
              <a:buNone/>
            </a:pPr>
            <a:r>
              <a:rPr lang="en-US" sz="2550" b="1" dirty="0">
                <a:solidFill>
                  <a:srgbClr val="006747"/>
                </a:solidFill>
                <a:latin typeface="Noto Serif SC Bold" pitchFamily="34" charset="0"/>
                <a:ea typeface="Noto Serif SC Bold" pitchFamily="34" charset="-122"/>
                <a:cs typeface="Noto Serif SC Bold" pitchFamily="34" charset="-120"/>
              </a:rPr>
              <a:t>Management Structure &amp; Legal Framework</a:t>
            </a:r>
            <a:endParaRPr lang="en-US" sz="2550" dirty="0"/>
          </a:p>
        </p:txBody>
      </p:sp>
      <p:sp>
        <p:nvSpPr>
          <p:cNvPr id="3" name="Shape 1"/>
          <p:cNvSpPr/>
          <p:nvPr/>
        </p:nvSpPr>
        <p:spPr>
          <a:xfrm>
            <a:off x="518993" y="1021794"/>
            <a:ext cx="13592413" cy="1270873"/>
          </a:xfrm>
          <a:prstGeom prst="roundRect">
            <a:avLst>
              <a:gd name="adj" fmla="val 9190"/>
            </a:avLst>
          </a:prstGeom>
          <a:solidFill>
            <a:srgbClr val="E5F9F2">
              <a:alpha val="95000"/>
            </a:srgbClr>
          </a:solidFill>
          <a:ln w="15240">
            <a:solidFill>
              <a:srgbClr val="B7D5CA"/>
            </a:solidFill>
            <a:prstDash val="solid"/>
          </a:ln>
        </p:spPr>
        <p:txBody>
          <a:bodyPr/>
          <a:lstStyle/>
          <a:p>
            <a:endParaRPr lang="en-US"/>
          </a:p>
        </p:txBody>
      </p:sp>
      <p:sp>
        <p:nvSpPr>
          <p:cNvPr id="4" name="Shape 2"/>
          <p:cNvSpPr/>
          <p:nvPr/>
        </p:nvSpPr>
        <p:spPr>
          <a:xfrm>
            <a:off x="534233" y="1037034"/>
            <a:ext cx="518993" cy="1240393"/>
          </a:xfrm>
          <a:prstGeom prst="roundRect">
            <a:avLst>
              <a:gd name="adj" fmla="val 18980"/>
            </a:avLst>
          </a:prstGeom>
          <a:solidFill>
            <a:srgbClr val="D1EFE4"/>
          </a:solidFill>
          <a:ln/>
        </p:spPr>
        <p:txBody>
          <a:bodyPr/>
          <a:lstStyle/>
          <a:p>
            <a:endParaRPr lang="en-US"/>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2587" y="1559838"/>
            <a:ext cx="194548" cy="194548"/>
          </a:xfrm>
          <a:prstGeom prst="rect">
            <a:avLst/>
          </a:prstGeom>
        </p:spPr>
      </p:pic>
      <p:sp>
        <p:nvSpPr>
          <p:cNvPr id="6" name="Text 3"/>
          <p:cNvSpPr/>
          <p:nvPr/>
        </p:nvSpPr>
        <p:spPr>
          <a:xfrm>
            <a:off x="1182886" y="1166693"/>
            <a:ext cx="1622108" cy="202644"/>
          </a:xfrm>
          <a:prstGeom prst="rect">
            <a:avLst/>
          </a:prstGeom>
          <a:noFill/>
          <a:ln/>
        </p:spPr>
        <p:txBody>
          <a:bodyPr wrap="none" lIns="0" tIns="0" rIns="0" bIns="0" rtlCol="0" anchor="t"/>
          <a:lstStyle/>
          <a:p>
            <a:pPr marL="0" indent="0" algn="l">
              <a:lnSpc>
                <a:spcPts val="1550"/>
              </a:lnSpc>
              <a:buNone/>
            </a:pPr>
            <a:r>
              <a:rPr lang="en-US" sz="1250" b="1" dirty="0">
                <a:solidFill>
                  <a:srgbClr val="4B4A4A"/>
                </a:solidFill>
                <a:latin typeface="Noto Serif SC Bold" pitchFamily="34" charset="0"/>
                <a:ea typeface="Noto Serif SC Bold" pitchFamily="34" charset="-122"/>
                <a:cs typeface="Noto Serif SC Bold" pitchFamily="34" charset="-120"/>
              </a:rPr>
              <a:t>Legal Formation</a:t>
            </a:r>
            <a:endParaRPr lang="en-US" sz="1250" dirty="0"/>
          </a:p>
        </p:txBody>
      </p:sp>
      <p:sp>
        <p:nvSpPr>
          <p:cNvPr id="7" name="Text 4"/>
          <p:cNvSpPr/>
          <p:nvPr/>
        </p:nvSpPr>
        <p:spPr>
          <a:xfrm>
            <a:off x="1182886" y="1447086"/>
            <a:ext cx="12783622" cy="207645"/>
          </a:xfrm>
          <a:prstGeom prst="rect">
            <a:avLst/>
          </a:prstGeom>
          <a:noFill/>
          <a:ln/>
        </p:spPr>
        <p:txBody>
          <a:bodyPr wrap="none" lIns="0" tIns="0" rIns="0" bIns="0" rtlCol="0" anchor="t"/>
          <a:lstStyle/>
          <a:p>
            <a:pPr marL="0" indent="0" algn="l">
              <a:lnSpc>
                <a:spcPts val="1600"/>
              </a:lnSpc>
              <a:buNone/>
            </a:pPr>
            <a:r>
              <a:rPr lang="en-US" sz="1000" b="1" dirty="0">
                <a:solidFill>
                  <a:srgbClr val="4B4A4A"/>
                </a:solidFill>
                <a:latin typeface="Geist" pitchFamily="34" charset="0"/>
                <a:ea typeface="Geist" pitchFamily="34" charset="-122"/>
                <a:cs typeface="Geist" pitchFamily="34" charset="-120"/>
              </a:rPr>
              <a:t>UK Private Limited Company (Ltd)</a:t>
            </a:r>
            <a:endParaRPr lang="en-US" sz="1000" dirty="0"/>
          </a:p>
        </p:txBody>
      </p:sp>
      <p:sp>
        <p:nvSpPr>
          <p:cNvPr id="8" name="Text 5"/>
          <p:cNvSpPr/>
          <p:nvPr/>
        </p:nvSpPr>
        <p:spPr>
          <a:xfrm>
            <a:off x="1182886" y="1732478"/>
            <a:ext cx="12783622" cy="415290"/>
          </a:xfrm>
          <a:prstGeom prst="rect">
            <a:avLst/>
          </a:prstGeom>
          <a:noFill/>
          <a:ln/>
        </p:spPr>
        <p:txBody>
          <a:bodyPr wrap="square" lIns="0" tIns="0" rIns="0" bIns="0" rtlCol="0" anchor="t"/>
          <a:lstStyle/>
          <a:p>
            <a:pPr marL="0" indent="0" algn="l">
              <a:lnSpc>
                <a:spcPts val="1600"/>
              </a:lnSpc>
              <a:buNone/>
            </a:pPr>
            <a:r>
              <a:rPr lang="en-US" sz="1000" dirty="0">
                <a:solidFill>
                  <a:srgbClr val="4B4A4A"/>
                </a:solidFill>
                <a:latin typeface="Geist" pitchFamily="34" charset="0"/>
                <a:ea typeface="Geist" pitchFamily="34" charset="-122"/>
                <a:cs typeface="Geist" pitchFamily="34" charset="-120"/>
              </a:rPr>
              <a:t>Registered with Companies House, providing limited liability protection for shareholders whilst enabling equity investment from business angels and institutional backers. This structure supports future growth through additional funding rounds and potential franchise expansion.</a:t>
            </a:r>
            <a:endParaRPr lang="en-US" sz="1000" dirty="0"/>
          </a:p>
        </p:txBody>
      </p:sp>
      <p:sp>
        <p:nvSpPr>
          <p:cNvPr id="9" name="Shape 6"/>
          <p:cNvSpPr/>
          <p:nvPr/>
        </p:nvSpPr>
        <p:spPr>
          <a:xfrm>
            <a:off x="518993" y="2422327"/>
            <a:ext cx="13592413" cy="1270873"/>
          </a:xfrm>
          <a:prstGeom prst="roundRect">
            <a:avLst>
              <a:gd name="adj" fmla="val 9190"/>
            </a:avLst>
          </a:prstGeom>
          <a:solidFill>
            <a:srgbClr val="E5F9F2">
              <a:alpha val="95000"/>
            </a:srgbClr>
          </a:solidFill>
          <a:ln w="15240">
            <a:solidFill>
              <a:srgbClr val="B7D5CA"/>
            </a:solidFill>
            <a:prstDash val="solid"/>
          </a:ln>
        </p:spPr>
        <p:txBody>
          <a:bodyPr/>
          <a:lstStyle/>
          <a:p>
            <a:endParaRPr lang="en-US"/>
          </a:p>
        </p:txBody>
      </p:sp>
      <p:sp>
        <p:nvSpPr>
          <p:cNvPr id="10" name="Shape 7"/>
          <p:cNvSpPr/>
          <p:nvPr/>
        </p:nvSpPr>
        <p:spPr>
          <a:xfrm>
            <a:off x="534233" y="2437567"/>
            <a:ext cx="518993" cy="1240393"/>
          </a:xfrm>
          <a:prstGeom prst="roundRect">
            <a:avLst>
              <a:gd name="adj" fmla="val 18980"/>
            </a:avLst>
          </a:prstGeom>
          <a:solidFill>
            <a:srgbClr val="D1EFE4"/>
          </a:solidFill>
          <a:ln/>
        </p:spPr>
        <p:txBody>
          <a:bodyPr/>
          <a:lstStyle/>
          <a:p>
            <a:endParaRPr lang="en-US"/>
          </a:p>
        </p:txBody>
      </p:sp>
      <p:pic>
        <p:nvPicPr>
          <p:cNvPr id="11"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92587" y="2960370"/>
            <a:ext cx="194548" cy="194548"/>
          </a:xfrm>
          <a:prstGeom prst="rect">
            <a:avLst/>
          </a:prstGeom>
        </p:spPr>
      </p:pic>
      <p:sp>
        <p:nvSpPr>
          <p:cNvPr id="12" name="Text 8"/>
          <p:cNvSpPr/>
          <p:nvPr/>
        </p:nvSpPr>
        <p:spPr>
          <a:xfrm>
            <a:off x="1182886" y="2567226"/>
            <a:ext cx="2458403" cy="202644"/>
          </a:xfrm>
          <a:prstGeom prst="rect">
            <a:avLst/>
          </a:prstGeom>
          <a:noFill/>
          <a:ln/>
        </p:spPr>
        <p:txBody>
          <a:bodyPr wrap="none" lIns="0" tIns="0" rIns="0" bIns="0" rtlCol="0" anchor="t"/>
          <a:lstStyle/>
          <a:p>
            <a:pPr marL="0" indent="0" algn="l">
              <a:lnSpc>
                <a:spcPts val="1550"/>
              </a:lnSpc>
              <a:buNone/>
            </a:pPr>
            <a:r>
              <a:rPr lang="en-US" sz="1250" b="1" dirty="0">
                <a:solidFill>
                  <a:srgbClr val="4B4A4A"/>
                </a:solidFill>
                <a:latin typeface="Noto Serif SC Bold" pitchFamily="34" charset="0"/>
                <a:ea typeface="Noto Serif SC Bold" pitchFamily="34" charset="-122"/>
                <a:cs typeface="Noto Serif SC Bold" pitchFamily="34" charset="-120"/>
              </a:rPr>
              <a:t>Founder &amp; Managing Director</a:t>
            </a:r>
            <a:endParaRPr lang="en-US" sz="1250" dirty="0"/>
          </a:p>
        </p:txBody>
      </p:sp>
      <p:sp>
        <p:nvSpPr>
          <p:cNvPr id="13" name="Text 9"/>
          <p:cNvSpPr/>
          <p:nvPr/>
        </p:nvSpPr>
        <p:spPr>
          <a:xfrm>
            <a:off x="1182886" y="2847618"/>
            <a:ext cx="12783622" cy="207645"/>
          </a:xfrm>
          <a:prstGeom prst="rect">
            <a:avLst/>
          </a:prstGeom>
          <a:noFill/>
          <a:ln/>
        </p:spPr>
        <p:txBody>
          <a:bodyPr wrap="none" lIns="0" tIns="0" rIns="0" bIns="0" rtlCol="0" anchor="t"/>
          <a:lstStyle/>
          <a:p>
            <a:pPr marL="0" indent="0" algn="l">
              <a:lnSpc>
                <a:spcPts val="1600"/>
              </a:lnSpc>
              <a:buNone/>
            </a:pPr>
            <a:r>
              <a:rPr lang="en-US" sz="1000" b="1" dirty="0">
                <a:solidFill>
                  <a:srgbClr val="4B4A4A"/>
                </a:solidFill>
                <a:latin typeface="Geist" pitchFamily="34" charset="0"/>
                <a:ea typeface="Geist" pitchFamily="34" charset="-122"/>
                <a:cs typeface="Geist" pitchFamily="34" charset="-120"/>
              </a:rPr>
              <a:t>Strategic Leadership</a:t>
            </a:r>
            <a:endParaRPr lang="en-US" sz="1000" dirty="0"/>
          </a:p>
        </p:txBody>
      </p:sp>
      <p:sp>
        <p:nvSpPr>
          <p:cNvPr id="14" name="Text 10"/>
          <p:cNvSpPr/>
          <p:nvPr/>
        </p:nvSpPr>
        <p:spPr>
          <a:xfrm>
            <a:off x="1182886" y="3133011"/>
            <a:ext cx="12783622" cy="415290"/>
          </a:xfrm>
          <a:prstGeom prst="rect">
            <a:avLst/>
          </a:prstGeom>
          <a:noFill/>
          <a:ln/>
        </p:spPr>
        <p:txBody>
          <a:bodyPr wrap="square" lIns="0" tIns="0" rIns="0" bIns="0" rtlCol="0" anchor="t"/>
          <a:lstStyle/>
          <a:p>
            <a:pPr marL="0" indent="0" algn="l">
              <a:lnSpc>
                <a:spcPts val="1600"/>
              </a:lnSpc>
              <a:buNone/>
            </a:pPr>
            <a:r>
              <a:rPr lang="en-US" sz="1000" dirty="0">
                <a:solidFill>
                  <a:srgbClr val="4B4A4A"/>
                </a:solidFill>
                <a:latin typeface="Geist" pitchFamily="34" charset="0"/>
                <a:ea typeface="Geist" pitchFamily="34" charset="-122"/>
                <a:cs typeface="Geist" pitchFamily="34" charset="-120"/>
              </a:rPr>
              <a:t>Oversees overall business strategy, financial management, investor relations, and strategic partnership development. Responsible for long-term vision, brand positioning, and ensuring operational alignment with core values.</a:t>
            </a:r>
            <a:endParaRPr lang="en-US" sz="1000" dirty="0"/>
          </a:p>
        </p:txBody>
      </p:sp>
      <p:sp>
        <p:nvSpPr>
          <p:cNvPr id="15" name="Shape 11"/>
          <p:cNvSpPr/>
          <p:nvPr/>
        </p:nvSpPr>
        <p:spPr>
          <a:xfrm>
            <a:off x="518993" y="3822859"/>
            <a:ext cx="13592413" cy="1270873"/>
          </a:xfrm>
          <a:prstGeom prst="roundRect">
            <a:avLst>
              <a:gd name="adj" fmla="val 9190"/>
            </a:avLst>
          </a:prstGeom>
          <a:solidFill>
            <a:srgbClr val="E5F9F2">
              <a:alpha val="95000"/>
            </a:srgbClr>
          </a:solidFill>
          <a:ln w="15240">
            <a:solidFill>
              <a:srgbClr val="B7D5CA"/>
            </a:solidFill>
            <a:prstDash val="solid"/>
          </a:ln>
        </p:spPr>
        <p:txBody>
          <a:bodyPr/>
          <a:lstStyle/>
          <a:p>
            <a:endParaRPr lang="en-US"/>
          </a:p>
        </p:txBody>
      </p:sp>
      <p:sp>
        <p:nvSpPr>
          <p:cNvPr id="16" name="Shape 12"/>
          <p:cNvSpPr/>
          <p:nvPr/>
        </p:nvSpPr>
        <p:spPr>
          <a:xfrm>
            <a:off x="534233" y="3838099"/>
            <a:ext cx="518993" cy="1240393"/>
          </a:xfrm>
          <a:prstGeom prst="roundRect">
            <a:avLst>
              <a:gd name="adj" fmla="val 18980"/>
            </a:avLst>
          </a:prstGeom>
          <a:solidFill>
            <a:srgbClr val="D1EFE4"/>
          </a:solidFill>
          <a:ln/>
        </p:spPr>
        <p:txBody>
          <a:bodyPr/>
          <a:lstStyle/>
          <a:p>
            <a:endParaRPr lang="en-US"/>
          </a:p>
        </p:txBody>
      </p:sp>
      <p:pic>
        <p:nvPicPr>
          <p:cNvPr id="17"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92587" y="4360902"/>
            <a:ext cx="194548" cy="194548"/>
          </a:xfrm>
          <a:prstGeom prst="rect">
            <a:avLst/>
          </a:prstGeom>
        </p:spPr>
      </p:pic>
      <p:sp>
        <p:nvSpPr>
          <p:cNvPr id="18" name="Text 13"/>
          <p:cNvSpPr/>
          <p:nvPr/>
        </p:nvSpPr>
        <p:spPr>
          <a:xfrm>
            <a:off x="1182886" y="3967758"/>
            <a:ext cx="1622108" cy="202644"/>
          </a:xfrm>
          <a:prstGeom prst="rect">
            <a:avLst/>
          </a:prstGeom>
          <a:noFill/>
          <a:ln/>
        </p:spPr>
        <p:txBody>
          <a:bodyPr wrap="none" lIns="0" tIns="0" rIns="0" bIns="0" rtlCol="0" anchor="t"/>
          <a:lstStyle/>
          <a:p>
            <a:pPr marL="0" indent="0" algn="l">
              <a:lnSpc>
                <a:spcPts val="1550"/>
              </a:lnSpc>
              <a:buNone/>
            </a:pPr>
            <a:r>
              <a:rPr lang="en-US" sz="1250" b="1" dirty="0">
                <a:solidFill>
                  <a:srgbClr val="4B4A4A"/>
                </a:solidFill>
                <a:latin typeface="Noto Serif SC Bold" pitchFamily="34" charset="0"/>
                <a:ea typeface="Noto Serif SC Bold" pitchFamily="34" charset="-122"/>
                <a:cs typeface="Noto Serif SC Bold" pitchFamily="34" charset="-120"/>
              </a:rPr>
              <a:t>Head Chef</a:t>
            </a:r>
            <a:endParaRPr lang="en-US" sz="1250" dirty="0"/>
          </a:p>
        </p:txBody>
      </p:sp>
      <p:sp>
        <p:nvSpPr>
          <p:cNvPr id="19" name="Text 14"/>
          <p:cNvSpPr/>
          <p:nvPr/>
        </p:nvSpPr>
        <p:spPr>
          <a:xfrm>
            <a:off x="1182886" y="4248150"/>
            <a:ext cx="12783622" cy="207645"/>
          </a:xfrm>
          <a:prstGeom prst="rect">
            <a:avLst/>
          </a:prstGeom>
          <a:noFill/>
          <a:ln/>
        </p:spPr>
        <p:txBody>
          <a:bodyPr wrap="none" lIns="0" tIns="0" rIns="0" bIns="0" rtlCol="0" anchor="t"/>
          <a:lstStyle/>
          <a:p>
            <a:pPr marL="0" indent="0" algn="l">
              <a:lnSpc>
                <a:spcPts val="1600"/>
              </a:lnSpc>
              <a:buNone/>
            </a:pPr>
            <a:r>
              <a:rPr lang="en-US" sz="1000" b="1" dirty="0">
                <a:solidFill>
                  <a:srgbClr val="4B4A4A"/>
                </a:solidFill>
                <a:latin typeface="Geist" pitchFamily="34" charset="0"/>
                <a:ea typeface="Geist" pitchFamily="34" charset="-122"/>
                <a:cs typeface="Geist" pitchFamily="34" charset="-120"/>
              </a:rPr>
              <a:t>Culinary Excellence</a:t>
            </a:r>
            <a:endParaRPr lang="en-US" sz="1000" dirty="0"/>
          </a:p>
        </p:txBody>
      </p:sp>
      <p:sp>
        <p:nvSpPr>
          <p:cNvPr id="20" name="Text 15"/>
          <p:cNvSpPr/>
          <p:nvPr/>
        </p:nvSpPr>
        <p:spPr>
          <a:xfrm>
            <a:off x="1182886" y="4533543"/>
            <a:ext cx="12783622" cy="415290"/>
          </a:xfrm>
          <a:prstGeom prst="rect">
            <a:avLst/>
          </a:prstGeom>
          <a:noFill/>
          <a:ln/>
        </p:spPr>
        <p:txBody>
          <a:bodyPr wrap="square" lIns="0" tIns="0" rIns="0" bIns="0" rtlCol="0" anchor="t"/>
          <a:lstStyle/>
          <a:p>
            <a:pPr marL="0" indent="0" algn="l">
              <a:lnSpc>
                <a:spcPts val="1600"/>
              </a:lnSpc>
              <a:buNone/>
            </a:pPr>
            <a:r>
              <a:rPr lang="en-US" sz="1000" dirty="0">
                <a:solidFill>
                  <a:srgbClr val="4B4A4A"/>
                </a:solidFill>
                <a:latin typeface="Geist" pitchFamily="34" charset="0"/>
                <a:ea typeface="Geist" pitchFamily="34" charset="-122"/>
                <a:cs typeface="Geist" pitchFamily="34" charset="-120"/>
              </a:rPr>
              <a:t>Manages menu development, recipe standardisation, food safety compliance, and kitchen team training. Ensures authentic Caribbean flavours whilst maintaining UK food hygiene regulations and allergen management protocols.</a:t>
            </a:r>
            <a:endParaRPr lang="en-US" sz="1000" dirty="0"/>
          </a:p>
        </p:txBody>
      </p:sp>
      <p:sp>
        <p:nvSpPr>
          <p:cNvPr id="21" name="Shape 16"/>
          <p:cNvSpPr/>
          <p:nvPr/>
        </p:nvSpPr>
        <p:spPr>
          <a:xfrm>
            <a:off x="518993" y="5223391"/>
            <a:ext cx="13592413" cy="1270873"/>
          </a:xfrm>
          <a:prstGeom prst="roundRect">
            <a:avLst>
              <a:gd name="adj" fmla="val 9190"/>
            </a:avLst>
          </a:prstGeom>
          <a:solidFill>
            <a:srgbClr val="E5F9F2">
              <a:alpha val="95000"/>
            </a:srgbClr>
          </a:solidFill>
          <a:ln w="15240">
            <a:solidFill>
              <a:srgbClr val="B7D5CA"/>
            </a:solidFill>
            <a:prstDash val="solid"/>
          </a:ln>
        </p:spPr>
        <p:txBody>
          <a:bodyPr/>
          <a:lstStyle/>
          <a:p>
            <a:endParaRPr lang="en-US"/>
          </a:p>
        </p:txBody>
      </p:sp>
      <p:sp>
        <p:nvSpPr>
          <p:cNvPr id="22" name="Shape 17"/>
          <p:cNvSpPr/>
          <p:nvPr/>
        </p:nvSpPr>
        <p:spPr>
          <a:xfrm>
            <a:off x="534233" y="5238631"/>
            <a:ext cx="518993" cy="1240393"/>
          </a:xfrm>
          <a:prstGeom prst="roundRect">
            <a:avLst>
              <a:gd name="adj" fmla="val 18980"/>
            </a:avLst>
          </a:prstGeom>
          <a:solidFill>
            <a:srgbClr val="D1EFE4"/>
          </a:solidFill>
          <a:ln/>
        </p:spPr>
        <p:txBody>
          <a:bodyPr/>
          <a:lstStyle/>
          <a:p>
            <a:endParaRPr lang="en-US"/>
          </a:p>
        </p:txBody>
      </p:sp>
      <p:pic>
        <p:nvPicPr>
          <p:cNvPr id="23"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92587" y="5761434"/>
            <a:ext cx="194548" cy="194548"/>
          </a:xfrm>
          <a:prstGeom prst="rect">
            <a:avLst/>
          </a:prstGeom>
        </p:spPr>
      </p:pic>
      <p:sp>
        <p:nvSpPr>
          <p:cNvPr id="24" name="Text 18"/>
          <p:cNvSpPr/>
          <p:nvPr/>
        </p:nvSpPr>
        <p:spPr>
          <a:xfrm>
            <a:off x="1182886" y="5368290"/>
            <a:ext cx="1681043" cy="202644"/>
          </a:xfrm>
          <a:prstGeom prst="rect">
            <a:avLst/>
          </a:prstGeom>
          <a:noFill/>
          <a:ln/>
        </p:spPr>
        <p:txBody>
          <a:bodyPr wrap="none" lIns="0" tIns="0" rIns="0" bIns="0" rtlCol="0" anchor="t"/>
          <a:lstStyle/>
          <a:p>
            <a:pPr marL="0" indent="0" algn="l">
              <a:lnSpc>
                <a:spcPts val="1550"/>
              </a:lnSpc>
              <a:buNone/>
            </a:pPr>
            <a:r>
              <a:rPr lang="en-US" sz="1250" b="1" dirty="0">
                <a:solidFill>
                  <a:srgbClr val="4B4A4A"/>
                </a:solidFill>
                <a:latin typeface="Noto Serif SC Bold" pitchFamily="34" charset="0"/>
                <a:ea typeface="Noto Serif SC Bold" pitchFamily="34" charset="-122"/>
                <a:cs typeface="Noto Serif SC Bold" pitchFamily="34" charset="-120"/>
              </a:rPr>
              <a:t>Operations Manager</a:t>
            </a:r>
            <a:endParaRPr lang="en-US" sz="1250" dirty="0"/>
          </a:p>
        </p:txBody>
      </p:sp>
      <p:sp>
        <p:nvSpPr>
          <p:cNvPr id="25" name="Text 19"/>
          <p:cNvSpPr/>
          <p:nvPr/>
        </p:nvSpPr>
        <p:spPr>
          <a:xfrm>
            <a:off x="1182886" y="5648682"/>
            <a:ext cx="12783622" cy="207645"/>
          </a:xfrm>
          <a:prstGeom prst="rect">
            <a:avLst/>
          </a:prstGeom>
          <a:noFill/>
          <a:ln/>
        </p:spPr>
        <p:txBody>
          <a:bodyPr wrap="none" lIns="0" tIns="0" rIns="0" bIns="0" rtlCol="0" anchor="t"/>
          <a:lstStyle/>
          <a:p>
            <a:pPr marL="0" indent="0" algn="l">
              <a:lnSpc>
                <a:spcPts val="1600"/>
              </a:lnSpc>
              <a:buNone/>
            </a:pPr>
            <a:r>
              <a:rPr lang="en-US" sz="1000" b="1" dirty="0">
                <a:solidFill>
                  <a:srgbClr val="4B4A4A"/>
                </a:solidFill>
                <a:latin typeface="Geist" pitchFamily="34" charset="0"/>
                <a:ea typeface="Geist" pitchFamily="34" charset="-122"/>
                <a:cs typeface="Geist" pitchFamily="34" charset="-120"/>
              </a:rPr>
              <a:t>Service Delivery</a:t>
            </a:r>
            <a:endParaRPr lang="en-US" sz="1000" dirty="0"/>
          </a:p>
        </p:txBody>
      </p:sp>
      <p:sp>
        <p:nvSpPr>
          <p:cNvPr id="26" name="Text 20"/>
          <p:cNvSpPr/>
          <p:nvPr/>
        </p:nvSpPr>
        <p:spPr>
          <a:xfrm>
            <a:off x="1182886" y="5934075"/>
            <a:ext cx="12783622" cy="415290"/>
          </a:xfrm>
          <a:prstGeom prst="rect">
            <a:avLst/>
          </a:prstGeom>
          <a:noFill/>
          <a:ln/>
        </p:spPr>
        <p:txBody>
          <a:bodyPr wrap="square" lIns="0" tIns="0" rIns="0" bIns="0" rtlCol="0" anchor="t"/>
          <a:lstStyle/>
          <a:p>
            <a:pPr marL="0" indent="0" algn="l">
              <a:lnSpc>
                <a:spcPts val="1600"/>
              </a:lnSpc>
              <a:buNone/>
            </a:pPr>
            <a:r>
              <a:rPr lang="en-US" sz="1000" dirty="0">
                <a:solidFill>
                  <a:srgbClr val="4B4A4A"/>
                </a:solidFill>
                <a:latin typeface="Geist" pitchFamily="34" charset="0"/>
                <a:ea typeface="Geist" pitchFamily="34" charset="-122"/>
                <a:cs typeface="Geist" pitchFamily="34" charset="-120"/>
              </a:rPr>
              <a:t>Coordinates supply chain logistics, inventory management, staff scheduling, and daily operational efficiency. Maintains relationships with suppliers and ensures consistent service standards across all customer touchpoints.</a:t>
            </a:r>
            <a:endParaRPr lang="en-US" sz="1000" dirty="0"/>
          </a:p>
        </p:txBody>
      </p:sp>
      <p:sp>
        <p:nvSpPr>
          <p:cNvPr id="27" name="Shape 21"/>
          <p:cNvSpPr/>
          <p:nvPr/>
        </p:nvSpPr>
        <p:spPr>
          <a:xfrm>
            <a:off x="518993" y="6623923"/>
            <a:ext cx="13592413" cy="1270873"/>
          </a:xfrm>
          <a:prstGeom prst="roundRect">
            <a:avLst>
              <a:gd name="adj" fmla="val 9190"/>
            </a:avLst>
          </a:prstGeom>
          <a:solidFill>
            <a:srgbClr val="E5F9F2">
              <a:alpha val="95000"/>
            </a:srgbClr>
          </a:solidFill>
          <a:ln w="15240">
            <a:solidFill>
              <a:srgbClr val="B7D5CA"/>
            </a:solidFill>
            <a:prstDash val="solid"/>
          </a:ln>
        </p:spPr>
        <p:txBody>
          <a:bodyPr/>
          <a:lstStyle/>
          <a:p>
            <a:endParaRPr lang="en-US"/>
          </a:p>
        </p:txBody>
      </p:sp>
      <p:sp>
        <p:nvSpPr>
          <p:cNvPr id="28" name="Shape 22"/>
          <p:cNvSpPr/>
          <p:nvPr/>
        </p:nvSpPr>
        <p:spPr>
          <a:xfrm>
            <a:off x="534233" y="6639163"/>
            <a:ext cx="518993" cy="1240393"/>
          </a:xfrm>
          <a:prstGeom prst="roundRect">
            <a:avLst>
              <a:gd name="adj" fmla="val 18980"/>
            </a:avLst>
          </a:prstGeom>
          <a:solidFill>
            <a:srgbClr val="D1EFE4"/>
          </a:solidFill>
          <a:ln/>
        </p:spPr>
        <p:txBody>
          <a:bodyPr/>
          <a:lstStyle/>
          <a:p>
            <a:endParaRPr lang="en-US"/>
          </a:p>
        </p:txBody>
      </p:sp>
      <p:pic>
        <p:nvPicPr>
          <p:cNvPr id="29"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92587" y="7161967"/>
            <a:ext cx="194548" cy="194548"/>
          </a:xfrm>
          <a:prstGeom prst="rect">
            <a:avLst/>
          </a:prstGeom>
        </p:spPr>
      </p:pic>
      <p:sp>
        <p:nvSpPr>
          <p:cNvPr id="30" name="Text 23"/>
          <p:cNvSpPr/>
          <p:nvPr/>
        </p:nvSpPr>
        <p:spPr>
          <a:xfrm>
            <a:off x="1182886" y="6768822"/>
            <a:ext cx="1622108" cy="202644"/>
          </a:xfrm>
          <a:prstGeom prst="rect">
            <a:avLst/>
          </a:prstGeom>
          <a:noFill/>
          <a:ln/>
        </p:spPr>
        <p:txBody>
          <a:bodyPr wrap="none" lIns="0" tIns="0" rIns="0" bIns="0" rtlCol="0" anchor="t"/>
          <a:lstStyle/>
          <a:p>
            <a:pPr marL="0" indent="0" algn="l">
              <a:lnSpc>
                <a:spcPts val="1550"/>
              </a:lnSpc>
              <a:buNone/>
            </a:pPr>
            <a:r>
              <a:rPr lang="en-US" sz="1250" b="1" dirty="0">
                <a:solidFill>
                  <a:srgbClr val="4B4A4A"/>
                </a:solidFill>
                <a:latin typeface="Noto Serif SC Bold" pitchFamily="34" charset="0"/>
                <a:ea typeface="Noto Serif SC Bold" pitchFamily="34" charset="-122"/>
                <a:cs typeface="Noto Serif SC Bold" pitchFamily="34" charset="-120"/>
              </a:rPr>
              <a:t>Marketing Manager</a:t>
            </a:r>
            <a:endParaRPr lang="en-US" sz="1250" dirty="0"/>
          </a:p>
        </p:txBody>
      </p:sp>
      <p:sp>
        <p:nvSpPr>
          <p:cNvPr id="31" name="Text 24"/>
          <p:cNvSpPr/>
          <p:nvPr/>
        </p:nvSpPr>
        <p:spPr>
          <a:xfrm>
            <a:off x="1182886" y="7049214"/>
            <a:ext cx="12783622" cy="207645"/>
          </a:xfrm>
          <a:prstGeom prst="rect">
            <a:avLst/>
          </a:prstGeom>
          <a:noFill/>
          <a:ln/>
        </p:spPr>
        <p:txBody>
          <a:bodyPr wrap="none" lIns="0" tIns="0" rIns="0" bIns="0" rtlCol="0" anchor="t"/>
          <a:lstStyle/>
          <a:p>
            <a:pPr marL="0" indent="0" algn="l">
              <a:lnSpc>
                <a:spcPts val="1600"/>
              </a:lnSpc>
              <a:buNone/>
            </a:pPr>
            <a:r>
              <a:rPr lang="en-US" sz="1000" b="1" dirty="0">
                <a:solidFill>
                  <a:srgbClr val="4B4A4A"/>
                </a:solidFill>
                <a:latin typeface="Geist" pitchFamily="34" charset="0"/>
                <a:ea typeface="Geist" pitchFamily="34" charset="-122"/>
                <a:cs typeface="Geist" pitchFamily="34" charset="-120"/>
              </a:rPr>
              <a:t>Brand Development</a:t>
            </a:r>
            <a:endParaRPr lang="en-US" sz="1000" dirty="0"/>
          </a:p>
        </p:txBody>
      </p:sp>
      <p:sp>
        <p:nvSpPr>
          <p:cNvPr id="32" name="Text 25"/>
          <p:cNvSpPr/>
          <p:nvPr/>
        </p:nvSpPr>
        <p:spPr>
          <a:xfrm>
            <a:off x="1182886" y="7334607"/>
            <a:ext cx="12783622" cy="415290"/>
          </a:xfrm>
          <a:prstGeom prst="rect">
            <a:avLst/>
          </a:prstGeom>
          <a:noFill/>
          <a:ln/>
        </p:spPr>
        <p:txBody>
          <a:bodyPr wrap="square" lIns="0" tIns="0" rIns="0" bIns="0" rtlCol="0" anchor="t"/>
          <a:lstStyle/>
          <a:p>
            <a:pPr marL="0" indent="0" algn="l">
              <a:lnSpc>
                <a:spcPts val="1600"/>
              </a:lnSpc>
              <a:buNone/>
            </a:pPr>
            <a:r>
              <a:rPr lang="en-US" sz="1000" dirty="0">
                <a:solidFill>
                  <a:srgbClr val="4B4A4A"/>
                </a:solidFill>
                <a:latin typeface="Geist" pitchFamily="34" charset="0"/>
                <a:ea typeface="Geist" pitchFamily="34" charset="-122"/>
                <a:cs typeface="Geist" pitchFamily="34" charset="-120"/>
              </a:rPr>
              <a:t>Directs brand communications, social media strategy, customer acquisition campaigns, and partnership marketing initiatives. Creates culturally resonant content that appeals to both diaspora and mainstream audiences.</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1187648"/>
            <a:ext cx="5070515"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Market Opportunity</a:t>
            </a:r>
            <a:endParaRPr lang="en-US" sz="3900" dirty="0"/>
          </a:p>
        </p:txBody>
      </p:sp>
      <p:sp>
        <p:nvSpPr>
          <p:cNvPr id="3" name="Text 1"/>
          <p:cNvSpPr/>
          <p:nvPr/>
        </p:nvSpPr>
        <p:spPr>
          <a:xfrm>
            <a:off x="793790" y="2303740"/>
            <a:ext cx="3752017" cy="372070"/>
          </a:xfrm>
          <a:prstGeom prst="rect">
            <a:avLst/>
          </a:prstGeom>
          <a:noFill/>
          <a:ln/>
        </p:spPr>
        <p:txBody>
          <a:bodyPr wrap="none" lIns="0" tIns="0" rIns="0" bIns="0" rtlCol="0" anchor="t"/>
          <a:lstStyle/>
          <a:p>
            <a:pPr marL="0" indent="0" algn="l">
              <a:lnSpc>
                <a:spcPts val="2900"/>
              </a:lnSpc>
              <a:buNone/>
            </a:pPr>
            <a:r>
              <a:rPr lang="en-US" sz="2300" b="1" dirty="0">
                <a:solidFill>
                  <a:srgbClr val="006747"/>
                </a:solidFill>
                <a:latin typeface="Noto Serif SC Bold" pitchFamily="34" charset="0"/>
                <a:ea typeface="Noto Serif SC Bold" pitchFamily="34" charset="-122"/>
                <a:cs typeface="Noto Serif SC Bold" pitchFamily="34" charset="-120"/>
              </a:rPr>
              <a:t>Sector Growth Dynamics</a:t>
            </a:r>
            <a:endParaRPr lang="en-US" sz="2300" dirty="0"/>
          </a:p>
        </p:txBody>
      </p:sp>
      <p:sp>
        <p:nvSpPr>
          <p:cNvPr id="4" name="Text 2"/>
          <p:cNvSpPr/>
          <p:nvPr/>
        </p:nvSpPr>
        <p:spPr>
          <a:xfrm>
            <a:off x="793790" y="2874169"/>
            <a:ext cx="6279356" cy="158769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UK fast-casual dining sector continues to demonstrate robust growth, significantly outperforming traditional fast food and full-service restaurants. British consumers now spend over </a:t>
            </a:r>
            <a:r>
              <a:rPr lang="en-US" sz="1550" b="1" dirty="0">
                <a:solidFill>
                  <a:srgbClr val="4B4A4A"/>
                </a:solidFill>
                <a:latin typeface="Geist" pitchFamily="34" charset="0"/>
                <a:ea typeface="Geist" pitchFamily="34" charset="-122"/>
                <a:cs typeface="Geist" pitchFamily="34" charset="-120"/>
              </a:rPr>
              <a:t>£30 billion annually</a:t>
            </a:r>
            <a:r>
              <a:rPr lang="en-US" sz="1550" dirty="0">
                <a:solidFill>
                  <a:srgbClr val="4B4A4A"/>
                </a:solidFill>
                <a:latin typeface="Geist" pitchFamily="34" charset="0"/>
                <a:ea typeface="Geist" pitchFamily="34" charset="-122"/>
                <a:cs typeface="Geist" pitchFamily="34" charset="-120"/>
              </a:rPr>
              <a:t> on food-to-go, with ethnic and globally inspired cuisines capturing an increasingly large share of this expanding market.</a:t>
            </a:r>
            <a:endParaRPr lang="en-US" sz="1550" dirty="0"/>
          </a:p>
        </p:txBody>
      </p:sp>
      <p:sp>
        <p:nvSpPr>
          <p:cNvPr id="5" name="Text 3"/>
          <p:cNvSpPr/>
          <p:nvPr/>
        </p:nvSpPr>
        <p:spPr>
          <a:xfrm>
            <a:off x="793790" y="4640461"/>
            <a:ext cx="6279356" cy="158769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Post-pandemic consumer behaviour favours quick-service restaurants that deliver quality, authenticity, and value — precisely the combination Amelda's offers. The "premiumisation" trend in fast-casual dining creates ideal conditions for brands that can deliver genuine cultural experiences without premium pricing.</a:t>
            </a:r>
            <a:endParaRPr lang="en-US" sz="1550" dirty="0"/>
          </a:p>
        </p:txBody>
      </p:sp>
      <p:sp>
        <p:nvSpPr>
          <p:cNvPr id="6" name="Text 4"/>
          <p:cNvSpPr/>
          <p:nvPr/>
        </p:nvSpPr>
        <p:spPr>
          <a:xfrm>
            <a:off x="7564874" y="2303740"/>
            <a:ext cx="3846552" cy="372070"/>
          </a:xfrm>
          <a:prstGeom prst="rect">
            <a:avLst/>
          </a:prstGeom>
          <a:noFill/>
          <a:ln/>
        </p:spPr>
        <p:txBody>
          <a:bodyPr wrap="none" lIns="0" tIns="0" rIns="0" bIns="0" rtlCol="0" anchor="t"/>
          <a:lstStyle/>
          <a:p>
            <a:pPr marL="0" indent="0" algn="l">
              <a:lnSpc>
                <a:spcPts val="2900"/>
              </a:lnSpc>
              <a:buNone/>
            </a:pPr>
            <a:r>
              <a:rPr lang="en-US" sz="2300" b="1" dirty="0">
                <a:solidFill>
                  <a:srgbClr val="006747"/>
                </a:solidFill>
                <a:latin typeface="Noto Serif SC Bold" pitchFamily="34" charset="0"/>
                <a:ea typeface="Noto Serif SC Bold" pitchFamily="34" charset="-122"/>
                <a:cs typeface="Noto Serif SC Bold" pitchFamily="34" charset="-120"/>
              </a:rPr>
              <a:t>Competitive Gap Analysis</a:t>
            </a:r>
            <a:endParaRPr lang="en-US" sz="2300" dirty="0"/>
          </a:p>
        </p:txBody>
      </p:sp>
      <p:sp>
        <p:nvSpPr>
          <p:cNvPr id="7" name="Text 5"/>
          <p:cNvSpPr/>
          <p:nvPr/>
        </p:nvSpPr>
        <p:spPr>
          <a:xfrm>
            <a:off x="7564874" y="2874169"/>
            <a:ext cx="6279356" cy="190523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Despite strong UK consumer interest in Caribbean culture and cuisine, </a:t>
            </a:r>
            <a:r>
              <a:rPr lang="en-US" sz="1550" b="1" dirty="0">
                <a:solidFill>
                  <a:srgbClr val="4B4A4A"/>
                </a:solidFill>
                <a:latin typeface="Geist" pitchFamily="34" charset="0"/>
                <a:ea typeface="Geist" pitchFamily="34" charset="-122"/>
                <a:cs typeface="Geist" pitchFamily="34" charset="-120"/>
              </a:rPr>
              <a:t>Jamaican food remains significantly under-represented</a:t>
            </a:r>
            <a:r>
              <a:rPr lang="en-US" sz="1550" dirty="0">
                <a:solidFill>
                  <a:srgbClr val="4B4A4A"/>
                </a:solidFill>
                <a:latin typeface="Geist" pitchFamily="34" charset="0"/>
                <a:ea typeface="Geist" pitchFamily="34" charset="-122"/>
                <a:cs typeface="Geist" pitchFamily="34" charset="-120"/>
              </a:rPr>
              <a:t> in the national chain restaurant market. Whilst West African, Middle Eastern, and Asian cuisines have achieved mainstream success through scalable brand models, Caribbean offerings remain largely confined to independent restaurants with limited growth ambitions.</a:t>
            </a:r>
            <a:endParaRPr lang="en-US" sz="1550" dirty="0"/>
          </a:p>
        </p:txBody>
      </p:sp>
      <p:sp>
        <p:nvSpPr>
          <p:cNvPr id="8" name="Text 6"/>
          <p:cNvSpPr/>
          <p:nvPr/>
        </p:nvSpPr>
        <p:spPr>
          <a:xfrm>
            <a:off x="7564874" y="4958001"/>
            <a:ext cx="6279356" cy="190523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This represents a substantial market opportunity. Amelda's can capture demand from both Caribbean diaspora communities seeking authentic flavours and the broader "foodie" audience actively exploring global cuisines. Our scalable model positions us to evolve from a single flagship location to a recognised multi-site brand across major UK cities.</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93790" y="1054418"/>
            <a:ext cx="13042821" cy="1240155"/>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Environmental Analysis: PESTEL Framework (Part 1)</a:t>
            </a:r>
            <a:endParaRPr lang="en-US" sz="3900" dirty="0"/>
          </a:p>
        </p:txBody>
      </p:sp>
      <p:sp>
        <p:nvSpPr>
          <p:cNvPr id="3" name="Shape 1"/>
          <p:cNvSpPr/>
          <p:nvPr/>
        </p:nvSpPr>
        <p:spPr>
          <a:xfrm>
            <a:off x="793790" y="2691408"/>
            <a:ext cx="4215289" cy="4483656"/>
          </a:xfrm>
          <a:prstGeom prst="roundRect">
            <a:avLst>
              <a:gd name="adj" fmla="val 4238"/>
            </a:avLst>
          </a:prstGeom>
          <a:solidFill>
            <a:srgbClr val="E5F9F2">
              <a:alpha val="95000"/>
            </a:srgbClr>
          </a:solidFill>
          <a:ln w="22860">
            <a:solidFill>
              <a:srgbClr val="B7D5CA"/>
            </a:solidFill>
            <a:prstDash val="solid"/>
          </a:ln>
        </p:spPr>
        <p:txBody>
          <a:bodyPr/>
          <a:lstStyle/>
          <a:p>
            <a:endParaRPr lang="en-US"/>
          </a:p>
        </p:txBody>
      </p:sp>
      <p:sp>
        <p:nvSpPr>
          <p:cNvPr id="4" name="Text 2"/>
          <p:cNvSpPr/>
          <p:nvPr/>
        </p:nvSpPr>
        <p:spPr>
          <a:xfrm>
            <a:off x="1015008" y="2912626"/>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Political</a:t>
            </a:r>
            <a:endParaRPr lang="en-US" sz="1950" dirty="0"/>
          </a:p>
        </p:txBody>
      </p:sp>
      <p:sp>
        <p:nvSpPr>
          <p:cNvPr id="5" name="Text 3"/>
          <p:cNvSpPr/>
          <p:nvPr/>
        </p:nvSpPr>
        <p:spPr>
          <a:xfrm>
            <a:off x="1015008" y="3341846"/>
            <a:ext cx="3772853" cy="317540"/>
          </a:xfrm>
          <a:prstGeom prst="rect">
            <a:avLst/>
          </a:prstGeom>
          <a:noFill/>
          <a:ln/>
        </p:spPr>
        <p:txBody>
          <a:bodyPr wrap="none" lIns="0" tIns="0" rIns="0" bIns="0" rtlCol="0" anchor="t"/>
          <a:lstStyle/>
          <a:p>
            <a:pPr marL="0" indent="0" algn="l">
              <a:lnSpc>
                <a:spcPts val="2500"/>
              </a:lnSpc>
              <a:buNone/>
            </a:pPr>
            <a:r>
              <a:rPr lang="en-US" sz="1550" b="1" dirty="0">
                <a:solidFill>
                  <a:srgbClr val="4B4A4A"/>
                </a:solidFill>
                <a:latin typeface="Geist" pitchFamily="34" charset="0"/>
                <a:ea typeface="Geist" pitchFamily="34" charset="-122"/>
                <a:cs typeface="Geist" pitchFamily="34" charset="-120"/>
              </a:rPr>
              <a:t>Supportive Start-up Ecosystem</a:t>
            </a:r>
            <a:endParaRPr lang="en-US" sz="1550" dirty="0"/>
          </a:p>
        </p:txBody>
      </p:sp>
      <p:sp>
        <p:nvSpPr>
          <p:cNvPr id="6" name="Text 4"/>
          <p:cNvSpPr/>
          <p:nvPr/>
        </p:nvSpPr>
        <p:spPr>
          <a:xfrm>
            <a:off x="1015008" y="3778448"/>
            <a:ext cx="3772853" cy="3175397"/>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UK government initiatives actively support food and beverage entrepreneurship through grants, mentorship programmes, and reduced regulatory barriers for small businesses. However, post-Brexit import controls add complexity and cost to Caribbean ingredient sourcing, requiring strategic supplier relationships and potential domestic alternative sourcing.</a:t>
            </a:r>
            <a:endParaRPr lang="en-US" sz="1550" dirty="0"/>
          </a:p>
        </p:txBody>
      </p:sp>
      <p:sp>
        <p:nvSpPr>
          <p:cNvPr id="7" name="Shape 5"/>
          <p:cNvSpPr/>
          <p:nvPr/>
        </p:nvSpPr>
        <p:spPr>
          <a:xfrm>
            <a:off x="5207437" y="2691408"/>
            <a:ext cx="4215408" cy="4483656"/>
          </a:xfrm>
          <a:prstGeom prst="roundRect">
            <a:avLst>
              <a:gd name="adj" fmla="val 4237"/>
            </a:avLst>
          </a:prstGeom>
          <a:solidFill>
            <a:srgbClr val="E5F9F2">
              <a:alpha val="95000"/>
            </a:srgbClr>
          </a:solidFill>
          <a:ln w="22860">
            <a:solidFill>
              <a:srgbClr val="B7D5CA"/>
            </a:solidFill>
            <a:prstDash val="solid"/>
          </a:ln>
        </p:spPr>
        <p:txBody>
          <a:bodyPr/>
          <a:lstStyle/>
          <a:p>
            <a:endParaRPr lang="en-US"/>
          </a:p>
        </p:txBody>
      </p:sp>
      <p:sp>
        <p:nvSpPr>
          <p:cNvPr id="8" name="Text 6"/>
          <p:cNvSpPr/>
          <p:nvPr/>
        </p:nvSpPr>
        <p:spPr>
          <a:xfrm>
            <a:off x="5428655" y="2912626"/>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Economic</a:t>
            </a:r>
            <a:endParaRPr lang="en-US" sz="1950" dirty="0"/>
          </a:p>
        </p:txBody>
      </p:sp>
      <p:sp>
        <p:nvSpPr>
          <p:cNvPr id="9" name="Text 7"/>
          <p:cNvSpPr/>
          <p:nvPr/>
        </p:nvSpPr>
        <p:spPr>
          <a:xfrm>
            <a:off x="5428655" y="3341846"/>
            <a:ext cx="3772972" cy="317540"/>
          </a:xfrm>
          <a:prstGeom prst="rect">
            <a:avLst/>
          </a:prstGeom>
          <a:noFill/>
          <a:ln/>
        </p:spPr>
        <p:txBody>
          <a:bodyPr wrap="none" lIns="0" tIns="0" rIns="0" bIns="0" rtlCol="0" anchor="t"/>
          <a:lstStyle/>
          <a:p>
            <a:pPr marL="0" indent="0" algn="l">
              <a:lnSpc>
                <a:spcPts val="2500"/>
              </a:lnSpc>
              <a:buNone/>
            </a:pPr>
            <a:r>
              <a:rPr lang="en-US" sz="1550" b="1" dirty="0">
                <a:solidFill>
                  <a:srgbClr val="4B4A4A"/>
                </a:solidFill>
                <a:latin typeface="Geist" pitchFamily="34" charset="0"/>
                <a:ea typeface="Geist" pitchFamily="34" charset="-122"/>
                <a:cs typeface="Geist" pitchFamily="34" charset="-120"/>
              </a:rPr>
              <a:t>Resilient Growth Sector</a:t>
            </a:r>
            <a:endParaRPr lang="en-US" sz="1550" dirty="0"/>
          </a:p>
        </p:txBody>
      </p:sp>
      <p:sp>
        <p:nvSpPr>
          <p:cNvPr id="10" name="Text 8"/>
          <p:cNvSpPr/>
          <p:nvPr/>
        </p:nvSpPr>
        <p:spPr>
          <a:xfrm>
            <a:off x="5428655" y="3778448"/>
            <a:ext cx="3772972" cy="2857857"/>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Despite broader economic pressures including inflation and cost-of-living concerns, the ethnic fast-casual segment continues expanding. Consumers increasingly prioritise authentic, high-quality dining experiences even during economic uncertainty, viewing them as affordable luxuries compared to full-service restaurants.</a:t>
            </a:r>
            <a:endParaRPr lang="en-US" sz="1550" dirty="0"/>
          </a:p>
        </p:txBody>
      </p:sp>
      <p:sp>
        <p:nvSpPr>
          <p:cNvPr id="11" name="Shape 9"/>
          <p:cNvSpPr/>
          <p:nvPr/>
        </p:nvSpPr>
        <p:spPr>
          <a:xfrm>
            <a:off x="9621203" y="2691408"/>
            <a:ext cx="4215289" cy="4483656"/>
          </a:xfrm>
          <a:prstGeom prst="roundRect">
            <a:avLst>
              <a:gd name="adj" fmla="val 4238"/>
            </a:avLst>
          </a:prstGeom>
          <a:solidFill>
            <a:srgbClr val="E5F9F2">
              <a:alpha val="95000"/>
            </a:srgbClr>
          </a:solidFill>
          <a:ln w="22860">
            <a:solidFill>
              <a:srgbClr val="B7D5CA"/>
            </a:solidFill>
            <a:prstDash val="solid"/>
          </a:ln>
        </p:spPr>
        <p:txBody>
          <a:bodyPr/>
          <a:lstStyle/>
          <a:p>
            <a:endParaRPr lang="en-US"/>
          </a:p>
        </p:txBody>
      </p:sp>
      <p:sp>
        <p:nvSpPr>
          <p:cNvPr id="12" name="Text 10"/>
          <p:cNvSpPr/>
          <p:nvPr/>
        </p:nvSpPr>
        <p:spPr>
          <a:xfrm>
            <a:off x="9842421" y="2912626"/>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Social</a:t>
            </a:r>
            <a:endParaRPr lang="en-US" sz="1950" dirty="0"/>
          </a:p>
        </p:txBody>
      </p:sp>
      <p:sp>
        <p:nvSpPr>
          <p:cNvPr id="13" name="Text 11"/>
          <p:cNvSpPr/>
          <p:nvPr/>
        </p:nvSpPr>
        <p:spPr>
          <a:xfrm>
            <a:off x="9842421" y="3341846"/>
            <a:ext cx="3772853" cy="317540"/>
          </a:xfrm>
          <a:prstGeom prst="rect">
            <a:avLst/>
          </a:prstGeom>
          <a:noFill/>
          <a:ln/>
        </p:spPr>
        <p:txBody>
          <a:bodyPr wrap="none" lIns="0" tIns="0" rIns="0" bIns="0" rtlCol="0" anchor="t"/>
          <a:lstStyle/>
          <a:p>
            <a:pPr marL="0" indent="0" algn="l">
              <a:lnSpc>
                <a:spcPts val="2500"/>
              </a:lnSpc>
              <a:buNone/>
            </a:pPr>
            <a:r>
              <a:rPr lang="en-US" sz="1550" b="1" dirty="0">
                <a:solidFill>
                  <a:srgbClr val="4B4A4A"/>
                </a:solidFill>
                <a:latin typeface="Geist" pitchFamily="34" charset="0"/>
                <a:ea typeface="Geist" pitchFamily="34" charset="-122"/>
                <a:cs typeface="Geist" pitchFamily="34" charset="-120"/>
              </a:rPr>
              <a:t>Cultural Momentum</a:t>
            </a:r>
            <a:endParaRPr lang="en-US" sz="1550" dirty="0"/>
          </a:p>
        </p:txBody>
      </p:sp>
      <p:sp>
        <p:nvSpPr>
          <p:cNvPr id="14" name="Text 12"/>
          <p:cNvSpPr/>
          <p:nvPr/>
        </p:nvSpPr>
        <p:spPr>
          <a:xfrm>
            <a:off x="9842421" y="3778448"/>
            <a:ext cx="3772853" cy="3175397"/>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The UK's substantial Caribbean diaspora population (estimated at over 500,000 individuals of Caribbean heritage) represents a loyal core customer base. Simultaneously, mainstream British consumers demonstrate growing enthusiasm for global cuisines, with Caribbean food, music, and culture achieving increased visibility through media and cultural events.</a:t>
            </a:r>
            <a:endParaRPr lang="en-US" sz="15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1228487"/>
            <a:ext cx="13042821" cy="1240155"/>
          </a:xfrm>
          <a:prstGeom prst="rect">
            <a:avLst/>
          </a:prstGeom>
          <a:noFill/>
          <a:ln/>
        </p:spPr>
        <p:txBody>
          <a:bodyPr wrap="squar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Environmental Analysis: PESTEL Framework (Part 2)</a:t>
            </a:r>
            <a:endParaRPr lang="en-US" sz="3900" dirty="0"/>
          </a:p>
        </p:txBody>
      </p:sp>
      <p:sp>
        <p:nvSpPr>
          <p:cNvPr id="3" name="Shape 1"/>
          <p:cNvSpPr/>
          <p:nvPr/>
        </p:nvSpPr>
        <p:spPr>
          <a:xfrm>
            <a:off x="793790" y="2865477"/>
            <a:ext cx="13042821" cy="4135636"/>
          </a:xfrm>
          <a:prstGeom prst="roundRect">
            <a:avLst>
              <a:gd name="adj" fmla="val 4319"/>
            </a:avLst>
          </a:prstGeom>
          <a:solidFill>
            <a:srgbClr val="D1EFE4"/>
          </a:solidFill>
          <a:ln w="7620">
            <a:solidFill>
              <a:srgbClr val="B7D5CA"/>
            </a:solidFill>
            <a:prstDash val="solid"/>
          </a:ln>
        </p:spPr>
        <p:txBody>
          <a:bodyPr/>
          <a:lstStyle/>
          <a:p>
            <a:endParaRPr lang="en-US"/>
          </a:p>
        </p:txBody>
      </p:sp>
      <p:sp>
        <p:nvSpPr>
          <p:cNvPr id="4" name="Shape 2"/>
          <p:cNvSpPr/>
          <p:nvPr/>
        </p:nvSpPr>
        <p:spPr>
          <a:xfrm>
            <a:off x="801410" y="2873097"/>
            <a:ext cx="4342448" cy="4120396"/>
          </a:xfrm>
          <a:prstGeom prst="roundRect">
            <a:avLst>
              <a:gd name="adj" fmla="val 4335"/>
            </a:avLst>
          </a:prstGeom>
          <a:solidFill>
            <a:srgbClr val="D1EFE4"/>
          </a:solidFill>
          <a:ln/>
        </p:spPr>
        <p:txBody>
          <a:bodyPr/>
          <a:lstStyle/>
          <a:p>
            <a:endParaRPr lang="en-US"/>
          </a:p>
        </p:txBody>
      </p:sp>
      <p:sp>
        <p:nvSpPr>
          <p:cNvPr id="5" name="Text 3"/>
          <p:cNvSpPr/>
          <p:nvPr/>
        </p:nvSpPr>
        <p:spPr>
          <a:xfrm>
            <a:off x="999768" y="3071455"/>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Technological</a:t>
            </a:r>
            <a:endParaRPr lang="en-US" sz="1950" dirty="0"/>
          </a:p>
        </p:txBody>
      </p:sp>
      <p:sp>
        <p:nvSpPr>
          <p:cNvPr id="6" name="Text 4"/>
          <p:cNvSpPr/>
          <p:nvPr/>
        </p:nvSpPr>
        <p:spPr>
          <a:xfrm>
            <a:off x="999768" y="3500676"/>
            <a:ext cx="3945731" cy="317540"/>
          </a:xfrm>
          <a:prstGeom prst="rect">
            <a:avLst/>
          </a:prstGeom>
          <a:noFill/>
          <a:ln/>
        </p:spPr>
        <p:txBody>
          <a:bodyPr wrap="none" lIns="0" tIns="0" rIns="0" bIns="0" rtlCol="0" anchor="t"/>
          <a:lstStyle/>
          <a:p>
            <a:pPr marL="0" indent="0" algn="l">
              <a:lnSpc>
                <a:spcPts val="2500"/>
              </a:lnSpc>
              <a:buNone/>
            </a:pPr>
            <a:r>
              <a:rPr lang="en-US" sz="1550" b="1" dirty="0">
                <a:solidFill>
                  <a:srgbClr val="4B4A4A"/>
                </a:solidFill>
                <a:latin typeface="Geist" pitchFamily="34" charset="0"/>
                <a:ea typeface="Geist" pitchFamily="34" charset="-122"/>
                <a:cs typeface="Geist" pitchFamily="34" charset="-120"/>
              </a:rPr>
              <a:t>Digital Distribution &amp; Marketing</a:t>
            </a:r>
            <a:endParaRPr lang="en-US" sz="1550" dirty="0"/>
          </a:p>
        </p:txBody>
      </p:sp>
      <p:sp>
        <p:nvSpPr>
          <p:cNvPr id="7" name="Text 5"/>
          <p:cNvSpPr/>
          <p:nvPr/>
        </p:nvSpPr>
        <p:spPr>
          <a:xfrm>
            <a:off x="999768" y="3937278"/>
            <a:ext cx="3945731" cy="2857857"/>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Food delivery platforms (Deliveroo, Uber Eats, Just Eat) provide immediate market access without significant capital investment in additional locations. Social media platforms, particularly Instagram and TikTok, offer powerful marketing channels perfectly suited to visual food content and cultural storytelling — enabling viral reach at minimal cost.</a:t>
            </a:r>
            <a:endParaRPr lang="en-US" sz="1550" dirty="0"/>
          </a:p>
        </p:txBody>
      </p:sp>
      <p:sp>
        <p:nvSpPr>
          <p:cNvPr id="8" name="Shape 6"/>
          <p:cNvSpPr/>
          <p:nvPr/>
        </p:nvSpPr>
        <p:spPr>
          <a:xfrm>
            <a:off x="5143857" y="2873097"/>
            <a:ext cx="4342567" cy="4120396"/>
          </a:xfrm>
          <a:prstGeom prst="rect">
            <a:avLst/>
          </a:prstGeom>
          <a:solidFill>
            <a:srgbClr val="D1EFE4"/>
          </a:solidFill>
          <a:ln/>
        </p:spPr>
        <p:txBody>
          <a:bodyPr/>
          <a:lstStyle/>
          <a:p>
            <a:endParaRPr lang="en-US"/>
          </a:p>
        </p:txBody>
      </p:sp>
      <p:sp>
        <p:nvSpPr>
          <p:cNvPr id="9" name="Shape 7"/>
          <p:cNvSpPr/>
          <p:nvPr/>
        </p:nvSpPr>
        <p:spPr>
          <a:xfrm>
            <a:off x="5143857" y="2873097"/>
            <a:ext cx="22860" cy="4120396"/>
          </a:xfrm>
          <a:prstGeom prst="roundRect">
            <a:avLst>
              <a:gd name="adj" fmla="val 781396"/>
            </a:avLst>
          </a:prstGeom>
          <a:solidFill>
            <a:srgbClr val="B7D5CA"/>
          </a:solidFill>
          <a:ln/>
        </p:spPr>
        <p:txBody>
          <a:bodyPr/>
          <a:lstStyle/>
          <a:p>
            <a:endParaRPr lang="en-US"/>
          </a:p>
        </p:txBody>
      </p:sp>
      <p:sp>
        <p:nvSpPr>
          <p:cNvPr id="10" name="Text 8"/>
          <p:cNvSpPr/>
          <p:nvPr/>
        </p:nvSpPr>
        <p:spPr>
          <a:xfrm>
            <a:off x="5342215" y="3071455"/>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Environmental</a:t>
            </a:r>
            <a:endParaRPr lang="en-US" sz="1950" dirty="0"/>
          </a:p>
        </p:txBody>
      </p:sp>
      <p:sp>
        <p:nvSpPr>
          <p:cNvPr id="11" name="Text 9"/>
          <p:cNvSpPr/>
          <p:nvPr/>
        </p:nvSpPr>
        <p:spPr>
          <a:xfrm>
            <a:off x="5342215" y="3500676"/>
            <a:ext cx="3945850" cy="317540"/>
          </a:xfrm>
          <a:prstGeom prst="rect">
            <a:avLst/>
          </a:prstGeom>
          <a:noFill/>
          <a:ln/>
        </p:spPr>
        <p:txBody>
          <a:bodyPr wrap="none" lIns="0" tIns="0" rIns="0" bIns="0" rtlCol="0" anchor="t"/>
          <a:lstStyle/>
          <a:p>
            <a:pPr marL="0" indent="0" algn="l">
              <a:lnSpc>
                <a:spcPts val="2500"/>
              </a:lnSpc>
              <a:buNone/>
            </a:pPr>
            <a:r>
              <a:rPr lang="en-US" sz="1550" b="1" dirty="0">
                <a:solidFill>
                  <a:srgbClr val="4B4A4A"/>
                </a:solidFill>
                <a:latin typeface="Geist" pitchFamily="34" charset="0"/>
                <a:ea typeface="Geist" pitchFamily="34" charset="-122"/>
                <a:cs typeface="Geist" pitchFamily="34" charset="-120"/>
              </a:rPr>
              <a:t>Sustainability Commitment</a:t>
            </a:r>
            <a:endParaRPr lang="en-US" sz="1550" dirty="0"/>
          </a:p>
        </p:txBody>
      </p:sp>
      <p:sp>
        <p:nvSpPr>
          <p:cNvPr id="12" name="Text 10"/>
          <p:cNvSpPr/>
          <p:nvPr/>
        </p:nvSpPr>
        <p:spPr>
          <a:xfrm>
            <a:off x="5342215" y="3937278"/>
            <a:ext cx="3945850" cy="254031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Growing consumer demand for environmentally responsible businesses aligns with Amelda's operational values. We utilise biodegradable and compostable packaging, implement a low-waste kitchen model with ingredient cross-utilisation, and source from suppliers with ethical and sustainable practices wherever possible.</a:t>
            </a:r>
            <a:endParaRPr lang="en-US" sz="1550" dirty="0"/>
          </a:p>
        </p:txBody>
      </p:sp>
      <p:sp>
        <p:nvSpPr>
          <p:cNvPr id="13" name="Shape 11"/>
          <p:cNvSpPr/>
          <p:nvPr/>
        </p:nvSpPr>
        <p:spPr>
          <a:xfrm>
            <a:off x="9486424" y="2873097"/>
            <a:ext cx="4342567" cy="4120396"/>
          </a:xfrm>
          <a:prstGeom prst="rect">
            <a:avLst/>
          </a:prstGeom>
          <a:solidFill>
            <a:srgbClr val="D1EFE4"/>
          </a:solidFill>
          <a:ln/>
        </p:spPr>
        <p:txBody>
          <a:bodyPr/>
          <a:lstStyle/>
          <a:p>
            <a:endParaRPr lang="en-US"/>
          </a:p>
        </p:txBody>
      </p:sp>
      <p:sp>
        <p:nvSpPr>
          <p:cNvPr id="14" name="Shape 12"/>
          <p:cNvSpPr/>
          <p:nvPr/>
        </p:nvSpPr>
        <p:spPr>
          <a:xfrm>
            <a:off x="9486424" y="2873097"/>
            <a:ext cx="22860" cy="4120396"/>
          </a:xfrm>
          <a:prstGeom prst="roundRect">
            <a:avLst>
              <a:gd name="adj" fmla="val 781396"/>
            </a:avLst>
          </a:prstGeom>
          <a:solidFill>
            <a:srgbClr val="B7D5CA"/>
          </a:solidFill>
          <a:ln/>
        </p:spPr>
        <p:txBody>
          <a:bodyPr/>
          <a:lstStyle/>
          <a:p>
            <a:endParaRPr lang="en-US"/>
          </a:p>
        </p:txBody>
      </p:sp>
      <p:sp>
        <p:nvSpPr>
          <p:cNvPr id="15" name="Text 13"/>
          <p:cNvSpPr/>
          <p:nvPr/>
        </p:nvSpPr>
        <p:spPr>
          <a:xfrm>
            <a:off x="9684782" y="3071455"/>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Legal</a:t>
            </a:r>
            <a:endParaRPr lang="en-US" sz="1950" dirty="0"/>
          </a:p>
        </p:txBody>
      </p:sp>
      <p:sp>
        <p:nvSpPr>
          <p:cNvPr id="16" name="Text 14"/>
          <p:cNvSpPr/>
          <p:nvPr/>
        </p:nvSpPr>
        <p:spPr>
          <a:xfrm>
            <a:off x="9684782" y="3500676"/>
            <a:ext cx="3945850" cy="317540"/>
          </a:xfrm>
          <a:prstGeom prst="rect">
            <a:avLst/>
          </a:prstGeom>
          <a:noFill/>
          <a:ln/>
        </p:spPr>
        <p:txBody>
          <a:bodyPr wrap="none" lIns="0" tIns="0" rIns="0" bIns="0" rtlCol="0" anchor="t"/>
          <a:lstStyle/>
          <a:p>
            <a:pPr marL="0" indent="0" algn="l">
              <a:lnSpc>
                <a:spcPts val="2500"/>
              </a:lnSpc>
              <a:buNone/>
            </a:pPr>
            <a:r>
              <a:rPr lang="en-US" sz="1550" b="1" dirty="0">
                <a:solidFill>
                  <a:srgbClr val="4B4A4A"/>
                </a:solidFill>
                <a:latin typeface="Geist" pitchFamily="34" charset="0"/>
                <a:ea typeface="Geist" pitchFamily="34" charset="-122"/>
                <a:cs typeface="Geist" pitchFamily="34" charset="-120"/>
              </a:rPr>
              <a:t>Regulatory Compliance</a:t>
            </a:r>
            <a:endParaRPr lang="en-US" sz="1550" dirty="0"/>
          </a:p>
        </p:txBody>
      </p:sp>
      <p:sp>
        <p:nvSpPr>
          <p:cNvPr id="17" name="Text 15"/>
          <p:cNvSpPr/>
          <p:nvPr/>
        </p:nvSpPr>
        <p:spPr>
          <a:xfrm>
            <a:off x="9684782" y="3937278"/>
            <a:ext cx="3945850" cy="2857857"/>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UK food service businesses must navigate comprehensive regulations including HACCP food safety protocols, detailed allergen labelling requirements, and rigorous food hygiene standards. Our management team includes expertise in regulatory compliance, ensuring full adherence whilst maintaining operational efficiency.</a:t>
            </a:r>
            <a:endParaRPr lang="en-US" sz="15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19839" y="548045"/>
            <a:ext cx="7528203" cy="484227"/>
          </a:xfrm>
          <a:prstGeom prst="rect">
            <a:avLst/>
          </a:prstGeom>
          <a:noFill/>
          <a:ln/>
        </p:spPr>
        <p:txBody>
          <a:bodyPr wrap="none" lIns="0" tIns="0" rIns="0" bIns="0" rtlCol="0" anchor="t"/>
          <a:lstStyle/>
          <a:p>
            <a:pPr marL="0" indent="0" algn="l">
              <a:lnSpc>
                <a:spcPts val="3800"/>
              </a:lnSpc>
              <a:buNone/>
            </a:pPr>
            <a:r>
              <a:rPr lang="en-US" sz="3050" b="1" dirty="0">
                <a:solidFill>
                  <a:srgbClr val="006747"/>
                </a:solidFill>
                <a:latin typeface="Noto Serif SC Bold" pitchFamily="34" charset="0"/>
                <a:ea typeface="Noto Serif SC Bold" pitchFamily="34" charset="-122"/>
                <a:cs typeface="Noto Serif SC Bold" pitchFamily="34" charset="-120"/>
              </a:rPr>
              <a:t>Marketing Strategy &amp; Target Segments</a:t>
            </a:r>
            <a:endParaRPr lang="en-US" sz="305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9839" y="1342192"/>
            <a:ext cx="387310" cy="387310"/>
          </a:xfrm>
          <a:prstGeom prst="rect">
            <a:avLst/>
          </a:prstGeom>
        </p:spPr>
      </p:pic>
      <p:sp>
        <p:nvSpPr>
          <p:cNvPr id="4" name="Text 1"/>
          <p:cNvSpPr/>
          <p:nvPr/>
        </p:nvSpPr>
        <p:spPr>
          <a:xfrm>
            <a:off x="619839" y="1923098"/>
            <a:ext cx="1965008" cy="242054"/>
          </a:xfrm>
          <a:prstGeom prst="rect">
            <a:avLst/>
          </a:prstGeom>
          <a:noFill/>
          <a:ln/>
        </p:spPr>
        <p:txBody>
          <a:bodyPr wrap="none" lIns="0" tIns="0" rIns="0" bIns="0" rtlCol="0" anchor="t"/>
          <a:lstStyle/>
          <a:p>
            <a:pPr marL="0" indent="0" algn="l">
              <a:lnSpc>
                <a:spcPts val="1900"/>
              </a:lnSpc>
              <a:buNone/>
            </a:pPr>
            <a:r>
              <a:rPr lang="en-US" sz="1500" b="1" dirty="0">
                <a:solidFill>
                  <a:srgbClr val="4B4A4A"/>
                </a:solidFill>
                <a:latin typeface="Noto Serif SC Bold" pitchFamily="34" charset="0"/>
                <a:ea typeface="Noto Serif SC Bold" pitchFamily="34" charset="-122"/>
                <a:cs typeface="Noto Serif SC Bold" pitchFamily="34" charset="-120"/>
              </a:rPr>
              <a:t>Caribbean Diaspora</a:t>
            </a:r>
            <a:endParaRPr lang="en-US" sz="1500" dirty="0"/>
          </a:p>
        </p:txBody>
      </p:sp>
      <p:sp>
        <p:nvSpPr>
          <p:cNvPr id="5" name="Text 2"/>
          <p:cNvSpPr/>
          <p:nvPr/>
        </p:nvSpPr>
        <p:spPr>
          <a:xfrm>
            <a:off x="619839" y="2258020"/>
            <a:ext cx="6598563" cy="744022"/>
          </a:xfrm>
          <a:prstGeom prst="rect">
            <a:avLst/>
          </a:prstGeom>
          <a:noFill/>
          <a:ln/>
        </p:spPr>
        <p:txBody>
          <a:bodyPr wrap="square" lIns="0" tIns="0" rIns="0" bIns="0" rtlCol="0" anchor="t"/>
          <a:lstStyle/>
          <a:p>
            <a:pPr marL="0" indent="0" algn="l">
              <a:lnSpc>
                <a:spcPts val="1950"/>
              </a:lnSpc>
              <a:buNone/>
            </a:pPr>
            <a:r>
              <a:rPr lang="en-US" sz="1200" dirty="0">
                <a:solidFill>
                  <a:srgbClr val="4B4A4A"/>
                </a:solidFill>
                <a:latin typeface="Geist" pitchFamily="34" charset="0"/>
                <a:ea typeface="Geist" pitchFamily="34" charset="-122"/>
                <a:cs typeface="Geist" pitchFamily="34" charset="-120"/>
              </a:rPr>
              <a:t>First and second-generation Caribbean communities seeking authentic flavours that remind them of home. This core segment values cultural accuracy, traditional recipes, and the emotional connection to Caribbean culinary heritage.</a:t>
            </a:r>
            <a:endParaRPr lang="en-US" sz="120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11998" y="1342192"/>
            <a:ext cx="387310" cy="387310"/>
          </a:xfrm>
          <a:prstGeom prst="rect">
            <a:avLst/>
          </a:prstGeom>
        </p:spPr>
      </p:pic>
      <p:sp>
        <p:nvSpPr>
          <p:cNvPr id="7" name="Text 3"/>
          <p:cNvSpPr/>
          <p:nvPr/>
        </p:nvSpPr>
        <p:spPr>
          <a:xfrm>
            <a:off x="7411998" y="1923098"/>
            <a:ext cx="2630210" cy="242054"/>
          </a:xfrm>
          <a:prstGeom prst="rect">
            <a:avLst/>
          </a:prstGeom>
          <a:noFill/>
          <a:ln/>
        </p:spPr>
        <p:txBody>
          <a:bodyPr wrap="none" lIns="0" tIns="0" rIns="0" bIns="0" rtlCol="0" anchor="t"/>
          <a:lstStyle/>
          <a:p>
            <a:pPr marL="0" indent="0" algn="l">
              <a:lnSpc>
                <a:spcPts val="1900"/>
              </a:lnSpc>
              <a:buNone/>
            </a:pPr>
            <a:r>
              <a:rPr lang="en-US" sz="1500" b="1" dirty="0">
                <a:solidFill>
                  <a:srgbClr val="4B4A4A"/>
                </a:solidFill>
                <a:latin typeface="Noto Serif SC Bold" pitchFamily="34" charset="0"/>
                <a:ea typeface="Noto Serif SC Bold" pitchFamily="34" charset="-122"/>
                <a:cs typeface="Noto Serif SC Bold" pitchFamily="34" charset="-120"/>
              </a:rPr>
              <a:t>Global Cuisine Enthusiasts</a:t>
            </a:r>
            <a:endParaRPr lang="en-US" sz="1500" dirty="0"/>
          </a:p>
        </p:txBody>
      </p:sp>
      <p:sp>
        <p:nvSpPr>
          <p:cNvPr id="8" name="Text 4"/>
          <p:cNvSpPr/>
          <p:nvPr/>
        </p:nvSpPr>
        <p:spPr>
          <a:xfrm>
            <a:off x="7411998" y="2258020"/>
            <a:ext cx="6598563" cy="744022"/>
          </a:xfrm>
          <a:prstGeom prst="rect">
            <a:avLst/>
          </a:prstGeom>
          <a:noFill/>
          <a:ln/>
        </p:spPr>
        <p:txBody>
          <a:bodyPr wrap="square" lIns="0" tIns="0" rIns="0" bIns="0" rtlCol="0" anchor="t"/>
          <a:lstStyle/>
          <a:p>
            <a:pPr marL="0" indent="0" algn="l">
              <a:lnSpc>
                <a:spcPts val="1950"/>
              </a:lnSpc>
              <a:buNone/>
            </a:pPr>
            <a:r>
              <a:rPr lang="en-US" sz="1200" dirty="0">
                <a:solidFill>
                  <a:srgbClr val="4B4A4A"/>
                </a:solidFill>
                <a:latin typeface="Geist" pitchFamily="34" charset="0"/>
                <a:ea typeface="Geist" pitchFamily="34" charset="-122"/>
                <a:cs typeface="Geist" pitchFamily="34" charset="-120"/>
              </a:rPr>
              <a:t>Adventurous UK consumers aged 25–45 who actively seek diverse, authentic food experiences. This segment prioritises quality, interesting flavours, and Instagram-worthy dining occasions that expand their cultural knowledge.</a:t>
            </a:r>
            <a:endParaRPr lang="en-US" sz="120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19839" y="3311962"/>
            <a:ext cx="387310" cy="387310"/>
          </a:xfrm>
          <a:prstGeom prst="rect">
            <a:avLst/>
          </a:prstGeom>
        </p:spPr>
      </p:pic>
      <p:sp>
        <p:nvSpPr>
          <p:cNvPr id="10" name="Text 5"/>
          <p:cNvSpPr/>
          <p:nvPr/>
        </p:nvSpPr>
        <p:spPr>
          <a:xfrm>
            <a:off x="619839" y="3892868"/>
            <a:ext cx="2910364" cy="242054"/>
          </a:xfrm>
          <a:prstGeom prst="rect">
            <a:avLst/>
          </a:prstGeom>
          <a:noFill/>
          <a:ln/>
        </p:spPr>
        <p:txBody>
          <a:bodyPr wrap="none" lIns="0" tIns="0" rIns="0" bIns="0" rtlCol="0" anchor="t"/>
          <a:lstStyle/>
          <a:p>
            <a:pPr marL="0" indent="0" algn="l">
              <a:lnSpc>
                <a:spcPts val="1900"/>
              </a:lnSpc>
              <a:buNone/>
            </a:pPr>
            <a:r>
              <a:rPr lang="en-US" sz="1500" b="1" dirty="0">
                <a:solidFill>
                  <a:srgbClr val="4B4A4A"/>
                </a:solidFill>
                <a:latin typeface="Noto Serif SC Bold" pitchFamily="34" charset="0"/>
                <a:ea typeface="Noto Serif SC Bold" pitchFamily="34" charset="-122"/>
                <a:cs typeface="Noto Serif SC Bold" pitchFamily="34" charset="-120"/>
              </a:rPr>
              <a:t>Health-Conscious Consumers</a:t>
            </a:r>
            <a:endParaRPr lang="en-US" sz="1500" dirty="0"/>
          </a:p>
        </p:txBody>
      </p:sp>
      <p:sp>
        <p:nvSpPr>
          <p:cNvPr id="11" name="Text 6"/>
          <p:cNvSpPr/>
          <p:nvPr/>
        </p:nvSpPr>
        <p:spPr>
          <a:xfrm>
            <a:off x="619839" y="4227790"/>
            <a:ext cx="6598563" cy="744022"/>
          </a:xfrm>
          <a:prstGeom prst="rect">
            <a:avLst/>
          </a:prstGeom>
          <a:noFill/>
          <a:ln/>
        </p:spPr>
        <p:txBody>
          <a:bodyPr wrap="square" lIns="0" tIns="0" rIns="0" bIns="0" rtlCol="0" anchor="t"/>
          <a:lstStyle/>
          <a:p>
            <a:pPr marL="0" indent="0" algn="l">
              <a:lnSpc>
                <a:spcPts val="1950"/>
              </a:lnSpc>
              <a:buNone/>
            </a:pPr>
            <a:r>
              <a:rPr lang="en-US" sz="1200" dirty="0">
                <a:solidFill>
                  <a:srgbClr val="4B4A4A"/>
                </a:solidFill>
                <a:latin typeface="Geist" pitchFamily="34" charset="0"/>
                <a:ea typeface="Geist" pitchFamily="34" charset="-122"/>
                <a:cs typeface="Geist" pitchFamily="34" charset="-120"/>
              </a:rPr>
              <a:t>Wellness-focused individuals attracted to AMEFRESH™ cold-pressed juices and fresh, minimally processed food options. This segment values nutritional transparency, natural ingredients, and brands aligned with healthy lifestyle choices.</a:t>
            </a:r>
            <a:endParaRPr lang="en-US" sz="1200" dirty="0"/>
          </a:p>
        </p:txBody>
      </p:sp>
      <p:pic>
        <p:nvPicPr>
          <p:cNvPr id="12"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411998" y="3311962"/>
            <a:ext cx="387310" cy="387310"/>
          </a:xfrm>
          <a:prstGeom prst="rect">
            <a:avLst/>
          </a:prstGeom>
        </p:spPr>
      </p:pic>
      <p:sp>
        <p:nvSpPr>
          <p:cNvPr id="13" name="Text 7"/>
          <p:cNvSpPr/>
          <p:nvPr/>
        </p:nvSpPr>
        <p:spPr>
          <a:xfrm>
            <a:off x="7411998" y="3892868"/>
            <a:ext cx="2586157" cy="242054"/>
          </a:xfrm>
          <a:prstGeom prst="rect">
            <a:avLst/>
          </a:prstGeom>
          <a:noFill/>
          <a:ln/>
        </p:spPr>
        <p:txBody>
          <a:bodyPr wrap="none" lIns="0" tIns="0" rIns="0" bIns="0" rtlCol="0" anchor="t"/>
          <a:lstStyle/>
          <a:p>
            <a:pPr marL="0" indent="0" algn="l">
              <a:lnSpc>
                <a:spcPts val="1900"/>
              </a:lnSpc>
              <a:buNone/>
            </a:pPr>
            <a:r>
              <a:rPr lang="en-US" sz="1500" b="1" dirty="0">
                <a:solidFill>
                  <a:srgbClr val="4B4A4A"/>
                </a:solidFill>
                <a:latin typeface="Noto Serif SC Bold" pitchFamily="34" charset="0"/>
                <a:ea typeface="Noto Serif SC Bold" pitchFamily="34" charset="-122"/>
                <a:cs typeface="Noto Serif SC Bold" pitchFamily="34" charset="-120"/>
              </a:rPr>
              <a:t>Corporate &amp; Office Clients</a:t>
            </a:r>
            <a:endParaRPr lang="en-US" sz="1500" dirty="0"/>
          </a:p>
        </p:txBody>
      </p:sp>
      <p:sp>
        <p:nvSpPr>
          <p:cNvPr id="14" name="Text 8"/>
          <p:cNvSpPr/>
          <p:nvPr/>
        </p:nvSpPr>
        <p:spPr>
          <a:xfrm>
            <a:off x="7411998" y="4227790"/>
            <a:ext cx="6598563" cy="744022"/>
          </a:xfrm>
          <a:prstGeom prst="rect">
            <a:avLst/>
          </a:prstGeom>
          <a:noFill/>
          <a:ln/>
        </p:spPr>
        <p:txBody>
          <a:bodyPr wrap="square" lIns="0" tIns="0" rIns="0" bIns="0" rtlCol="0" anchor="t"/>
          <a:lstStyle/>
          <a:p>
            <a:pPr marL="0" indent="0" algn="l">
              <a:lnSpc>
                <a:spcPts val="1950"/>
              </a:lnSpc>
              <a:buNone/>
            </a:pPr>
            <a:r>
              <a:rPr lang="en-US" sz="1200" dirty="0">
                <a:solidFill>
                  <a:srgbClr val="4B4A4A"/>
                </a:solidFill>
                <a:latin typeface="Geist" pitchFamily="34" charset="0"/>
                <a:ea typeface="Geist" pitchFamily="34" charset="-122"/>
                <a:cs typeface="Geist" pitchFamily="34" charset="-120"/>
              </a:rPr>
              <a:t>Businesses seeking diverse, high-quality catering options for meetings, events, and employee dining programmes. This segment offers bulk order opportunities and recurring revenue through corporate partnerships and subscription arrangements.</a:t>
            </a:r>
            <a:endParaRPr lang="en-US" sz="1200" dirty="0"/>
          </a:p>
        </p:txBody>
      </p:sp>
      <p:sp>
        <p:nvSpPr>
          <p:cNvPr id="15" name="Text 9"/>
          <p:cNvSpPr/>
          <p:nvPr/>
        </p:nvSpPr>
        <p:spPr>
          <a:xfrm>
            <a:off x="619839" y="5204222"/>
            <a:ext cx="3522226" cy="290513"/>
          </a:xfrm>
          <a:prstGeom prst="rect">
            <a:avLst/>
          </a:prstGeom>
          <a:noFill/>
          <a:ln/>
        </p:spPr>
        <p:txBody>
          <a:bodyPr wrap="none" lIns="0" tIns="0" rIns="0" bIns="0" rtlCol="0" anchor="t"/>
          <a:lstStyle/>
          <a:p>
            <a:pPr marL="0" indent="0" algn="l">
              <a:lnSpc>
                <a:spcPts val="2250"/>
              </a:lnSpc>
              <a:buNone/>
            </a:pPr>
            <a:r>
              <a:rPr lang="en-US" sz="1800" b="1" dirty="0">
                <a:solidFill>
                  <a:srgbClr val="006747"/>
                </a:solidFill>
                <a:latin typeface="Noto Serif SC Bold" pitchFamily="34" charset="0"/>
                <a:ea typeface="Noto Serif SC Bold" pitchFamily="34" charset="-122"/>
                <a:cs typeface="Noto Serif SC Bold" pitchFamily="34" charset="-120"/>
              </a:rPr>
              <a:t>Marketing Channels &amp; Tactics</a:t>
            </a:r>
            <a:endParaRPr lang="en-US" sz="1800" dirty="0"/>
          </a:p>
        </p:txBody>
      </p:sp>
      <p:sp>
        <p:nvSpPr>
          <p:cNvPr id="16" name="Text 10"/>
          <p:cNvSpPr/>
          <p:nvPr/>
        </p:nvSpPr>
        <p:spPr>
          <a:xfrm>
            <a:off x="619839" y="5882045"/>
            <a:ext cx="2164913" cy="242054"/>
          </a:xfrm>
          <a:prstGeom prst="rect">
            <a:avLst/>
          </a:prstGeom>
          <a:noFill/>
          <a:ln/>
        </p:spPr>
        <p:txBody>
          <a:bodyPr wrap="none" lIns="0" tIns="0" rIns="0" bIns="0" rtlCol="0" anchor="t"/>
          <a:lstStyle/>
          <a:p>
            <a:pPr marL="0" indent="0" algn="l">
              <a:lnSpc>
                <a:spcPts val="1900"/>
              </a:lnSpc>
              <a:buNone/>
            </a:pPr>
            <a:r>
              <a:rPr lang="en-US" sz="1500" b="1" dirty="0">
                <a:solidFill>
                  <a:srgbClr val="006747"/>
                </a:solidFill>
                <a:latin typeface="Noto Serif SC Bold" pitchFamily="34" charset="0"/>
                <a:ea typeface="Noto Serif SC Bold" pitchFamily="34" charset="-122"/>
                <a:cs typeface="Noto Serif SC Bold" pitchFamily="34" charset="-120"/>
              </a:rPr>
              <a:t>Digital &amp; Social Media</a:t>
            </a:r>
            <a:endParaRPr lang="en-US" sz="1500" dirty="0"/>
          </a:p>
        </p:txBody>
      </p:sp>
      <p:sp>
        <p:nvSpPr>
          <p:cNvPr id="17" name="Text 11"/>
          <p:cNvSpPr/>
          <p:nvPr/>
        </p:nvSpPr>
        <p:spPr>
          <a:xfrm>
            <a:off x="619839" y="6278999"/>
            <a:ext cx="6506408" cy="496014"/>
          </a:xfrm>
          <a:prstGeom prst="rect">
            <a:avLst/>
          </a:prstGeom>
          <a:noFill/>
          <a:ln/>
        </p:spPr>
        <p:txBody>
          <a:bodyPr wrap="square" lIns="0" tIns="0" rIns="0" bIns="0" rtlCol="0" anchor="t"/>
          <a:lstStyle/>
          <a:p>
            <a:pPr marL="342900" indent="-342900" algn="l">
              <a:lnSpc>
                <a:spcPts val="1950"/>
              </a:lnSpc>
              <a:buSzPct val="100000"/>
              <a:buChar char="•"/>
            </a:pPr>
            <a:r>
              <a:rPr lang="en-US" sz="1200" b="1" dirty="0">
                <a:solidFill>
                  <a:srgbClr val="4B4A4A"/>
                </a:solidFill>
                <a:latin typeface="Geist" pitchFamily="34" charset="0"/>
                <a:ea typeface="Geist" pitchFamily="34" charset="-122"/>
                <a:cs typeface="Geist" pitchFamily="34" charset="-120"/>
              </a:rPr>
              <a:t>Instagram &amp; TikTok:</a:t>
            </a:r>
            <a:r>
              <a:rPr lang="en-US" sz="1200" dirty="0">
                <a:solidFill>
                  <a:srgbClr val="4B4A4A"/>
                </a:solidFill>
                <a:latin typeface="Geist" pitchFamily="34" charset="0"/>
                <a:ea typeface="Geist" pitchFamily="34" charset="-122"/>
                <a:cs typeface="Geist" pitchFamily="34" charset="-120"/>
              </a:rPr>
              <a:t> Heritage storytelling, behind-the-scenes content, and visually compelling food photography</a:t>
            </a:r>
            <a:endParaRPr lang="en-US" sz="1200" dirty="0"/>
          </a:p>
        </p:txBody>
      </p:sp>
      <p:sp>
        <p:nvSpPr>
          <p:cNvPr id="18" name="Text 12"/>
          <p:cNvSpPr/>
          <p:nvPr/>
        </p:nvSpPr>
        <p:spPr>
          <a:xfrm>
            <a:off x="619839" y="6829187"/>
            <a:ext cx="6506408" cy="496014"/>
          </a:xfrm>
          <a:prstGeom prst="rect">
            <a:avLst/>
          </a:prstGeom>
          <a:noFill/>
          <a:ln/>
        </p:spPr>
        <p:txBody>
          <a:bodyPr wrap="square" lIns="0" tIns="0" rIns="0" bIns="0" rtlCol="0" anchor="t"/>
          <a:lstStyle/>
          <a:p>
            <a:pPr marL="342900" indent="-342900" algn="l">
              <a:lnSpc>
                <a:spcPts val="1950"/>
              </a:lnSpc>
              <a:buSzPct val="100000"/>
              <a:buChar char="•"/>
            </a:pPr>
            <a:r>
              <a:rPr lang="en-US" sz="1200" b="1" dirty="0">
                <a:solidFill>
                  <a:srgbClr val="4B4A4A"/>
                </a:solidFill>
                <a:latin typeface="Geist" pitchFamily="34" charset="0"/>
                <a:ea typeface="Geist" pitchFamily="34" charset="-122"/>
                <a:cs typeface="Geist" pitchFamily="34" charset="-120"/>
              </a:rPr>
              <a:t>Delivery Platforms:</a:t>
            </a:r>
            <a:r>
              <a:rPr lang="en-US" sz="1200" dirty="0">
                <a:solidFill>
                  <a:srgbClr val="4B4A4A"/>
                </a:solidFill>
                <a:latin typeface="Geist" pitchFamily="34" charset="0"/>
                <a:ea typeface="Geist" pitchFamily="34" charset="-122"/>
                <a:cs typeface="Geist" pitchFamily="34" charset="-120"/>
              </a:rPr>
              <a:t> Strategic presence on Deliveroo, Uber Eats, and Just Eat for broad market access</a:t>
            </a:r>
            <a:endParaRPr lang="en-US" sz="1200" dirty="0"/>
          </a:p>
        </p:txBody>
      </p:sp>
      <p:sp>
        <p:nvSpPr>
          <p:cNvPr id="19" name="Text 13"/>
          <p:cNvSpPr/>
          <p:nvPr/>
        </p:nvSpPr>
        <p:spPr>
          <a:xfrm>
            <a:off x="619839" y="7379375"/>
            <a:ext cx="6506408" cy="248007"/>
          </a:xfrm>
          <a:prstGeom prst="rect">
            <a:avLst/>
          </a:prstGeom>
          <a:noFill/>
          <a:ln/>
        </p:spPr>
        <p:txBody>
          <a:bodyPr wrap="none" lIns="0" tIns="0" rIns="0" bIns="0" rtlCol="0" anchor="t"/>
          <a:lstStyle/>
          <a:p>
            <a:pPr marL="342900" indent="-342900" algn="l">
              <a:lnSpc>
                <a:spcPts val="1950"/>
              </a:lnSpc>
              <a:buSzPct val="100000"/>
              <a:buChar char="•"/>
            </a:pPr>
            <a:r>
              <a:rPr lang="en-US" sz="1200" b="1" dirty="0">
                <a:solidFill>
                  <a:srgbClr val="4B4A4A"/>
                </a:solidFill>
                <a:latin typeface="Geist" pitchFamily="34" charset="0"/>
                <a:ea typeface="Geist" pitchFamily="34" charset="-122"/>
                <a:cs typeface="Geist" pitchFamily="34" charset="-120"/>
              </a:rPr>
              <a:t>Influencer Partnerships:</a:t>
            </a:r>
            <a:r>
              <a:rPr lang="en-US" sz="1200" dirty="0">
                <a:solidFill>
                  <a:srgbClr val="4B4A4A"/>
                </a:solidFill>
                <a:latin typeface="Geist" pitchFamily="34" charset="0"/>
                <a:ea typeface="Geist" pitchFamily="34" charset="-122"/>
                <a:cs typeface="Geist" pitchFamily="34" charset="-120"/>
              </a:rPr>
              <a:t> Collaborations with food bloggers and cultural commentators</a:t>
            </a:r>
            <a:endParaRPr lang="en-US" sz="1200" dirty="0"/>
          </a:p>
        </p:txBody>
      </p:sp>
      <p:sp>
        <p:nvSpPr>
          <p:cNvPr id="20" name="Text 14"/>
          <p:cNvSpPr/>
          <p:nvPr/>
        </p:nvSpPr>
        <p:spPr>
          <a:xfrm>
            <a:off x="7511772" y="5882045"/>
            <a:ext cx="2438995" cy="242054"/>
          </a:xfrm>
          <a:prstGeom prst="rect">
            <a:avLst/>
          </a:prstGeom>
          <a:noFill/>
          <a:ln/>
        </p:spPr>
        <p:txBody>
          <a:bodyPr wrap="none" lIns="0" tIns="0" rIns="0" bIns="0" rtlCol="0" anchor="t"/>
          <a:lstStyle/>
          <a:p>
            <a:pPr marL="0" indent="0" algn="l">
              <a:lnSpc>
                <a:spcPts val="1900"/>
              </a:lnSpc>
              <a:buNone/>
            </a:pPr>
            <a:r>
              <a:rPr lang="en-US" sz="1500" b="1" dirty="0">
                <a:solidFill>
                  <a:srgbClr val="006747"/>
                </a:solidFill>
                <a:latin typeface="Noto Serif SC Bold" pitchFamily="34" charset="0"/>
                <a:ea typeface="Noto Serif SC Bold" pitchFamily="34" charset="-122"/>
                <a:cs typeface="Noto Serif SC Bold" pitchFamily="34" charset="-120"/>
              </a:rPr>
              <a:t>Community Engagement</a:t>
            </a:r>
            <a:endParaRPr lang="en-US" sz="1500" dirty="0"/>
          </a:p>
        </p:txBody>
      </p:sp>
      <p:sp>
        <p:nvSpPr>
          <p:cNvPr id="21" name="Text 15"/>
          <p:cNvSpPr/>
          <p:nvPr/>
        </p:nvSpPr>
        <p:spPr>
          <a:xfrm>
            <a:off x="7511772" y="6278999"/>
            <a:ext cx="6506408" cy="496014"/>
          </a:xfrm>
          <a:prstGeom prst="rect">
            <a:avLst/>
          </a:prstGeom>
          <a:noFill/>
          <a:ln/>
        </p:spPr>
        <p:txBody>
          <a:bodyPr wrap="square" lIns="0" tIns="0" rIns="0" bIns="0" rtlCol="0" anchor="t"/>
          <a:lstStyle/>
          <a:p>
            <a:pPr marL="342900" indent="-342900" algn="l">
              <a:lnSpc>
                <a:spcPts val="1950"/>
              </a:lnSpc>
              <a:buSzPct val="100000"/>
              <a:buChar char="•"/>
            </a:pPr>
            <a:r>
              <a:rPr lang="en-US" sz="1200" b="1" dirty="0">
                <a:solidFill>
                  <a:srgbClr val="4B4A4A"/>
                </a:solidFill>
                <a:latin typeface="Geist" pitchFamily="34" charset="0"/>
                <a:ea typeface="Geist" pitchFamily="34" charset="-122"/>
                <a:cs typeface="Geist" pitchFamily="34" charset="-120"/>
              </a:rPr>
              <a:t>Launch Week Sampling:</a:t>
            </a:r>
            <a:r>
              <a:rPr lang="en-US" sz="1200" dirty="0">
                <a:solidFill>
                  <a:srgbClr val="4B4A4A"/>
                </a:solidFill>
                <a:latin typeface="Geist" pitchFamily="34" charset="0"/>
                <a:ea typeface="Geist" pitchFamily="34" charset="-122"/>
                <a:cs typeface="Geist" pitchFamily="34" charset="-120"/>
              </a:rPr>
              <a:t> Free tasting events to build initial customer base and generate word-of-mouth</a:t>
            </a:r>
            <a:endParaRPr lang="en-US" sz="1200" dirty="0"/>
          </a:p>
        </p:txBody>
      </p:sp>
      <p:sp>
        <p:nvSpPr>
          <p:cNvPr id="22" name="Text 16"/>
          <p:cNvSpPr/>
          <p:nvPr/>
        </p:nvSpPr>
        <p:spPr>
          <a:xfrm>
            <a:off x="7511772" y="6829187"/>
            <a:ext cx="6506408" cy="248007"/>
          </a:xfrm>
          <a:prstGeom prst="rect">
            <a:avLst/>
          </a:prstGeom>
          <a:noFill/>
          <a:ln/>
        </p:spPr>
        <p:txBody>
          <a:bodyPr wrap="none" lIns="0" tIns="0" rIns="0" bIns="0" rtlCol="0" anchor="t"/>
          <a:lstStyle/>
          <a:p>
            <a:pPr marL="342900" indent="-342900" algn="l">
              <a:lnSpc>
                <a:spcPts val="1950"/>
              </a:lnSpc>
              <a:buSzPct val="100000"/>
              <a:buChar char="•"/>
            </a:pPr>
            <a:r>
              <a:rPr lang="en-US" sz="1200" b="1" dirty="0">
                <a:solidFill>
                  <a:srgbClr val="4B4A4A"/>
                </a:solidFill>
                <a:latin typeface="Geist" pitchFamily="34" charset="0"/>
                <a:ea typeface="Geist" pitchFamily="34" charset="-122"/>
                <a:cs typeface="Geist" pitchFamily="34" charset="-120"/>
              </a:rPr>
              <a:t>Loyalty Programme:</a:t>
            </a:r>
            <a:r>
              <a:rPr lang="en-US" sz="1200" dirty="0">
                <a:solidFill>
                  <a:srgbClr val="4B4A4A"/>
                </a:solidFill>
                <a:latin typeface="Geist" pitchFamily="34" charset="0"/>
                <a:ea typeface="Geist" pitchFamily="34" charset="-122"/>
                <a:cs typeface="Geist" pitchFamily="34" charset="-120"/>
              </a:rPr>
              <a:t> Rewards system encouraging repeat visits and referrals</a:t>
            </a:r>
            <a:endParaRPr lang="en-US" sz="1200" dirty="0"/>
          </a:p>
        </p:txBody>
      </p:sp>
      <p:sp>
        <p:nvSpPr>
          <p:cNvPr id="23" name="Text 17"/>
          <p:cNvSpPr/>
          <p:nvPr/>
        </p:nvSpPr>
        <p:spPr>
          <a:xfrm>
            <a:off x="7511772" y="7131368"/>
            <a:ext cx="6506408" cy="496014"/>
          </a:xfrm>
          <a:prstGeom prst="rect">
            <a:avLst/>
          </a:prstGeom>
          <a:noFill/>
          <a:ln/>
        </p:spPr>
        <p:txBody>
          <a:bodyPr wrap="square" lIns="0" tIns="0" rIns="0" bIns="0" rtlCol="0" anchor="t"/>
          <a:lstStyle/>
          <a:p>
            <a:pPr marL="342900" indent="-342900" algn="l">
              <a:lnSpc>
                <a:spcPts val="1950"/>
              </a:lnSpc>
              <a:buSzPct val="100000"/>
              <a:buChar char="•"/>
            </a:pPr>
            <a:r>
              <a:rPr lang="en-US" sz="1200" b="1" dirty="0">
                <a:solidFill>
                  <a:srgbClr val="4B4A4A"/>
                </a:solidFill>
                <a:latin typeface="Geist" pitchFamily="34" charset="0"/>
                <a:ea typeface="Geist" pitchFamily="34" charset="-122"/>
                <a:cs typeface="Geist" pitchFamily="34" charset="-120"/>
              </a:rPr>
              <a:t>Cultural Partnerships:</a:t>
            </a:r>
            <a:r>
              <a:rPr lang="en-US" sz="1200" dirty="0">
                <a:solidFill>
                  <a:srgbClr val="4B4A4A"/>
                </a:solidFill>
                <a:latin typeface="Geist" pitchFamily="34" charset="0"/>
                <a:ea typeface="Geist" pitchFamily="34" charset="-122"/>
                <a:cs typeface="Geist" pitchFamily="34" charset="-120"/>
              </a:rPr>
              <a:t> Sponsorship of Caribbean cultural events, music festivals, and community gatherings</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43627" y="305633"/>
            <a:ext cx="3385780" cy="346591"/>
          </a:xfrm>
          <a:prstGeom prst="rect">
            <a:avLst/>
          </a:prstGeom>
          <a:noFill/>
          <a:ln/>
        </p:spPr>
        <p:txBody>
          <a:bodyPr wrap="none" lIns="0" tIns="0" rIns="0" bIns="0" rtlCol="0" anchor="t"/>
          <a:lstStyle/>
          <a:p>
            <a:pPr marL="0" indent="0" algn="l">
              <a:lnSpc>
                <a:spcPts val="2700"/>
              </a:lnSpc>
              <a:buNone/>
            </a:pPr>
            <a:r>
              <a:rPr lang="en-US" sz="2150" b="1" dirty="0">
                <a:solidFill>
                  <a:srgbClr val="006747"/>
                </a:solidFill>
                <a:latin typeface="Noto Serif SC Bold" pitchFamily="34" charset="0"/>
                <a:ea typeface="Noto Serif SC Bold" pitchFamily="34" charset="-122"/>
                <a:cs typeface="Noto Serif SC Bold" pitchFamily="34" charset="-120"/>
              </a:rPr>
              <a:t>Financial Requirements</a:t>
            </a:r>
            <a:endParaRPr lang="en-US" sz="2150" dirty="0"/>
          </a:p>
        </p:txBody>
      </p:sp>
      <p:sp>
        <p:nvSpPr>
          <p:cNvPr id="3" name="Text 1"/>
          <p:cNvSpPr/>
          <p:nvPr/>
        </p:nvSpPr>
        <p:spPr>
          <a:xfrm>
            <a:off x="443627" y="818555"/>
            <a:ext cx="5546050" cy="693182"/>
          </a:xfrm>
          <a:prstGeom prst="rect">
            <a:avLst/>
          </a:prstGeom>
          <a:noFill/>
          <a:ln/>
        </p:spPr>
        <p:txBody>
          <a:bodyPr wrap="none" lIns="0" tIns="0" rIns="0" bIns="0" rtlCol="0" anchor="t"/>
          <a:lstStyle/>
          <a:p>
            <a:pPr marL="0" indent="0" algn="l">
              <a:lnSpc>
                <a:spcPts val="5450"/>
              </a:lnSpc>
              <a:buNone/>
            </a:pPr>
            <a:r>
              <a:rPr lang="en-US" sz="4350" b="1" dirty="0">
                <a:solidFill>
                  <a:srgbClr val="006747"/>
                </a:solidFill>
                <a:latin typeface="Noto Serif SC Bold" pitchFamily="34" charset="0"/>
                <a:ea typeface="Noto Serif SC Bold" pitchFamily="34" charset="-122"/>
                <a:cs typeface="Noto Serif SC Bold" pitchFamily="34" charset="-120"/>
              </a:rPr>
              <a:t>£180,000</a:t>
            </a:r>
            <a:endParaRPr lang="en-US" sz="4350" dirty="0"/>
          </a:p>
        </p:txBody>
      </p:sp>
      <p:sp>
        <p:nvSpPr>
          <p:cNvPr id="4" name="Text 2"/>
          <p:cNvSpPr/>
          <p:nvPr/>
        </p:nvSpPr>
        <p:spPr>
          <a:xfrm>
            <a:off x="443627" y="1678067"/>
            <a:ext cx="1998821" cy="207883"/>
          </a:xfrm>
          <a:prstGeom prst="rect">
            <a:avLst/>
          </a:prstGeom>
          <a:noFill/>
          <a:ln/>
        </p:spPr>
        <p:txBody>
          <a:bodyPr wrap="none" lIns="0" tIns="0" rIns="0" bIns="0" rtlCol="0" anchor="t"/>
          <a:lstStyle/>
          <a:p>
            <a:pPr marL="0" indent="0" algn="l">
              <a:lnSpc>
                <a:spcPts val="1600"/>
              </a:lnSpc>
              <a:buNone/>
            </a:pPr>
            <a:r>
              <a:rPr lang="en-US" sz="1300" b="1" dirty="0">
                <a:solidFill>
                  <a:srgbClr val="006747"/>
                </a:solidFill>
                <a:latin typeface="Noto Serif SC Bold" pitchFamily="34" charset="0"/>
                <a:ea typeface="Noto Serif SC Bold" pitchFamily="34" charset="-122"/>
                <a:cs typeface="Noto Serif SC Bold" pitchFamily="34" charset="-120"/>
              </a:rPr>
              <a:t>Total Funding Required</a:t>
            </a:r>
            <a:endParaRPr lang="en-US" sz="1300" dirty="0"/>
          </a:p>
        </p:txBody>
      </p:sp>
      <p:sp>
        <p:nvSpPr>
          <p:cNvPr id="5" name="Text 3"/>
          <p:cNvSpPr/>
          <p:nvPr/>
        </p:nvSpPr>
        <p:spPr>
          <a:xfrm>
            <a:off x="443627" y="2163128"/>
            <a:ext cx="1386483" cy="173355"/>
          </a:xfrm>
          <a:prstGeom prst="rect">
            <a:avLst/>
          </a:prstGeom>
          <a:noFill/>
          <a:ln/>
        </p:spPr>
        <p:txBody>
          <a:bodyPr wrap="none" lIns="0" tIns="0" rIns="0" bIns="0" rtlCol="0" anchor="t"/>
          <a:lstStyle/>
          <a:p>
            <a:pPr marL="0" indent="0" algn="l">
              <a:lnSpc>
                <a:spcPts val="1350"/>
              </a:lnSpc>
              <a:buNone/>
            </a:pPr>
            <a:r>
              <a:rPr lang="en-US" sz="1050" b="1" dirty="0">
                <a:solidFill>
                  <a:srgbClr val="006747"/>
                </a:solidFill>
                <a:latin typeface="Noto Serif SC Bold" pitchFamily="34" charset="0"/>
                <a:ea typeface="Noto Serif SC Bold" pitchFamily="34" charset="-122"/>
                <a:cs typeface="Noto Serif SC Bold" pitchFamily="34" charset="-120"/>
              </a:rPr>
              <a:t>Funding Sources</a:t>
            </a:r>
            <a:endParaRPr lang="en-US" sz="1050" dirty="0"/>
          </a:p>
        </p:txBody>
      </p:sp>
      <p:pic>
        <p:nvPicPr>
          <p:cNvPr id="6" name="Image 0" descr="preencoded.png"/>
          <p:cNvPicPr>
            <a:picLocks noChangeAspect="1"/>
          </p:cNvPicPr>
          <p:nvPr/>
        </p:nvPicPr>
        <p:blipFill>
          <a:blip r:embed="rId3"/>
          <a:stretch>
            <a:fillRect/>
          </a:stretch>
        </p:blipFill>
        <p:spPr>
          <a:xfrm>
            <a:off x="443627" y="2461260"/>
            <a:ext cx="6736318" cy="3630811"/>
          </a:xfrm>
          <a:prstGeom prst="rect">
            <a:avLst/>
          </a:prstGeom>
        </p:spPr>
      </p:pic>
      <p:sp>
        <p:nvSpPr>
          <p:cNvPr id="7" name="Shape 4"/>
          <p:cNvSpPr/>
          <p:nvPr/>
        </p:nvSpPr>
        <p:spPr>
          <a:xfrm>
            <a:off x="1037034" y="6122551"/>
            <a:ext cx="110847" cy="110847"/>
          </a:xfrm>
          <a:prstGeom prst="roundRect">
            <a:avLst>
              <a:gd name="adj" fmla="val 16498"/>
            </a:avLst>
          </a:prstGeom>
          <a:solidFill>
            <a:srgbClr val="004D35"/>
          </a:solidFill>
          <a:ln/>
        </p:spPr>
        <p:txBody>
          <a:bodyPr/>
          <a:lstStyle/>
          <a:p>
            <a:endParaRPr lang="en-US"/>
          </a:p>
        </p:txBody>
      </p:sp>
      <p:sp>
        <p:nvSpPr>
          <p:cNvPr id="8" name="Text 5"/>
          <p:cNvSpPr/>
          <p:nvPr/>
        </p:nvSpPr>
        <p:spPr>
          <a:xfrm>
            <a:off x="1208842" y="6122551"/>
            <a:ext cx="804505" cy="110966"/>
          </a:xfrm>
          <a:prstGeom prst="rect">
            <a:avLst/>
          </a:prstGeom>
          <a:noFill/>
          <a:ln/>
        </p:spPr>
        <p:txBody>
          <a:bodyPr wrap="none" lIns="0" tIns="0" rIns="0" bIns="0" rtlCol="0" anchor="t"/>
          <a:lstStyle/>
          <a:p>
            <a:pPr marL="0" indent="0" algn="l">
              <a:lnSpc>
                <a:spcPts val="850"/>
              </a:lnSpc>
              <a:buNone/>
            </a:pPr>
            <a:r>
              <a:rPr lang="en-US" sz="850" dirty="0">
                <a:solidFill>
                  <a:srgbClr val="4B4A4A"/>
                </a:solidFill>
                <a:latin typeface="Geist" pitchFamily="34" charset="0"/>
                <a:ea typeface="Geist" pitchFamily="34" charset="-122"/>
                <a:cs typeface="Geist" pitchFamily="34" charset="-120"/>
              </a:rPr>
              <a:t>Founder Capital</a:t>
            </a:r>
            <a:endParaRPr lang="en-US" sz="850" dirty="0"/>
          </a:p>
        </p:txBody>
      </p:sp>
      <p:sp>
        <p:nvSpPr>
          <p:cNvPr id="9" name="Shape 6"/>
          <p:cNvSpPr/>
          <p:nvPr/>
        </p:nvSpPr>
        <p:spPr>
          <a:xfrm>
            <a:off x="2327910" y="6122551"/>
            <a:ext cx="110847" cy="110847"/>
          </a:xfrm>
          <a:prstGeom prst="roundRect">
            <a:avLst>
              <a:gd name="adj" fmla="val 16498"/>
            </a:avLst>
          </a:prstGeom>
          <a:solidFill>
            <a:srgbClr val="007551"/>
          </a:solidFill>
          <a:ln/>
        </p:spPr>
        <p:txBody>
          <a:bodyPr/>
          <a:lstStyle/>
          <a:p>
            <a:endParaRPr lang="en-US"/>
          </a:p>
        </p:txBody>
      </p:sp>
      <p:sp>
        <p:nvSpPr>
          <p:cNvPr id="10" name="Text 7"/>
          <p:cNvSpPr/>
          <p:nvPr/>
        </p:nvSpPr>
        <p:spPr>
          <a:xfrm>
            <a:off x="2499717" y="6122551"/>
            <a:ext cx="1073587" cy="110966"/>
          </a:xfrm>
          <a:prstGeom prst="rect">
            <a:avLst/>
          </a:prstGeom>
          <a:noFill/>
          <a:ln/>
        </p:spPr>
        <p:txBody>
          <a:bodyPr wrap="none" lIns="0" tIns="0" rIns="0" bIns="0" rtlCol="0" anchor="t"/>
          <a:lstStyle/>
          <a:p>
            <a:pPr marL="0" indent="0" algn="l">
              <a:lnSpc>
                <a:spcPts val="850"/>
              </a:lnSpc>
              <a:buNone/>
            </a:pPr>
            <a:r>
              <a:rPr lang="en-US" sz="850" dirty="0">
                <a:solidFill>
                  <a:srgbClr val="4B4A4A"/>
                </a:solidFill>
                <a:latin typeface="Geist" pitchFamily="34" charset="0"/>
                <a:ea typeface="Geist" pitchFamily="34" charset="-122"/>
                <a:cs typeface="Geist" pitchFamily="34" charset="-120"/>
              </a:rPr>
              <a:t>Angel Investor Equity</a:t>
            </a:r>
            <a:endParaRPr lang="en-US" sz="850" dirty="0"/>
          </a:p>
        </p:txBody>
      </p:sp>
      <p:sp>
        <p:nvSpPr>
          <p:cNvPr id="11" name="Shape 8"/>
          <p:cNvSpPr/>
          <p:nvPr/>
        </p:nvSpPr>
        <p:spPr>
          <a:xfrm>
            <a:off x="4316611" y="6122551"/>
            <a:ext cx="110847" cy="110847"/>
          </a:xfrm>
          <a:prstGeom prst="roundRect">
            <a:avLst>
              <a:gd name="adj" fmla="val 16498"/>
            </a:avLst>
          </a:prstGeom>
          <a:solidFill>
            <a:srgbClr val="009E6D"/>
          </a:solidFill>
          <a:ln/>
        </p:spPr>
        <p:txBody>
          <a:bodyPr/>
          <a:lstStyle/>
          <a:p>
            <a:endParaRPr lang="en-US"/>
          </a:p>
        </p:txBody>
      </p:sp>
      <p:sp>
        <p:nvSpPr>
          <p:cNvPr id="12" name="Text 9"/>
          <p:cNvSpPr/>
          <p:nvPr/>
        </p:nvSpPr>
        <p:spPr>
          <a:xfrm>
            <a:off x="4488418" y="6122551"/>
            <a:ext cx="540544" cy="110966"/>
          </a:xfrm>
          <a:prstGeom prst="rect">
            <a:avLst/>
          </a:prstGeom>
          <a:noFill/>
          <a:ln/>
        </p:spPr>
        <p:txBody>
          <a:bodyPr wrap="none" lIns="0" tIns="0" rIns="0" bIns="0" rtlCol="0" anchor="t"/>
          <a:lstStyle/>
          <a:p>
            <a:pPr marL="0" indent="0" algn="l">
              <a:lnSpc>
                <a:spcPts val="850"/>
              </a:lnSpc>
              <a:buNone/>
            </a:pPr>
            <a:r>
              <a:rPr lang="en-US" sz="850" dirty="0">
                <a:solidFill>
                  <a:srgbClr val="4B4A4A"/>
                </a:solidFill>
                <a:latin typeface="Geist" pitchFamily="34" charset="0"/>
                <a:ea typeface="Geist" pitchFamily="34" charset="-122"/>
                <a:cs typeface="Geist" pitchFamily="34" charset="-120"/>
              </a:rPr>
              <a:t>Bank Loan</a:t>
            </a:r>
            <a:endParaRPr lang="en-US" sz="850" dirty="0"/>
          </a:p>
        </p:txBody>
      </p:sp>
      <p:sp>
        <p:nvSpPr>
          <p:cNvPr id="13" name="Shape 10"/>
          <p:cNvSpPr/>
          <p:nvPr/>
        </p:nvSpPr>
        <p:spPr>
          <a:xfrm>
            <a:off x="5610106" y="6122551"/>
            <a:ext cx="110847" cy="110847"/>
          </a:xfrm>
          <a:prstGeom prst="roundRect">
            <a:avLst>
              <a:gd name="adj" fmla="val 16498"/>
            </a:avLst>
          </a:prstGeom>
          <a:solidFill>
            <a:srgbClr val="00C789"/>
          </a:solidFill>
          <a:ln/>
        </p:spPr>
        <p:txBody>
          <a:bodyPr/>
          <a:lstStyle/>
          <a:p>
            <a:endParaRPr lang="en-US"/>
          </a:p>
        </p:txBody>
      </p:sp>
      <p:sp>
        <p:nvSpPr>
          <p:cNvPr id="14" name="Text 11"/>
          <p:cNvSpPr/>
          <p:nvPr/>
        </p:nvSpPr>
        <p:spPr>
          <a:xfrm>
            <a:off x="5781913" y="6122551"/>
            <a:ext cx="716637" cy="110966"/>
          </a:xfrm>
          <a:prstGeom prst="rect">
            <a:avLst/>
          </a:prstGeom>
          <a:noFill/>
          <a:ln/>
        </p:spPr>
        <p:txBody>
          <a:bodyPr wrap="none" lIns="0" tIns="0" rIns="0" bIns="0" rtlCol="0" anchor="t"/>
          <a:lstStyle/>
          <a:p>
            <a:pPr marL="0" indent="0" algn="l">
              <a:lnSpc>
                <a:spcPts val="850"/>
              </a:lnSpc>
              <a:buNone/>
            </a:pPr>
            <a:r>
              <a:rPr lang="en-US" sz="850" dirty="0">
                <a:solidFill>
                  <a:srgbClr val="4B4A4A"/>
                </a:solidFill>
                <a:latin typeface="Geist" pitchFamily="34" charset="0"/>
                <a:ea typeface="Geist" pitchFamily="34" charset="-122"/>
                <a:cs typeface="Geist" pitchFamily="34" charset="-120"/>
              </a:rPr>
              <a:t>Grant Funding</a:t>
            </a:r>
            <a:endParaRPr lang="en-US" sz="850" dirty="0"/>
          </a:p>
        </p:txBody>
      </p:sp>
      <p:sp>
        <p:nvSpPr>
          <p:cNvPr id="15" name="Text 12"/>
          <p:cNvSpPr/>
          <p:nvPr/>
        </p:nvSpPr>
        <p:spPr>
          <a:xfrm>
            <a:off x="443627" y="6358295"/>
            <a:ext cx="6736318" cy="355044"/>
          </a:xfrm>
          <a:prstGeom prst="rect">
            <a:avLst/>
          </a:prstGeom>
          <a:noFill/>
          <a:ln/>
        </p:spPr>
        <p:txBody>
          <a:bodyPr wrap="square" lIns="0" tIns="0" rIns="0" bIns="0" rtlCol="0" anchor="t"/>
          <a:lstStyle/>
          <a:p>
            <a:pPr marL="0" indent="0" algn="l">
              <a:lnSpc>
                <a:spcPts val="1350"/>
              </a:lnSpc>
              <a:buNone/>
            </a:pPr>
            <a:r>
              <a:rPr lang="en-US" sz="850" dirty="0">
                <a:solidFill>
                  <a:srgbClr val="4B4A4A"/>
                </a:solidFill>
                <a:latin typeface="Geist" pitchFamily="34" charset="0"/>
                <a:ea typeface="Geist" pitchFamily="34" charset="-122"/>
                <a:cs typeface="Geist" pitchFamily="34" charset="-120"/>
              </a:rPr>
              <a:t>Our funding structure balances founder commitment, external investment, traditional financing, and public sector support. This diversified approach reduces risk whilst maintaining appropriate founder control and minimising debt burden.</a:t>
            </a:r>
            <a:endParaRPr lang="en-US" sz="850" dirty="0"/>
          </a:p>
        </p:txBody>
      </p:sp>
      <p:sp>
        <p:nvSpPr>
          <p:cNvPr id="16" name="Text 13"/>
          <p:cNvSpPr/>
          <p:nvPr/>
        </p:nvSpPr>
        <p:spPr>
          <a:xfrm>
            <a:off x="7458075" y="2163128"/>
            <a:ext cx="1386483" cy="173355"/>
          </a:xfrm>
          <a:prstGeom prst="rect">
            <a:avLst/>
          </a:prstGeom>
          <a:noFill/>
          <a:ln/>
        </p:spPr>
        <p:txBody>
          <a:bodyPr wrap="none" lIns="0" tIns="0" rIns="0" bIns="0" rtlCol="0" anchor="t"/>
          <a:lstStyle/>
          <a:p>
            <a:pPr marL="0" indent="0" algn="l">
              <a:lnSpc>
                <a:spcPts val="1350"/>
              </a:lnSpc>
              <a:buNone/>
            </a:pPr>
            <a:r>
              <a:rPr lang="en-US" sz="1050" b="1" dirty="0">
                <a:solidFill>
                  <a:srgbClr val="006747"/>
                </a:solidFill>
                <a:latin typeface="Noto Serif SC Bold" pitchFamily="34" charset="0"/>
                <a:ea typeface="Noto Serif SC Bold" pitchFamily="34" charset="-122"/>
                <a:cs typeface="Noto Serif SC Bold" pitchFamily="34" charset="-120"/>
              </a:rPr>
              <a:t>Capital Allocation</a:t>
            </a:r>
            <a:endParaRPr lang="en-US" sz="1050" dirty="0"/>
          </a:p>
        </p:txBody>
      </p:sp>
      <p:sp>
        <p:nvSpPr>
          <p:cNvPr id="17" name="Shape 14"/>
          <p:cNvSpPr/>
          <p:nvPr/>
        </p:nvSpPr>
        <p:spPr>
          <a:xfrm>
            <a:off x="7458075" y="2516624"/>
            <a:ext cx="6356032" cy="138589"/>
          </a:xfrm>
          <a:prstGeom prst="roundRect">
            <a:avLst>
              <a:gd name="adj" fmla="val 72033"/>
            </a:avLst>
          </a:prstGeom>
          <a:solidFill>
            <a:srgbClr val="D1EFE4"/>
          </a:solidFill>
          <a:ln w="7620">
            <a:solidFill>
              <a:srgbClr val="B7D5CA"/>
            </a:solidFill>
            <a:prstDash val="solid"/>
          </a:ln>
        </p:spPr>
        <p:txBody>
          <a:bodyPr/>
          <a:lstStyle/>
          <a:p>
            <a:endParaRPr lang="en-US"/>
          </a:p>
        </p:txBody>
      </p:sp>
      <p:sp>
        <p:nvSpPr>
          <p:cNvPr id="18" name="Shape 15"/>
          <p:cNvSpPr/>
          <p:nvPr/>
        </p:nvSpPr>
        <p:spPr>
          <a:xfrm>
            <a:off x="7458075" y="2516624"/>
            <a:ext cx="1144072" cy="138589"/>
          </a:xfrm>
          <a:prstGeom prst="roundRect">
            <a:avLst>
              <a:gd name="adj" fmla="val 72033"/>
            </a:avLst>
          </a:prstGeom>
          <a:solidFill>
            <a:srgbClr val="006747"/>
          </a:solidFill>
          <a:ln/>
        </p:spPr>
        <p:txBody>
          <a:bodyPr/>
          <a:lstStyle/>
          <a:p>
            <a:endParaRPr lang="en-US"/>
          </a:p>
        </p:txBody>
      </p:sp>
      <p:sp>
        <p:nvSpPr>
          <p:cNvPr id="19" name="Text 16"/>
          <p:cNvSpPr/>
          <p:nvPr/>
        </p:nvSpPr>
        <p:spPr>
          <a:xfrm>
            <a:off x="13897213" y="2516624"/>
            <a:ext cx="297180" cy="138589"/>
          </a:xfrm>
          <a:prstGeom prst="rect">
            <a:avLst/>
          </a:prstGeom>
          <a:noFill/>
          <a:ln/>
        </p:spPr>
        <p:txBody>
          <a:bodyPr wrap="none" lIns="0" tIns="0" rIns="0" bIns="0" rtlCol="0" anchor="t"/>
          <a:lstStyle/>
          <a:p>
            <a:pPr marL="0" indent="0" algn="l">
              <a:lnSpc>
                <a:spcPts val="1050"/>
              </a:lnSpc>
              <a:buNone/>
            </a:pPr>
            <a:r>
              <a:rPr lang="en-US" sz="1050" b="1" dirty="0">
                <a:solidFill>
                  <a:srgbClr val="4B4A4A"/>
                </a:solidFill>
                <a:latin typeface="Noto Serif SC Bold" pitchFamily="34" charset="0"/>
                <a:ea typeface="Noto Serif SC Bold" pitchFamily="34" charset="-122"/>
                <a:cs typeface="Noto Serif SC Bold" pitchFamily="34" charset="-120"/>
              </a:rPr>
              <a:t>18%</a:t>
            </a:r>
            <a:endParaRPr lang="en-US" sz="1050" dirty="0"/>
          </a:p>
        </p:txBody>
      </p:sp>
      <p:sp>
        <p:nvSpPr>
          <p:cNvPr id="20" name="Text 17"/>
          <p:cNvSpPr/>
          <p:nvPr/>
        </p:nvSpPr>
        <p:spPr>
          <a:xfrm>
            <a:off x="7458075" y="2793683"/>
            <a:ext cx="1386483" cy="173355"/>
          </a:xfrm>
          <a:prstGeom prst="rect">
            <a:avLst/>
          </a:prstGeom>
          <a:noFill/>
          <a:ln/>
        </p:spPr>
        <p:txBody>
          <a:bodyPr wrap="none" lIns="0" tIns="0" rIns="0" bIns="0" rtlCol="0" anchor="t"/>
          <a:lstStyle/>
          <a:p>
            <a:pPr marL="0" indent="0" algn="l">
              <a:lnSpc>
                <a:spcPts val="1350"/>
              </a:lnSpc>
              <a:buNone/>
            </a:pPr>
            <a:r>
              <a:rPr lang="en-US" sz="1050" b="1" dirty="0">
                <a:solidFill>
                  <a:srgbClr val="4B4A4A"/>
                </a:solidFill>
                <a:latin typeface="Noto Serif SC Bold" pitchFamily="34" charset="0"/>
                <a:ea typeface="Noto Serif SC Bold" pitchFamily="34" charset="-122"/>
                <a:cs typeface="Noto Serif SC Bold" pitchFamily="34" charset="-120"/>
              </a:rPr>
              <a:t>Premises &amp; Fit-Out</a:t>
            </a:r>
            <a:endParaRPr lang="en-US" sz="1050" dirty="0"/>
          </a:p>
        </p:txBody>
      </p:sp>
      <p:sp>
        <p:nvSpPr>
          <p:cNvPr id="21" name="Text 18"/>
          <p:cNvSpPr/>
          <p:nvPr/>
        </p:nvSpPr>
        <p:spPr>
          <a:xfrm>
            <a:off x="7458075" y="3077885"/>
            <a:ext cx="6736318" cy="177522"/>
          </a:xfrm>
          <a:prstGeom prst="rect">
            <a:avLst/>
          </a:prstGeom>
          <a:noFill/>
          <a:ln/>
        </p:spPr>
        <p:txBody>
          <a:bodyPr wrap="none" lIns="0" tIns="0" rIns="0" bIns="0" rtlCol="0" anchor="t"/>
          <a:lstStyle/>
          <a:p>
            <a:pPr marL="0" indent="0" algn="l">
              <a:lnSpc>
                <a:spcPts val="1350"/>
              </a:lnSpc>
              <a:buNone/>
            </a:pPr>
            <a:r>
              <a:rPr lang="en-US" sz="850" dirty="0">
                <a:solidFill>
                  <a:srgbClr val="4B4A4A"/>
                </a:solidFill>
                <a:latin typeface="Geist" pitchFamily="34" charset="0"/>
                <a:ea typeface="Geist" pitchFamily="34" charset="-122"/>
                <a:cs typeface="Geist" pitchFamily="34" charset="-120"/>
              </a:rPr>
              <a:t>£33,000</a:t>
            </a:r>
            <a:endParaRPr lang="en-US" sz="850" dirty="0"/>
          </a:p>
        </p:txBody>
      </p:sp>
      <p:sp>
        <p:nvSpPr>
          <p:cNvPr id="22" name="Shape 19"/>
          <p:cNvSpPr/>
          <p:nvPr/>
        </p:nvSpPr>
        <p:spPr>
          <a:xfrm>
            <a:off x="7458075" y="3532584"/>
            <a:ext cx="6356032" cy="138589"/>
          </a:xfrm>
          <a:prstGeom prst="roundRect">
            <a:avLst>
              <a:gd name="adj" fmla="val 72033"/>
            </a:avLst>
          </a:prstGeom>
          <a:solidFill>
            <a:srgbClr val="D1EFE4"/>
          </a:solidFill>
          <a:ln w="7620">
            <a:solidFill>
              <a:srgbClr val="B7D5CA"/>
            </a:solidFill>
            <a:prstDash val="solid"/>
          </a:ln>
        </p:spPr>
        <p:txBody>
          <a:bodyPr/>
          <a:lstStyle/>
          <a:p>
            <a:endParaRPr lang="en-US"/>
          </a:p>
        </p:txBody>
      </p:sp>
      <p:sp>
        <p:nvSpPr>
          <p:cNvPr id="23" name="Shape 20"/>
          <p:cNvSpPr/>
          <p:nvPr/>
        </p:nvSpPr>
        <p:spPr>
          <a:xfrm>
            <a:off x="7458075" y="3532584"/>
            <a:ext cx="2033826" cy="138589"/>
          </a:xfrm>
          <a:prstGeom prst="roundRect">
            <a:avLst>
              <a:gd name="adj" fmla="val 72033"/>
            </a:avLst>
          </a:prstGeom>
          <a:solidFill>
            <a:srgbClr val="006747"/>
          </a:solidFill>
          <a:ln/>
        </p:spPr>
        <p:txBody>
          <a:bodyPr/>
          <a:lstStyle/>
          <a:p>
            <a:endParaRPr lang="en-US"/>
          </a:p>
        </p:txBody>
      </p:sp>
      <p:sp>
        <p:nvSpPr>
          <p:cNvPr id="24" name="Text 21"/>
          <p:cNvSpPr/>
          <p:nvPr/>
        </p:nvSpPr>
        <p:spPr>
          <a:xfrm>
            <a:off x="13897213" y="3532584"/>
            <a:ext cx="297180" cy="138589"/>
          </a:xfrm>
          <a:prstGeom prst="rect">
            <a:avLst/>
          </a:prstGeom>
          <a:noFill/>
          <a:ln/>
        </p:spPr>
        <p:txBody>
          <a:bodyPr wrap="none" lIns="0" tIns="0" rIns="0" bIns="0" rtlCol="0" anchor="t"/>
          <a:lstStyle/>
          <a:p>
            <a:pPr marL="0" indent="0" algn="l">
              <a:lnSpc>
                <a:spcPts val="1050"/>
              </a:lnSpc>
              <a:buNone/>
            </a:pPr>
            <a:r>
              <a:rPr lang="en-US" sz="1050" b="1" dirty="0">
                <a:solidFill>
                  <a:srgbClr val="4B4A4A"/>
                </a:solidFill>
                <a:latin typeface="Noto Serif SC Bold" pitchFamily="34" charset="0"/>
                <a:ea typeface="Noto Serif SC Bold" pitchFamily="34" charset="-122"/>
                <a:cs typeface="Noto Serif SC Bold" pitchFamily="34" charset="-120"/>
              </a:rPr>
              <a:t>32%</a:t>
            </a:r>
            <a:endParaRPr lang="en-US" sz="1050" dirty="0"/>
          </a:p>
        </p:txBody>
      </p:sp>
      <p:sp>
        <p:nvSpPr>
          <p:cNvPr id="25" name="Text 22"/>
          <p:cNvSpPr/>
          <p:nvPr/>
        </p:nvSpPr>
        <p:spPr>
          <a:xfrm>
            <a:off x="7458075" y="3809643"/>
            <a:ext cx="1386483" cy="173355"/>
          </a:xfrm>
          <a:prstGeom prst="rect">
            <a:avLst/>
          </a:prstGeom>
          <a:noFill/>
          <a:ln/>
        </p:spPr>
        <p:txBody>
          <a:bodyPr wrap="none" lIns="0" tIns="0" rIns="0" bIns="0" rtlCol="0" anchor="t"/>
          <a:lstStyle/>
          <a:p>
            <a:pPr marL="0" indent="0" algn="l">
              <a:lnSpc>
                <a:spcPts val="1350"/>
              </a:lnSpc>
              <a:buNone/>
            </a:pPr>
            <a:r>
              <a:rPr lang="en-US" sz="1050" b="1" dirty="0">
                <a:solidFill>
                  <a:srgbClr val="4B4A4A"/>
                </a:solidFill>
                <a:latin typeface="Noto Serif SC Bold" pitchFamily="34" charset="0"/>
                <a:ea typeface="Noto Serif SC Bold" pitchFamily="34" charset="-122"/>
                <a:cs typeface="Noto Serif SC Bold" pitchFamily="34" charset="-120"/>
              </a:rPr>
              <a:t>Equipment</a:t>
            </a:r>
            <a:endParaRPr lang="en-US" sz="1050" dirty="0"/>
          </a:p>
        </p:txBody>
      </p:sp>
      <p:sp>
        <p:nvSpPr>
          <p:cNvPr id="26" name="Text 23"/>
          <p:cNvSpPr/>
          <p:nvPr/>
        </p:nvSpPr>
        <p:spPr>
          <a:xfrm>
            <a:off x="7458075" y="4093845"/>
            <a:ext cx="6736318" cy="177522"/>
          </a:xfrm>
          <a:prstGeom prst="rect">
            <a:avLst/>
          </a:prstGeom>
          <a:noFill/>
          <a:ln/>
        </p:spPr>
        <p:txBody>
          <a:bodyPr wrap="none" lIns="0" tIns="0" rIns="0" bIns="0" rtlCol="0" anchor="t"/>
          <a:lstStyle/>
          <a:p>
            <a:pPr marL="0" indent="0" algn="l">
              <a:lnSpc>
                <a:spcPts val="1350"/>
              </a:lnSpc>
              <a:buNone/>
            </a:pPr>
            <a:r>
              <a:rPr lang="en-US" sz="850" dirty="0">
                <a:solidFill>
                  <a:srgbClr val="4B4A4A"/>
                </a:solidFill>
                <a:latin typeface="Geist" pitchFamily="34" charset="0"/>
                <a:ea typeface="Geist" pitchFamily="34" charset="-122"/>
                <a:cs typeface="Geist" pitchFamily="34" charset="-120"/>
              </a:rPr>
              <a:t>£57,000</a:t>
            </a:r>
            <a:endParaRPr lang="en-US" sz="850" dirty="0"/>
          </a:p>
        </p:txBody>
      </p:sp>
      <p:sp>
        <p:nvSpPr>
          <p:cNvPr id="27" name="Shape 24"/>
          <p:cNvSpPr/>
          <p:nvPr/>
        </p:nvSpPr>
        <p:spPr>
          <a:xfrm>
            <a:off x="7458075" y="4548545"/>
            <a:ext cx="6437590" cy="138589"/>
          </a:xfrm>
          <a:prstGeom prst="roundRect">
            <a:avLst>
              <a:gd name="adj" fmla="val 72033"/>
            </a:avLst>
          </a:prstGeom>
          <a:solidFill>
            <a:srgbClr val="D1EFE4"/>
          </a:solidFill>
          <a:ln w="7620">
            <a:solidFill>
              <a:srgbClr val="B7D5CA"/>
            </a:solidFill>
            <a:prstDash val="solid"/>
          </a:ln>
        </p:spPr>
        <p:txBody>
          <a:bodyPr/>
          <a:lstStyle/>
          <a:p>
            <a:endParaRPr lang="en-US"/>
          </a:p>
        </p:txBody>
      </p:sp>
      <p:sp>
        <p:nvSpPr>
          <p:cNvPr id="28" name="Shape 25"/>
          <p:cNvSpPr/>
          <p:nvPr/>
        </p:nvSpPr>
        <p:spPr>
          <a:xfrm>
            <a:off x="7458075" y="4548545"/>
            <a:ext cx="386239" cy="138589"/>
          </a:xfrm>
          <a:prstGeom prst="roundRect">
            <a:avLst>
              <a:gd name="adj" fmla="val 72033"/>
            </a:avLst>
          </a:prstGeom>
          <a:solidFill>
            <a:srgbClr val="006747"/>
          </a:solidFill>
          <a:ln/>
        </p:spPr>
        <p:txBody>
          <a:bodyPr/>
          <a:lstStyle/>
          <a:p>
            <a:endParaRPr lang="en-US"/>
          </a:p>
        </p:txBody>
      </p:sp>
      <p:sp>
        <p:nvSpPr>
          <p:cNvPr id="29" name="Text 26"/>
          <p:cNvSpPr/>
          <p:nvPr/>
        </p:nvSpPr>
        <p:spPr>
          <a:xfrm>
            <a:off x="13978771" y="4548545"/>
            <a:ext cx="215622" cy="138589"/>
          </a:xfrm>
          <a:prstGeom prst="rect">
            <a:avLst/>
          </a:prstGeom>
          <a:noFill/>
          <a:ln/>
        </p:spPr>
        <p:txBody>
          <a:bodyPr wrap="none" lIns="0" tIns="0" rIns="0" bIns="0" rtlCol="0" anchor="t"/>
          <a:lstStyle/>
          <a:p>
            <a:pPr marL="0" indent="0" algn="l">
              <a:lnSpc>
                <a:spcPts val="1050"/>
              </a:lnSpc>
              <a:buNone/>
            </a:pPr>
            <a:r>
              <a:rPr lang="en-US" sz="1050" b="1" dirty="0">
                <a:solidFill>
                  <a:srgbClr val="4B4A4A"/>
                </a:solidFill>
                <a:latin typeface="Noto Serif SC Bold" pitchFamily="34" charset="0"/>
                <a:ea typeface="Noto Serif SC Bold" pitchFamily="34" charset="-122"/>
                <a:cs typeface="Noto Serif SC Bold" pitchFamily="34" charset="-120"/>
              </a:rPr>
              <a:t>6%</a:t>
            </a:r>
            <a:endParaRPr lang="en-US" sz="1050" dirty="0"/>
          </a:p>
        </p:txBody>
      </p:sp>
      <p:sp>
        <p:nvSpPr>
          <p:cNvPr id="30" name="Text 27"/>
          <p:cNvSpPr/>
          <p:nvPr/>
        </p:nvSpPr>
        <p:spPr>
          <a:xfrm>
            <a:off x="7458075" y="4825603"/>
            <a:ext cx="1600438" cy="173355"/>
          </a:xfrm>
          <a:prstGeom prst="rect">
            <a:avLst/>
          </a:prstGeom>
          <a:noFill/>
          <a:ln/>
        </p:spPr>
        <p:txBody>
          <a:bodyPr wrap="none" lIns="0" tIns="0" rIns="0" bIns="0" rtlCol="0" anchor="t"/>
          <a:lstStyle/>
          <a:p>
            <a:pPr marL="0" indent="0" algn="l">
              <a:lnSpc>
                <a:spcPts val="1350"/>
              </a:lnSpc>
              <a:buNone/>
            </a:pPr>
            <a:r>
              <a:rPr lang="en-US" sz="1050" b="1" dirty="0">
                <a:solidFill>
                  <a:srgbClr val="4B4A4A"/>
                </a:solidFill>
                <a:latin typeface="Noto Serif SC Bold" pitchFamily="34" charset="0"/>
                <a:ea typeface="Noto Serif SC Bold" pitchFamily="34" charset="-122"/>
                <a:cs typeface="Noto Serif SC Bold" pitchFamily="34" charset="-120"/>
              </a:rPr>
              <a:t>Inventory &amp; Packaging</a:t>
            </a:r>
            <a:endParaRPr lang="en-US" sz="1050" dirty="0"/>
          </a:p>
        </p:txBody>
      </p:sp>
      <p:sp>
        <p:nvSpPr>
          <p:cNvPr id="31" name="Text 28"/>
          <p:cNvSpPr/>
          <p:nvPr/>
        </p:nvSpPr>
        <p:spPr>
          <a:xfrm>
            <a:off x="7458075" y="5109805"/>
            <a:ext cx="6736318" cy="177522"/>
          </a:xfrm>
          <a:prstGeom prst="rect">
            <a:avLst/>
          </a:prstGeom>
          <a:noFill/>
          <a:ln/>
        </p:spPr>
        <p:txBody>
          <a:bodyPr wrap="none" lIns="0" tIns="0" rIns="0" bIns="0" rtlCol="0" anchor="t"/>
          <a:lstStyle/>
          <a:p>
            <a:pPr marL="0" indent="0" algn="l">
              <a:lnSpc>
                <a:spcPts val="1350"/>
              </a:lnSpc>
              <a:buNone/>
            </a:pPr>
            <a:r>
              <a:rPr lang="en-US" sz="850" dirty="0">
                <a:solidFill>
                  <a:srgbClr val="4B4A4A"/>
                </a:solidFill>
                <a:latin typeface="Geist" pitchFamily="34" charset="0"/>
                <a:ea typeface="Geist" pitchFamily="34" charset="-122"/>
                <a:cs typeface="Geist" pitchFamily="34" charset="-120"/>
              </a:rPr>
              <a:t>£11,000</a:t>
            </a:r>
            <a:endParaRPr lang="en-US" sz="850" dirty="0"/>
          </a:p>
        </p:txBody>
      </p:sp>
      <p:sp>
        <p:nvSpPr>
          <p:cNvPr id="32" name="Shape 29"/>
          <p:cNvSpPr/>
          <p:nvPr/>
        </p:nvSpPr>
        <p:spPr>
          <a:xfrm>
            <a:off x="7458075" y="5564505"/>
            <a:ext cx="6437590" cy="138589"/>
          </a:xfrm>
          <a:prstGeom prst="roundRect">
            <a:avLst>
              <a:gd name="adj" fmla="val 72033"/>
            </a:avLst>
          </a:prstGeom>
          <a:solidFill>
            <a:srgbClr val="D1EFE4"/>
          </a:solidFill>
          <a:ln w="7620">
            <a:solidFill>
              <a:srgbClr val="B7D5CA"/>
            </a:solidFill>
            <a:prstDash val="solid"/>
          </a:ln>
        </p:spPr>
        <p:txBody>
          <a:bodyPr/>
          <a:lstStyle/>
          <a:p>
            <a:endParaRPr lang="en-US"/>
          </a:p>
        </p:txBody>
      </p:sp>
      <p:sp>
        <p:nvSpPr>
          <p:cNvPr id="33" name="Shape 30"/>
          <p:cNvSpPr/>
          <p:nvPr/>
        </p:nvSpPr>
        <p:spPr>
          <a:xfrm>
            <a:off x="7458075" y="5564505"/>
            <a:ext cx="450533" cy="138589"/>
          </a:xfrm>
          <a:prstGeom prst="roundRect">
            <a:avLst>
              <a:gd name="adj" fmla="val 72033"/>
            </a:avLst>
          </a:prstGeom>
          <a:solidFill>
            <a:srgbClr val="006747"/>
          </a:solidFill>
          <a:ln/>
        </p:spPr>
        <p:txBody>
          <a:bodyPr/>
          <a:lstStyle/>
          <a:p>
            <a:endParaRPr lang="en-US"/>
          </a:p>
        </p:txBody>
      </p:sp>
      <p:sp>
        <p:nvSpPr>
          <p:cNvPr id="34" name="Text 31"/>
          <p:cNvSpPr/>
          <p:nvPr/>
        </p:nvSpPr>
        <p:spPr>
          <a:xfrm>
            <a:off x="13978771" y="5564505"/>
            <a:ext cx="215622" cy="138589"/>
          </a:xfrm>
          <a:prstGeom prst="rect">
            <a:avLst/>
          </a:prstGeom>
          <a:noFill/>
          <a:ln/>
        </p:spPr>
        <p:txBody>
          <a:bodyPr wrap="none" lIns="0" tIns="0" rIns="0" bIns="0" rtlCol="0" anchor="t"/>
          <a:lstStyle/>
          <a:p>
            <a:pPr marL="0" indent="0" algn="l">
              <a:lnSpc>
                <a:spcPts val="1050"/>
              </a:lnSpc>
              <a:buNone/>
            </a:pPr>
            <a:r>
              <a:rPr lang="en-US" sz="1050" b="1" dirty="0">
                <a:solidFill>
                  <a:srgbClr val="4B4A4A"/>
                </a:solidFill>
                <a:latin typeface="Noto Serif SC Bold" pitchFamily="34" charset="0"/>
                <a:ea typeface="Noto Serif SC Bold" pitchFamily="34" charset="-122"/>
                <a:cs typeface="Noto Serif SC Bold" pitchFamily="34" charset="-120"/>
              </a:rPr>
              <a:t>7%</a:t>
            </a:r>
            <a:endParaRPr lang="en-US" sz="1050" dirty="0"/>
          </a:p>
        </p:txBody>
      </p:sp>
      <p:sp>
        <p:nvSpPr>
          <p:cNvPr id="35" name="Text 32"/>
          <p:cNvSpPr/>
          <p:nvPr/>
        </p:nvSpPr>
        <p:spPr>
          <a:xfrm>
            <a:off x="7458075" y="5841563"/>
            <a:ext cx="1386483" cy="173355"/>
          </a:xfrm>
          <a:prstGeom prst="rect">
            <a:avLst/>
          </a:prstGeom>
          <a:noFill/>
          <a:ln/>
        </p:spPr>
        <p:txBody>
          <a:bodyPr wrap="none" lIns="0" tIns="0" rIns="0" bIns="0" rtlCol="0" anchor="t"/>
          <a:lstStyle/>
          <a:p>
            <a:pPr marL="0" indent="0" algn="l">
              <a:lnSpc>
                <a:spcPts val="1350"/>
              </a:lnSpc>
              <a:buNone/>
            </a:pPr>
            <a:r>
              <a:rPr lang="en-US" sz="1050" b="1" dirty="0">
                <a:solidFill>
                  <a:srgbClr val="4B4A4A"/>
                </a:solidFill>
                <a:latin typeface="Noto Serif SC Bold" pitchFamily="34" charset="0"/>
                <a:ea typeface="Noto Serif SC Bold" pitchFamily="34" charset="-122"/>
                <a:cs typeface="Noto Serif SC Bold" pitchFamily="34" charset="-120"/>
              </a:rPr>
              <a:t>Marketing &amp; Brand</a:t>
            </a:r>
            <a:endParaRPr lang="en-US" sz="1050" dirty="0"/>
          </a:p>
        </p:txBody>
      </p:sp>
      <p:sp>
        <p:nvSpPr>
          <p:cNvPr id="36" name="Text 33"/>
          <p:cNvSpPr/>
          <p:nvPr/>
        </p:nvSpPr>
        <p:spPr>
          <a:xfrm>
            <a:off x="7458075" y="6125766"/>
            <a:ext cx="6736318" cy="177522"/>
          </a:xfrm>
          <a:prstGeom prst="rect">
            <a:avLst/>
          </a:prstGeom>
          <a:noFill/>
          <a:ln/>
        </p:spPr>
        <p:txBody>
          <a:bodyPr wrap="none" lIns="0" tIns="0" rIns="0" bIns="0" rtlCol="0" anchor="t"/>
          <a:lstStyle/>
          <a:p>
            <a:pPr marL="0" indent="0" algn="l">
              <a:lnSpc>
                <a:spcPts val="1350"/>
              </a:lnSpc>
              <a:buNone/>
            </a:pPr>
            <a:r>
              <a:rPr lang="en-US" sz="850" dirty="0">
                <a:solidFill>
                  <a:srgbClr val="4B4A4A"/>
                </a:solidFill>
                <a:latin typeface="Geist" pitchFamily="34" charset="0"/>
                <a:ea typeface="Geist" pitchFamily="34" charset="-122"/>
                <a:cs typeface="Geist" pitchFamily="34" charset="-120"/>
              </a:rPr>
              <a:t>£13,000</a:t>
            </a:r>
            <a:endParaRPr lang="en-US" sz="850" dirty="0"/>
          </a:p>
        </p:txBody>
      </p:sp>
      <p:sp>
        <p:nvSpPr>
          <p:cNvPr id="37" name="Shape 34"/>
          <p:cNvSpPr/>
          <p:nvPr/>
        </p:nvSpPr>
        <p:spPr>
          <a:xfrm>
            <a:off x="7458075" y="6580465"/>
            <a:ext cx="6356032" cy="138589"/>
          </a:xfrm>
          <a:prstGeom prst="roundRect">
            <a:avLst>
              <a:gd name="adj" fmla="val 72033"/>
            </a:avLst>
          </a:prstGeom>
          <a:solidFill>
            <a:srgbClr val="D1EFE4"/>
          </a:solidFill>
          <a:ln w="7620">
            <a:solidFill>
              <a:srgbClr val="B7D5CA"/>
            </a:solidFill>
            <a:prstDash val="solid"/>
          </a:ln>
        </p:spPr>
        <p:txBody>
          <a:bodyPr/>
          <a:lstStyle/>
          <a:p>
            <a:endParaRPr lang="en-US"/>
          </a:p>
        </p:txBody>
      </p:sp>
      <p:sp>
        <p:nvSpPr>
          <p:cNvPr id="38" name="Shape 35"/>
          <p:cNvSpPr/>
          <p:nvPr/>
        </p:nvSpPr>
        <p:spPr>
          <a:xfrm>
            <a:off x="7458075" y="6580465"/>
            <a:ext cx="1334691" cy="138589"/>
          </a:xfrm>
          <a:prstGeom prst="roundRect">
            <a:avLst>
              <a:gd name="adj" fmla="val 72033"/>
            </a:avLst>
          </a:prstGeom>
          <a:solidFill>
            <a:srgbClr val="006747"/>
          </a:solidFill>
          <a:ln/>
        </p:spPr>
        <p:txBody>
          <a:bodyPr/>
          <a:lstStyle/>
          <a:p>
            <a:endParaRPr lang="en-US"/>
          </a:p>
        </p:txBody>
      </p:sp>
      <p:sp>
        <p:nvSpPr>
          <p:cNvPr id="39" name="Text 36"/>
          <p:cNvSpPr/>
          <p:nvPr/>
        </p:nvSpPr>
        <p:spPr>
          <a:xfrm>
            <a:off x="13897213" y="6580465"/>
            <a:ext cx="297180" cy="138589"/>
          </a:xfrm>
          <a:prstGeom prst="rect">
            <a:avLst/>
          </a:prstGeom>
          <a:noFill/>
          <a:ln/>
        </p:spPr>
        <p:txBody>
          <a:bodyPr wrap="none" lIns="0" tIns="0" rIns="0" bIns="0" rtlCol="0" anchor="t"/>
          <a:lstStyle/>
          <a:p>
            <a:pPr marL="0" indent="0" algn="l">
              <a:lnSpc>
                <a:spcPts val="1050"/>
              </a:lnSpc>
              <a:buNone/>
            </a:pPr>
            <a:r>
              <a:rPr lang="en-US" sz="1050" b="1" dirty="0">
                <a:solidFill>
                  <a:srgbClr val="4B4A4A"/>
                </a:solidFill>
                <a:latin typeface="Noto Serif SC Bold" pitchFamily="34" charset="0"/>
                <a:ea typeface="Noto Serif SC Bold" pitchFamily="34" charset="-122"/>
                <a:cs typeface="Noto Serif SC Bold" pitchFamily="34" charset="-120"/>
              </a:rPr>
              <a:t>21%</a:t>
            </a:r>
            <a:endParaRPr lang="en-US" sz="1050" dirty="0"/>
          </a:p>
        </p:txBody>
      </p:sp>
      <p:sp>
        <p:nvSpPr>
          <p:cNvPr id="40" name="Text 37"/>
          <p:cNvSpPr/>
          <p:nvPr/>
        </p:nvSpPr>
        <p:spPr>
          <a:xfrm>
            <a:off x="7458075" y="6857524"/>
            <a:ext cx="1386483" cy="173355"/>
          </a:xfrm>
          <a:prstGeom prst="rect">
            <a:avLst/>
          </a:prstGeom>
          <a:noFill/>
          <a:ln/>
        </p:spPr>
        <p:txBody>
          <a:bodyPr wrap="none" lIns="0" tIns="0" rIns="0" bIns="0" rtlCol="0" anchor="t"/>
          <a:lstStyle/>
          <a:p>
            <a:pPr marL="0" indent="0" algn="l">
              <a:lnSpc>
                <a:spcPts val="1350"/>
              </a:lnSpc>
              <a:buNone/>
            </a:pPr>
            <a:r>
              <a:rPr lang="en-US" sz="1050" b="1" dirty="0">
                <a:solidFill>
                  <a:srgbClr val="4B4A4A"/>
                </a:solidFill>
                <a:latin typeface="Noto Serif SC Bold" pitchFamily="34" charset="0"/>
                <a:ea typeface="Noto Serif SC Bold" pitchFamily="34" charset="-122"/>
                <a:cs typeface="Noto Serif SC Bold" pitchFamily="34" charset="-120"/>
              </a:rPr>
              <a:t>Working Capital</a:t>
            </a:r>
            <a:endParaRPr lang="en-US" sz="1050" dirty="0"/>
          </a:p>
        </p:txBody>
      </p:sp>
      <p:sp>
        <p:nvSpPr>
          <p:cNvPr id="41" name="Text 38"/>
          <p:cNvSpPr/>
          <p:nvPr/>
        </p:nvSpPr>
        <p:spPr>
          <a:xfrm>
            <a:off x="7458075" y="7141726"/>
            <a:ext cx="6736318" cy="177522"/>
          </a:xfrm>
          <a:prstGeom prst="rect">
            <a:avLst/>
          </a:prstGeom>
          <a:noFill/>
          <a:ln/>
        </p:spPr>
        <p:txBody>
          <a:bodyPr wrap="none" lIns="0" tIns="0" rIns="0" bIns="0" rtlCol="0" anchor="t"/>
          <a:lstStyle/>
          <a:p>
            <a:pPr marL="0" indent="0" algn="l">
              <a:lnSpc>
                <a:spcPts val="1350"/>
              </a:lnSpc>
              <a:buNone/>
            </a:pPr>
            <a:r>
              <a:rPr lang="en-US" sz="850" dirty="0">
                <a:solidFill>
                  <a:srgbClr val="4B4A4A"/>
                </a:solidFill>
                <a:latin typeface="Geist" pitchFamily="34" charset="0"/>
                <a:ea typeface="Geist" pitchFamily="34" charset="-122"/>
                <a:cs typeface="Geist" pitchFamily="34" charset="-120"/>
              </a:rPr>
              <a:t>£38,000 (3 months)</a:t>
            </a:r>
            <a:endParaRPr lang="en-US" sz="850" dirty="0"/>
          </a:p>
        </p:txBody>
      </p:sp>
      <p:sp>
        <p:nvSpPr>
          <p:cNvPr id="42" name="Text 39"/>
          <p:cNvSpPr/>
          <p:nvPr/>
        </p:nvSpPr>
        <p:spPr>
          <a:xfrm>
            <a:off x="443627" y="7568803"/>
            <a:ext cx="13743146" cy="355044"/>
          </a:xfrm>
          <a:prstGeom prst="rect">
            <a:avLst/>
          </a:prstGeom>
          <a:noFill/>
          <a:ln/>
        </p:spPr>
        <p:txBody>
          <a:bodyPr wrap="square" lIns="0" tIns="0" rIns="0" bIns="0" rtlCol="0" anchor="t"/>
          <a:lstStyle/>
          <a:p>
            <a:pPr marL="0" indent="0" algn="l">
              <a:lnSpc>
                <a:spcPts val="1350"/>
              </a:lnSpc>
              <a:buNone/>
            </a:pPr>
            <a:r>
              <a:rPr lang="en-US" sz="850" dirty="0">
                <a:solidFill>
                  <a:srgbClr val="4B4A4A"/>
                </a:solidFill>
                <a:latin typeface="Geist" pitchFamily="34" charset="0"/>
                <a:ea typeface="Geist" pitchFamily="34" charset="-122"/>
                <a:cs typeface="Geist" pitchFamily="34" charset="-120"/>
              </a:rPr>
              <a:t>The largest allocation addresses commercial kitchen equipment and food preparation infrastructure, ensuring operational capacity from day one. Substantial working capital reserves provide financial stability during the critical establishment phase, covering operational expenses whilst building customer base and revenue streams.</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793790" y="1206341"/>
            <a:ext cx="5640586"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Investment Highlights</a:t>
            </a:r>
            <a:endParaRPr lang="en-US" sz="3900" dirty="0"/>
          </a:p>
        </p:txBody>
      </p:sp>
      <p:sp>
        <p:nvSpPr>
          <p:cNvPr id="3" name="Text 1"/>
          <p:cNvSpPr/>
          <p:nvPr/>
        </p:nvSpPr>
        <p:spPr>
          <a:xfrm>
            <a:off x="793790" y="2322433"/>
            <a:ext cx="4182189" cy="654963"/>
          </a:xfrm>
          <a:prstGeom prst="rect">
            <a:avLst/>
          </a:prstGeom>
          <a:noFill/>
          <a:ln/>
        </p:spPr>
        <p:txBody>
          <a:bodyPr wrap="none" lIns="0" tIns="0" rIns="0" bIns="0" rtlCol="0" anchor="t"/>
          <a:lstStyle/>
          <a:p>
            <a:pPr marL="0" indent="0" algn="ctr">
              <a:lnSpc>
                <a:spcPts val="5150"/>
              </a:lnSpc>
              <a:buNone/>
            </a:pPr>
            <a:r>
              <a:rPr lang="en-US" sz="5150" b="1" dirty="0">
                <a:solidFill>
                  <a:srgbClr val="4B4A4A"/>
                </a:solidFill>
                <a:latin typeface="Noto Serif SC Bold" pitchFamily="34" charset="0"/>
                <a:ea typeface="Noto Serif SC Bold" pitchFamily="34" charset="-122"/>
                <a:cs typeface="Noto Serif SC Bold" pitchFamily="34" charset="-120"/>
              </a:rPr>
              <a:t>£30B</a:t>
            </a:r>
            <a:endParaRPr lang="en-US" sz="5150" dirty="0"/>
          </a:p>
        </p:txBody>
      </p:sp>
      <p:sp>
        <p:nvSpPr>
          <p:cNvPr id="4" name="Text 2"/>
          <p:cNvSpPr/>
          <p:nvPr/>
        </p:nvSpPr>
        <p:spPr>
          <a:xfrm>
            <a:off x="1478042" y="3225403"/>
            <a:ext cx="2813685" cy="310158"/>
          </a:xfrm>
          <a:prstGeom prst="rect">
            <a:avLst/>
          </a:prstGeom>
          <a:noFill/>
          <a:ln/>
        </p:spPr>
        <p:txBody>
          <a:bodyPr wrap="none" lIns="0" tIns="0" rIns="0" bIns="0" rtlCol="0" anchor="t"/>
          <a:lstStyle/>
          <a:p>
            <a:pPr marL="0" indent="0" algn="ctr">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UK Food-to-Go Market</a:t>
            </a:r>
            <a:endParaRPr lang="en-US" sz="1950" dirty="0"/>
          </a:p>
        </p:txBody>
      </p:sp>
      <p:sp>
        <p:nvSpPr>
          <p:cNvPr id="5" name="Text 3"/>
          <p:cNvSpPr/>
          <p:nvPr/>
        </p:nvSpPr>
        <p:spPr>
          <a:xfrm>
            <a:off x="793790" y="3654623"/>
            <a:ext cx="4182189" cy="635079"/>
          </a:xfrm>
          <a:prstGeom prst="rect">
            <a:avLst/>
          </a:prstGeom>
          <a:noFill/>
          <a:ln/>
        </p:spPr>
        <p:txBody>
          <a:bodyPr wrap="square" lIns="0" tIns="0" rIns="0" bIns="0" rtlCol="0" anchor="t"/>
          <a:lstStyle/>
          <a:p>
            <a:pPr marL="0" indent="0" algn="ctr">
              <a:lnSpc>
                <a:spcPts val="2500"/>
              </a:lnSpc>
              <a:buNone/>
            </a:pPr>
            <a:r>
              <a:rPr lang="en-US" sz="1550" dirty="0">
                <a:solidFill>
                  <a:srgbClr val="4B4A4A"/>
                </a:solidFill>
                <a:latin typeface="Geist" pitchFamily="34" charset="0"/>
                <a:ea typeface="Geist" pitchFamily="34" charset="-122"/>
                <a:cs typeface="Geist" pitchFamily="34" charset="-120"/>
              </a:rPr>
              <a:t>Annual consumer spending creating substantial opportunity</a:t>
            </a:r>
            <a:endParaRPr lang="en-US" sz="1550" dirty="0"/>
          </a:p>
        </p:txBody>
      </p:sp>
      <p:sp>
        <p:nvSpPr>
          <p:cNvPr id="6" name="Text 4"/>
          <p:cNvSpPr/>
          <p:nvPr/>
        </p:nvSpPr>
        <p:spPr>
          <a:xfrm>
            <a:off x="5223986" y="2322433"/>
            <a:ext cx="4182308" cy="654963"/>
          </a:xfrm>
          <a:prstGeom prst="rect">
            <a:avLst/>
          </a:prstGeom>
          <a:noFill/>
          <a:ln/>
        </p:spPr>
        <p:txBody>
          <a:bodyPr wrap="none" lIns="0" tIns="0" rIns="0" bIns="0" rtlCol="0" anchor="t"/>
          <a:lstStyle/>
          <a:p>
            <a:pPr marL="0" indent="0" algn="ctr">
              <a:lnSpc>
                <a:spcPts val="5150"/>
              </a:lnSpc>
              <a:buNone/>
            </a:pPr>
            <a:r>
              <a:rPr lang="en-US" sz="5150" b="1" dirty="0">
                <a:solidFill>
                  <a:srgbClr val="4B4A4A"/>
                </a:solidFill>
                <a:latin typeface="Noto Serif SC Bold" pitchFamily="34" charset="0"/>
                <a:ea typeface="Noto Serif SC Bold" pitchFamily="34" charset="-122"/>
                <a:cs typeface="Noto Serif SC Bold" pitchFamily="34" charset="-120"/>
              </a:rPr>
              <a:t>500K+</a:t>
            </a:r>
            <a:endParaRPr lang="en-US" sz="5150" dirty="0"/>
          </a:p>
        </p:txBody>
      </p:sp>
      <p:sp>
        <p:nvSpPr>
          <p:cNvPr id="7" name="Text 5"/>
          <p:cNvSpPr/>
          <p:nvPr/>
        </p:nvSpPr>
        <p:spPr>
          <a:xfrm>
            <a:off x="6056471" y="3225403"/>
            <a:ext cx="2517338" cy="310158"/>
          </a:xfrm>
          <a:prstGeom prst="rect">
            <a:avLst/>
          </a:prstGeom>
          <a:noFill/>
          <a:ln/>
        </p:spPr>
        <p:txBody>
          <a:bodyPr wrap="none" lIns="0" tIns="0" rIns="0" bIns="0" rtlCol="0" anchor="t"/>
          <a:lstStyle/>
          <a:p>
            <a:pPr marL="0" indent="0" algn="ctr">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Caribbean Diaspora</a:t>
            </a:r>
            <a:endParaRPr lang="en-US" sz="1950" dirty="0"/>
          </a:p>
        </p:txBody>
      </p:sp>
      <p:sp>
        <p:nvSpPr>
          <p:cNvPr id="8" name="Text 6"/>
          <p:cNvSpPr/>
          <p:nvPr/>
        </p:nvSpPr>
        <p:spPr>
          <a:xfrm>
            <a:off x="5223986" y="3654623"/>
            <a:ext cx="4182308" cy="317540"/>
          </a:xfrm>
          <a:prstGeom prst="rect">
            <a:avLst/>
          </a:prstGeom>
          <a:noFill/>
          <a:ln/>
        </p:spPr>
        <p:txBody>
          <a:bodyPr wrap="none" lIns="0" tIns="0" rIns="0" bIns="0" rtlCol="0" anchor="t"/>
          <a:lstStyle/>
          <a:p>
            <a:pPr marL="0" indent="0" algn="ctr">
              <a:lnSpc>
                <a:spcPts val="2500"/>
              </a:lnSpc>
              <a:buNone/>
            </a:pPr>
            <a:r>
              <a:rPr lang="en-US" sz="1550" dirty="0">
                <a:solidFill>
                  <a:srgbClr val="4B4A4A"/>
                </a:solidFill>
                <a:latin typeface="Geist" pitchFamily="34" charset="0"/>
                <a:ea typeface="Geist" pitchFamily="34" charset="-122"/>
                <a:cs typeface="Geist" pitchFamily="34" charset="-120"/>
              </a:rPr>
              <a:t>Core customer segment in the UK alone</a:t>
            </a:r>
            <a:endParaRPr lang="en-US" sz="1550" dirty="0"/>
          </a:p>
        </p:txBody>
      </p:sp>
      <p:sp>
        <p:nvSpPr>
          <p:cNvPr id="9" name="Text 7"/>
          <p:cNvSpPr/>
          <p:nvPr/>
        </p:nvSpPr>
        <p:spPr>
          <a:xfrm>
            <a:off x="9654302" y="2322433"/>
            <a:ext cx="4182308" cy="654963"/>
          </a:xfrm>
          <a:prstGeom prst="rect">
            <a:avLst/>
          </a:prstGeom>
          <a:noFill/>
          <a:ln/>
        </p:spPr>
        <p:txBody>
          <a:bodyPr wrap="none" lIns="0" tIns="0" rIns="0" bIns="0" rtlCol="0" anchor="t"/>
          <a:lstStyle/>
          <a:p>
            <a:pPr marL="0" indent="0" algn="ctr">
              <a:lnSpc>
                <a:spcPts val="5150"/>
              </a:lnSpc>
              <a:buNone/>
            </a:pPr>
            <a:r>
              <a:rPr lang="en-US" sz="5150" b="1" dirty="0">
                <a:solidFill>
                  <a:srgbClr val="4B4A4A"/>
                </a:solidFill>
                <a:latin typeface="Noto Serif SC Bold" pitchFamily="34" charset="0"/>
                <a:ea typeface="Noto Serif SC Bold" pitchFamily="34" charset="-122"/>
                <a:cs typeface="Noto Serif SC Bold" pitchFamily="34" charset="-120"/>
              </a:rPr>
              <a:t>2</a:t>
            </a:r>
            <a:endParaRPr lang="en-US" sz="5150" dirty="0"/>
          </a:p>
        </p:txBody>
      </p:sp>
      <p:sp>
        <p:nvSpPr>
          <p:cNvPr id="10" name="Text 8"/>
          <p:cNvSpPr/>
          <p:nvPr/>
        </p:nvSpPr>
        <p:spPr>
          <a:xfrm>
            <a:off x="10505003" y="3225403"/>
            <a:ext cx="2480905" cy="310158"/>
          </a:xfrm>
          <a:prstGeom prst="rect">
            <a:avLst/>
          </a:prstGeom>
          <a:noFill/>
          <a:ln/>
        </p:spPr>
        <p:txBody>
          <a:bodyPr wrap="none" lIns="0" tIns="0" rIns="0" bIns="0" rtlCol="0" anchor="t"/>
          <a:lstStyle/>
          <a:p>
            <a:pPr marL="0" indent="0" algn="ctr">
              <a:lnSpc>
                <a:spcPts val="2400"/>
              </a:lnSpc>
              <a:buNone/>
            </a:pPr>
            <a:r>
              <a:rPr lang="en-US" sz="1950" b="1" dirty="0">
                <a:solidFill>
                  <a:srgbClr val="4B4A4A"/>
                </a:solidFill>
                <a:latin typeface="Noto Serif SC Bold" pitchFamily="34" charset="0"/>
                <a:ea typeface="Noto Serif SC Bold" pitchFamily="34" charset="-122"/>
                <a:cs typeface="Noto Serif SC Bold" pitchFamily="34" charset="-120"/>
              </a:rPr>
              <a:t>Revenue Streams</a:t>
            </a:r>
            <a:endParaRPr lang="en-US" sz="1950" dirty="0"/>
          </a:p>
        </p:txBody>
      </p:sp>
      <p:sp>
        <p:nvSpPr>
          <p:cNvPr id="11" name="Text 9"/>
          <p:cNvSpPr/>
          <p:nvPr/>
        </p:nvSpPr>
        <p:spPr>
          <a:xfrm>
            <a:off x="9654302" y="3654623"/>
            <a:ext cx="4182308" cy="317540"/>
          </a:xfrm>
          <a:prstGeom prst="rect">
            <a:avLst/>
          </a:prstGeom>
          <a:noFill/>
          <a:ln/>
        </p:spPr>
        <p:txBody>
          <a:bodyPr wrap="none" lIns="0" tIns="0" rIns="0" bIns="0" rtlCol="0" anchor="t"/>
          <a:lstStyle/>
          <a:p>
            <a:pPr marL="0" indent="0" algn="ctr">
              <a:lnSpc>
                <a:spcPts val="2500"/>
              </a:lnSpc>
              <a:buNone/>
            </a:pPr>
            <a:r>
              <a:rPr lang="en-US" sz="1550" dirty="0">
                <a:solidFill>
                  <a:srgbClr val="4B4A4A"/>
                </a:solidFill>
                <a:latin typeface="Geist" pitchFamily="34" charset="0"/>
                <a:ea typeface="Geist" pitchFamily="34" charset="-122"/>
                <a:cs typeface="Geist" pitchFamily="34" charset="-120"/>
              </a:rPr>
              <a:t>Food service and premium beverage lines</a:t>
            </a:r>
            <a:endParaRPr lang="en-US" sz="1550" dirty="0"/>
          </a:p>
        </p:txBody>
      </p:sp>
      <p:sp>
        <p:nvSpPr>
          <p:cNvPr id="12" name="Shape 10"/>
          <p:cNvSpPr/>
          <p:nvPr/>
        </p:nvSpPr>
        <p:spPr>
          <a:xfrm>
            <a:off x="793790" y="4612093"/>
            <a:ext cx="13042821" cy="32385"/>
          </a:xfrm>
          <a:prstGeom prst="rect">
            <a:avLst/>
          </a:prstGeom>
          <a:solidFill>
            <a:srgbClr val="4B4A4A">
              <a:alpha val="50000"/>
            </a:srgbClr>
          </a:solidFill>
          <a:ln/>
        </p:spPr>
        <p:txBody>
          <a:bodyPr/>
          <a:lstStyle/>
          <a:p>
            <a:endParaRPr lang="en-US"/>
          </a:p>
        </p:txBody>
      </p:sp>
      <p:sp>
        <p:nvSpPr>
          <p:cNvPr id="13" name="Text 11"/>
          <p:cNvSpPr/>
          <p:nvPr/>
        </p:nvSpPr>
        <p:spPr>
          <a:xfrm>
            <a:off x="793790" y="5065990"/>
            <a:ext cx="2681049" cy="310158"/>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Cultural Authenticity</a:t>
            </a:r>
            <a:endParaRPr lang="en-US" sz="1950" dirty="0"/>
          </a:p>
        </p:txBody>
      </p:sp>
      <p:sp>
        <p:nvSpPr>
          <p:cNvPr id="14" name="Text 12"/>
          <p:cNvSpPr/>
          <p:nvPr/>
        </p:nvSpPr>
        <p:spPr>
          <a:xfrm>
            <a:off x="793790" y="5574506"/>
            <a:ext cx="3979664" cy="127015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Genuine Caribbean recipes and ingredients create differentiation in an under-served market segment with strong consumer demand.</a:t>
            </a:r>
            <a:endParaRPr lang="en-US" sz="1550" dirty="0"/>
          </a:p>
        </p:txBody>
      </p:sp>
      <p:sp>
        <p:nvSpPr>
          <p:cNvPr id="15" name="Text 13"/>
          <p:cNvSpPr/>
          <p:nvPr/>
        </p:nvSpPr>
        <p:spPr>
          <a:xfrm>
            <a:off x="5265182" y="5065990"/>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Scalable Model</a:t>
            </a:r>
            <a:endParaRPr lang="en-US" sz="1950" dirty="0"/>
          </a:p>
        </p:txBody>
      </p:sp>
      <p:sp>
        <p:nvSpPr>
          <p:cNvPr id="16" name="Text 14"/>
          <p:cNvSpPr/>
          <p:nvPr/>
        </p:nvSpPr>
        <p:spPr>
          <a:xfrm>
            <a:off x="5265182" y="5574506"/>
            <a:ext cx="3979664" cy="127015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Fast-casual format enables efficient operations, multi-site expansion, and franchise opportunities across major UK cities.</a:t>
            </a:r>
            <a:endParaRPr lang="en-US" sz="1550" dirty="0"/>
          </a:p>
        </p:txBody>
      </p:sp>
      <p:sp>
        <p:nvSpPr>
          <p:cNvPr id="17" name="Text 15"/>
          <p:cNvSpPr/>
          <p:nvPr/>
        </p:nvSpPr>
        <p:spPr>
          <a:xfrm>
            <a:off x="9736574" y="5065990"/>
            <a:ext cx="2620208" cy="310158"/>
          </a:xfrm>
          <a:prstGeom prst="rect">
            <a:avLst/>
          </a:prstGeom>
          <a:noFill/>
          <a:ln/>
        </p:spPr>
        <p:txBody>
          <a:bodyPr wrap="none" lIns="0" tIns="0" rIns="0" bIns="0" rtlCol="0" anchor="t"/>
          <a:lstStyle/>
          <a:p>
            <a:pPr marL="0" indent="0" algn="l">
              <a:lnSpc>
                <a:spcPts val="2400"/>
              </a:lnSpc>
              <a:buNone/>
            </a:pPr>
            <a:r>
              <a:rPr lang="en-US" sz="1950" b="1" dirty="0">
                <a:solidFill>
                  <a:srgbClr val="006747"/>
                </a:solidFill>
                <a:latin typeface="Noto Serif SC Bold" pitchFamily="34" charset="0"/>
                <a:ea typeface="Noto Serif SC Bold" pitchFamily="34" charset="-122"/>
                <a:cs typeface="Noto Serif SC Bold" pitchFamily="34" charset="-120"/>
              </a:rPr>
              <a:t>Strategic Positioning</a:t>
            </a:r>
            <a:endParaRPr lang="en-US" sz="1950" dirty="0"/>
          </a:p>
        </p:txBody>
      </p:sp>
      <p:sp>
        <p:nvSpPr>
          <p:cNvPr id="18" name="Text 16"/>
          <p:cNvSpPr/>
          <p:nvPr/>
        </p:nvSpPr>
        <p:spPr>
          <a:xfrm>
            <a:off x="9736574" y="5574506"/>
            <a:ext cx="4115038" cy="952619"/>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First-mover advantage in establishing a recognised Caribbean fast-casual brand in the UK national market.</a:t>
            </a:r>
            <a:endParaRPr lang="en-US" sz="15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793790" y="1641515"/>
            <a:ext cx="4961811"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Conclusion</a:t>
            </a:r>
            <a:endParaRPr lang="en-US" sz="3900" dirty="0"/>
          </a:p>
        </p:txBody>
      </p:sp>
      <p:sp>
        <p:nvSpPr>
          <p:cNvPr id="3" name="Text 1"/>
          <p:cNvSpPr/>
          <p:nvPr/>
        </p:nvSpPr>
        <p:spPr>
          <a:xfrm>
            <a:off x="793790" y="2737842"/>
            <a:ext cx="6279356" cy="158769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Amelda's – The Jamaican Sandwich Company represents a compelling business opportunity at the intersection of cultural authenticity, market demand, and scalable operations. We deliver genuine Caribbean flavours through a modern fast-casual model perfectly suited to contemporary UK consumer preferences.</a:t>
            </a:r>
            <a:endParaRPr lang="en-US" sz="1550" dirty="0"/>
          </a:p>
        </p:txBody>
      </p:sp>
      <p:sp>
        <p:nvSpPr>
          <p:cNvPr id="4" name="Text 2"/>
          <p:cNvSpPr/>
          <p:nvPr/>
        </p:nvSpPr>
        <p:spPr>
          <a:xfrm>
            <a:off x="793790" y="4504134"/>
            <a:ext cx="6279356" cy="190523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Our dual revenue model combining food service and premium beverages creates multiple profit centres whilst broadening market appeal beyond Caribbean cuisine enthusiasts. The AMEFRESH™ juice line opens additional distribution channels including retail partnerships and subscription services, extending brand reach and revenue potential.</a:t>
            </a:r>
            <a:endParaRPr lang="en-US" sz="1550" dirty="0"/>
          </a:p>
        </p:txBody>
      </p:sp>
      <p:sp>
        <p:nvSpPr>
          <p:cNvPr id="5" name="Text 3"/>
          <p:cNvSpPr/>
          <p:nvPr/>
        </p:nvSpPr>
        <p:spPr>
          <a:xfrm>
            <a:off x="7564874" y="2737842"/>
            <a:ext cx="6279356" cy="1905238"/>
          </a:xfrm>
          <a:prstGeom prst="rect">
            <a:avLst/>
          </a:prstGeom>
          <a:noFill/>
          <a:ln/>
        </p:spPr>
        <p:txBody>
          <a:bodyPr wrap="squar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With a clear funding structure, experienced management team, and strategic market positioning, Amelda's is positioned to capture significant market share in the growing ethnic fast-casual sector. Our expansion pathway leads from flagship location success to multi-site presence across major UK cities, establishing Amelda's as the recognised brand for premium Caribbean cuisine in Britain.</a:t>
            </a:r>
            <a:endParaRPr lang="en-US" sz="1550" dirty="0"/>
          </a:p>
        </p:txBody>
      </p:sp>
      <p:sp>
        <p:nvSpPr>
          <p:cNvPr id="6" name="Text 4"/>
          <p:cNvSpPr/>
          <p:nvPr/>
        </p:nvSpPr>
        <p:spPr>
          <a:xfrm>
            <a:off x="7564874" y="4841438"/>
            <a:ext cx="2977039" cy="372070"/>
          </a:xfrm>
          <a:prstGeom prst="rect">
            <a:avLst/>
          </a:prstGeom>
          <a:noFill/>
          <a:ln/>
        </p:spPr>
        <p:txBody>
          <a:bodyPr wrap="none" lIns="0" tIns="0" rIns="0" bIns="0" rtlCol="0" anchor="t"/>
          <a:lstStyle/>
          <a:p>
            <a:pPr marL="0" indent="0" algn="l">
              <a:lnSpc>
                <a:spcPts val="2900"/>
              </a:lnSpc>
              <a:buNone/>
            </a:pPr>
            <a:r>
              <a:rPr lang="en-US" sz="2300" b="1" dirty="0">
                <a:solidFill>
                  <a:srgbClr val="006747"/>
                </a:solidFill>
                <a:latin typeface="Noto Serif SC Bold" pitchFamily="34" charset="0"/>
                <a:ea typeface="Noto Serif SC Bold" pitchFamily="34" charset="-122"/>
                <a:cs typeface="Noto Serif SC Bold" pitchFamily="34" charset="-120"/>
              </a:rPr>
              <a:t>Thank You</a:t>
            </a:r>
            <a:endParaRPr lang="en-US" sz="2300" dirty="0"/>
          </a:p>
        </p:txBody>
      </p:sp>
      <p:sp>
        <p:nvSpPr>
          <p:cNvPr id="7" name="Text 5"/>
          <p:cNvSpPr/>
          <p:nvPr/>
        </p:nvSpPr>
        <p:spPr>
          <a:xfrm>
            <a:off x="7564874" y="5411867"/>
            <a:ext cx="6279356" cy="317540"/>
          </a:xfrm>
          <a:prstGeom prst="rect">
            <a:avLst/>
          </a:prstGeom>
          <a:noFill/>
          <a:ln/>
        </p:spPr>
        <p:txBody>
          <a:bodyPr wrap="none" lIns="0" tIns="0" rIns="0" bIns="0" rtlCol="0" anchor="t"/>
          <a:lstStyle/>
          <a:p>
            <a:pPr marL="0" indent="0" algn="l">
              <a:lnSpc>
                <a:spcPts val="2500"/>
              </a:lnSpc>
              <a:buNone/>
            </a:pPr>
            <a:r>
              <a:rPr lang="en-US" sz="1550" dirty="0">
                <a:solidFill>
                  <a:srgbClr val="4B4A4A"/>
                </a:solidFill>
                <a:latin typeface="Geist" pitchFamily="34" charset="0"/>
                <a:ea typeface="Geist" pitchFamily="34" charset="-122"/>
                <a:cs typeface="Geist" pitchFamily="34" charset="-120"/>
              </a:rPr>
              <a:t>Questions welcome.</a:t>
            </a:r>
            <a:endParaRPr lang="en-US" sz="15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1958</Words>
  <Application>Microsoft Macintosh PowerPoint</Application>
  <PresentationFormat>Custom</PresentationFormat>
  <Paragraphs>172</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Noto Serif SC Bold</vt:lpstr>
      <vt:lpstr>Geist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Latoya Brown</cp:lastModifiedBy>
  <cp:revision>1</cp:revision>
  <dcterms:created xsi:type="dcterms:W3CDTF">2025-11-15T10:56:37Z</dcterms:created>
  <dcterms:modified xsi:type="dcterms:W3CDTF">2025-11-15T11:33:56Z</dcterms:modified>
</cp:coreProperties>
</file>