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43891200" cy="32918400"/>
  <p:notesSz cx="6858000" cy="9144000"/>
  <p:defaultTextStyle>
    <a:defPPr>
      <a:defRPr lang="en-US"/>
    </a:defPPr>
    <a:lvl1pPr marL="0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1pPr>
    <a:lvl2pPr marL="1843405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2pPr>
    <a:lvl3pPr marL="3686810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3pPr>
    <a:lvl4pPr marL="5530215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4pPr>
    <a:lvl5pPr marL="7373620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5pPr>
    <a:lvl6pPr marL="9217025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6pPr>
    <a:lvl7pPr marL="11060430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7pPr>
    <a:lvl8pPr marL="12903835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8pPr>
    <a:lvl9pPr marL="14747240" algn="l" defTabSz="3686810" rtl="0" eaLnBrk="1" latinLnBrk="0" hangingPunct="1">
      <a:defRPr sz="726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94721" autoAdjust="0"/>
  </p:normalViewPr>
  <p:slideViewPr>
    <p:cSldViewPr snapToGrid="0">
      <p:cViewPr varScale="1">
        <p:scale>
          <a:sx n="17" d="100"/>
          <a:sy n="17" d="100"/>
        </p:scale>
        <p:origin x="1507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96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1158240" y="4093905"/>
            <a:ext cx="30174412" cy="64633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600">
                <a:solidFill>
                  <a:schemeClr val="bg1">
                    <a:lumMod val="75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669280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9" hasCustomPrompt="1"/>
          </p:nvPr>
        </p:nvSpPr>
        <p:spPr bwMode="ltGray">
          <a:xfrm>
            <a:off x="1143000" y="7114032"/>
            <a:ext cx="12801600" cy="2732574"/>
          </a:xfrm>
          <a:solidFill>
            <a:schemeClr val="tx2">
              <a:lumMod val="10000"/>
              <a:lumOff val="90000"/>
            </a:schemeClr>
          </a:solidFill>
        </p:spPr>
        <p:txBody>
          <a:bodyPr lIns="365760" rIns="365760" anchor="ctr">
            <a:noAutofit/>
          </a:bodyPr>
          <a:lstStyle>
            <a:lvl1pPr marL="0" indent="0">
              <a:spcBef>
                <a:spcPts val="1200"/>
              </a:spcBef>
              <a:buFont typeface="Arial" panose="020B0604020202020204" pitchFamily="34" charset="0"/>
              <a:buNone/>
              <a:defRPr sz="4400" baseline="0"/>
            </a:lvl1pPr>
            <a:lvl2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2pPr>
            <a:lvl3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3pPr>
            <a:lvl4pPr marL="0" indent="0">
              <a:spcBef>
                <a:spcPts val="1200"/>
              </a:spcBef>
              <a:buNone/>
              <a:defRPr sz="4400"/>
            </a:lvl4pPr>
            <a:lvl5pPr marL="0" indent="0">
              <a:spcBef>
                <a:spcPts val="1200"/>
              </a:spcBef>
              <a:buNone/>
              <a:defRPr sz="4400"/>
            </a:lvl5pPr>
            <a:lvl6pPr marL="0" indent="0">
              <a:spcBef>
                <a:spcPts val="1200"/>
              </a:spcBef>
              <a:buNone/>
              <a:defRPr sz="4400"/>
            </a:lvl6pPr>
            <a:lvl7pPr marL="0" indent="0">
              <a:spcBef>
                <a:spcPts val="1200"/>
              </a:spcBef>
              <a:buNone/>
              <a:defRPr sz="4400"/>
            </a:lvl7pPr>
            <a:lvl8pPr marL="0" indent="0">
              <a:spcBef>
                <a:spcPts val="1200"/>
              </a:spcBef>
              <a:buNone/>
              <a:defRPr sz="4400"/>
            </a:lvl8pPr>
            <a:lvl9pPr marL="0" indent="0">
              <a:spcBef>
                <a:spcPts val="1200"/>
              </a:spcBef>
              <a:buNone/>
              <a:defRPr sz="4400"/>
            </a:lvl9pPr>
          </a:lstStyle>
          <a:p>
            <a:pPr lvl="0"/>
            <a:r>
              <a:rPr lang="en-US" dirty="0"/>
              <a:t>Add your question or a statement of the problem here</a:t>
            </a:r>
          </a:p>
        </p:txBody>
      </p:sp>
      <p:sp>
        <p:nvSpPr>
          <p:cNvPr id="36" name="Text Placeholder 6"/>
          <p:cNvSpPr>
            <a:spLocks noGrp="1"/>
          </p:cNvSpPr>
          <p:nvPr>
            <p:ph type="body" sz="quarter" idx="37" hasCustomPrompt="1"/>
          </p:nvPr>
        </p:nvSpPr>
        <p:spPr>
          <a:xfrm>
            <a:off x="1143000" y="10497312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7" name="Content Placeholder 17"/>
          <p:cNvSpPr>
            <a:spLocks noGrp="1"/>
          </p:cNvSpPr>
          <p:nvPr>
            <p:ph sz="quarter" idx="38" hasCustomPrompt="1"/>
          </p:nvPr>
        </p:nvSpPr>
        <p:spPr>
          <a:xfrm>
            <a:off x="1143000" y="11868912"/>
            <a:ext cx="12801600" cy="280750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495044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440912"/>
            <a:ext cx="12801600" cy="6027461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114032"/>
            <a:ext cx="12801600" cy="679555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38" name="Text Placeholder 6"/>
          <p:cNvSpPr>
            <a:spLocks noGrp="1"/>
          </p:cNvSpPr>
          <p:nvPr>
            <p:ph type="body" sz="quarter" idx="40" hasCustomPrompt="1"/>
          </p:nvPr>
        </p:nvSpPr>
        <p:spPr>
          <a:xfrm>
            <a:off x="15544800" y="14328648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5773399"/>
            <a:ext cx="12801600" cy="6694973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114032"/>
            <a:ext cx="12801600" cy="731520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4914834"/>
            <a:ext cx="12801600" cy="453861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9" name="Text Placeholder 6"/>
          <p:cNvSpPr>
            <a:spLocks noGrp="1"/>
          </p:cNvSpPr>
          <p:nvPr>
            <p:ph type="body" sz="quarter" idx="41" hasCustomPrompt="1"/>
          </p:nvPr>
        </p:nvSpPr>
        <p:spPr>
          <a:xfrm>
            <a:off x="29900880" y="19767596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40" name="Content Placeholder 17"/>
          <p:cNvSpPr>
            <a:spLocks noGrp="1"/>
          </p:cNvSpPr>
          <p:nvPr>
            <p:ph sz="quarter" idx="42" hasCustomPrompt="1"/>
          </p:nvPr>
        </p:nvSpPr>
        <p:spPr>
          <a:xfrm>
            <a:off x="29900880" y="21212348"/>
            <a:ext cx="12801600" cy="434478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72207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166824"/>
            <a:ext cx="12801600" cy="446227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43"/>
          </p:nvPr>
        </p:nvSpPr>
        <p:spPr>
          <a:xfrm>
            <a:off x="32270700" y="0"/>
            <a:ext cx="11620500" cy="3842445"/>
          </a:xfrm>
        </p:spPr>
        <p:txBody>
          <a:bodyPr lIns="91440" tIns="457200" rIns="9144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ltGray">
          <a:xfrm>
            <a:off x="0" y="0"/>
            <a:ext cx="43891200" cy="5029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158240" y="685860"/>
            <a:ext cx="30175200" cy="29717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8240" y="6019800"/>
            <a:ext cx="4158996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 bwMode="gray">
          <a:xfrm>
            <a:off x="0" y="3886200"/>
            <a:ext cx="43891200" cy="1143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3886200"/>
            <a:ext cx="43891200" cy="0"/>
          </a:xfrm>
          <a:prstGeom prst="line">
            <a:avLst/>
          </a:prstGeom>
          <a:ln w="114300"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115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Microsoft_Excel_Worksheet1.xlsx"/><Relationship Id="rId11" Type="http://schemas.openxmlformats.org/officeDocument/2006/relationships/image" Target="../media/image5.png"/><Relationship Id="rId5" Type="http://schemas.openxmlformats.org/officeDocument/2006/relationships/image" Target="../media/image1.emf"/><Relationship Id="rId10" Type="http://schemas.openxmlformats.org/officeDocument/2006/relationships/image" Target="../media/image3.emf"/><Relationship Id="rId4" Type="http://schemas.openxmlformats.org/officeDocument/2006/relationships/package" Target="../embeddings/Microsoft_Excel_Worksheet.xlsx"/><Relationship Id="rId9" Type="http://schemas.openxmlformats.org/officeDocument/2006/relationships/package" Target="../embeddings/Microsoft_Excel_Worksheet2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394" y="479607"/>
            <a:ext cx="30174412" cy="241317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Covid Cases Analysis for October 2021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38"/>
          </p:nvPr>
        </p:nvSpPr>
        <p:spPr>
          <a:xfrm>
            <a:off x="825625" y="14975384"/>
            <a:ext cx="12939392" cy="7394962"/>
          </a:xfrm>
        </p:spPr>
        <p:txBody>
          <a:bodyPr>
            <a:normAutofit/>
          </a:bodyPr>
          <a:lstStyle/>
          <a:p>
            <a:pPr algn="just"/>
            <a:endParaRPr lang="en-US" sz="4000" b="1" dirty="0">
              <a:latin typeface="Bahnschrift" panose="020B0502040204020203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4400" dirty="0">
                <a:latin typeface="Bahnschrift" panose="020B0502040204020203" pitchFamily="34" charset="0"/>
              </a:rPr>
              <a:t>It is observed from the above bar chart that for both the time periods which are rolling 21 days and rolling 7 days, the highest observed value is for Cardiff which 8135 for 21 days and 2815 for 7 days. The followed by locality is Rhondda </a:t>
            </a:r>
            <a:r>
              <a:rPr lang="en-US" sz="4400" dirty="0" err="1">
                <a:latin typeface="Bahnschrift" panose="020B0502040204020203" pitchFamily="34" charset="0"/>
              </a:rPr>
              <a:t>Cynon</a:t>
            </a:r>
            <a:r>
              <a:rPr lang="en-US" sz="4400" dirty="0">
                <a:latin typeface="Bahnschrift" panose="020B0502040204020203" pitchFamily="34" charset="0"/>
              </a:rPr>
              <a:t> </a:t>
            </a:r>
            <a:r>
              <a:rPr lang="en-US" sz="4400" dirty="0" err="1">
                <a:latin typeface="Bahnschrift" panose="020B0502040204020203" pitchFamily="34" charset="0"/>
              </a:rPr>
              <a:t>Taf</a:t>
            </a:r>
            <a:r>
              <a:rPr lang="en-US" sz="4400" dirty="0">
                <a:latin typeface="Bahnschrift" panose="020B0502040204020203" pitchFamily="34" charset="0"/>
              </a:rPr>
              <a:t> (1).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4400" dirty="0">
                <a:latin typeface="Bahnschrift" panose="020B0502040204020203" pitchFamily="34" charset="0"/>
              </a:rPr>
              <a:t>The lowest observed value is for Anglesey which is 978 for 21 days and 260 for 7 days for locality Anglesey (2).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4000" dirty="0">
              <a:latin typeface="Bahnschrift" panose="020B0502040204020203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4000" dirty="0">
              <a:latin typeface="Bahnschrift" panose="020B0502040204020203" pitchFamily="34" charset="0"/>
            </a:endParaRPr>
          </a:p>
        </p:txBody>
      </p:sp>
      <p:sp>
        <p:nvSpPr>
          <p:cNvPr id="70" name="Text Placeholder 69"/>
          <p:cNvSpPr>
            <a:spLocks noGrp="1"/>
          </p:cNvSpPr>
          <p:nvPr>
            <p:ph type="body" sz="quarter" idx="40"/>
          </p:nvPr>
        </p:nvSpPr>
        <p:spPr>
          <a:xfrm>
            <a:off x="14971098" y="5183659"/>
            <a:ext cx="12854782" cy="2413171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b="1" dirty="0"/>
              <a:t>Percentage of 21 days total for each Locality comparing with total covid cases</a:t>
            </a:r>
          </a:p>
        </p:txBody>
      </p:sp>
      <p:sp>
        <p:nvSpPr>
          <p:cNvPr id="71" name="Text Placeholder 70"/>
          <p:cNvSpPr>
            <a:spLocks noGrp="1"/>
          </p:cNvSpPr>
          <p:nvPr>
            <p:ph type="body" sz="quarter" idx="41"/>
          </p:nvPr>
        </p:nvSpPr>
        <p:spPr>
          <a:xfrm>
            <a:off x="30366119" y="22575810"/>
            <a:ext cx="13041533" cy="115970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44" name="Text Placeholder 67"/>
          <p:cNvSpPr txBox="1"/>
          <p:nvPr/>
        </p:nvSpPr>
        <p:spPr>
          <a:xfrm>
            <a:off x="30366120" y="5750164"/>
            <a:ext cx="12801600" cy="12801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365760" tIns="45720" rIns="91440" bIns="45720" rtlCol="0" anchor="ctr">
            <a:noAutofit/>
          </a:bodyPr>
          <a:lstStyle>
            <a:lvl1pPr marL="0" indent="0" algn="ctr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5400" kern="1200" cap="none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  <a:lvl6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6pPr>
            <a:lvl7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7pPr>
            <a:lvl8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8pPr>
            <a:lvl9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b="1" dirty="0"/>
              <a:t>All Cases data per Local Authority </a:t>
            </a:r>
          </a:p>
        </p:txBody>
      </p:sp>
      <p:sp>
        <p:nvSpPr>
          <p:cNvPr id="45" name="Text Placeholder 67"/>
          <p:cNvSpPr txBox="1"/>
          <p:nvPr/>
        </p:nvSpPr>
        <p:spPr>
          <a:xfrm>
            <a:off x="825624" y="5281529"/>
            <a:ext cx="12801600" cy="20201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365760" tIns="45720" rIns="91440" bIns="45720" rtlCol="0" anchor="ctr">
            <a:noAutofit/>
          </a:bodyPr>
          <a:lstStyle>
            <a:lvl1pPr marL="0" indent="0" algn="ctr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5400" kern="1200" cap="none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  <a:lvl6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6pPr>
            <a:lvl7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7pPr>
            <a:lvl8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8pPr>
            <a:lvl9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b="1" dirty="0"/>
              <a:t>Covid Cases in each local Authority over the period</a:t>
            </a:r>
          </a:p>
        </p:txBody>
      </p:sp>
      <p:sp>
        <p:nvSpPr>
          <p:cNvPr id="73" name="Content Placeholder 10"/>
          <p:cNvSpPr txBox="1"/>
          <p:nvPr/>
        </p:nvSpPr>
        <p:spPr>
          <a:xfrm>
            <a:off x="30366120" y="23188465"/>
            <a:ext cx="13228928" cy="8861255"/>
          </a:xfrm>
          <a:prstGeom prst="rect">
            <a:avLst/>
          </a:prstGeom>
        </p:spPr>
        <p:txBody>
          <a:bodyPr vert="horz" lIns="91440" tIns="182880" rIns="91440" bIns="45720" rtlCol="0">
            <a:normAutofit/>
          </a:bodyPr>
          <a:lstStyle>
            <a:lvl1pPr marL="45720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3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§"/>
            </a:pPr>
            <a:endParaRPr lang="en-US" sz="4000" dirty="0">
              <a:latin typeface="Bahnschrift" panose="020B0502040204020203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+mj-lt"/>
              <a:buAutoNum type="arabicPeriod"/>
            </a:pP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Covid CD, Team R, Covid CD, Team R, </a:t>
            </a:r>
            <a:r>
              <a:rPr lang="en-US" sz="2800" b="0" i="0" dirty="0" err="1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Bialek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 S, Bowen V, Chow N, </a:t>
            </a:r>
            <a:r>
              <a:rPr lang="en-US" sz="2800" b="0" i="0" dirty="0" err="1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Curns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 A, </a:t>
            </a:r>
            <a:r>
              <a:rPr lang="en-US" sz="2800" b="0" i="0" dirty="0" err="1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Gierke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 R, Hall A, Hughes M. Geographic differences in COVID-19 cases, deaths, and incidence—United States, February 12–April 7, 2020. Morbidity and Mortality Weekly Report. 2020 Apr 17;69(15):465.</a:t>
            </a:r>
          </a:p>
          <a:p>
            <a:pPr algn="just">
              <a:lnSpc>
                <a:spcPct val="120000"/>
              </a:lnSpc>
              <a:buFont typeface="+mj-lt"/>
              <a:buAutoNum type="arabicPeriod"/>
            </a:pPr>
            <a:r>
              <a:rPr lang="en-US" sz="2800" b="0" i="0" dirty="0" err="1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Elengoe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 A. COVID-19 outbreak in Malaysia. </a:t>
            </a:r>
            <a:r>
              <a:rPr lang="en-US" sz="2800" b="0" i="0" dirty="0" err="1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Osong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Bahnschrift SemiLight" panose="020B0502040204020203" pitchFamily="34" charset="0"/>
              </a:rPr>
              <a:t> public health and research perspectives. 2020 Jun;11(3):93.</a:t>
            </a:r>
          </a:p>
          <a:p>
            <a:pPr algn="just">
              <a:lnSpc>
                <a:spcPct val="120000"/>
              </a:lnSpc>
              <a:buFont typeface="+mj-lt"/>
              <a:buAutoNum type="arabicPeriod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Bahnschrift SemiLight" panose="020B0502040204020203" pitchFamily="34" charset="0"/>
                <a:cs typeface="Arial" panose="020B0604020202020204" pitchFamily="34" charset="0"/>
              </a:rPr>
              <a:t>Tian S, Hu N, Lou J, Chen K, Kang X, Xiang Z, Chen H, Wang D, Liu N, Liu D, Chen G. Characteristics of COVID-19 infection in Beijing. Journal of infection. 2020 Apr 1;80(4):401-6.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US" sz="400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Text Placeholder 67"/>
          <p:cNvSpPr txBox="1"/>
          <p:nvPr/>
        </p:nvSpPr>
        <p:spPr>
          <a:xfrm>
            <a:off x="825624" y="22596972"/>
            <a:ext cx="12801600" cy="12801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365760" tIns="45720" rIns="91440" bIns="45720" rtlCol="0" anchor="ctr">
            <a:noAutofit/>
          </a:bodyPr>
          <a:lstStyle>
            <a:lvl1pPr marL="0" indent="0" algn="ctr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5400" kern="1200" cap="none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  <a:lvl6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6pPr>
            <a:lvl7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7pPr>
            <a:lvl8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8pPr>
            <a:lvl9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sz="4800" b="1" dirty="0"/>
              <a:t>Element of data on Headlines</a:t>
            </a:r>
          </a:p>
        </p:txBody>
      </p:sp>
      <p:sp>
        <p:nvSpPr>
          <p:cNvPr id="75" name="Content Placeholder 10"/>
          <p:cNvSpPr txBox="1"/>
          <p:nvPr/>
        </p:nvSpPr>
        <p:spPr>
          <a:xfrm>
            <a:off x="825624" y="24103758"/>
            <a:ext cx="12939393" cy="7945962"/>
          </a:xfrm>
          <a:prstGeom prst="rect">
            <a:avLst/>
          </a:prstGeom>
        </p:spPr>
        <p:txBody>
          <a:bodyPr vert="horz" lIns="91440" tIns="182880" rIns="91440" bIns="45720" rtlCol="0">
            <a:normAutofit/>
          </a:bodyPr>
          <a:lstStyle>
            <a:lvl1pPr marL="45720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3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4400" dirty="0">
                <a:latin typeface="Bahnschrift" panose="020B0502040204020203" pitchFamily="34" charset="0"/>
              </a:rPr>
              <a:t>It is observed from researches that with every 100,000 for 7 day cases, 700 people are being affected.</a:t>
            </a:r>
          </a:p>
          <a:p>
            <a:pPr algn="just"/>
            <a:r>
              <a:rPr lang="en-US" sz="4400" dirty="0">
                <a:latin typeface="Bahnschrift" panose="020B0502040204020203" pitchFamily="34" charset="0"/>
              </a:rPr>
              <a:t>Cumulative individuals tested as of 26</a:t>
            </a:r>
            <a:r>
              <a:rPr lang="en-US" sz="4400" baseline="30000" dirty="0">
                <a:latin typeface="Bahnschrift" panose="020B0502040204020203" pitchFamily="34" charset="0"/>
              </a:rPr>
              <a:t>th</a:t>
            </a:r>
            <a:r>
              <a:rPr lang="en-US" sz="4400" dirty="0">
                <a:latin typeface="Bahnschrift" panose="020B0502040204020203" pitchFamily="34" charset="0"/>
              </a:rPr>
              <a:t> October 2021 it is calculated to be 3,567,804.</a:t>
            </a:r>
          </a:p>
          <a:p>
            <a:pPr algn="just"/>
            <a:r>
              <a:rPr lang="en-US" sz="4400" dirty="0">
                <a:latin typeface="Bahnschrift" panose="020B0502040204020203" pitchFamily="34" charset="0"/>
              </a:rPr>
              <a:t>Cumulative testes that are being carried out is 6,187067 as of 26ht Oct, 2021. </a:t>
            </a:r>
          </a:p>
          <a:p>
            <a:pPr algn="just"/>
            <a:r>
              <a:rPr lang="en-US" sz="4400" dirty="0">
                <a:latin typeface="Bahnschrift" panose="020B0502040204020203" pitchFamily="34" charset="0"/>
              </a:rPr>
              <a:t>The cumulative deaths that are being recorded with COVID 19 deaths been reported to PHW is 6,127 till 26 oct, 2021. </a:t>
            </a:r>
            <a:r>
              <a:rPr lang="en-US" sz="4400" baseline="30000" dirty="0">
                <a:latin typeface="Bahnschrift" panose="020B0502040204020203" pitchFamily="34" charset="0"/>
              </a:rPr>
              <a:t> . </a:t>
            </a:r>
            <a:endParaRPr lang="en-US" sz="4400" dirty="0">
              <a:latin typeface="Bahnschrift" panose="020B0502040204020203" pitchFamily="34" charset="0"/>
            </a:endParaRP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994B5D16-489C-4B5A-9872-7E9236DC8DA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845"/>
              </p:ext>
            </p:extLst>
          </p:nvPr>
        </p:nvGraphicFramePr>
        <p:xfrm>
          <a:off x="457594" y="7984349"/>
          <a:ext cx="13307423" cy="75256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6" name="Worksheet" r:id="rId4" imgW="6038363" imgH="3228061" progId="Excel.Sheet.12">
                  <p:embed/>
                </p:oleObj>
              </mc:Choice>
              <mc:Fallback>
                <p:oleObj name="Worksheet" r:id="rId4" imgW="6038363" imgH="322806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7594" y="7984349"/>
                        <a:ext cx="13307423" cy="75256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38BE5F89-2413-413A-B428-289B707E663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0359649"/>
              </p:ext>
            </p:extLst>
          </p:nvPr>
        </p:nvGraphicFramePr>
        <p:xfrm>
          <a:off x="14496143" y="7984349"/>
          <a:ext cx="13778766" cy="11030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7" name="Worksheet" r:id="rId6" imgW="4579599" imgH="2723699" progId="Excel.Sheet.12">
                  <p:embed/>
                </p:oleObj>
              </mc:Choice>
              <mc:Fallback>
                <p:oleObj name="Worksheet" r:id="rId6" imgW="4579599" imgH="272369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4496143" y="7984349"/>
                        <a:ext cx="13778766" cy="110307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Content Placeholder 10">
            <a:extLst>
              <a:ext uri="{FF2B5EF4-FFF2-40B4-BE49-F238E27FC236}">
                <a16:creationId xmlns:a16="http://schemas.microsoft.com/office/drawing/2014/main" id="{7E6898F0-CDED-45E5-8685-D3E34E153585}"/>
              </a:ext>
            </a:extLst>
          </p:cNvPr>
          <p:cNvSpPr txBox="1"/>
          <p:nvPr/>
        </p:nvSpPr>
        <p:spPr>
          <a:xfrm>
            <a:off x="14496144" y="18672865"/>
            <a:ext cx="13778766" cy="8460174"/>
          </a:xfrm>
          <a:prstGeom prst="rect">
            <a:avLst/>
          </a:prstGeom>
        </p:spPr>
        <p:txBody>
          <a:bodyPr vert="horz" lIns="91440" tIns="182880" rIns="91440" bIns="45720" rtlCol="0">
            <a:normAutofit/>
          </a:bodyPr>
          <a:lstStyle>
            <a:lvl1pPr marL="45720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3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sz="4000" dirty="0">
              <a:latin typeface="Bahnschrift" panose="020B0502040204020203" pitchFamily="34" charset="0"/>
            </a:endParaRPr>
          </a:p>
          <a:p>
            <a:pPr algn="just"/>
            <a:r>
              <a:rPr lang="en-US" sz="4400" dirty="0">
                <a:latin typeface="Bahnschrift" panose="020B0502040204020203" pitchFamily="34" charset="0"/>
              </a:rPr>
              <a:t>The highest observed percentage of total is found for Cardiff consisting of 14% of the total affected covid cases. All the other localities are almost half and less than Cardiff. The second highest is 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Rhondda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Cynon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Taf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which is 7.5% (3).</a:t>
            </a:r>
          </a:p>
          <a:p>
            <a:pPr algn="just"/>
            <a:r>
              <a:rPr lang="en-US" sz="4400" dirty="0">
                <a:solidFill>
                  <a:srgbClr val="000000"/>
                </a:solidFill>
                <a:latin typeface="Bahnschrift" panose="020B0502040204020203" pitchFamily="34" charset="0"/>
              </a:rPr>
              <a:t>The lowest percentage is found for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Merthyr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Tydfil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, Ceredigion and Anglesey comprising of 1.7% of the total value of covid cases taking rolling 21 days as the time period. </a:t>
            </a:r>
            <a:endParaRPr lang="en-US" sz="4400" dirty="0">
              <a:latin typeface="Bahnschrift" panose="020B0502040204020203" pitchFamily="34" charset="0"/>
            </a:endParaRPr>
          </a:p>
        </p:txBody>
      </p:sp>
      <p:pic>
        <p:nvPicPr>
          <p:cNvPr id="1033" name="Picture 9" descr="COVID-19 - OIE - World Organisation for Animal Health">
            <a:extLst>
              <a:ext uri="{FF2B5EF4-FFF2-40B4-BE49-F238E27FC236}">
                <a16:creationId xmlns:a16="http://schemas.microsoft.com/office/drawing/2014/main" id="{877C1452-029A-44FC-B7F6-65C59FE0B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24" y="0"/>
            <a:ext cx="4519101" cy="358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OVID-19 - OIE - World Organisation for Animal Health">
            <a:extLst>
              <a:ext uri="{FF2B5EF4-FFF2-40B4-BE49-F238E27FC236}">
                <a16:creationId xmlns:a16="http://schemas.microsoft.com/office/drawing/2014/main" id="{3467645F-6AE1-4AD8-AF32-03677861E4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8552" y="215628"/>
            <a:ext cx="4519101" cy="358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5" name="Object 14">
            <a:extLst>
              <a:ext uri="{FF2B5EF4-FFF2-40B4-BE49-F238E27FC236}">
                <a16:creationId xmlns:a16="http://schemas.microsoft.com/office/drawing/2014/main" id="{377D4B12-7749-4F6F-A392-ADB6198E3FE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94858"/>
              </p:ext>
            </p:extLst>
          </p:nvPr>
        </p:nvGraphicFramePr>
        <p:xfrm>
          <a:off x="30126186" y="7596830"/>
          <a:ext cx="13281468" cy="7913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8" name="Worksheet" r:id="rId9" imgW="4581398" imgH="2723699" progId="Excel.Sheet.12">
                  <p:embed/>
                </p:oleObj>
              </mc:Choice>
              <mc:Fallback>
                <p:oleObj name="Worksheet" r:id="rId9" imgW="4581398" imgH="272369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0126186" y="7596830"/>
                        <a:ext cx="13281468" cy="7913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Content Placeholder 10">
            <a:extLst>
              <a:ext uri="{FF2B5EF4-FFF2-40B4-BE49-F238E27FC236}">
                <a16:creationId xmlns:a16="http://schemas.microsoft.com/office/drawing/2014/main" id="{E7398C01-AC44-4BE9-A012-0C4209D9297D}"/>
              </a:ext>
            </a:extLst>
          </p:cNvPr>
          <p:cNvSpPr txBox="1"/>
          <p:nvPr/>
        </p:nvSpPr>
        <p:spPr>
          <a:xfrm>
            <a:off x="29654840" y="15275339"/>
            <a:ext cx="13778766" cy="8460174"/>
          </a:xfrm>
          <a:prstGeom prst="rect">
            <a:avLst/>
          </a:prstGeom>
        </p:spPr>
        <p:txBody>
          <a:bodyPr vert="horz" lIns="91440" tIns="182880" rIns="91440" bIns="45720" rtlCol="0">
            <a:normAutofit/>
          </a:bodyPr>
          <a:lstStyle>
            <a:lvl1pPr marL="45720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3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sz="4000" dirty="0">
              <a:latin typeface="Bahnschrift" panose="020B0502040204020203" pitchFamily="34" charset="0"/>
            </a:endParaRPr>
          </a:p>
          <a:p>
            <a:pPr algn="just"/>
            <a:r>
              <a:rPr lang="en-US" sz="4400" dirty="0">
                <a:latin typeface="Bahnschrift" panose="020B0502040204020203" pitchFamily="34" charset="0"/>
              </a:rPr>
              <a:t>The highest observed covid cases taking all cases as consideration is found for Cardiff with the value of 50501 having total affected covid </a:t>
            </a:r>
            <a:r>
              <a:rPr lang="en-US" sz="4400" dirty="0" err="1">
                <a:latin typeface="Bahnschrift" panose="020B0502040204020203" pitchFamily="34" charset="0"/>
              </a:rPr>
              <a:t>cases.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The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locality followed by Cardiff is Rhondda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Cynon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</a:t>
            </a:r>
            <a:r>
              <a:rPr lang="en-US" sz="4400" b="0" i="0" u="none" strike="noStrike" baseline="0" dirty="0" err="1">
                <a:solidFill>
                  <a:srgbClr val="000000"/>
                </a:solidFill>
                <a:latin typeface="Bahnschrift" panose="020B0502040204020203" pitchFamily="34" charset="0"/>
              </a:rPr>
              <a:t>Taf</a:t>
            </a:r>
            <a:r>
              <a:rPr lang="en-US" sz="4400" b="0" i="0" u="none" strike="noStrike" baseline="0" dirty="0">
                <a:solidFill>
                  <a:srgbClr val="000000"/>
                </a:solidFill>
                <a:latin typeface="Bahnschrift" panose="020B0502040204020203" pitchFamily="34" charset="0"/>
              </a:rPr>
              <a:t> with 38571 cases. </a:t>
            </a:r>
          </a:p>
          <a:p>
            <a:pPr algn="just"/>
            <a:r>
              <a:rPr lang="en-US" sz="4400" dirty="0">
                <a:solidFill>
                  <a:srgbClr val="000000"/>
                </a:solidFill>
                <a:latin typeface="Bahnschrift" panose="020B0502040204020203" pitchFamily="34" charset="0"/>
              </a:rPr>
              <a:t>The lowest observed value is for Ceredigion having value of 5355 cases. So, Ceredigion have lowest value and </a:t>
            </a:r>
            <a:r>
              <a:rPr lang="en-US" sz="4400" dirty="0" err="1">
                <a:solidFill>
                  <a:srgbClr val="000000"/>
                </a:solidFill>
                <a:latin typeface="Bahnschrift" panose="020B0502040204020203" pitchFamily="34" charset="0"/>
              </a:rPr>
              <a:t>Crdiff</a:t>
            </a:r>
            <a:r>
              <a:rPr lang="en-US" sz="4400" dirty="0">
                <a:solidFill>
                  <a:srgbClr val="000000"/>
                </a:solidFill>
                <a:latin typeface="Bahnschrift" panose="020B0502040204020203" pitchFamily="34" charset="0"/>
              </a:rPr>
              <a:t> have highest cases across all cases data</a:t>
            </a:r>
            <a:endParaRPr lang="en-US" sz="4400" dirty="0">
              <a:latin typeface="Bahnschrift" panose="020B0502040204020203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B6AE5E6-CCF2-49E0-A5C1-68ECB0B707C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947086" y="26309459"/>
            <a:ext cx="11997027" cy="514158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cience Poster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324</TotalTime>
  <Words>478</Words>
  <Application>Microsoft Office PowerPoint</Application>
  <PresentationFormat>Custom</PresentationFormat>
  <Paragraphs>25</Paragraphs>
  <Slides>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Arial Black</vt:lpstr>
      <vt:lpstr>Bahnschrift</vt:lpstr>
      <vt:lpstr>Bahnschrift SemiLight</vt:lpstr>
      <vt:lpstr>Wingdings</vt:lpstr>
      <vt:lpstr>Science Poster</vt:lpstr>
      <vt:lpstr>Microsoft Excel Worksheet</vt:lpstr>
      <vt:lpstr>Covid Cases Analysis for October 2021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Project Title</dc:title>
  <dc:creator/>
  <cp:lastModifiedBy>Somnath Pal</cp:lastModifiedBy>
  <cp:revision>30</cp:revision>
  <dcterms:created xsi:type="dcterms:W3CDTF">2013-01-20T21:20:00Z</dcterms:created>
  <dcterms:modified xsi:type="dcterms:W3CDTF">2022-03-19T08:52:21Z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0x0101007C1D5F340F01F94FA2FD29A5E6DC872E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  <property fmtid="{D5CDD505-2E9C-101B-9397-08002B2CF9AE}" pid="8" name="ICV">
    <vt:lpwstr>B4ADF7F764DC4750AAA1F15FDC0D9229</vt:lpwstr>
  </property>
  <property fmtid="{D5CDD505-2E9C-101B-9397-08002B2CF9AE}" pid="9" name="KSOProductBuildVer">
    <vt:lpwstr>1033-11.2.0.10382</vt:lpwstr>
  </property>
</Properties>
</file>