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19"/>
  </p:notesMasterIdLst>
  <p:sldIdLst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FB6950-B347-4FF9-A5A2-6CF2C7BD9021}" v="4" dt="2024-10-02T09:22:21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27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1e3b8b31-18a3-40b3-8e12-8230c5071370" providerId="ADAL" clId="{CFFB6950-B347-4FF9-A5A2-6CF2C7BD9021}"/>
    <pc:docChg chg="custSel addSld delSld modSld addMainMaster modMainMaster">
      <pc:chgData name="Lisa Ellis" userId="1e3b8b31-18a3-40b3-8e12-8230c5071370" providerId="ADAL" clId="{CFFB6950-B347-4FF9-A5A2-6CF2C7BD9021}" dt="2024-10-02T09:23:46.504" v="124" actId="478"/>
      <pc:docMkLst>
        <pc:docMk/>
      </pc:docMkLst>
      <pc:sldChg chg="addSp del delDesignElem">
        <pc:chgData name="Lisa Ellis" userId="1e3b8b31-18a3-40b3-8e12-8230c5071370" providerId="ADAL" clId="{CFFB6950-B347-4FF9-A5A2-6CF2C7BD9021}" dt="2024-10-02T09:21:07.497" v="1"/>
        <pc:sldMkLst>
          <pc:docMk/>
          <pc:sldMk cId="109857222" sldId="256"/>
        </pc:sldMkLst>
        <pc:spChg chg="add">
          <ac:chgData name="Lisa Ellis" userId="1e3b8b31-18a3-40b3-8e12-8230c5071370" providerId="ADAL" clId="{CFFB6950-B347-4FF9-A5A2-6CF2C7BD9021}" dt="2024-10-02T09:21:07.497" v="1"/>
          <ac:spMkLst>
            <pc:docMk/>
            <pc:sldMk cId="109857222" sldId="256"/>
            <ac:spMk id="30" creationId="{6CCA5F87-1D1E-45CB-8D83-FC7EEFAD9935}"/>
          </ac:spMkLst>
        </pc:spChg>
        <pc:spChg chg="add">
          <ac:chgData name="Lisa Ellis" userId="1e3b8b31-18a3-40b3-8e12-8230c5071370" providerId="ADAL" clId="{CFFB6950-B347-4FF9-A5A2-6CF2C7BD9021}" dt="2024-10-02T09:21:07.497" v="1"/>
          <ac:spMkLst>
            <pc:docMk/>
            <pc:sldMk cId="109857222" sldId="256"/>
            <ac:spMk id="32" creationId="{7CCFC2C6-6238-4A2F-93DE-2ADF74AF635E}"/>
          </ac:spMkLst>
        </pc:spChg>
        <pc:spChg chg="add">
          <ac:chgData name="Lisa Ellis" userId="1e3b8b31-18a3-40b3-8e12-8230c5071370" providerId="ADAL" clId="{CFFB6950-B347-4FF9-A5A2-6CF2C7BD9021}" dt="2024-10-02T09:21:07.497" v="1"/>
          <ac:spMkLst>
            <pc:docMk/>
            <pc:sldMk cId="109857222" sldId="256"/>
            <ac:spMk id="34" creationId="{AF2F604E-43BE-4DC3-B983-E071523364F8}"/>
          </ac:spMkLst>
        </pc:spChg>
        <pc:spChg chg="add">
          <ac:chgData name="Lisa Ellis" userId="1e3b8b31-18a3-40b3-8e12-8230c5071370" providerId="ADAL" clId="{CFFB6950-B347-4FF9-A5A2-6CF2C7BD9021}" dt="2024-10-02T09:21:07.497" v="1"/>
          <ac:spMkLst>
            <pc:docMk/>
            <pc:sldMk cId="109857222" sldId="256"/>
            <ac:spMk id="36" creationId="{08C9B587-E65E-4B52-B37C-ABEBB6E87928}"/>
          </ac:spMkLst>
        </pc:spChg>
      </pc:sldChg>
      <pc:sldChg chg="delSp mod delDesignElem">
        <pc:chgData name="Lisa Ellis" userId="1e3b8b31-18a3-40b3-8e12-8230c5071370" providerId="ADAL" clId="{CFFB6950-B347-4FF9-A5A2-6CF2C7BD9021}" dt="2024-10-02T09:23:46.504" v="124" actId="478"/>
        <pc:sldMkLst>
          <pc:docMk/>
          <pc:sldMk cId="1081524748" sldId="257"/>
        </pc:sldMkLst>
        <pc:picChg chg="del">
          <ac:chgData name="Lisa Ellis" userId="1e3b8b31-18a3-40b3-8e12-8230c5071370" providerId="ADAL" clId="{CFFB6950-B347-4FF9-A5A2-6CF2C7BD9021}" dt="2024-10-02T09:23:46.504" v="124" actId="478"/>
          <ac:picMkLst>
            <pc:docMk/>
            <pc:sldMk cId="1081524748" sldId="257"/>
            <ac:picMk id="5" creationId="{A197A1A0-1AC7-0B4C-982C-CABDCDE9A139}"/>
          </ac:picMkLst>
        </pc:picChg>
      </pc:sldChg>
      <pc:sldChg chg="addSp delSp modSp mod">
        <pc:chgData name="Lisa Ellis" userId="1e3b8b31-18a3-40b3-8e12-8230c5071370" providerId="ADAL" clId="{CFFB6950-B347-4FF9-A5A2-6CF2C7BD9021}" dt="2024-10-02T09:22:04.790" v="100" actId="20577"/>
        <pc:sldMkLst>
          <pc:docMk/>
          <pc:sldMk cId="361644925" sldId="258"/>
        </pc:sldMkLst>
        <pc:spChg chg="del mod">
          <ac:chgData name="Lisa Ellis" userId="1e3b8b31-18a3-40b3-8e12-8230c5071370" providerId="ADAL" clId="{CFFB6950-B347-4FF9-A5A2-6CF2C7BD9021}" dt="2024-10-02T09:21:20.113" v="3"/>
          <ac:spMkLst>
            <pc:docMk/>
            <pc:sldMk cId="361644925" sldId="258"/>
            <ac:spMk id="2" creationId="{512EADE7-7098-3076-4727-23B6A3DC0324}"/>
          </ac:spMkLst>
        </pc:spChg>
        <pc:spChg chg="mod">
          <ac:chgData name="Lisa Ellis" userId="1e3b8b31-18a3-40b3-8e12-8230c5071370" providerId="ADAL" clId="{CFFB6950-B347-4FF9-A5A2-6CF2C7BD9021}" dt="2024-10-02T09:22:04.790" v="100" actId="20577"/>
          <ac:spMkLst>
            <pc:docMk/>
            <pc:sldMk cId="361644925" sldId="258"/>
            <ac:spMk id="3" creationId="{D7EC0C81-E4E5-0BA8-31BE-B45E16EF6A3F}"/>
          </ac:spMkLst>
        </pc:spChg>
        <pc:spChg chg="mod">
          <ac:chgData name="Lisa Ellis" userId="1e3b8b31-18a3-40b3-8e12-8230c5071370" providerId="ADAL" clId="{CFFB6950-B347-4FF9-A5A2-6CF2C7BD9021}" dt="2024-10-02T09:21:53.201" v="69" actId="20577"/>
          <ac:spMkLst>
            <pc:docMk/>
            <pc:sldMk cId="361644925" sldId="258"/>
            <ac:spMk id="4" creationId="{72C66E9F-020C-3F06-809E-706D63630568}"/>
          </ac:spMkLst>
        </pc:spChg>
        <pc:picChg chg="add mod">
          <ac:chgData name="Lisa Ellis" userId="1e3b8b31-18a3-40b3-8e12-8230c5071370" providerId="ADAL" clId="{CFFB6950-B347-4FF9-A5A2-6CF2C7BD9021}" dt="2024-10-02T09:21:20.113" v="3"/>
          <ac:picMkLst>
            <pc:docMk/>
            <pc:sldMk cId="361644925" sldId="258"/>
            <ac:picMk id="5" creationId="{472559A2-D4CA-8606-46AE-9B4835C2C251}"/>
          </ac:picMkLst>
        </pc:picChg>
      </pc:sldChg>
      <pc:sldChg chg="add">
        <pc:chgData name="Lisa Ellis" userId="1e3b8b31-18a3-40b3-8e12-8230c5071370" providerId="ADAL" clId="{CFFB6950-B347-4FF9-A5A2-6CF2C7BD9021}" dt="2024-10-02T09:23:05.471" v="103"/>
        <pc:sldMkLst>
          <pc:docMk/>
          <pc:sldMk cId="369415705" sldId="259"/>
        </pc:sldMkLst>
      </pc:sldChg>
      <pc:sldChg chg="add">
        <pc:chgData name="Lisa Ellis" userId="1e3b8b31-18a3-40b3-8e12-8230c5071370" providerId="ADAL" clId="{CFFB6950-B347-4FF9-A5A2-6CF2C7BD9021}" dt="2024-10-02T09:23:15.775" v="105"/>
        <pc:sldMkLst>
          <pc:docMk/>
          <pc:sldMk cId="187001247" sldId="260"/>
        </pc:sldMkLst>
      </pc:sldChg>
      <pc:sldChg chg="add">
        <pc:chgData name="Lisa Ellis" userId="1e3b8b31-18a3-40b3-8e12-8230c5071370" providerId="ADAL" clId="{CFFB6950-B347-4FF9-A5A2-6CF2C7BD9021}" dt="2024-10-02T09:23:17.348" v="107"/>
        <pc:sldMkLst>
          <pc:docMk/>
          <pc:sldMk cId="4232670131" sldId="261"/>
        </pc:sldMkLst>
      </pc:sldChg>
      <pc:sldChg chg="add">
        <pc:chgData name="Lisa Ellis" userId="1e3b8b31-18a3-40b3-8e12-8230c5071370" providerId="ADAL" clId="{CFFB6950-B347-4FF9-A5A2-6CF2C7BD9021}" dt="2024-10-02T09:23:18.805" v="109"/>
        <pc:sldMkLst>
          <pc:docMk/>
          <pc:sldMk cId="2534393544" sldId="262"/>
        </pc:sldMkLst>
      </pc:sldChg>
      <pc:sldChg chg="add">
        <pc:chgData name="Lisa Ellis" userId="1e3b8b31-18a3-40b3-8e12-8230c5071370" providerId="ADAL" clId="{CFFB6950-B347-4FF9-A5A2-6CF2C7BD9021}" dt="2024-10-02T09:23:20.104" v="111"/>
        <pc:sldMkLst>
          <pc:docMk/>
          <pc:sldMk cId="2906079295" sldId="263"/>
        </pc:sldMkLst>
      </pc:sldChg>
      <pc:sldChg chg="add">
        <pc:chgData name="Lisa Ellis" userId="1e3b8b31-18a3-40b3-8e12-8230c5071370" providerId="ADAL" clId="{CFFB6950-B347-4FF9-A5A2-6CF2C7BD9021}" dt="2024-10-02T09:23:21.452" v="113"/>
        <pc:sldMkLst>
          <pc:docMk/>
          <pc:sldMk cId="3416271390" sldId="264"/>
        </pc:sldMkLst>
      </pc:sldChg>
      <pc:sldChg chg="add">
        <pc:chgData name="Lisa Ellis" userId="1e3b8b31-18a3-40b3-8e12-8230c5071370" providerId="ADAL" clId="{CFFB6950-B347-4FF9-A5A2-6CF2C7BD9021}" dt="2024-10-02T09:23:22.969" v="115"/>
        <pc:sldMkLst>
          <pc:docMk/>
          <pc:sldMk cId="2924340009" sldId="265"/>
        </pc:sldMkLst>
      </pc:sldChg>
      <pc:sldChg chg="add">
        <pc:chgData name="Lisa Ellis" userId="1e3b8b31-18a3-40b3-8e12-8230c5071370" providerId="ADAL" clId="{CFFB6950-B347-4FF9-A5A2-6CF2C7BD9021}" dt="2024-10-02T09:23:24.393" v="117"/>
        <pc:sldMkLst>
          <pc:docMk/>
          <pc:sldMk cId="302676734" sldId="266"/>
        </pc:sldMkLst>
      </pc:sldChg>
      <pc:sldChg chg="add">
        <pc:chgData name="Lisa Ellis" userId="1e3b8b31-18a3-40b3-8e12-8230c5071370" providerId="ADAL" clId="{CFFB6950-B347-4FF9-A5A2-6CF2C7BD9021}" dt="2024-10-02T09:23:26.096" v="119"/>
        <pc:sldMkLst>
          <pc:docMk/>
          <pc:sldMk cId="2743445263" sldId="267"/>
        </pc:sldMkLst>
      </pc:sldChg>
      <pc:sldChg chg="add">
        <pc:chgData name="Lisa Ellis" userId="1e3b8b31-18a3-40b3-8e12-8230c5071370" providerId="ADAL" clId="{CFFB6950-B347-4FF9-A5A2-6CF2C7BD9021}" dt="2024-10-02T09:23:27.898" v="121"/>
        <pc:sldMkLst>
          <pc:docMk/>
          <pc:sldMk cId="3166015478" sldId="268"/>
        </pc:sldMkLst>
      </pc:sldChg>
      <pc:sldChg chg="add">
        <pc:chgData name="Lisa Ellis" userId="1e3b8b31-18a3-40b3-8e12-8230c5071370" providerId="ADAL" clId="{CFFB6950-B347-4FF9-A5A2-6CF2C7BD9021}" dt="2024-10-02T09:23:29.263" v="123"/>
        <pc:sldMkLst>
          <pc:docMk/>
          <pc:sldMk cId="489007730" sldId="269"/>
        </pc:sldMkLst>
      </pc:sldChg>
      <pc:sldMasterChg chg="modSldLayout">
        <pc:chgData name="Lisa Ellis" userId="1e3b8b31-18a3-40b3-8e12-8230c5071370" providerId="ADAL" clId="{CFFB6950-B347-4FF9-A5A2-6CF2C7BD9021}" dt="2024-10-02T09:23:22.969" v="114" actId="27028"/>
        <pc:sldMasterMkLst>
          <pc:docMk/>
          <pc:sldMasterMk cId="80297582" sldId="2147483648"/>
        </pc:sldMasterMkLst>
        <pc:sldLayoutChg chg="replId">
          <pc:chgData name="Lisa Ellis" userId="1e3b8b31-18a3-40b3-8e12-8230c5071370" providerId="ADAL" clId="{CFFB6950-B347-4FF9-A5A2-6CF2C7BD9021}" dt="2024-10-02T09:23:22.969" v="114" actId="27028"/>
          <pc:sldLayoutMkLst>
            <pc:docMk/>
            <pc:sldMasterMk cId="80297582" sldId="2147483648"/>
            <pc:sldLayoutMk cId="4267990675" sldId="2147483675"/>
          </pc:sldLayoutMkLst>
        </pc:sldLayoutChg>
      </pc:sldMasterChg>
      <pc:sldMasterChg chg="add addSldLayout">
        <pc:chgData name="Lisa Ellis" userId="1e3b8b31-18a3-40b3-8e12-8230c5071370" providerId="ADAL" clId="{CFFB6950-B347-4FF9-A5A2-6CF2C7BD9021}" dt="2024-10-02T09:23:22.969" v="114" actId="27028"/>
        <pc:sldMasterMkLst>
          <pc:docMk/>
          <pc:sldMasterMk cId="2460954070" sldId="2147483672"/>
        </pc:sldMasterMkLst>
        <pc:sldLayoutChg chg="add">
          <pc:chgData name="Lisa Ellis" userId="1e3b8b31-18a3-40b3-8e12-8230c5071370" providerId="ADAL" clId="{CFFB6950-B347-4FF9-A5A2-6CF2C7BD9021}" dt="2024-10-02T09:23:22.969" v="114" actId="27028"/>
          <pc:sldLayoutMkLst>
            <pc:docMk/>
            <pc:sldMasterMk cId="2460954070" sldId="2147483672"/>
            <pc:sldLayoutMk cId="3146388984" sldId="2147483667"/>
          </pc:sldLayoutMkLst>
        </pc:sldLayoutChg>
        <pc:sldLayoutChg chg="add">
          <pc:chgData name="Lisa Ellis" userId="1e3b8b31-18a3-40b3-8e12-8230c5071370" providerId="ADAL" clId="{CFFB6950-B347-4FF9-A5A2-6CF2C7BD9021}" dt="2024-10-02T09:23:05.471" v="102" actId="27028"/>
          <pc:sldLayoutMkLst>
            <pc:docMk/>
            <pc:sldMasterMk cId="2460954070" sldId="2147483672"/>
            <pc:sldLayoutMk cId="949138452" sldId="214748367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771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5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  <p:sldLayoutId id="2147483670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wls.org/" TargetMode="External"/><Relationship Id="rId2" Type="http://schemas.openxmlformats.org/officeDocument/2006/relationships/hyperlink" Target="https://elh.nhs.wales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0QKOkt0yyhA?feature=oembed" TargetMode="External"/><Relationship Id="rId6" Type="http://schemas.openxmlformats.org/officeDocument/2006/relationships/image" Target="../media/image14.png"/><Relationship Id="rId5" Type="http://schemas.openxmlformats.org/officeDocument/2006/relationships/hyperlink" Target="https://elh.nhs.wales/" TargetMode="External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eur01.safelinks.protection.outlook.com/?url=https%3A%2F%2Felh.nhs.wales%2Fsign-in%2F&amp;data=05%7C01%7Cl.ellis%40uwtsd.ac.uk%7Cf71d09eafe60493e339008db164b0721%7C4e0f11f9046e45059cb8db2152311e21%7C0%7C0%7C638128283735400275%7CUnknown%7CTWFpbGZsb3d8eyJWIjoiMC4wLjAwMDAiLCJQIjoiV2luMzIiLCJBTiI6Ik1haWwiLCJXVCI6Mn0%3D%7C3000%7C%7C%7C&amp;sdata=lQegaYM4gPUgtE9zalnjoZ%2BRG5pCzlNe2m7qPLdcrEM%3D&amp;reserved=0" TargetMode="Externa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lh.nhs.wales/e-learning/" TargetMode="External"/><Relationship Id="rId2" Type="http://schemas.openxmlformats.org/officeDocument/2006/relationships/hyperlink" Target="https://elh.nhs.wales/subject-guides/" TargetMode="Externa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hyperlink" Target="https://elh.nhs.wales/how-to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mailto:elibrary@wales.nhs.uk" TargetMode="Externa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wls.org/contactyourlibrary" TargetMode="External"/><Relationship Id="rId2" Type="http://schemas.openxmlformats.org/officeDocument/2006/relationships/hyperlink" Target="https://www.nhswls.org/join" TargetMode="Externa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hswaleslibrarysearch.cardiff.ac.uk/discovery/search?vid=44WHELF_CAR:44WHELF_NHS_VU1&amp;lang=en" TargetMode="External"/><Relationship Id="rId2" Type="http://schemas.openxmlformats.org/officeDocument/2006/relationships/hyperlink" Target="https://whelf-cardiff.primo.exlibrisgroup.com/discovery/search?vid=44WHELF_CAR:44WHELF_NHS_VU1" TargetMode="Externa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4.png"/><Relationship Id="rId5" Type="http://schemas.openxmlformats.org/officeDocument/2006/relationships/hyperlink" Target="mailto:elibrary@wales.nhs.uk" TargetMode="External"/><Relationship Id="rId4" Type="http://schemas.openxmlformats.org/officeDocument/2006/relationships/hyperlink" Target="https://www.nhswls.org/contactyourlibrary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4.png"/><Relationship Id="rId4" Type="http://schemas.openxmlformats.org/officeDocument/2006/relationships/hyperlink" Target="https://nhswaleslibrarysearch.cardiff.ac.uk/discovery/search?vid=44WHELF_CAR:44WHELF_NHS_VU1&amp;lang=en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s://www.nhswls.org/contactyourlibrary" TargetMode="External"/><Relationship Id="rId7" Type="http://schemas.openxmlformats.org/officeDocument/2006/relationships/hyperlink" Target="https://uwtsd.ac.uk/library/need-more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nhswls.org/interlibraryloans" TargetMode="External"/><Relationship Id="rId5" Type="http://schemas.openxmlformats.org/officeDocument/2006/relationships/hyperlink" Target="https://www.nhswls.org/outreach" TargetMode="External"/><Relationship Id="rId4" Type="http://schemas.openxmlformats.org/officeDocument/2006/relationships/hyperlink" Target="https://www.nhswls.org/currentawarenes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&amp;lang=en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4.png"/><Relationship Id="rId4" Type="http://schemas.openxmlformats.org/officeDocument/2006/relationships/hyperlink" Target="https://uwtsd.ac.uk/libra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EC0C81-E4E5-0BA8-31BE-B45E16EF6A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Lisa Ellis (IMH Librarian)</a:t>
            </a:r>
          </a:p>
          <a:p>
            <a:r>
              <a:rPr lang="en-GB" dirty="0"/>
              <a:t>2024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2C66E9F-020C-3F06-809E-706D63630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NHS Libraries: additional resources for health students</a:t>
            </a:r>
          </a:p>
        </p:txBody>
      </p:sp>
      <p:pic>
        <p:nvPicPr>
          <p:cNvPr id="5" name="Picture Placeholder 4" descr="Wooden library">
            <a:extLst>
              <a:ext uri="{FF2B5EF4-FFF2-40B4-BE49-F238E27FC236}">
                <a16:creationId xmlns:a16="http://schemas.microsoft.com/office/drawing/2014/main" id="{472559A2-D4CA-8606-46AE-9B4835C2C2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20347" r="20347"/>
          <a:stretch/>
        </p:blipFill>
        <p:spPr>
          <a:xfrm>
            <a:off x="-6350" y="-74613"/>
            <a:ext cx="610235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73ED6-F619-645A-37ED-97F6F7DC5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cs typeface="Calibri Light"/>
              </a:rPr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A3D8D-9708-CBC4-6354-736C03883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650" y="2605165"/>
            <a:ext cx="4445498" cy="35553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If you are an NHS employee, there are 2 ways in which you </a:t>
            </a:r>
            <a:r>
              <a:rPr lang="en-GB" sz="2400" b="1" i="1" dirty="0">
                <a:cs typeface="Calibri"/>
              </a:rPr>
              <a:t>may</a:t>
            </a:r>
            <a:r>
              <a:rPr lang="en-GB" sz="2400" dirty="0">
                <a:cs typeface="Calibri"/>
              </a:rPr>
              <a:t> be able to access additional resources, to those at UWTSD.</a:t>
            </a:r>
            <a:endParaRPr lang="en-US" dirty="0"/>
          </a:p>
          <a:p>
            <a:pPr marL="0" indent="0">
              <a:buNone/>
            </a:pPr>
            <a:endParaRPr lang="en-GB" sz="2400" dirty="0"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2400" b="1" dirty="0">
                <a:cs typeface="Calibri"/>
                <a:hlinkClick r:id="rId2"/>
              </a:rPr>
              <a:t>NHS e-library for Health (ELH)</a:t>
            </a:r>
          </a:p>
          <a:p>
            <a:pPr marL="514350" indent="-514350">
              <a:buAutoNum type="arabicPeriod"/>
            </a:pPr>
            <a:r>
              <a:rPr lang="en-GB" sz="2400" b="1" dirty="0">
                <a:cs typeface="Calibri"/>
                <a:hlinkClick r:id="rId3"/>
              </a:rPr>
              <a:t>NHS Wales Library Service (NHSWLS) </a:t>
            </a:r>
            <a:endParaRPr lang="en-GB" sz="2400" i="1" dirty="0">
              <a:cs typeface="Calibri"/>
            </a:endParaRPr>
          </a:p>
        </p:txBody>
      </p:sp>
      <p:pic>
        <p:nvPicPr>
          <p:cNvPr id="6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C4493991-D0CE-2286-765C-3E58E7B561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524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416D4-A2BF-F9E0-90F0-38B0197DE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774288"/>
            <a:ext cx="4250314" cy="12379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914400" indent="-914400">
              <a:buAutoNum type="arabicPeriod"/>
            </a:pPr>
            <a:r>
              <a:rPr lang="en-US" sz="4800" b="1" dirty="0"/>
              <a:t>NHS</a:t>
            </a:r>
            <a:r>
              <a:rPr lang="en-US" sz="4800" b="1" kern="1200" dirty="0">
                <a:latin typeface="+mj-lt"/>
                <a:ea typeface="+mj-ea"/>
                <a:cs typeface="+mj-cs"/>
              </a:rPr>
              <a:t> e-library</a:t>
            </a:r>
            <a:r>
              <a:rPr lang="en-US" sz="4800" b="1" dirty="0"/>
              <a:t> health</a:t>
            </a:r>
            <a:endParaRPr lang="en-US" b="1">
              <a:cs typeface="Calibri Light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Online Media 3" title="Croeso'n i'r e-Llyfrgell GIG Cymru/ Welcome to your NHS Wales e-Library: authorised users">
            <a:hlinkClick r:id="" action="ppaction://media"/>
            <a:extLst>
              <a:ext uri="{FF2B5EF4-FFF2-40B4-BE49-F238E27FC236}">
                <a16:creationId xmlns:a16="http://schemas.microsoft.com/office/drawing/2014/main" id="{C1B363E4-9399-0BBA-C3C0-FAF2FA453D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64608" y="785987"/>
            <a:ext cx="6846363" cy="51347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4E8D47-2E40-A8A8-D089-CC08F45B8B6C}"/>
              </a:ext>
            </a:extLst>
          </p:cNvPr>
          <p:cNvSpPr txBox="1"/>
          <p:nvPr/>
        </p:nvSpPr>
        <p:spPr>
          <a:xfrm>
            <a:off x="6933259" y="263408"/>
            <a:ext cx="36180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Video tour of the NHS e-library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C4CBE5-CEF0-11B0-6ADD-542E4ACEE772}"/>
              </a:ext>
            </a:extLst>
          </p:cNvPr>
          <p:cNvSpPr txBox="1"/>
          <p:nvPr/>
        </p:nvSpPr>
        <p:spPr>
          <a:xfrm>
            <a:off x="500474" y="2184400"/>
            <a:ext cx="397556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Connects you to NHS Wales’ largest source of health and social care evidence and digital information. 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/>
              <a:t>Discover high quality e-Journals e-Books, databases, evidence summaries, medicines information, guidelines, e-Learning and more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7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391D4E55-28F0-0614-79E3-0CC1B6FA88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289" y="5099559"/>
            <a:ext cx="3251200" cy="12402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3E390D-A2BC-5D03-11F5-967213397343}"/>
              </a:ext>
            </a:extLst>
          </p:cNvPr>
          <p:cNvSpPr txBox="1"/>
          <p:nvPr/>
        </p:nvSpPr>
        <p:spPr>
          <a:xfrm>
            <a:off x="7431851" y="58890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  <a:hlinkClick r:id="rId5"/>
              </a:rPr>
              <a:t>NHS e-library health</a:t>
            </a:r>
            <a:endParaRPr lang="en-GB"/>
          </a:p>
        </p:txBody>
      </p:sp>
      <p:pic>
        <p:nvPicPr>
          <p:cNvPr id="8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08235A0-9452-85FF-FE48-B7ED63C8BD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15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98322-4507-EB5F-A73C-D13F8E191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Calibri Light"/>
              </a:rPr>
              <a:t>Sign up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4B017-7074-AEDF-5121-21776D123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3643" y="2500757"/>
            <a:ext cx="7731610" cy="36950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dirty="0">
                <a:ea typeface="+mn-lt"/>
                <a:cs typeface="+mn-lt"/>
              </a:rPr>
              <a:t>Sign In information page: </a:t>
            </a:r>
            <a:r>
              <a:rPr lang="en-GB" sz="2000" u="sng" dirty="0">
                <a:ea typeface="+mn-lt"/>
                <a:cs typeface="+mn-lt"/>
                <a:hlinkClick r:id="rId2"/>
              </a:rPr>
              <a:t>https://elh.nhs.wales/sign-in/</a:t>
            </a:r>
            <a:r>
              <a:rPr lang="en-GB" sz="2000" dirty="0">
                <a:ea typeface="+mn-lt"/>
                <a:cs typeface="+mn-lt"/>
              </a:rPr>
              <a:t> or scan the QR code.</a:t>
            </a:r>
            <a:endParaRPr lang="en-US" sz="2000" dirty="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This page has information on the registration process, signing into e-resources and using the e-Library website.</a:t>
            </a:r>
            <a:endParaRPr lang="en-US" sz="2000" dirty="0">
              <a:cs typeface="Calibri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Access your NHS Wales e-Library using your NHS Wales email address and NADEX password. </a:t>
            </a:r>
            <a:endParaRPr lang="en-US" sz="2000" dirty="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If you do not have an NHS Wales email address, you can self-register for an </a:t>
            </a:r>
            <a:r>
              <a:rPr lang="en-GB" sz="2000" dirty="0" err="1">
                <a:ea typeface="+mn-lt"/>
                <a:cs typeface="+mn-lt"/>
              </a:rPr>
              <a:t>OpenAthens</a:t>
            </a:r>
            <a:r>
              <a:rPr lang="en-GB" sz="2000" dirty="0">
                <a:ea typeface="+mn-lt"/>
                <a:cs typeface="+mn-lt"/>
              </a:rPr>
              <a:t> account through the sign-in page.</a:t>
            </a:r>
            <a:endParaRPr lang="en-US" sz="2000" dirty="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pic>
        <p:nvPicPr>
          <p:cNvPr id="4" name="Picture 4" descr="Qr code&#10;&#10;Description automatically generated">
            <a:extLst>
              <a:ext uri="{FF2B5EF4-FFF2-40B4-BE49-F238E27FC236}">
                <a16:creationId xmlns:a16="http://schemas.microsoft.com/office/drawing/2014/main" id="{94032BD7-5E42-0D8D-E749-F480A98FD6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280" y="2540235"/>
            <a:ext cx="2596327" cy="2558345"/>
          </a:xfrm>
          <a:prstGeom prst="rect">
            <a:avLst/>
          </a:prstGeom>
        </p:spPr>
      </p:pic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24B2034-6D08-1D7E-202B-CD25E8BACC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104" y="5268891"/>
            <a:ext cx="2743200" cy="1042737"/>
          </a:xfrm>
          <a:prstGeom prst="rect">
            <a:avLst/>
          </a:prstGeom>
        </p:spPr>
      </p:pic>
      <p:pic>
        <p:nvPicPr>
          <p:cNvPr id="7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5F7DDF-86DC-94A8-6C60-B6A4056101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01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720E7-A251-A3DC-A83A-6664C3887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78619"/>
            <a:ext cx="3410712" cy="1106424"/>
          </a:xfrm>
        </p:spPr>
        <p:txBody>
          <a:bodyPr>
            <a:normAutofit/>
          </a:bodyPr>
          <a:lstStyle/>
          <a:p>
            <a:r>
              <a:rPr lang="en-GB" sz="2800" b="1" dirty="0">
                <a:cs typeface="Calibri Light"/>
              </a:rPr>
              <a:t>Resources available</a:t>
            </a:r>
            <a:endParaRPr lang="en-GB" sz="2800" b="1" dirty="0"/>
          </a:p>
        </p:txBody>
      </p:sp>
      <p:sp>
        <p:nvSpPr>
          <p:cNvPr id="29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32841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86158DB4-D82E-4E75-5B05-D65A2B8EF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2359152"/>
            <a:ext cx="3410712" cy="34250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cs typeface="Calibri" panose="020F0502020204030204"/>
              </a:rPr>
              <a:t>There are many databases to explore, in addition to supporting material including:</a:t>
            </a:r>
          </a:p>
          <a:p>
            <a:r>
              <a:rPr lang="en-US" sz="1700" dirty="0">
                <a:cs typeface="Calibri" panose="020F0502020204030204"/>
                <a:hlinkClick r:id="rId2"/>
              </a:rPr>
              <a:t>Subject guides</a:t>
            </a:r>
          </a:p>
          <a:p>
            <a:r>
              <a:rPr lang="en-US" sz="1700" dirty="0">
                <a:cs typeface="Calibri" panose="020F0502020204030204"/>
                <a:hlinkClick r:id="rId3"/>
              </a:rPr>
              <a:t>E-learning modules</a:t>
            </a:r>
            <a:endParaRPr lang="en-US" sz="1700" dirty="0">
              <a:cs typeface="Calibri" panose="020F0502020204030204"/>
            </a:endParaRPr>
          </a:p>
          <a:p>
            <a:r>
              <a:rPr lang="en-US" sz="1700" dirty="0">
                <a:cs typeface="Calibri" panose="020F0502020204030204"/>
                <a:hlinkClick r:id="rId4"/>
              </a:rPr>
              <a:t>How to guides</a:t>
            </a:r>
            <a:endParaRPr lang="en-US" sz="1700" dirty="0">
              <a:cs typeface="Calibri" panose="020F0502020204030204"/>
            </a:endParaRPr>
          </a:p>
          <a:p>
            <a:pPr marL="0" indent="0">
              <a:buNone/>
            </a:pPr>
            <a:endParaRPr lang="en-US" sz="1700" dirty="0">
              <a:cs typeface="Calibri" panose="020F0502020204030204"/>
            </a:endParaRPr>
          </a:p>
          <a:p>
            <a:pPr marL="0" indent="0">
              <a:buNone/>
            </a:pPr>
            <a:endParaRPr lang="en-US" sz="1700" dirty="0">
              <a:cs typeface="Calibri" panose="020F0502020204030204"/>
            </a:endParaRPr>
          </a:p>
        </p:txBody>
      </p:sp>
      <p:pic>
        <p:nvPicPr>
          <p:cNvPr id="4" name="Picture 4" descr="Graphical user interface, text, application, chat or text message, website&#10;&#10;Description automatically generated">
            <a:extLst>
              <a:ext uri="{FF2B5EF4-FFF2-40B4-BE49-F238E27FC236}">
                <a16:creationId xmlns:a16="http://schemas.microsoft.com/office/drawing/2014/main" id="{9735C7DC-FB93-3BC8-F0F8-758EE170FA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1" r="14089" b="-2"/>
          <a:stretch/>
        </p:blipFill>
        <p:spPr>
          <a:xfrm>
            <a:off x="4785784" y="427420"/>
            <a:ext cx="7249879" cy="5984346"/>
          </a:xfrm>
          <a:prstGeom prst="rect">
            <a:avLst/>
          </a:prstGeom>
        </p:spPr>
      </p:pic>
      <p:pic>
        <p:nvPicPr>
          <p:cNvPr id="5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5217EF0-A775-1719-F366-748DCE294B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670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4A939-7C95-D677-B3DB-DE269BE2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5400" b="1">
                <a:cs typeface="Calibri Light"/>
              </a:rPr>
              <a:t>NHS e-libraries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93E0F-50B4-380A-AD9E-DAAA43BD7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2592" y="885096"/>
            <a:ext cx="7242650" cy="41754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As a user-led service, they encourage recommendations from their user base.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Contact directly with any queries.</a:t>
            </a:r>
          </a:p>
          <a:p>
            <a:r>
              <a:rPr lang="en-GB" sz="2400" dirty="0">
                <a:ea typeface="+mn-lt"/>
                <a:cs typeface="+mn-lt"/>
              </a:rPr>
              <a:t>Book an e-library tour.</a:t>
            </a:r>
          </a:p>
          <a:p>
            <a:r>
              <a:rPr lang="en-GB" sz="2400" dirty="0">
                <a:ea typeface="+mn-lt"/>
                <a:cs typeface="+mn-lt"/>
              </a:rPr>
              <a:t>Send any e-Book and e-Journal recommendations and let them know why the resource is important. </a:t>
            </a:r>
            <a:endParaRPr lang="en-GB" sz="2400" b="1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400" b="1" dirty="0">
                <a:ea typeface="+mn-lt"/>
                <a:cs typeface="+mn-lt"/>
              </a:rPr>
              <a:t>e-Library email address: </a:t>
            </a:r>
            <a:r>
              <a:rPr lang="en-GB" sz="2400" b="1" u="sng" dirty="0">
                <a:ea typeface="+mn-lt"/>
                <a:cs typeface="+mn-lt"/>
                <a:hlinkClick r:id="rId2"/>
              </a:rPr>
              <a:t>elibrary@wales.nhs.uk</a:t>
            </a:r>
            <a:endParaRPr lang="en-GB" sz="2400" b="1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b="1" u="sng" dirty="0">
              <a:cs typeface="Calibri"/>
            </a:endParaRPr>
          </a:p>
          <a:p>
            <a:pPr marL="0" indent="0">
              <a:buNone/>
            </a:pPr>
            <a:endParaRPr lang="en-GB" sz="2400" b="1" u="sng" dirty="0">
              <a:cs typeface="Calibri"/>
            </a:endParaRPr>
          </a:p>
          <a:p>
            <a:endParaRPr lang="en-GB" sz="1000">
              <a:cs typeface="Calibri"/>
            </a:endParaRPr>
          </a:p>
        </p:txBody>
      </p:sp>
      <p:pic>
        <p:nvPicPr>
          <p:cNvPr id="5" name="Picture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D7D4EC7-62D4-9A75-FFB2-D7B1AD47E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8" y="4649927"/>
            <a:ext cx="3834459" cy="1189405"/>
          </a:xfrm>
          <a:prstGeom prst="rect">
            <a:avLst/>
          </a:prstGeom>
        </p:spPr>
      </p:pic>
      <p:pic>
        <p:nvPicPr>
          <p:cNvPr id="6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619DE1FE-85FF-4326-131B-26CE0D9964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393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B3660-FFA1-BEB7-8565-A87AEA85D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2920"/>
            <a:ext cx="10509504" cy="1975104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2. NHS Hospital library</a:t>
            </a:r>
            <a:endParaRPr lang="en-GB" sz="5400" b="1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75BDC-D1BA-6CF4-44B6-C4B3A8D5F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 dirty="0">
                <a:ea typeface="+mn-lt"/>
                <a:cs typeface="+mn-lt"/>
              </a:rPr>
              <a:t>All NHS staff can also join their </a:t>
            </a:r>
            <a:r>
              <a:rPr lang="en-GB" sz="2200" b="1" dirty="0">
                <a:ea typeface="+mn-lt"/>
                <a:cs typeface="+mn-lt"/>
              </a:rPr>
              <a:t>local </a:t>
            </a:r>
            <a:r>
              <a:rPr lang="en-GB" sz="2200" dirty="0">
                <a:ea typeface="+mn-lt"/>
                <a:cs typeface="+mn-lt"/>
              </a:rPr>
              <a:t>NHS Wales Library Service (hospital libraries).</a:t>
            </a:r>
          </a:p>
          <a:p>
            <a:pPr marL="0" indent="0">
              <a:buNone/>
            </a:pPr>
            <a:endParaRPr lang="en-GB" sz="2200" dirty="0">
              <a:ea typeface="+mn-lt"/>
              <a:cs typeface="+mn-lt"/>
            </a:endParaRPr>
          </a:p>
          <a:p>
            <a:r>
              <a:rPr lang="en-GB" sz="2200" dirty="0">
                <a:cs typeface="Calibri"/>
              </a:rPr>
              <a:t>Join online: </a:t>
            </a:r>
            <a:r>
              <a:rPr lang="en-GB" sz="2200" dirty="0">
                <a:ea typeface="+mn-lt"/>
                <a:cs typeface="+mn-lt"/>
                <a:hlinkClick r:id="rId2"/>
              </a:rPr>
              <a:t>https://www.nhswls.org/join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Each NHS library has its own webpage but shares the same catalogue. </a:t>
            </a:r>
            <a:endParaRPr lang="en-GB" sz="2200">
              <a:ea typeface="+mn-lt"/>
              <a:cs typeface="+mn-lt"/>
            </a:endParaRPr>
          </a:p>
          <a:p>
            <a:r>
              <a:rPr lang="en-GB" sz="2200" dirty="0">
                <a:ea typeface="+mn-lt"/>
                <a:cs typeface="+mn-lt"/>
              </a:rPr>
              <a:t>Find  your local NHS library and health librarian: </a:t>
            </a:r>
            <a:r>
              <a:rPr lang="en-GB" sz="2200" dirty="0">
                <a:ea typeface="+mn-lt"/>
                <a:cs typeface="+mn-lt"/>
                <a:hlinkClick r:id="rId3"/>
              </a:rPr>
              <a:t>https://www.nhswls.org/contactyourlibrary</a:t>
            </a:r>
            <a:endParaRPr lang="en-GB" sz="2200">
              <a:cs typeface="Calibri" panose="020F0502020204030204"/>
            </a:endParaRPr>
          </a:p>
          <a:p>
            <a:pPr marL="0" indent="0">
              <a:buNone/>
            </a:pPr>
            <a:endParaRPr lang="en-GB" sz="2200" dirty="0">
              <a:cs typeface="Calibri"/>
            </a:endParaRPr>
          </a:p>
          <a:p>
            <a:endParaRPr lang="en-GB" sz="2200" dirty="0">
              <a:cs typeface="Calibri"/>
            </a:endParaRPr>
          </a:p>
          <a:p>
            <a:pPr marL="0" indent="0">
              <a:buNone/>
            </a:pPr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64F3A080-14AE-5692-3482-AF9B3EDD1E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79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FD08D-4AB0-46A2-B9AE-C37C20653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Calibri Light"/>
              </a:rPr>
              <a:t>Search the catalogue</a:t>
            </a:r>
            <a:endParaRPr lang="en-GB" sz="4000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235A7-8B9E-7AF5-4C57-DDAD80D6D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383" y="2481943"/>
            <a:ext cx="11108868" cy="36950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cs typeface="Calibri"/>
              </a:rPr>
              <a:t>Once you are registered, you can search the </a:t>
            </a:r>
            <a:r>
              <a:rPr lang="en-GB" sz="2000" dirty="0">
                <a:cs typeface="Calibri"/>
                <a:hlinkClick r:id="rId2"/>
              </a:rPr>
              <a:t>NHS catalogue</a:t>
            </a:r>
            <a:r>
              <a:rPr lang="en-GB" sz="2000" dirty="0">
                <a:cs typeface="Calibri"/>
              </a:rPr>
              <a:t> to find resources across all the NHS libraries.</a:t>
            </a:r>
            <a:endParaRPr lang="en-US" sz="2000" dirty="0"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Using your NHS Wales email or </a:t>
            </a:r>
            <a:r>
              <a:rPr lang="en-GB" sz="2000" dirty="0" err="1">
                <a:ea typeface="+mn-lt"/>
                <a:cs typeface="+mn-lt"/>
              </a:rPr>
              <a:t>OpenAthens</a:t>
            </a:r>
            <a:r>
              <a:rPr lang="en-GB" sz="2000" dirty="0">
                <a:ea typeface="+mn-lt"/>
                <a:cs typeface="+mn-lt"/>
              </a:rPr>
              <a:t> account, you can use the single sign in to view all the </a:t>
            </a:r>
            <a:r>
              <a:rPr lang="en-GB" sz="2000" dirty="0">
                <a:ea typeface="+mn-lt"/>
                <a:cs typeface="+mn-lt"/>
                <a:hlinkClick r:id="rId3"/>
              </a:rPr>
              <a:t>NHS Wales library resources.</a:t>
            </a:r>
          </a:p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If you are not registered, your registration has expired, or you have difficulties signing in please contact your </a:t>
            </a:r>
            <a:r>
              <a:rPr lang="en-GB" sz="2000" dirty="0">
                <a:ea typeface="+mn-lt"/>
                <a:cs typeface="+mn-lt"/>
                <a:hlinkClick r:id="rId4"/>
              </a:rPr>
              <a:t>local Health Board/Trust library service</a:t>
            </a:r>
            <a:r>
              <a:rPr lang="en-GB" sz="2000" dirty="0">
                <a:ea typeface="+mn-lt"/>
                <a:cs typeface="+mn-lt"/>
              </a:rPr>
              <a:t>. </a:t>
            </a:r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For Public Health Wales, Welsh Government and Social Care Wales staff, or staff in NHS Wales organisations which </a:t>
            </a:r>
            <a:r>
              <a:rPr lang="en-GB" sz="2000" b="1" i="1" dirty="0">
                <a:ea typeface="+mn-lt"/>
                <a:cs typeface="+mn-lt"/>
              </a:rPr>
              <a:t>do not</a:t>
            </a:r>
            <a:r>
              <a:rPr lang="en-GB" sz="2000" b="1" dirty="0">
                <a:ea typeface="+mn-lt"/>
                <a:cs typeface="+mn-lt"/>
              </a:rPr>
              <a:t> have a library service, you can use and contact the </a:t>
            </a:r>
            <a:r>
              <a:rPr lang="en-GB" sz="2000" b="1" dirty="0">
                <a:ea typeface="+mn-lt"/>
                <a:cs typeface="+mn-lt"/>
                <a:hlinkClick r:id="rId5"/>
              </a:rPr>
              <a:t>NHS Wales e-Library team</a:t>
            </a:r>
            <a:r>
              <a:rPr lang="en-GB" sz="2000" b="1" dirty="0">
                <a:ea typeface="+mn-lt"/>
                <a:cs typeface="+mn-lt"/>
              </a:rPr>
              <a:t>.</a:t>
            </a:r>
            <a:endParaRPr lang="en-GB" sz="2000" b="1">
              <a:cs typeface="Calibri"/>
            </a:endParaRPr>
          </a:p>
          <a:p>
            <a:pPr marL="0" indent="0">
              <a:buNone/>
            </a:pPr>
            <a:endParaRPr lang="en-GB" sz="1400" b="1" dirty="0">
              <a:cs typeface="Calibri"/>
            </a:endParaRPr>
          </a:p>
        </p:txBody>
      </p:sp>
      <p:pic>
        <p:nvPicPr>
          <p:cNvPr id="5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959D3A8-7FC6-1087-57A0-ABE4413ACA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271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32495F0-C5CB-4823-AE70-EED61EBAB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1326A53-7F55-74BB-1F8B-48911D92E50C}"/>
              </a:ext>
            </a:extLst>
          </p:cNvPr>
          <p:cNvSpPr txBox="1">
            <a:spLocks/>
          </p:cNvSpPr>
          <p:nvPr/>
        </p:nvSpPr>
        <p:spPr>
          <a:xfrm>
            <a:off x="851183" y="1143000"/>
            <a:ext cx="4846320" cy="9701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/>
              <a:t>Search options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B8B9C25-D80D-48EC-B83A-231219A80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82975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53EE2724-0FAA-FC1E-9EBB-AD08130F8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104" y="4309361"/>
            <a:ext cx="5826704" cy="1663573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01CC70B-8875-45A1-8AFD-7D546E3C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897" y="4177748"/>
            <a:ext cx="4824407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4" descr="Text&#10;&#10;Description automatically generated">
            <a:extLst>
              <a:ext uri="{FF2B5EF4-FFF2-40B4-BE49-F238E27FC236}">
                <a16:creationId xmlns:a16="http://schemas.microsoft.com/office/drawing/2014/main" id="{4F944541-8B5F-8B05-E715-AEB512EE3D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782" b="339"/>
          <a:stretch/>
        </p:blipFill>
        <p:spPr>
          <a:xfrm>
            <a:off x="6286895" y="906921"/>
            <a:ext cx="5803046" cy="47901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B2B3E0D-994C-B1DA-5342-92AA1E067623}"/>
              </a:ext>
            </a:extLst>
          </p:cNvPr>
          <p:cNvSpPr txBox="1"/>
          <p:nvPr/>
        </p:nvSpPr>
        <p:spPr>
          <a:xfrm>
            <a:off x="1825037" y="36500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  <a:hlinkClick r:id="rId4"/>
              </a:rPr>
              <a:t>NHS Library catalogue</a:t>
            </a:r>
            <a:endParaRPr lang="en-GB" dirty="0">
              <a:cs typeface="Calibri"/>
            </a:endParaRPr>
          </a:p>
        </p:txBody>
      </p:sp>
      <p:pic>
        <p:nvPicPr>
          <p:cNvPr id="3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AEAE82D-A429-1009-B726-F14B368399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340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B3660-FFA1-BEB7-8565-A87AEA85D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b="1" dirty="0">
                <a:cs typeface="Calibri Light"/>
              </a:rPr>
              <a:t>Resources available</a:t>
            </a:r>
            <a:endParaRPr lang="en-US" dirty="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75BDC-D1BA-6CF4-44B6-C4B3A8D5F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>
              <a:ea typeface="+mn-lt"/>
              <a:cs typeface="+mn-lt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1A17F0D-0A4E-C3DD-F651-2E0135D8A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71945"/>
            <a:ext cx="5458968" cy="55141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33421E-AAA0-C546-3D88-B80FA575934C}"/>
              </a:ext>
            </a:extLst>
          </p:cNvPr>
          <p:cNvSpPr txBox="1"/>
          <p:nvPr/>
        </p:nvSpPr>
        <p:spPr>
          <a:xfrm>
            <a:off x="1015999" y="3198518"/>
            <a:ext cx="48034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In addition to the resources available, they can provide additional services. Please contact your </a:t>
            </a:r>
            <a:r>
              <a:rPr lang="en-GB" dirty="0">
                <a:cs typeface="Calibri"/>
                <a:hlinkClick r:id="rId3"/>
              </a:rPr>
              <a:t>NHS local librarian</a:t>
            </a:r>
            <a:r>
              <a:rPr lang="en-GB" dirty="0">
                <a:cs typeface="Calibri"/>
              </a:rPr>
              <a:t> to discuss.</a:t>
            </a:r>
          </a:p>
          <a:p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  <a:hlinkClick r:id="rId4"/>
              </a:rPr>
              <a:t>Current awareness service</a:t>
            </a:r>
            <a:endParaRPr lang="en-US">
              <a:cs typeface="Calibri"/>
              <a:hlinkClick r:id="" action="ppaction://noaction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  <a:hlinkClick r:id="rId5"/>
              </a:rPr>
              <a:t>Outreach service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  <a:hlinkClick r:id="rId6"/>
              </a:rPr>
              <a:t>Interlibrary loans</a:t>
            </a:r>
            <a:r>
              <a:rPr lang="en-GB" dirty="0">
                <a:cs typeface="Calibri"/>
              </a:rPr>
              <a:t> (similar to our </a:t>
            </a:r>
            <a:r>
              <a:rPr lang="en-GB" dirty="0">
                <a:cs typeface="Calibri"/>
                <a:hlinkClick r:id="rId7"/>
              </a:rPr>
              <a:t>NeedMore</a:t>
            </a:r>
            <a:r>
              <a:rPr lang="en-GB" dirty="0">
                <a:cs typeface="Calibri"/>
              </a:rPr>
              <a:t> service) </a:t>
            </a:r>
          </a:p>
        </p:txBody>
      </p:sp>
      <p:pic>
        <p:nvPicPr>
          <p:cNvPr id="7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96AFB999-5464-8A32-5195-324BB00AEE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6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Google Scholar 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838200" y="2351494"/>
            <a:ext cx="3457278" cy="378999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Search for Google Scholar</a:t>
            </a:r>
            <a:endParaRPr lang="en-US">
              <a:ea typeface="+mn-ea"/>
              <a:cs typeface="+mn-cs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Click on site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Click on 3 lines (top left of page)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Choose settings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Click library links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Type in UW Trinity 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Click search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Tick the box with View it @ UWTSD</a:t>
            </a:r>
            <a:endParaRPr lang="en-US" sz="1700" kern="1200" dirty="0">
              <a:latin typeface="+mn-lt"/>
              <a:cs typeface="Calibri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kern="1200" dirty="0">
                <a:latin typeface="+mn-lt"/>
                <a:ea typeface="+mn-ea"/>
                <a:cs typeface="+mn-cs"/>
              </a:rPr>
              <a:t>Save</a:t>
            </a:r>
            <a:endParaRPr lang="en-US" sz="1700" kern="1200" dirty="0">
              <a:latin typeface="+mn-lt"/>
              <a:cs typeface="Calibri" panose="020F0502020204030204"/>
            </a:endParaRPr>
          </a:p>
          <a:p>
            <a:pPr marL="342900" indent="-342900" defTabSz="786384">
              <a:spcBef>
                <a:spcPts val="860"/>
              </a:spcBef>
              <a:buAutoNum type="arabicPeriod"/>
            </a:pPr>
            <a:r>
              <a:rPr lang="en-US" sz="1700" dirty="0">
                <a:cs typeface="Calibri" panose="020F0502020204030204"/>
              </a:rPr>
              <a:t>Repeat steps 6-9, but type in NHS Wales</a:t>
            </a:r>
            <a:endParaRPr lang="en-US" sz="1700" kern="1200" dirty="0">
              <a:latin typeface="+mn-lt"/>
              <a:cs typeface="Calibri" panose="020F0502020204030204"/>
            </a:endParaRPr>
          </a:p>
          <a:p>
            <a:pPr marL="0" indent="0" defTabSz="786384">
              <a:spcBef>
                <a:spcPts val="860"/>
              </a:spcBef>
              <a:buNone/>
            </a:pPr>
            <a:endParaRPr lang="en-US" sz="1720" kern="1200">
              <a:solidFill>
                <a:schemeClr val="tx1"/>
              </a:solidFill>
              <a:latin typeface="+mn-lt"/>
              <a:cs typeface="Calibri" panose="020F0502020204030204"/>
            </a:endParaRPr>
          </a:p>
          <a:p>
            <a:pPr marL="196215" indent="-196215">
              <a:spcBef>
                <a:spcPts val="860"/>
              </a:spcBef>
            </a:pPr>
            <a:endParaRPr lang="en-US" sz="1720">
              <a:cs typeface="Calibri"/>
            </a:endParaRPr>
          </a:p>
          <a:p>
            <a:pPr marL="0"/>
            <a:endParaRPr lang="en-US" sz="200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1390865" y="2068563"/>
            <a:ext cx="1799153" cy="3305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86384">
              <a:spcAft>
                <a:spcPts val="600"/>
              </a:spcAft>
            </a:pPr>
            <a:r>
              <a:rPr lang="en-GB" sz="1548" b="1" kern="1200">
                <a:solidFill>
                  <a:srgbClr val="0070C0"/>
                </a:solidFill>
                <a:latin typeface="Calibri Light"/>
                <a:ea typeface="+mn-ea"/>
                <a:cs typeface="+mn-cs"/>
              </a:rPr>
              <a:t>G</a:t>
            </a:r>
            <a:r>
              <a:rPr lang="en-GB" sz="1548" b="1" kern="1200">
                <a:solidFill>
                  <a:srgbClr val="FF0000"/>
                </a:solidFill>
                <a:latin typeface="Calibri Light"/>
                <a:ea typeface="+mn-ea"/>
                <a:cs typeface="+mn-cs"/>
              </a:rPr>
              <a:t>o</a:t>
            </a:r>
            <a:r>
              <a:rPr lang="en-GB" sz="1548" b="1" kern="1200">
                <a:solidFill>
                  <a:srgbClr val="FFC000"/>
                </a:solidFill>
                <a:latin typeface="Calibri Light"/>
                <a:ea typeface="+mn-ea"/>
                <a:cs typeface="+mn-cs"/>
              </a:rPr>
              <a:t>o</a:t>
            </a:r>
            <a:r>
              <a:rPr lang="en-GB" sz="1548" b="1" kern="1200">
                <a:solidFill>
                  <a:srgbClr val="0070C0"/>
                </a:solidFill>
                <a:latin typeface="Calibri Light"/>
                <a:ea typeface="+mn-ea"/>
                <a:cs typeface="+mn-cs"/>
              </a:rPr>
              <a:t>g</a:t>
            </a:r>
            <a:r>
              <a:rPr lang="en-GB" sz="1548" b="1" kern="1200">
                <a:solidFill>
                  <a:srgbClr val="00B050"/>
                </a:solidFill>
                <a:latin typeface="Calibri Light"/>
                <a:ea typeface="+mn-ea"/>
                <a:cs typeface="+mn-cs"/>
              </a:rPr>
              <a:t>l</a:t>
            </a:r>
            <a:r>
              <a:rPr lang="en-GB" sz="1548" b="1" kern="1200">
                <a:solidFill>
                  <a:srgbClr val="FF0000"/>
                </a:solidFill>
                <a:latin typeface="Calibri Light"/>
                <a:ea typeface="+mn-ea"/>
                <a:cs typeface="+mn-cs"/>
              </a:rPr>
              <a:t>e</a:t>
            </a:r>
            <a:r>
              <a:rPr lang="en-GB" sz="1548" b="1" kern="1200">
                <a:solidFill>
                  <a:schemeClr val="tx1"/>
                </a:solidFill>
                <a:latin typeface="Calibri Light"/>
                <a:ea typeface="+mn-ea"/>
                <a:cs typeface="+mn-cs"/>
              </a:rPr>
              <a:t> </a:t>
            </a:r>
            <a:r>
              <a:rPr lang="en-GB" sz="1548" b="1" kern="1200">
                <a:solidFill>
                  <a:srgbClr val="7F7F7F"/>
                </a:solidFill>
                <a:latin typeface="Calibri Light"/>
                <a:ea typeface="+mn-ea"/>
                <a:cs typeface="+mn-cs"/>
              </a:rPr>
              <a:t>Scholar </a:t>
            </a:r>
            <a:r>
              <a:rPr lang="en-GB" sz="1548" kern="1200">
                <a:solidFill>
                  <a:schemeClr val="tx1"/>
                </a:solidFill>
                <a:latin typeface="Calibri Light"/>
                <a:ea typeface="+mn-ea"/>
                <a:cs typeface="Calibri Light"/>
              </a:rPr>
              <a:t>​</a:t>
            </a:r>
            <a:endParaRPr lang="en-GB"/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19E0000-660F-E019-2E4A-8CB839791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668" y="2290408"/>
            <a:ext cx="6971370" cy="3661794"/>
          </a:xfrm>
          <a:prstGeom prst="rect">
            <a:avLst/>
          </a:prstGeom>
        </p:spPr>
      </p:pic>
      <p:pic>
        <p:nvPicPr>
          <p:cNvPr id="7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60CFA37-5938-2472-8630-7B6C2B866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445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2ED6F9-63C3-4A8D-9BB4-1EA6253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D72081E-AD41-4FBB-B02B-698A68DBC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28A41-EFEC-9118-A573-4F9195A63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4495466"/>
            <a:ext cx="3611880" cy="1536192"/>
          </a:xfrm>
        </p:spPr>
        <p:txBody>
          <a:bodyPr>
            <a:normAutofit/>
          </a:bodyPr>
          <a:lstStyle/>
          <a:p>
            <a:r>
              <a:rPr lang="en-GB" sz="3200" b="1">
                <a:cs typeface="Calibri Light"/>
              </a:rPr>
              <a:t>UWTSD Library Resources</a:t>
            </a:r>
            <a:endParaRPr lang="en-GB" sz="3200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E907CB-5E72-EF5C-B369-68071F4A4D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52" b="24002"/>
          <a:stretch/>
        </p:blipFill>
        <p:spPr>
          <a:xfrm>
            <a:off x="20" y="10"/>
            <a:ext cx="12191980" cy="399447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16248AD-805F-41BF-9B57-FC53E5B32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F82758F-B2B3-4F0A-BB90-4BFFEDD16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C41D-BEA4-7FB6-9467-54B0448A4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9974" y="4495466"/>
            <a:ext cx="6409095" cy="175256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Do not forget. These resources are in addition to the resources and </a:t>
            </a:r>
            <a:r>
              <a:rPr lang="en-GB" sz="2000" dirty="0">
                <a:cs typeface="Calibri" panose="020F0502020204030204"/>
                <a:hlinkClick r:id="rId3"/>
              </a:rPr>
              <a:t>databases</a:t>
            </a:r>
            <a:r>
              <a:rPr lang="en-GB" sz="2000" dirty="0">
                <a:cs typeface="Calibri" panose="020F0502020204030204"/>
              </a:rPr>
              <a:t> available to you on the University library website. </a:t>
            </a:r>
            <a:endParaRPr lang="en-GB" sz="2000" dirty="0">
              <a:ea typeface="Calibri"/>
              <a:cs typeface="Calibri" panose="020F0502020204030204"/>
            </a:endParaRPr>
          </a:p>
          <a:p>
            <a:pPr marL="457200" indent="-457200"/>
            <a:r>
              <a:rPr lang="en-GB" sz="2000" dirty="0">
                <a:cs typeface="Calibri" panose="020F0502020204030204"/>
                <a:hlinkClick r:id="rId4"/>
              </a:rPr>
              <a:t>Library website</a:t>
            </a:r>
            <a:endParaRPr lang="en-GB" sz="2000" dirty="0">
              <a:ea typeface="Calibri"/>
              <a:cs typeface="Calibri" panose="020F0502020204030204"/>
            </a:endParaRPr>
          </a:p>
        </p:txBody>
      </p:sp>
      <p:pic>
        <p:nvPicPr>
          <p:cNvPr id="6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9B7D3D96-D775-3D1D-6781-FBB10274CE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0154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61A2E-4670-E043-E8D0-52EECDE27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Points to note...</a:t>
            </a:r>
            <a:endParaRPr lang="en-US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D39C3-EAAE-79B8-B69E-98D5CE74B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0819"/>
            <a:ext cx="5146474" cy="37921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cs typeface="Calibri"/>
              </a:rPr>
              <a:t>The NHS library catalogue is shared across the different NHS trusts and also Cardiff University library.</a:t>
            </a:r>
            <a:endParaRPr lang="en-US" sz="2400">
              <a:cs typeface="Calibri"/>
            </a:endParaRPr>
          </a:p>
          <a:p>
            <a:r>
              <a:rPr lang="en-GB" sz="2400" b="1" dirty="0">
                <a:cs typeface="Calibri"/>
              </a:rPr>
              <a:t>You will not have access to everything!</a:t>
            </a:r>
          </a:p>
          <a:p>
            <a:r>
              <a:rPr lang="en-GB" sz="2400" dirty="0">
                <a:cs typeface="Calibri"/>
              </a:rPr>
              <a:t>Check where they are located on the catalogue.</a:t>
            </a:r>
          </a:p>
          <a:p>
            <a:r>
              <a:rPr lang="en-GB" sz="2400" dirty="0">
                <a:cs typeface="Calibri"/>
              </a:rPr>
              <a:t>Contact your local NHS librarian for help and advice.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EF9A8DA-DCD1-5DB0-FA2D-E06FF3712F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35" t="248" r="37438" b="-248"/>
          <a:stretch/>
        </p:blipFill>
        <p:spPr>
          <a:xfrm>
            <a:off x="6964906" y="367583"/>
            <a:ext cx="4622917" cy="5708230"/>
          </a:xfrm>
          <a:prstGeom prst="rect">
            <a:avLst/>
          </a:prstGeom>
        </p:spPr>
      </p:pic>
      <p:pic>
        <p:nvPicPr>
          <p:cNvPr id="6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740671AB-D4F2-D662-F53C-F24688C7C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007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316f2420-4a0a-4c49-8a81-53a9bcc36554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0</TotalTime>
  <Words>609</Words>
  <Application>Microsoft Office PowerPoint</Application>
  <PresentationFormat>Widescreen</PresentationFormat>
  <Paragraphs>81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NHS Libraries: additional resources for health students</vt:lpstr>
      <vt:lpstr>Resources</vt:lpstr>
      <vt:lpstr>NHS e-library health</vt:lpstr>
      <vt:lpstr>Sign up</vt:lpstr>
      <vt:lpstr>Resources available</vt:lpstr>
      <vt:lpstr>NHS e-libraries</vt:lpstr>
      <vt:lpstr>2. NHS Hospital library</vt:lpstr>
      <vt:lpstr>Search the catalogue</vt:lpstr>
      <vt:lpstr>PowerPoint Presentation</vt:lpstr>
      <vt:lpstr>Resources available</vt:lpstr>
      <vt:lpstr>Google Scholar </vt:lpstr>
      <vt:lpstr>UWTSD Library Resources</vt:lpstr>
      <vt:lpstr>Points to note...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2</cp:revision>
  <dcterms:created xsi:type="dcterms:W3CDTF">2024-01-22T14:34:05Z</dcterms:created>
  <dcterms:modified xsi:type="dcterms:W3CDTF">2024-10-02T09:23:56Z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