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3866268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1099017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2691106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BFD657-2BF0-4319-9FA5-68CD5E413CF5}"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2306680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BFD657-2BF0-4319-9FA5-68CD5E413CF5}" type="datetimeFigureOut">
              <a:rPr lang="en-GB" smtClean="0"/>
              <a:t>03/10/2017</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2880348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BFD657-2BF0-4319-9FA5-68CD5E413CF5}" type="datetimeFigureOut">
              <a:rPr lang="en-GB" smtClean="0"/>
              <a:t>03/10/2017</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21565263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BFD657-2BF0-4319-9FA5-68CD5E413CF5}" type="datetimeFigureOut">
              <a:rPr lang="en-GB" smtClean="0"/>
              <a:t>03/10/2017</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1121825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2BFD657-2BF0-4319-9FA5-68CD5E413CF5}"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332212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2BFD657-2BF0-4319-9FA5-68CD5E413CF5}"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2068458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18032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838CF1-568B-43CD-B81E-31B46D0143C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56091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62BFD657-2BF0-4319-9FA5-68CD5E413CF5}"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34660897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62BFD657-2BF0-4319-9FA5-68CD5E413CF5}"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838CF1-568B-43CD-B81E-31B46D0143C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5997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62BFD657-2BF0-4319-9FA5-68CD5E413CF5}" type="datetimeFigureOut">
              <a:rPr lang="en-GB" smtClean="0"/>
              <a:t>03/10/2017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34927771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4408363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FD657-2BF0-4319-9FA5-68CD5E413CF5}" type="datetimeFigureOut">
              <a:rPr lang="en-GB" smtClean="0"/>
              <a:t>03/10/2017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838CF1-568B-43CD-B81E-31B46D0143C2}" type="slidenum">
              <a:rPr lang="en-GB" smtClean="0"/>
              <a:t>‹#›</a:t>
            </a:fld>
            <a:endParaRPr lang="en-GB"/>
          </a:p>
        </p:txBody>
      </p:sp>
    </p:spTree>
    <p:extLst>
      <p:ext uri="{BB962C8B-B14F-4D97-AF65-F5344CB8AC3E}">
        <p14:creationId xmlns:p14="http://schemas.microsoft.com/office/powerpoint/2010/main" val="152821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2BFD657-2BF0-4319-9FA5-68CD5E413CF5}" type="datetimeFigureOut">
              <a:rPr lang="en-GB" smtClean="0"/>
              <a:t>03/10/2017</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838CF1-568B-43CD-B81E-31B46D0143C2}" type="slidenum">
              <a:rPr lang="en-GB" smtClean="0"/>
              <a:t>‹#›</a:t>
            </a:fld>
            <a:endParaRPr lang="en-GB"/>
          </a:p>
        </p:txBody>
      </p:sp>
    </p:spTree>
    <p:extLst>
      <p:ext uri="{BB962C8B-B14F-4D97-AF65-F5344CB8AC3E}">
        <p14:creationId xmlns:p14="http://schemas.microsoft.com/office/powerpoint/2010/main" val="9056376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2" y="431800"/>
            <a:ext cx="8915399" cy="2262781"/>
          </a:xfrm>
        </p:spPr>
        <p:txBody>
          <a:bodyPr>
            <a:normAutofit/>
          </a:bodyPr>
          <a:lstStyle/>
          <a:p>
            <a:pPr algn="ctr"/>
            <a:r>
              <a:rPr lang="en-GB" sz="7000" b="1" dirty="0"/>
              <a:t>Managing People </a:t>
            </a:r>
          </a:p>
        </p:txBody>
      </p:sp>
      <p:pic>
        <p:nvPicPr>
          <p:cNvPr id="4" name="Picture 3"/>
          <p:cNvPicPr>
            <a:picLocks noChangeAspect="1"/>
          </p:cNvPicPr>
          <p:nvPr/>
        </p:nvPicPr>
        <p:blipFill>
          <a:blip r:embed="rId2">
            <a:clrChange>
              <a:clrFrom>
                <a:srgbClr val="FFFFFF"/>
              </a:clrFrom>
              <a:clrTo>
                <a:srgbClr val="FFFFFF">
                  <a:alpha val="0"/>
                </a:srgbClr>
              </a:clrTo>
            </a:clrChange>
          </a:blip>
          <a:stretch>
            <a:fillRect/>
          </a:stretch>
        </p:blipFill>
        <p:spPr>
          <a:xfrm>
            <a:off x="3257013" y="3030830"/>
            <a:ext cx="7444846" cy="3776371"/>
          </a:xfrm>
          <a:prstGeom prst="rect">
            <a:avLst/>
          </a:prstGeom>
        </p:spPr>
      </p:pic>
    </p:spTree>
    <p:extLst>
      <p:ext uri="{BB962C8B-B14F-4D97-AF65-F5344CB8AC3E}">
        <p14:creationId xmlns:p14="http://schemas.microsoft.com/office/powerpoint/2010/main" val="1762040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33053"/>
            <a:ext cx="8911687" cy="1280890"/>
          </a:xfrm>
        </p:spPr>
        <p:txBody>
          <a:bodyPr>
            <a:normAutofit/>
          </a:bodyPr>
          <a:lstStyle/>
          <a:p>
            <a:pPr algn="ctr"/>
            <a:r>
              <a:rPr lang="en-GB" sz="5000" b="1" dirty="0">
                <a:solidFill>
                  <a:schemeClr val="accent1"/>
                </a:solidFill>
              </a:rPr>
              <a:t>Module Aim</a:t>
            </a:r>
          </a:p>
        </p:txBody>
      </p:sp>
      <p:sp>
        <p:nvSpPr>
          <p:cNvPr id="3" name="Content Placeholder 2"/>
          <p:cNvSpPr>
            <a:spLocks noGrp="1"/>
          </p:cNvSpPr>
          <p:nvPr>
            <p:ph idx="1"/>
          </p:nvPr>
        </p:nvSpPr>
        <p:spPr>
          <a:xfrm>
            <a:off x="2589212" y="1320791"/>
            <a:ext cx="8915400" cy="4521200"/>
          </a:xfrm>
        </p:spPr>
        <p:txBody>
          <a:bodyPr>
            <a:normAutofit/>
          </a:bodyPr>
          <a:lstStyle/>
          <a:p>
            <a:pPr marL="0" indent="0" algn="ctr">
              <a:buNone/>
            </a:pPr>
            <a:r>
              <a:rPr lang="en-GB" sz="3000" b="1" dirty="0"/>
              <a:t>To develop student’s knowledge and understanding of the strategic approaches organisations take to attract, develop and retain key talent, in a way which supports the sustainability of an organisation.  This module will also explore strategies and methods used by employers to create an advantage over their competitors, through the effective management of Human Resources.</a:t>
            </a:r>
          </a:p>
        </p:txBody>
      </p:sp>
    </p:spTree>
    <p:extLst>
      <p:ext uri="{BB962C8B-B14F-4D97-AF65-F5344CB8AC3E}">
        <p14:creationId xmlns:p14="http://schemas.microsoft.com/office/powerpoint/2010/main" val="3340924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48386"/>
            <a:ext cx="8911687" cy="1280890"/>
          </a:xfrm>
        </p:spPr>
        <p:txBody>
          <a:bodyPr>
            <a:normAutofit/>
          </a:bodyPr>
          <a:lstStyle/>
          <a:p>
            <a:pPr algn="ctr"/>
            <a:r>
              <a:rPr lang="en-GB" sz="5000" b="1" dirty="0">
                <a:solidFill>
                  <a:schemeClr val="accent1"/>
                </a:solidFill>
              </a:rPr>
              <a:t>Learning Outcomes </a:t>
            </a:r>
          </a:p>
        </p:txBody>
      </p:sp>
      <p:sp>
        <p:nvSpPr>
          <p:cNvPr id="3" name="Content Placeholder 2"/>
          <p:cNvSpPr>
            <a:spLocks noGrp="1"/>
          </p:cNvSpPr>
          <p:nvPr>
            <p:ph idx="1"/>
          </p:nvPr>
        </p:nvSpPr>
        <p:spPr>
          <a:xfrm>
            <a:off x="2589212" y="1066799"/>
            <a:ext cx="8915400" cy="5147733"/>
          </a:xfrm>
        </p:spPr>
        <p:txBody>
          <a:bodyPr>
            <a:noAutofit/>
          </a:bodyPr>
          <a:lstStyle/>
          <a:p>
            <a:r>
              <a:rPr lang="en-GB" sz="2500" b="1" dirty="0"/>
              <a:t>Upon the successful completion of this module the student will be able to:</a:t>
            </a:r>
          </a:p>
          <a:p>
            <a:pPr marL="0" indent="0">
              <a:buNone/>
            </a:pPr>
            <a:endParaRPr lang="en-GB" sz="1000" dirty="0"/>
          </a:p>
          <a:p>
            <a:pPr marL="0" indent="0">
              <a:buNone/>
            </a:pPr>
            <a:r>
              <a:rPr lang="en-GB" sz="2500" dirty="0"/>
              <a:t>1.	Demonstrate a critical understanding of the business environment within which personnel professionals work and analyse how the management of resourcing an organisation is influenced by internal and external factors</a:t>
            </a:r>
            <a:r>
              <a:rPr lang="en-GB" sz="2200" dirty="0"/>
              <a:t>.   </a:t>
            </a:r>
          </a:p>
          <a:p>
            <a:pPr marL="0" indent="0">
              <a:buNone/>
            </a:pPr>
            <a:endParaRPr lang="en-GB" sz="1000" dirty="0"/>
          </a:p>
          <a:p>
            <a:pPr marL="0" indent="0">
              <a:buNone/>
            </a:pPr>
            <a:r>
              <a:rPr lang="en-GB" sz="2500" dirty="0"/>
              <a:t>2.	Evaluate theoretical and real life approaches used by organisations to attract, engage, deploy and retain people in a manner which encourages high performance from individuals in pursuit of organisation objectives and sustainable competitive advantage.</a:t>
            </a:r>
          </a:p>
          <a:p>
            <a:endParaRPr lang="en-GB" sz="2200" dirty="0"/>
          </a:p>
        </p:txBody>
      </p:sp>
    </p:spTree>
    <p:extLst>
      <p:ext uri="{BB962C8B-B14F-4D97-AF65-F5344CB8AC3E}">
        <p14:creationId xmlns:p14="http://schemas.microsoft.com/office/powerpoint/2010/main" val="2890720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33053"/>
            <a:ext cx="8911687" cy="1280890"/>
          </a:xfrm>
        </p:spPr>
        <p:txBody>
          <a:bodyPr/>
          <a:lstStyle/>
          <a:p>
            <a:pPr algn="ctr"/>
            <a:r>
              <a:rPr lang="en-GB" sz="5000" b="1" dirty="0">
                <a:solidFill>
                  <a:schemeClr val="accent1"/>
                </a:solidFill>
              </a:rPr>
              <a:t>Assessments</a:t>
            </a:r>
            <a:r>
              <a:rPr lang="en-GB" dirty="0"/>
              <a:t> </a:t>
            </a:r>
          </a:p>
        </p:txBody>
      </p:sp>
      <p:sp>
        <p:nvSpPr>
          <p:cNvPr id="3" name="Content Placeholder 2"/>
          <p:cNvSpPr>
            <a:spLocks noGrp="1"/>
          </p:cNvSpPr>
          <p:nvPr>
            <p:ph idx="1"/>
          </p:nvPr>
        </p:nvSpPr>
        <p:spPr>
          <a:xfrm>
            <a:off x="2589212" y="1371589"/>
            <a:ext cx="8915400" cy="5300144"/>
          </a:xfrm>
        </p:spPr>
        <p:txBody>
          <a:bodyPr>
            <a:normAutofit/>
          </a:bodyPr>
          <a:lstStyle/>
          <a:p>
            <a:r>
              <a:rPr lang="en-GB" sz="3000" dirty="0"/>
              <a:t>X2 Assignments</a:t>
            </a:r>
          </a:p>
          <a:p>
            <a:pPr marL="0" indent="0">
              <a:buNone/>
            </a:pPr>
            <a:endParaRPr lang="en-GB" sz="1000" dirty="0"/>
          </a:p>
          <a:p>
            <a:r>
              <a:rPr lang="en-GB" sz="3000" dirty="0"/>
              <a:t>Assignment 1 = 50%  Assignment 2 – 50%</a:t>
            </a:r>
          </a:p>
          <a:p>
            <a:pPr marL="0" indent="0">
              <a:buNone/>
            </a:pPr>
            <a:endParaRPr lang="en-GB" sz="1000" dirty="0"/>
          </a:p>
          <a:p>
            <a:r>
              <a:rPr lang="en-GB" sz="3000" b="1" dirty="0"/>
              <a:t>Assignment 1</a:t>
            </a:r>
          </a:p>
          <a:p>
            <a:pPr lvl="1"/>
            <a:r>
              <a:rPr lang="en-GB" sz="2800" dirty="0"/>
              <a:t>2000 word report</a:t>
            </a:r>
          </a:p>
          <a:p>
            <a:pPr marL="457200" lvl="1" indent="0">
              <a:buNone/>
            </a:pPr>
            <a:endParaRPr lang="en-GB" sz="1000" dirty="0"/>
          </a:p>
          <a:p>
            <a:r>
              <a:rPr lang="en-GB" sz="3000" b="1" dirty="0"/>
              <a:t>Assignment 2</a:t>
            </a:r>
          </a:p>
          <a:p>
            <a:pPr lvl="1"/>
            <a:r>
              <a:rPr lang="en-GB" sz="2800" dirty="0"/>
              <a:t>Presentation </a:t>
            </a:r>
          </a:p>
        </p:txBody>
      </p:sp>
    </p:spTree>
    <p:extLst>
      <p:ext uri="{BB962C8B-B14F-4D97-AF65-F5344CB8AC3E}">
        <p14:creationId xmlns:p14="http://schemas.microsoft.com/office/powerpoint/2010/main" val="22686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16120"/>
            <a:ext cx="8911687" cy="1280890"/>
          </a:xfrm>
        </p:spPr>
        <p:txBody>
          <a:bodyPr>
            <a:normAutofit/>
          </a:bodyPr>
          <a:lstStyle/>
          <a:p>
            <a:pPr algn="ctr"/>
            <a:r>
              <a:rPr lang="en-GB" sz="5000" b="1" dirty="0">
                <a:solidFill>
                  <a:schemeClr val="accent1"/>
                </a:solidFill>
              </a:rPr>
              <a:t>Deadlines </a:t>
            </a:r>
          </a:p>
        </p:txBody>
      </p:sp>
      <p:sp>
        <p:nvSpPr>
          <p:cNvPr id="3" name="Content Placeholder 2"/>
          <p:cNvSpPr>
            <a:spLocks noGrp="1"/>
          </p:cNvSpPr>
          <p:nvPr>
            <p:ph idx="1"/>
          </p:nvPr>
        </p:nvSpPr>
        <p:spPr/>
        <p:txBody>
          <a:bodyPr>
            <a:normAutofit/>
          </a:bodyPr>
          <a:lstStyle/>
          <a:p>
            <a:r>
              <a:rPr lang="en-GB" sz="3000" dirty="0"/>
              <a:t> </a:t>
            </a:r>
            <a:r>
              <a:rPr lang="en-GB" sz="3000" b="1" u="sng" dirty="0"/>
              <a:t>Assignment 1 </a:t>
            </a:r>
            <a:r>
              <a:rPr lang="en-GB" sz="3000" dirty="0"/>
              <a:t>– Friday 8th December 2017</a:t>
            </a:r>
          </a:p>
          <a:p>
            <a:endParaRPr lang="en-GB" sz="3000" dirty="0"/>
          </a:p>
          <a:p>
            <a:r>
              <a:rPr lang="en-GB" sz="3000" b="1" u="sng" dirty="0"/>
              <a:t>Assignment 2 </a:t>
            </a:r>
            <a:r>
              <a:rPr lang="en-GB" sz="3000" dirty="0"/>
              <a:t>– Friday 26</a:t>
            </a:r>
            <a:r>
              <a:rPr lang="en-GB" sz="3000" baseline="30000" dirty="0"/>
              <a:t>th</a:t>
            </a:r>
            <a:r>
              <a:rPr lang="en-GB" sz="3000" dirty="0"/>
              <a:t> January 2018</a:t>
            </a:r>
          </a:p>
        </p:txBody>
      </p:sp>
    </p:spTree>
    <p:extLst>
      <p:ext uri="{BB962C8B-B14F-4D97-AF65-F5344CB8AC3E}">
        <p14:creationId xmlns:p14="http://schemas.microsoft.com/office/powerpoint/2010/main" val="2349075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82254"/>
            <a:ext cx="8911687" cy="1280890"/>
          </a:xfrm>
        </p:spPr>
        <p:txBody>
          <a:bodyPr>
            <a:normAutofit fontScale="90000"/>
          </a:bodyPr>
          <a:lstStyle/>
          <a:p>
            <a:pPr algn="ctr"/>
            <a:r>
              <a:rPr lang="en-GB" sz="5000" b="1" dirty="0">
                <a:solidFill>
                  <a:schemeClr val="accent1"/>
                </a:solidFill>
              </a:rPr>
              <a:t>Grading Criteria Assignment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301236"/>
              </p:ext>
            </p:extLst>
          </p:nvPr>
        </p:nvGraphicFramePr>
        <p:xfrm>
          <a:off x="3996267" y="1151471"/>
          <a:ext cx="6231467" cy="5452532"/>
        </p:xfrm>
        <a:graphic>
          <a:graphicData uri="http://schemas.openxmlformats.org/drawingml/2006/table">
            <a:tbl>
              <a:tblPr firstRow="1" firstCol="1" bandRow="1"/>
              <a:tblGrid>
                <a:gridCol w="5330397">
                  <a:extLst>
                    <a:ext uri="{9D8B030D-6E8A-4147-A177-3AD203B41FA5}">
                      <a16:colId xmlns:a16="http://schemas.microsoft.com/office/drawing/2014/main" val="62847936"/>
                    </a:ext>
                  </a:extLst>
                </a:gridCol>
                <a:gridCol w="549615">
                  <a:extLst>
                    <a:ext uri="{9D8B030D-6E8A-4147-A177-3AD203B41FA5}">
                      <a16:colId xmlns:a16="http://schemas.microsoft.com/office/drawing/2014/main" val="231849702"/>
                    </a:ext>
                  </a:extLst>
                </a:gridCol>
                <a:gridCol w="351455">
                  <a:extLst>
                    <a:ext uri="{9D8B030D-6E8A-4147-A177-3AD203B41FA5}">
                      <a16:colId xmlns:a16="http://schemas.microsoft.com/office/drawing/2014/main" val="2890282260"/>
                    </a:ext>
                  </a:extLst>
                </a:gridCol>
              </a:tblGrid>
              <a:tr h="520232">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Common Assessment Criteria Applied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marR="71755" algn="ctr">
                        <a:lnSpc>
                          <a:spcPct val="115000"/>
                        </a:lnSpc>
                        <a:spcAft>
                          <a:spcPts val="0"/>
                        </a:spcAft>
                      </a:pPr>
                      <a:r>
                        <a:rPr lang="en-GB" sz="500" b="1">
                          <a:effectLst/>
                          <a:latin typeface="Calibri" panose="020F0502020204030204" pitchFamily="34" charset="0"/>
                          <a:ea typeface="Times New Roman" panose="02020603050405020304" pitchFamily="18" charset="0"/>
                          <a:cs typeface="Times New Roman" panose="02020603050405020304" pitchFamily="18" charset="0"/>
                        </a:rPr>
                        <a:t>Percentage weighting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71755" marR="71755" algn="ctr">
                        <a:lnSpc>
                          <a:spcPct val="115000"/>
                        </a:lnSpc>
                        <a:spcAft>
                          <a:spcPts val="0"/>
                        </a:spcAft>
                      </a:pPr>
                      <a:r>
                        <a:rPr lang="en-GB" sz="500" b="1">
                          <a:effectLst/>
                          <a:latin typeface="Calibri" panose="020F0502020204030204" pitchFamily="34" charset="0"/>
                          <a:ea typeface="Times New Roman" panose="02020603050405020304" pitchFamily="18" charset="0"/>
                          <a:cs typeface="Times New Roman" panose="02020603050405020304" pitchFamily="18" charset="0"/>
                        </a:rPr>
                        <a:t>Grade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marL="71755" marR="71755" algn="ctr">
                        <a:lnSpc>
                          <a:spcPct val="115000"/>
                        </a:lnSpc>
                        <a:spcAft>
                          <a:spcPts val="0"/>
                        </a:spcAft>
                      </a:pPr>
                      <a:r>
                        <a:rPr lang="en-GB" sz="500" b="1">
                          <a:effectLst/>
                          <a:latin typeface="Calibri" panose="020F0502020204030204" pitchFamily="34" charset="0"/>
                          <a:ea typeface="Times New Roman" panose="02020603050405020304" pitchFamily="18" charset="0"/>
                          <a:cs typeface="Times New Roman" panose="02020603050405020304" pitchFamily="18" charset="0"/>
                        </a:rPr>
                        <a:t>awarded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770554876"/>
                  </a:ext>
                </a:extLst>
              </a:tr>
              <a:tr h="262802">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1. Research-informed Literature</a:t>
                      </a:r>
                      <a:r>
                        <a:rPr lang="en-GB" sz="500" b="1">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Extent of research and/or own reading, selection of credible sources, application of appropriate referencing conventions.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323542078"/>
                  </a:ext>
                </a:extLst>
              </a:tr>
              <a:tr h="233637">
                <a:tc rowSpan="2">
                  <a:txBody>
                    <a:bodyPr/>
                    <a:lstStyle/>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8126975"/>
                  </a:ext>
                </a:extLst>
              </a:tr>
              <a:tr h="490021">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758717877"/>
                  </a:ext>
                </a:extLst>
              </a:tr>
              <a:tr h="262802">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2. Knowledge and Understanding of Subject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Extent of knowledge and understanding of concepts and underlying principles associated with the discipline.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268546221"/>
                  </a:ext>
                </a:extLst>
              </a:tr>
              <a:tr h="233637">
                <a:tc rowSpan="2">
                  <a:txBody>
                    <a:bodyPr/>
                    <a:lstStyle/>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10023043"/>
                  </a:ext>
                </a:extLst>
              </a:tr>
              <a:tr h="694740">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3985380032"/>
                  </a:ext>
                </a:extLst>
              </a:tr>
              <a:tr h="262802">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3. Analysis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Analysis, evaluation and synthesis; logic, argument and judgement; analytical reflection; organisation  of ideas and evidence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581804742"/>
                  </a:ext>
                </a:extLst>
              </a:tr>
              <a:tr h="233637">
                <a:tc rowSpan="2">
                  <a:txBody>
                    <a:bodyPr/>
                    <a:lstStyle/>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7896807"/>
                  </a:ext>
                </a:extLst>
              </a:tr>
              <a:tr h="490021">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111606498"/>
                  </a:ext>
                </a:extLst>
              </a:tr>
              <a:tr h="262802">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4. Practical Application and Deployment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Deployment of methods, materials, tools and techniques; application of concepts; formulation of innovative and creative solutions to solve problems.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666594828"/>
                  </a:ext>
                </a:extLst>
              </a:tr>
              <a:tr h="234157">
                <a:tc rowSpan="2">
                  <a:txBody>
                    <a:bodyPr/>
                    <a:lstStyle/>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09994513"/>
                  </a:ext>
                </a:extLst>
              </a:tr>
              <a:tr h="284782">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4154249043"/>
                  </a:ext>
                </a:extLst>
              </a:tr>
              <a:tr h="262802">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5. Skills for Professional Practice</a:t>
                      </a:r>
                      <a:r>
                        <a:rPr lang="en-GB" sz="500" b="1">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Attributes in professional practice: individual and collaborative working; deployment of appropriate media; presentation and organisation.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275517496"/>
                  </a:ext>
                </a:extLst>
              </a:tr>
              <a:tr h="234157">
                <a:tc rowSpan="2">
                  <a:txBody>
                    <a:bodyPr/>
                    <a:lstStyle/>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5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30274654"/>
                  </a:ext>
                </a:extLst>
              </a:tr>
              <a:tr h="489501">
                <a:tc vMerge="1">
                  <a:txBody>
                    <a:bodyPr/>
                    <a:lstStyle/>
                    <a:p>
                      <a:endParaRPr lang="en-GB"/>
                    </a:p>
                  </a:txBody>
                  <a:tcPr/>
                </a:tc>
                <a:tc>
                  <a:txBody>
                    <a:bodyPr/>
                    <a:lstStyle/>
                    <a:p>
                      <a:pPr algn="ctr">
                        <a:lnSpc>
                          <a:spcPct val="115000"/>
                        </a:lnSpc>
                        <a:spcAft>
                          <a:spcPts val="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20</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4873" marR="4487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520795046"/>
                  </a:ext>
                </a:extLst>
              </a:tr>
            </a:tbl>
          </a:graphicData>
        </a:graphic>
      </p:graphicFrame>
    </p:spTree>
    <p:extLst>
      <p:ext uri="{BB962C8B-B14F-4D97-AF65-F5344CB8AC3E}">
        <p14:creationId xmlns:p14="http://schemas.microsoft.com/office/powerpoint/2010/main" val="3787724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82254"/>
            <a:ext cx="8911687" cy="1280890"/>
          </a:xfrm>
        </p:spPr>
        <p:txBody>
          <a:bodyPr>
            <a:normAutofit fontScale="90000"/>
          </a:bodyPr>
          <a:lstStyle/>
          <a:p>
            <a:pPr algn="ctr"/>
            <a:r>
              <a:rPr lang="en-GB" sz="5000" b="1" dirty="0">
                <a:solidFill>
                  <a:schemeClr val="accent1"/>
                </a:solidFill>
              </a:rPr>
              <a:t>Grading Criteria Assignment 2</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94237314"/>
              </p:ext>
            </p:extLst>
          </p:nvPr>
        </p:nvGraphicFramePr>
        <p:xfrm>
          <a:off x="3302000" y="1032932"/>
          <a:ext cx="6589175" cy="5655736"/>
        </p:xfrm>
        <a:graphic>
          <a:graphicData uri="http://schemas.openxmlformats.org/drawingml/2006/table">
            <a:tbl>
              <a:tblPr firstRow="1" firstCol="1" bandRow="1"/>
              <a:tblGrid>
                <a:gridCol w="5736536">
                  <a:extLst>
                    <a:ext uri="{9D8B030D-6E8A-4147-A177-3AD203B41FA5}">
                      <a16:colId xmlns:a16="http://schemas.microsoft.com/office/drawing/2014/main" val="720221646"/>
                    </a:ext>
                  </a:extLst>
                </a:gridCol>
                <a:gridCol w="481009">
                  <a:extLst>
                    <a:ext uri="{9D8B030D-6E8A-4147-A177-3AD203B41FA5}">
                      <a16:colId xmlns:a16="http://schemas.microsoft.com/office/drawing/2014/main" val="1370747328"/>
                    </a:ext>
                  </a:extLst>
                </a:gridCol>
                <a:gridCol w="371630">
                  <a:extLst>
                    <a:ext uri="{9D8B030D-6E8A-4147-A177-3AD203B41FA5}">
                      <a16:colId xmlns:a16="http://schemas.microsoft.com/office/drawing/2014/main" val="2568004221"/>
                    </a:ext>
                  </a:extLst>
                </a:gridCol>
              </a:tblGrid>
              <a:tr h="567234">
                <a:tc>
                  <a:txBody>
                    <a:bodyPr/>
                    <a:lstStyle/>
                    <a:p>
                      <a:pPr>
                        <a:lnSpc>
                          <a:spcPct val="115000"/>
                        </a:lnSpc>
                        <a:spcAft>
                          <a:spcPts val="0"/>
                        </a:spcAft>
                      </a:pPr>
                      <a:r>
                        <a:rPr lang="en-GB" sz="700" b="1">
                          <a:effectLst/>
                          <a:latin typeface="Calibri" panose="020F0502020204030204" pitchFamily="34" charset="0"/>
                          <a:ea typeface="Times New Roman" panose="02020603050405020304" pitchFamily="18" charset="0"/>
                          <a:cs typeface="Times New Roman" panose="02020603050405020304" pitchFamily="18" charset="0"/>
                        </a:rPr>
                        <a:t>Common Assessment Criteria Applied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marR="71755" algn="ctr">
                        <a:lnSpc>
                          <a:spcPct val="115000"/>
                        </a:lnSpc>
                        <a:spcAft>
                          <a:spcPts val="0"/>
                        </a:spcAft>
                      </a:pPr>
                      <a:r>
                        <a:rPr lang="en-GB" sz="400" b="1">
                          <a:effectLst/>
                          <a:latin typeface="Calibri" panose="020F0502020204030204" pitchFamily="34" charset="0"/>
                          <a:ea typeface="Times New Roman" panose="02020603050405020304" pitchFamily="18" charset="0"/>
                          <a:cs typeface="Times New Roman" panose="02020603050405020304" pitchFamily="18" charset="0"/>
                        </a:rPr>
                        <a:t>Percentage weighting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71755" marR="71755" algn="ctr">
                        <a:lnSpc>
                          <a:spcPct val="115000"/>
                        </a:lnSpc>
                        <a:spcAft>
                          <a:spcPts val="0"/>
                        </a:spcAft>
                      </a:pPr>
                      <a:r>
                        <a:rPr lang="en-GB" sz="400" b="1">
                          <a:effectLst/>
                          <a:latin typeface="Calibri" panose="020F0502020204030204" pitchFamily="34" charset="0"/>
                          <a:ea typeface="Times New Roman" panose="02020603050405020304" pitchFamily="18" charset="0"/>
                          <a:cs typeface="Times New Roman" panose="02020603050405020304" pitchFamily="18" charset="0"/>
                        </a:rPr>
                        <a:t>Grade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marL="71755" marR="71755" algn="ctr">
                        <a:lnSpc>
                          <a:spcPct val="115000"/>
                        </a:lnSpc>
                        <a:spcAft>
                          <a:spcPts val="0"/>
                        </a:spcAft>
                      </a:pPr>
                      <a:r>
                        <a:rPr lang="en-GB" sz="400" b="1">
                          <a:effectLst/>
                          <a:latin typeface="Calibri" panose="020F0502020204030204" pitchFamily="34" charset="0"/>
                          <a:ea typeface="Times New Roman" panose="02020603050405020304" pitchFamily="18" charset="0"/>
                          <a:cs typeface="Times New Roman" panose="02020603050405020304" pitchFamily="18" charset="0"/>
                        </a:rPr>
                        <a:t>awarded</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vert="vert27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1461584289"/>
                  </a:ext>
                </a:extLst>
              </a:tr>
              <a:tr h="265615">
                <a:tc>
                  <a:txBody>
                    <a:bodyPr/>
                    <a:lstStyle/>
                    <a:p>
                      <a:pPr>
                        <a:lnSpc>
                          <a:spcPct val="115000"/>
                        </a:lnSpc>
                        <a:spcAft>
                          <a:spcPts val="0"/>
                        </a:spcAft>
                      </a:pPr>
                      <a:r>
                        <a:rPr lang="en-GB" sz="600" b="1">
                          <a:effectLst/>
                          <a:latin typeface="Calibri" panose="020F0502020204030204" pitchFamily="34" charset="0"/>
                          <a:ea typeface="Times New Roman" panose="02020603050405020304" pitchFamily="18" charset="0"/>
                          <a:cs typeface="Times New Roman" panose="02020603050405020304" pitchFamily="18" charset="0"/>
                        </a:rPr>
                        <a:t>1. Research-informed Literature</a:t>
                      </a:r>
                      <a:r>
                        <a:rPr lang="en-GB" sz="500" b="1">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Extent of research and/or own reading, selection of credible sources, application of appropriate referencing conventions.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870974934"/>
                  </a:ext>
                </a:extLst>
              </a:tr>
              <a:tr h="254745">
                <a:tc rowSpan="2">
                  <a:txBody>
                    <a:bodyPr/>
                    <a:lstStyle/>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98288480"/>
                  </a:ext>
                </a:extLst>
              </a:tr>
              <a:tr h="456457">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10</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656570505"/>
                  </a:ext>
                </a:extLst>
              </a:tr>
              <a:tr h="265615">
                <a:tc>
                  <a:txBody>
                    <a:bodyPr/>
                    <a:lstStyle/>
                    <a:p>
                      <a:pPr>
                        <a:lnSpc>
                          <a:spcPct val="115000"/>
                        </a:lnSpc>
                        <a:spcAft>
                          <a:spcPts val="0"/>
                        </a:spcAft>
                      </a:pPr>
                      <a:r>
                        <a:rPr lang="en-GB" sz="600" b="1">
                          <a:effectLst/>
                          <a:latin typeface="Calibri" panose="020F0502020204030204" pitchFamily="34" charset="0"/>
                          <a:ea typeface="Times New Roman" panose="02020603050405020304" pitchFamily="18" charset="0"/>
                          <a:cs typeface="Times New Roman" panose="02020603050405020304" pitchFamily="18" charset="0"/>
                        </a:rPr>
                        <a:t>2. Knowledge and Understanding of Subject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Extent of knowledge and understanding of concepts and underlying principles associated with the discipline.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88091710"/>
                  </a:ext>
                </a:extLst>
              </a:tr>
              <a:tr h="254745">
                <a:tc rowSpan="2">
                  <a:txBody>
                    <a:bodyPr/>
                    <a:lstStyle/>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2182991"/>
                  </a:ext>
                </a:extLst>
              </a:tr>
              <a:tr h="456457">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15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2591961971"/>
                  </a:ext>
                </a:extLst>
              </a:tr>
              <a:tr h="265615">
                <a:tc>
                  <a:txBody>
                    <a:bodyPr/>
                    <a:lstStyle/>
                    <a:p>
                      <a:pPr>
                        <a:lnSpc>
                          <a:spcPct val="115000"/>
                        </a:lnSpc>
                        <a:spcAft>
                          <a:spcPts val="0"/>
                        </a:spcAft>
                      </a:pPr>
                      <a:r>
                        <a:rPr lang="en-GB" sz="600" b="1">
                          <a:effectLst/>
                          <a:latin typeface="Calibri" panose="020F0502020204030204" pitchFamily="34" charset="0"/>
                          <a:ea typeface="Times New Roman" panose="02020603050405020304" pitchFamily="18" charset="0"/>
                          <a:cs typeface="Times New Roman" panose="02020603050405020304" pitchFamily="18" charset="0"/>
                        </a:rPr>
                        <a:t>3. Analysis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Analysis, evaluation and synthesis; logic, argument and judgement; analytical reflection; organisation  of ideas and evidence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298409885"/>
                  </a:ext>
                </a:extLst>
              </a:tr>
              <a:tr h="254745">
                <a:tc rowSpan="2">
                  <a:txBody>
                    <a:bodyPr/>
                    <a:lstStyle/>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32719588"/>
                  </a:ext>
                </a:extLst>
              </a:tr>
              <a:tr h="456457">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25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3007482267"/>
                  </a:ext>
                </a:extLst>
              </a:tr>
              <a:tr h="265615">
                <a:tc>
                  <a:txBody>
                    <a:bodyPr/>
                    <a:lstStyle/>
                    <a:p>
                      <a:pPr>
                        <a:lnSpc>
                          <a:spcPct val="115000"/>
                        </a:lnSpc>
                        <a:spcAft>
                          <a:spcPts val="0"/>
                        </a:spcAft>
                      </a:pPr>
                      <a:r>
                        <a:rPr lang="en-GB" sz="600" b="1">
                          <a:effectLst/>
                          <a:latin typeface="Calibri" panose="020F0502020204030204" pitchFamily="34" charset="0"/>
                          <a:ea typeface="Times New Roman" panose="02020603050405020304" pitchFamily="18" charset="0"/>
                          <a:cs typeface="Times New Roman" panose="02020603050405020304" pitchFamily="18" charset="0"/>
                        </a:rPr>
                        <a:t>4. Practical Application and Deployment</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Deployment of methods, materials, tools and techniques; application of concepts; formulation of innovative and creative solutions to solve problems.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859900483"/>
                  </a:ext>
                </a:extLst>
              </a:tr>
              <a:tr h="255312">
                <a:tc rowSpan="2">
                  <a:txBody>
                    <a:bodyPr/>
                    <a:lstStyle/>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64539087"/>
                  </a:ext>
                </a:extLst>
              </a:tr>
              <a:tr h="455890">
                <a:tc vMerge="1">
                  <a:txBody>
                    <a:bodyPr/>
                    <a:lstStyle/>
                    <a:p>
                      <a:endParaRPr lang="en-GB"/>
                    </a:p>
                  </a:txBody>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25</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047603659"/>
                  </a:ext>
                </a:extLst>
              </a:tr>
              <a:tr h="265615">
                <a:tc>
                  <a:txBody>
                    <a:bodyPr/>
                    <a:lstStyle/>
                    <a:p>
                      <a:pPr>
                        <a:lnSpc>
                          <a:spcPct val="115000"/>
                        </a:lnSpc>
                        <a:spcAft>
                          <a:spcPts val="0"/>
                        </a:spcAft>
                      </a:pPr>
                      <a:r>
                        <a:rPr lang="en-GB" sz="600" b="1">
                          <a:effectLst/>
                          <a:latin typeface="Calibri" panose="020F0502020204030204" pitchFamily="34" charset="0"/>
                          <a:ea typeface="Times New Roman" panose="02020603050405020304" pitchFamily="18" charset="0"/>
                          <a:cs typeface="Times New Roman" panose="02020603050405020304" pitchFamily="18" charset="0"/>
                        </a:rPr>
                        <a:t>5. Skills for Professional Practice</a:t>
                      </a:r>
                      <a:r>
                        <a:rPr lang="en-GB" sz="500" b="1">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Attributes in professional practice: individual and collaborative working; deployment of appropriate media; presentation and organisation.</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042068388"/>
                  </a:ext>
                </a:extLst>
              </a:tr>
              <a:tr h="255312">
                <a:tc rowSpan="2">
                  <a:txBody>
                    <a:bodyPr/>
                    <a:lstStyle/>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600"/>
                        </a:spcAft>
                      </a:pPr>
                      <a:r>
                        <a:rPr lang="en-GB" sz="4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rowSpan="2">
                  <a:txBody>
                    <a:bodyPr/>
                    <a:lstStyle/>
                    <a:p>
                      <a:pPr algn="ctr">
                        <a:lnSpc>
                          <a:spcPct val="115000"/>
                        </a:lnSpc>
                        <a:spcAft>
                          <a:spcPts val="0"/>
                        </a:spcAft>
                      </a:pPr>
                      <a:r>
                        <a:rPr lang="en-GB" sz="1000">
                          <a:effectLst/>
                          <a:latin typeface="Calibri" panose="020F0502020204030204" pitchFamily="34" charset="0"/>
                          <a:ea typeface="Times New Roman" panose="02020603050405020304" pitchFamily="18" charset="0"/>
                          <a:cs typeface="Times New Roman" panose="02020603050405020304" pitchFamily="18" charset="0"/>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7006247"/>
                  </a:ext>
                </a:extLst>
              </a:tr>
              <a:tr h="660307">
                <a:tc vMerge="1">
                  <a:txBody>
                    <a:bodyPr/>
                    <a:lstStyle/>
                    <a:p>
                      <a:endParaRPr lang="en-GB"/>
                    </a:p>
                  </a:txBody>
                  <a:tcPr/>
                </a:tc>
                <a:tc>
                  <a:txBody>
                    <a:bodyPr/>
                    <a:lstStyle/>
                    <a:p>
                      <a:pPr algn="ctr">
                        <a:lnSpc>
                          <a:spcPct val="115000"/>
                        </a:lnSpc>
                        <a:spcAft>
                          <a:spcPts val="0"/>
                        </a:spcAft>
                      </a:pPr>
                      <a:r>
                        <a:rPr lang="en-GB" sz="1000" dirty="0">
                          <a:effectLst/>
                          <a:latin typeface="Calibri" panose="020F0502020204030204" pitchFamily="34" charset="0"/>
                          <a:ea typeface="Times New Roman" panose="02020603050405020304" pitchFamily="18" charset="0"/>
                          <a:cs typeface="Times New Roman" panose="02020603050405020304" pitchFamily="18" charset="0"/>
                        </a:rPr>
                        <a:t>25</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3758" marR="4375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4246322890"/>
                  </a:ext>
                </a:extLst>
              </a:tr>
            </a:tbl>
          </a:graphicData>
        </a:graphic>
      </p:graphicFrame>
    </p:spTree>
    <p:extLst>
      <p:ext uri="{BB962C8B-B14F-4D97-AF65-F5344CB8AC3E}">
        <p14:creationId xmlns:p14="http://schemas.microsoft.com/office/powerpoint/2010/main" val="1130898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31455"/>
            <a:ext cx="8911687" cy="1280890"/>
          </a:xfrm>
        </p:spPr>
        <p:txBody>
          <a:bodyPr>
            <a:normAutofit/>
          </a:bodyPr>
          <a:lstStyle/>
          <a:p>
            <a:pPr algn="ctr"/>
            <a:r>
              <a:rPr lang="en-GB" sz="5000" b="1" dirty="0">
                <a:solidFill>
                  <a:schemeClr val="accent1"/>
                </a:solidFill>
              </a:rPr>
              <a:t>Module Content </a:t>
            </a:r>
          </a:p>
        </p:txBody>
      </p:sp>
      <p:sp>
        <p:nvSpPr>
          <p:cNvPr id="3" name="Content Placeholder 2"/>
          <p:cNvSpPr>
            <a:spLocks noGrp="1"/>
          </p:cNvSpPr>
          <p:nvPr>
            <p:ph idx="1"/>
          </p:nvPr>
        </p:nvSpPr>
        <p:spPr>
          <a:xfrm>
            <a:off x="2589212" y="1015999"/>
            <a:ext cx="8915400" cy="5706533"/>
          </a:xfrm>
        </p:spPr>
        <p:txBody>
          <a:bodyPr>
            <a:normAutofit/>
          </a:bodyPr>
          <a:lstStyle/>
          <a:p>
            <a:r>
              <a:rPr lang="en-GB" sz="3000" dirty="0"/>
              <a:t>The Role of Human Resource Management</a:t>
            </a:r>
          </a:p>
          <a:p>
            <a:r>
              <a:rPr lang="en-GB" sz="3000" dirty="0"/>
              <a:t>Agile Working &amp; Flexibility</a:t>
            </a:r>
          </a:p>
          <a:p>
            <a:r>
              <a:rPr lang="en-GB" sz="3000" dirty="0"/>
              <a:t>Environmental Analysis</a:t>
            </a:r>
          </a:p>
          <a:p>
            <a:r>
              <a:rPr lang="en-GB" sz="3000" dirty="0"/>
              <a:t>Recruitment &amp; Selection</a:t>
            </a:r>
          </a:p>
          <a:p>
            <a:r>
              <a:rPr lang="en-GB" sz="3000" dirty="0"/>
              <a:t>Retention &amp; Engagement</a:t>
            </a:r>
          </a:p>
          <a:p>
            <a:r>
              <a:rPr lang="en-GB" sz="3000" dirty="0"/>
              <a:t>Performance Management</a:t>
            </a:r>
          </a:p>
          <a:p>
            <a:r>
              <a:rPr lang="en-GB" sz="3000" dirty="0"/>
              <a:t>Training &amp; Development</a:t>
            </a:r>
          </a:p>
          <a:p>
            <a:r>
              <a:rPr lang="en-GB" sz="3000" dirty="0"/>
              <a:t>Added Value – People Management</a:t>
            </a:r>
          </a:p>
          <a:p>
            <a:pPr marL="0" indent="0">
              <a:buNone/>
            </a:pPr>
            <a:endParaRPr lang="en-GB" dirty="0"/>
          </a:p>
          <a:p>
            <a:endParaRPr lang="en-GB" dirty="0"/>
          </a:p>
        </p:txBody>
      </p:sp>
    </p:spTree>
    <p:extLst>
      <p:ext uri="{BB962C8B-B14F-4D97-AF65-F5344CB8AC3E}">
        <p14:creationId xmlns:p14="http://schemas.microsoft.com/office/powerpoint/2010/main" val="120236206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89</TotalTime>
  <Words>430</Words>
  <Application>Microsoft Office PowerPoint</Application>
  <PresentationFormat>Widescreen</PresentationFormat>
  <Paragraphs>153</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Wisp</vt:lpstr>
      <vt:lpstr>Managing People </vt:lpstr>
      <vt:lpstr>Module Aim</vt:lpstr>
      <vt:lpstr>Learning Outcomes </vt:lpstr>
      <vt:lpstr>Assessments </vt:lpstr>
      <vt:lpstr>Deadlines </vt:lpstr>
      <vt:lpstr>Grading Criteria Assignment 1</vt:lpstr>
      <vt:lpstr>Grading Criteria Assignment 2</vt:lpstr>
      <vt:lpstr>Module Content </vt:lpstr>
    </vt:vector>
  </TitlesOfParts>
  <Company>Coleg Sir Gar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DavinaE</dc:creator>
  <cp:lastModifiedBy>Davina Evans</cp:lastModifiedBy>
  <cp:revision>8</cp:revision>
  <dcterms:created xsi:type="dcterms:W3CDTF">2016-09-27T14:12:17Z</dcterms:created>
  <dcterms:modified xsi:type="dcterms:W3CDTF">2017-10-03T19:50:26Z</dcterms:modified>
</cp:coreProperties>
</file>