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7ECFDF-0B4D-4F75-8AD1-D9277C4AFF7F}" v="40" dt="2026-04-29T11:48:34.3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Easton (2404257)" userId="dc909dc0-d56f-469f-92d0-fdc7507433f6" providerId="ADAL" clId="{2B151583-430B-4234-AC4C-6C1C7867F1A6}"/>
    <pc:docChg chg="undo redo custSel addSld delSld modSld">
      <pc:chgData name="Adrian Easton (2404257)" userId="dc909dc0-d56f-469f-92d0-fdc7507433f6" providerId="ADAL" clId="{2B151583-430B-4234-AC4C-6C1C7867F1A6}" dt="2026-04-29T12:06:26.659" v="1248" actId="313"/>
      <pc:docMkLst>
        <pc:docMk/>
      </pc:docMkLst>
      <pc:sldChg chg="addSp delSp modSp mod">
        <pc:chgData name="Adrian Easton (2404257)" userId="dc909dc0-d56f-469f-92d0-fdc7507433f6" providerId="ADAL" clId="{2B151583-430B-4234-AC4C-6C1C7867F1A6}" dt="2026-04-28T15:04:03.013" v="63" actId="1076"/>
        <pc:sldMkLst>
          <pc:docMk/>
          <pc:sldMk cId="1992645592" sldId="256"/>
        </pc:sldMkLst>
        <pc:spChg chg="mod">
          <ac:chgData name="Adrian Easton (2404257)" userId="dc909dc0-d56f-469f-92d0-fdc7507433f6" providerId="ADAL" clId="{2B151583-430B-4234-AC4C-6C1C7867F1A6}" dt="2026-04-28T15:01:58.941" v="48" actId="1076"/>
          <ac:spMkLst>
            <pc:docMk/>
            <pc:sldMk cId="1992645592" sldId="256"/>
            <ac:spMk id="2" creationId="{70E4B97C-391E-B301-F0D5-80C6C9DB1D0E}"/>
          </ac:spMkLst>
        </pc:spChg>
        <pc:spChg chg="mod">
          <ac:chgData name="Adrian Easton (2404257)" userId="dc909dc0-d56f-469f-92d0-fdc7507433f6" providerId="ADAL" clId="{2B151583-430B-4234-AC4C-6C1C7867F1A6}" dt="2026-04-28T15:03:45.759" v="60" actId="1076"/>
          <ac:spMkLst>
            <pc:docMk/>
            <pc:sldMk cId="1992645592" sldId="256"/>
            <ac:spMk id="3" creationId="{B12131DA-B868-7855-2CC8-010A6BB78F1F}"/>
          </ac:spMkLst>
        </pc:spChg>
        <pc:spChg chg="mod">
          <ac:chgData name="Adrian Easton (2404257)" userId="dc909dc0-d56f-469f-92d0-fdc7507433f6" providerId="ADAL" clId="{2B151583-430B-4234-AC4C-6C1C7867F1A6}" dt="2026-04-28T15:03:59.372" v="62" actId="1076"/>
          <ac:spMkLst>
            <pc:docMk/>
            <pc:sldMk cId="1992645592" sldId="256"/>
            <ac:spMk id="10" creationId="{A0DF3FAE-9E9A-4FFB-CA22-4D0D946EF9F9}"/>
          </ac:spMkLst>
        </pc:spChg>
        <pc:spChg chg="del mod">
          <ac:chgData name="Adrian Easton (2404257)" userId="dc909dc0-d56f-469f-92d0-fdc7507433f6" providerId="ADAL" clId="{2B151583-430B-4234-AC4C-6C1C7867F1A6}" dt="2026-04-28T15:02:25.355" v="55"/>
          <ac:spMkLst>
            <pc:docMk/>
            <pc:sldMk cId="1992645592" sldId="256"/>
            <ac:spMk id="28" creationId="{617B4FC1-6002-71C2-BC7B-A3884D2B1C02}"/>
          </ac:spMkLst>
        </pc:spChg>
        <pc:spChg chg="add">
          <ac:chgData name="Adrian Easton (2404257)" userId="dc909dc0-d56f-469f-92d0-fdc7507433f6" providerId="ADAL" clId="{2B151583-430B-4234-AC4C-6C1C7867F1A6}" dt="2026-04-28T15:01:27.450" v="45"/>
          <ac:spMkLst>
            <pc:docMk/>
            <pc:sldMk cId="1992645592" sldId="256"/>
            <ac:spMk id="30" creationId="{866F9AEB-28A9-4CBE-A991-05C1C912CEC7}"/>
          </ac:spMkLst>
        </pc:spChg>
        <pc:spChg chg="add mod">
          <ac:chgData name="Adrian Easton (2404257)" userId="dc909dc0-d56f-469f-92d0-fdc7507433f6" providerId="ADAL" clId="{2B151583-430B-4234-AC4C-6C1C7867F1A6}" dt="2026-04-28T15:03:25.164" v="59" actId="1076"/>
          <ac:spMkLst>
            <pc:docMk/>
            <pc:sldMk cId="1992645592" sldId="256"/>
            <ac:spMk id="31" creationId="{45685541-4747-8AC5-572E-CD2EFD38C460}"/>
          </ac:spMkLst>
        </pc:spChg>
        <pc:picChg chg="mod">
          <ac:chgData name="Adrian Easton (2404257)" userId="dc909dc0-d56f-469f-92d0-fdc7507433f6" providerId="ADAL" clId="{2B151583-430B-4234-AC4C-6C1C7867F1A6}" dt="2026-04-28T15:04:03.013" v="63" actId="1076"/>
          <ac:picMkLst>
            <pc:docMk/>
            <pc:sldMk cId="1992645592" sldId="256"/>
            <ac:picMk id="7" creationId="{5076C60E-17DE-E737-FA3E-BB6D519EA537}"/>
          </ac:picMkLst>
        </pc:picChg>
        <pc:picChg chg="mod">
          <ac:chgData name="Adrian Easton (2404257)" userId="dc909dc0-d56f-469f-92d0-fdc7507433f6" providerId="ADAL" clId="{2B151583-430B-4234-AC4C-6C1C7867F1A6}" dt="2026-04-28T15:02:08.979" v="51" actId="1076"/>
          <ac:picMkLst>
            <pc:docMk/>
            <pc:sldMk cId="1992645592" sldId="256"/>
            <ac:picMk id="9" creationId="{944AF655-98DB-F2E5-5AA0-7ADD5F37AD6F}"/>
          </ac:picMkLst>
        </pc:picChg>
      </pc:sldChg>
      <pc:sldChg chg="modSp mod">
        <pc:chgData name="Adrian Easton (2404257)" userId="dc909dc0-d56f-469f-92d0-fdc7507433f6" providerId="ADAL" clId="{2B151583-430B-4234-AC4C-6C1C7867F1A6}" dt="2026-04-28T15:00:23.972" v="43" actId="20577"/>
        <pc:sldMkLst>
          <pc:docMk/>
          <pc:sldMk cId="3263792192" sldId="257"/>
        </pc:sldMkLst>
        <pc:spChg chg="mod">
          <ac:chgData name="Adrian Easton (2404257)" userId="dc909dc0-d56f-469f-92d0-fdc7507433f6" providerId="ADAL" clId="{2B151583-430B-4234-AC4C-6C1C7867F1A6}" dt="2026-04-28T15:00:23.972" v="43" actId="20577"/>
          <ac:spMkLst>
            <pc:docMk/>
            <pc:sldMk cId="3263792192" sldId="257"/>
            <ac:spMk id="4" creationId="{C9B8761D-EACC-64D4-4C85-A5F60282EF1D}"/>
          </ac:spMkLst>
        </pc:spChg>
      </pc:sldChg>
      <pc:sldChg chg="modSp mod">
        <pc:chgData name="Adrian Easton (2404257)" userId="dc909dc0-d56f-469f-92d0-fdc7507433f6" providerId="ADAL" clId="{2B151583-430B-4234-AC4C-6C1C7867F1A6}" dt="2026-04-28T15:04:56.096" v="71" actId="27636"/>
        <pc:sldMkLst>
          <pc:docMk/>
          <pc:sldMk cId="2552454018" sldId="258"/>
        </pc:sldMkLst>
        <pc:spChg chg="mod">
          <ac:chgData name="Adrian Easton (2404257)" userId="dc909dc0-d56f-469f-92d0-fdc7507433f6" providerId="ADAL" clId="{2B151583-430B-4234-AC4C-6C1C7867F1A6}" dt="2026-04-28T15:04:56.096" v="71" actId="27636"/>
          <ac:spMkLst>
            <pc:docMk/>
            <pc:sldMk cId="2552454018" sldId="258"/>
            <ac:spMk id="8" creationId="{6BCA419E-C47F-3A5E-7149-1A041617672F}"/>
          </ac:spMkLst>
        </pc:spChg>
      </pc:sldChg>
      <pc:sldChg chg="addSp delSp modSp mod modClrScheme chgLayout">
        <pc:chgData name="Adrian Easton (2404257)" userId="dc909dc0-d56f-469f-92d0-fdc7507433f6" providerId="ADAL" clId="{2B151583-430B-4234-AC4C-6C1C7867F1A6}" dt="2026-04-28T14:59:54.310" v="41" actId="14100"/>
        <pc:sldMkLst>
          <pc:docMk/>
          <pc:sldMk cId="3535407424" sldId="259"/>
        </pc:sldMkLst>
        <pc:spChg chg="mod ord">
          <ac:chgData name="Adrian Easton (2404257)" userId="dc909dc0-d56f-469f-92d0-fdc7507433f6" providerId="ADAL" clId="{2B151583-430B-4234-AC4C-6C1C7867F1A6}" dt="2026-04-28T13:50:27.674" v="6" actId="700"/>
          <ac:spMkLst>
            <pc:docMk/>
            <pc:sldMk cId="3535407424" sldId="259"/>
            <ac:spMk id="2" creationId="{1EBF4E79-E6CE-0184-F95D-36B7B4160931}"/>
          </ac:spMkLst>
        </pc:spChg>
        <pc:spChg chg="add del mod ord">
          <ac:chgData name="Adrian Easton (2404257)" userId="dc909dc0-d56f-469f-92d0-fdc7507433f6" providerId="ADAL" clId="{2B151583-430B-4234-AC4C-6C1C7867F1A6}" dt="2026-04-28T14:59:36.739" v="38" actId="27636"/>
          <ac:spMkLst>
            <pc:docMk/>
            <pc:sldMk cId="3535407424" sldId="259"/>
            <ac:spMk id="6" creationId="{1F4F3A49-8515-F6AC-88AA-2C85BA4B742D}"/>
          </ac:spMkLst>
        </pc:spChg>
        <pc:spChg chg="add mod">
          <ac:chgData name="Adrian Easton (2404257)" userId="dc909dc0-d56f-469f-92d0-fdc7507433f6" providerId="ADAL" clId="{2B151583-430B-4234-AC4C-6C1C7867F1A6}" dt="2026-04-28T14:19:36.565" v="26"/>
          <ac:spMkLst>
            <pc:docMk/>
            <pc:sldMk cId="3535407424" sldId="259"/>
            <ac:spMk id="7" creationId="{7D02330F-48B3-4400-78B1-65348BDDDCCE}"/>
          </ac:spMkLst>
        </pc:spChg>
        <pc:picChg chg="mod ord">
          <ac:chgData name="Adrian Easton (2404257)" userId="dc909dc0-d56f-469f-92d0-fdc7507433f6" providerId="ADAL" clId="{2B151583-430B-4234-AC4C-6C1C7867F1A6}" dt="2026-04-28T14:59:54.310" v="41" actId="14100"/>
          <ac:picMkLst>
            <pc:docMk/>
            <pc:sldMk cId="3535407424" sldId="259"/>
            <ac:picMk id="5" creationId="{8DE88B74-6ECE-9601-8761-82AD31813B8F}"/>
          </ac:picMkLst>
        </pc:picChg>
      </pc:sldChg>
      <pc:sldChg chg="addSp delSp modSp mod modClrScheme chgLayout">
        <pc:chgData name="Adrian Easton (2404257)" userId="dc909dc0-d56f-469f-92d0-fdc7507433f6" providerId="ADAL" clId="{2B151583-430B-4234-AC4C-6C1C7867F1A6}" dt="2026-04-28T16:47:53.489" v="404" actId="255"/>
        <pc:sldMkLst>
          <pc:docMk/>
          <pc:sldMk cId="145637198" sldId="260"/>
        </pc:sldMkLst>
        <pc:spChg chg="mod ord">
          <ac:chgData name="Adrian Easton (2404257)" userId="dc909dc0-d56f-469f-92d0-fdc7507433f6" providerId="ADAL" clId="{2B151583-430B-4234-AC4C-6C1C7867F1A6}" dt="2026-04-28T16:31:39.007" v="291" actId="700"/>
          <ac:spMkLst>
            <pc:docMk/>
            <pc:sldMk cId="145637198" sldId="260"/>
            <ac:spMk id="2" creationId="{F62A5A50-9E56-AB60-CA63-2076DB8ED1F3}"/>
          </ac:spMkLst>
        </pc:spChg>
        <pc:spChg chg="mod ord">
          <ac:chgData name="Adrian Easton (2404257)" userId="dc909dc0-d56f-469f-92d0-fdc7507433f6" providerId="ADAL" clId="{2B151583-430B-4234-AC4C-6C1C7867F1A6}" dt="2026-04-28T16:47:53.489" v="404" actId="255"/>
          <ac:spMkLst>
            <pc:docMk/>
            <pc:sldMk cId="145637198" sldId="260"/>
            <ac:spMk id="3" creationId="{332BCA17-0CC8-0798-8A74-6EE8EF190A82}"/>
          </ac:spMkLst>
        </pc:spChg>
        <pc:spChg chg="add del mod ord">
          <ac:chgData name="Adrian Easton (2404257)" userId="dc909dc0-d56f-469f-92d0-fdc7507433f6" providerId="ADAL" clId="{2B151583-430B-4234-AC4C-6C1C7867F1A6}" dt="2026-04-28T16:47:08.221" v="368" actId="27636"/>
          <ac:spMkLst>
            <pc:docMk/>
            <pc:sldMk cId="145637198" sldId="260"/>
            <ac:spMk id="4" creationId="{C3B0B5ED-7778-6DD8-748E-43FB447FE340}"/>
          </ac:spMkLst>
        </pc:spChg>
        <pc:spChg chg="add mod">
          <ac:chgData name="Adrian Easton (2404257)" userId="dc909dc0-d56f-469f-92d0-fdc7507433f6" providerId="ADAL" clId="{2B151583-430B-4234-AC4C-6C1C7867F1A6}" dt="2026-04-28T16:45:25.588" v="363"/>
          <ac:spMkLst>
            <pc:docMk/>
            <pc:sldMk cId="145637198" sldId="260"/>
            <ac:spMk id="5" creationId="{C1051575-DA0B-F284-4A1C-FAC6913D250C}"/>
          </ac:spMkLst>
        </pc:spChg>
      </pc:sldChg>
      <pc:sldChg chg="addSp delSp modSp new mod chgLayout">
        <pc:chgData name="Adrian Easton (2404257)" userId="dc909dc0-d56f-469f-92d0-fdc7507433f6" providerId="ADAL" clId="{2B151583-430B-4234-AC4C-6C1C7867F1A6}" dt="2026-04-29T12:06:26.659" v="1248" actId="313"/>
        <pc:sldMkLst>
          <pc:docMk/>
          <pc:sldMk cId="1233161267" sldId="261"/>
        </pc:sldMkLst>
        <pc:spChg chg="mod ord">
          <ac:chgData name="Adrian Easton (2404257)" userId="dc909dc0-d56f-469f-92d0-fdc7507433f6" providerId="ADAL" clId="{2B151583-430B-4234-AC4C-6C1C7867F1A6}" dt="2026-04-28T19:48:42.237" v="980" actId="20577"/>
          <ac:spMkLst>
            <pc:docMk/>
            <pc:sldMk cId="1233161267" sldId="261"/>
            <ac:spMk id="2" creationId="{16415F93-C1FF-C71A-E26E-71B793F5701E}"/>
          </ac:spMkLst>
        </pc:spChg>
        <pc:spChg chg="mod ord">
          <ac:chgData name="Adrian Easton (2404257)" userId="dc909dc0-d56f-469f-92d0-fdc7507433f6" providerId="ADAL" clId="{2B151583-430B-4234-AC4C-6C1C7867F1A6}" dt="2026-04-29T12:06:26.659" v="1248" actId="313"/>
          <ac:spMkLst>
            <pc:docMk/>
            <pc:sldMk cId="1233161267" sldId="261"/>
            <ac:spMk id="3" creationId="{8D9C1A27-F201-2FAE-AE25-19CEBE9C091D}"/>
          </ac:spMkLst>
        </pc:spChg>
        <pc:spChg chg="add del mod ord">
          <ac:chgData name="Adrian Easton (2404257)" userId="dc909dc0-d56f-469f-92d0-fdc7507433f6" providerId="ADAL" clId="{2B151583-430B-4234-AC4C-6C1C7867F1A6}" dt="2026-04-28T18:14:08.563" v="793" actId="700"/>
          <ac:spMkLst>
            <pc:docMk/>
            <pc:sldMk cId="1233161267" sldId="261"/>
            <ac:spMk id="4" creationId="{BE74A8CE-7B62-50BF-3EEF-86279746200A}"/>
          </ac:spMkLst>
        </pc:spChg>
        <pc:spChg chg="add mod">
          <ac:chgData name="Adrian Easton (2404257)" userId="dc909dc0-d56f-469f-92d0-fdc7507433f6" providerId="ADAL" clId="{2B151583-430B-4234-AC4C-6C1C7867F1A6}" dt="2026-04-28T18:03:34.157" v="439"/>
          <ac:spMkLst>
            <pc:docMk/>
            <pc:sldMk cId="1233161267" sldId="261"/>
            <ac:spMk id="5" creationId="{FA2E44AD-AEE0-1144-8E01-686801FB5F07}"/>
          </ac:spMkLst>
        </pc:spChg>
      </pc:sldChg>
      <pc:sldChg chg="modSp new mod">
        <pc:chgData name="Adrian Easton (2404257)" userId="dc909dc0-d56f-469f-92d0-fdc7507433f6" providerId="ADAL" clId="{2B151583-430B-4234-AC4C-6C1C7867F1A6}" dt="2026-04-29T11:48:23.987" v="1062" actId="403"/>
        <pc:sldMkLst>
          <pc:docMk/>
          <pc:sldMk cId="933741643" sldId="262"/>
        </pc:sldMkLst>
        <pc:spChg chg="mod">
          <ac:chgData name="Adrian Easton (2404257)" userId="dc909dc0-d56f-469f-92d0-fdc7507433f6" providerId="ADAL" clId="{2B151583-430B-4234-AC4C-6C1C7867F1A6}" dt="2026-04-28T18:21:49.816" v="824" actId="2711"/>
          <ac:spMkLst>
            <pc:docMk/>
            <pc:sldMk cId="933741643" sldId="262"/>
            <ac:spMk id="2" creationId="{23A8E95A-8816-4221-C46F-E9993AA9987B}"/>
          </ac:spMkLst>
        </pc:spChg>
        <pc:spChg chg="mod">
          <ac:chgData name="Adrian Easton (2404257)" userId="dc909dc0-d56f-469f-92d0-fdc7507433f6" providerId="ADAL" clId="{2B151583-430B-4234-AC4C-6C1C7867F1A6}" dt="2026-04-29T11:48:20.312" v="1061" actId="403"/>
          <ac:spMkLst>
            <pc:docMk/>
            <pc:sldMk cId="933741643" sldId="262"/>
            <ac:spMk id="3" creationId="{3AEF17AA-BB21-2339-D3F4-A65DB91A033F}"/>
          </ac:spMkLst>
        </pc:spChg>
        <pc:spChg chg="mod">
          <ac:chgData name="Adrian Easton (2404257)" userId="dc909dc0-d56f-469f-92d0-fdc7507433f6" providerId="ADAL" clId="{2B151583-430B-4234-AC4C-6C1C7867F1A6}" dt="2026-04-29T11:48:23.987" v="1062" actId="403"/>
          <ac:spMkLst>
            <pc:docMk/>
            <pc:sldMk cId="933741643" sldId="262"/>
            <ac:spMk id="4" creationId="{E23DC8CC-B2F1-86F7-63CB-0833BDDE4DD8}"/>
          </ac:spMkLst>
        </pc:spChg>
      </pc:sldChg>
      <pc:sldChg chg="new del">
        <pc:chgData name="Adrian Easton (2404257)" userId="dc909dc0-d56f-469f-92d0-fdc7507433f6" providerId="ADAL" clId="{2B151583-430B-4234-AC4C-6C1C7867F1A6}" dt="2026-04-28T19:46:32.855" v="954" actId="680"/>
        <pc:sldMkLst>
          <pc:docMk/>
          <pc:sldMk cId="1085359558" sldId="263"/>
        </pc:sldMkLst>
      </pc:sldChg>
      <pc:sldChg chg="addSp delSp modSp new mod">
        <pc:chgData name="Adrian Easton (2404257)" userId="dc909dc0-d56f-469f-92d0-fdc7507433f6" providerId="ADAL" clId="{2B151583-430B-4234-AC4C-6C1C7867F1A6}" dt="2026-04-29T12:04:57.466" v="1247" actId="255"/>
        <pc:sldMkLst>
          <pc:docMk/>
          <pc:sldMk cId="3547370233" sldId="263"/>
        </pc:sldMkLst>
        <pc:spChg chg="mod">
          <ac:chgData name="Adrian Easton (2404257)" userId="dc909dc0-d56f-469f-92d0-fdc7507433f6" providerId="ADAL" clId="{2B151583-430B-4234-AC4C-6C1C7867F1A6}" dt="2026-04-28T19:48:48.412" v="991" actId="20577"/>
          <ac:spMkLst>
            <pc:docMk/>
            <pc:sldMk cId="3547370233" sldId="263"/>
            <ac:spMk id="2" creationId="{ED70D40B-0552-51C7-4548-2B16976092F1}"/>
          </ac:spMkLst>
        </pc:spChg>
        <pc:spChg chg="mod">
          <ac:chgData name="Adrian Easton (2404257)" userId="dc909dc0-d56f-469f-92d0-fdc7507433f6" providerId="ADAL" clId="{2B151583-430B-4234-AC4C-6C1C7867F1A6}" dt="2026-04-29T12:04:57.466" v="1247" actId="255"/>
          <ac:spMkLst>
            <pc:docMk/>
            <pc:sldMk cId="3547370233" sldId="263"/>
            <ac:spMk id="3" creationId="{EE76C8B6-AD5D-13CA-5110-44E6300268C8}"/>
          </ac:spMkLst>
        </pc:spChg>
        <pc:spChg chg="add del mod">
          <ac:chgData name="Adrian Easton (2404257)" userId="dc909dc0-d56f-469f-92d0-fdc7507433f6" providerId="ADAL" clId="{2B151583-430B-4234-AC4C-6C1C7867F1A6}" dt="2026-04-29T11:48:45.340" v="1064" actId="313"/>
          <ac:spMkLst>
            <pc:docMk/>
            <pc:sldMk cId="3547370233" sldId="263"/>
            <ac:spMk id="4" creationId="{AC4F55C6-0C03-C6BA-B052-455C0FB72864}"/>
          </ac:spMkLst>
        </pc:spChg>
        <pc:spChg chg="add mod">
          <ac:chgData name="Adrian Easton (2404257)" userId="dc909dc0-d56f-469f-92d0-fdc7507433f6" providerId="ADAL" clId="{2B151583-430B-4234-AC4C-6C1C7867F1A6}" dt="2026-04-28T19:46:50.802" v="957"/>
          <ac:spMkLst>
            <pc:docMk/>
            <pc:sldMk cId="3547370233" sldId="263"/>
            <ac:spMk id="5" creationId="{553B365F-63F1-D20B-5AD4-BE079CFB99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32D191-7F6C-491A-BABB-CE392E2DE3A9}" type="datetimeFigureOut">
              <a:rPr lang="en-GB" smtClean="0"/>
              <a:t>28/04/2026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D04E93-6C0E-40E9-9D96-FAB18A8541F6}" type="slidenum">
              <a:rPr lang="en-GB" smtClean="0"/>
              <a:t>‹#›</a:t>
            </a:fld>
            <a:endParaRPr lang="en-GB"/>
          </a:p>
        </p:txBody>
      </p:sp>
    </p:spTree>
    <p:extLst>
      <p:ext uri="{BB962C8B-B14F-4D97-AF65-F5344CB8AC3E}">
        <p14:creationId xmlns:p14="http://schemas.microsoft.com/office/powerpoint/2010/main" val="417136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D04E93-6C0E-40E9-9D96-FAB18A8541F6}" type="slidenum">
              <a:rPr lang="en-GB" smtClean="0"/>
              <a:t>6</a:t>
            </a:fld>
            <a:endParaRPr lang="en-GB"/>
          </a:p>
        </p:txBody>
      </p:sp>
    </p:spTree>
    <p:extLst>
      <p:ext uri="{BB962C8B-B14F-4D97-AF65-F5344CB8AC3E}">
        <p14:creationId xmlns:p14="http://schemas.microsoft.com/office/powerpoint/2010/main" val="1521072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E6C0D7-110D-4F64-962B-AAB423F54A5E}"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790223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6C0D7-110D-4F64-962B-AAB423F54A5E}"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196980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E6C0D7-110D-4F64-962B-AAB423F54A5E}"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118570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1312024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E6C0D7-110D-4F64-962B-AAB423F54A5E}" type="datetimeFigureOut">
              <a:rPr lang="en-GB" smtClean="0"/>
              <a:t>28/04/2026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935270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E6C0D7-110D-4F64-962B-AAB423F54A5E}"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894346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6C0D7-110D-4F64-962B-AAB423F54A5E}" type="datetimeFigureOut">
              <a:rPr lang="en-GB" smtClean="0"/>
              <a:t>28/04/2026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98086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171937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1465810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059769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1078429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0037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E6C0D7-110D-4F64-962B-AAB423F54A5E}"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2901102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E6C0D7-110D-4F64-962B-AAB423F54A5E}"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41041502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E6C0D7-110D-4F64-962B-AAB423F54A5E}"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1950872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6C0D7-110D-4F64-962B-AAB423F54A5E}"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38139789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6C0D7-110D-4F64-962B-AAB423F54A5E}"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01820D-766C-47C9-B037-E75A079BC692}" type="slidenum">
              <a:rPr lang="en-GB" smtClean="0"/>
              <a:t>‹#›</a:t>
            </a:fld>
            <a:endParaRPr lang="en-GB"/>
          </a:p>
        </p:txBody>
      </p:sp>
    </p:spTree>
    <p:extLst>
      <p:ext uri="{BB962C8B-B14F-4D97-AF65-F5344CB8AC3E}">
        <p14:creationId xmlns:p14="http://schemas.microsoft.com/office/powerpoint/2010/main" val="3049903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2E6C0D7-110D-4F64-962B-AAB423F54A5E}" type="datetimeFigureOut">
              <a:rPr lang="en-GB" smtClean="0"/>
              <a:t>28/04/2026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A01820D-766C-47C9-B037-E75A079BC692}" type="slidenum">
              <a:rPr lang="en-GB" smtClean="0"/>
              <a:t>‹#›</a:t>
            </a:fld>
            <a:endParaRPr lang="en-GB"/>
          </a:p>
        </p:txBody>
      </p:sp>
    </p:spTree>
    <p:extLst>
      <p:ext uri="{BB962C8B-B14F-4D97-AF65-F5344CB8AC3E}">
        <p14:creationId xmlns:p14="http://schemas.microsoft.com/office/powerpoint/2010/main" val="3056608490"/>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076C60E-17DE-E737-FA3E-BB6D519EA537}"/>
              </a:ext>
            </a:extLst>
          </p:cNvPr>
          <p:cNvPicPr>
            <a:picLocks noChangeAspect="1"/>
          </p:cNvPicPr>
          <p:nvPr/>
        </p:nvPicPr>
        <p:blipFill>
          <a:blip r:embed="rId2"/>
          <a:stretch>
            <a:fillRect/>
          </a:stretch>
        </p:blipFill>
        <p:spPr>
          <a:xfrm>
            <a:off x="0" y="0"/>
            <a:ext cx="3162299" cy="3937907"/>
          </a:xfrm>
          <a:prstGeom prst="rect">
            <a:avLst/>
          </a:prstGeom>
        </p:spPr>
      </p:pic>
      <p:sp>
        <p:nvSpPr>
          <p:cNvPr id="2" name="Title 1">
            <a:extLst>
              <a:ext uri="{FF2B5EF4-FFF2-40B4-BE49-F238E27FC236}">
                <a16:creationId xmlns:a16="http://schemas.microsoft.com/office/drawing/2014/main" id="{70E4B97C-391E-B301-F0D5-80C6C9DB1D0E}"/>
              </a:ext>
            </a:extLst>
          </p:cNvPr>
          <p:cNvSpPr>
            <a:spLocks noGrp="1"/>
          </p:cNvSpPr>
          <p:nvPr>
            <p:ph type="ctrTitle"/>
          </p:nvPr>
        </p:nvSpPr>
        <p:spPr>
          <a:xfrm>
            <a:off x="3162299" y="1006191"/>
            <a:ext cx="7648427" cy="1828801"/>
          </a:xfrm>
        </p:spPr>
        <p:txBody>
          <a:bodyPr/>
          <a:lstStyle/>
          <a:p>
            <a:r>
              <a:rPr lang="en-GB" b="1" u="sng" dirty="0">
                <a:latin typeface="Agency FB" panose="020B0503020202020204" pitchFamily="34" charset="0"/>
              </a:rPr>
              <a:t>An analysis of Presocratic</a:t>
            </a:r>
            <a:br>
              <a:rPr lang="en-GB" b="1" u="sng" dirty="0">
                <a:latin typeface="Agency FB" panose="020B0503020202020204" pitchFamily="34" charset="0"/>
              </a:rPr>
            </a:br>
            <a:r>
              <a:rPr lang="en-GB" b="1" u="sng" dirty="0">
                <a:latin typeface="Agency FB" panose="020B0503020202020204" pitchFamily="34" charset="0"/>
              </a:rPr>
              <a:t> fragments</a:t>
            </a:r>
          </a:p>
        </p:txBody>
      </p:sp>
      <p:sp>
        <p:nvSpPr>
          <p:cNvPr id="3" name="Subtitle 2">
            <a:extLst>
              <a:ext uri="{FF2B5EF4-FFF2-40B4-BE49-F238E27FC236}">
                <a16:creationId xmlns:a16="http://schemas.microsoft.com/office/drawing/2014/main" id="{B12131DA-B868-7855-2CC8-010A6BB78F1F}"/>
              </a:ext>
            </a:extLst>
          </p:cNvPr>
          <p:cNvSpPr>
            <a:spLocks noGrp="1"/>
          </p:cNvSpPr>
          <p:nvPr>
            <p:ph type="subTitle" idx="1"/>
          </p:nvPr>
        </p:nvSpPr>
        <p:spPr>
          <a:xfrm>
            <a:off x="4052811" y="2829445"/>
            <a:ext cx="5867401" cy="646331"/>
          </a:xfrm>
        </p:spPr>
        <p:txBody>
          <a:bodyPr>
            <a:normAutofit/>
          </a:bodyPr>
          <a:lstStyle/>
          <a:p>
            <a:r>
              <a:rPr lang="en-GB" sz="3000" dirty="0">
                <a:latin typeface="Agency FB" panose="020B0503020202020204" pitchFamily="34" charset="0"/>
              </a:rPr>
              <a:t>Fragments by Heraclitus and Anaximenes </a:t>
            </a:r>
          </a:p>
          <a:p>
            <a:endParaRPr lang="en-GB" sz="3000" dirty="0">
              <a:latin typeface="Agency FB" panose="020B0503020202020204" pitchFamily="34" charset="0"/>
            </a:endParaRPr>
          </a:p>
        </p:txBody>
      </p:sp>
      <p:pic>
        <p:nvPicPr>
          <p:cNvPr id="9" name="Picture 8">
            <a:extLst>
              <a:ext uri="{FF2B5EF4-FFF2-40B4-BE49-F238E27FC236}">
                <a16:creationId xmlns:a16="http://schemas.microsoft.com/office/drawing/2014/main" id="{944AF655-98DB-F2E5-5AA0-7ADD5F37AD6F}"/>
              </a:ext>
            </a:extLst>
          </p:cNvPr>
          <p:cNvPicPr>
            <a:picLocks noChangeAspect="1"/>
          </p:cNvPicPr>
          <p:nvPr/>
        </p:nvPicPr>
        <p:blipFill>
          <a:blip r:embed="rId3"/>
          <a:stretch>
            <a:fillRect/>
          </a:stretch>
        </p:blipFill>
        <p:spPr>
          <a:xfrm>
            <a:off x="9029700" y="3492841"/>
            <a:ext cx="3162300" cy="3355495"/>
          </a:xfrm>
          <a:prstGeom prst="rect">
            <a:avLst/>
          </a:prstGeom>
        </p:spPr>
      </p:pic>
      <p:sp>
        <p:nvSpPr>
          <p:cNvPr id="10" name="TextBox 9">
            <a:extLst>
              <a:ext uri="{FF2B5EF4-FFF2-40B4-BE49-F238E27FC236}">
                <a16:creationId xmlns:a16="http://schemas.microsoft.com/office/drawing/2014/main" id="{A0DF3FAE-9E9A-4FFB-CA22-4D0D946EF9F9}"/>
              </a:ext>
            </a:extLst>
          </p:cNvPr>
          <p:cNvSpPr txBox="1"/>
          <p:nvPr/>
        </p:nvSpPr>
        <p:spPr>
          <a:xfrm>
            <a:off x="0" y="3993862"/>
            <a:ext cx="3162299" cy="2831544"/>
          </a:xfrm>
          <a:prstGeom prst="rect">
            <a:avLst/>
          </a:prstGeom>
          <a:noFill/>
        </p:spPr>
        <p:txBody>
          <a:bodyPr wrap="square" rtlCol="0">
            <a:spAutoFit/>
          </a:bodyPr>
          <a:lstStyle/>
          <a:p>
            <a:r>
              <a:rPr lang="en-GB" sz="1600" dirty="0"/>
              <a:t>The British Museum. </a:t>
            </a:r>
            <a:r>
              <a:rPr lang="en-GB" sz="1600" i="1" dirty="0"/>
              <a:t>Portrait Bust of Heraclitus Slightly Turned to Left, after an Antique Marble; Illustration to “Diogenes Laertii de Vitis, Dogmatibus et Apophthegmatibus Clarorum Philosophorum Libri X”. 1692 Engraving</a:t>
            </a:r>
            <a:r>
              <a:rPr lang="en-GB" sz="1600" dirty="0"/>
              <a:t>, 1692, www.britishmuseum.org/collection/object/P_K-68-53. Accessed 28 Apr. 2026.</a:t>
            </a:r>
          </a:p>
          <a:p>
            <a:endParaRPr lang="en-GB" dirty="0"/>
          </a:p>
        </p:txBody>
      </p:sp>
      <p:sp>
        <p:nvSpPr>
          <p:cNvPr id="31" name="TextBox 30">
            <a:extLst>
              <a:ext uri="{FF2B5EF4-FFF2-40B4-BE49-F238E27FC236}">
                <a16:creationId xmlns:a16="http://schemas.microsoft.com/office/drawing/2014/main" id="{45685541-4747-8AC5-572E-CD2EFD38C460}"/>
              </a:ext>
            </a:extLst>
          </p:cNvPr>
          <p:cNvSpPr txBox="1"/>
          <p:nvPr/>
        </p:nvSpPr>
        <p:spPr>
          <a:xfrm>
            <a:off x="6389914" y="3701474"/>
            <a:ext cx="2639786" cy="3416320"/>
          </a:xfrm>
          <a:prstGeom prst="rect">
            <a:avLst/>
          </a:prstGeom>
          <a:noFill/>
        </p:spPr>
        <p:txBody>
          <a:bodyPr wrap="square" rtlCol="0">
            <a:spAutoFit/>
          </a:bodyPr>
          <a:lstStyle/>
          <a:p>
            <a:r>
              <a:rPr lang="en-GB" dirty="0"/>
              <a:t>Graham, Daniel. “Anaximenes | Internet Encyclopedia of Philosophy.” </a:t>
            </a:r>
            <a:r>
              <a:rPr lang="en-GB" i="1" dirty="0"/>
              <a:t>Internet Encyclopedia of Philosophy</a:t>
            </a:r>
            <a:r>
              <a:rPr lang="en-GB" dirty="0"/>
              <a:t>. </a:t>
            </a:r>
            <a:r>
              <a:rPr lang="en-GB" i="1" dirty="0"/>
              <a:t>Internet Encyclopaedia of Philosophy</a:t>
            </a:r>
            <a:r>
              <a:rPr lang="en-GB" dirty="0"/>
              <a:t>, iep.utm.edu/anaximenes/. Accessed 28 Apr. 2026.</a:t>
            </a:r>
          </a:p>
          <a:p>
            <a:endParaRPr lang="en-GB" dirty="0"/>
          </a:p>
        </p:txBody>
      </p:sp>
    </p:spTree>
    <p:extLst>
      <p:ext uri="{BB962C8B-B14F-4D97-AF65-F5344CB8AC3E}">
        <p14:creationId xmlns:p14="http://schemas.microsoft.com/office/powerpoint/2010/main" val="1992645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3CDE7-A343-1807-6902-C72068BCF36C}"/>
              </a:ext>
            </a:extLst>
          </p:cNvPr>
          <p:cNvSpPr>
            <a:spLocks noGrp="1"/>
          </p:cNvSpPr>
          <p:nvPr>
            <p:ph type="title"/>
          </p:nvPr>
        </p:nvSpPr>
        <p:spPr/>
        <p:txBody>
          <a:bodyPr/>
          <a:lstStyle/>
          <a:p>
            <a:pPr algn="ctr"/>
            <a:r>
              <a:rPr lang="en-GB" b="1" u="sng" dirty="0">
                <a:latin typeface="Agency FB" panose="020B0503020202020204" pitchFamily="34" charset="0"/>
              </a:rPr>
              <a:t>The Chosen fragments</a:t>
            </a:r>
          </a:p>
        </p:txBody>
      </p:sp>
      <p:sp>
        <p:nvSpPr>
          <p:cNvPr id="3" name="Content Placeholder 2">
            <a:extLst>
              <a:ext uri="{FF2B5EF4-FFF2-40B4-BE49-F238E27FC236}">
                <a16:creationId xmlns:a16="http://schemas.microsoft.com/office/drawing/2014/main" id="{1CA4338E-E030-865F-F7D3-C7A13349C6CB}"/>
              </a:ext>
            </a:extLst>
          </p:cNvPr>
          <p:cNvSpPr>
            <a:spLocks noGrp="1"/>
          </p:cNvSpPr>
          <p:nvPr>
            <p:ph sz="half" idx="1"/>
          </p:nvPr>
        </p:nvSpPr>
        <p:spPr>
          <a:xfrm>
            <a:off x="838200" y="1825625"/>
            <a:ext cx="4201886" cy="4351338"/>
          </a:xfrm>
        </p:spPr>
        <p:txBody>
          <a:bodyPr>
            <a:normAutofit fontScale="92500" lnSpcReduction="20000"/>
          </a:bodyPr>
          <a:lstStyle/>
          <a:p>
            <a:pPr marL="0" indent="0">
              <a:buNone/>
            </a:pPr>
            <a:r>
              <a:rPr lang="en-US" sz="4300" dirty="0">
                <a:latin typeface="Agency FB" panose="020B0503020202020204" pitchFamily="34" charset="0"/>
              </a:rPr>
              <a:t>Heraclitus-</a:t>
            </a:r>
          </a:p>
          <a:p>
            <a:pPr marL="0" indent="0">
              <a:buNone/>
            </a:pPr>
            <a:r>
              <a:rPr lang="en-US" sz="4300" dirty="0">
                <a:latin typeface="Agency FB" panose="020B0503020202020204" pitchFamily="34" charset="0"/>
              </a:rPr>
              <a:t>‘The sea is most pure and most polluted water: for fish, drinkable and life-preserving; for men, undrinkable and death-dealing’.</a:t>
            </a:r>
          </a:p>
          <a:p>
            <a:pPr marL="0" indent="0">
              <a:buNone/>
            </a:pPr>
            <a:endParaRPr lang="en-GB" dirty="0"/>
          </a:p>
        </p:txBody>
      </p:sp>
      <p:sp>
        <p:nvSpPr>
          <p:cNvPr id="4" name="Content Placeholder 3">
            <a:extLst>
              <a:ext uri="{FF2B5EF4-FFF2-40B4-BE49-F238E27FC236}">
                <a16:creationId xmlns:a16="http://schemas.microsoft.com/office/drawing/2014/main" id="{C9B8761D-EACC-64D4-4C85-A5F60282EF1D}"/>
              </a:ext>
            </a:extLst>
          </p:cNvPr>
          <p:cNvSpPr>
            <a:spLocks noGrp="1"/>
          </p:cNvSpPr>
          <p:nvPr>
            <p:ph sz="half" idx="2"/>
          </p:nvPr>
        </p:nvSpPr>
        <p:spPr>
          <a:xfrm>
            <a:off x="5225143" y="1825625"/>
            <a:ext cx="6128657" cy="4351338"/>
          </a:xfrm>
        </p:spPr>
        <p:txBody>
          <a:bodyPr>
            <a:normAutofit fontScale="92500" lnSpcReduction="20000"/>
          </a:bodyPr>
          <a:lstStyle/>
          <a:p>
            <a:pPr marL="0" indent="0">
              <a:buNone/>
            </a:pPr>
            <a:r>
              <a:rPr lang="en-US" sz="2400" dirty="0">
                <a:latin typeface="Agency FB" panose="020B0503020202020204" pitchFamily="34" charset="0"/>
              </a:rPr>
              <a:t>Anaximenes-</a:t>
            </a:r>
          </a:p>
          <a:p>
            <a:pPr marL="0" indent="0">
              <a:buNone/>
            </a:pPr>
            <a:r>
              <a:rPr lang="en-US" dirty="0">
                <a:latin typeface="Agency FB" panose="020B0503020202020204" pitchFamily="34" charset="0"/>
              </a:rPr>
              <a:t> ‘</a:t>
            </a:r>
            <a:r>
              <a:rPr lang="en-US" sz="2400" dirty="0">
                <a:latin typeface="Agency FB" panose="020B0503020202020204" pitchFamily="34" charset="0"/>
              </a:rPr>
              <a:t>The first principle is infinite air, from which what is coming into being and what have come into being and what will exist and gods and divinities come into being, while everything else comes into being from its offspring. The form of air is this: when it is most uniform it is invisible, but it is made apparent by the hot and the cold and the moist and the moving. It is always in motion; for the things that change would not change if it were not in motion. For as it is condensed and rarefied it appears different: when it dissolves into a more rarefied condition it becomes fire; and winds again, are condensed air, and cloud is produced from air by compression. Again, when is it more condensed it is water, when still further condensed it is air. And when it is as dense as possible, it is stones.’ </a:t>
            </a:r>
            <a:endParaRPr lang="en-GB" sz="2400" dirty="0">
              <a:latin typeface="Agency FB" panose="020B0503020202020204" pitchFamily="34" charset="0"/>
            </a:endParaRPr>
          </a:p>
        </p:txBody>
      </p:sp>
    </p:spTree>
    <p:extLst>
      <p:ext uri="{BB962C8B-B14F-4D97-AF65-F5344CB8AC3E}">
        <p14:creationId xmlns:p14="http://schemas.microsoft.com/office/powerpoint/2010/main" val="3263792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82927-396C-EE6C-2050-C719207CFCF7}"/>
              </a:ext>
            </a:extLst>
          </p:cNvPr>
          <p:cNvSpPr>
            <a:spLocks noGrp="1"/>
          </p:cNvSpPr>
          <p:nvPr>
            <p:ph type="title"/>
          </p:nvPr>
        </p:nvSpPr>
        <p:spPr/>
        <p:txBody>
          <a:bodyPr/>
          <a:lstStyle/>
          <a:p>
            <a:pPr algn="ctr"/>
            <a:r>
              <a:rPr lang="en-GB" b="1" u="sng" dirty="0">
                <a:latin typeface="Agency FB" panose="020B0503020202020204" pitchFamily="34" charset="0"/>
              </a:rPr>
              <a:t>Heraclitus</a:t>
            </a:r>
          </a:p>
        </p:txBody>
      </p:sp>
      <p:pic>
        <p:nvPicPr>
          <p:cNvPr id="5" name="Content Placeholder 4">
            <a:extLst>
              <a:ext uri="{FF2B5EF4-FFF2-40B4-BE49-F238E27FC236}">
                <a16:creationId xmlns:a16="http://schemas.microsoft.com/office/drawing/2014/main" id="{B41847C3-2428-BDB7-E7A5-2F7CBD9ED906}"/>
              </a:ext>
            </a:extLst>
          </p:cNvPr>
          <p:cNvPicPr>
            <a:picLocks noGrp="1" noChangeAspect="1"/>
          </p:cNvPicPr>
          <p:nvPr>
            <p:ph sz="half" idx="1"/>
          </p:nvPr>
        </p:nvPicPr>
        <p:blipFill>
          <a:blip r:embed="rId2"/>
          <a:stretch>
            <a:fillRect/>
          </a:stretch>
        </p:blipFill>
        <p:spPr>
          <a:xfrm>
            <a:off x="699869" y="1732449"/>
            <a:ext cx="5503023" cy="4058751"/>
          </a:xfrm>
          <a:prstGeom prst="rect">
            <a:avLst/>
          </a:prstGeom>
        </p:spPr>
      </p:pic>
      <p:sp>
        <p:nvSpPr>
          <p:cNvPr id="8" name="Content Placeholder 7">
            <a:extLst>
              <a:ext uri="{FF2B5EF4-FFF2-40B4-BE49-F238E27FC236}">
                <a16:creationId xmlns:a16="http://schemas.microsoft.com/office/drawing/2014/main" id="{6BCA419E-C47F-3A5E-7149-1A041617672F}"/>
              </a:ext>
            </a:extLst>
          </p:cNvPr>
          <p:cNvSpPr>
            <a:spLocks noGrp="1"/>
          </p:cNvSpPr>
          <p:nvPr>
            <p:ph sz="half" idx="2"/>
          </p:nvPr>
        </p:nvSpPr>
        <p:spPr/>
        <p:txBody>
          <a:bodyPr>
            <a:normAutofit/>
          </a:bodyPr>
          <a:lstStyle/>
          <a:p>
            <a:r>
              <a:rPr lang="en-GB" sz="1600" dirty="0">
                <a:effectLst/>
              </a:rPr>
              <a:t>Barnes, Jonathan. </a:t>
            </a:r>
            <a:r>
              <a:rPr lang="en-GB" sz="1600" i="1" dirty="0">
                <a:effectLst/>
              </a:rPr>
              <a:t>The Presocratic Philosophers. 1, Thales to Zeno</a:t>
            </a:r>
            <a:r>
              <a:rPr lang="en-GB" sz="1600" dirty="0">
                <a:effectLst/>
              </a:rPr>
              <a:t>. 1979. Vol. 1, London, Routledge &amp; Kegan Paul, p. 57. Accessed 28 Apr. 2026.</a:t>
            </a:r>
          </a:p>
          <a:p>
            <a:r>
              <a:rPr lang="en-GB" sz="1600" dirty="0">
                <a:effectLst/>
              </a:rPr>
              <a:t>Furley, David John, and Reginald Edgar Allen. </a:t>
            </a:r>
            <a:r>
              <a:rPr lang="en-GB" sz="1600" i="1" dirty="0">
                <a:effectLst/>
              </a:rPr>
              <a:t>Studies in Presocratic Philosophy: The Beginnings of Philosophy</a:t>
            </a:r>
            <a:r>
              <a:rPr lang="en-GB" sz="1600" dirty="0">
                <a:effectLst/>
              </a:rPr>
              <a:t>. Vol. 1, Broadway House, Routledge &amp; Kegan Paul LTD, 1970, pp. 413–414. Accessed 28 Apr. 2026.</a:t>
            </a:r>
          </a:p>
          <a:p>
            <a:r>
              <a:rPr lang="en-GB" sz="1600" i="1" dirty="0">
                <a:effectLst/>
              </a:rPr>
              <a:t>Routledge History of Philosophy / Vol. 1, from the Beginning to Plato / Ed. By C.C.W. Taylor.</a:t>
            </a:r>
            <a:r>
              <a:rPr lang="en-GB" sz="1600" dirty="0">
                <a:effectLst/>
              </a:rPr>
              <a:t> 1997. Edited by C.C.W Taylor, vol. 1, London, Routledge, 2003, p. 88.</a:t>
            </a:r>
            <a:r>
              <a:rPr lang="en-GB" sz="1600" i="1" dirty="0">
                <a:effectLst/>
              </a:rPr>
              <a:t> Routledge History of Philosophy / Vol. 1, from the Beginning to Plato / Ed. By C.C.W. Taylor.</a:t>
            </a:r>
            <a:r>
              <a:rPr lang="en-GB" sz="1600" dirty="0">
                <a:effectLst/>
              </a:rPr>
              <a:t> 1997. Edited by C.C.W Taylor, vol. 1, London, Routledge, 2003, p. 88. Accessed 28 Apr. 2026.</a:t>
            </a:r>
          </a:p>
        </p:txBody>
      </p:sp>
    </p:spTree>
    <p:extLst>
      <p:ext uri="{BB962C8B-B14F-4D97-AF65-F5344CB8AC3E}">
        <p14:creationId xmlns:p14="http://schemas.microsoft.com/office/powerpoint/2010/main" val="2552454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4E79-E6CE-0184-F95D-36B7B4160931}"/>
              </a:ext>
            </a:extLst>
          </p:cNvPr>
          <p:cNvSpPr>
            <a:spLocks noGrp="1"/>
          </p:cNvSpPr>
          <p:nvPr>
            <p:ph type="title"/>
          </p:nvPr>
        </p:nvSpPr>
        <p:spPr/>
        <p:txBody>
          <a:bodyPr/>
          <a:lstStyle/>
          <a:p>
            <a:pPr algn="ctr"/>
            <a:r>
              <a:rPr lang="en-GB" b="1" u="sng" dirty="0">
                <a:latin typeface="Agency FB" panose="020B0503020202020204" pitchFamily="34" charset="0"/>
              </a:rPr>
              <a:t>Anaximenes</a:t>
            </a:r>
          </a:p>
        </p:txBody>
      </p:sp>
      <p:pic>
        <p:nvPicPr>
          <p:cNvPr id="5" name="Content Placeholder 4">
            <a:extLst>
              <a:ext uri="{FF2B5EF4-FFF2-40B4-BE49-F238E27FC236}">
                <a16:creationId xmlns:a16="http://schemas.microsoft.com/office/drawing/2014/main" id="{8DE88B74-6ECE-9601-8761-82AD31813B8F}"/>
              </a:ext>
            </a:extLst>
          </p:cNvPr>
          <p:cNvPicPr>
            <a:picLocks noGrp="1" noChangeAspect="1"/>
          </p:cNvPicPr>
          <p:nvPr>
            <p:ph sz="half" idx="1"/>
          </p:nvPr>
        </p:nvPicPr>
        <p:blipFill>
          <a:blip r:embed="rId2"/>
          <a:stretch>
            <a:fillRect/>
          </a:stretch>
        </p:blipFill>
        <p:spPr>
          <a:xfrm>
            <a:off x="850438" y="1894115"/>
            <a:ext cx="5267376" cy="3646714"/>
          </a:xfrm>
          <a:prstGeom prst="rect">
            <a:avLst/>
          </a:prstGeom>
        </p:spPr>
      </p:pic>
      <p:sp>
        <p:nvSpPr>
          <p:cNvPr id="6" name="Content Placeholder 5">
            <a:extLst>
              <a:ext uri="{FF2B5EF4-FFF2-40B4-BE49-F238E27FC236}">
                <a16:creationId xmlns:a16="http://schemas.microsoft.com/office/drawing/2014/main" id="{1F4F3A49-8515-F6AC-88AA-2C85BA4B742D}"/>
              </a:ext>
            </a:extLst>
          </p:cNvPr>
          <p:cNvSpPr>
            <a:spLocks noGrp="1"/>
          </p:cNvSpPr>
          <p:nvPr>
            <p:ph sz="half" idx="2"/>
          </p:nvPr>
        </p:nvSpPr>
        <p:spPr/>
        <p:txBody>
          <a:bodyPr>
            <a:normAutofit fontScale="77500" lnSpcReduction="20000"/>
          </a:bodyPr>
          <a:lstStyle/>
          <a:p>
            <a:r>
              <a:rPr lang="en-GB" sz="2300" dirty="0">
                <a:effectLst/>
              </a:rPr>
              <a:t>Kočandrle, Radim. “THE COSMOLOGY of ANAXIMENES.” </a:t>
            </a:r>
            <a:r>
              <a:rPr lang="en-GB" sz="2300" i="1" dirty="0">
                <a:effectLst/>
              </a:rPr>
              <a:t>History of Philosophy Quarterly</a:t>
            </a:r>
            <a:r>
              <a:rPr lang="en-GB" sz="2300" dirty="0">
                <a:effectLst/>
              </a:rPr>
              <a:t>, vol. 36, no. 2, 1 Apr. 2019, pp. 101–120. </a:t>
            </a:r>
            <a:r>
              <a:rPr lang="en-GB" sz="2300" i="1" dirty="0">
                <a:effectLst/>
              </a:rPr>
              <a:t>JSTOR</a:t>
            </a:r>
            <a:r>
              <a:rPr lang="en-GB" sz="2300" dirty="0">
                <a:effectLst/>
              </a:rPr>
              <a:t>, www.jstor.org/stable/10.2307/48563639, https://doi.org/10.2307/48563639. Accessed 28 Apr. 2026.</a:t>
            </a:r>
          </a:p>
          <a:p>
            <a:r>
              <a:rPr lang="en-GB" sz="2300" dirty="0">
                <a:effectLst/>
              </a:rPr>
              <a:t>Barnes, Jonathan. </a:t>
            </a:r>
            <a:r>
              <a:rPr lang="en-GB" sz="2300" i="1" dirty="0">
                <a:effectLst/>
              </a:rPr>
              <a:t>The Presocratic Philosophers. 1, Thales to Zeno</a:t>
            </a:r>
            <a:r>
              <a:rPr lang="en-GB" sz="2300" dirty="0">
                <a:effectLst/>
              </a:rPr>
              <a:t>. 1979. Vol. 1, London, Routledge &amp; Kegan Paul, p. 44-47.</a:t>
            </a:r>
          </a:p>
          <a:p>
            <a:r>
              <a:rPr lang="en-GB" sz="2300" dirty="0">
                <a:effectLst/>
              </a:rPr>
              <a:t>Schofield, Malcolm. </a:t>
            </a:r>
            <a:r>
              <a:rPr lang="en-GB" sz="2300" i="1" dirty="0">
                <a:effectLst/>
              </a:rPr>
              <a:t>From the Beginning to Plato- the Ionians</a:t>
            </a:r>
            <a:r>
              <a:rPr lang="en-GB" sz="2300" dirty="0">
                <a:effectLst/>
              </a:rPr>
              <a:t>. Edited by C.C.W Taylor, vol. 1, London, Routledge, 2016, p. 49.</a:t>
            </a:r>
          </a:p>
          <a:p>
            <a:r>
              <a:rPr lang="en-GB" sz="2300" dirty="0">
                <a:effectLst/>
              </a:rPr>
              <a:t>Schofield, Malcolm. </a:t>
            </a:r>
            <a:r>
              <a:rPr lang="en-GB" sz="2300" i="1" dirty="0">
                <a:effectLst/>
              </a:rPr>
              <a:t>From the Beginning to Plato- the Ionians</a:t>
            </a:r>
            <a:r>
              <a:rPr lang="en-GB" sz="2300" dirty="0">
                <a:effectLst/>
              </a:rPr>
              <a:t>. Edited by C.C.W Taylor, vol. 1, London, Routledge, 2016, p. 68.</a:t>
            </a:r>
          </a:p>
        </p:txBody>
      </p:sp>
    </p:spTree>
    <p:extLst>
      <p:ext uri="{BB962C8B-B14F-4D97-AF65-F5344CB8AC3E}">
        <p14:creationId xmlns:p14="http://schemas.microsoft.com/office/powerpoint/2010/main" val="3535407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A5A50-9E56-AB60-CA63-2076DB8ED1F3}"/>
              </a:ext>
            </a:extLst>
          </p:cNvPr>
          <p:cNvSpPr>
            <a:spLocks noGrp="1"/>
          </p:cNvSpPr>
          <p:nvPr>
            <p:ph type="title"/>
          </p:nvPr>
        </p:nvSpPr>
        <p:spPr/>
        <p:txBody>
          <a:bodyPr/>
          <a:lstStyle/>
          <a:p>
            <a:r>
              <a:rPr lang="en-GB" b="1" u="sng" dirty="0">
                <a:effectLst/>
                <a:latin typeface="Agency FB" panose="020B0503020202020204" pitchFamily="34" charset="0"/>
              </a:rPr>
              <a:t>An Outline-Heraclitus</a:t>
            </a:r>
          </a:p>
        </p:txBody>
      </p:sp>
      <p:sp>
        <p:nvSpPr>
          <p:cNvPr id="3" name="Content Placeholder 2">
            <a:extLst>
              <a:ext uri="{FF2B5EF4-FFF2-40B4-BE49-F238E27FC236}">
                <a16:creationId xmlns:a16="http://schemas.microsoft.com/office/drawing/2014/main" id="{332BCA17-0CC8-0798-8A74-6EE8EF190A82}"/>
              </a:ext>
            </a:extLst>
          </p:cNvPr>
          <p:cNvSpPr>
            <a:spLocks noGrp="1"/>
          </p:cNvSpPr>
          <p:nvPr>
            <p:ph sz="half" idx="1"/>
          </p:nvPr>
        </p:nvSpPr>
        <p:spPr/>
        <p:txBody>
          <a:bodyPr>
            <a:normAutofit fontScale="85000" lnSpcReduction="10000"/>
          </a:bodyPr>
          <a:lstStyle/>
          <a:p>
            <a:pPr marL="36900" indent="0">
              <a:buNone/>
            </a:pPr>
            <a:r>
              <a:rPr lang="en-GB" sz="3300" dirty="0">
                <a:latin typeface="Agency FB" panose="020B0503020202020204" pitchFamily="34" charset="0"/>
              </a:rPr>
              <a:t>Heraclitus explores:</a:t>
            </a:r>
          </a:p>
          <a:p>
            <a:r>
              <a:rPr lang="en-GB" sz="3300" dirty="0">
                <a:latin typeface="Agency FB" panose="020B0503020202020204" pitchFamily="34" charset="0"/>
              </a:rPr>
              <a:t>The unity of opposites</a:t>
            </a:r>
          </a:p>
          <a:p>
            <a:r>
              <a:rPr lang="en-GB" sz="3300" dirty="0">
                <a:latin typeface="Agency FB" panose="020B0503020202020204" pitchFamily="34" charset="0"/>
              </a:rPr>
              <a:t>Flux</a:t>
            </a:r>
          </a:p>
          <a:p>
            <a:r>
              <a:rPr lang="en-GB" sz="3300" dirty="0">
                <a:latin typeface="Agency FB" panose="020B0503020202020204" pitchFamily="34" charset="0"/>
              </a:rPr>
              <a:t>Perspective </a:t>
            </a:r>
          </a:p>
          <a:p>
            <a:r>
              <a:rPr lang="en-GB" sz="3300" dirty="0">
                <a:latin typeface="Agency FB" panose="020B0503020202020204" pitchFamily="34" charset="0"/>
              </a:rPr>
              <a:t>Paradoxical language </a:t>
            </a:r>
          </a:p>
          <a:p>
            <a:r>
              <a:rPr lang="en-GB" sz="3300" dirty="0">
                <a:latin typeface="Agency FB" panose="020B0503020202020204" pitchFamily="34" charset="0"/>
              </a:rPr>
              <a:t>Contexts effect on human understanding</a:t>
            </a:r>
          </a:p>
          <a:p>
            <a:endParaRPr lang="en-GB" dirty="0"/>
          </a:p>
        </p:txBody>
      </p:sp>
      <p:sp>
        <p:nvSpPr>
          <p:cNvPr id="4" name="Content Placeholder 3">
            <a:extLst>
              <a:ext uri="{FF2B5EF4-FFF2-40B4-BE49-F238E27FC236}">
                <a16:creationId xmlns:a16="http://schemas.microsoft.com/office/drawing/2014/main" id="{C3B0B5ED-7778-6DD8-748E-43FB447FE340}"/>
              </a:ext>
            </a:extLst>
          </p:cNvPr>
          <p:cNvSpPr>
            <a:spLocks noGrp="1"/>
          </p:cNvSpPr>
          <p:nvPr>
            <p:ph sz="half" idx="2"/>
          </p:nvPr>
        </p:nvSpPr>
        <p:spPr/>
        <p:txBody>
          <a:bodyPr>
            <a:normAutofit fontScale="85000" lnSpcReduction="10000"/>
          </a:bodyPr>
          <a:lstStyle/>
          <a:p>
            <a:r>
              <a:rPr lang="en-GB" dirty="0">
                <a:effectLst/>
              </a:rPr>
              <a:t>Barnes, Jonathan. </a:t>
            </a:r>
            <a:r>
              <a:rPr lang="en-GB" i="1" dirty="0">
                <a:effectLst/>
              </a:rPr>
              <a:t>The Presocratic Philosophers. 1, Thales to Zeno</a:t>
            </a:r>
            <a:r>
              <a:rPr lang="en-GB" dirty="0">
                <a:effectLst/>
              </a:rPr>
              <a:t>. 1979. Vol. 1, London, Routledge &amp; Kegan Paul, p. 104.</a:t>
            </a:r>
          </a:p>
          <a:p>
            <a:r>
              <a:rPr lang="en-GB" dirty="0">
                <a:effectLst/>
              </a:rPr>
              <a:t>Reames, Robin. </a:t>
            </a:r>
            <a:r>
              <a:rPr lang="en-GB" i="1" dirty="0">
                <a:effectLst/>
              </a:rPr>
              <a:t>The Logos Paradox: Heraclitus, Material Language, and Rhetoric</a:t>
            </a:r>
            <a:r>
              <a:rPr lang="en-GB" dirty="0">
                <a:effectLst/>
              </a:rPr>
              <a:t>. 2013. 3rd ed., vol. 46, Penn State University Press, pp. 1–11, www.jstor.org/stable/10.5325/philrhet.46.3.0328. Accessed 28 Apr. 2026.</a:t>
            </a:r>
          </a:p>
          <a:p>
            <a:r>
              <a:rPr lang="en-GB" dirty="0">
                <a:effectLst/>
              </a:rPr>
              <a:t>Husain, Fahd. “The Obscure One: Understanding Unity in the Language of Heraclitus.” </a:t>
            </a:r>
            <a:r>
              <a:rPr lang="en-GB" i="1" dirty="0">
                <a:effectLst/>
              </a:rPr>
              <a:t>The Yale Philosophy Review</a:t>
            </a:r>
            <a:r>
              <a:rPr lang="en-GB" dirty="0">
                <a:effectLst/>
              </a:rPr>
              <a:t>, vol. 5, 1 Jan. 2009, pp. 24–42. </a:t>
            </a:r>
            <a:r>
              <a:rPr lang="en-GB" i="1" dirty="0">
                <a:effectLst/>
              </a:rPr>
              <a:t>JSTOR</a:t>
            </a:r>
            <a:r>
              <a:rPr lang="en-GB" dirty="0">
                <a:effectLst/>
              </a:rPr>
              <a:t>, www.jstor.org/stable/pdf/4181981.pdf, https://doi.org/10.5840/ypr200952. Accessed 29 Aug. 2024.</a:t>
            </a:r>
          </a:p>
          <a:p>
            <a:endParaRPr lang="en-GB" dirty="0"/>
          </a:p>
        </p:txBody>
      </p:sp>
    </p:spTree>
    <p:extLst>
      <p:ext uri="{BB962C8B-B14F-4D97-AF65-F5344CB8AC3E}">
        <p14:creationId xmlns:p14="http://schemas.microsoft.com/office/powerpoint/2010/main" val="145637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15F93-C1FF-C71A-E26E-71B793F5701E}"/>
              </a:ext>
            </a:extLst>
          </p:cNvPr>
          <p:cNvSpPr>
            <a:spLocks noGrp="1"/>
          </p:cNvSpPr>
          <p:nvPr>
            <p:ph type="title"/>
          </p:nvPr>
        </p:nvSpPr>
        <p:spPr/>
        <p:txBody>
          <a:bodyPr/>
          <a:lstStyle/>
          <a:p>
            <a:r>
              <a:rPr lang="en-GB" b="1" u="sng" dirty="0">
                <a:latin typeface="Agency FB" panose="020B0503020202020204" pitchFamily="34" charset="0"/>
              </a:rPr>
              <a:t>A More in-Depth Analysis-Heraclitus</a:t>
            </a:r>
          </a:p>
        </p:txBody>
      </p:sp>
      <p:sp>
        <p:nvSpPr>
          <p:cNvPr id="3" name="Content Placeholder 2">
            <a:extLst>
              <a:ext uri="{FF2B5EF4-FFF2-40B4-BE49-F238E27FC236}">
                <a16:creationId xmlns:a16="http://schemas.microsoft.com/office/drawing/2014/main" id="{8D9C1A27-F201-2FAE-AE25-19CEBE9C091D}"/>
              </a:ext>
            </a:extLst>
          </p:cNvPr>
          <p:cNvSpPr>
            <a:spLocks noGrp="1"/>
          </p:cNvSpPr>
          <p:nvPr>
            <p:ph sz="half" idx="1"/>
          </p:nvPr>
        </p:nvSpPr>
        <p:spPr/>
        <p:txBody>
          <a:bodyPr>
            <a:noAutofit/>
          </a:bodyPr>
          <a:lstStyle/>
          <a:p>
            <a:r>
              <a:rPr lang="en-GB" sz="2400" dirty="0"/>
              <a:t>The pursuit of knowledge</a:t>
            </a:r>
          </a:p>
          <a:p>
            <a:r>
              <a:rPr lang="en-GB" sz="2400" dirty="0"/>
              <a:t>Paradoxical language feeding into our own limited perspective</a:t>
            </a:r>
          </a:p>
          <a:p>
            <a:r>
              <a:rPr lang="en-GB" sz="2400" dirty="0"/>
              <a:t>The unity of opposites</a:t>
            </a:r>
          </a:p>
          <a:p>
            <a:r>
              <a:rPr lang="en-GB" sz="2400" dirty="0"/>
              <a:t>The doctrine of flux</a:t>
            </a:r>
          </a:p>
          <a:p>
            <a:r>
              <a:rPr lang="en-GB" sz="2400" dirty="0"/>
              <a:t>Knowledge leading to one becoming truly aware of the reality of our own humanity</a:t>
            </a:r>
          </a:p>
        </p:txBody>
      </p:sp>
      <p:sp>
        <p:nvSpPr>
          <p:cNvPr id="4" name="Content Placeholder 3">
            <a:extLst>
              <a:ext uri="{FF2B5EF4-FFF2-40B4-BE49-F238E27FC236}">
                <a16:creationId xmlns:a16="http://schemas.microsoft.com/office/drawing/2014/main" id="{BE74A8CE-7B62-50BF-3EEF-86279746200A}"/>
              </a:ext>
            </a:extLst>
          </p:cNvPr>
          <p:cNvSpPr>
            <a:spLocks noGrp="1"/>
          </p:cNvSpPr>
          <p:nvPr>
            <p:ph sz="half" idx="2"/>
          </p:nvPr>
        </p:nvSpPr>
        <p:spPr/>
        <p:txBody>
          <a:bodyPr>
            <a:normAutofit fontScale="62500" lnSpcReduction="20000"/>
          </a:bodyPr>
          <a:lstStyle/>
          <a:p>
            <a:r>
              <a:rPr lang="en-GB" sz="2400" b="1" dirty="0">
                <a:effectLst/>
              </a:rPr>
              <a:t>Minar, Edwin L. “The Logos of Heraclitus.” </a:t>
            </a:r>
            <a:r>
              <a:rPr lang="en-GB" sz="2400" b="1" i="1" dirty="0">
                <a:effectLst/>
              </a:rPr>
              <a:t>Classical Philology</a:t>
            </a:r>
            <a:r>
              <a:rPr lang="en-GB" sz="2400" b="1" dirty="0">
                <a:effectLst/>
              </a:rPr>
              <a:t>, vol. 34, no. 4, Oct. 1939, pp. 323–341. </a:t>
            </a:r>
            <a:r>
              <a:rPr lang="en-GB" sz="2400" b="1" i="1" dirty="0">
                <a:effectLst/>
              </a:rPr>
              <a:t>JSTOR</a:t>
            </a:r>
            <a:r>
              <a:rPr lang="en-GB" sz="2400" b="1" dirty="0">
                <a:effectLst/>
              </a:rPr>
              <a:t>, www.jstor.org/stable/pdf/264096.pdf, https://doi.org/10.1086/362287. Accessed 28 Apr. 2026.</a:t>
            </a:r>
            <a:endParaRPr lang="en-GB" sz="2400" dirty="0">
              <a:effectLst/>
            </a:endParaRPr>
          </a:p>
          <a:p>
            <a:r>
              <a:rPr lang="en-GB" sz="2400" b="1" dirty="0">
                <a:effectLst/>
              </a:rPr>
              <a:t>COLVIN, MATTHEW. “HERACLITEAN FLUX and UNITY of OPPOSITES in PLATO’S THEAETETUS and CRATYLUS.” </a:t>
            </a:r>
            <a:r>
              <a:rPr lang="en-GB" sz="2400" b="1" i="1" dirty="0">
                <a:effectLst/>
              </a:rPr>
              <a:t>The Classical Quarterly</a:t>
            </a:r>
            <a:r>
              <a:rPr lang="en-GB" sz="2400" b="1" dirty="0">
                <a:effectLst/>
              </a:rPr>
              <a:t>, vol. 57, no. 2, 7 Nov. 2007, pp. 759–769, www.cambridge.org/core/services/aop-cambridge-core/content/view/0DC108C60EB6ADFB11A1AE4B318191FE/S0009838807000705a.pdf/heraclitean-flux-and-unity-of-opposites-in-plato-s-theaetetus-and-cratylus.pdf, https://doi.org/10.1017/s0009838807000705. Accessed 16 Apr. 2021.</a:t>
            </a:r>
            <a:endParaRPr lang="en-GB" sz="2400" dirty="0">
              <a:effectLst/>
            </a:endParaRPr>
          </a:p>
          <a:p>
            <a:r>
              <a:rPr lang="en-GB" sz="2400" b="1" dirty="0">
                <a:effectLst/>
              </a:rPr>
              <a:t>Barnes, Jonathan. </a:t>
            </a:r>
            <a:r>
              <a:rPr lang="en-GB" sz="2400" b="1" i="1" dirty="0">
                <a:effectLst/>
              </a:rPr>
              <a:t>The Presocratic Philosophers. 1, Thales to Zeno</a:t>
            </a:r>
            <a:r>
              <a:rPr lang="en-GB" sz="2400" b="1" dirty="0">
                <a:effectLst/>
              </a:rPr>
              <a:t>. 1979. Vol. 1, London, Routledge &amp; Kegan Paul, pg. 105</a:t>
            </a:r>
            <a:endParaRPr lang="en-GB" sz="2400" dirty="0">
              <a:effectLst/>
            </a:endParaRPr>
          </a:p>
          <a:p>
            <a:endParaRPr lang="en-GB" dirty="0">
              <a:effectLst/>
            </a:endParaRPr>
          </a:p>
        </p:txBody>
      </p:sp>
    </p:spTree>
    <p:extLst>
      <p:ext uri="{BB962C8B-B14F-4D97-AF65-F5344CB8AC3E}">
        <p14:creationId xmlns:p14="http://schemas.microsoft.com/office/powerpoint/2010/main" val="1233161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8E95A-8816-4221-C46F-E9993AA9987B}"/>
              </a:ext>
            </a:extLst>
          </p:cNvPr>
          <p:cNvSpPr>
            <a:spLocks noGrp="1"/>
          </p:cNvSpPr>
          <p:nvPr>
            <p:ph type="title"/>
          </p:nvPr>
        </p:nvSpPr>
        <p:spPr/>
        <p:txBody>
          <a:bodyPr/>
          <a:lstStyle/>
          <a:p>
            <a:r>
              <a:rPr lang="en-GB" b="1" u="sng" dirty="0">
                <a:effectLst/>
                <a:latin typeface="Agency FB" panose="020B0503020202020204" pitchFamily="34" charset="0"/>
              </a:rPr>
              <a:t>An Outline- Anaximenes</a:t>
            </a:r>
          </a:p>
        </p:txBody>
      </p:sp>
      <p:sp>
        <p:nvSpPr>
          <p:cNvPr id="3" name="Content Placeholder 2">
            <a:extLst>
              <a:ext uri="{FF2B5EF4-FFF2-40B4-BE49-F238E27FC236}">
                <a16:creationId xmlns:a16="http://schemas.microsoft.com/office/drawing/2014/main" id="{3AEF17AA-BB21-2339-D3F4-A65DB91A033F}"/>
              </a:ext>
            </a:extLst>
          </p:cNvPr>
          <p:cNvSpPr>
            <a:spLocks noGrp="1"/>
          </p:cNvSpPr>
          <p:nvPr>
            <p:ph sz="half" idx="1"/>
          </p:nvPr>
        </p:nvSpPr>
        <p:spPr/>
        <p:txBody>
          <a:bodyPr/>
          <a:lstStyle/>
          <a:p>
            <a:r>
              <a:rPr lang="en-GB" sz="2800" dirty="0"/>
              <a:t>The arche as air</a:t>
            </a:r>
          </a:p>
          <a:p>
            <a:r>
              <a:rPr lang="en-GB" sz="2800" dirty="0"/>
              <a:t>Religious themes</a:t>
            </a:r>
          </a:p>
          <a:p>
            <a:r>
              <a:rPr lang="en-GB" sz="2800" dirty="0"/>
              <a:t>Mention of flux</a:t>
            </a:r>
          </a:p>
          <a:p>
            <a:r>
              <a:rPr lang="en-GB" sz="2800" dirty="0"/>
              <a:t>Logical observation of the natural environment</a:t>
            </a:r>
          </a:p>
          <a:p>
            <a:r>
              <a:rPr lang="en-GB" sz="2800" dirty="0"/>
              <a:t>As a building block for future philosophers</a:t>
            </a:r>
          </a:p>
          <a:p>
            <a:endParaRPr lang="en-GB" dirty="0"/>
          </a:p>
        </p:txBody>
      </p:sp>
      <p:sp>
        <p:nvSpPr>
          <p:cNvPr id="4" name="Content Placeholder 3">
            <a:extLst>
              <a:ext uri="{FF2B5EF4-FFF2-40B4-BE49-F238E27FC236}">
                <a16:creationId xmlns:a16="http://schemas.microsoft.com/office/drawing/2014/main" id="{E23DC8CC-B2F1-86F7-63CB-0833BDDE4DD8}"/>
              </a:ext>
            </a:extLst>
          </p:cNvPr>
          <p:cNvSpPr>
            <a:spLocks noGrp="1"/>
          </p:cNvSpPr>
          <p:nvPr>
            <p:ph sz="half" idx="2"/>
          </p:nvPr>
        </p:nvSpPr>
        <p:spPr/>
        <p:txBody>
          <a:bodyPr/>
          <a:lstStyle/>
          <a:p>
            <a:r>
              <a:rPr lang="en-GB" sz="2400" dirty="0">
                <a:effectLst/>
              </a:rPr>
              <a:t>Schofield, Malcolm. </a:t>
            </a:r>
            <a:r>
              <a:rPr lang="en-GB" sz="2400" i="1" dirty="0">
                <a:effectLst/>
              </a:rPr>
              <a:t>From the Beginning to Plato- the Ionians</a:t>
            </a:r>
            <a:r>
              <a:rPr lang="en-GB" sz="2400" dirty="0">
                <a:effectLst/>
              </a:rPr>
              <a:t>. Edited by C.C.W Taylor, vol. 1, London, Routledge, 2016, p. 49.</a:t>
            </a:r>
          </a:p>
          <a:p>
            <a:r>
              <a:rPr lang="en-GB" sz="2400" b="1" dirty="0">
                <a:effectLst/>
              </a:rPr>
              <a:t>Barnes, Jonathan. </a:t>
            </a:r>
            <a:r>
              <a:rPr lang="en-GB" sz="2400" b="1" i="1" dirty="0">
                <a:effectLst/>
              </a:rPr>
              <a:t>The Presocratic Philosophers. 1, Thales to Zeno</a:t>
            </a:r>
            <a:r>
              <a:rPr lang="en-GB" sz="2400" b="1" dirty="0">
                <a:effectLst/>
              </a:rPr>
              <a:t>. 1979. Vol. 1, London, Routledge &amp; Kegan Paul, pg. 78</a:t>
            </a:r>
            <a:endParaRPr lang="en-GB" sz="2400" dirty="0">
              <a:effectLst/>
            </a:endParaRPr>
          </a:p>
          <a:p>
            <a:endParaRPr lang="en-GB" dirty="0">
              <a:effectLst/>
            </a:endParaRPr>
          </a:p>
          <a:p>
            <a:endParaRPr lang="en-GB" dirty="0"/>
          </a:p>
        </p:txBody>
      </p:sp>
    </p:spTree>
    <p:extLst>
      <p:ext uri="{BB962C8B-B14F-4D97-AF65-F5344CB8AC3E}">
        <p14:creationId xmlns:p14="http://schemas.microsoft.com/office/powerpoint/2010/main" val="933741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D40B-0552-51C7-4548-2B16976092F1}"/>
              </a:ext>
            </a:extLst>
          </p:cNvPr>
          <p:cNvSpPr>
            <a:spLocks noGrp="1"/>
          </p:cNvSpPr>
          <p:nvPr>
            <p:ph type="title"/>
          </p:nvPr>
        </p:nvSpPr>
        <p:spPr/>
        <p:txBody>
          <a:bodyPr/>
          <a:lstStyle/>
          <a:p>
            <a:r>
              <a:rPr lang="en-GB" b="1" u="sng" dirty="0">
                <a:latin typeface="Agency FB" panose="020B0503020202020204" pitchFamily="34" charset="0"/>
              </a:rPr>
              <a:t>A More in-Depth Analysis-Anaximenes</a:t>
            </a:r>
            <a:endParaRPr lang="en-GB" dirty="0"/>
          </a:p>
        </p:txBody>
      </p:sp>
      <p:sp>
        <p:nvSpPr>
          <p:cNvPr id="3" name="Content Placeholder 2">
            <a:extLst>
              <a:ext uri="{FF2B5EF4-FFF2-40B4-BE49-F238E27FC236}">
                <a16:creationId xmlns:a16="http://schemas.microsoft.com/office/drawing/2014/main" id="{EE76C8B6-AD5D-13CA-5110-44E6300268C8}"/>
              </a:ext>
            </a:extLst>
          </p:cNvPr>
          <p:cNvSpPr>
            <a:spLocks noGrp="1"/>
          </p:cNvSpPr>
          <p:nvPr>
            <p:ph sz="half" idx="1"/>
          </p:nvPr>
        </p:nvSpPr>
        <p:spPr/>
        <p:txBody>
          <a:bodyPr>
            <a:noAutofit/>
          </a:bodyPr>
          <a:lstStyle/>
          <a:p>
            <a:r>
              <a:rPr lang="en-GB" sz="3400" dirty="0"/>
              <a:t>4 main principles of Aaximenes views</a:t>
            </a:r>
          </a:p>
          <a:p>
            <a:r>
              <a:rPr lang="en-GB" sz="3400" dirty="0"/>
              <a:t>Questionable exploration of theory and measurement </a:t>
            </a:r>
          </a:p>
          <a:p>
            <a:r>
              <a:rPr lang="en-GB" sz="3400" dirty="0"/>
              <a:t>The arche of air placed above all deities </a:t>
            </a:r>
          </a:p>
        </p:txBody>
      </p:sp>
      <p:sp>
        <p:nvSpPr>
          <p:cNvPr id="4" name="Content Placeholder 3">
            <a:extLst>
              <a:ext uri="{FF2B5EF4-FFF2-40B4-BE49-F238E27FC236}">
                <a16:creationId xmlns:a16="http://schemas.microsoft.com/office/drawing/2014/main" id="{AC4F55C6-0C03-C6BA-B052-455C0FB72864}"/>
              </a:ext>
            </a:extLst>
          </p:cNvPr>
          <p:cNvSpPr>
            <a:spLocks noGrp="1"/>
          </p:cNvSpPr>
          <p:nvPr>
            <p:ph sz="half" idx="2"/>
          </p:nvPr>
        </p:nvSpPr>
        <p:spPr/>
        <p:txBody>
          <a:bodyPr>
            <a:normAutofit fontScale="92500" lnSpcReduction="20000"/>
          </a:bodyPr>
          <a:lstStyle/>
          <a:p>
            <a:r>
              <a:rPr lang="en-GB" dirty="0">
                <a:effectLst/>
              </a:rPr>
              <a:t>Grantham, D.W. “A New Look at Anaximenes .” </a:t>
            </a:r>
            <a:r>
              <a:rPr lang="en-GB" i="1" dirty="0">
                <a:effectLst/>
              </a:rPr>
              <a:t>History of Philosophy Quarterly</a:t>
            </a:r>
            <a:r>
              <a:rPr lang="en-GB" dirty="0">
                <a:effectLst/>
              </a:rPr>
              <a:t>, vol. 20, no. 1, 2003, pp. 1–20. </a:t>
            </a:r>
            <a:r>
              <a:rPr lang="en-GB" i="1" dirty="0">
                <a:effectLst/>
              </a:rPr>
              <a:t>JSTOR</a:t>
            </a:r>
            <a:r>
              <a:rPr lang="en-GB" dirty="0">
                <a:effectLst/>
              </a:rPr>
              <a:t>, www.jstor.org/stable/pdf/27744938.pdf. Accessed 28 Apr. 2026</a:t>
            </a:r>
          </a:p>
          <a:p>
            <a:r>
              <a:rPr lang="en-GB" dirty="0">
                <a:effectLst/>
              </a:rPr>
              <a:t>Biswal, Swarnaprava. “THE ANCIENT GREEKS: A TRANSITION from DIVINE JUSTICE to COSMIC JUSTICE.” </a:t>
            </a:r>
            <a:r>
              <a:rPr lang="en-GB" i="1" dirty="0">
                <a:effectLst/>
              </a:rPr>
              <a:t>REVIEW JOURNAL PHILOSOPHY &amp; SOCIAL SCIENCE</a:t>
            </a:r>
            <a:r>
              <a:rPr lang="en-GB" dirty="0">
                <a:effectLst/>
              </a:rPr>
              <a:t>, vol. 48, no. 2, 30 Sept. 2023, pp. 350–357, anubooks.com/uploads/session_pdf/16974525911.pdf, https://doi.org/10.31995/rjpss.2023.v48i01.042. Accessed 26 Sept. 2024.</a:t>
            </a: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3547370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3EC26C"/>
      </a:accent1>
      <a:accent2>
        <a:srgbClr val="B3D463"/>
      </a:accent2>
      <a:accent3>
        <a:srgbClr val="3BBC9D"/>
      </a:accent3>
      <a:accent4>
        <a:srgbClr val="97AF75"/>
      </a:accent4>
      <a:accent5>
        <a:srgbClr val="6BA841"/>
      </a:accent5>
      <a:accent6>
        <a:srgbClr val="79AE90"/>
      </a:accent6>
      <a:hlink>
        <a:srgbClr val="85E4A6"/>
      </a:hlink>
      <a:folHlink>
        <a:srgbClr val="BDF3D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TM04033929[[fn=Slate]]</Template>
  <TotalTime>1539</TotalTime>
  <Words>1281</Words>
  <Application>Microsoft Office PowerPoint</Application>
  <PresentationFormat>Widescreen</PresentationFormat>
  <Paragraphs>53</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Agency FB</vt:lpstr>
      <vt:lpstr>Aptos</vt:lpstr>
      <vt:lpstr>Arial</vt:lpstr>
      <vt:lpstr>Calisto MT</vt:lpstr>
      <vt:lpstr>Wingdings 2</vt:lpstr>
      <vt:lpstr>Slate</vt:lpstr>
      <vt:lpstr>An analysis of Presocratic  fragments</vt:lpstr>
      <vt:lpstr>The Chosen fragments</vt:lpstr>
      <vt:lpstr>Heraclitus</vt:lpstr>
      <vt:lpstr>Anaximenes</vt:lpstr>
      <vt:lpstr>An Outline-Heraclitus</vt:lpstr>
      <vt:lpstr>A More in-Depth Analysis-Heraclitus</vt:lpstr>
      <vt:lpstr>An Outline- Anaximenes</vt:lpstr>
      <vt:lpstr>A More in-Depth Analysis-Anaximenes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 Easton (2404257)</dc:creator>
  <cp:lastModifiedBy>Adrian Easton (2404257)</cp:lastModifiedBy>
  <cp:revision>1</cp:revision>
  <dcterms:created xsi:type="dcterms:W3CDTF">2026-04-28T10:26:47Z</dcterms:created>
  <dcterms:modified xsi:type="dcterms:W3CDTF">2026-04-29T12:06:37Z</dcterms:modified>
</cp:coreProperties>
</file>