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7" r:id="rId3"/>
    <p:sldId id="258" r:id="rId4"/>
    <p:sldId id="259" r:id="rId5"/>
    <p:sldId id="261" r:id="rId6"/>
    <p:sldId id="262" r:id="rId7"/>
    <p:sldId id="265"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5" autoAdjust="0"/>
    <p:restoredTop sz="94660"/>
  </p:normalViewPr>
  <p:slideViewPr>
    <p:cSldViewPr snapToGrid="0">
      <p:cViewPr varScale="1">
        <p:scale>
          <a:sx n="67" d="100"/>
          <a:sy n="67" d="100"/>
        </p:scale>
        <p:origin x="6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35A988-229A-4B45-A4DD-8A1FA72D19D4}" type="datetimeFigureOut">
              <a:rPr lang="en-GB" smtClean="0"/>
              <a:t>05/05/2018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332B53-6C22-4003-A4AF-5CDD852E66ED}" type="slidenum">
              <a:rPr lang="en-GB" smtClean="0"/>
              <a:t>‹#›</a:t>
            </a:fld>
            <a:endParaRPr lang="en-GB"/>
          </a:p>
        </p:txBody>
      </p:sp>
    </p:spTree>
    <p:extLst>
      <p:ext uri="{BB962C8B-B14F-4D97-AF65-F5344CB8AC3E}">
        <p14:creationId xmlns:p14="http://schemas.microsoft.com/office/powerpoint/2010/main" val="3782000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415C3AF-08DE-4491-A14D-5C27FA18D5D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398539310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15C3AF-08DE-4491-A14D-5C27FA18D5D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1794198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7415C3AF-08DE-4491-A14D-5C27FA18D5D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96728858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415C3AF-08DE-4491-A14D-5C27FA18D5D5}" type="datetimeFigureOut">
              <a:rPr lang="en-GB" smtClean="0"/>
              <a:t>04/05/2018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860361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7415C3AF-08DE-4491-A14D-5C27FA18D5D5}" type="datetimeFigureOut">
              <a:rPr lang="en-GB" smtClean="0"/>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AEDB201-8405-4CB2-8032-10FCF30528F4}"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671295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15C3AF-08DE-4491-A14D-5C27FA18D5D5}" type="datetimeFigureOut">
              <a:rPr lang="en-GB" smtClean="0"/>
              <a:t>04/05/2018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979015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15C3AF-08DE-4491-A14D-5C27FA18D5D5}" type="datetimeFigureOut">
              <a:rPr lang="en-GB" smtClean="0"/>
              <a:t>04/05/2018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2336485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7415C3AF-08DE-4491-A14D-5C27FA18D5D5}" type="datetimeFigureOut">
              <a:rPr lang="en-GB" smtClean="0"/>
              <a:t>04/05/2018</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555191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415C3AF-08DE-4491-A14D-5C27FA18D5D5}" type="datetimeFigureOut">
              <a:rPr lang="en-GB" smtClean="0"/>
              <a:t>04/05/2018</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139368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15C3AF-08DE-4491-A14D-5C27FA18D5D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6613484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15C3AF-08DE-4491-A14D-5C27FA18D5D5}" type="datetimeFigureOut">
              <a:rPr lang="en-GB" smtClean="0"/>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AEDB201-8405-4CB2-8032-10FCF30528F4}" type="slidenum">
              <a:rPr lang="en-GB" smtClean="0"/>
              <a:t>‹#›</a:t>
            </a:fld>
            <a:endParaRPr lang="en-GB"/>
          </a:p>
        </p:txBody>
      </p:sp>
    </p:spTree>
    <p:extLst>
      <p:ext uri="{BB962C8B-B14F-4D97-AF65-F5344CB8AC3E}">
        <p14:creationId xmlns:p14="http://schemas.microsoft.com/office/powerpoint/2010/main" val="3339538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415C3AF-08DE-4491-A14D-5C27FA18D5D5}" type="datetimeFigureOut">
              <a:rPr lang="en-GB" smtClean="0"/>
              <a:t>04/05/2018</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AEDB201-8405-4CB2-8032-10FCF30528F4}" type="slidenum">
              <a:rPr lang="en-GB" smtClean="0"/>
              <a:t>‹#›</a:t>
            </a:fld>
            <a:endParaRPr lang="en-GB"/>
          </a:p>
        </p:txBody>
      </p:sp>
    </p:spTree>
    <p:extLst>
      <p:ext uri="{BB962C8B-B14F-4D97-AF65-F5344CB8AC3E}">
        <p14:creationId xmlns:p14="http://schemas.microsoft.com/office/powerpoint/2010/main" val="261442596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ing.com/cr?IG=D5B668BB004140718524820E99085DB5&amp;CID=059D5F9515036DB333A7547C14AC6C50&amp;rd=1&amp;h=YlHUUM6bnmLWwk8KD8de0wMQTfRrSImCw09maoGM3rM&amp;v=1&amp;r=https://en.wikibooks.org/wiki/Introduction_to_Sociology/Famous_Sociologists&amp;p=DevEx.LB.1,5070" TargetMode="External"/><Relationship Id="rId2" Type="http://schemas.openxmlformats.org/officeDocument/2006/relationships/hyperlink" Target="https://revisesociology.com/2014/02/09/functionalist-perspective-family/" TargetMode="External"/><Relationship Id="rId1" Type="http://schemas.openxmlformats.org/officeDocument/2006/relationships/slideLayout" Target="../slideLayouts/slideLayout2.xml"/><Relationship Id="rId4" Type="http://schemas.openxmlformats.org/officeDocument/2006/relationships/hyperlink" Target="https://www.bing.com/cr?IG=A95CFC0F6B1442D7BA6590347763A979&amp;CID=351BA9E9879263882885A200863D62CE&amp;rd=1&amp;h=BUIa0_ryhq5u0VcAV330BFvAJTnLo3ufNmIDpkjd9TU&amp;v=1&amp;r=https://www.thoughtco.com/famous-sociologists-3026648&amp;p=DevEx.LB.1,5116.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14296-2A94-4B84-BC11-48564CC47533}"/>
              </a:ext>
            </a:extLst>
          </p:cNvPr>
          <p:cNvSpPr>
            <a:spLocks noGrp="1"/>
          </p:cNvSpPr>
          <p:nvPr>
            <p:ph type="ctrTitle"/>
          </p:nvPr>
        </p:nvSpPr>
        <p:spPr/>
        <p:txBody>
          <a:bodyPr/>
          <a:lstStyle/>
          <a:p>
            <a:r>
              <a:rPr lang="en-GB" dirty="0"/>
              <a:t>Functionalism</a:t>
            </a:r>
          </a:p>
        </p:txBody>
      </p:sp>
      <p:sp>
        <p:nvSpPr>
          <p:cNvPr id="3" name="Subtitle 2">
            <a:extLst>
              <a:ext uri="{FF2B5EF4-FFF2-40B4-BE49-F238E27FC236}">
                <a16:creationId xmlns:a16="http://schemas.microsoft.com/office/drawing/2014/main" id="{8FF1AD4D-5D80-4264-9EE2-42A04ABE5B16}"/>
              </a:ext>
            </a:extLst>
          </p:cNvPr>
          <p:cNvSpPr>
            <a:spLocks noGrp="1"/>
          </p:cNvSpPr>
          <p:nvPr>
            <p:ph type="subTitle" idx="1"/>
          </p:nvPr>
        </p:nvSpPr>
        <p:spPr/>
        <p:txBody>
          <a:bodyPr/>
          <a:lstStyle/>
          <a:p>
            <a:r>
              <a:rPr lang="en-GB" dirty="0"/>
              <a:t>Holly Roberts</a:t>
            </a:r>
          </a:p>
        </p:txBody>
      </p:sp>
    </p:spTree>
    <p:extLst>
      <p:ext uri="{BB962C8B-B14F-4D97-AF65-F5344CB8AC3E}">
        <p14:creationId xmlns:p14="http://schemas.microsoft.com/office/powerpoint/2010/main" val="4034986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A5E6086-841E-4130-B250-E9074B6E9C57}"/>
              </a:ext>
            </a:extLst>
          </p:cNvPr>
          <p:cNvPicPr>
            <a:picLocks noChangeAspect="1"/>
          </p:cNvPicPr>
          <p:nvPr/>
        </p:nvPicPr>
        <p:blipFill>
          <a:blip r:embed="rId2"/>
          <a:stretch>
            <a:fillRect/>
          </a:stretch>
        </p:blipFill>
        <p:spPr>
          <a:xfrm>
            <a:off x="4481828" y="1667384"/>
            <a:ext cx="2901948" cy="3109229"/>
          </a:xfrm>
          <a:prstGeom prst="rect">
            <a:avLst/>
          </a:prstGeom>
        </p:spPr>
      </p:pic>
      <p:sp>
        <p:nvSpPr>
          <p:cNvPr id="7" name="TextBox 6">
            <a:extLst>
              <a:ext uri="{FF2B5EF4-FFF2-40B4-BE49-F238E27FC236}">
                <a16:creationId xmlns:a16="http://schemas.microsoft.com/office/drawing/2014/main" id="{4CAF8319-ADA3-43D2-9DC4-FAE7D7DB13F7}"/>
              </a:ext>
            </a:extLst>
          </p:cNvPr>
          <p:cNvSpPr txBox="1"/>
          <p:nvPr/>
        </p:nvSpPr>
        <p:spPr>
          <a:xfrm>
            <a:off x="6341837" y="568744"/>
            <a:ext cx="4426857" cy="369332"/>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787A42B7-EA2F-4D2C-8013-568649AAFBB4}"/>
              </a:ext>
            </a:extLst>
          </p:cNvPr>
          <p:cNvSpPr txBox="1"/>
          <p:nvPr/>
        </p:nvSpPr>
        <p:spPr>
          <a:xfrm>
            <a:off x="409109" y="753410"/>
            <a:ext cx="3948880" cy="3139321"/>
          </a:xfrm>
          <a:prstGeom prst="rect">
            <a:avLst/>
          </a:prstGeom>
          <a:noFill/>
        </p:spPr>
        <p:txBody>
          <a:bodyPr wrap="square" rtlCol="0">
            <a:spAutoFit/>
          </a:bodyPr>
          <a:lstStyle/>
          <a:p>
            <a:r>
              <a:rPr lang="en-GB" dirty="0"/>
              <a:t>Functionalism which is also known as the functionalist perspective, is one of the major theoretical perspectives in sociology.  This theory focuses on the macro level of social structure rather than the micro level. </a:t>
            </a:r>
          </a:p>
          <a:p>
            <a:endParaRPr lang="en-GB" dirty="0"/>
          </a:p>
          <a:p>
            <a:r>
              <a:rPr lang="en-GB" dirty="0"/>
              <a:t>This means functionalism looks at the larger-scaled social processes (the bigger picture), such as social stability and change. </a:t>
            </a:r>
          </a:p>
        </p:txBody>
      </p:sp>
      <p:sp>
        <p:nvSpPr>
          <p:cNvPr id="13" name="TextBox 12">
            <a:extLst>
              <a:ext uri="{FF2B5EF4-FFF2-40B4-BE49-F238E27FC236}">
                <a16:creationId xmlns:a16="http://schemas.microsoft.com/office/drawing/2014/main" id="{0BB02978-073B-43D9-BBC7-B4DFBD67D749}"/>
              </a:ext>
            </a:extLst>
          </p:cNvPr>
          <p:cNvSpPr txBox="1"/>
          <p:nvPr/>
        </p:nvSpPr>
        <p:spPr>
          <a:xfrm>
            <a:off x="7970603" y="3346289"/>
            <a:ext cx="3280545" cy="2862322"/>
          </a:xfrm>
          <a:prstGeom prst="rect">
            <a:avLst/>
          </a:prstGeom>
          <a:noFill/>
        </p:spPr>
        <p:txBody>
          <a:bodyPr wrap="square" rtlCol="0">
            <a:spAutoFit/>
          </a:bodyPr>
          <a:lstStyle/>
          <a:p>
            <a:r>
              <a:rPr lang="en-GB" dirty="0"/>
              <a:t>Each part of society in contributes to the stability of the whole society. </a:t>
            </a:r>
          </a:p>
          <a:p>
            <a:r>
              <a:rPr lang="en-GB" dirty="0"/>
              <a:t>Which means that Durkheim believed that society was made up of inter-connections between institutions.  An example:  education, family, government. He states that these sort of things rely on each other to work.</a:t>
            </a:r>
          </a:p>
        </p:txBody>
      </p:sp>
      <p:sp>
        <p:nvSpPr>
          <p:cNvPr id="15" name="TextBox 14">
            <a:extLst>
              <a:ext uri="{FF2B5EF4-FFF2-40B4-BE49-F238E27FC236}">
                <a16:creationId xmlns:a16="http://schemas.microsoft.com/office/drawing/2014/main" id="{83A6020D-6413-47A0-B1D1-5FEA151474CD}"/>
              </a:ext>
            </a:extLst>
          </p:cNvPr>
          <p:cNvSpPr txBox="1"/>
          <p:nvPr/>
        </p:nvSpPr>
        <p:spPr>
          <a:xfrm>
            <a:off x="940852" y="4250251"/>
            <a:ext cx="2776433" cy="2031325"/>
          </a:xfrm>
          <a:prstGeom prst="rect">
            <a:avLst/>
          </a:prstGeom>
          <a:noFill/>
        </p:spPr>
        <p:txBody>
          <a:bodyPr wrap="square" rtlCol="0">
            <a:spAutoFit/>
          </a:bodyPr>
          <a:lstStyle/>
          <a:p>
            <a:r>
              <a:rPr lang="en-GB" dirty="0"/>
              <a:t>The theorist Emile Durkheim from 1858 to 1917 studied functionalism along with other Theorists such as Talcott Parsons, looked at the social order and stability of society.</a:t>
            </a:r>
          </a:p>
        </p:txBody>
      </p:sp>
      <p:sp>
        <p:nvSpPr>
          <p:cNvPr id="2" name="TextBox 1">
            <a:extLst>
              <a:ext uri="{FF2B5EF4-FFF2-40B4-BE49-F238E27FC236}">
                <a16:creationId xmlns:a16="http://schemas.microsoft.com/office/drawing/2014/main" id="{EA0C552B-4164-4259-81D4-C2055E726043}"/>
              </a:ext>
            </a:extLst>
          </p:cNvPr>
          <p:cNvSpPr txBox="1"/>
          <p:nvPr/>
        </p:nvSpPr>
        <p:spPr>
          <a:xfrm>
            <a:off x="6352043" y="438672"/>
            <a:ext cx="5430848" cy="923330"/>
          </a:xfrm>
          <a:prstGeom prst="rect">
            <a:avLst/>
          </a:prstGeom>
          <a:noFill/>
        </p:spPr>
        <p:txBody>
          <a:bodyPr wrap="square" rtlCol="0">
            <a:spAutoFit/>
          </a:bodyPr>
          <a:lstStyle/>
          <a:p>
            <a:r>
              <a:rPr lang="en-GB" dirty="0"/>
              <a:t>Functionalism is a framework for building a theory that views society as a complex system that the parts work together to ensure stability. </a:t>
            </a:r>
          </a:p>
        </p:txBody>
      </p:sp>
    </p:spTree>
    <p:extLst>
      <p:ext uri="{BB962C8B-B14F-4D97-AF65-F5344CB8AC3E}">
        <p14:creationId xmlns:p14="http://schemas.microsoft.com/office/powerpoint/2010/main" val="3151783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1F3B7-7C13-45C6-8104-8C813BF81AAC}"/>
              </a:ext>
            </a:extLst>
          </p:cNvPr>
          <p:cNvSpPr>
            <a:spLocks noGrp="1"/>
          </p:cNvSpPr>
          <p:nvPr>
            <p:ph type="title"/>
          </p:nvPr>
        </p:nvSpPr>
        <p:spPr/>
        <p:txBody>
          <a:bodyPr/>
          <a:lstStyle/>
          <a:p>
            <a:r>
              <a:rPr lang="en-GB" dirty="0"/>
              <a:t>‘I am A Functionalist’</a:t>
            </a:r>
          </a:p>
        </p:txBody>
      </p:sp>
      <p:sp>
        <p:nvSpPr>
          <p:cNvPr id="3" name="Content Placeholder 2">
            <a:extLst>
              <a:ext uri="{FF2B5EF4-FFF2-40B4-BE49-F238E27FC236}">
                <a16:creationId xmlns:a16="http://schemas.microsoft.com/office/drawing/2014/main" id="{2E89FC7F-ACC0-45CF-8D4F-0843A9560259}"/>
              </a:ext>
            </a:extLst>
          </p:cNvPr>
          <p:cNvSpPr>
            <a:spLocks noGrp="1"/>
          </p:cNvSpPr>
          <p:nvPr>
            <p:ph idx="1"/>
          </p:nvPr>
        </p:nvSpPr>
        <p:spPr>
          <a:xfrm>
            <a:off x="2231136" y="2319992"/>
            <a:ext cx="7729728" cy="3101983"/>
          </a:xfrm>
        </p:spPr>
        <p:txBody>
          <a:bodyPr>
            <a:normAutofit fontScale="92500" lnSpcReduction="20000"/>
          </a:bodyPr>
          <a:lstStyle/>
          <a:p>
            <a:r>
              <a:rPr lang="en-GB" dirty="0"/>
              <a:t>Notable functionalists are Emile Durkheim, Karl Marx, Herbert Spencer, Talcott Parsons, and Robert K. Merton.</a:t>
            </a:r>
          </a:p>
          <a:p>
            <a:r>
              <a:rPr lang="en-GB" dirty="0"/>
              <a:t>Functionalists believe that community is held together by social agreement. They believe society agree and work together for achievement</a:t>
            </a:r>
          </a:p>
          <a:p>
            <a:r>
              <a:rPr lang="en-GB" dirty="0"/>
              <a:t>Functionalists believe that without collective conscience and shared values, achieving a social order is impossible. Social order is extremely important for the emotional and physical well-being of members of society.  They believe that valued agreements form basic integrating concepts in society. </a:t>
            </a:r>
          </a:p>
          <a:p>
            <a:r>
              <a:rPr lang="en-GB" dirty="0"/>
              <a:t>For social order, there are four main basic needs that an individual requires in order to exist in society. They also believe that these four basic needs are essential for maintaining social order. These are food, shelter, money and clothing.  Which has similarities to </a:t>
            </a:r>
            <a:r>
              <a:rPr lang="en-GB" dirty="0" err="1"/>
              <a:t>Maslows</a:t>
            </a:r>
            <a:r>
              <a:rPr lang="en-GB" dirty="0"/>
              <a:t> Theory.</a:t>
            </a:r>
          </a:p>
          <a:p>
            <a:endParaRPr lang="en-GB" dirty="0"/>
          </a:p>
          <a:p>
            <a:endParaRPr lang="en-GB" dirty="0"/>
          </a:p>
        </p:txBody>
      </p:sp>
    </p:spTree>
    <p:extLst>
      <p:ext uri="{BB962C8B-B14F-4D97-AF65-F5344CB8AC3E}">
        <p14:creationId xmlns:p14="http://schemas.microsoft.com/office/powerpoint/2010/main" val="2865298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74512-46C6-48C4-91A0-2776283F0FE8}"/>
              </a:ext>
            </a:extLst>
          </p:cNvPr>
          <p:cNvSpPr>
            <a:spLocks noGrp="1"/>
          </p:cNvSpPr>
          <p:nvPr>
            <p:ph type="title"/>
          </p:nvPr>
        </p:nvSpPr>
        <p:spPr>
          <a:xfrm>
            <a:off x="2231136" y="143057"/>
            <a:ext cx="7729728" cy="1188720"/>
          </a:xfrm>
        </p:spPr>
        <p:txBody>
          <a:bodyPr/>
          <a:lstStyle/>
          <a:p>
            <a:r>
              <a:rPr lang="en-GB" dirty="0"/>
              <a:t>Concepts of functionalism</a:t>
            </a:r>
          </a:p>
        </p:txBody>
      </p:sp>
      <p:sp>
        <p:nvSpPr>
          <p:cNvPr id="3" name="Content Placeholder 2">
            <a:extLst>
              <a:ext uri="{FF2B5EF4-FFF2-40B4-BE49-F238E27FC236}">
                <a16:creationId xmlns:a16="http://schemas.microsoft.com/office/drawing/2014/main" id="{474F366C-C7DD-4D3E-8024-1CDD90AEB0A5}"/>
              </a:ext>
            </a:extLst>
          </p:cNvPr>
          <p:cNvSpPr>
            <a:spLocks noGrp="1"/>
          </p:cNvSpPr>
          <p:nvPr>
            <p:ph idx="1"/>
          </p:nvPr>
        </p:nvSpPr>
        <p:spPr>
          <a:xfrm>
            <a:off x="3076889" y="1331777"/>
            <a:ext cx="6038221" cy="921093"/>
          </a:xfrm>
        </p:spPr>
        <p:txBody>
          <a:bodyPr>
            <a:normAutofit fontScale="92500" lnSpcReduction="10000"/>
          </a:bodyPr>
          <a:lstStyle/>
          <a:p>
            <a:r>
              <a:rPr lang="en-GB" sz="1600" dirty="0"/>
              <a:t>There are numerous concepts that underpin Functionalism in the 21</a:t>
            </a:r>
            <a:r>
              <a:rPr lang="en-GB" sz="1600" baseline="30000" dirty="0"/>
              <a:t>st</a:t>
            </a:r>
            <a:r>
              <a:rPr lang="en-GB" sz="1600" dirty="0"/>
              <a:t> Century. The key concepts within Functionalism are collective conscience, value consensus, media, social order, family, education, crime and deviance, politics and religion. </a:t>
            </a:r>
          </a:p>
          <a:p>
            <a:endParaRPr lang="en-GB" dirty="0"/>
          </a:p>
        </p:txBody>
      </p:sp>
      <p:pic>
        <p:nvPicPr>
          <p:cNvPr id="4" name="Picture 3">
            <a:extLst>
              <a:ext uri="{FF2B5EF4-FFF2-40B4-BE49-F238E27FC236}">
                <a16:creationId xmlns:a16="http://schemas.microsoft.com/office/drawing/2014/main" id="{DCB368AF-4682-4CFD-A27B-5216E8A719B7}"/>
              </a:ext>
            </a:extLst>
          </p:cNvPr>
          <p:cNvPicPr>
            <a:picLocks noChangeAspect="1"/>
          </p:cNvPicPr>
          <p:nvPr/>
        </p:nvPicPr>
        <p:blipFill>
          <a:blip r:embed="rId2"/>
          <a:stretch>
            <a:fillRect/>
          </a:stretch>
        </p:blipFill>
        <p:spPr>
          <a:xfrm>
            <a:off x="381764" y="2839452"/>
            <a:ext cx="2496781" cy="640029"/>
          </a:xfrm>
          <a:prstGeom prst="rect">
            <a:avLst/>
          </a:prstGeom>
        </p:spPr>
      </p:pic>
      <p:pic>
        <p:nvPicPr>
          <p:cNvPr id="5" name="Picture 4">
            <a:extLst>
              <a:ext uri="{FF2B5EF4-FFF2-40B4-BE49-F238E27FC236}">
                <a16:creationId xmlns:a16="http://schemas.microsoft.com/office/drawing/2014/main" id="{488CE23A-65ED-45FF-BF2B-5D391260B1C3}"/>
              </a:ext>
            </a:extLst>
          </p:cNvPr>
          <p:cNvPicPr>
            <a:picLocks noChangeAspect="1"/>
          </p:cNvPicPr>
          <p:nvPr/>
        </p:nvPicPr>
        <p:blipFill>
          <a:blip r:embed="rId3"/>
          <a:stretch>
            <a:fillRect/>
          </a:stretch>
        </p:blipFill>
        <p:spPr>
          <a:xfrm>
            <a:off x="3331352" y="2842126"/>
            <a:ext cx="2486350" cy="637355"/>
          </a:xfrm>
          <a:prstGeom prst="rect">
            <a:avLst/>
          </a:prstGeom>
        </p:spPr>
      </p:pic>
      <p:pic>
        <p:nvPicPr>
          <p:cNvPr id="6" name="Picture 5">
            <a:extLst>
              <a:ext uri="{FF2B5EF4-FFF2-40B4-BE49-F238E27FC236}">
                <a16:creationId xmlns:a16="http://schemas.microsoft.com/office/drawing/2014/main" id="{6A345843-3652-433B-B94F-676375F19CC2}"/>
              </a:ext>
            </a:extLst>
          </p:cNvPr>
          <p:cNvPicPr>
            <a:picLocks noChangeAspect="1"/>
          </p:cNvPicPr>
          <p:nvPr/>
        </p:nvPicPr>
        <p:blipFill>
          <a:blip r:embed="rId4"/>
          <a:stretch>
            <a:fillRect/>
          </a:stretch>
        </p:blipFill>
        <p:spPr>
          <a:xfrm>
            <a:off x="6374300" y="2842126"/>
            <a:ext cx="2486344" cy="637354"/>
          </a:xfrm>
          <a:prstGeom prst="rect">
            <a:avLst/>
          </a:prstGeom>
        </p:spPr>
      </p:pic>
      <p:pic>
        <p:nvPicPr>
          <p:cNvPr id="7" name="Picture 6">
            <a:extLst>
              <a:ext uri="{FF2B5EF4-FFF2-40B4-BE49-F238E27FC236}">
                <a16:creationId xmlns:a16="http://schemas.microsoft.com/office/drawing/2014/main" id="{4A8EE3FF-907D-4B87-B347-6576F0A9E8C3}"/>
              </a:ext>
            </a:extLst>
          </p:cNvPr>
          <p:cNvPicPr>
            <a:picLocks noChangeAspect="1"/>
          </p:cNvPicPr>
          <p:nvPr/>
        </p:nvPicPr>
        <p:blipFill>
          <a:blip r:embed="rId5"/>
          <a:stretch>
            <a:fillRect/>
          </a:stretch>
        </p:blipFill>
        <p:spPr>
          <a:xfrm>
            <a:off x="9323891" y="2839452"/>
            <a:ext cx="2486344" cy="637354"/>
          </a:xfrm>
          <a:prstGeom prst="rect">
            <a:avLst/>
          </a:prstGeom>
        </p:spPr>
      </p:pic>
      <p:sp>
        <p:nvSpPr>
          <p:cNvPr id="8" name="TextBox 7">
            <a:extLst>
              <a:ext uri="{FF2B5EF4-FFF2-40B4-BE49-F238E27FC236}">
                <a16:creationId xmlns:a16="http://schemas.microsoft.com/office/drawing/2014/main" id="{F0B6EBEC-ACDC-4131-9CDF-3555AFF691B5}"/>
              </a:ext>
            </a:extLst>
          </p:cNvPr>
          <p:cNvSpPr txBox="1"/>
          <p:nvPr/>
        </p:nvSpPr>
        <p:spPr>
          <a:xfrm>
            <a:off x="9172890" y="3467462"/>
            <a:ext cx="3019110" cy="2893100"/>
          </a:xfrm>
          <a:prstGeom prst="rect">
            <a:avLst/>
          </a:prstGeom>
          <a:noFill/>
        </p:spPr>
        <p:txBody>
          <a:bodyPr wrap="square" rtlCol="0">
            <a:spAutoFit/>
          </a:bodyPr>
          <a:lstStyle/>
          <a:p>
            <a:r>
              <a:rPr lang="en-GB" sz="1400" dirty="0"/>
              <a:t>Functionalists believe that there are four main basic needs that an individual requires in order to exist in society. This is similar to </a:t>
            </a:r>
            <a:r>
              <a:rPr lang="en-GB" sz="1400" dirty="0" err="1"/>
              <a:t>Maslows</a:t>
            </a:r>
            <a:r>
              <a:rPr lang="en-GB" sz="1400" dirty="0"/>
              <a:t>’ Theory and the hierarchy of needs. They believe that individuals who meet the basic phycological needs are at the first stage of climbing the pyramid to self-esteem. Functionalists believe that these four basic needs are essential for maintaining social order to be accepted in society.  They are: food, shelter, money and clothing. </a:t>
            </a:r>
          </a:p>
        </p:txBody>
      </p:sp>
      <p:sp>
        <p:nvSpPr>
          <p:cNvPr id="9" name="TextBox 8">
            <a:extLst>
              <a:ext uri="{FF2B5EF4-FFF2-40B4-BE49-F238E27FC236}">
                <a16:creationId xmlns:a16="http://schemas.microsoft.com/office/drawing/2014/main" id="{3D5B6A30-3EC9-4B6E-9E1F-1A4A26A50936}"/>
              </a:ext>
            </a:extLst>
          </p:cNvPr>
          <p:cNvSpPr txBox="1"/>
          <p:nvPr/>
        </p:nvSpPr>
        <p:spPr>
          <a:xfrm>
            <a:off x="30956" y="3476806"/>
            <a:ext cx="3179416" cy="2954655"/>
          </a:xfrm>
          <a:prstGeom prst="rect">
            <a:avLst/>
          </a:prstGeom>
          <a:noFill/>
        </p:spPr>
        <p:txBody>
          <a:bodyPr wrap="square" rtlCol="0">
            <a:spAutoFit/>
          </a:bodyPr>
          <a:lstStyle/>
          <a:p>
            <a:r>
              <a:rPr lang="en-GB" sz="1200" dirty="0"/>
              <a:t>As we know, education helps people match with job and careers suited to them. Durkheim believed that education helps to transmit society’s values. Education brings together people, and unites them as a whole which then will lead to social equality. Talcott Parsons believes that education leads to values that are universally valued.  It was believed that education had a link between family and society which lead to secondary socialization. Education also allows people to train and practice for their future roles in society and schools promote the value of achievement and the value of equal opportunity for their pupils.</a:t>
            </a:r>
          </a:p>
          <a:p>
            <a:endParaRPr lang="en-GB" dirty="0"/>
          </a:p>
        </p:txBody>
      </p:sp>
      <p:sp>
        <p:nvSpPr>
          <p:cNvPr id="10" name="TextBox 9">
            <a:extLst>
              <a:ext uri="{FF2B5EF4-FFF2-40B4-BE49-F238E27FC236}">
                <a16:creationId xmlns:a16="http://schemas.microsoft.com/office/drawing/2014/main" id="{75C1EFE4-5917-4541-858D-E3277DA834B4}"/>
              </a:ext>
            </a:extLst>
          </p:cNvPr>
          <p:cNvSpPr txBox="1"/>
          <p:nvPr/>
        </p:nvSpPr>
        <p:spPr>
          <a:xfrm>
            <a:off x="3222291" y="2608481"/>
            <a:ext cx="2797829" cy="4493538"/>
          </a:xfrm>
          <a:prstGeom prst="rect">
            <a:avLst/>
          </a:prstGeom>
          <a:noFill/>
        </p:spPr>
        <p:txBody>
          <a:bodyPr wrap="square" rtlCol="0">
            <a:spAutoFit/>
          </a:bodyPr>
          <a:lstStyle/>
          <a:p>
            <a:endParaRPr lang="en-GB" dirty="0"/>
          </a:p>
          <a:p>
            <a:r>
              <a:rPr lang="en-GB" dirty="0"/>
              <a:t> </a:t>
            </a:r>
          </a:p>
          <a:p>
            <a:endParaRPr lang="en-GB" dirty="0"/>
          </a:p>
          <a:p>
            <a:r>
              <a:rPr lang="en-GB" sz="1400" dirty="0"/>
              <a:t>The feeling of belonging in a family is key for socialization values as well as them valuing themselves. It provides children with societies values and norms. Family’s have proven to help stabilise adult personalities as a family unit as it helps provide an emotional security for each person in the relationship. George Peter Murdock believed that the family provide four vital functions for society which are sexual, reproductive, economic and educational.</a:t>
            </a:r>
          </a:p>
          <a:p>
            <a:endParaRPr lang="en-GB" dirty="0"/>
          </a:p>
          <a:p>
            <a:r>
              <a:rPr lang="en-GB" dirty="0"/>
              <a:t> </a:t>
            </a:r>
          </a:p>
        </p:txBody>
      </p:sp>
      <p:sp>
        <p:nvSpPr>
          <p:cNvPr id="12" name="TextBox 11">
            <a:extLst>
              <a:ext uri="{FF2B5EF4-FFF2-40B4-BE49-F238E27FC236}">
                <a16:creationId xmlns:a16="http://schemas.microsoft.com/office/drawing/2014/main" id="{71B05041-D516-43EC-900B-CC8296B29BD6}"/>
              </a:ext>
            </a:extLst>
          </p:cNvPr>
          <p:cNvSpPr txBox="1"/>
          <p:nvPr/>
        </p:nvSpPr>
        <p:spPr>
          <a:xfrm>
            <a:off x="6356080" y="3476806"/>
            <a:ext cx="2486344" cy="2308324"/>
          </a:xfrm>
          <a:prstGeom prst="rect">
            <a:avLst/>
          </a:prstGeom>
          <a:noFill/>
        </p:spPr>
        <p:txBody>
          <a:bodyPr wrap="square" rtlCol="0">
            <a:spAutoFit/>
          </a:bodyPr>
          <a:lstStyle/>
          <a:p>
            <a:r>
              <a:rPr lang="en-GB" sz="1400" dirty="0"/>
              <a:t>The media operates the public  by reflecting the interests of the audience back onto them. The media has a way of portraying public opinions as it understands that society has a wide diversity of culture, values and opinions . This is shown by the different amounts of stories it covers. </a:t>
            </a:r>
            <a:endParaRPr lang="en-GB" dirty="0"/>
          </a:p>
        </p:txBody>
      </p:sp>
    </p:spTree>
    <p:extLst>
      <p:ext uri="{BB962C8B-B14F-4D97-AF65-F5344CB8AC3E}">
        <p14:creationId xmlns:p14="http://schemas.microsoft.com/office/powerpoint/2010/main" val="2463799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931E6-DB56-4934-836B-0CDD2D9E6913}"/>
              </a:ext>
            </a:extLst>
          </p:cNvPr>
          <p:cNvSpPr>
            <a:spLocks noGrp="1"/>
          </p:cNvSpPr>
          <p:nvPr>
            <p:ph type="title"/>
          </p:nvPr>
        </p:nvSpPr>
        <p:spPr/>
        <p:txBody>
          <a:bodyPr/>
          <a:lstStyle/>
          <a:p>
            <a:r>
              <a:rPr lang="en-GB" dirty="0"/>
              <a:t>Concepts of functionalism</a:t>
            </a:r>
          </a:p>
        </p:txBody>
      </p:sp>
      <p:pic>
        <p:nvPicPr>
          <p:cNvPr id="4" name="Picture 3">
            <a:extLst>
              <a:ext uri="{FF2B5EF4-FFF2-40B4-BE49-F238E27FC236}">
                <a16:creationId xmlns:a16="http://schemas.microsoft.com/office/drawing/2014/main" id="{380B1B9C-14F3-46AF-A382-0A352B5E7B88}"/>
              </a:ext>
            </a:extLst>
          </p:cNvPr>
          <p:cNvPicPr>
            <a:picLocks noChangeAspect="1"/>
          </p:cNvPicPr>
          <p:nvPr/>
        </p:nvPicPr>
        <p:blipFill>
          <a:blip r:embed="rId2"/>
          <a:stretch>
            <a:fillRect/>
          </a:stretch>
        </p:blipFill>
        <p:spPr>
          <a:xfrm>
            <a:off x="209890" y="2551100"/>
            <a:ext cx="2515377" cy="644796"/>
          </a:xfrm>
          <a:prstGeom prst="rect">
            <a:avLst/>
          </a:prstGeom>
        </p:spPr>
      </p:pic>
      <p:pic>
        <p:nvPicPr>
          <p:cNvPr id="5" name="Picture 4">
            <a:extLst>
              <a:ext uri="{FF2B5EF4-FFF2-40B4-BE49-F238E27FC236}">
                <a16:creationId xmlns:a16="http://schemas.microsoft.com/office/drawing/2014/main" id="{50B493DD-7F4D-4AA8-984E-8EA8997AF676}"/>
              </a:ext>
            </a:extLst>
          </p:cNvPr>
          <p:cNvPicPr>
            <a:picLocks noChangeAspect="1"/>
          </p:cNvPicPr>
          <p:nvPr/>
        </p:nvPicPr>
        <p:blipFill>
          <a:blip r:embed="rId3"/>
          <a:stretch>
            <a:fillRect/>
          </a:stretch>
        </p:blipFill>
        <p:spPr>
          <a:xfrm>
            <a:off x="3326620" y="2551100"/>
            <a:ext cx="2515379" cy="644796"/>
          </a:xfrm>
          <a:prstGeom prst="rect">
            <a:avLst/>
          </a:prstGeom>
        </p:spPr>
      </p:pic>
      <p:pic>
        <p:nvPicPr>
          <p:cNvPr id="6" name="Picture 5">
            <a:extLst>
              <a:ext uri="{FF2B5EF4-FFF2-40B4-BE49-F238E27FC236}">
                <a16:creationId xmlns:a16="http://schemas.microsoft.com/office/drawing/2014/main" id="{39177DF0-8EBF-4427-99D8-CA46A2C2F55D}"/>
              </a:ext>
            </a:extLst>
          </p:cNvPr>
          <p:cNvPicPr>
            <a:picLocks noChangeAspect="1"/>
          </p:cNvPicPr>
          <p:nvPr/>
        </p:nvPicPr>
        <p:blipFill>
          <a:blip r:embed="rId4"/>
          <a:stretch>
            <a:fillRect/>
          </a:stretch>
        </p:blipFill>
        <p:spPr>
          <a:xfrm>
            <a:off x="6443352" y="2551100"/>
            <a:ext cx="2515381" cy="644797"/>
          </a:xfrm>
          <a:prstGeom prst="rect">
            <a:avLst/>
          </a:prstGeom>
        </p:spPr>
      </p:pic>
      <p:pic>
        <p:nvPicPr>
          <p:cNvPr id="8" name="Picture 7">
            <a:extLst>
              <a:ext uri="{FF2B5EF4-FFF2-40B4-BE49-F238E27FC236}">
                <a16:creationId xmlns:a16="http://schemas.microsoft.com/office/drawing/2014/main" id="{6B381215-D4E6-4229-9473-69BD53BC33BE}"/>
              </a:ext>
            </a:extLst>
          </p:cNvPr>
          <p:cNvPicPr>
            <a:picLocks noChangeAspect="1"/>
          </p:cNvPicPr>
          <p:nvPr/>
        </p:nvPicPr>
        <p:blipFill>
          <a:blip r:embed="rId5"/>
          <a:stretch>
            <a:fillRect/>
          </a:stretch>
        </p:blipFill>
        <p:spPr>
          <a:xfrm>
            <a:off x="9360896" y="2551100"/>
            <a:ext cx="2621214" cy="776915"/>
          </a:xfrm>
          <a:prstGeom prst="rect">
            <a:avLst/>
          </a:prstGeom>
        </p:spPr>
      </p:pic>
      <p:sp>
        <p:nvSpPr>
          <p:cNvPr id="3" name="TextBox 2">
            <a:extLst>
              <a:ext uri="{FF2B5EF4-FFF2-40B4-BE49-F238E27FC236}">
                <a16:creationId xmlns:a16="http://schemas.microsoft.com/office/drawing/2014/main" id="{F31AD3BF-C0A7-4CF3-88A2-871DE238B08B}"/>
              </a:ext>
            </a:extLst>
          </p:cNvPr>
          <p:cNvSpPr txBox="1"/>
          <p:nvPr/>
        </p:nvSpPr>
        <p:spPr>
          <a:xfrm>
            <a:off x="9360896" y="3328015"/>
            <a:ext cx="2621214" cy="3416320"/>
          </a:xfrm>
          <a:prstGeom prst="rect">
            <a:avLst/>
          </a:prstGeom>
          <a:noFill/>
        </p:spPr>
        <p:txBody>
          <a:bodyPr wrap="square" rtlCol="0">
            <a:spAutoFit/>
          </a:bodyPr>
          <a:lstStyle/>
          <a:p>
            <a:r>
              <a:rPr lang="en-GB" sz="1200" dirty="0"/>
              <a:t>Functionalists believe that without collective conscience or shared values or beliefs society will not work together as well. This is because achieving social order is impossible and social order is crucial for the well-being of society. It is believed that value agreements form the basic principle in society.  If all members of society have shared values they will have similar identities. This then will help cooperation and avoid conflict. Valued agreements will ensure people will share roles, goals and norms. But this is not always the case for example many people will have different opinions on schooling, how to bring up their children and legalising euthanasia. </a:t>
            </a:r>
          </a:p>
        </p:txBody>
      </p:sp>
      <p:sp>
        <p:nvSpPr>
          <p:cNvPr id="7" name="TextBox 6">
            <a:extLst>
              <a:ext uri="{FF2B5EF4-FFF2-40B4-BE49-F238E27FC236}">
                <a16:creationId xmlns:a16="http://schemas.microsoft.com/office/drawing/2014/main" id="{0E56F351-2C5D-4E18-A6F6-AA03D4AACDC3}"/>
              </a:ext>
            </a:extLst>
          </p:cNvPr>
          <p:cNvSpPr txBox="1"/>
          <p:nvPr/>
        </p:nvSpPr>
        <p:spPr>
          <a:xfrm>
            <a:off x="209890" y="3195896"/>
            <a:ext cx="2414588" cy="2893100"/>
          </a:xfrm>
          <a:prstGeom prst="rect">
            <a:avLst/>
          </a:prstGeom>
          <a:noFill/>
        </p:spPr>
        <p:txBody>
          <a:bodyPr wrap="square" rtlCol="0">
            <a:spAutoFit/>
          </a:bodyPr>
          <a:lstStyle/>
          <a:p>
            <a:r>
              <a:rPr lang="en-GB" sz="1400" dirty="0"/>
              <a:t>Durkheim shows us that society is important and the safety in our society is crucial and that crime and deviance are socially constructed. They are not natural, obvious and made by humankind. Crime and deviance are linked into a wider social structure, and that there are functional and dysfunctional issues with Crime and Deviance which is on the next slide. </a:t>
            </a:r>
          </a:p>
        </p:txBody>
      </p:sp>
      <p:sp>
        <p:nvSpPr>
          <p:cNvPr id="9" name="TextBox 8">
            <a:extLst>
              <a:ext uri="{FF2B5EF4-FFF2-40B4-BE49-F238E27FC236}">
                <a16:creationId xmlns:a16="http://schemas.microsoft.com/office/drawing/2014/main" id="{3DE51E47-8CD4-4308-BD23-35E8D51FD41D}"/>
              </a:ext>
            </a:extLst>
          </p:cNvPr>
          <p:cNvSpPr txBox="1"/>
          <p:nvPr/>
        </p:nvSpPr>
        <p:spPr>
          <a:xfrm>
            <a:off x="3175322" y="3209211"/>
            <a:ext cx="2968053" cy="2893100"/>
          </a:xfrm>
          <a:prstGeom prst="rect">
            <a:avLst/>
          </a:prstGeom>
          <a:noFill/>
        </p:spPr>
        <p:txBody>
          <a:bodyPr wrap="square" rtlCol="0">
            <a:spAutoFit/>
          </a:bodyPr>
          <a:lstStyle/>
          <a:p>
            <a:r>
              <a:rPr lang="en-GB" sz="1300" dirty="0"/>
              <a:t>Religion contributes to society and to the well-being of people within society. Contribution is made by teaching values. Emile Durkheim argued that all societies divisions are the sacred, which would be religious and the profane which is non-religious. Durkheim viewed social life as impossible to achieve without values . Religion comes with values that are shared between groups. Parsons argued with this by stating religious beliefs are guidelines given for believers/societies and that establish concepts of their own and moral beliefs.</a:t>
            </a:r>
          </a:p>
        </p:txBody>
      </p:sp>
      <p:sp>
        <p:nvSpPr>
          <p:cNvPr id="10" name="TextBox 9">
            <a:extLst>
              <a:ext uri="{FF2B5EF4-FFF2-40B4-BE49-F238E27FC236}">
                <a16:creationId xmlns:a16="http://schemas.microsoft.com/office/drawing/2014/main" id="{2946FBF1-DB0B-4218-A7CF-4D9E416E8C50}"/>
              </a:ext>
            </a:extLst>
          </p:cNvPr>
          <p:cNvSpPr txBox="1"/>
          <p:nvPr/>
        </p:nvSpPr>
        <p:spPr>
          <a:xfrm>
            <a:off x="6441528" y="3209211"/>
            <a:ext cx="2621214" cy="2031325"/>
          </a:xfrm>
          <a:prstGeom prst="rect">
            <a:avLst/>
          </a:prstGeom>
          <a:noFill/>
        </p:spPr>
        <p:txBody>
          <a:bodyPr wrap="square" rtlCol="0">
            <a:spAutoFit/>
          </a:bodyPr>
          <a:lstStyle/>
          <a:p>
            <a:r>
              <a:rPr lang="en-GB" sz="1400" dirty="0"/>
              <a:t>Talcott Parsons believed in value consensus such as having power which is used to achieve collective goals. Everybody benefits from a variable sum of power.  Authority can be accepted as  legitimate by the majority as it helps to achieve collective goals.</a:t>
            </a:r>
          </a:p>
        </p:txBody>
      </p:sp>
    </p:spTree>
    <p:extLst>
      <p:ext uri="{BB962C8B-B14F-4D97-AF65-F5344CB8AC3E}">
        <p14:creationId xmlns:p14="http://schemas.microsoft.com/office/powerpoint/2010/main" val="3038039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2528D-E11A-4E97-883D-58FD250B69CC}"/>
              </a:ext>
            </a:extLst>
          </p:cNvPr>
          <p:cNvSpPr>
            <a:spLocks noGrp="1"/>
          </p:cNvSpPr>
          <p:nvPr>
            <p:ph type="title"/>
          </p:nvPr>
        </p:nvSpPr>
        <p:spPr/>
        <p:txBody>
          <a:bodyPr/>
          <a:lstStyle/>
          <a:p>
            <a:r>
              <a:rPr lang="en-GB" dirty="0"/>
              <a:t>Functionalism Functional and Dysfunctional</a:t>
            </a:r>
          </a:p>
        </p:txBody>
      </p:sp>
      <p:sp>
        <p:nvSpPr>
          <p:cNvPr id="6" name="Content Placeholder 5">
            <a:extLst>
              <a:ext uri="{FF2B5EF4-FFF2-40B4-BE49-F238E27FC236}">
                <a16:creationId xmlns:a16="http://schemas.microsoft.com/office/drawing/2014/main" id="{FDBD48AD-1500-4E3B-B2BF-F118ACDFA7B7}"/>
              </a:ext>
            </a:extLst>
          </p:cNvPr>
          <p:cNvSpPr>
            <a:spLocks noGrp="1"/>
          </p:cNvSpPr>
          <p:nvPr>
            <p:ph idx="1"/>
          </p:nvPr>
        </p:nvSpPr>
        <p:spPr/>
        <p:txBody>
          <a:bodyPr>
            <a:noAutofit/>
          </a:bodyPr>
          <a:lstStyle/>
          <a:p>
            <a:r>
              <a:rPr lang="en-GB" sz="1200" dirty="0"/>
              <a:t>The functionalist perspective emphasises the connections on society by concentrating on how each part of society influence each other.</a:t>
            </a:r>
          </a:p>
          <a:p>
            <a:r>
              <a:rPr lang="en-GB" sz="1200" dirty="0"/>
              <a:t>People who follow functionalism, use the terms functional and dysfunctional to describe effects of the social elements affected on society. They believe that the  elements of society are functional if they contribute social stability and dysfunctional if they disturb social stability.  And sometimes can be both functional and dysfunctional. </a:t>
            </a:r>
          </a:p>
          <a:p>
            <a:r>
              <a:rPr lang="en-GB" sz="1200" dirty="0"/>
              <a:t>An example of  ‘functional and dysfunctional’ is that crime is dysfunctional with the association with physical violence and fear. Durkheim and other functionalists believe that crime is also functional for society because it leads to heightened awareness of shared morality and increased social cohesion. </a:t>
            </a:r>
          </a:p>
          <a:p>
            <a:r>
              <a:rPr lang="en-GB" sz="1200" dirty="0"/>
              <a:t>Many could say an example for functional is the functionalism in education allowing children to all be equal to another with the education given. People could argue against this and say schools are dysfunctional as here is where bullying or being ‘left out’ is more than likely to happen.</a:t>
            </a:r>
          </a:p>
        </p:txBody>
      </p:sp>
    </p:spTree>
    <p:extLst>
      <p:ext uri="{BB962C8B-B14F-4D97-AF65-F5344CB8AC3E}">
        <p14:creationId xmlns:p14="http://schemas.microsoft.com/office/powerpoint/2010/main" val="1280920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46C71-CDB3-4D17-A895-1E6000559178}"/>
              </a:ext>
            </a:extLst>
          </p:cNvPr>
          <p:cNvSpPr>
            <a:spLocks noGrp="1"/>
          </p:cNvSpPr>
          <p:nvPr>
            <p:ph type="title"/>
          </p:nvPr>
        </p:nvSpPr>
        <p:spPr/>
        <p:txBody>
          <a:bodyPr/>
          <a:lstStyle/>
          <a:p>
            <a:r>
              <a:rPr lang="en-GB" dirty="0"/>
              <a:t>Manifest and Latent</a:t>
            </a:r>
          </a:p>
        </p:txBody>
      </p:sp>
      <p:sp>
        <p:nvSpPr>
          <p:cNvPr id="3" name="Content Placeholder 2">
            <a:extLst>
              <a:ext uri="{FF2B5EF4-FFF2-40B4-BE49-F238E27FC236}">
                <a16:creationId xmlns:a16="http://schemas.microsoft.com/office/drawing/2014/main" id="{888E0233-B4D9-44DD-A197-5027B0595CCA}"/>
              </a:ext>
            </a:extLst>
          </p:cNvPr>
          <p:cNvSpPr>
            <a:spLocks noGrp="1"/>
          </p:cNvSpPr>
          <p:nvPr>
            <p:ph idx="1"/>
          </p:nvPr>
        </p:nvSpPr>
        <p:spPr/>
        <p:txBody>
          <a:bodyPr>
            <a:normAutofit fontScale="92500" lnSpcReduction="10000"/>
          </a:bodyPr>
          <a:lstStyle/>
          <a:p>
            <a:r>
              <a:rPr lang="en-GB" dirty="0"/>
              <a:t>Sociologists have identified two other types of functions within functionalism which are manifest and latent. </a:t>
            </a:r>
          </a:p>
          <a:p>
            <a:r>
              <a:rPr lang="en-GB" dirty="0"/>
              <a:t>Manifest functions are what are intended and Latent functions are consequences that are unintended. </a:t>
            </a:r>
          </a:p>
          <a:p>
            <a:r>
              <a:rPr lang="en-GB" dirty="0"/>
              <a:t>For example, the manifest function of education is to pass on knowledge and skills to the younger generations in society. Many state that public primary schools could serve as babysitters for employed parents and universities offer a place for young adults to meet potential friends and future partners . </a:t>
            </a:r>
          </a:p>
          <a:p>
            <a:r>
              <a:rPr lang="en-GB" dirty="0"/>
              <a:t>The baby-sitting and choosing friends/future partners are functions that are unintended or recognised functions of education which leads to them being latent functions. </a:t>
            </a:r>
          </a:p>
          <a:p>
            <a:endParaRPr lang="en-GB" dirty="0"/>
          </a:p>
        </p:txBody>
      </p:sp>
    </p:spTree>
    <p:extLst>
      <p:ext uri="{BB962C8B-B14F-4D97-AF65-F5344CB8AC3E}">
        <p14:creationId xmlns:p14="http://schemas.microsoft.com/office/powerpoint/2010/main" val="1596713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8BC9-DD4C-4DD5-83F9-21276C9D210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F139940-BEB7-490A-B437-0ACF5BD28972}"/>
              </a:ext>
            </a:extLst>
          </p:cNvPr>
          <p:cNvSpPr>
            <a:spLocks noGrp="1"/>
          </p:cNvSpPr>
          <p:nvPr>
            <p:ph idx="1"/>
          </p:nvPr>
        </p:nvSpPr>
        <p:spPr/>
        <p:txBody>
          <a:bodyPr>
            <a:normAutofit fontScale="92500" lnSpcReduction="10000"/>
          </a:bodyPr>
          <a:lstStyle/>
          <a:p>
            <a:r>
              <a:rPr lang="en-GB" dirty="0"/>
              <a:t>To conclude, Functionalisms’ theory reflects on how dysfunctional and functional society can be and how it influences and has influenced people historically. </a:t>
            </a:r>
          </a:p>
          <a:p>
            <a:r>
              <a:rPr lang="en-GB" dirty="0"/>
              <a:t>Durkheim views society as an organism. As within an organism, each part plays a necessary role, but no role can function alone, and one experiences a crisis or fails, other parts must adapt. </a:t>
            </a:r>
          </a:p>
          <a:p>
            <a:r>
              <a:rPr lang="en-GB" dirty="0"/>
              <a:t>There are primary concepts that underpin functionalism and are appropriate for the 21</a:t>
            </a:r>
            <a:r>
              <a:rPr lang="en-GB" baseline="30000" dirty="0"/>
              <a:t>st</a:t>
            </a:r>
            <a:r>
              <a:rPr lang="en-GB" dirty="0"/>
              <a:t> century. For example, Crime and Deviance the functional concept of is the awareness and morality of it, the dysfunctional part of it would be it is obviously the fact a crime has been committed.</a:t>
            </a:r>
          </a:p>
          <a:p>
            <a:r>
              <a:rPr lang="en-GB" dirty="0"/>
              <a:t>The functionalism theory sees society as a complex system that these parts work together to promote stability and solidarity in order for all of society to work. </a:t>
            </a:r>
          </a:p>
        </p:txBody>
      </p:sp>
    </p:spTree>
    <p:extLst>
      <p:ext uri="{BB962C8B-B14F-4D97-AF65-F5344CB8AC3E}">
        <p14:creationId xmlns:p14="http://schemas.microsoft.com/office/powerpoint/2010/main" val="2093138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507FB-FE97-4009-BB9E-87B31369036A}"/>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F040CD2-186B-4A13-B5A4-DD9AFB485F5C}"/>
              </a:ext>
            </a:extLst>
          </p:cNvPr>
          <p:cNvSpPr>
            <a:spLocks noGrp="1"/>
          </p:cNvSpPr>
          <p:nvPr>
            <p:ph idx="1"/>
          </p:nvPr>
        </p:nvSpPr>
        <p:spPr>
          <a:xfrm>
            <a:off x="1300163" y="2153412"/>
            <a:ext cx="9301161" cy="4447413"/>
          </a:xfrm>
        </p:spPr>
        <p:txBody>
          <a:bodyPr>
            <a:normAutofit fontScale="32500" lnSpcReduction="20000"/>
          </a:bodyPr>
          <a:lstStyle/>
          <a:p>
            <a:pPr marL="0" indent="0">
              <a:buNone/>
            </a:pPr>
            <a:r>
              <a:rPr lang="en-GB" sz="3400" dirty="0"/>
              <a:t>anon. (2017): „The Functionalist Perspective on the Family“. </a:t>
            </a:r>
            <a:r>
              <a:rPr lang="en-GB" sz="3400" dirty="0" err="1"/>
              <a:t>ReviseSociology</a:t>
            </a:r>
            <a:r>
              <a:rPr lang="en-GB" sz="3400" dirty="0"/>
              <a:t>. </a:t>
            </a:r>
            <a:r>
              <a:rPr lang="en-GB" sz="3400" dirty="0" err="1"/>
              <a:t>ReviseSociology</a:t>
            </a:r>
            <a:r>
              <a:rPr lang="en-GB" sz="3400" dirty="0"/>
              <a:t> Retrieved am 08.05.2018 from </a:t>
            </a:r>
            <a:r>
              <a:rPr lang="en-GB" sz="3400" dirty="0">
                <a:hlinkClick r:id="rId2"/>
              </a:rPr>
              <a:t>https://revisesociology.com/2014/02/09/functionalist-perspective-family/</a:t>
            </a:r>
            <a:r>
              <a:rPr lang="en-GB" sz="3400" dirty="0"/>
              <a:t> </a:t>
            </a:r>
          </a:p>
          <a:p>
            <a:pPr marL="0" indent="0">
              <a:buNone/>
            </a:pPr>
            <a:r>
              <a:rPr lang="en-GB" sz="3400" dirty="0"/>
              <a:t>anon. (n.d.): „Concepts of Functionalism“. History Learning Site. Retrieved am 08.05.2018 from https://www.historylearningsite.co.uk/sociology/theories-in-sociology/concepts-of-functionalism/. anon. (n.d.): „Introduction to Sociology/Famous Sociologists - </a:t>
            </a:r>
            <a:r>
              <a:rPr lang="en-GB" sz="3400" dirty="0" err="1"/>
              <a:t>Wikibooks</a:t>
            </a:r>
            <a:r>
              <a:rPr lang="en-GB" sz="3400" dirty="0"/>
              <a:t> ...“. Retrieved am 08.05.2018 from </a:t>
            </a:r>
            <a:r>
              <a:rPr lang="en-GB" sz="3400" dirty="0">
                <a:hlinkClick r:id="rId3"/>
              </a:rPr>
              <a:t>https://www.bing.com/cr?IG=D5B668BB004140718524820E99085DB5&amp;CID=059D5F9515036DB333A7547C14AC6C50&amp;rd=1&amp;h=YlHUUM6bnmLWwk8KD8de0wMQTfRrSImCw09maoGM3rM&amp;v=1&amp;r=https://en.wikibooks.org/wiki/Introduction_to_Sociology/Famous_Sociologists&amp;p=DevEx.LB.1,5070</a:t>
            </a:r>
            <a:r>
              <a:rPr lang="en-GB" sz="3400" dirty="0"/>
              <a:t> </a:t>
            </a:r>
          </a:p>
          <a:p>
            <a:pPr marL="0" indent="0">
              <a:buNone/>
            </a:pPr>
            <a:r>
              <a:rPr lang="en-GB" sz="3400" dirty="0"/>
              <a:t>anon. (n.d.): „Profiles of Famous Sociologists, Past and Present“. Retrieved am 08.05.2018 from </a:t>
            </a:r>
            <a:r>
              <a:rPr lang="en-GB" sz="3400" dirty="0">
                <a:hlinkClick r:id="rId4"/>
              </a:rPr>
              <a:t>https://www.bing.com/cr?IG=A95CFC0F6B1442D7BA6590347763A979&amp;CID=351BA9E9879263882885A200863D62CE&amp;rd=1&amp;h=BUIa0_ryhq5u0VcAV330BFvAJTnLo3ufNmIDpkjd9TU&amp;v=1&amp;r=https://www.thoughtco.com/famous-sociologists-3026648&amp;p=DevEx.LB.1,5116.1</a:t>
            </a:r>
            <a:r>
              <a:rPr lang="en-GB" sz="3400" dirty="0"/>
              <a:t> </a:t>
            </a:r>
          </a:p>
          <a:p>
            <a:pPr marL="0" indent="0">
              <a:buNone/>
            </a:pPr>
            <a:r>
              <a:rPr lang="en-GB" sz="3400" dirty="0"/>
              <a:t>anon. (n.d.): „Structural-Functional Theory in Sociology: Definition ...“. Retrieved am 08.05.2018 from https://www.bing.com/cr?IG=0C76B4AD43CA437B89BCDE9E156FDCF4&amp;CID=2285A8B679F4650F3E88A35F785B64BB&amp;rd=1&amp;h=QEypuRcUBB74qKsAcSUiq2GEKKq2Fej8h4q8dBXJAj8&amp;v=1&amp;r=https://study.com/academy/lesson/structural-functional-theory-in-sociology-definition-examples-quiz.html&amp;p=DevEx.LB.1,5565  </a:t>
            </a:r>
          </a:p>
          <a:p>
            <a:pPr marL="0" indent="0">
              <a:buNone/>
            </a:pPr>
            <a:r>
              <a:rPr lang="en-GB" sz="3400" dirty="0"/>
              <a:t>anon. (n.d.): „Structural-Functional Theory in Sociology: Definition ...“. Retrieved am 08.05.2018 from https://www.bing.com/cr?IG=6A034DA56367427384B6B7774CCBA7B4&amp;CID=056CD130729863B62FD5DAD9733762AB&amp;rd=1&amp;h=QEypuRcUBB74qKsAcSUiq2GEKKq2Fej8h4q8dBXJAj8&amp;v=1&amp;r=https://study.com/academy/lesson/structural-functional-theory-in-sociology-definition-examples-quiz.html&amp;p=DevEx.LB.1,5573 </a:t>
            </a:r>
          </a:p>
          <a:p>
            <a:pPr marL="0" indent="0">
              <a:buNone/>
            </a:pPr>
            <a:r>
              <a:rPr lang="en-GB" sz="3400" dirty="0"/>
              <a:t>anon. (n.d.): „Understanding Functionalist Theory - ThoughtCo“. Retrieved am 08.05.2018 from https://www.bing.com/cr?IG=89488415C4224131A0D8946EE91F60C0&amp;CID=074FDE72C8866F72348CD59BC9296E02&amp;rd=1&amp;h=1TKSFnsIv3N7QfLx3Ac4_Q3h0b8uFvWG4Bn34RlR53w&amp;v=1&amp;r=https://www.thoughtco.com/functionalist-perspective-3026625&amp;p=DevEx.LB.1,5071.1</a:t>
            </a:r>
          </a:p>
          <a:p>
            <a:pPr marL="0" indent="0">
              <a:buNone/>
            </a:pPr>
            <a:r>
              <a:rPr lang="en-GB" sz="3400" dirty="0"/>
              <a:t>anon. (n.d.): „What is the functionalist perspective in sociology?“. Sandra Cisneros Biography. Retrieved am 08.05.2018 from https://www.cliffsnotes.com/cliffsnotes/subjects/sciences/what-is-the-functionalist-perspective-in-sociology.</a:t>
            </a:r>
          </a:p>
          <a:p>
            <a:endParaRPr lang="en-GB" dirty="0"/>
          </a:p>
        </p:txBody>
      </p:sp>
    </p:spTree>
    <p:extLst>
      <p:ext uri="{BB962C8B-B14F-4D97-AF65-F5344CB8AC3E}">
        <p14:creationId xmlns:p14="http://schemas.microsoft.com/office/powerpoint/2010/main" val="38493833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9282</TotalTime>
  <Words>1900</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Gill Sans MT</vt:lpstr>
      <vt:lpstr>Parcel</vt:lpstr>
      <vt:lpstr>Functionalism</vt:lpstr>
      <vt:lpstr>PowerPoint Presentation</vt:lpstr>
      <vt:lpstr>‘I am A Functionalist’</vt:lpstr>
      <vt:lpstr>Concepts of functionalism</vt:lpstr>
      <vt:lpstr>Concepts of functionalism</vt:lpstr>
      <vt:lpstr>Functionalism Functional and Dysfunctional</vt:lpstr>
      <vt:lpstr>Manifest and Latent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Functionalism</dc:title>
  <dc:creator>teresa</dc:creator>
  <cp:lastModifiedBy>teresa</cp:lastModifiedBy>
  <cp:revision>76</cp:revision>
  <dcterms:created xsi:type="dcterms:W3CDTF">2018-05-01T13:59:18Z</dcterms:created>
  <dcterms:modified xsi:type="dcterms:W3CDTF">2018-05-08T22:02:14Z</dcterms:modified>
</cp:coreProperties>
</file>