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3" r:id="rId5"/>
    <p:sldId id="260" r:id="rId6"/>
    <p:sldId id="264" r:id="rId7"/>
    <p:sldId id="261" r:id="rId8"/>
    <p:sldId id="273" r:id="rId9"/>
    <p:sldId id="262" r:id="rId10"/>
    <p:sldId id="274" r:id="rId11"/>
    <p:sldId id="269" r:id="rId12"/>
    <p:sldId id="275" r:id="rId13"/>
    <p:sldId id="267" r:id="rId14"/>
    <p:sldId id="278" r:id="rId15"/>
    <p:sldId id="277" r:id="rId16"/>
    <p:sldId id="272" r:id="rId17"/>
    <p:sldId id="271" r:id="rId18"/>
    <p:sldId id="258" r:id="rId19"/>
    <p:sldId id="26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07BE4D-7F77-16D3-4138-C529B714C3CE}" v="61" dt="2025-10-06T08:20:58.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75DE7F-508C-4966-A303-218190CCC8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33392FD-74FC-40FE-A545-6B42F71AA2DD}">
      <dgm:prSet/>
      <dgm:spPr/>
      <dgm:t>
        <a:bodyPr/>
        <a:lstStyle/>
        <a:p>
          <a:r>
            <a:rPr lang="en-US"/>
            <a:t>Good health is fundamental to live a happy and sustainable life </a:t>
          </a:r>
        </a:p>
      </dgm:t>
    </dgm:pt>
    <dgm:pt modelId="{0F11DB87-D125-4E18-A474-A3B649C381BA}" type="parTrans" cxnId="{684E0FA1-FA6B-4583-9456-DB91C22C0F01}">
      <dgm:prSet/>
      <dgm:spPr/>
      <dgm:t>
        <a:bodyPr/>
        <a:lstStyle/>
        <a:p>
          <a:endParaRPr lang="en-US"/>
        </a:p>
      </dgm:t>
    </dgm:pt>
    <dgm:pt modelId="{E7F2D5B6-25B8-4876-9D7C-764143E8D0D4}" type="sibTrans" cxnId="{684E0FA1-FA6B-4583-9456-DB91C22C0F01}">
      <dgm:prSet/>
      <dgm:spPr/>
      <dgm:t>
        <a:bodyPr/>
        <a:lstStyle/>
        <a:p>
          <a:endParaRPr lang="en-US"/>
        </a:p>
      </dgm:t>
    </dgm:pt>
    <dgm:pt modelId="{4F6CF8BA-D550-45EA-8E7D-B9A701D12A38}">
      <dgm:prSet/>
      <dgm:spPr/>
      <dgm:t>
        <a:bodyPr/>
        <a:lstStyle/>
        <a:p>
          <a:r>
            <a:rPr lang="en-US"/>
            <a:t>Sustainable development  goals makes sure everyone can live.</a:t>
          </a:r>
        </a:p>
      </dgm:t>
    </dgm:pt>
    <dgm:pt modelId="{376E39A6-E278-4103-904D-8FAEC4A0A1D1}" type="parTrans" cxnId="{909DFE93-A7EA-4943-9ED6-BD6F18EEB9FD}">
      <dgm:prSet/>
      <dgm:spPr/>
      <dgm:t>
        <a:bodyPr/>
        <a:lstStyle/>
        <a:p>
          <a:endParaRPr lang="en-US"/>
        </a:p>
      </dgm:t>
    </dgm:pt>
    <dgm:pt modelId="{F17A5E11-23DF-4EA0-AA2E-9F2B0FD4BAF7}" type="sibTrans" cxnId="{909DFE93-A7EA-4943-9ED6-BD6F18EEB9FD}">
      <dgm:prSet/>
      <dgm:spPr/>
      <dgm:t>
        <a:bodyPr/>
        <a:lstStyle/>
        <a:p>
          <a:endParaRPr lang="en-US"/>
        </a:p>
      </dgm:t>
    </dgm:pt>
    <dgm:pt modelId="{A5F5C166-9392-4FD1-BDD8-AB52E695F323}">
      <dgm:prSet/>
      <dgm:spPr/>
      <dgm:t>
        <a:bodyPr/>
        <a:lstStyle/>
        <a:p>
          <a:r>
            <a:rPr lang="en-US"/>
            <a:t>Intergration of health, wellbeing and sustainability is necessary for addressing inequalities, promotion of prevention and ensuring long term resilience of the NHS.  </a:t>
          </a:r>
        </a:p>
      </dgm:t>
    </dgm:pt>
    <dgm:pt modelId="{1F5AB261-EA1F-4F14-8832-EE066A24A956}" type="parTrans" cxnId="{E371B743-BD3C-467C-982B-A2963EAD636D}">
      <dgm:prSet/>
      <dgm:spPr/>
      <dgm:t>
        <a:bodyPr/>
        <a:lstStyle/>
        <a:p>
          <a:endParaRPr lang="en-US"/>
        </a:p>
      </dgm:t>
    </dgm:pt>
    <dgm:pt modelId="{7745C80A-3119-4E4D-ADEB-F2C329835070}" type="sibTrans" cxnId="{E371B743-BD3C-467C-982B-A2963EAD636D}">
      <dgm:prSet/>
      <dgm:spPr/>
      <dgm:t>
        <a:bodyPr/>
        <a:lstStyle/>
        <a:p>
          <a:endParaRPr lang="en-US"/>
        </a:p>
      </dgm:t>
    </dgm:pt>
    <dgm:pt modelId="{B620DC5F-7D20-4992-9864-E8424E9BE205}">
      <dgm:prSet/>
      <dgm:spPr/>
      <dgm:t>
        <a:bodyPr/>
        <a:lstStyle/>
        <a:p>
          <a:r>
            <a:rPr lang="en-US"/>
            <a:t>This presentation will explore how  health, wellbeing and sustainability are linked and why working on them together is key for a better future.</a:t>
          </a:r>
        </a:p>
      </dgm:t>
    </dgm:pt>
    <dgm:pt modelId="{688DB6BE-F2CC-4C04-A61E-A0F179CC7DA8}" type="parTrans" cxnId="{55881905-FF1B-42F9-96C0-94F4533AC22C}">
      <dgm:prSet/>
      <dgm:spPr/>
      <dgm:t>
        <a:bodyPr/>
        <a:lstStyle/>
        <a:p>
          <a:endParaRPr lang="en-US"/>
        </a:p>
      </dgm:t>
    </dgm:pt>
    <dgm:pt modelId="{F6F375B1-6A93-40F3-A7DA-5D23B9AF10F4}" type="sibTrans" cxnId="{55881905-FF1B-42F9-96C0-94F4533AC22C}">
      <dgm:prSet/>
      <dgm:spPr/>
      <dgm:t>
        <a:bodyPr/>
        <a:lstStyle/>
        <a:p>
          <a:endParaRPr lang="en-US"/>
        </a:p>
      </dgm:t>
    </dgm:pt>
    <dgm:pt modelId="{4905A1BC-ECF0-4116-BFB5-18AB80DE7961}" type="pres">
      <dgm:prSet presAssocID="{E675DE7F-508C-4966-A303-218190CCC849}" presName="root" presStyleCnt="0">
        <dgm:presLayoutVars>
          <dgm:dir/>
          <dgm:resizeHandles val="exact"/>
        </dgm:presLayoutVars>
      </dgm:prSet>
      <dgm:spPr/>
    </dgm:pt>
    <dgm:pt modelId="{A022E51D-A219-4034-A955-28A5C8488510}" type="pres">
      <dgm:prSet presAssocID="{C33392FD-74FC-40FE-A545-6B42F71AA2DD}" presName="compNode" presStyleCnt="0"/>
      <dgm:spPr/>
    </dgm:pt>
    <dgm:pt modelId="{CF76B686-D7F1-446D-9568-6950FF794BDE}" type="pres">
      <dgm:prSet presAssocID="{C33392FD-74FC-40FE-A545-6B42F71AA2DD}" presName="bgRect" presStyleLbl="bgShp" presStyleIdx="0" presStyleCnt="4"/>
      <dgm:spPr/>
    </dgm:pt>
    <dgm:pt modelId="{FE5C8D7F-63C5-4BEF-8B31-2C848678C4A8}" type="pres">
      <dgm:prSet presAssocID="{C33392FD-74FC-40FE-A545-6B42F71AA2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2F2044BC-E9D3-454B-9F1E-2D067C95E7BF}" type="pres">
      <dgm:prSet presAssocID="{C33392FD-74FC-40FE-A545-6B42F71AA2DD}" presName="spaceRect" presStyleCnt="0"/>
      <dgm:spPr/>
    </dgm:pt>
    <dgm:pt modelId="{AE8797F0-E111-4303-B277-F7661A923101}" type="pres">
      <dgm:prSet presAssocID="{C33392FD-74FC-40FE-A545-6B42F71AA2DD}" presName="parTx" presStyleLbl="revTx" presStyleIdx="0" presStyleCnt="4">
        <dgm:presLayoutVars>
          <dgm:chMax val="0"/>
          <dgm:chPref val="0"/>
        </dgm:presLayoutVars>
      </dgm:prSet>
      <dgm:spPr/>
    </dgm:pt>
    <dgm:pt modelId="{FD863E7E-4A81-4586-94E8-A36FCB9CD038}" type="pres">
      <dgm:prSet presAssocID="{E7F2D5B6-25B8-4876-9D7C-764143E8D0D4}" presName="sibTrans" presStyleCnt="0"/>
      <dgm:spPr/>
    </dgm:pt>
    <dgm:pt modelId="{DE18C9FD-206B-442A-A83F-FBE8BDFD83D5}" type="pres">
      <dgm:prSet presAssocID="{4F6CF8BA-D550-45EA-8E7D-B9A701D12A38}" presName="compNode" presStyleCnt="0"/>
      <dgm:spPr/>
    </dgm:pt>
    <dgm:pt modelId="{FE10C153-2A68-4F6C-8225-94C0DF1DB925}" type="pres">
      <dgm:prSet presAssocID="{4F6CF8BA-D550-45EA-8E7D-B9A701D12A38}" presName="bgRect" presStyleLbl="bgShp" presStyleIdx="1" presStyleCnt="4"/>
      <dgm:spPr/>
    </dgm:pt>
    <dgm:pt modelId="{3B4ED582-3F11-4522-BE90-C431A4887B14}" type="pres">
      <dgm:prSet presAssocID="{4F6CF8BA-D550-45EA-8E7D-B9A701D12A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EBA4FCB1-C828-4D9A-8F1C-370018532792}" type="pres">
      <dgm:prSet presAssocID="{4F6CF8BA-D550-45EA-8E7D-B9A701D12A38}" presName="spaceRect" presStyleCnt="0"/>
      <dgm:spPr/>
    </dgm:pt>
    <dgm:pt modelId="{BD4D911D-2850-4AD1-9B94-6D7CC9B070E0}" type="pres">
      <dgm:prSet presAssocID="{4F6CF8BA-D550-45EA-8E7D-B9A701D12A38}" presName="parTx" presStyleLbl="revTx" presStyleIdx="1" presStyleCnt="4">
        <dgm:presLayoutVars>
          <dgm:chMax val="0"/>
          <dgm:chPref val="0"/>
        </dgm:presLayoutVars>
      </dgm:prSet>
      <dgm:spPr/>
    </dgm:pt>
    <dgm:pt modelId="{B25C5B5D-3995-4625-8506-9E01590C667F}" type="pres">
      <dgm:prSet presAssocID="{F17A5E11-23DF-4EA0-AA2E-9F2B0FD4BAF7}" presName="sibTrans" presStyleCnt="0"/>
      <dgm:spPr/>
    </dgm:pt>
    <dgm:pt modelId="{C5870E0E-3563-4545-8A40-3B51EF99B969}" type="pres">
      <dgm:prSet presAssocID="{A5F5C166-9392-4FD1-BDD8-AB52E695F323}" presName="compNode" presStyleCnt="0"/>
      <dgm:spPr/>
    </dgm:pt>
    <dgm:pt modelId="{AC42BF44-8A3A-4644-BFBF-E04A05032EC2}" type="pres">
      <dgm:prSet presAssocID="{A5F5C166-9392-4FD1-BDD8-AB52E695F323}" presName="bgRect" presStyleLbl="bgShp" presStyleIdx="2" presStyleCnt="4"/>
      <dgm:spPr/>
    </dgm:pt>
    <dgm:pt modelId="{6FF82D7E-365A-49E2-88AB-84DF6FC99EAC}" type="pres">
      <dgm:prSet presAssocID="{A5F5C166-9392-4FD1-BDD8-AB52E695F32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C7E6B54A-BBED-4A9C-AA8E-143EE8A06AA3}" type="pres">
      <dgm:prSet presAssocID="{A5F5C166-9392-4FD1-BDD8-AB52E695F323}" presName="spaceRect" presStyleCnt="0"/>
      <dgm:spPr/>
    </dgm:pt>
    <dgm:pt modelId="{C97D1745-F903-4B3B-AAD2-6F290F2BB0CF}" type="pres">
      <dgm:prSet presAssocID="{A5F5C166-9392-4FD1-BDD8-AB52E695F323}" presName="parTx" presStyleLbl="revTx" presStyleIdx="2" presStyleCnt="4">
        <dgm:presLayoutVars>
          <dgm:chMax val="0"/>
          <dgm:chPref val="0"/>
        </dgm:presLayoutVars>
      </dgm:prSet>
      <dgm:spPr/>
    </dgm:pt>
    <dgm:pt modelId="{209CC07D-6CE2-4846-BF89-C31E35E3A4C1}" type="pres">
      <dgm:prSet presAssocID="{7745C80A-3119-4E4D-ADEB-F2C329835070}" presName="sibTrans" presStyleCnt="0"/>
      <dgm:spPr/>
    </dgm:pt>
    <dgm:pt modelId="{4C088759-BEF8-47EF-8B25-811AB2890ACB}" type="pres">
      <dgm:prSet presAssocID="{B620DC5F-7D20-4992-9864-E8424E9BE205}" presName="compNode" presStyleCnt="0"/>
      <dgm:spPr/>
    </dgm:pt>
    <dgm:pt modelId="{E1A5E13B-0765-494A-A30A-BF421BF09E29}" type="pres">
      <dgm:prSet presAssocID="{B620DC5F-7D20-4992-9864-E8424E9BE205}" presName="bgRect" presStyleLbl="bgShp" presStyleIdx="3" presStyleCnt="4"/>
      <dgm:spPr/>
    </dgm:pt>
    <dgm:pt modelId="{83B69A92-8DE3-4577-9332-D2FB30E1513E}" type="pres">
      <dgm:prSet presAssocID="{B620DC5F-7D20-4992-9864-E8424E9BE2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82A62265-C552-4D1F-9889-252490A0F8F3}" type="pres">
      <dgm:prSet presAssocID="{B620DC5F-7D20-4992-9864-E8424E9BE205}" presName="spaceRect" presStyleCnt="0"/>
      <dgm:spPr/>
    </dgm:pt>
    <dgm:pt modelId="{98E0630E-89C2-4C86-9179-F9B2F084933A}" type="pres">
      <dgm:prSet presAssocID="{B620DC5F-7D20-4992-9864-E8424E9BE205}" presName="parTx" presStyleLbl="revTx" presStyleIdx="3" presStyleCnt="4">
        <dgm:presLayoutVars>
          <dgm:chMax val="0"/>
          <dgm:chPref val="0"/>
        </dgm:presLayoutVars>
      </dgm:prSet>
      <dgm:spPr/>
    </dgm:pt>
  </dgm:ptLst>
  <dgm:cxnLst>
    <dgm:cxn modelId="{55881905-FF1B-42F9-96C0-94F4533AC22C}" srcId="{E675DE7F-508C-4966-A303-218190CCC849}" destId="{B620DC5F-7D20-4992-9864-E8424E9BE205}" srcOrd="3" destOrd="0" parTransId="{688DB6BE-F2CC-4C04-A61E-A0F179CC7DA8}" sibTransId="{F6F375B1-6A93-40F3-A7DA-5D23B9AF10F4}"/>
    <dgm:cxn modelId="{94D1B73E-8E1F-40CE-99CB-4C2BBC5095D9}" type="presOf" srcId="{4F6CF8BA-D550-45EA-8E7D-B9A701D12A38}" destId="{BD4D911D-2850-4AD1-9B94-6D7CC9B070E0}" srcOrd="0" destOrd="0" presId="urn:microsoft.com/office/officeart/2018/2/layout/IconVerticalSolidList"/>
    <dgm:cxn modelId="{E371B743-BD3C-467C-982B-A2963EAD636D}" srcId="{E675DE7F-508C-4966-A303-218190CCC849}" destId="{A5F5C166-9392-4FD1-BDD8-AB52E695F323}" srcOrd="2" destOrd="0" parTransId="{1F5AB261-EA1F-4F14-8832-EE066A24A956}" sibTransId="{7745C80A-3119-4E4D-ADEB-F2C329835070}"/>
    <dgm:cxn modelId="{617BAC7B-D540-4887-A571-116A8E47AB92}" type="presOf" srcId="{E675DE7F-508C-4966-A303-218190CCC849}" destId="{4905A1BC-ECF0-4116-BFB5-18AB80DE7961}" srcOrd="0" destOrd="0" presId="urn:microsoft.com/office/officeart/2018/2/layout/IconVerticalSolidList"/>
    <dgm:cxn modelId="{F1E8248A-43E0-4475-83DE-99D69005F9CA}" type="presOf" srcId="{B620DC5F-7D20-4992-9864-E8424E9BE205}" destId="{98E0630E-89C2-4C86-9179-F9B2F084933A}" srcOrd="0" destOrd="0" presId="urn:microsoft.com/office/officeart/2018/2/layout/IconVerticalSolidList"/>
    <dgm:cxn modelId="{C47E308C-EBA8-4948-9BA8-3E118A1EF491}" type="presOf" srcId="{A5F5C166-9392-4FD1-BDD8-AB52E695F323}" destId="{C97D1745-F903-4B3B-AAD2-6F290F2BB0CF}" srcOrd="0" destOrd="0" presId="urn:microsoft.com/office/officeart/2018/2/layout/IconVerticalSolidList"/>
    <dgm:cxn modelId="{909DFE93-A7EA-4943-9ED6-BD6F18EEB9FD}" srcId="{E675DE7F-508C-4966-A303-218190CCC849}" destId="{4F6CF8BA-D550-45EA-8E7D-B9A701D12A38}" srcOrd="1" destOrd="0" parTransId="{376E39A6-E278-4103-904D-8FAEC4A0A1D1}" sibTransId="{F17A5E11-23DF-4EA0-AA2E-9F2B0FD4BAF7}"/>
    <dgm:cxn modelId="{684E0FA1-FA6B-4583-9456-DB91C22C0F01}" srcId="{E675DE7F-508C-4966-A303-218190CCC849}" destId="{C33392FD-74FC-40FE-A545-6B42F71AA2DD}" srcOrd="0" destOrd="0" parTransId="{0F11DB87-D125-4E18-A474-A3B649C381BA}" sibTransId="{E7F2D5B6-25B8-4876-9D7C-764143E8D0D4}"/>
    <dgm:cxn modelId="{2E65FDFB-500A-4B0D-A4D2-2FF1D5E4B6B6}" type="presOf" srcId="{C33392FD-74FC-40FE-A545-6B42F71AA2DD}" destId="{AE8797F0-E111-4303-B277-F7661A923101}" srcOrd="0" destOrd="0" presId="urn:microsoft.com/office/officeart/2018/2/layout/IconVerticalSolidList"/>
    <dgm:cxn modelId="{03298ED1-4871-43C6-939D-E672E0101D69}" type="presParOf" srcId="{4905A1BC-ECF0-4116-BFB5-18AB80DE7961}" destId="{A022E51D-A219-4034-A955-28A5C8488510}" srcOrd="0" destOrd="0" presId="urn:microsoft.com/office/officeart/2018/2/layout/IconVerticalSolidList"/>
    <dgm:cxn modelId="{B22C3123-B1DB-47F4-A5BD-7D8523B28ADF}" type="presParOf" srcId="{A022E51D-A219-4034-A955-28A5C8488510}" destId="{CF76B686-D7F1-446D-9568-6950FF794BDE}" srcOrd="0" destOrd="0" presId="urn:microsoft.com/office/officeart/2018/2/layout/IconVerticalSolidList"/>
    <dgm:cxn modelId="{AD6359E0-1B64-4EAD-B8EB-192792F3B159}" type="presParOf" srcId="{A022E51D-A219-4034-A955-28A5C8488510}" destId="{FE5C8D7F-63C5-4BEF-8B31-2C848678C4A8}" srcOrd="1" destOrd="0" presId="urn:microsoft.com/office/officeart/2018/2/layout/IconVerticalSolidList"/>
    <dgm:cxn modelId="{C25491C0-3E4E-40BF-9411-656A5346A3AF}" type="presParOf" srcId="{A022E51D-A219-4034-A955-28A5C8488510}" destId="{2F2044BC-E9D3-454B-9F1E-2D067C95E7BF}" srcOrd="2" destOrd="0" presId="urn:microsoft.com/office/officeart/2018/2/layout/IconVerticalSolidList"/>
    <dgm:cxn modelId="{84D220DC-CEA6-40CD-811B-7958B557C9D9}" type="presParOf" srcId="{A022E51D-A219-4034-A955-28A5C8488510}" destId="{AE8797F0-E111-4303-B277-F7661A923101}" srcOrd="3" destOrd="0" presId="urn:microsoft.com/office/officeart/2018/2/layout/IconVerticalSolidList"/>
    <dgm:cxn modelId="{2B3A518E-3177-4FF2-AAC6-134D557231E8}" type="presParOf" srcId="{4905A1BC-ECF0-4116-BFB5-18AB80DE7961}" destId="{FD863E7E-4A81-4586-94E8-A36FCB9CD038}" srcOrd="1" destOrd="0" presId="urn:microsoft.com/office/officeart/2018/2/layout/IconVerticalSolidList"/>
    <dgm:cxn modelId="{1D9AFEF2-F44E-43BC-8C2B-062BD81F996D}" type="presParOf" srcId="{4905A1BC-ECF0-4116-BFB5-18AB80DE7961}" destId="{DE18C9FD-206B-442A-A83F-FBE8BDFD83D5}" srcOrd="2" destOrd="0" presId="urn:microsoft.com/office/officeart/2018/2/layout/IconVerticalSolidList"/>
    <dgm:cxn modelId="{4E9B048F-ACF0-485C-ADE2-91F507F64176}" type="presParOf" srcId="{DE18C9FD-206B-442A-A83F-FBE8BDFD83D5}" destId="{FE10C153-2A68-4F6C-8225-94C0DF1DB925}" srcOrd="0" destOrd="0" presId="urn:microsoft.com/office/officeart/2018/2/layout/IconVerticalSolidList"/>
    <dgm:cxn modelId="{51C326CA-9FAD-4AE0-AE1C-934B42E2DEEA}" type="presParOf" srcId="{DE18C9FD-206B-442A-A83F-FBE8BDFD83D5}" destId="{3B4ED582-3F11-4522-BE90-C431A4887B14}" srcOrd="1" destOrd="0" presId="urn:microsoft.com/office/officeart/2018/2/layout/IconVerticalSolidList"/>
    <dgm:cxn modelId="{CA5386C8-DBBB-471E-8165-D0BB5BA3B745}" type="presParOf" srcId="{DE18C9FD-206B-442A-A83F-FBE8BDFD83D5}" destId="{EBA4FCB1-C828-4D9A-8F1C-370018532792}" srcOrd="2" destOrd="0" presId="urn:microsoft.com/office/officeart/2018/2/layout/IconVerticalSolidList"/>
    <dgm:cxn modelId="{101C6DA1-4E96-445B-A237-DF9C5162467B}" type="presParOf" srcId="{DE18C9FD-206B-442A-A83F-FBE8BDFD83D5}" destId="{BD4D911D-2850-4AD1-9B94-6D7CC9B070E0}" srcOrd="3" destOrd="0" presId="urn:microsoft.com/office/officeart/2018/2/layout/IconVerticalSolidList"/>
    <dgm:cxn modelId="{3A2960E2-DD62-43C6-B5FF-5B71F38D690A}" type="presParOf" srcId="{4905A1BC-ECF0-4116-BFB5-18AB80DE7961}" destId="{B25C5B5D-3995-4625-8506-9E01590C667F}" srcOrd="3" destOrd="0" presId="urn:microsoft.com/office/officeart/2018/2/layout/IconVerticalSolidList"/>
    <dgm:cxn modelId="{4562FDF5-B79A-40BC-9856-5B0CE1223E6A}" type="presParOf" srcId="{4905A1BC-ECF0-4116-BFB5-18AB80DE7961}" destId="{C5870E0E-3563-4545-8A40-3B51EF99B969}" srcOrd="4" destOrd="0" presId="urn:microsoft.com/office/officeart/2018/2/layout/IconVerticalSolidList"/>
    <dgm:cxn modelId="{DABA1ABE-783A-4864-9243-6602638DB1DD}" type="presParOf" srcId="{C5870E0E-3563-4545-8A40-3B51EF99B969}" destId="{AC42BF44-8A3A-4644-BFBF-E04A05032EC2}" srcOrd="0" destOrd="0" presId="urn:microsoft.com/office/officeart/2018/2/layout/IconVerticalSolidList"/>
    <dgm:cxn modelId="{B63DCCF5-3AFB-42D5-98C0-4EBFFA4CDBD8}" type="presParOf" srcId="{C5870E0E-3563-4545-8A40-3B51EF99B969}" destId="{6FF82D7E-365A-49E2-88AB-84DF6FC99EAC}" srcOrd="1" destOrd="0" presId="urn:microsoft.com/office/officeart/2018/2/layout/IconVerticalSolidList"/>
    <dgm:cxn modelId="{98BB3783-48F6-42D2-A651-B566F46547F6}" type="presParOf" srcId="{C5870E0E-3563-4545-8A40-3B51EF99B969}" destId="{C7E6B54A-BBED-4A9C-AA8E-143EE8A06AA3}" srcOrd="2" destOrd="0" presId="urn:microsoft.com/office/officeart/2018/2/layout/IconVerticalSolidList"/>
    <dgm:cxn modelId="{5019F95A-C9AC-4C5A-B204-6BE25B7E7E78}" type="presParOf" srcId="{C5870E0E-3563-4545-8A40-3B51EF99B969}" destId="{C97D1745-F903-4B3B-AAD2-6F290F2BB0CF}" srcOrd="3" destOrd="0" presId="urn:microsoft.com/office/officeart/2018/2/layout/IconVerticalSolidList"/>
    <dgm:cxn modelId="{3A7D534C-70E4-438F-8AEC-6AD2EB123EDA}" type="presParOf" srcId="{4905A1BC-ECF0-4116-BFB5-18AB80DE7961}" destId="{209CC07D-6CE2-4846-BF89-C31E35E3A4C1}" srcOrd="5" destOrd="0" presId="urn:microsoft.com/office/officeart/2018/2/layout/IconVerticalSolidList"/>
    <dgm:cxn modelId="{C20337F7-975C-43D6-BA40-EF5A180FB7CF}" type="presParOf" srcId="{4905A1BC-ECF0-4116-BFB5-18AB80DE7961}" destId="{4C088759-BEF8-47EF-8B25-811AB2890ACB}" srcOrd="6" destOrd="0" presId="urn:microsoft.com/office/officeart/2018/2/layout/IconVerticalSolidList"/>
    <dgm:cxn modelId="{9C86D040-B116-4219-80E0-542B8F650BE3}" type="presParOf" srcId="{4C088759-BEF8-47EF-8B25-811AB2890ACB}" destId="{E1A5E13B-0765-494A-A30A-BF421BF09E29}" srcOrd="0" destOrd="0" presId="urn:microsoft.com/office/officeart/2018/2/layout/IconVerticalSolidList"/>
    <dgm:cxn modelId="{9D10B84D-DA29-4928-8621-0B2F76968B33}" type="presParOf" srcId="{4C088759-BEF8-47EF-8B25-811AB2890ACB}" destId="{83B69A92-8DE3-4577-9332-D2FB30E1513E}" srcOrd="1" destOrd="0" presId="urn:microsoft.com/office/officeart/2018/2/layout/IconVerticalSolidList"/>
    <dgm:cxn modelId="{34B4756D-6F8F-48E9-A996-FB72D2DAD769}" type="presParOf" srcId="{4C088759-BEF8-47EF-8B25-811AB2890ACB}" destId="{82A62265-C552-4D1F-9889-252490A0F8F3}" srcOrd="2" destOrd="0" presId="urn:microsoft.com/office/officeart/2018/2/layout/IconVerticalSolidList"/>
    <dgm:cxn modelId="{4EC98FC5-656E-4688-8D50-9043E141A82F}" type="presParOf" srcId="{4C088759-BEF8-47EF-8B25-811AB2890ACB}" destId="{98E0630E-89C2-4C86-9179-F9B2F08493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C4785F-5629-46B6-ABA4-DD917285178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DA449BC-C859-4114-B5ED-988B41B91813}">
      <dgm:prSet/>
      <dgm:spPr/>
      <dgm:t>
        <a:bodyPr/>
        <a:lstStyle/>
        <a:p>
          <a:pPr>
            <a:defRPr cap="all"/>
          </a:pPr>
          <a:r>
            <a:rPr lang="en-US"/>
            <a:t>Strengthen partnership to address local health needs </a:t>
          </a:r>
        </a:p>
      </dgm:t>
    </dgm:pt>
    <dgm:pt modelId="{D8BF01A8-26DB-40C6-82FF-209E57348639}" type="parTrans" cxnId="{081808E5-2663-41D2-8E94-EC4534798417}">
      <dgm:prSet/>
      <dgm:spPr/>
      <dgm:t>
        <a:bodyPr/>
        <a:lstStyle/>
        <a:p>
          <a:endParaRPr lang="en-US"/>
        </a:p>
      </dgm:t>
    </dgm:pt>
    <dgm:pt modelId="{8395B88D-AA39-4AD1-98DA-36720B60C60C}" type="sibTrans" cxnId="{081808E5-2663-41D2-8E94-EC4534798417}">
      <dgm:prSet/>
      <dgm:spPr/>
      <dgm:t>
        <a:bodyPr/>
        <a:lstStyle/>
        <a:p>
          <a:endParaRPr lang="en-US"/>
        </a:p>
      </dgm:t>
    </dgm:pt>
    <dgm:pt modelId="{9DFB2B52-6E96-4ABC-9D36-B7A57BA3C84E}">
      <dgm:prSet/>
      <dgm:spPr/>
      <dgm:t>
        <a:bodyPr/>
        <a:lstStyle/>
        <a:p>
          <a:pPr>
            <a:defRPr cap="all"/>
          </a:pPr>
          <a:r>
            <a:rPr lang="en-US"/>
            <a:t>Promote public health campaigns to raise awareness</a:t>
          </a:r>
        </a:p>
      </dgm:t>
    </dgm:pt>
    <dgm:pt modelId="{0699A873-684E-48D9-9805-33C968672813}" type="parTrans" cxnId="{FF5BC213-0F35-46C5-94E1-6229409147D6}">
      <dgm:prSet/>
      <dgm:spPr/>
      <dgm:t>
        <a:bodyPr/>
        <a:lstStyle/>
        <a:p>
          <a:endParaRPr lang="en-US"/>
        </a:p>
      </dgm:t>
    </dgm:pt>
    <dgm:pt modelId="{CE2382E9-F0F1-4615-9D8D-0A077E75937C}" type="sibTrans" cxnId="{FF5BC213-0F35-46C5-94E1-6229409147D6}">
      <dgm:prSet/>
      <dgm:spPr/>
      <dgm:t>
        <a:bodyPr/>
        <a:lstStyle/>
        <a:p>
          <a:endParaRPr lang="en-US"/>
        </a:p>
      </dgm:t>
    </dgm:pt>
    <dgm:pt modelId="{E32F7E27-564B-4BDA-8D59-FAED5309F1D2}">
      <dgm:prSet/>
      <dgm:spPr/>
      <dgm:t>
        <a:bodyPr/>
        <a:lstStyle/>
        <a:p>
          <a:pPr>
            <a:defRPr cap="all"/>
          </a:pPr>
          <a:r>
            <a:rPr lang="en-US"/>
            <a:t>Encourage healthy lifestyle by promoting nutrition and physical activities.</a:t>
          </a:r>
        </a:p>
      </dgm:t>
    </dgm:pt>
    <dgm:pt modelId="{284FC153-7A84-409B-B456-E589D3C7B4CD}" type="parTrans" cxnId="{34F9E887-32A6-4D5D-9064-A1086005A3C2}">
      <dgm:prSet/>
      <dgm:spPr/>
      <dgm:t>
        <a:bodyPr/>
        <a:lstStyle/>
        <a:p>
          <a:endParaRPr lang="en-US"/>
        </a:p>
      </dgm:t>
    </dgm:pt>
    <dgm:pt modelId="{C98013E5-3AB1-4D42-832B-E05CA7CEB9FA}" type="sibTrans" cxnId="{34F9E887-32A6-4D5D-9064-A1086005A3C2}">
      <dgm:prSet/>
      <dgm:spPr/>
      <dgm:t>
        <a:bodyPr/>
        <a:lstStyle/>
        <a:p>
          <a:endParaRPr lang="en-US"/>
        </a:p>
      </dgm:t>
    </dgm:pt>
    <dgm:pt modelId="{156CC382-4021-45F6-9575-470B8C5CF37C}">
      <dgm:prSet/>
      <dgm:spPr/>
      <dgm:t>
        <a:bodyPr/>
        <a:lstStyle/>
        <a:p>
          <a:pPr>
            <a:defRPr cap="all"/>
          </a:pPr>
          <a:r>
            <a:rPr lang="en-US"/>
            <a:t>Ensure equal access to healthcare with stronger policies. </a:t>
          </a:r>
        </a:p>
      </dgm:t>
    </dgm:pt>
    <dgm:pt modelId="{66759636-94A0-4F8E-A472-FC607EC74880}" type="parTrans" cxnId="{9BB07BF6-F32E-4BF8-A0B4-DE449061953B}">
      <dgm:prSet/>
      <dgm:spPr/>
      <dgm:t>
        <a:bodyPr/>
        <a:lstStyle/>
        <a:p>
          <a:endParaRPr lang="en-US"/>
        </a:p>
      </dgm:t>
    </dgm:pt>
    <dgm:pt modelId="{AAA1673D-EFBD-4F8B-ACAE-2222BCC5F360}" type="sibTrans" cxnId="{9BB07BF6-F32E-4BF8-A0B4-DE449061953B}">
      <dgm:prSet/>
      <dgm:spPr/>
      <dgm:t>
        <a:bodyPr/>
        <a:lstStyle/>
        <a:p>
          <a:endParaRPr lang="en-US"/>
        </a:p>
      </dgm:t>
    </dgm:pt>
    <dgm:pt modelId="{2EEA4316-DCD3-4D69-8F09-2A1963C68C5B}" type="pres">
      <dgm:prSet presAssocID="{19C4785F-5629-46B6-ABA4-DD9172851786}" presName="root" presStyleCnt="0">
        <dgm:presLayoutVars>
          <dgm:dir/>
          <dgm:resizeHandles val="exact"/>
        </dgm:presLayoutVars>
      </dgm:prSet>
      <dgm:spPr/>
    </dgm:pt>
    <dgm:pt modelId="{AB5DECB5-CC0A-4FBC-A7FF-FCB17172A109}" type="pres">
      <dgm:prSet presAssocID="{0DA449BC-C859-4114-B5ED-988B41B91813}" presName="compNode" presStyleCnt="0"/>
      <dgm:spPr/>
    </dgm:pt>
    <dgm:pt modelId="{774D3B72-092C-4736-9FC2-56403A9B9409}" type="pres">
      <dgm:prSet presAssocID="{0DA449BC-C859-4114-B5ED-988B41B91813}" presName="iconBgRect" presStyleLbl="bgShp" presStyleIdx="0" presStyleCnt="4"/>
      <dgm:spPr>
        <a:prstGeom prst="round2DiagRect">
          <a:avLst>
            <a:gd name="adj1" fmla="val 29727"/>
            <a:gd name="adj2" fmla="val 0"/>
          </a:avLst>
        </a:prstGeom>
      </dgm:spPr>
    </dgm:pt>
    <dgm:pt modelId="{0B700EBA-98B6-44A9-8030-90138E74C614}" type="pres">
      <dgm:prSet presAssocID="{0DA449BC-C859-4114-B5ED-988B41B9181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CFD06901-85BF-483B-BDD5-F6EF78732929}" type="pres">
      <dgm:prSet presAssocID="{0DA449BC-C859-4114-B5ED-988B41B91813}" presName="spaceRect" presStyleCnt="0"/>
      <dgm:spPr/>
    </dgm:pt>
    <dgm:pt modelId="{BD1112F5-C715-4179-A115-5DB680BC4C33}" type="pres">
      <dgm:prSet presAssocID="{0DA449BC-C859-4114-B5ED-988B41B91813}" presName="textRect" presStyleLbl="revTx" presStyleIdx="0" presStyleCnt="4">
        <dgm:presLayoutVars>
          <dgm:chMax val="1"/>
          <dgm:chPref val="1"/>
        </dgm:presLayoutVars>
      </dgm:prSet>
      <dgm:spPr/>
    </dgm:pt>
    <dgm:pt modelId="{F503DED2-D79B-4E05-81A9-242F7715511A}" type="pres">
      <dgm:prSet presAssocID="{8395B88D-AA39-4AD1-98DA-36720B60C60C}" presName="sibTrans" presStyleCnt="0"/>
      <dgm:spPr/>
    </dgm:pt>
    <dgm:pt modelId="{9740F3F1-0C99-4D95-A74C-F5F55E2C5E21}" type="pres">
      <dgm:prSet presAssocID="{9DFB2B52-6E96-4ABC-9D36-B7A57BA3C84E}" presName="compNode" presStyleCnt="0"/>
      <dgm:spPr/>
    </dgm:pt>
    <dgm:pt modelId="{A835AE13-4697-4AFC-9808-7318A5675FAE}" type="pres">
      <dgm:prSet presAssocID="{9DFB2B52-6E96-4ABC-9D36-B7A57BA3C84E}" presName="iconBgRect" presStyleLbl="bgShp" presStyleIdx="1" presStyleCnt="4"/>
      <dgm:spPr>
        <a:prstGeom prst="round2DiagRect">
          <a:avLst>
            <a:gd name="adj1" fmla="val 29727"/>
            <a:gd name="adj2" fmla="val 0"/>
          </a:avLst>
        </a:prstGeom>
      </dgm:spPr>
    </dgm:pt>
    <dgm:pt modelId="{52F64E17-2D21-4AA6-B6AC-A95C01CBE5AD}" type="pres">
      <dgm:prSet presAssocID="{9DFB2B52-6E96-4ABC-9D36-B7A57BA3C8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A58E6823-2D1A-431F-B28E-127015BCEA57}" type="pres">
      <dgm:prSet presAssocID="{9DFB2B52-6E96-4ABC-9D36-B7A57BA3C84E}" presName="spaceRect" presStyleCnt="0"/>
      <dgm:spPr/>
    </dgm:pt>
    <dgm:pt modelId="{25BB3CE9-6F67-44EF-A044-96CDFB12A029}" type="pres">
      <dgm:prSet presAssocID="{9DFB2B52-6E96-4ABC-9D36-B7A57BA3C84E}" presName="textRect" presStyleLbl="revTx" presStyleIdx="1" presStyleCnt="4">
        <dgm:presLayoutVars>
          <dgm:chMax val="1"/>
          <dgm:chPref val="1"/>
        </dgm:presLayoutVars>
      </dgm:prSet>
      <dgm:spPr/>
    </dgm:pt>
    <dgm:pt modelId="{E7DA2115-2AEC-411F-905E-9874BFD76035}" type="pres">
      <dgm:prSet presAssocID="{CE2382E9-F0F1-4615-9D8D-0A077E75937C}" presName="sibTrans" presStyleCnt="0"/>
      <dgm:spPr/>
    </dgm:pt>
    <dgm:pt modelId="{07E6C98B-FE1D-444E-8CE3-D1A44A4FD372}" type="pres">
      <dgm:prSet presAssocID="{E32F7E27-564B-4BDA-8D59-FAED5309F1D2}" presName="compNode" presStyleCnt="0"/>
      <dgm:spPr/>
    </dgm:pt>
    <dgm:pt modelId="{081B835F-55AA-48AF-80C0-A49FB8B5A59F}" type="pres">
      <dgm:prSet presAssocID="{E32F7E27-564B-4BDA-8D59-FAED5309F1D2}" presName="iconBgRect" presStyleLbl="bgShp" presStyleIdx="2" presStyleCnt="4"/>
      <dgm:spPr>
        <a:prstGeom prst="round2DiagRect">
          <a:avLst>
            <a:gd name="adj1" fmla="val 29727"/>
            <a:gd name="adj2" fmla="val 0"/>
          </a:avLst>
        </a:prstGeom>
      </dgm:spPr>
    </dgm:pt>
    <dgm:pt modelId="{0438F2D0-87C9-41E6-8EBA-1E217EA47BB5}" type="pres">
      <dgm:prSet presAssocID="{E32F7E27-564B-4BDA-8D59-FAED5309F1D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pple"/>
        </a:ext>
      </dgm:extLst>
    </dgm:pt>
    <dgm:pt modelId="{9A1BB3D3-B6C0-44BA-951D-E77D7EBBE53C}" type="pres">
      <dgm:prSet presAssocID="{E32F7E27-564B-4BDA-8D59-FAED5309F1D2}" presName="spaceRect" presStyleCnt="0"/>
      <dgm:spPr/>
    </dgm:pt>
    <dgm:pt modelId="{0D221BFF-E9FE-416C-A066-98B6A077A1DA}" type="pres">
      <dgm:prSet presAssocID="{E32F7E27-564B-4BDA-8D59-FAED5309F1D2}" presName="textRect" presStyleLbl="revTx" presStyleIdx="2" presStyleCnt="4">
        <dgm:presLayoutVars>
          <dgm:chMax val="1"/>
          <dgm:chPref val="1"/>
        </dgm:presLayoutVars>
      </dgm:prSet>
      <dgm:spPr/>
    </dgm:pt>
    <dgm:pt modelId="{AAC93D3B-E04F-41EB-B93E-689A01F0B5EB}" type="pres">
      <dgm:prSet presAssocID="{C98013E5-3AB1-4D42-832B-E05CA7CEB9FA}" presName="sibTrans" presStyleCnt="0"/>
      <dgm:spPr/>
    </dgm:pt>
    <dgm:pt modelId="{75B169E5-AF91-477E-A9DD-B70FD9E510F9}" type="pres">
      <dgm:prSet presAssocID="{156CC382-4021-45F6-9575-470B8C5CF37C}" presName="compNode" presStyleCnt="0"/>
      <dgm:spPr/>
    </dgm:pt>
    <dgm:pt modelId="{12F92146-931D-4820-A498-DB2777C0B61A}" type="pres">
      <dgm:prSet presAssocID="{156CC382-4021-45F6-9575-470B8C5CF37C}" presName="iconBgRect" presStyleLbl="bgShp" presStyleIdx="3" presStyleCnt="4"/>
      <dgm:spPr>
        <a:prstGeom prst="round2DiagRect">
          <a:avLst>
            <a:gd name="adj1" fmla="val 29727"/>
            <a:gd name="adj2" fmla="val 0"/>
          </a:avLst>
        </a:prstGeom>
      </dgm:spPr>
    </dgm:pt>
    <dgm:pt modelId="{163D339D-4414-456A-A101-FF341B79E857}" type="pres">
      <dgm:prSet presAssocID="{156CC382-4021-45F6-9575-470B8C5CF37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B43FCC06-0518-4158-B68E-6D641830541E}" type="pres">
      <dgm:prSet presAssocID="{156CC382-4021-45F6-9575-470B8C5CF37C}" presName="spaceRect" presStyleCnt="0"/>
      <dgm:spPr/>
    </dgm:pt>
    <dgm:pt modelId="{4C7BCA25-CA3B-41C4-BDB8-9AB8D91C294F}" type="pres">
      <dgm:prSet presAssocID="{156CC382-4021-45F6-9575-470B8C5CF37C}" presName="textRect" presStyleLbl="revTx" presStyleIdx="3" presStyleCnt="4">
        <dgm:presLayoutVars>
          <dgm:chMax val="1"/>
          <dgm:chPref val="1"/>
        </dgm:presLayoutVars>
      </dgm:prSet>
      <dgm:spPr/>
    </dgm:pt>
  </dgm:ptLst>
  <dgm:cxnLst>
    <dgm:cxn modelId="{FF5BC213-0F35-46C5-94E1-6229409147D6}" srcId="{19C4785F-5629-46B6-ABA4-DD9172851786}" destId="{9DFB2B52-6E96-4ABC-9D36-B7A57BA3C84E}" srcOrd="1" destOrd="0" parTransId="{0699A873-684E-48D9-9805-33C968672813}" sibTransId="{CE2382E9-F0F1-4615-9D8D-0A077E75937C}"/>
    <dgm:cxn modelId="{ABF6DB1E-F799-4B1F-AB9B-F7EA329791E7}" type="presOf" srcId="{156CC382-4021-45F6-9575-470B8C5CF37C}" destId="{4C7BCA25-CA3B-41C4-BDB8-9AB8D91C294F}" srcOrd="0" destOrd="0" presId="urn:microsoft.com/office/officeart/2018/5/layout/IconLeafLabelList"/>
    <dgm:cxn modelId="{02AAC01F-D573-4597-8AFC-0A9B410BFBC4}" type="presOf" srcId="{19C4785F-5629-46B6-ABA4-DD9172851786}" destId="{2EEA4316-DCD3-4D69-8F09-2A1963C68C5B}" srcOrd="0" destOrd="0" presId="urn:microsoft.com/office/officeart/2018/5/layout/IconLeafLabelList"/>
    <dgm:cxn modelId="{92CBA15E-6D0F-40AB-88B7-F810A1F71A60}" type="presOf" srcId="{9DFB2B52-6E96-4ABC-9D36-B7A57BA3C84E}" destId="{25BB3CE9-6F67-44EF-A044-96CDFB12A029}" srcOrd="0" destOrd="0" presId="urn:microsoft.com/office/officeart/2018/5/layout/IconLeafLabelList"/>
    <dgm:cxn modelId="{47607E83-1DAF-44EC-A9F4-C10CE5EB0EFD}" type="presOf" srcId="{E32F7E27-564B-4BDA-8D59-FAED5309F1D2}" destId="{0D221BFF-E9FE-416C-A066-98B6A077A1DA}" srcOrd="0" destOrd="0" presId="urn:microsoft.com/office/officeart/2018/5/layout/IconLeafLabelList"/>
    <dgm:cxn modelId="{34F9E887-32A6-4D5D-9064-A1086005A3C2}" srcId="{19C4785F-5629-46B6-ABA4-DD9172851786}" destId="{E32F7E27-564B-4BDA-8D59-FAED5309F1D2}" srcOrd="2" destOrd="0" parTransId="{284FC153-7A84-409B-B456-E589D3C7B4CD}" sibTransId="{C98013E5-3AB1-4D42-832B-E05CA7CEB9FA}"/>
    <dgm:cxn modelId="{247784C1-8563-40BE-9410-861E4FB5B80F}" type="presOf" srcId="{0DA449BC-C859-4114-B5ED-988B41B91813}" destId="{BD1112F5-C715-4179-A115-5DB680BC4C33}" srcOrd="0" destOrd="0" presId="urn:microsoft.com/office/officeart/2018/5/layout/IconLeafLabelList"/>
    <dgm:cxn modelId="{081808E5-2663-41D2-8E94-EC4534798417}" srcId="{19C4785F-5629-46B6-ABA4-DD9172851786}" destId="{0DA449BC-C859-4114-B5ED-988B41B91813}" srcOrd="0" destOrd="0" parTransId="{D8BF01A8-26DB-40C6-82FF-209E57348639}" sibTransId="{8395B88D-AA39-4AD1-98DA-36720B60C60C}"/>
    <dgm:cxn modelId="{9BB07BF6-F32E-4BF8-A0B4-DE449061953B}" srcId="{19C4785F-5629-46B6-ABA4-DD9172851786}" destId="{156CC382-4021-45F6-9575-470B8C5CF37C}" srcOrd="3" destOrd="0" parTransId="{66759636-94A0-4F8E-A472-FC607EC74880}" sibTransId="{AAA1673D-EFBD-4F8B-ACAE-2222BCC5F360}"/>
    <dgm:cxn modelId="{773F3A1D-F351-499E-9C76-4D83E6152922}" type="presParOf" srcId="{2EEA4316-DCD3-4D69-8F09-2A1963C68C5B}" destId="{AB5DECB5-CC0A-4FBC-A7FF-FCB17172A109}" srcOrd="0" destOrd="0" presId="urn:microsoft.com/office/officeart/2018/5/layout/IconLeafLabelList"/>
    <dgm:cxn modelId="{B8464159-1F58-4393-B1E3-286BD2EB30A5}" type="presParOf" srcId="{AB5DECB5-CC0A-4FBC-A7FF-FCB17172A109}" destId="{774D3B72-092C-4736-9FC2-56403A9B9409}" srcOrd="0" destOrd="0" presId="urn:microsoft.com/office/officeart/2018/5/layout/IconLeafLabelList"/>
    <dgm:cxn modelId="{E8B3BF02-C05D-4A58-BB1B-1DC21980770E}" type="presParOf" srcId="{AB5DECB5-CC0A-4FBC-A7FF-FCB17172A109}" destId="{0B700EBA-98B6-44A9-8030-90138E74C614}" srcOrd="1" destOrd="0" presId="urn:microsoft.com/office/officeart/2018/5/layout/IconLeafLabelList"/>
    <dgm:cxn modelId="{F74BEE58-B80F-4A33-93AC-B03AA4F5BB11}" type="presParOf" srcId="{AB5DECB5-CC0A-4FBC-A7FF-FCB17172A109}" destId="{CFD06901-85BF-483B-BDD5-F6EF78732929}" srcOrd="2" destOrd="0" presId="urn:microsoft.com/office/officeart/2018/5/layout/IconLeafLabelList"/>
    <dgm:cxn modelId="{70946D5B-906C-414E-826F-DA6A33B90E95}" type="presParOf" srcId="{AB5DECB5-CC0A-4FBC-A7FF-FCB17172A109}" destId="{BD1112F5-C715-4179-A115-5DB680BC4C33}" srcOrd="3" destOrd="0" presId="urn:microsoft.com/office/officeart/2018/5/layout/IconLeafLabelList"/>
    <dgm:cxn modelId="{417E6D64-5E3B-4AAC-AEDC-E1D428D36FAF}" type="presParOf" srcId="{2EEA4316-DCD3-4D69-8F09-2A1963C68C5B}" destId="{F503DED2-D79B-4E05-81A9-242F7715511A}" srcOrd="1" destOrd="0" presId="urn:microsoft.com/office/officeart/2018/5/layout/IconLeafLabelList"/>
    <dgm:cxn modelId="{154785EF-BB57-4290-816C-FA8AF54D6E4D}" type="presParOf" srcId="{2EEA4316-DCD3-4D69-8F09-2A1963C68C5B}" destId="{9740F3F1-0C99-4D95-A74C-F5F55E2C5E21}" srcOrd="2" destOrd="0" presId="urn:microsoft.com/office/officeart/2018/5/layout/IconLeafLabelList"/>
    <dgm:cxn modelId="{81E9DEC6-6C92-48EB-9A5C-130531342453}" type="presParOf" srcId="{9740F3F1-0C99-4D95-A74C-F5F55E2C5E21}" destId="{A835AE13-4697-4AFC-9808-7318A5675FAE}" srcOrd="0" destOrd="0" presId="urn:microsoft.com/office/officeart/2018/5/layout/IconLeafLabelList"/>
    <dgm:cxn modelId="{406788D7-A9EC-4BEE-8744-983766B56D50}" type="presParOf" srcId="{9740F3F1-0C99-4D95-A74C-F5F55E2C5E21}" destId="{52F64E17-2D21-4AA6-B6AC-A95C01CBE5AD}" srcOrd="1" destOrd="0" presId="urn:microsoft.com/office/officeart/2018/5/layout/IconLeafLabelList"/>
    <dgm:cxn modelId="{956701F4-3814-4B61-AF45-BABF782C657D}" type="presParOf" srcId="{9740F3F1-0C99-4D95-A74C-F5F55E2C5E21}" destId="{A58E6823-2D1A-431F-B28E-127015BCEA57}" srcOrd="2" destOrd="0" presId="urn:microsoft.com/office/officeart/2018/5/layout/IconLeafLabelList"/>
    <dgm:cxn modelId="{BCF2D1DA-AED6-4E6C-9099-A57E07E315E9}" type="presParOf" srcId="{9740F3F1-0C99-4D95-A74C-F5F55E2C5E21}" destId="{25BB3CE9-6F67-44EF-A044-96CDFB12A029}" srcOrd="3" destOrd="0" presId="urn:microsoft.com/office/officeart/2018/5/layout/IconLeafLabelList"/>
    <dgm:cxn modelId="{EEB32C45-A5CA-4539-8E8E-D8F0C9A90A6F}" type="presParOf" srcId="{2EEA4316-DCD3-4D69-8F09-2A1963C68C5B}" destId="{E7DA2115-2AEC-411F-905E-9874BFD76035}" srcOrd="3" destOrd="0" presId="urn:microsoft.com/office/officeart/2018/5/layout/IconLeafLabelList"/>
    <dgm:cxn modelId="{18138860-B03D-4ABC-B96E-62623E9B5E1B}" type="presParOf" srcId="{2EEA4316-DCD3-4D69-8F09-2A1963C68C5B}" destId="{07E6C98B-FE1D-444E-8CE3-D1A44A4FD372}" srcOrd="4" destOrd="0" presId="urn:microsoft.com/office/officeart/2018/5/layout/IconLeafLabelList"/>
    <dgm:cxn modelId="{691F922D-AC86-497C-BE58-8B2517DDED13}" type="presParOf" srcId="{07E6C98B-FE1D-444E-8CE3-D1A44A4FD372}" destId="{081B835F-55AA-48AF-80C0-A49FB8B5A59F}" srcOrd="0" destOrd="0" presId="urn:microsoft.com/office/officeart/2018/5/layout/IconLeafLabelList"/>
    <dgm:cxn modelId="{29ECEF44-3DCC-4569-B8BC-F64E5388B691}" type="presParOf" srcId="{07E6C98B-FE1D-444E-8CE3-D1A44A4FD372}" destId="{0438F2D0-87C9-41E6-8EBA-1E217EA47BB5}" srcOrd="1" destOrd="0" presId="urn:microsoft.com/office/officeart/2018/5/layout/IconLeafLabelList"/>
    <dgm:cxn modelId="{E3D4E1D6-59F6-4927-AAB5-283E28BD77B8}" type="presParOf" srcId="{07E6C98B-FE1D-444E-8CE3-D1A44A4FD372}" destId="{9A1BB3D3-B6C0-44BA-951D-E77D7EBBE53C}" srcOrd="2" destOrd="0" presId="urn:microsoft.com/office/officeart/2018/5/layout/IconLeafLabelList"/>
    <dgm:cxn modelId="{032E3D8A-6489-4131-8F1C-764F58DACCF1}" type="presParOf" srcId="{07E6C98B-FE1D-444E-8CE3-D1A44A4FD372}" destId="{0D221BFF-E9FE-416C-A066-98B6A077A1DA}" srcOrd="3" destOrd="0" presId="urn:microsoft.com/office/officeart/2018/5/layout/IconLeafLabelList"/>
    <dgm:cxn modelId="{03190E93-26DD-4658-A85B-22DC8B8C3D1D}" type="presParOf" srcId="{2EEA4316-DCD3-4D69-8F09-2A1963C68C5B}" destId="{AAC93D3B-E04F-41EB-B93E-689A01F0B5EB}" srcOrd="5" destOrd="0" presId="urn:microsoft.com/office/officeart/2018/5/layout/IconLeafLabelList"/>
    <dgm:cxn modelId="{0E588540-28AC-4691-A8F0-AA8EC82F4C69}" type="presParOf" srcId="{2EEA4316-DCD3-4D69-8F09-2A1963C68C5B}" destId="{75B169E5-AF91-477E-A9DD-B70FD9E510F9}" srcOrd="6" destOrd="0" presId="urn:microsoft.com/office/officeart/2018/5/layout/IconLeafLabelList"/>
    <dgm:cxn modelId="{233CC5D1-8236-4EEF-9576-123FD26A4B1B}" type="presParOf" srcId="{75B169E5-AF91-477E-A9DD-B70FD9E510F9}" destId="{12F92146-931D-4820-A498-DB2777C0B61A}" srcOrd="0" destOrd="0" presId="urn:microsoft.com/office/officeart/2018/5/layout/IconLeafLabelList"/>
    <dgm:cxn modelId="{97507E58-E9B3-4609-A30C-868874E9ED70}" type="presParOf" srcId="{75B169E5-AF91-477E-A9DD-B70FD9E510F9}" destId="{163D339D-4414-456A-A101-FF341B79E857}" srcOrd="1" destOrd="0" presId="urn:microsoft.com/office/officeart/2018/5/layout/IconLeafLabelList"/>
    <dgm:cxn modelId="{7154F4EC-EEF0-494A-899D-B384A66686BD}" type="presParOf" srcId="{75B169E5-AF91-477E-A9DD-B70FD9E510F9}" destId="{B43FCC06-0518-4158-B68E-6D641830541E}" srcOrd="2" destOrd="0" presId="urn:microsoft.com/office/officeart/2018/5/layout/IconLeafLabelList"/>
    <dgm:cxn modelId="{4C849DF5-515C-46F1-A77F-120D4C1009B3}" type="presParOf" srcId="{75B169E5-AF91-477E-A9DD-B70FD9E510F9}" destId="{4C7BCA25-CA3B-41C4-BDB8-9AB8D91C294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6B686-D7F1-446D-9568-6950FF794BDE}">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C8D7F-63C5-4BEF-8B31-2C848678C4A8}">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797F0-E111-4303-B277-F7661A923101}">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889000">
            <a:lnSpc>
              <a:spcPct val="90000"/>
            </a:lnSpc>
            <a:spcBef>
              <a:spcPct val="0"/>
            </a:spcBef>
            <a:spcAft>
              <a:spcPct val="35000"/>
            </a:spcAft>
            <a:buNone/>
          </a:pPr>
          <a:r>
            <a:rPr lang="en-US" sz="2000" kern="1200"/>
            <a:t>Good health is fundamental to live a happy and sustainable life </a:t>
          </a:r>
        </a:p>
      </dsp:txBody>
      <dsp:txXfrm>
        <a:off x="1058686" y="1808"/>
        <a:ext cx="9456913" cy="916611"/>
      </dsp:txXfrm>
    </dsp:sp>
    <dsp:sp modelId="{FE10C153-2A68-4F6C-8225-94C0DF1DB925}">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ED582-3F11-4522-BE90-C431A4887B14}">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D911D-2850-4AD1-9B94-6D7CC9B070E0}">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889000">
            <a:lnSpc>
              <a:spcPct val="90000"/>
            </a:lnSpc>
            <a:spcBef>
              <a:spcPct val="0"/>
            </a:spcBef>
            <a:spcAft>
              <a:spcPct val="35000"/>
            </a:spcAft>
            <a:buNone/>
          </a:pPr>
          <a:r>
            <a:rPr lang="en-US" sz="2000" kern="1200"/>
            <a:t>Sustainable development  goals makes sure everyone can live.</a:t>
          </a:r>
        </a:p>
      </dsp:txBody>
      <dsp:txXfrm>
        <a:off x="1058686" y="1147573"/>
        <a:ext cx="9456913" cy="916611"/>
      </dsp:txXfrm>
    </dsp:sp>
    <dsp:sp modelId="{AC42BF44-8A3A-4644-BFBF-E04A05032EC2}">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F82D7E-365A-49E2-88AB-84DF6FC99EAC}">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7D1745-F903-4B3B-AAD2-6F290F2BB0C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889000">
            <a:lnSpc>
              <a:spcPct val="90000"/>
            </a:lnSpc>
            <a:spcBef>
              <a:spcPct val="0"/>
            </a:spcBef>
            <a:spcAft>
              <a:spcPct val="35000"/>
            </a:spcAft>
            <a:buNone/>
          </a:pPr>
          <a:r>
            <a:rPr lang="en-US" sz="2000" kern="1200"/>
            <a:t>Intergration of health, wellbeing and sustainability is necessary for addressing inequalities, promotion of prevention and ensuring long term resilience of the NHS.  </a:t>
          </a:r>
        </a:p>
      </dsp:txBody>
      <dsp:txXfrm>
        <a:off x="1058686" y="2293338"/>
        <a:ext cx="9456913" cy="916611"/>
      </dsp:txXfrm>
    </dsp:sp>
    <dsp:sp modelId="{E1A5E13B-0765-494A-A30A-BF421BF09E2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69A92-8DE3-4577-9332-D2FB30E1513E}">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0630E-89C2-4C86-9179-F9B2F084933A}">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889000">
            <a:lnSpc>
              <a:spcPct val="90000"/>
            </a:lnSpc>
            <a:spcBef>
              <a:spcPct val="0"/>
            </a:spcBef>
            <a:spcAft>
              <a:spcPct val="35000"/>
            </a:spcAft>
            <a:buNone/>
          </a:pPr>
          <a:r>
            <a:rPr lang="en-US" sz="2000" kern="1200"/>
            <a:t>This presentation will explore how  health, wellbeing and sustainability are linked and why working on them together is key for a better future.</a:t>
          </a:r>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D3B72-092C-4736-9FC2-56403A9B9409}">
      <dsp:nvSpPr>
        <dsp:cNvPr id="0" name=""/>
        <dsp:cNvSpPr/>
      </dsp:nvSpPr>
      <dsp:spPr>
        <a:xfrm>
          <a:off x="813044" y="25559"/>
          <a:ext cx="1620455" cy="16204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00EBA-98B6-44A9-8030-90138E74C614}">
      <dsp:nvSpPr>
        <dsp:cNvPr id="0" name=""/>
        <dsp:cNvSpPr/>
      </dsp:nvSpPr>
      <dsp:spPr>
        <a:xfrm>
          <a:off x="1158387" y="370901"/>
          <a:ext cx="929769" cy="92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1112F5-C715-4179-A115-5DB680BC4C33}">
      <dsp:nvSpPr>
        <dsp:cNvPr id="0" name=""/>
        <dsp:cNvSpPr/>
      </dsp:nvSpPr>
      <dsp:spPr>
        <a:xfrm>
          <a:off x="295030"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Strengthen partnership to address local health needs </a:t>
          </a:r>
        </a:p>
      </dsp:txBody>
      <dsp:txXfrm>
        <a:off x="295030" y="2150746"/>
        <a:ext cx="2656483" cy="720000"/>
      </dsp:txXfrm>
    </dsp:sp>
    <dsp:sp modelId="{A835AE13-4697-4AFC-9808-7318A5675FAE}">
      <dsp:nvSpPr>
        <dsp:cNvPr id="0" name=""/>
        <dsp:cNvSpPr/>
      </dsp:nvSpPr>
      <dsp:spPr>
        <a:xfrm>
          <a:off x="3934413" y="25559"/>
          <a:ext cx="1620455" cy="16204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64E17-2D21-4AA6-B6AC-A95C01CBE5AD}">
      <dsp:nvSpPr>
        <dsp:cNvPr id="0" name=""/>
        <dsp:cNvSpPr/>
      </dsp:nvSpPr>
      <dsp:spPr>
        <a:xfrm>
          <a:off x="4279756" y="370901"/>
          <a:ext cx="929769" cy="92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B3CE9-6F67-44EF-A044-96CDFB12A029}">
      <dsp:nvSpPr>
        <dsp:cNvPr id="0" name=""/>
        <dsp:cNvSpPr/>
      </dsp:nvSpPr>
      <dsp:spPr>
        <a:xfrm>
          <a:off x="3416398"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Promote public health campaigns to raise awareness</a:t>
          </a:r>
        </a:p>
      </dsp:txBody>
      <dsp:txXfrm>
        <a:off x="3416398" y="2150746"/>
        <a:ext cx="2656483" cy="720000"/>
      </dsp:txXfrm>
    </dsp:sp>
    <dsp:sp modelId="{081B835F-55AA-48AF-80C0-A49FB8B5A59F}">
      <dsp:nvSpPr>
        <dsp:cNvPr id="0" name=""/>
        <dsp:cNvSpPr/>
      </dsp:nvSpPr>
      <dsp:spPr>
        <a:xfrm>
          <a:off x="813044" y="3534866"/>
          <a:ext cx="1620455" cy="16204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8F2D0-87C9-41E6-8EBA-1E217EA47BB5}">
      <dsp:nvSpPr>
        <dsp:cNvPr id="0" name=""/>
        <dsp:cNvSpPr/>
      </dsp:nvSpPr>
      <dsp:spPr>
        <a:xfrm>
          <a:off x="1158387" y="3880209"/>
          <a:ext cx="929769" cy="92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21BFF-E9FE-416C-A066-98B6A077A1DA}">
      <dsp:nvSpPr>
        <dsp:cNvPr id="0" name=""/>
        <dsp:cNvSpPr/>
      </dsp:nvSpPr>
      <dsp:spPr>
        <a:xfrm>
          <a:off x="295030"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Encourage healthy lifestyle by promoting nutrition and physical activities.</a:t>
          </a:r>
        </a:p>
      </dsp:txBody>
      <dsp:txXfrm>
        <a:off x="295030" y="5660053"/>
        <a:ext cx="2656483" cy="720000"/>
      </dsp:txXfrm>
    </dsp:sp>
    <dsp:sp modelId="{12F92146-931D-4820-A498-DB2777C0B61A}">
      <dsp:nvSpPr>
        <dsp:cNvPr id="0" name=""/>
        <dsp:cNvSpPr/>
      </dsp:nvSpPr>
      <dsp:spPr>
        <a:xfrm>
          <a:off x="3934413" y="3534866"/>
          <a:ext cx="1620455" cy="16204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D339D-4414-456A-A101-FF341B79E857}">
      <dsp:nvSpPr>
        <dsp:cNvPr id="0" name=""/>
        <dsp:cNvSpPr/>
      </dsp:nvSpPr>
      <dsp:spPr>
        <a:xfrm>
          <a:off x="4279756" y="3880209"/>
          <a:ext cx="929769" cy="929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CA25-CA3B-41C4-BDB8-9AB8D91C294F}">
      <dsp:nvSpPr>
        <dsp:cNvPr id="0" name=""/>
        <dsp:cNvSpPr/>
      </dsp:nvSpPr>
      <dsp:spPr>
        <a:xfrm>
          <a:off x="3416398"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Ensure equal access to healthcare with stronger policies. </a:t>
          </a:r>
        </a:p>
      </dsp:txBody>
      <dsp:txXfrm>
        <a:off x="3416398" y="5660053"/>
        <a:ext cx="265648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books/NBK591719/" TargetMode="External"/><Relationship Id="rId7" Type="http://schemas.openxmlformats.org/officeDocument/2006/relationships/hyperlink" Target="https://www.who.int/europe/about-us/our-work/sustainable-development-goals" TargetMode="External"/><Relationship Id="rId2" Type="http://schemas.openxmlformats.org/officeDocument/2006/relationships/hyperlink" Target="http://www.ncbi.nlm.nih.gov" TargetMode="External"/><Relationship Id="rId1" Type="http://schemas.openxmlformats.org/officeDocument/2006/relationships/slideLayout" Target="../slideLayouts/slideLayout2.xml"/><Relationship Id="rId6" Type="http://schemas.openxmlformats.org/officeDocument/2006/relationships/hyperlink" Target="https://i.pinimg.com/originals/5a/0d/8b/5a0d8b90c1a6b29edb658e268cef30e1.jpg" TargetMode="External"/><Relationship Id="rId5" Type="http://schemas.openxmlformats.org/officeDocument/2006/relationships/hyperlink" Target="https://subtleyoga.com/wp-content/uploads/2023/03/biomedical-model.png" TargetMode="External"/><Relationship Id="rId4" Type="http://schemas.openxmlformats.org/officeDocument/2006/relationships/hyperlink" Target="https://study.com/learn/lesson/biomedical-model-health-illness.html"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sustainability.lilly.com/transparency/sustainable-development-goals" TargetMode="External"/><Relationship Id="rId3" Type="http://schemas.openxmlformats.org/officeDocument/2006/relationships/hyperlink" Target="https://www.bijab.com/bijas-approach/the-optimal-wellness-model-2/" TargetMode="External"/><Relationship Id="rId7" Type="http://schemas.openxmlformats.org/officeDocument/2006/relationships/hyperlink" Target="https://www.nhs.uk/every-mind-matters/mental-wellbeing-tips/be-active-for-your-mental-health/" TargetMode="External"/><Relationship Id="rId2" Type="http://schemas.openxmlformats.org/officeDocument/2006/relationships/hyperlink" Target="https://pmc.ncbi.nlm.nih.gov/articles/PMC5508938/" TargetMode="External"/><Relationship Id="rId1" Type="http://schemas.openxmlformats.org/officeDocument/2006/relationships/slideLayout" Target="../slideLayouts/slideLayout2.xml"/><Relationship Id="rId6" Type="http://schemas.openxmlformats.org/officeDocument/2006/relationships/hyperlink" Target="https://www.gov.uk/government/news/focus-on-brisk-walking-not-just-10000-steps-say-health-experts" TargetMode="External"/><Relationship Id="rId5" Type="http://schemas.openxmlformats.org/officeDocument/2006/relationships/hyperlink" Target="https://www.betterhealth.vic.gov.au/health/healthyliving/wellbeing" TargetMode="External"/><Relationship Id="rId10" Type="http://schemas.openxmlformats.org/officeDocument/2006/relationships/hyperlink" Target="https://globalgoals.org/goals/3-good-health-and-well-being/" TargetMode="External"/><Relationship Id="rId4" Type="http://schemas.openxmlformats.org/officeDocument/2006/relationships/hyperlink" Target="https://worldwellbeingmovement.org/wp-content/uploads/2025/06/UK-Wellbeing-Report-2025.pdf" TargetMode="External"/><Relationship Id="rId9" Type="http://schemas.openxmlformats.org/officeDocument/2006/relationships/hyperlink" Target="https://www.ncc.com/sustainability/our-sustainability-framework/memberships-and-initiatives/the-sustainable-development-goal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researchbriefings.files.parliament.uk/documents/POST-PN-0553/POST-PN-0553.pdf" TargetMode="External"/><Relationship Id="rId3" Type="http://schemas.openxmlformats.org/officeDocument/2006/relationships/hyperlink" Target="https://www.gov.uk/government/news/nhs-long-term-plan-launched"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bacch.org.uk/pages/b-biss-introduction-to-the-nhs-long-term-plan" TargetMode="External"/><Relationship Id="rId1" Type="http://schemas.openxmlformats.org/officeDocument/2006/relationships/slideLayout" Target="../slideLayouts/slideLayout2.xml"/><Relationship Id="rId6" Type="http://schemas.openxmlformats.org/officeDocument/2006/relationships/hyperlink" Target="https://www.pharmalive.com/social-determinants-of-health-making-an-impact/"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sustainablehealthcare.org.uk/news-2019-01-sustainability-nhs-long-term-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br>
              <a:rPr lang="en-US" sz="4100" dirty="0"/>
            </a:br>
            <a:r>
              <a:rPr lang="en-US" sz="4100" dirty="0">
                <a:solidFill>
                  <a:srgbClr val="FFFFFF"/>
                </a:solidFill>
                <a:latin typeface="Arial"/>
                <a:cs typeface="Arial"/>
              </a:rPr>
              <a:t>NAME: Raisa  Khaleel </a:t>
            </a:r>
            <a:br>
              <a:rPr lang="en-US" sz="4100" dirty="0">
                <a:latin typeface="Arial"/>
              </a:rPr>
            </a:br>
            <a:r>
              <a:rPr lang="en-US" sz="4100" dirty="0">
                <a:solidFill>
                  <a:srgbClr val="FFFFFF"/>
                </a:solidFill>
                <a:latin typeface="Arial"/>
                <a:cs typeface="Arial"/>
              </a:rPr>
              <a:t>STUDENT NUMBER: 2220004</a:t>
            </a:r>
            <a:br>
              <a:rPr lang="en-US" sz="4100" dirty="0">
                <a:latin typeface="Arial"/>
              </a:rPr>
            </a:br>
            <a:r>
              <a:rPr lang="en-US" sz="4100" dirty="0">
                <a:solidFill>
                  <a:srgbClr val="FFFFFF"/>
                </a:solidFill>
                <a:latin typeface="Arial"/>
                <a:cs typeface="Arial"/>
              </a:rPr>
              <a:t>LECTURE: Parese</a:t>
            </a:r>
            <a:br>
              <a:rPr lang="en-US" sz="4100" dirty="0">
                <a:latin typeface="Arial"/>
              </a:rPr>
            </a:br>
            <a:r>
              <a:rPr lang="en-US" sz="4100" dirty="0">
                <a:solidFill>
                  <a:srgbClr val="FFFFFF"/>
                </a:solidFill>
                <a:latin typeface="Arial"/>
                <a:cs typeface="Arial"/>
              </a:rPr>
              <a:t>CODE: BMHP6030</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US">
                <a:latin typeface="Arial"/>
                <a:cs typeface="Arial"/>
              </a:rPr>
              <a:t>Integrating health, wellbeing and sustainable development</a:t>
            </a:r>
            <a:r>
              <a:rPr lang="en-US"/>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0A504-8859-1AF0-92B6-DBE5B3F8F6EE}"/>
              </a:ext>
            </a:extLst>
          </p:cNvPr>
          <p:cNvSpPr>
            <a:spLocks noGrp="1"/>
          </p:cNvSpPr>
          <p:nvPr>
            <p:ph type="title"/>
          </p:nvPr>
        </p:nvSpPr>
        <p:spPr>
          <a:xfrm>
            <a:off x="841248" y="256032"/>
            <a:ext cx="10506456" cy="1014984"/>
          </a:xfrm>
        </p:spPr>
        <p:txBody>
          <a:bodyPr anchor="b">
            <a:normAutofit/>
          </a:bodyPr>
          <a:lstStyle/>
          <a:p>
            <a:r>
              <a:rPr lang="en-US"/>
              <a:t>Introduction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027B499-03F5-4F0B-35B8-0F3F6B46C7CE}"/>
              </a:ext>
            </a:extLst>
          </p:cNvPr>
          <p:cNvGraphicFramePr>
            <a:graphicFrameLocks noGrp="1"/>
          </p:cNvGraphicFramePr>
          <p:nvPr>
            <p:ph idx="1"/>
            <p:extLst>
              <p:ext uri="{D42A27DB-BD31-4B8C-83A1-F6EECF244321}">
                <p14:modId xmlns:p14="http://schemas.microsoft.com/office/powerpoint/2010/main" val="5427326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528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76884C-E4E6-6FC1-6540-F1C3962843EE}"/>
              </a:ext>
            </a:extLst>
          </p:cNvPr>
          <p:cNvSpPr>
            <a:spLocks noGrp="1"/>
          </p:cNvSpPr>
          <p:nvPr>
            <p:ph type="title"/>
          </p:nvPr>
        </p:nvSpPr>
        <p:spPr>
          <a:xfrm>
            <a:off x="427951" y="80430"/>
            <a:ext cx="9392421" cy="1330841"/>
          </a:xfrm>
        </p:spPr>
        <p:txBody>
          <a:bodyPr>
            <a:normAutofit/>
          </a:bodyPr>
          <a:lstStyle/>
          <a:p>
            <a:r>
              <a:rPr lang="en-US" dirty="0"/>
              <a:t>Health </a:t>
            </a:r>
          </a:p>
        </p:txBody>
      </p:sp>
      <p:sp>
        <p:nvSpPr>
          <p:cNvPr id="3" name="Content Placeholder 2">
            <a:extLst>
              <a:ext uri="{FF2B5EF4-FFF2-40B4-BE49-F238E27FC236}">
                <a16:creationId xmlns:a16="http://schemas.microsoft.com/office/drawing/2014/main" id="{5B9BF2E4-B239-ACAA-6B13-8D175AE8233D}"/>
              </a:ext>
            </a:extLst>
          </p:cNvPr>
          <p:cNvSpPr>
            <a:spLocks noGrp="1"/>
          </p:cNvSpPr>
          <p:nvPr>
            <p:ph idx="1"/>
          </p:nvPr>
        </p:nvSpPr>
        <p:spPr>
          <a:xfrm>
            <a:off x="430453" y="2059818"/>
            <a:ext cx="6136601" cy="4693626"/>
          </a:xfrm>
        </p:spPr>
        <p:txBody>
          <a:bodyPr vert="horz" lIns="91440" tIns="45720" rIns="91440" bIns="45720" rtlCol="0" anchor="t">
            <a:noAutofit/>
          </a:bodyPr>
          <a:lstStyle/>
          <a:p>
            <a:pPr marL="0" indent="0">
              <a:buNone/>
            </a:pPr>
            <a:r>
              <a:rPr lang="en-US" sz="2000" dirty="0"/>
              <a:t>What is health? Health is a complete state of physical, mental and social wellbeing and not just the absent of illness or disease </a:t>
            </a:r>
            <a:r>
              <a:rPr lang="en-US" sz="2000" dirty="0">
                <a:latin typeface="Arial"/>
                <a:ea typeface="Roboto"/>
                <a:cs typeface="Roboto"/>
              </a:rPr>
              <a:t>(World Health Organization, 1948).</a:t>
            </a:r>
            <a:endParaRPr lang="en-US" sz="2000" dirty="0">
              <a:latin typeface="Arial"/>
              <a:cs typeface="Arial"/>
            </a:endParaRPr>
          </a:p>
          <a:p>
            <a:r>
              <a:rPr lang="en-US" sz="2000" dirty="0">
                <a:latin typeface="Aptos"/>
                <a:cs typeface="Arial"/>
              </a:rPr>
              <a:t>Health Is not just about hospitals and medication it’s the connection of environments, communities and the way resources are managed.</a:t>
            </a:r>
          </a:p>
          <a:p>
            <a:r>
              <a:rPr lang="en-US" sz="2000" dirty="0">
                <a:latin typeface="Arial"/>
                <a:cs typeface="Arial"/>
              </a:rPr>
              <a:t>It involves having the resilience and resources to adapt to life's challenges, and encompasses more than just medical factors, including social and environmental conditions that impact our ability to live full and meaningful lives. </a:t>
            </a:r>
          </a:p>
          <a:p>
            <a:r>
              <a:rPr lang="en-US" sz="2000" dirty="0">
                <a:latin typeface="Arial"/>
                <a:cs typeface="Arial"/>
              </a:rPr>
              <a:t>Health is explained through models like biomedical and ecological.</a:t>
            </a:r>
          </a:p>
          <a:p>
            <a:endParaRPr lang="en-US" sz="2000" dirty="0">
              <a:latin typeface="Arial"/>
              <a:cs typeface="Arial"/>
            </a:endParaRPr>
          </a:p>
          <a:p>
            <a:pPr marL="0" indent="0">
              <a:buNone/>
            </a:pPr>
            <a:endParaRPr lang="en-US" sz="1600">
              <a:latin typeface="Arial"/>
              <a:cs typeface="Arial"/>
            </a:endParaRPr>
          </a:p>
        </p:txBody>
      </p:sp>
      <p:pic>
        <p:nvPicPr>
          <p:cNvPr id="4" name="Picture 3" descr="A diagram of a person with different colored icons&#10;&#10;AI-generated content may be incorrect.">
            <a:extLst>
              <a:ext uri="{FF2B5EF4-FFF2-40B4-BE49-F238E27FC236}">
                <a16:creationId xmlns:a16="http://schemas.microsoft.com/office/drawing/2014/main" id="{F09E94DA-696E-24FE-3EFE-8A29125C1A35}"/>
              </a:ext>
            </a:extLst>
          </p:cNvPr>
          <p:cNvPicPr>
            <a:picLocks noChangeAspect="1"/>
          </p:cNvPicPr>
          <p:nvPr/>
        </p:nvPicPr>
        <p:blipFill>
          <a:blip r:embed="rId2"/>
          <a:stretch>
            <a:fillRect/>
          </a:stretch>
        </p:blipFill>
        <p:spPr>
          <a:xfrm>
            <a:off x="7342821" y="2512593"/>
            <a:ext cx="4165051" cy="310055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8287F640-5CFB-6F0D-287C-EF258BFDF138}"/>
              </a:ext>
            </a:extLst>
          </p:cNvPr>
          <p:cNvSpPr txBox="1"/>
          <p:nvPr/>
        </p:nvSpPr>
        <p:spPr>
          <a:xfrm>
            <a:off x="8603672" y="5735781"/>
            <a:ext cx="216130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 </a:t>
            </a:r>
            <a:r>
              <a:rPr lang="en-US" sz="1400" dirty="0">
                <a:solidFill>
                  <a:srgbClr val="2C3E50"/>
                </a:solidFill>
                <a:latin typeface="Arial"/>
                <a:ea typeface="Roboto"/>
                <a:cs typeface="Roboto"/>
              </a:rPr>
              <a:t>(Administrator, n.d.)</a:t>
            </a:r>
            <a:endParaRPr lang="en-US" sz="1400">
              <a:latin typeface="Arial"/>
              <a:cs typeface="Arial"/>
            </a:endParaRPr>
          </a:p>
        </p:txBody>
      </p:sp>
    </p:spTree>
    <p:extLst>
      <p:ext uri="{BB962C8B-B14F-4D97-AF65-F5344CB8AC3E}">
        <p14:creationId xmlns:p14="http://schemas.microsoft.com/office/powerpoint/2010/main" val="1670244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Biomedical Model Of Health Diagram Biomedical Bmj Healthcare">
            <a:extLst>
              <a:ext uri="{FF2B5EF4-FFF2-40B4-BE49-F238E27FC236}">
                <a16:creationId xmlns:a16="http://schemas.microsoft.com/office/drawing/2014/main" id="{E031A245-B20B-A747-B9D0-5BC1DABFE037}"/>
              </a:ext>
            </a:extLst>
          </p:cNvPr>
          <p:cNvPicPr>
            <a:picLocks noChangeAspect="1"/>
          </p:cNvPicPr>
          <p:nvPr/>
        </p:nvPicPr>
        <p:blipFill>
          <a:blip r:embed="rId2"/>
          <a:srcRect l="4414" r="7967" b="2"/>
          <a:stretch>
            <a:fillRect/>
          </a:stretch>
        </p:blipFill>
        <p:spPr>
          <a:xfrm>
            <a:off x="287546" y="742306"/>
            <a:ext cx="4777381" cy="45663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D1DD914-F91F-EB51-638D-3E98D13A5D71}"/>
              </a:ext>
            </a:extLst>
          </p:cNvPr>
          <p:cNvSpPr>
            <a:spLocks noGrp="1"/>
          </p:cNvSpPr>
          <p:nvPr>
            <p:ph idx="1"/>
          </p:nvPr>
        </p:nvSpPr>
        <p:spPr>
          <a:xfrm>
            <a:off x="5161826" y="566470"/>
            <a:ext cx="6414801" cy="5176192"/>
          </a:xfrm>
        </p:spPr>
        <p:txBody>
          <a:bodyPr vert="horz" lIns="91440" tIns="45720" rIns="91440" bIns="45720" rtlCol="0" anchor="t">
            <a:noAutofit/>
          </a:bodyPr>
          <a:lstStyle/>
          <a:p>
            <a:r>
              <a:rPr lang="en-US" sz="1800" dirty="0" err="1">
                <a:latin typeface="Arial"/>
                <a:cs typeface="Arial"/>
              </a:rPr>
              <a:t>Recognises</a:t>
            </a:r>
            <a:r>
              <a:rPr lang="en-US" sz="1800" dirty="0">
                <a:latin typeface="Arial"/>
                <a:cs typeface="Arial"/>
              </a:rPr>
              <a:t> the connection of an individual ability to function and thrive in their social and mental environment not just the absence of illness.  </a:t>
            </a:r>
            <a:endParaRPr lang="en-US" sz="1800" dirty="0"/>
          </a:p>
          <a:p>
            <a:pPr marL="0" indent="0">
              <a:buNone/>
            </a:pPr>
            <a:r>
              <a:rPr lang="en-US" sz="1800" b="1" dirty="0">
                <a:latin typeface="Arial"/>
                <a:cs typeface="Arial"/>
              </a:rPr>
              <a:t>Strengths</a:t>
            </a:r>
            <a:r>
              <a:rPr lang="en-US" sz="1800" dirty="0">
                <a:latin typeface="Arial"/>
                <a:cs typeface="Arial"/>
              </a:rPr>
              <a:t> (</a:t>
            </a:r>
            <a:r>
              <a:rPr lang="en-US" sz="1800" dirty="0" err="1">
                <a:latin typeface="Arial"/>
                <a:cs typeface="Arial"/>
              </a:rPr>
              <a:t>Meisnere</a:t>
            </a:r>
            <a:r>
              <a:rPr lang="en-US" sz="1800" dirty="0">
                <a:latin typeface="Arial"/>
                <a:cs typeface="Arial"/>
              </a:rPr>
              <a:t>, South-Paul and Krist, 2023)</a:t>
            </a:r>
          </a:p>
          <a:p>
            <a:r>
              <a:rPr lang="en-US" sz="1800" dirty="0">
                <a:latin typeface="Arial"/>
                <a:cs typeface="Arial"/>
              </a:rPr>
              <a:t>Success in diagnosing and treating diseases </a:t>
            </a:r>
          </a:p>
          <a:p>
            <a:r>
              <a:rPr lang="en-US" sz="1800" dirty="0">
                <a:latin typeface="Arial"/>
                <a:cs typeface="Arial"/>
              </a:rPr>
              <a:t>Advance medical technology leading to innovations of x- rays and antibiotics.</a:t>
            </a:r>
          </a:p>
          <a:p>
            <a:r>
              <a:rPr lang="en-US" sz="1800" dirty="0">
                <a:latin typeface="Arial"/>
                <a:cs typeface="Arial"/>
              </a:rPr>
              <a:t> Which has increased life expectancy and cured conditions </a:t>
            </a:r>
          </a:p>
          <a:p>
            <a:r>
              <a:rPr lang="en-US" sz="1800" dirty="0">
                <a:latin typeface="Arial"/>
                <a:cs typeface="Arial"/>
              </a:rPr>
              <a:t> Set clear guidance for acute conditions. </a:t>
            </a:r>
          </a:p>
          <a:p>
            <a:pPr marL="0" indent="0">
              <a:buNone/>
            </a:pPr>
            <a:r>
              <a:rPr lang="en-US" sz="1800" b="1" dirty="0">
                <a:latin typeface="Arial"/>
                <a:cs typeface="Arial"/>
              </a:rPr>
              <a:t>Weaknesses </a:t>
            </a:r>
            <a:r>
              <a:rPr lang="en-US" sz="1800" dirty="0">
                <a:latin typeface="Arial"/>
                <a:cs typeface="Arial"/>
              </a:rPr>
              <a:t>According to (</a:t>
            </a:r>
            <a:r>
              <a:rPr lang="en-US" sz="1800" dirty="0" err="1">
                <a:latin typeface="Arial"/>
                <a:cs typeface="Arial"/>
              </a:rPr>
              <a:t>Manig</a:t>
            </a:r>
            <a:r>
              <a:rPr lang="en-US" sz="1800" dirty="0">
                <a:latin typeface="Arial"/>
                <a:cs typeface="Arial"/>
              </a:rPr>
              <a:t>, 2022) </a:t>
            </a:r>
          </a:p>
          <a:p>
            <a:r>
              <a:rPr lang="en-US" sz="1800" dirty="0">
                <a:latin typeface="Arial"/>
                <a:cs typeface="Arial"/>
              </a:rPr>
              <a:t>The model ignores the phycological, environmental and lifestyle factors on health and illnesses</a:t>
            </a:r>
          </a:p>
          <a:p>
            <a:r>
              <a:rPr lang="en-US" sz="1800" dirty="0">
                <a:latin typeface="Arial"/>
                <a:cs typeface="Arial"/>
              </a:rPr>
              <a:t>High costs, cost of treatment and medication can  be expensive making it in accessible to some.</a:t>
            </a:r>
          </a:p>
          <a:p>
            <a:r>
              <a:rPr lang="en-US" sz="1800" dirty="0">
                <a:latin typeface="Arial"/>
                <a:cs typeface="Arial"/>
              </a:rPr>
              <a:t>Patients are viewed as  ill health rather than a whole individual which has loss the factor of care. </a:t>
            </a:r>
          </a:p>
          <a:p>
            <a:r>
              <a:rPr lang="en-US" sz="1800" dirty="0">
                <a:latin typeface="Arial"/>
                <a:cs typeface="Arial"/>
              </a:rPr>
              <a:t>Fails to address chronic illnesses. </a:t>
            </a:r>
          </a:p>
          <a:p>
            <a:pPr marL="0" indent="0">
              <a:buNone/>
            </a:pPr>
            <a:r>
              <a:rPr lang="en-US" sz="1800" dirty="0">
                <a:latin typeface="Arial"/>
                <a:cs typeface="Arial"/>
              </a:rPr>
              <a:t>The biomedical model is significantly used when treating infectors and chronic conditions. </a:t>
            </a:r>
          </a:p>
          <a:p>
            <a:endParaRPr lang="en-US" sz="2000" dirty="0">
              <a:latin typeface="Aptos" panose="020B0004020202020204"/>
              <a:cs typeface="Arial"/>
            </a:endParaRPr>
          </a:p>
        </p:txBody>
      </p:sp>
      <p:sp>
        <p:nvSpPr>
          <p:cNvPr id="5" name="TextBox 4">
            <a:extLst>
              <a:ext uri="{FF2B5EF4-FFF2-40B4-BE49-F238E27FC236}">
                <a16:creationId xmlns:a16="http://schemas.microsoft.com/office/drawing/2014/main" id="{F474D9AB-15C0-1423-C123-15C2AAFC654C}"/>
              </a:ext>
            </a:extLst>
          </p:cNvPr>
          <p:cNvSpPr txBox="1"/>
          <p:nvPr/>
        </p:nvSpPr>
        <p:spPr>
          <a:xfrm>
            <a:off x="914400" y="6455228"/>
            <a:ext cx="202474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100" dirty="0">
                <a:solidFill>
                  <a:srgbClr val="2C3E50"/>
                </a:solidFill>
                <a:latin typeface="Roboto"/>
                <a:ea typeface="Roboto"/>
                <a:cs typeface="Roboto"/>
              </a:rPr>
              <a:t> (Subtleyoga.com, 2023)</a:t>
            </a:r>
            <a:endParaRPr lang="en-US"/>
          </a:p>
        </p:txBody>
      </p:sp>
    </p:spTree>
    <p:extLst>
      <p:ext uri="{BB962C8B-B14F-4D97-AF65-F5344CB8AC3E}">
        <p14:creationId xmlns:p14="http://schemas.microsoft.com/office/powerpoint/2010/main" val="181260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E8FC0-8110-80BD-1603-FDD94893A084}"/>
              </a:ext>
            </a:extLst>
          </p:cNvPr>
          <p:cNvSpPr>
            <a:spLocks noGrp="1"/>
          </p:cNvSpPr>
          <p:nvPr>
            <p:ph type="title"/>
          </p:nvPr>
        </p:nvSpPr>
        <p:spPr>
          <a:xfrm>
            <a:off x="572493" y="238539"/>
            <a:ext cx="11018520" cy="1434415"/>
          </a:xfrm>
        </p:spPr>
        <p:txBody>
          <a:bodyPr anchor="b">
            <a:normAutofit/>
          </a:bodyPr>
          <a:lstStyle/>
          <a:p>
            <a:r>
              <a:rPr lang="en-US" sz="5400"/>
              <a:t>Ecological model of health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FEA2E-AE93-9802-5544-D8F596E82BB1}"/>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US" sz="2000"/>
          </a:p>
          <a:p>
            <a:r>
              <a:rPr lang="en-US" sz="2000" dirty="0">
                <a:latin typeface="Arial"/>
                <a:cs typeface="Arial"/>
              </a:rPr>
              <a:t>It is used to understand how health and wellbeing is affected by the interaction of multiple factors. </a:t>
            </a:r>
            <a:endParaRPr lang="en-US" sz="2000">
              <a:latin typeface="Arial"/>
              <a:cs typeface="Arial"/>
            </a:endParaRPr>
          </a:p>
          <a:p>
            <a:r>
              <a:rPr lang="en-US" sz="2000" dirty="0">
                <a:latin typeface="Arial"/>
                <a:ea typeface="Verdana"/>
                <a:cs typeface="Arial"/>
              </a:rPr>
              <a:t>(WILLIAMS, 2019) the Levels</a:t>
            </a:r>
            <a:r>
              <a:rPr lang="en-US" sz="2000" dirty="0">
                <a:latin typeface="Arial"/>
                <a:cs typeface="Arial"/>
              </a:rPr>
              <a:t> of the ecological are:</a:t>
            </a:r>
            <a:endParaRPr lang="en-US" sz="2000">
              <a:latin typeface="Arial"/>
              <a:cs typeface="Arial"/>
            </a:endParaRPr>
          </a:p>
          <a:p>
            <a:pPr marL="0" indent="0">
              <a:buNone/>
            </a:pPr>
            <a:r>
              <a:rPr lang="en-US" sz="2000" dirty="0">
                <a:latin typeface="Arial"/>
                <a:cs typeface="Arial"/>
              </a:rPr>
              <a:t>Individuals- biology, sex, age, skills and behavior </a:t>
            </a:r>
            <a:endParaRPr lang="en-US" sz="2000">
              <a:latin typeface="Arial"/>
              <a:cs typeface="Arial"/>
            </a:endParaRPr>
          </a:p>
          <a:p>
            <a:pPr marL="0" indent="0">
              <a:buNone/>
            </a:pPr>
            <a:r>
              <a:rPr lang="en-US" sz="2000" dirty="0">
                <a:latin typeface="Arial"/>
                <a:cs typeface="Arial"/>
              </a:rPr>
              <a:t>Interpersonal- relationships,  friendship with family friends and  social network </a:t>
            </a:r>
            <a:endParaRPr lang="en-US" sz="2000">
              <a:latin typeface="Arial"/>
              <a:cs typeface="Arial"/>
            </a:endParaRPr>
          </a:p>
          <a:p>
            <a:pPr marL="0" indent="0">
              <a:buNone/>
            </a:pPr>
            <a:r>
              <a:rPr lang="en-US" sz="2000" dirty="0">
                <a:latin typeface="Arial"/>
                <a:cs typeface="Arial"/>
              </a:rPr>
              <a:t>Community- settings like school, workplace, place of worship.</a:t>
            </a:r>
            <a:endParaRPr lang="en-US" sz="2000">
              <a:latin typeface="Arial"/>
              <a:cs typeface="Arial"/>
            </a:endParaRPr>
          </a:p>
          <a:p>
            <a:pPr marL="0" indent="0">
              <a:buNone/>
            </a:pPr>
            <a:r>
              <a:rPr lang="en-US" sz="2000" dirty="0">
                <a:latin typeface="Arial"/>
                <a:cs typeface="Arial"/>
              </a:rPr>
              <a:t>Societal- law, policies, cultural values and economic systems</a:t>
            </a:r>
            <a:endParaRPr lang="en-US" sz="2000">
              <a:latin typeface="Arial"/>
              <a:cs typeface="Arial"/>
            </a:endParaRPr>
          </a:p>
          <a:p>
            <a:pPr marL="0" indent="0">
              <a:buNone/>
            </a:pPr>
            <a:endParaRPr lang="en-US" sz="2000" dirty="0">
              <a:solidFill>
                <a:srgbClr val="FF0000"/>
              </a:solidFill>
              <a:latin typeface="Arial"/>
              <a:cs typeface="Arial"/>
            </a:endParaRPr>
          </a:p>
          <a:p>
            <a:pPr marL="0" indent="0">
              <a:buNone/>
            </a:pPr>
            <a:endParaRPr lang="en-US" sz="2000">
              <a:latin typeface="Arial"/>
              <a:cs typeface="Arial"/>
            </a:endParaRPr>
          </a:p>
          <a:p>
            <a:pPr marL="0" indent="0">
              <a:buNone/>
            </a:pPr>
            <a:endParaRPr lang="en-US" sz="2000">
              <a:latin typeface="Arial"/>
              <a:cs typeface="Arial"/>
            </a:endParaRPr>
          </a:p>
          <a:p>
            <a:pPr marL="0" indent="0">
              <a:buNone/>
            </a:pPr>
            <a:endParaRPr lang="en-US" sz="2000"/>
          </a:p>
          <a:p>
            <a:pPr marL="0" indent="0">
              <a:buNone/>
            </a:pPr>
            <a:endParaRPr lang="en-US" sz="2000"/>
          </a:p>
          <a:p>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endParaRPr lang="en-US" sz="2000"/>
          </a:p>
          <a:p>
            <a:pPr marL="0" indent="0">
              <a:buNone/>
            </a:pPr>
            <a:endParaRPr lang="en-US" sz="2000"/>
          </a:p>
          <a:p>
            <a:endParaRPr lang="en-US" sz="2000"/>
          </a:p>
          <a:p>
            <a:endParaRPr lang="en-US" sz="2000"/>
          </a:p>
        </p:txBody>
      </p:sp>
      <p:pic>
        <p:nvPicPr>
          <p:cNvPr id="4" name="Picture 3" descr="Social Ecological Model Diagram The Social Ecological Model">
            <a:extLst>
              <a:ext uri="{FF2B5EF4-FFF2-40B4-BE49-F238E27FC236}">
                <a16:creationId xmlns:a16="http://schemas.microsoft.com/office/drawing/2014/main" id="{909A44F7-F736-1EA7-FB53-F299C3179216}"/>
              </a:ext>
            </a:extLst>
          </p:cNvPr>
          <p:cNvPicPr>
            <a:picLocks noChangeAspect="1"/>
          </p:cNvPicPr>
          <p:nvPr/>
        </p:nvPicPr>
        <p:blipFill>
          <a:blip r:embed="rId2"/>
          <a:srcRect l="9849" r="10061" b="1"/>
          <a:stretch>
            <a:fillRect/>
          </a:stretch>
        </p:blipFill>
        <p:spPr>
          <a:xfrm>
            <a:off x="7675658" y="2066267"/>
            <a:ext cx="3927210" cy="3362221"/>
          </a:xfrm>
          <a:prstGeom prst="rect">
            <a:avLst/>
          </a:prstGeom>
        </p:spPr>
      </p:pic>
      <p:sp>
        <p:nvSpPr>
          <p:cNvPr id="5" name="TextBox 4">
            <a:extLst>
              <a:ext uri="{FF2B5EF4-FFF2-40B4-BE49-F238E27FC236}">
                <a16:creationId xmlns:a16="http://schemas.microsoft.com/office/drawing/2014/main" id="{A97C3C88-7AD8-CB88-309A-DDB30143CB18}"/>
              </a:ext>
            </a:extLst>
          </p:cNvPr>
          <p:cNvSpPr txBox="1"/>
          <p:nvPr/>
        </p:nvSpPr>
        <p:spPr>
          <a:xfrm>
            <a:off x="8520545" y="5749636"/>
            <a:ext cx="22721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Roboto"/>
                <a:ea typeface="Roboto"/>
                <a:cs typeface="Roboto"/>
              </a:rPr>
              <a:t> (Pinimg.com, 2025)</a:t>
            </a:r>
            <a:endParaRPr lang="en-US" dirty="0"/>
          </a:p>
        </p:txBody>
      </p:sp>
    </p:spTree>
    <p:extLst>
      <p:ext uri="{BB962C8B-B14F-4D97-AF65-F5344CB8AC3E}">
        <p14:creationId xmlns:p14="http://schemas.microsoft.com/office/powerpoint/2010/main" val="18082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EA0A0-B546-2A0D-E511-A600999CDA03}"/>
              </a:ext>
            </a:extLst>
          </p:cNvPr>
          <p:cNvSpPr>
            <a:spLocks noGrp="1"/>
          </p:cNvSpPr>
          <p:nvPr>
            <p:ph type="title"/>
          </p:nvPr>
        </p:nvSpPr>
        <p:spPr>
          <a:xfrm>
            <a:off x="334992" y="-296122"/>
            <a:ext cx="10515600" cy="1325563"/>
          </a:xfrm>
        </p:spPr>
        <p:txBody>
          <a:bodyPr/>
          <a:lstStyle/>
          <a:p>
            <a:r>
              <a:rPr lang="en-US" dirty="0"/>
              <a:t>Ecological models</a:t>
            </a:r>
            <a:br>
              <a:rPr lang="en-US" dirty="0"/>
            </a:br>
            <a:r>
              <a:rPr lang="en-US" sz="1400" b="1" dirty="0">
                <a:latin typeface="Arial"/>
                <a:cs typeface="Arial"/>
              </a:rPr>
              <a:t>strengths</a:t>
            </a:r>
          </a:p>
        </p:txBody>
      </p:sp>
      <p:sp>
        <p:nvSpPr>
          <p:cNvPr id="3" name="Content Placeholder 2">
            <a:extLst>
              <a:ext uri="{FF2B5EF4-FFF2-40B4-BE49-F238E27FC236}">
                <a16:creationId xmlns:a16="http://schemas.microsoft.com/office/drawing/2014/main" id="{139A94B5-A487-30D5-30EC-9A8A0BD45169}"/>
              </a:ext>
            </a:extLst>
          </p:cNvPr>
          <p:cNvSpPr>
            <a:spLocks noGrp="1"/>
          </p:cNvSpPr>
          <p:nvPr>
            <p:ph idx="1"/>
          </p:nvPr>
        </p:nvSpPr>
        <p:spPr>
          <a:xfrm>
            <a:off x="334993" y="669088"/>
            <a:ext cx="10515600" cy="4351338"/>
          </a:xfrm>
        </p:spPr>
        <p:txBody>
          <a:bodyPr vert="horz" lIns="91440" tIns="45720" rIns="91440" bIns="45720" rtlCol="0" anchor="t">
            <a:noAutofit/>
          </a:bodyPr>
          <a:lstStyle/>
          <a:p>
            <a:pPr>
              <a:lnSpc>
                <a:spcPct val="150000"/>
              </a:lnSpc>
            </a:pPr>
            <a:r>
              <a:rPr lang="en-US" sz="1600" dirty="0">
                <a:latin typeface="Arial"/>
                <a:cs typeface="Arial"/>
              </a:rPr>
              <a:t>The model provides a broader understanding of health by identifying an individual's interactions, behavior relationships and beliefs. </a:t>
            </a:r>
            <a:endParaRPr lang="en-US" sz="1600"/>
          </a:p>
          <a:p>
            <a:pPr>
              <a:lnSpc>
                <a:spcPct val="150000"/>
              </a:lnSpc>
            </a:pPr>
            <a:r>
              <a:rPr lang="en-US" sz="1600" dirty="0">
                <a:latin typeface="Arial"/>
                <a:cs typeface="Arial"/>
              </a:rPr>
              <a:t>Promotion of health education by  educating </a:t>
            </a:r>
            <a:r>
              <a:rPr lang="en-US" sz="1600" err="1">
                <a:latin typeface="Arial"/>
                <a:cs typeface="Arial"/>
              </a:rPr>
              <a:t>indiviuals</a:t>
            </a:r>
            <a:r>
              <a:rPr lang="en-US" sz="1600" dirty="0">
                <a:latin typeface="Arial"/>
                <a:cs typeface="Arial"/>
              </a:rPr>
              <a:t> of many factors influences  health empowering them to make better choices about their wellbeing. </a:t>
            </a:r>
          </a:p>
          <a:p>
            <a:pPr>
              <a:lnSpc>
                <a:spcPct val="150000"/>
              </a:lnSpc>
            </a:pPr>
            <a:r>
              <a:rPr lang="en-US" sz="1600" dirty="0">
                <a:latin typeface="Arial"/>
                <a:cs typeface="Arial"/>
              </a:rPr>
              <a:t> According to </a:t>
            </a:r>
            <a:r>
              <a:rPr lang="en-US" sz="1600" dirty="0">
                <a:solidFill>
                  <a:srgbClr val="000000"/>
                </a:solidFill>
                <a:latin typeface="Arial"/>
                <a:cs typeface="Arial"/>
              </a:rPr>
              <a:t>(</a:t>
            </a:r>
            <a:r>
              <a:rPr lang="en-US" sz="1600" dirty="0">
                <a:solidFill>
                  <a:srgbClr val="212121"/>
                </a:solidFill>
                <a:latin typeface="Arial"/>
                <a:cs typeface="Arial"/>
              </a:rPr>
              <a:t>McLeroy et al, 2025) t</a:t>
            </a:r>
            <a:r>
              <a:rPr lang="en-US" sz="1600" dirty="0">
                <a:solidFill>
                  <a:srgbClr val="000000"/>
                </a:solidFill>
                <a:latin typeface="Arial"/>
                <a:cs typeface="Arial"/>
              </a:rPr>
              <a:t>his</a:t>
            </a:r>
            <a:r>
              <a:rPr lang="en-US" sz="1600" dirty="0">
                <a:latin typeface="Arial"/>
                <a:cs typeface="Arial"/>
              </a:rPr>
              <a:t> model focuses on all aspects of individuals life other than biology and behavior.</a:t>
            </a:r>
          </a:p>
          <a:p>
            <a:pPr marL="0" indent="0">
              <a:lnSpc>
                <a:spcPct val="150000"/>
              </a:lnSpc>
              <a:buNone/>
            </a:pPr>
            <a:r>
              <a:rPr lang="en-US" sz="1600" b="1" dirty="0">
                <a:latin typeface="Arial"/>
                <a:cs typeface="Arial"/>
              </a:rPr>
              <a:t>Weakness </a:t>
            </a:r>
          </a:p>
          <a:p>
            <a:pPr>
              <a:lnSpc>
                <a:spcPct val="150000"/>
              </a:lnSpc>
            </a:pPr>
            <a:r>
              <a:rPr lang="en-US" sz="1600" dirty="0">
                <a:latin typeface="Arial"/>
                <a:cs typeface="Arial"/>
              </a:rPr>
              <a:t>Complexity- it includes many interacting levels making it difficult to measure impact.</a:t>
            </a:r>
          </a:p>
          <a:p>
            <a:pPr>
              <a:lnSpc>
                <a:spcPct val="150000"/>
              </a:lnSpc>
            </a:pPr>
            <a:r>
              <a:rPr lang="en-US" sz="1600" dirty="0">
                <a:latin typeface="Arial"/>
                <a:cs typeface="Arial"/>
              </a:rPr>
              <a:t>Implementation barrier- changes law, cultural norms and institutes</a:t>
            </a:r>
          </a:p>
          <a:p>
            <a:pPr>
              <a:lnSpc>
                <a:spcPct val="150000"/>
              </a:lnSpc>
            </a:pPr>
            <a:r>
              <a:rPr lang="en-US" sz="1600" dirty="0">
                <a:latin typeface="Arial"/>
                <a:cs typeface="Arial"/>
              </a:rPr>
              <a:t>Challenges in evaluation difficult to separate the effects of individual to environmental factors </a:t>
            </a:r>
            <a:r>
              <a:rPr lang="en-US" sz="1600" dirty="0">
                <a:latin typeface="Arial"/>
                <a:cs typeface="Times New Roman"/>
              </a:rPr>
              <a:t>(Rowley et al., 2015)</a:t>
            </a:r>
          </a:p>
          <a:p>
            <a:pPr>
              <a:lnSpc>
                <a:spcPct val="150000"/>
              </a:lnSpc>
            </a:pPr>
            <a:r>
              <a:rPr lang="en-US" sz="1600" dirty="0">
                <a:latin typeface="Arial"/>
                <a:cs typeface="Times New Roman"/>
              </a:rPr>
              <a:t>This model is useful in health and social care to promote and prevent diseases. This model is used in home cares to understand complex interaction between factors that influence health behavior and outcome  </a:t>
            </a:r>
          </a:p>
          <a:p>
            <a:endParaRPr lang="en-US" sz="1800" dirty="0">
              <a:latin typeface="Arial"/>
              <a:cs typeface="Times New Roman"/>
            </a:endParaRPr>
          </a:p>
          <a:p>
            <a:endParaRPr lang="en-US" dirty="0"/>
          </a:p>
          <a:p>
            <a:pPr marL="0" indent="0">
              <a:buNone/>
            </a:pPr>
            <a:endParaRPr lang="en-US"/>
          </a:p>
        </p:txBody>
      </p:sp>
    </p:spTree>
    <p:extLst>
      <p:ext uri="{BB962C8B-B14F-4D97-AF65-F5344CB8AC3E}">
        <p14:creationId xmlns:p14="http://schemas.microsoft.com/office/powerpoint/2010/main" val="1090376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F2928-D55D-BC38-B1D6-87C0E8779070}"/>
              </a:ext>
            </a:extLst>
          </p:cNvPr>
          <p:cNvSpPr>
            <a:spLocks noGrp="1"/>
          </p:cNvSpPr>
          <p:nvPr>
            <p:ph type="title"/>
          </p:nvPr>
        </p:nvSpPr>
        <p:spPr>
          <a:xfrm>
            <a:off x="423395" y="4493245"/>
            <a:ext cx="4749093" cy="1811645"/>
          </a:xfrm>
        </p:spPr>
        <p:txBody>
          <a:bodyPr anchor="ctr">
            <a:normAutofit/>
          </a:bodyPr>
          <a:lstStyle/>
          <a:p>
            <a:r>
              <a:rPr lang="en-US" sz="4000" dirty="0"/>
              <a:t>Wellbeing-</a:t>
            </a:r>
            <a:br>
              <a:rPr lang="en-US" sz="4000" dirty="0"/>
            </a:br>
            <a:r>
              <a:rPr lang="en-US" sz="4000" dirty="0"/>
              <a:t>8 dimensions </a:t>
            </a:r>
          </a:p>
        </p:txBody>
      </p:sp>
      <p:pic>
        <p:nvPicPr>
          <p:cNvPr id="4" name="Picture 3" descr="One integrated system: The Optimal Wellness Model | BijaB">
            <a:extLst>
              <a:ext uri="{FF2B5EF4-FFF2-40B4-BE49-F238E27FC236}">
                <a16:creationId xmlns:a16="http://schemas.microsoft.com/office/drawing/2014/main" id="{DDF4331E-17BE-2DDF-4FA4-AF34B83B9907}"/>
              </a:ext>
            </a:extLst>
          </p:cNvPr>
          <p:cNvPicPr>
            <a:picLocks noChangeAspect="1"/>
          </p:cNvPicPr>
          <p:nvPr/>
        </p:nvPicPr>
        <p:blipFill>
          <a:blip r:embed="rId2"/>
          <a:srcRect r="-2" b="688"/>
          <a:stretch>
            <a:fillRect/>
          </a:stretch>
        </p:blipFill>
        <p:spPr>
          <a:xfrm>
            <a:off x="-1" y="-13844"/>
            <a:ext cx="5721929" cy="3879263"/>
          </a:xfrm>
          <a:prstGeom prst="rect">
            <a:avLst/>
          </a:prstGeom>
        </p:spPr>
      </p:pic>
      <p:sp>
        <p:nvSpPr>
          <p:cNvPr id="3" name="Content Placeholder 2">
            <a:extLst>
              <a:ext uri="{FF2B5EF4-FFF2-40B4-BE49-F238E27FC236}">
                <a16:creationId xmlns:a16="http://schemas.microsoft.com/office/drawing/2014/main" id="{A80CB53F-C1A8-B153-A1DD-4DB980B202CB}"/>
              </a:ext>
            </a:extLst>
          </p:cNvPr>
          <p:cNvSpPr>
            <a:spLocks noGrp="1"/>
          </p:cNvSpPr>
          <p:nvPr>
            <p:ph idx="1"/>
          </p:nvPr>
        </p:nvSpPr>
        <p:spPr>
          <a:xfrm>
            <a:off x="6836067" y="855199"/>
            <a:ext cx="4585646" cy="5822515"/>
          </a:xfrm>
        </p:spPr>
        <p:txBody>
          <a:bodyPr vert="horz" lIns="91440" tIns="45720" rIns="91440" bIns="45720" rtlCol="0" anchor="ctr">
            <a:normAutofit/>
          </a:bodyPr>
          <a:lstStyle/>
          <a:p>
            <a:pPr marL="285750" indent="-285750"/>
            <a:endParaRPr lang="en-US" sz="1900">
              <a:latin typeface="Arial"/>
              <a:cs typeface="Arial"/>
            </a:endParaRPr>
          </a:p>
          <a:p>
            <a:pPr marL="285750" indent="-285750"/>
            <a:r>
              <a:rPr lang="en-US" sz="1900" dirty="0">
                <a:latin typeface="Arial"/>
                <a:cs typeface="Arial"/>
              </a:rPr>
              <a:t>Wellbeing is refers to state of being comfortable, healthy and happy. Wellbeing is a broad concept which goes beyond just the absence of illness </a:t>
            </a:r>
            <a:r>
              <a:rPr lang="en-US" sz="1900" dirty="0">
                <a:latin typeface="Arial"/>
                <a:ea typeface="Roboto"/>
                <a:cs typeface="Roboto"/>
              </a:rPr>
              <a:t> (Jarden and Roache, 2023)</a:t>
            </a:r>
            <a:endParaRPr lang="en-US" sz="1900" dirty="0">
              <a:latin typeface="Arial"/>
              <a:cs typeface="Arial"/>
            </a:endParaRPr>
          </a:p>
          <a:p>
            <a:pPr marL="0" indent="0">
              <a:buNone/>
            </a:pPr>
            <a:r>
              <a:rPr lang="en-US" sz="1900" dirty="0">
                <a:latin typeface="Arial"/>
                <a:ea typeface="Roboto"/>
                <a:cs typeface="Roboto"/>
              </a:rPr>
              <a:t>According to (</a:t>
            </a:r>
            <a:r>
              <a:rPr lang="en-US" sz="1900" dirty="0" err="1">
                <a:latin typeface="Arial"/>
                <a:ea typeface="Roboto"/>
                <a:cs typeface="Roboto"/>
              </a:rPr>
              <a:t>Stoewen</a:t>
            </a:r>
            <a:r>
              <a:rPr lang="en-US" sz="1900" dirty="0">
                <a:latin typeface="Arial"/>
                <a:ea typeface="Roboto"/>
                <a:cs typeface="Roboto"/>
              </a:rPr>
              <a:t>, 2017) Wellbeing has 8 dimensions which are </a:t>
            </a:r>
            <a:endParaRPr lang="en-US"/>
          </a:p>
          <a:p>
            <a:pPr marL="285750" indent="-285750"/>
            <a:r>
              <a:rPr lang="en-US" sz="1900" dirty="0">
                <a:latin typeface="Arial"/>
                <a:ea typeface="Roboto"/>
                <a:cs typeface="Roboto"/>
              </a:rPr>
              <a:t>Physical</a:t>
            </a:r>
            <a:endParaRPr lang="en-US" sz="1900" dirty="0">
              <a:latin typeface="Arial"/>
              <a:cs typeface="Arial"/>
            </a:endParaRPr>
          </a:p>
          <a:p>
            <a:pPr marL="285750" indent="-285750"/>
            <a:r>
              <a:rPr lang="en-US" sz="1900" dirty="0">
                <a:latin typeface="Arial"/>
                <a:ea typeface="Roboto"/>
                <a:cs typeface="Roboto"/>
              </a:rPr>
              <a:t>Emotional </a:t>
            </a:r>
          </a:p>
          <a:p>
            <a:pPr marL="285750" indent="-285750"/>
            <a:r>
              <a:rPr lang="en-US" sz="1900" dirty="0">
                <a:latin typeface="Arial"/>
                <a:ea typeface="Roboto"/>
                <a:cs typeface="Roboto"/>
              </a:rPr>
              <a:t>Social </a:t>
            </a:r>
          </a:p>
          <a:p>
            <a:pPr marL="285750" indent="-285750"/>
            <a:r>
              <a:rPr lang="en-US" sz="1900" dirty="0">
                <a:latin typeface="Arial"/>
                <a:ea typeface="Roboto"/>
                <a:cs typeface="Roboto"/>
              </a:rPr>
              <a:t>Intellectual</a:t>
            </a:r>
          </a:p>
          <a:p>
            <a:pPr marL="285750" indent="-285750"/>
            <a:r>
              <a:rPr lang="en-US" sz="1900" dirty="0">
                <a:latin typeface="Arial"/>
                <a:ea typeface="Roboto"/>
                <a:cs typeface="Roboto"/>
              </a:rPr>
              <a:t>Spiritual </a:t>
            </a:r>
          </a:p>
          <a:p>
            <a:pPr marL="285750" indent="-285750"/>
            <a:r>
              <a:rPr lang="en-US" sz="1900" dirty="0">
                <a:latin typeface="Arial"/>
                <a:ea typeface="Roboto"/>
                <a:cs typeface="Roboto"/>
              </a:rPr>
              <a:t>Occupational </a:t>
            </a:r>
          </a:p>
          <a:p>
            <a:pPr marL="285750" indent="-285750"/>
            <a:r>
              <a:rPr lang="en-US" sz="1900" dirty="0">
                <a:latin typeface="Arial"/>
                <a:ea typeface="Roboto"/>
                <a:cs typeface="Roboto"/>
              </a:rPr>
              <a:t>Financial </a:t>
            </a:r>
          </a:p>
          <a:p>
            <a:pPr marL="285750" indent="-285750"/>
            <a:r>
              <a:rPr lang="en-US" sz="1900" dirty="0">
                <a:latin typeface="Arial"/>
                <a:ea typeface="Roboto"/>
                <a:cs typeface="Roboto"/>
              </a:rPr>
              <a:t>Enviromental</a:t>
            </a:r>
          </a:p>
          <a:p>
            <a:pPr marL="0" indent="0">
              <a:buNone/>
            </a:pPr>
            <a:endParaRPr lang="en-US" sz="1900">
              <a:latin typeface="Arial"/>
              <a:ea typeface="Roboto"/>
              <a:cs typeface="Roboto"/>
            </a:endParaRPr>
          </a:p>
          <a:p>
            <a:pPr marL="0" indent="0">
              <a:buNone/>
            </a:pPr>
            <a:endParaRPr lang="en-US" sz="1900"/>
          </a:p>
          <a:p>
            <a:endParaRPr lang="en-US" sz="1900"/>
          </a:p>
          <a:p>
            <a:endParaRPr lang="en-US" sz="1900"/>
          </a:p>
        </p:txBody>
      </p:sp>
      <p:sp>
        <p:nvSpPr>
          <p:cNvPr id="6" name="TextBox 5">
            <a:extLst>
              <a:ext uri="{FF2B5EF4-FFF2-40B4-BE49-F238E27FC236}">
                <a16:creationId xmlns:a16="http://schemas.microsoft.com/office/drawing/2014/main" id="{0AF8B72D-F500-E3C8-7ED0-C7EB062E148C}"/>
              </a:ext>
            </a:extLst>
          </p:cNvPr>
          <p:cNvSpPr txBox="1"/>
          <p:nvPr/>
        </p:nvSpPr>
        <p:spPr>
          <a:xfrm>
            <a:off x="1774371" y="4027714"/>
            <a:ext cx="195942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a:t>
            </a:r>
            <a:r>
              <a:rPr lang="en-US" sz="1100" dirty="0" err="1">
                <a:solidFill>
                  <a:srgbClr val="2C3E50"/>
                </a:solidFill>
                <a:latin typeface="Roboto"/>
                <a:ea typeface="Roboto"/>
                <a:cs typeface="Roboto"/>
              </a:rPr>
              <a:t>Bija</a:t>
            </a:r>
            <a:r>
              <a:rPr lang="en-US" sz="1100" dirty="0">
                <a:solidFill>
                  <a:srgbClr val="2C3E50"/>
                </a:solidFill>
                <a:latin typeface="Roboto"/>
                <a:ea typeface="Roboto"/>
                <a:cs typeface="Roboto"/>
              </a:rPr>
              <a:t> Bennett, n.d.)</a:t>
            </a:r>
            <a:endParaRPr lang="en-US" dirty="0"/>
          </a:p>
        </p:txBody>
      </p:sp>
    </p:spTree>
    <p:extLst>
      <p:ext uri="{BB962C8B-B14F-4D97-AF65-F5344CB8AC3E}">
        <p14:creationId xmlns:p14="http://schemas.microsoft.com/office/powerpoint/2010/main" val="3071049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23F0-30D8-82BE-A053-5A48D8D6412C}"/>
              </a:ext>
            </a:extLst>
          </p:cNvPr>
          <p:cNvSpPr>
            <a:spLocks noGrp="1"/>
          </p:cNvSpPr>
          <p:nvPr>
            <p:ph type="title"/>
          </p:nvPr>
        </p:nvSpPr>
        <p:spPr>
          <a:xfrm>
            <a:off x="330200" y="393347"/>
            <a:ext cx="10515600" cy="1325563"/>
          </a:xfrm>
        </p:spPr>
        <p:txBody>
          <a:bodyPr/>
          <a:lstStyle/>
          <a:p>
            <a:r>
              <a:rPr lang="en-US" sz="5400" dirty="0">
                <a:highlight>
                  <a:srgbClr val="FFFF00"/>
                </a:highlight>
              </a:rPr>
              <a:t>Subjective &amp;</a:t>
            </a:r>
            <a:r>
              <a:rPr lang="en-US" sz="5400" dirty="0">
                <a:highlight>
                  <a:srgbClr val="00FF00"/>
                </a:highlight>
              </a:rPr>
              <a:t> objective wellbeing. </a:t>
            </a:r>
            <a:r>
              <a:rPr lang="en-US" sz="5400" dirty="0">
                <a:highlight>
                  <a:srgbClr val="FFFF00"/>
                </a:highlight>
              </a:rPr>
              <a:t> </a:t>
            </a:r>
          </a:p>
          <a:p>
            <a:endParaRPr lang="en-US" sz="5400" dirty="0">
              <a:highlight>
                <a:srgbClr val="FFFF00"/>
              </a:highlight>
            </a:endParaRPr>
          </a:p>
        </p:txBody>
      </p:sp>
      <p:sp>
        <p:nvSpPr>
          <p:cNvPr id="3" name="Content Placeholder 2">
            <a:extLst>
              <a:ext uri="{FF2B5EF4-FFF2-40B4-BE49-F238E27FC236}">
                <a16:creationId xmlns:a16="http://schemas.microsoft.com/office/drawing/2014/main" id="{58F5EB19-AE72-115B-2F5F-A6F87B939263}"/>
              </a:ext>
            </a:extLst>
          </p:cNvPr>
          <p:cNvSpPr>
            <a:spLocks noGrp="1"/>
          </p:cNvSpPr>
          <p:nvPr>
            <p:ph idx="1"/>
          </p:nvPr>
        </p:nvSpPr>
        <p:spPr>
          <a:xfrm>
            <a:off x="330201" y="1190626"/>
            <a:ext cx="11023599" cy="5268559"/>
          </a:xfrm>
        </p:spPr>
        <p:txBody>
          <a:bodyPr vert="horz" lIns="91440" tIns="45720" rIns="91440" bIns="45720" rtlCol="0" anchor="t">
            <a:normAutofit fontScale="77500" lnSpcReduction="20000"/>
          </a:bodyPr>
          <a:lstStyle/>
          <a:p>
            <a:r>
              <a:rPr lang="en-US" sz="2400" dirty="0">
                <a:latin typeface="Arial"/>
                <a:cs typeface="Arial"/>
              </a:rPr>
              <a:t>Subjective wellbeing is based on personal judgement and feeling on life and experiences focusing on both cognitive and emotional aspects rather than external conditions.  </a:t>
            </a:r>
          </a:p>
          <a:p>
            <a:pPr marL="285750" indent="-285750"/>
            <a:r>
              <a:rPr lang="en-US" sz="2400" dirty="0">
                <a:latin typeface="Arial"/>
                <a:cs typeface="Arial"/>
              </a:rPr>
              <a:t>Objective wellbeing is  based on external  and measurable indicators of life </a:t>
            </a:r>
          </a:p>
          <a:p>
            <a:pPr marL="0" indent="0">
              <a:buNone/>
            </a:pPr>
            <a:r>
              <a:rPr lang="en-US" sz="2400" dirty="0">
                <a:latin typeface="Arial"/>
                <a:cs typeface="Arial"/>
              </a:rPr>
              <a:t>current state of wellbeing in the united kingdom</a:t>
            </a:r>
          </a:p>
          <a:p>
            <a:r>
              <a:rPr lang="en-US" sz="2400" dirty="0">
                <a:latin typeface="Arial"/>
                <a:cs typeface="Arial"/>
              </a:rPr>
              <a:t>According to the UK Wellbeing Report (2025) Almost 7 million adults are living below the happiness poverty line.</a:t>
            </a:r>
          </a:p>
          <a:p>
            <a:r>
              <a:rPr lang="en-US" sz="2400" dirty="0">
                <a:latin typeface="Arial"/>
                <a:cs typeface="Arial"/>
              </a:rPr>
              <a:t>In 2025 average life remains stable. However, there are significant inequalities in wellbeing across the UK.</a:t>
            </a:r>
          </a:p>
          <a:p>
            <a:r>
              <a:rPr lang="en-US" sz="2400" dirty="0">
                <a:latin typeface="Arial"/>
                <a:cs typeface="Arial"/>
              </a:rPr>
              <a:t>Example of wellbeing </a:t>
            </a:r>
          </a:p>
          <a:p>
            <a:r>
              <a:rPr lang="en-US" sz="2400" dirty="0">
                <a:highlight>
                  <a:srgbClr val="FFFF00"/>
                </a:highlight>
                <a:latin typeface="Arial"/>
                <a:cs typeface="Arial"/>
              </a:rPr>
              <a:t>Subjective:</a:t>
            </a:r>
            <a:r>
              <a:rPr lang="en-US" sz="2400" dirty="0">
                <a:latin typeface="Arial"/>
                <a:cs typeface="Arial"/>
              </a:rPr>
              <a:t> Feeling happy and satisfied with life despite low income </a:t>
            </a:r>
          </a:p>
          <a:p>
            <a:r>
              <a:rPr lang="en-US" sz="2400" dirty="0">
                <a:highlight>
                  <a:srgbClr val="00FF00"/>
                </a:highlight>
                <a:latin typeface="Arial"/>
                <a:cs typeface="Arial"/>
              </a:rPr>
              <a:t>Objective:</a:t>
            </a:r>
            <a:r>
              <a:rPr lang="en-US" sz="2400" dirty="0">
                <a:latin typeface="Arial"/>
                <a:cs typeface="Arial"/>
              </a:rPr>
              <a:t> Having access to good healthcare, education and stable income. </a:t>
            </a:r>
          </a:p>
          <a:p>
            <a:r>
              <a:rPr lang="en-US" sz="2400" dirty="0">
                <a:latin typeface="Arial"/>
                <a:cs typeface="Arial"/>
              </a:rPr>
              <a:t>Wellbeing include-</a:t>
            </a:r>
          </a:p>
          <a:p>
            <a:r>
              <a:rPr lang="en-US" sz="2400" dirty="0">
                <a:latin typeface="Arial"/>
                <a:cs typeface="Arial"/>
              </a:rPr>
              <a:t>Maintaining healthy relationships.</a:t>
            </a:r>
          </a:p>
          <a:p>
            <a:r>
              <a:rPr lang="en-US" sz="2400" dirty="0">
                <a:latin typeface="Arial"/>
                <a:cs typeface="Arial"/>
              </a:rPr>
              <a:t>Regular exercise like walking, gym.</a:t>
            </a:r>
          </a:p>
          <a:p>
            <a:r>
              <a:rPr lang="en-US" sz="2400" dirty="0">
                <a:latin typeface="Arial"/>
                <a:cs typeface="Arial"/>
              </a:rPr>
              <a:t>Balanced diet.</a:t>
            </a:r>
          </a:p>
          <a:p>
            <a:r>
              <a:rPr lang="en-US" sz="2400" dirty="0">
                <a:latin typeface="Arial"/>
                <a:cs typeface="Arial"/>
              </a:rPr>
              <a:t>Good quality sleep </a:t>
            </a:r>
          </a:p>
          <a:p>
            <a:pPr marL="0" indent="0">
              <a:buNone/>
            </a:pPr>
            <a:r>
              <a:rPr lang="en-US" sz="2400" dirty="0">
                <a:latin typeface="Arial"/>
                <a:cs typeface="Arial"/>
              </a:rPr>
              <a:t>(Better Health Channel, 2022)</a:t>
            </a:r>
          </a:p>
          <a:p>
            <a:endParaRPr lang="en-US" dirty="0"/>
          </a:p>
        </p:txBody>
      </p:sp>
    </p:spTree>
    <p:extLst>
      <p:ext uri="{BB962C8B-B14F-4D97-AF65-F5344CB8AC3E}">
        <p14:creationId xmlns:p14="http://schemas.microsoft.com/office/powerpoint/2010/main" val="2560122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Arc 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C93F19-BA17-3210-1CDF-5F890400A68B}"/>
              </a:ext>
            </a:extLst>
          </p:cNvPr>
          <p:cNvSpPr>
            <a:spLocks noGrp="1"/>
          </p:cNvSpPr>
          <p:nvPr>
            <p:ph type="title"/>
          </p:nvPr>
        </p:nvSpPr>
        <p:spPr>
          <a:xfrm>
            <a:off x="5607415" y="378851"/>
            <a:ext cx="5458838" cy="1325563"/>
          </a:xfrm>
        </p:spPr>
        <p:txBody>
          <a:bodyPr>
            <a:normAutofit/>
          </a:bodyPr>
          <a:lstStyle/>
          <a:p>
            <a:r>
              <a:rPr lang="en-US" sz="3700"/>
              <a:t>Sustainable Development Goals</a:t>
            </a:r>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he Sustainable Development Goals: a lens for Social Responsibility –  Social Responsibility and Sustainability">
            <a:extLst>
              <a:ext uri="{FF2B5EF4-FFF2-40B4-BE49-F238E27FC236}">
                <a16:creationId xmlns:a16="http://schemas.microsoft.com/office/drawing/2014/main" id="{CCC71A57-39B3-D02E-AE57-5F2092711EFC}"/>
              </a:ext>
            </a:extLst>
          </p:cNvPr>
          <p:cNvPicPr>
            <a:picLocks noChangeAspect="1"/>
          </p:cNvPicPr>
          <p:nvPr/>
        </p:nvPicPr>
        <p:blipFill>
          <a:blip r:embed="rId2"/>
          <a:stretch>
            <a:fillRect/>
          </a:stretch>
        </p:blipFill>
        <p:spPr>
          <a:xfrm>
            <a:off x="703182" y="1431272"/>
            <a:ext cx="4777381" cy="38257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B777E5B-B550-5F60-30A1-F8A8884D338B}"/>
              </a:ext>
            </a:extLst>
          </p:cNvPr>
          <p:cNvSpPr>
            <a:spLocks noGrp="1"/>
          </p:cNvSpPr>
          <p:nvPr>
            <p:ph idx="1"/>
          </p:nvPr>
        </p:nvSpPr>
        <p:spPr>
          <a:xfrm>
            <a:off x="5607416" y="1984443"/>
            <a:ext cx="6062685" cy="4502698"/>
          </a:xfrm>
        </p:spPr>
        <p:txBody>
          <a:bodyPr vert="horz" lIns="91440" tIns="45720" rIns="91440" bIns="45720" rtlCol="0" anchor="t">
            <a:normAutofit/>
          </a:bodyPr>
          <a:lstStyle/>
          <a:p>
            <a:pPr marL="0" indent="0">
              <a:buNone/>
            </a:pPr>
            <a:r>
              <a:rPr lang="en-US" sz="2200" dirty="0">
                <a:highlight>
                  <a:srgbClr val="FFFF00"/>
                </a:highlight>
                <a:latin typeface="Arial"/>
                <a:cs typeface="Arial"/>
              </a:rPr>
              <a:t>What is it </a:t>
            </a:r>
            <a:endParaRPr lang="en-US" sz="2200" dirty="0">
              <a:latin typeface="Arial"/>
              <a:cs typeface="Arial"/>
            </a:endParaRPr>
          </a:p>
          <a:p>
            <a:r>
              <a:rPr lang="en-US" sz="2200" dirty="0">
                <a:latin typeface="Arial"/>
                <a:cs typeface="Arial"/>
              </a:rPr>
              <a:t>SDGs are a universal action by the united nations to end poverty, protect planet and bring peace and prosperity to all.</a:t>
            </a:r>
          </a:p>
          <a:p>
            <a:r>
              <a:rPr lang="en-US" sz="2200" dirty="0">
                <a:latin typeface="Arial"/>
                <a:cs typeface="Arial"/>
              </a:rPr>
              <a:t> Its Built on the early millennium development goals (2000 to 2015)</a:t>
            </a:r>
          </a:p>
          <a:p>
            <a:r>
              <a:rPr lang="en-US" sz="2200" dirty="0">
                <a:latin typeface="Arial"/>
                <a:cs typeface="Arial"/>
              </a:rPr>
              <a:t>189 countries adapted </a:t>
            </a:r>
          </a:p>
          <a:p>
            <a:r>
              <a:rPr lang="en-US" sz="2200" dirty="0">
                <a:latin typeface="Arial"/>
                <a:cs typeface="Arial"/>
              </a:rPr>
              <a:t>Setting 8 measurable development goal to </a:t>
            </a:r>
            <a:r>
              <a:rPr lang="en-US" sz="2200" dirty="0" err="1">
                <a:latin typeface="Arial"/>
                <a:cs typeface="Arial"/>
              </a:rPr>
              <a:t>acheive</a:t>
            </a:r>
            <a:r>
              <a:rPr lang="en-US" sz="2200" dirty="0">
                <a:latin typeface="Arial"/>
                <a:cs typeface="Arial"/>
              </a:rPr>
              <a:t> by 2015</a:t>
            </a:r>
          </a:p>
          <a:p>
            <a:r>
              <a:rPr lang="en-US" sz="2200" dirty="0">
                <a:latin typeface="Arial"/>
                <a:cs typeface="Arial"/>
              </a:rPr>
              <a:t>Which has now consist of 17 goals and 169 targets to be reached by 2030.</a:t>
            </a:r>
          </a:p>
          <a:p>
            <a:pPr marL="0" indent="0">
              <a:buNone/>
            </a:pPr>
            <a:r>
              <a:rPr lang="en-US" sz="1800" dirty="0">
                <a:latin typeface="Arial"/>
                <a:cs typeface="Times New Roman"/>
              </a:rPr>
              <a:t>(World Health Organization, 2022)</a:t>
            </a:r>
            <a:endParaRPr lang="en-US" sz="1800" dirty="0">
              <a:latin typeface="Arial"/>
              <a:cs typeface="Arial"/>
            </a:endParaRPr>
          </a:p>
          <a:p>
            <a:pPr marL="0" indent="0">
              <a:buNone/>
            </a:pPr>
            <a:endParaRPr lang="en-US" sz="2200"/>
          </a:p>
        </p:txBody>
      </p:sp>
      <p:sp>
        <p:nvSpPr>
          <p:cNvPr id="5" name="TextBox 4">
            <a:extLst>
              <a:ext uri="{FF2B5EF4-FFF2-40B4-BE49-F238E27FC236}">
                <a16:creationId xmlns:a16="http://schemas.microsoft.com/office/drawing/2014/main" id="{CC04F315-3C34-36DC-027C-5804DA272525}"/>
              </a:ext>
            </a:extLst>
          </p:cNvPr>
          <p:cNvSpPr txBox="1"/>
          <p:nvPr/>
        </p:nvSpPr>
        <p:spPr>
          <a:xfrm>
            <a:off x="3090333" y="5263445"/>
            <a:ext cx="182033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(NCC, 2024)</a:t>
            </a:r>
            <a:endParaRPr lang="en-US" dirty="0"/>
          </a:p>
        </p:txBody>
      </p:sp>
    </p:spTree>
    <p:extLst>
      <p:ext uri="{BB962C8B-B14F-4D97-AF65-F5344CB8AC3E}">
        <p14:creationId xmlns:p14="http://schemas.microsoft.com/office/powerpoint/2010/main" val="688997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427F0E-8597-AB79-B29B-D8D18718DB78}"/>
              </a:ext>
            </a:extLst>
          </p:cNvPr>
          <p:cNvSpPr>
            <a:spLocks noGrp="1"/>
          </p:cNvSpPr>
          <p:nvPr>
            <p:ph type="title"/>
          </p:nvPr>
        </p:nvSpPr>
        <p:spPr>
          <a:xfrm>
            <a:off x="1223" y="5748"/>
            <a:ext cx="9392421" cy="1330841"/>
          </a:xfrm>
        </p:spPr>
        <p:txBody>
          <a:bodyPr>
            <a:normAutofit/>
          </a:bodyPr>
          <a:lstStyle/>
          <a:p>
            <a:r>
              <a:rPr lang="en-US" dirty="0"/>
              <a:t>SDG 3: Good health and welllbeing  </a:t>
            </a:r>
          </a:p>
        </p:txBody>
      </p:sp>
      <p:sp>
        <p:nvSpPr>
          <p:cNvPr id="3" name="Content Placeholder 2">
            <a:extLst>
              <a:ext uri="{FF2B5EF4-FFF2-40B4-BE49-F238E27FC236}">
                <a16:creationId xmlns:a16="http://schemas.microsoft.com/office/drawing/2014/main" id="{355AFFF6-68C6-2329-3EEA-34DFFEF79EEB}"/>
              </a:ext>
            </a:extLst>
          </p:cNvPr>
          <p:cNvSpPr>
            <a:spLocks noGrp="1"/>
          </p:cNvSpPr>
          <p:nvPr>
            <p:ph idx="1"/>
          </p:nvPr>
        </p:nvSpPr>
        <p:spPr>
          <a:xfrm>
            <a:off x="245638" y="1350099"/>
            <a:ext cx="7259342" cy="5197356"/>
          </a:xfrm>
        </p:spPr>
        <p:txBody>
          <a:bodyPr vert="horz" lIns="91440" tIns="45720" rIns="91440" bIns="45720" rtlCol="0" anchor="t">
            <a:normAutofit/>
          </a:bodyPr>
          <a:lstStyle/>
          <a:p>
            <a:pPr marL="0" indent="0">
              <a:buNone/>
            </a:pPr>
            <a:r>
              <a:rPr lang="en-US" sz="2000" dirty="0">
                <a:highlight>
                  <a:srgbClr val="FFFF00"/>
                </a:highlight>
                <a:latin typeface="Arial"/>
                <a:cs typeface="Arial"/>
              </a:rPr>
              <a:t>Goal </a:t>
            </a:r>
          </a:p>
          <a:p>
            <a:r>
              <a:rPr lang="en-US" sz="2000" dirty="0">
                <a:latin typeface="Arial"/>
                <a:cs typeface="Arial"/>
              </a:rPr>
              <a:t>Ensure healthy lives and promote wellbeing for all at every age. </a:t>
            </a:r>
          </a:p>
          <a:p>
            <a:pPr marL="0" indent="0">
              <a:buNone/>
            </a:pPr>
            <a:r>
              <a:rPr lang="en-US" sz="2000" dirty="0">
                <a:highlight>
                  <a:srgbClr val="FFFF00"/>
                </a:highlight>
                <a:latin typeface="Arial"/>
                <a:cs typeface="Arial"/>
              </a:rPr>
              <a:t>Key targets </a:t>
            </a:r>
          </a:p>
          <a:p>
            <a:r>
              <a:rPr lang="en-US" sz="2000" dirty="0">
                <a:latin typeface="Arial"/>
                <a:cs typeface="Arial"/>
              </a:rPr>
              <a:t>Reduce maternal mortality </a:t>
            </a:r>
          </a:p>
          <a:p>
            <a:r>
              <a:rPr lang="en-US" sz="2000" dirty="0">
                <a:latin typeface="Arial"/>
                <a:cs typeface="Arial"/>
              </a:rPr>
              <a:t>End preventable deaths of newborn to age 5</a:t>
            </a:r>
          </a:p>
          <a:p>
            <a:r>
              <a:rPr lang="en-US" sz="2000" dirty="0">
                <a:latin typeface="Arial"/>
                <a:cs typeface="Arial"/>
              </a:rPr>
              <a:t>Decrease premature deaths </a:t>
            </a:r>
          </a:p>
          <a:p>
            <a:r>
              <a:rPr lang="en-US" sz="2000" dirty="0">
                <a:latin typeface="Arial"/>
                <a:cs typeface="Arial"/>
              </a:rPr>
              <a:t>Healthcare access and medication to all </a:t>
            </a:r>
          </a:p>
          <a:p>
            <a:r>
              <a:rPr lang="en-US" sz="2000" dirty="0">
                <a:latin typeface="Arial"/>
                <a:cs typeface="Arial"/>
              </a:rPr>
              <a:t>Promote mental health and wellbeing</a:t>
            </a:r>
          </a:p>
          <a:p>
            <a:pPr marL="0" indent="0">
              <a:buNone/>
            </a:pPr>
            <a:r>
              <a:rPr lang="en-US" sz="2000" dirty="0">
                <a:highlight>
                  <a:srgbClr val="FFFF00"/>
                </a:highlight>
                <a:latin typeface="Arial"/>
                <a:cs typeface="Arial"/>
              </a:rPr>
              <a:t>Why does it matter?</a:t>
            </a:r>
          </a:p>
          <a:p>
            <a:r>
              <a:rPr lang="en-US" sz="2000" dirty="0">
                <a:latin typeface="Arial"/>
                <a:cs typeface="Arial"/>
              </a:rPr>
              <a:t>Healthy people means stronger economies </a:t>
            </a:r>
          </a:p>
          <a:p>
            <a:r>
              <a:rPr lang="en-US" sz="2000" dirty="0">
                <a:latin typeface="Arial"/>
                <a:cs typeface="Arial"/>
              </a:rPr>
              <a:t>Investing in health reduces poverty and inequality</a:t>
            </a:r>
            <a:r>
              <a:rPr lang="en-US" sz="1400" dirty="0">
                <a:latin typeface="Arial"/>
                <a:cs typeface="Arial"/>
              </a:rPr>
              <a:t>. </a:t>
            </a:r>
          </a:p>
          <a:p>
            <a:pPr marL="0" indent="0">
              <a:buNone/>
            </a:pPr>
            <a:r>
              <a:rPr lang="en-US" sz="1800" dirty="0">
                <a:latin typeface="Arial"/>
                <a:cs typeface="Times New Roman"/>
              </a:rPr>
              <a:t>(The Global Goals, 2025)</a:t>
            </a:r>
            <a:endParaRPr lang="en-US" sz="1800" dirty="0">
              <a:latin typeface="Arial"/>
              <a:cs typeface="Arial"/>
            </a:endParaRPr>
          </a:p>
          <a:p>
            <a:endParaRPr lang="en-US" sz="1400" dirty="0">
              <a:latin typeface="Arial"/>
              <a:cs typeface="Arial"/>
            </a:endParaRPr>
          </a:p>
          <a:p>
            <a:endParaRPr lang="en-US" sz="1400" dirty="0">
              <a:latin typeface="Arial"/>
              <a:cs typeface="Arial"/>
            </a:endParaRPr>
          </a:p>
          <a:p>
            <a:endParaRPr lang="en-US" sz="1400" dirty="0">
              <a:latin typeface="Arial"/>
              <a:cs typeface="Arial"/>
            </a:endParaRPr>
          </a:p>
          <a:p>
            <a:pPr marL="0" indent="0">
              <a:buNone/>
            </a:pPr>
            <a:endParaRPr lang="en-US" sz="1400"/>
          </a:p>
          <a:p>
            <a:pPr marL="0" indent="0">
              <a:buNone/>
            </a:pPr>
            <a:endParaRPr lang="en-US" sz="1400"/>
          </a:p>
        </p:txBody>
      </p:sp>
      <p:pic>
        <p:nvPicPr>
          <p:cNvPr id="5" name="Picture 4" descr="Transparency | 2024 Sustainability Report | Eli Lilly and Company">
            <a:extLst>
              <a:ext uri="{FF2B5EF4-FFF2-40B4-BE49-F238E27FC236}">
                <a16:creationId xmlns:a16="http://schemas.microsoft.com/office/drawing/2014/main" id="{2E5DE8B9-C18A-FE06-6E60-7284123076F2}"/>
              </a:ext>
            </a:extLst>
          </p:cNvPr>
          <p:cNvPicPr>
            <a:picLocks noChangeAspect="1"/>
          </p:cNvPicPr>
          <p:nvPr/>
        </p:nvPicPr>
        <p:blipFill>
          <a:blip r:embed="rId2"/>
          <a:stretch>
            <a:fillRect/>
          </a:stretch>
        </p:blipFill>
        <p:spPr>
          <a:xfrm>
            <a:off x="6719367" y="2199574"/>
            <a:ext cx="5751788" cy="3036481"/>
          </a:xfrm>
          <a:prstGeom prst="rect">
            <a:avLst/>
          </a:prstGeom>
        </p:spPr>
      </p:pic>
      <p:sp>
        <p:nvSpPr>
          <p:cNvPr id="35" name="Freeform: Shape 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CE08336-8CC8-603B-CA83-20FB833FBC6B}"/>
              </a:ext>
            </a:extLst>
          </p:cNvPr>
          <p:cNvSpPr txBox="1"/>
          <p:nvPr/>
        </p:nvSpPr>
        <p:spPr>
          <a:xfrm>
            <a:off x="8240889" y="5404556"/>
            <a:ext cx="29068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Times New Roman"/>
              </a:rPr>
              <a:t>(</a:t>
            </a:r>
            <a:r>
              <a:rPr lang="en-US" sz="1600" dirty="0" err="1">
                <a:latin typeface="Arial"/>
                <a:cs typeface="Times New Roman"/>
              </a:rPr>
              <a:t>lilly</a:t>
            </a:r>
            <a:r>
              <a:rPr lang="en-US" sz="1600" dirty="0">
                <a:latin typeface="Arial"/>
                <a:cs typeface="Times New Roman"/>
              </a:rPr>
              <a:t> sustainability report, no date)</a:t>
            </a:r>
          </a:p>
        </p:txBody>
      </p:sp>
    </p:spTree>
    <p:extLst>
      <p:ext uri="{BB962C8B-B14F-4D97-AF65-F5344CB8AC3E}">
        <p14:creationId xmlns:p14="http://schemas.microsoft.com/office/powerpoint/2010/main" val="932689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5864B-1BF7-D3B4-B9F1-565E0B84F8AB}"/>
              </a:ext>
            </a:extLst>
          </p:cNvPr>
          <p:cNvSpPr>
            <a:spLocks noGrp="1"/>
          </p:cNvSpPr>
          <p:nvPr>
            <p:ph type="title"/>
          </p:nvPr>
        </p:nvSpPr>
        <p:spPr>
          <a:xfrm>
            <a:off x="918956" y="4840606"/>
            <a:ext cx="6661702" cy="953611"/>
          </a:xfrm>
        </p:spPr>
        <p:txBody>
          <a:bodyPr anchor="ctr">
            <a:normAutofit/>
          </a:bodyPr>
          <a:lstStyle/>
          <a:p>
            <a:r>
              <a:rPr lang="en-US" sz="1200" dirty="0">
                <a:latin typeface="Arial"/>
                <a:cs typeface="Times New Roman"/>
              </a:rPr>
              <a:t>(British Association for Community Child Health, n.d.)</a:t>
            </a:r>
            <a:endParaRPr lang="en-US">
              <a:latin typeface="Arial"/>
              <a:cs typeface="Arial"/>
            </a:endParaRPr>
          </a:p>
        </p:txBody>
      </p:sp>
      <p:pic>
        <p:nvPicPr>
          <p:cNvPr id="4" name="Picture 3" descr="B-BISS: Introduction to the NHS Long Term Plan | British Association for  Community Child Health">
            <a:extLst>
              <a:ext uri="{FF2B5EF4-FFF2-40B4-BE49-F238E27FC236}">
                <a16:creationId xmlns:a16="http://schemas.microsoft.com/office/drawing/2014/main" id="{FD5FBA49-C5C7-32FE-636C-5B52406ADCA9}"/>
              </a:ext>
            </a:extLst>
          </p:cNvPr>
          <p:cNvPicPr>
            <a:picLocks noChangeAspect="1"/>
          </p:cNvPicPr>
          <p:nvPr/>
        </p:nvPicPr>
        <p:blipFill>
          <a:blip r:embed="rId2"/>
          <a:srcRect l="1033" r="1015" b="1"/>
          <a:stretch>
            <a:fillRect/>
          </a:stretch>
        </p:blipFill>
        <p:spPr>
          <a:xfrm>
            <a:off x="275186" y="423332"/>
            <a:ext cx="5955440" cy="4263802"/>
          </a:xfrm>
          <a:prstGeom prst="rect">
            <a:avLst/>
          </a:prstGeom>
        </p:spPr>
      </p:pic>
      <p:sp>
        <p:nvSpPr>
          <p:cNvPr id="3" name="Content Placeholder 2">
            <a:extLst>
              <a:ext uri="{FF2B5EF4-FFF2-40B4-BE49-F238E27FC236}">
                <a16:creationId xmlns:a16="http://schemas.microsoft.com/office/drawing/2014/main" id="{C9FBD39C-3EFD-EBAE-E418-349C8D7E7850}"/>
              </a:ext>
            </a:extLst>
          </p:cNvPr>
          <p:cNvSpPr>
            <a:spLocks noGrp="1"/>
          </p:cNvSpPr>
          <p:nvPr>
            <p:ph idx="1"/>
          </p:nvPr>
        </p:nvSpPr>
        <p:spPr>
          <a:xfrm>
            <a:off x="8414147" y="595637"/>
            <a:ext cx="3144523" cy="6109173"/>
          </a:xfrm>
        </p:spPr>
        <p:txBody>
          <a:bodyPr vert="horz" lIns="91440" tIns="45720" rIns="91440" bIns="45720" rtlCol="0" anchor="ctr">
            <a:normAutofit/>
          </a:bodyPr>
          <a:lstStyle/>
          <a:p>
            <a:r>
              <a:rPr lang="en-US" sz="2000" dirty="0">
                <a:latin typeface="Arial"/>
                <a:cs typeface="Arial"/>
              </a:rPr>
              <a:t>The NHS long term plan was published in 2019 </a:t>
            </a:r>
          </a:p>
          <a:p>
            <a:r>
              <a:rPr lang="en-US" sz="2000" dirty="0">
                <a:latin typeface="Arial"/>
                <a:cs typeface="Arial"/>
              </a:rPr>
              <a:t>It is a 10 years strategy to improve health care in England</a:t>
            </a:r>
          </a:p>
          <a:p>
            <a:pPr marL="0" indent="0">
              <a:buNone/>
            </a:pPr>
            <a:r>
              <a:rPr lang="en-US" sz="2000" dirty="0">
                <a:latin typeface="Arial"/>
                <a:cs typeface="Arial"/>
              </a:rPr>
              <a:t>Key focus on </a:t>
            </a:r>
          </a:p>
          <a:p>
            <a:r>
              <a:rPr lang="en-US" sz="2000" dirty="0">
                <a:latin typeface="Arial"/>
                <a:cs typeface="Arial"/>
              </a:rPr>
              <a:t>Prevention of thousands of diseases</a:t>
            </a:r>
          </a:p>
          <a:p>
            <a:r>
              <a:rPr lang="en-US" sz="2000" dirty="0">
                <a:latin typeface="Arial"/>
                <a:cs typeface="Arial"/>
              </a:rPr>
              <a:t>Early diagnosis </a:t>
            </a:r>
          </a:p>
          <a:p>
            <a:r>
              <a:rPr lang="en-US" sz="2000" dirty="0">
                <a:latin typeface="Arial"/>
                <a:cs typeface="Arial"/>
              </a:rPr>
              <a:t>Improvement on mental health services </a:t>
            </a:r>
          </a:p>
          <a:p>
            <a:r>
              <a:rPr lang="en-US" sz="2000" dirty="0">
                <a:latin typeface="Arial"/>
                <a:cs typeface="Arial"/>
              </a:rPr>
              <a:t>Sustainable and efficient services</a:t>
            </a:r>
          </a:p>
          <a:p>
            <a:r>
              <a:rPr lang="en-US" sz="2000" dirty="0">
                <a:latin typeface="Arial"/>
                <a:cs typeface="Arial"/>
              </a:rPr>
              <a:t>Implementation of digital innovations.</a:t>
            </a:r>
          </a:p>
          <a:p>
            <a:pPr marL="0" indent="0">
              <a:buNone/>
            </a:pPr>
            <a:r>
              <a:rPr lang="en-US" sz="1200" dirty="0">
                <a:latin typeface="Arial"/>
                <a:cs typeface="Times New Roman"/>
              </a:rPr>
              <a:t>(Department of Health and Social Care, 2019)</a:t>
            </a:r>
            <a:endParaRPr lang="en-US">
              <a:latin typeface="Arial"/>
              <a:cs typeface="Arial"/>
            </a:endParaRPr>
          </a:p>
          <a:p>
            <a:endParaRPr lang="en-US" sz="2000" dirty="0">
              <a:latin typeface="Arial"/>
              <a:cs typeface="Arial"/>
            </a:endParaRPr>
          </a:p>
          <a:p>
            <a:endParaRPr lang="en-US" sz="2000" dirty="0">
              <a:latin typeface="Arial"/>
              <a:cs typeface="Arial"/>
            </a:endParaRPr>
          </a:p>
          <a:p>
            <a:endParaRPr lang="en-US" sz="2000"/>
          </a:p>
        </p:txBody>
      </p:sp>
    </p:spTree>
    <p:extLst>
      <p:ext uri="{BB962C8B-B14F-4D97-AF65-F5344CB8AC3E}">
        <p14:creationId xmlns:p14="http://schemas.microsoft.com/office/powerpoint/2010/main" val="966864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F7D0-4A16-72BA-13BB-03A44E3C45FF}"/>
              </a:ext>
            </a:extLst>
          </p:cNvPr>
          <p:cNvSpPr>
            <a:spLocks noGrp="1"/>
          </p:cNvSpPr>
          <p:nvPr>
            <p:ph type="title"/>
          </p:nvPr>
        </p:nvSpPr>
        <p:spPr>
          <a:xfrm>
            <a:off x="306238" y="5691"/>
            <a:ext cx="10515600" cy="1325563"/>
          </a:xfrm>
        </p:spPr>
        <p:txBody>
          <a:bodyPr/>
          <a:lstStyle/>
          <a:p>
            <a:r>
              <a:rPr lang="en-US" dirty="0"/>
              <a:t>How is it linked to the SDG 3</a:t>
            </a:r>
          </a:p>
        </p:txBody>
      </p:sp>
      <p:sp>
        <p:nvSpPr>
          <p:cNvPr id="3" name="Content Placeholder 2">
            <a:extLst>
              <a:ext uri="{FF2B5EF4-FFF2-40B4-BE49-F238E27FC236}">
                <a16:creationId xmlns:a16="http://schemas.microsoft.com/office/drawing/2014/main" id="{BC1BCFBE-4C13-7750-D1EF-7D9188A2B64C}"/>
              </a:ext>
            </a:extLst>
          </p:cNvPr>
          <p:cNvSpPr>
            <a:spLocks noGrp="1"/>
          </p:cNvSpPr>
          <p:nvPr>
            <p:ph idx="1"/>
          </p:nvPr>
        </p:nvSpPr>
        <p:spPr>
          <a:xfrm>
            <a:off x="450012" y="1121135"/>
            <a:ext cx="10903788" cy="5472770"/>
          </a:xfrm>
        </p:spPr>
        <p:txBody>
          <a:bodyPr vert="horz" lIns="91440" tIns="45720" rIns="91440" bIns="45720" rtlCol="0" anchor="t">
            <a:normAutofit fontScale="85000" lnSpcReduction="20000"/>
          </a:bodyPr>
          <a:lstStyle/>
          <a:p>
            <a:pPr>
              <a:lnSpc>
                <a:spcPct val="160000"/>
              </a:lnSpc>
            </a:pPr>
            <a:r>
              <a:rPr lang="en-US" sz="2000" dirty="0">
                <a:latin typeface="Arial"/>
                <a:cs typeface="Arial"/>
              </a:rPr>
              <a:t>SDG 3 aim to ensure healthy lives and promote wellbeing for all at all ages. </a:t>
            </a:r>
          </a:p>
          <a:p>
            <a:pPr marL="0" indent="0">
              <a:lnSpc>
                <a:spcPct val="160000"/>
              </a:lnSpc>
              <a:buNone/>
            </a:pPr>
            <a:r>
              <a:rPr lang="en-US" sz="2000" dirty="0">
                <a:latin typeface="Arial"/>
                <a:cs typeface="Arial"/>
              </a:rPr>
              <a:t>The NHS long term plan supports this through many factors</a:t>
            </a:r>
          </a:p>
          <a:p>
            <a:pPr marL="0" indent="0">
              <a:lnSpc>
                <a:spcPct val="160000"/>
              </a:lnSpc>
              <a:buNone/>
            </a:pPr>
            <a:r>
              <a:rPr lang="en-US" sz="2000" dirty="0">
                <a:latin typeface="Arial"/>
                <a:cs typeface="Arial"/>
              </a:rPr>
              <a:t>Universal  health coverage (3.8)- the NHS  provides free access to care </a:t>
            </a:r>
          </a:p>
          <a:p>
            <a:pPr marL="0" indent="0">
              <a:lnSpc>
                <a:spcPct val="160000"/>
              </a:lnSpc>
              <a:buNone/>
            </a:pPr>
            <a:r>
              <a:rPr lang="en-US" sz="2000" dirty="0">
                <a:latin typeface="Arial"/>
                <a:cs typeface="Arial"/>
              </a:rPr>
              <a:t>Reducing mortality (3.1,3.2,3.4)- Early detection and diagnosis in cancer and diabetes </a:t>
            </a:r>
          </a:p>
          <a:p>
            <a:pPr marL="0" indent="0">
              <a:lnSpc>
                <a:spcPct val="160000"/>
              </a:lnSpc>
              <a:buNone/>
            </a:pPr>
            <a:r>
              <a:rPr lang="en-US" sz="2000" dirty="0">
                <a:latin typeface="Arial"/>
                <a:cs typeface="Arial"/>
              </a:rPr>
              <a:t>Mental health (3.4)- increase access to services for children and young people.</a:t>
            </a:r>
          </a:p>
          <a:p>
            <a:pPr marL="0" indent="0">
              <a:lnSpc>
                <a:spcPct val="160000"/>
              </a:lnSpc>
              <a:buNone/>
            </a:pPr>
            <a:r>
              <a:rPr lang="en-US" sz="2000" dirty="0">
                <a:latin typeface="Arial"/>
                <a:cs typeface="Arial"/>
              </a:rPr>
              <a:t>Substance misuse (3.5)- tackling smoking, alcohol and obesity interventions </a:t>
            </a:r>
          </a:p>
          <a:p>
            <a:pPr marL="0" indent="0">
              <a:lnSpc>
                <a:spcPct val="160000"/>
              </a:lnSpc>
              <a:buNone/>
            </a:pPr>
            <a:r>
              <a:rPr lang="en-US" sz="2000" dirty="0">
                <a:latin typeface="Arial"/>
                <a:cs typeface="Arial"/>
              </a:rPr>
              <a:t>Heath risks (3.9)- greener NHS by cleaner air.</a:t>
            </a:r>
          </a:p>
          <a:p>
            <a:pPr marL="0" indent="0">
              <a:lnSpc>
                <a:spcPct val="160000"/>
              </a:lnSpc>
              <a:buNone/>
            </a:pPr>
            <a:r>
              <a:rPr lang="en-US" sz="2000" dirty="0">
                <a:latin typeface="Arial"/>
                <a:cs typeface="Arial"/>
              </a:rPr>
              <a:t>The NHS long term plan aligns closely with </a:t>
            </a:r>
            <a:r>
              <a:rPr lang="en-US" sz="2000" err="1">
                <a:latin typeface="Arial"/>
                <a:cs typeface="Arial"/>
              </a:rPr>
              <a:t>sdg</a:t>
            </a:r>
            <a:r>
              <a:rPr lang="en-US" sz="2000" dirty="0">
                <a:latin typeface="Arial"/>
                <a:cs typeface="Arial"/>
              </a:rPr>
              <a:t> 3 together they work towards healthier lives and wellbeing for all.</a:t>
            </a:r>
          </a:p>
          <a:p>
            <a:pPr marL="0" indent="0">
              <a:lnSpc>
                <a:spcPct val="160000"/>
              </a:lnSpc>
              <a:buNone/>
            </a:pPr>
            <a:r>
              <a:rPr lang="en-US" sz="2000" dirty="0">
                <a:latin typeface="Arial"/>
                <a:cs typeface="Times New Roman"/>
              </a:rPr>
              <a:t>(Sustainable Healthcare, 2019)</a:t>
            </a:r>
            <a:endParaRPr lang="en-US" sz="2000" dirty="0">
              <a:latin typeface="Arial"/>
              <a:cs typeface="Arial"/>
            </a:endParaRPr>
          </a:p>
          <a:p>
            <a:pPr marL="0" indent="0">
              <a:lnSpc>
                <a:spcPct val="160000"/>
              </a:lnSpc>
              <a:buNone/>
            </a:pPr>
            <a:r>
              <a:rPr lang="en-US" dirty="0"/>
              <a:t>  </a:t>
            </a:r>
          </a:p>
          <a:p>
            <a:endParaRPr lang="en-US" dirty="0"/>
          </a:p>
          <a:p>
            <a:endParaRPr lang="en-US" dirty="0"/>
          </a:p>
        </p:txBody>
      </p:sp>
    </p:spTree>
    <p:extLst>
      <p:ext uri="{BB962C8B-B14F-4D97-AF65-F5344CB8AC3E}">
        <p14:creationId xmlns:p14="http://schemas.microsoft.com/office/powerpoint/2010/main" val="1774181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9E6688D-1DED-48EA-8368-FCD09C0B7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AF5ED-AB1B-791A-F93C-9DBDA8B8B32E}"/>
              </a:ext>
            </a:extLst>
          </p:cNvPr>
          <p:cNvSpPr>
            <a:spLocks noGrp="1"/>
          </p:cNvSpPr>
          <p:nvPr>
            <p:ph type="title"/>
          </p:nvPr>
        </p:nvSpPr>
        <p:spPr>
          <a:xfrm>
            <a:off x="8368528" y="431212"/>
            <a:ext cx="3420305" cy="1906317"/>
          </a:xfrm>
        </p:spPr>
        <p:txBody>
          <a:bodyPr>
            <a:normAutofit/>
          </a:bodyPr>
          <a:lstStyle/>
          <a:p>
            <a:pPr algn="ctr"/>
            <a:r>
              <a:rPr lang="en-US" sz="2800" dirty="0">
                <a:highlight>
                  <a:srgbClr val="FF0000"/>
                </a:highlight>
              </a:rPr>
              <a:t>Active 10 </a:t>
            </a:r>
            <a:br>
              <a:rPr lang="en-US" sz="2800" dirty="0">
                <a:highlight>
                  <a:srgbClr val="FF0000"/>
                </a:highlight>
              </a:rPr>
            </a:br>
            <a:r>
              <a:rPr lang="en-US" sz="2800" dirty="0">
                <a:highlight>
                  <a:srgbClr val="FF0000"/>
                </a:highlight>
              </a:rPr>
              <a:t>UK initiative</a:t>
            </a:r>
            <a:endParaRPr lang="en-US" sz="3600" dirty="0">
              <a:highlight>
                <a:srgbClr val="FF0000"/>
              </a:highlight>
            </a:endParaRPr>
          </a:p>
        </p:txBody>
      </p:sp>
      <p:sp>
        <p:nvSpPr>
          <p:cNvPr id="3" name="Content Placeholder 2">
            <a:extLst>
              <a:ext uri="{FF2B5EF4-FFF2-40B4-BE49-F238E27FC236}">
                <a16:creationId xmlns:a16="http://schemas.microsoft.com/office/drawing/2014/main" id="{118BB962-D75D-A504-44CB-04D272CAE37A}"/>
              </a:ext>
            </a:extLst>
          </p:cNvPr>
          <p:cNvSpPr>
            <a:spLocks noGrp="1"/>
          </p:cNvSpPr>
          <p:nvPr>
            <p:ph idx="1"/>
          </p:nvPr>
        </p:nvSpPr>
        <p:spPr>
          <a:xfrm>
            <a:off x="411490" y="431212"/>
            <a:ext cx="6894786" cy="5956082"/>
          </a:xfrm>
        </p:spPr>
        <p:txBody>
          <a:bodyPr vert="horz" lIns="91440" tIns="45720" rIns="91440" bIns="45720" rtlCol="0" anchor="ctr">
            <a:normAutofit lnSpcReduction="10000"/>
          </a:bodyPr>
          <a:lstStyle/>
          <a:p>
            <a:pPr marL="0" indent="0">
              <a:buNone/>
            </a:pPr>
            <a:r>
              <a:rPr lang="en-US" sz="1800" b="1" dirty="0">
                <a:latin typeface="Arial"/>
                <a:cs typeface="Arial"/>
              </a:rPr>
              <a:t>What is it:</a:t>
            </a:r>
          </a:p>
          <a:p>
            <a:pPr marL="0" indent="0">
              <a:buNone/>
            </a:pPr>
            <a:r>
              <a:rPr lang="en-US" sz="1800" dirty="0">
                <a:latin typeface="Arial"/>
                <a:cs typeface="Arial"/>
              </a:rPr>
              <a:t>A free mobile app and NHS campaign from the UK to encourages people to walk briskly for at least ten minutes a day to improve their health and wellbeing. </a:t>
            </a:r>
          </a:p>
          <a:p>
            <a:pPr marL="0" indent="0">
              <a:buNone/>
            </a:pPr>
            <a:r>
              <a:rPr lang="en-US" sz="1800" b="1" dirty="0">
                <a:latin typeface="Arial"/>
                <a:cs typeface="Arial"/>
              </a:rPr>
              <a:t>Why is it good</a:t>
            </a:r>
            <a:r>
              <a:rPr lang="en-US" sz="1800" dirty="0">
                <a:latin typeface="Arial"/>
                <a:cs typeface="Arial"/>
              </a:rPr>
              <a:t>  </a:t>
            </a:r>
            <a:r>
              <a:rPr lang="en-US" sz="1800" dirty="0">
                <a:latin typeface="Arial"/>
                <a:cs typeface="Times New Roman"/>
              </a:rPr>
              <a:t>(Public Health England, 2018)</a:t>
            </a:r>
          </a:p>
          <a:p>
            <a:r>
              <a:rPr lang="en-US" sz="1800" dirty="0">
                <a:latin typeface="Arial"/>
                <a:cs typeface="Arial"/>
              </a:rPr>
              <a:t>Simple and flexible to fit into daily routine.</a:t>
            </a:r>
          </a:p>
          <a:p>
            <a:r>
              <a:rPr lang="en-US" sz="1800" dirty="0">
                <a:latin typeface="Arial"/>
                <a:cs typeface="Arial"/>
              </a:rPr>
              <a:t>Help  reduce chronic health conditions like type2 diabetes and cardiovascular disease</a:t>
            </a:r>
          </a:p>
          <a:p>
            <a:r>
              <a:rPr lang="en-US" sz="1800" dirty="0">
                <a:latin typeface="Arial"/>
                <a:cs typeface="Arial"/>
              </a:rPr>
              <a:t>Boost mood, decreases stress and improve mental health </a:t>
            </a:r>
          </a:p>
          <a:p>
            <a:r>
              <a:rPr lang="en-US" sz="1800" dirty="0">
                <a:latin typeface="Arial"/>
                <a:cs typeface="Arial"/>
              </a:rPr>
              <a:t>Boost energy levels </a:t>
            </a:r>
          </a:p>
          <a:p>
            <a:r>
              <a:rPr lang="en-US" sz="1800" dirty="0">
                <a:latin typeface="Arial"/>
                <a:cs typeface="Arial"/>
              </a:rPr>
              <a:t>Accessible to many people. </a:t>
            </a:r>
          </a:p>
          <a:p>
            <a:pPr marL="0" indent="0">
              <a:buNone/>
            </a:pPr>
            <a:r>
              <a:rPr lang="en-US" sz="1800" b="1" dirty="0">
                <a:latin typeface="Arial"/>
                <a:cs typeface="Arial"/>
              </a:rPr>
              <a:t>How can it improve wellbeing in UK: </a:t>
            </a:r>
          </a:p>
          <a:p>
            <a:pPr marL="0" indent="0">
              <a:buNone/>
            </a:pPr>
            <a:r>
              <a:rPr lang="en-US" sz="1800" dirty="0">
                <a:latin typeface="Arial"/>
                <a:cs typeface="Arial"/>
              </a:rPr>
              <a:t>Encourage people to be active among people with </a:t>
            </a:r>
            <a:r>
              <a:rPr lang="en-US" sz="1800" err="1">
                <a:latin typeface="Arial"/>
                <a:cs typeface="Arial"/>
              </a:rPr>
              <a:t>sedentry</a:t>
            </a:r>
            <a:r>
              <a:rPr lang="en-US" sz="1800" dirty="0">
                <a:latin typeface="Arial"/>
                <a:cs typeface="Arial"/>
              </a:rPr>
              <a:t> lifestyles </a:t>
            </a:r>
          </a:p>
          <a:p>
            <a:pPr marL="0" indent="0">
              <a:buNone/>
            </a:pPr>
            <a:r>
              <a:rPr lang="en-US" sz="1800" dirty="0">
                <a:latin typeface="Arial"/>
                <a:cs typeface="Arial"/>
              </a:rPr>
              <a:t>Improves public health outcomes by reducing pressure on the NHS</a:t>
            </a:r>
          </a:p>
          <a:p>
            <a:pPr marL="0" indent="0">
              <a:buNone/>
            </a:pPr>
            <a:r>
              <a:rPr lang="en-US" sz="1800" dirty="0">
                <a:latin typeface="Arial"/>
                <a:cs typeface="Arial"/>
              </a:rPr>
              <a:t>Supports mental wellbeing reducing anxiety and depression                                                  </a:t>
            </a:r>
          </a:p>
          <a:p>
            <a:pPr marL="0" indent="0">
              <a:buNone/>
            </a:pPr>
            <a:r>
              <a:rPr lang="en-US" sz="1800" dirty="0">
                <a:latin typeface="Arial"/>
                <a:cs typeface="Arial"/>
              </a:rPr>
              <a:t>Promotes long term habits that can lower healthcare cost.</a:t>
            </a:r>
            <a:r>
              <a:rPr lang="en-US" sz="1400" dirty="0">
                <a:latin typeface="Arial"/>
                <a:cs typeface="Arial"/>
              </a:rPr>
              <a:t>  </a:t>
            </a:r>
            <a:r>
              <a:rPr lang="en-US" sz="1400" dirty="0"/>
              <a:t>  </a:t>
            </a:r>
            <a:endParaRPr lang="en-US" sz="1400" dirty="0">
              <a:latin typeface="Arial"/>
              <a:cs typeface="Arial"/>
            </a:endParaRPr>
          </a:p>
        </p:txBody>
      </p:sp>
      <p:pic>
        <p:nvPicPr>
          <p:cNvPr id="4" name="Picture 3" descr="NHS Active 10 Walking Tracker on the App Store">
            <a:extLst>
              <a:ext uri="{FF2B5EF4-FFF2-40B4-BE49-F238E27FC236}">
                <a16:creationId xmlns:a16="http://schemas.microsoft.com/office/drawing/2014/main" id="{DD9D1601-4EE5-03B9-2FFC-1B41C0613D69}"/>
              </a:ext>
            </a:extLst>
          </p:cNvPr>
          <p:cNvPicPr>
            <a:picLocks noChangeAspect="1"/>
          </p:cNvPicPr>
          <p:nvPr/>
        </p:nvPicPr>
        <p:blipFill>
          <a:blip r:embed="rId2"/>
          <a:srcRect l="24164" r="23524" b="-1"/>
          <a:stretch>
            <a:fillRect/>
          </a:stretch>
        </p:blipFill>
        <p:spPr>
          <a:xfrm>
            <a:off x="7885494" y="2733464"/>
            <a:ext cx="4306506" cy="3651815"/>
          </a:xfrm>
          <a:prstGeom prst="rect">
            <a:avLst/>
          </a:prstGeom>
        </p:spPr>
      </p:pic>
      <p:grpSp>
        <p:nvGrpSpPr>
          <p:cNvPr id="33" name="Group 32">
            <a:extLst>
              <a:ext uri="{FF2B5EF4-FFF2-40B4-BE49-F238E27FC236}">
                <a16:creationId xmlns:a16="http://schemas.microsoft.com/office/drawing/2014/main" id="{16BD38F4-5888-4B5B-836C-A316C5223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7881712" y="-2"/>
            <a:ext cx="4310288" cy="6858002"/>
            <a:chOff x="0" y="-2"/>
            <a:chExt cx="4310288" cy="6858002"/>
          </a:xfrm>
        </p:grpSpPr>
        <p:sp>
          <p:nvSpPr>
            <p:cNvPr id="23" name="Rectangle 22">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4" name="Rectangle 3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4928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grpSp>
    </p:spTree>
    <p:extLst>
      <p:ext uri="{BB962C8B-B14F-4D97-AF65-F5344CB8AC3E}">
        <p14:creationId xmlns:p14="http://schemas.microsoft.com/office/powerpoint/2010/main" val="3608115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6934C-323E-5B9B-1018-E7CF74B1DF59}"/>
              </a:ext>
            </a:extLst>
          </p:cNvPr>
          <p:cNvSpPr>
            <a:spLocks noGrp="1"/>
          </p:cNvSpPr>
          <p:nvPr>
            <p:ph type="title"/>
          </p:nvPr>
        </p:nvSpPr>
        <p:spPr>
          <a:xfrm>
            <a:off x="2117" y="-111125"/>
            <a:ext cx="10515600" cy="1325563"/>
          </a:xfrm>
        </p:spPr>
        <p:txBody>
          <a:bodyPr/>
          <a:lstStyle/>
          <a:p>
            <a:r>
              <a:rPr lang="en-US" dirty="0"/>
              <a:t>Equality act 2010 </a:t>
            </a:r>
          </a:p>
        </p:txBody>
      </p:sp>
      <p:sp>
        <p:nvSpPr>
          <p:cNvPr id="3" name="Content Placeholder 2">
            <a:extLst>
              <a:ext uri="{FF2B5EF4-FFF2-40B4-BE49-F238E27FC236}">
                <a16:creationId xmlns:a16="http://schemas.microsoft.com/office/drawing/2014/main" id="{F103BF64-0B58-9A44-BCC1-F60DC6AFDAD6}"/>
              </a:ext>
            </a:extLst>
          </p:cNvPr>
          <p:cNvSpPr>
            <a:spLocks noGrp="1"/>
          </p:cNvSpPr>
          <p:nvPr>
            <p:ph idx="1"/>
          </p:nvPr>
        </p:nvSpPr>
        <p:spPr>
          <a:xfrm>
            <a:off x="393701" y="1010709"/>
            <a:ext cx="11690349" cy="5653087"/>
          </a:xfrm>
        </p:spPr>
        <p:txBody>
          <a:bodyPr vert="horz" lIns="91440" tIns="45720" rIns="91440" bIns="45720" rtlCol="0" anchor="t">
            <a:normAutofit lnSpcReduction="10000"/>
          </a:bodyPr>
          <a:lstStyle/>
          <a:p>
            <a:pPr marL="0" indent="0">
              <a:buNone/>
            </a:pPr>
            <a:r>
              <a:rPr lang="en-US" b="1" dirty="0"/>
              <a:t>What is it? </a:t>
            </a:r>
            <a:endParaRPr lang="en-US"/>
          </a:p>
          <a:p>
            <a:pPr>
              <a:lnSpc>
                <a:spcPct val="150000"/>
              </a:lnSpc>
            </a:pPr>
            <a:r>
              <a:rPr lang="en-US" sz="2000" dirty="0">
                <a:latin typeface="Arial"/>
                <a:cs typeface="Arial"/>
              </a:rPr>
              <a:t>Equality act is a legislation aims to provide legal protection against discrimination, harassment and </a:t>
            </a:r>
            <a:r>
              <a:rPr lang="en-US" sz="2000" dirty="0" err="1">
                <a:latin typeface="Arial"/>
                <a:cs typeface="Arial"/>
              </a:rPr>
              <a:t>victimisation</a:t>
            </a:r>
            <a:r>
              <a:rPr lang="en-US" sz="2000" dirty="0">
                <a:latin typeface="Arial"/>
                <a:cs typeface="Arial"/>
              </a:rPr>
              <a:t> to promote fairness and equality in society </a:t>
            </a:r>
            <a:r>
              <a:rPr lang="en-US" sz="2000" dirty="0">
                <a:latin typeface="Arial"/>
                <a:ea typeface="Roboto"/>
                <a:cs typeface="Roboto"/>
              </a:rPr>
              <a:t>(GOV.UK, 2013) </a:t>
            </a:r>
          </a:p>
          <a:p>
            <a:pPr>
              <a:lnSpc>
                <a:spcPct val="150000"/>
              </a:lnSpc>
            </a:pPr>
            <a:r>
              <a:rPr lang="en-US" sz="2000" dirty="0">
                <a:latin typeface="Arial"/>
                <a:ea typeface="Roboto"/>
                <a:cs typeface="Roboto"/>
              </a:rPr>
              <a:t>It covers nine Protected characteristics</a:t>
            </a:r>
          </a:p>
          <a:p>
            <a:pPr marL="0" indent="0">
              <a:lnSpc>
                <a:spcPct val="150000"/>
              </a:lnSpc>
              <a:buNone/>
            </a:pPr>
            <a:r>
              <a:rPr lang="en-US" sz="2400" b="1" dirty="0">
                <a:latin typeface="Arial"/>
                <a:ea typeface="Roboto"/>
                <a:cs typeface="Roboto"/>
              </a:rPr>
              <a:t>Linked to sdg3?</a:t>
            </a:r>
          </a:p>
          <a:p>
            <a:pPr marL="0" indent="0">
              <a:lnSpc>
                <a:spcPct val="150000"/>
              </a:lnSpc>
              <a:buNone/>
            </a:pPr>
            <a:r>
              <a:rPr lang="en-US" sz="2000" dirty="0">
                <a:solidFill>
                  <a:schemeClr val="tx1">
                    <a:lumMod val="95000"/>
                    <a:lumOff val="5000"/>
                  </a:schemeClr>
                </a:solidFill>
                <a:latin typeface="Arial"/>
                <a:ea typeface="Roboto"/>
                <a:cs typeface="Roboto"/>
              </a:rPr>
              <a:t>The connection between equality act and SDG 3 can be found through </a:t>
            </a:r>
          </a:p>
          <a:p>
            <a:pPr marL="0" indent="0">
              <a:lnSpc>
                <a:spcPct val="150000"/>
              </a:lnSpc>
              <a:buNone/>
            </a:pPr>
            <a:r>
              <a:rPr lang="en-US" sz="2000" dirty="0">
                <a:solidFill>
                  <a:schemeClr val="tx1">
                    <a:lumMod val="95000"/>
                    <a:lumOff val="5000"/>
                  </a:schemeClr>
                </a:solidFill>
                <a:latin typeface="Arial"/>
                <a:ea typeface="Roboto"/>
                <a:cs typeface="Roboto"/>
              </a:rPr>
              <a:t>Reducing health inequalities Discrimination based on protected characteristics can limit access to healthcare, resources, and social support.</a:t>
            </a:r>
          </a:p>
          <a:p>
            <a:pPr marL="0" indent="0">
              <a:lnSpc>
                <a:spcPct val="150000"/>
              </a:lnSpc>
              <a:buNone/>
            </a:pPr>
            <a:r>
              <a:rPr lang="en-US" sz="2000" dirty="0">
                <a:solidFill>
                  <a:schemeClr val="tx1">
                    <a:lumMod val="95000"/>
                    <a:lumOff val="5000"/>
                  </a:schemeClr>
                </a:solidFill>
                <a:latin typeface="Arial"/>
                <a:ea typeface="Roboto"/>
                <a:cs typeface="Roboto"/>
              </a:rPr>
              <a:t>Empowering individuals to access services- the legislation promotes legal protection to encourage individuals to claim their rights to health and wellbeing without feeling judged </a:t>
            </a:r>
          </a:p>
          <a:p>
            <a:pPr>
              <a:lnSpc>
                <a:spcPct val="150000"/>
              </a:lnSpc>
            </a:pPr>
            <a:endParaRPr lang="en-US" sz="1800" dirty="0">
              <a:latin typeface="Arial"/>
              <a:ea typeface="Roboto"/>
              <a:cs typeface="Roboto"/>
            </a:endParaRPr>
          </a:p>
        </p:txBody>
      </p:sp>
    </p:spTree>
    <p:extLst>
      <p:ext uri="{BB962C8B-B14F-4D97-AF65-F5344CB8AC3E}">
        <p14:creationId xmlns:p14="http://schemas.microsoft.com/office/powerpoint/2010/main" val="2582627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1A180-9674-DE3D-87F4-5236E0792B87}"/>
              </a:ext>
            </a:extLst>
          </p:cNvPr>
          <p:cNvSpPr>
            <a:spLocks noGrp="1"/>
          </p:cNvSpPr>
          <p:nvPr>
            <p:ph type="title"/>
          </p:nvPr>
        </p:nvSpPr>
        <p:spPr>
          <a:xfrm>
            <a:off x="838200" y="365125"/>
            <a:ext cx="5558489" cy="1325563"/>
          </a:xfrm>
        </p:spPr>
        <p:txBody>
          <a:bodyPr>
            <a:normAutofit/>
          </a:bodyPr>
          <a:lstStyle/>
          <a:p>
            <a:r>
              <a:rPr lang="en-US" dirty="0"/>
              <a:t>Inequality to meet sdg3 in the UK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26285D9-7C72-F45D-A2E1-0FA4EA9FAE7B}"/>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US" sz="2600" dirty="0"/>
              <a:t>Tackling health inequalities in many aspects like socioeconomic status, location, age, gender and disability </a:t>
            </a:r>
          </a:p>
          <a:p>
            <a:r>
              <a:rPr lang="en-US" sz="2600" dirty="0"/>
              <a:t>Ensure equal access to healthcare services for all groups.</a:t>
            </a:r>
          </a:p>
          <a:p>
            <a:r>
              <a:rPr lang="en-US" sz="2600" dirty="0">
                <a:latin typeface="Aptos" panose="020B0004020202020204"/>
                <a:cs typeface="Arial"/>
              </a:rPr>
              <a:t>Address rising levels of child obesity.</a:t>
            </a:r>
          </a:p>
          <a:p>
            <a:r>
              <a:rPr lang="en-US" sz="2600" dirty="0"/>
              <a:t>Reduce negative health impacts of social and environmental factors </a:t>
            </a:r>
          </a:p>
          <a:p>
            <a:pPr marL="0" indent="0">
              <a:buNone/>
            </a:pPr>
            <a:r>
              <a:rPr lang="en-US" sz="2600" dirty="0">
                <a:latin typeface="Arial"/>
                <a:cs typeface="Times New Roman"/>
              </a:rPr>
              <a:t>(Parliament.uk, 2021)</a:t>
            </a:r>
            <a:endParaRPr lang="en-US" sz="2600" dirty="0">
              <a:latin typeface="Arial"/>
              <a:cs typeface="Arial"/>
            </a:endParaRPr>
          </a:p>
          <a:p>
            <a:pPr marL="0" indent="0">
              <a:buNone/>
            </a:pPr>
            <a:endParaRPr lang="en-US" sz="2600">
              <a:latin typeface="Aptos" panose="020B0004020202020204"/>
              <a:cs typeface="Arial"/>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5524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76D0D55-D64C-4B39-8CDE-955DFC29929F}"/>
              </a:ext>
            </a:extLst>
          </p:cNvPr>
          <p:cNvSpPr>
            <a:spLocks noGrp="1"/>
          </p:cNvSpPr>
          <p:nvPr>
            <p:ph type="title"/>
          </p:nvPr>
        </p:nvSpPr>
        <p:spPr>
          <a:xfrm>
            <a:off x="786385" y="841248"/>
            <a:ext cx="3515244" cy="5340097"/>
          </a:xfrm>
        </p:spPr>
        <p:txBody>
          <a:bodyPr anchor="ctr">
            <a:normAutofit/>
          </a:bodyPr>
          <a:lstStyle/>
          <a:p>
            <a:r>
              <a:rPr lang="en-US" sz="3400">
                <a:solidFill>
                  <a:schemeClr val="bg1"/>
                </a:solidFill>
              </a:rPr>
              <a:t>Recommendations of health, wellbeing and sustainability.  </a:t>
            </a:r>
          </a:p>
        </p:txBody>
      </p:sp>
      <p:graphicFrame>
        <p:nvGraphicFramePr>
          <p:cNvPr id="36" name="Content Placeholder 2">
            <a:extLst>
              <a:ext uri="{FF2B5EF4-FFF2-40B4-BE49-F238E27FC236}">
                <a16:creationId xmlns:a16="http://schemas.microsoft.com/office/drawing/2014/main" id="{9AAE7FC4-27FE-A071-E216-BFE573D04026}"/>
              </a:ext>
            </a:extLst>
          </p:cNvPr>
          <p:cNvGraphicFramePr>
            <a:graphicFrameLocks noGrp="1"/>
          </p:cNvGraphicFramePr>
          <p:nvPr>
            <p:ph idx="1"/>
            <p:extLst>
              <p:ext uri="{D42A27DB-BD31-4B8C-83A1-F6EECF244321}">
                <p14:modId xmlns:p14="http://schemas.microsoft.com/office/powerpoint/2010/main" val="235622653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9968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5B99E-840B-A5FE-DB11-21224E0135D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D3B613E-C6E3-ED8C-5AA2-3E7A59D07D6E}"/>
              </a:ext>
            </a:extLst>
          </p:cNvPr>
          <p:cNvSpPr>
            <a:spLocks noGrp="1"/>
          </p:cNvSpPr>
          <p:nvPr>
            <p:ph idx="1"/>
          </p:nvPr>
        </p:nvSpPr>
        <p:spPr/>
        <p:txBody>
          <a:bodyPr vert="horz" lIns="91440" tIns="45720" rIns="91440" bIns="45720" rtlCol="0" anchor="t">
            <a:normAutofit/>
          </a:bodyPr>
          <a:lstStyle/>
          <a:p>
            <a:r>
              <a:rPr lang="en-US" dirty="0"/>
              <a:t>Achieving SDG 3 means everyone has the opportunity to live long and healthy.</a:t>
            </a:r>
          </a:p>
          <a:p>
            <a:r>
              <a:rPr lang="en-US" dirty="0"/>
              <a:t>Equal access to healthcare and resources is key to maintain overall wellbeing</a:t>
            </a:r>
          </a:p>
          <a:p>
            <a:r>
              <a:rPr lang="en-US" dirty="0"/>
              <a:t>While biomedical model is vital for treating diseases the ecological model highlights the importance of prevention, lifestyle and </a:t>
            </a:r>
            <a:r>
              <a:rPr lang="en-US"/>
              <a:t>environmental factors</a:t>
            </a:r>
            <a:endParaRPr lang="en-US" dirty="0"/>
          </a:p>
          <a:p>
            <a:r>
              <a:rPr lang="en-US" dirty="0"/>
              <a:t>Promoting health and sustainability together supports a individual's wellbeing in stronger, fairer and more resilient communities.   </a:t>
            </a:r>
          </a:p>
        </p:txBody>
      </p:sp>
    </p:spTree>
    <p:extLst>
      <p:ext uri="{BB962C8B-B14F-4D97-AF65-F5344CB8AC3E}">
        <p14:creationId xmlns:p14="http://schemas.microsoft.com/office/powerpoint/2010/main" val="1533865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CB4F6-2F2F-2F37-25A5-340520BD7231}"/>
              </a:ext>
            </a:extLst>
          </p:cNvPr>
          <p:cNvSpPr>
            <a:spLocks noGrp="1"/>
          </p:cNvSpPr>
          <p:nvPr>
            <p:ph type="title"/>
          </p:nvPr>
        </p:nvSpPr>
        <p:spPr/>
        <p:txBody>
          <a:bodyPr/>
          <a:lstStyle/>
          <a:p>
            <a:r>
              <a:rPr lang="en-US"/>
              <a:t>Reference </a:t>
            </a:r>
          </a:p>
        </p:txBody>
      </p:sp>
      <p:sp>
        <p:nvSpPr>
          <p:cNvPr id="3" name="Content Placeholder 2">
            <a:extLst>
              <a:ext uri="{FF2B5EF4-FFF2-40B4-BE49-F238E27FC236}">
                <a16:creationId xmlns:a16="http://schemas.microsoft.com/office/drawing/2014/main" id="{7C687123-786C-45C0-0457-AB1B25339252}"/>
              </a:ext>
            </a:extLst>
          </p:cNvPr>
          <p:cNvSpPr>
            <a:spLocks noGrp="1"/>
          </p:cNvSpPr>
          <p:nvPr>
            <p:ph idx="1"/>
          </p:nvPr>
        </p:nvSpPr>
        <p:spPr>
          <a:xfrm>
            <a:off x="414867" y="1825625"/>
            <a:ext cx="10938933" cy="4661782"/>
          </a:xfrm>
        </p:spPr>
        <p:txBody>
          <a:bodyPr vert="horz" lIns="91440" tIns="45720" rIns="91440" bIns="45720" rtlCol="0" anchor="t">
            <a:normAutofit lnSpcReduction="10000"/>
          </a:bodyPr>
          <a:lstStyle/>
          <a:p>
            <a:r>
              <a:rPr lang="en-US" sz="1600" dirty="0">
                <a:latin typeface="Times New Roman"/>
                <a:cs typeface="Times New Roman"/>
              </a:rPr>
              <a:t>Arora-Jonsson, S. (2023). The Sustainable Development goals: a Universalist Promise for the Future. </a:t>
            </a:r>
            <a:r>
              <a:rPr lang="en-US" sz="1600" i="1" dirty="0">
                <a:latin typeface="Times New Roman"/>
                <a:cs typeface="Times New Roman"/>
              </a:rPr>
              <a:t>Futures</a:t>
            </a:r>
            <a:r>
              <a:rPr lang="en-US" sz="1600" dirty="0">
                <a:latin typeface="Times New Roman"/>
                <a:cs typeface="Times New Roman"/>
              </a:rPr>
              <a:t>, 146(103087). </a:t>
            </a:r>
            <a:r>
              <a:rPr lang="en-US" sz="1600" dirty="0" err="1">
                <a:latin typeface="Times New Roman"/>
                <a:cs typeface="Times New Roman"/>
              </a:rPr>
              <a:t>doi:https</a:t>
            </a:r>
            <a:r>
              <a:rPr lang="en-US" sz="1600" dirty="0">
                <a:latin typeface="Times New Roman"/>
                <a:cs typeface="Times New Roman"/>
              </a:rPr>
              <a:t>://doi.org/10.1016/j.futures.2022.103087.accessed 8th </a:t>
            </a:r>
            <a:r>
              <a:rPr lang="en-US" sz="1600" dirty="0" err="1">
                <a:latin typeface="Times New Roman"/>
                <a:cs typeface="Times New Roman"/>
              </a:rPr>
              <a:t>septeember</a:t>
            </a:r>
            <a:r>
              <a:rPr lang="en-US" sz="1600" dirty="0">
                <a:latin typeface="Times New Roman"/>
                <a:cs typeface="Times New Roman"/>
              </a:rPr>
              <a:t> 2025 </a:t>
            </a:r>
            <a:endParaRPr lang="en-US" sz="1800" dirty="0">
              <a:latin typeface="Arial"/>
              <a:cs typeface="Arial"/>
            </a:endParaRPr>
          </a:p>
          <a:p>
            <a:r>
              <a:rPr lang="en-US" sz="1600" dirty="0" err="1">
                <a:latin typeface="Arial"/>
                <a:cs typeface="Times New Roman"/>
              </a:rPr>
              <a:t>Schramme</a:t>
            </a:r>
            <a:r>
              <a:rPr lang="en-US" sz="1600" dirty="0">
                <a:latin typeface="Arial"/>
                <a:cs typeface="Times New Roman"/>
              </a:rPr>
              <a:t>, T. (2023a). Health as Complete Well-Being: the WHO Definition and beyond. </a:t>
            </a:r>
            <a:r>
              <a:rPr lang="en-US" sz="1600" i="1" dirty="0">
                <a:latin typeface="Arial"/>
                <a:cs typeface="Times New Roman"/>
              </a:rPr>
              <a:t>Public Health Ethics</a:t>
            </a:r>
            <a:r>
              <a:rPr lang="en-US" sz="1600" dirty="0">
                <a:latin typeface="Arial"/>
                <a:cs typeface="Times New Roman"/>
              </a:rPr>
              <a:t>, 16(3), pp.210–218. </a:t>
            </a:r>
            <a:r>
              <a:rPr lang="en-US" sz="1600" dirty="0" err="1">
                <a:latin typeface="Arial"/>
                <a:cs typeface="Times New Roman"/>
              </a:rPr>
              <a:t>doi:https</a:t>
            </a:r>
            <a:r>
              <a:rPr lang="en-US" sz="1600" dirty="0">
                <a:latin typeface="Arial"/>
                <a:cs typeface="Times New Roman"/>
              </a:rPr>
              <a:t>://doi.org/10.1093/</a:t>
            </a:r>
            <a:r>
              <a:rPr lang="en-US" sz="1600" dirty="0" err="1">
                <a:latin typeface="Arial"/>
                <a:cs typeface="Times New Roman"/>
              </a:rPr>
              <a:t>phe</a:t>
            </a:r>
            <a:r>
              <a:rPr lang="en-US" sz="1600" dirty="0">
                <a:latin typeface="Arial"/>
                <a:cs typeface="Times New Roman"/>
              </a:rPr>
              <a:t>/phad017</a:t>
            </a:r>
            <a:r>
              <a:rPr lang="en-US" sz="1200" dirty="0">
                <a:latin typeface="Times New Roman"/>
                <a:cs typeface="Times New Roman"/>
              </a:rPr>
              <a:t>.</a:t>
            </a:r>
            <a:r>
              <a:rPr lang="en-US" sz="1800" dirty="0">
                <a:latin typeface="Arial"/>
                <a:cs typeface="Times New Roman"/>
              </a:rPr>
              <a:t> (Accessed 8 </a:t>
            </a:r>
            <a:r>
              <a:rPr lang="en-US" sz="1800" dirty="0" err="1">
                <a:latin typeface="Arial"/>
                <a:cs typeface="Times New Roman"/>
              </a:rPr>
              <a:t>september</a:t>
            </a:r>
            <a:r>
              <a:rPr lang="en-US" sz="1800" dirty="0">
                <a:latin typeface="Arial"/>
                <a:cs typeface="Times New Roman"/>
              </a:rPr>
              <a:t> 2025)</a:t>
            </a:r>
            <a:endParaRPr lang="en-US" sz="1800" dirty="0">
              <a:latin typeface="Arial"/>
              <a:cs typeface="Arial"/>
            </a:endParaRPr>
          </a:p>
          <a:p>
            <a:r>
              <a:rPr lang="en-US" sz="1600" dirty="0" err="1">
                <a:latin typeface="Arial"/>
                <a:cs typeface="Times New Roman"/>
              </a:rPr>
              <a:t>Meisnere</a:t>
            </a:r>
            <a:r>
              <a:rPr lang="en-US" sz="1600" dirty="0">
                <a:latin typeface="Arial"/>
                <a:cs typeface="Times New Roman"/>
              </a:rPr>
              <a:t>, M., South-Paul, J. and Krist, A.H. (2023). </a:t>
            </a:r>
            <a:r>
              <a:rPr lang="en-US" sz="1600" i="1" dirty="0">
                <a:latin typeface="Arial"/>
                <a:cs typeface="Times New Roman"/>
              </a:rPr>
              <a:t>Defining Whole Health</a:t>
            </a:r>
            <a:r>
              <a:rPr lang="en-US" sz="1600" dirty="0">
                <a:latin typeface="Arial"/>
                <a:cs typeface="Times New Roman"/>
              </a:rPr>
              <a:t>. [online] </a:t>
            </a:r>
            <a:r>
              <a:rPr lang="en-US" sz="1600" dirty="0">
                <a:latin typeface="Arial"/>
                <a:cs typeface="Times New Roman"/>
                <a:hlinkClick r:id="rId2"/>
              </a:rPr>
              <a:t>www.ncbi.nlm.nih.gov</a:t>
            </a:r>
            <a:r>
              <a:rPr lang="en-US" sz="1600" dirty="0">
                <a:latin typeface="Arial"/>
                <a:cs typeface="Times New Roman"/>
              </a:rPr>
              <a:t>. Available at: </a:t>
            </a:r>
            <a:r>
              <a:rPr lang="en-US" sz="1600" dirty="0">
                <a:latin typeface="Arial"/>
                <a:cs typeface="Times New Roman"/>
                <a:hlinkClick r:id="rId3"/>
              </a:rPr>
              <a:t>https://www.ncbi.nlm.nih.gov/books/NBK591719/</a:t>
            </a:r>
            <a:r>
              <a:rPr lang="en-US" sz="1600" dirty="0">
                <a:latin typeface="Arial"/>
                <a:cs typeface="Times New Roman"/>
              </a:rPr>
              <a:t>. (Accessed 8 </a:t>
            </a:r>
            <a:r>
              <a:rPr lang="en-US" sz="1600" dirty="0" err="1">
                <a:latin typeface="Arial"/>
                <a:cs typeface="Times New Roman"/>
              </a:rPr>
              <a:t>september</a:t>
            </a:r>
            <a:r>
              <a:rPr lang="en-US" sz="1600" dirty="0">
                <a:latin typeface="Arial"/>
                <a:cs typeface="Times New Roman"/>
              </a:rPr>
              <a:t> 2025)</a:t>
            </a:r>
          </a:p>
          <a:p>
            <a:r>
              <a:rPr lang="en-US" sz="1600" err="1">
                <a:latin typeface="Arial"/>
                <a:cs typeface="Times New Roman"/>
              </a:rPr>
              <a:t>Manig</a:t>
            </a:r>
            <a:r>
              <a:rPr lang="en-US" sz="1600" dirty="0">
                <a:latin typeface="Arial"/>
                <a:cs typeface="Times New Roman"/>
              </a:rPr>
              <a:t>, S. (2022). </a:t>
            </a:r>
            <a:r>
              <a:rPr lang="en-US" sz="1600" i="1" dirty="0">
                <a:latin typeface="Arial"/>
                <a:cs typeface="Times New Roman"/>
              </a:rPr>
              <a:t>Understanding the Biomedical Model of Health</a:t>
            </a:r>
            <a:r>
              <a:rPr lang="en-US" sz="1600" dirty="0">
                <a:latin typeface="Arial"/>
                <a:cs typeface="Times New Roman"/>
              </a:rPr>
              <a:t>. [online] Study.com. Available at: </a:t>
            </a:r>
            <a:r>
              <a:rPr lang="en-US" sz="1600" dirty="0">
                <a:latin typeface="Arial"/>
                <a:cs typeface="Times New Roman"/>
                <a:hlinkClick r:id="rId4"/>
              </a:rPr>
              <a:t>https://study.com/learn/lesson/biomedical-model-health-illness.html</a:t>
            </a:r>
            <a:r>
              <a:rPr lang="en-US" sz="1600" dirty="0">
                <a:latin typeface="Arial"/>
                <a:cs typeface="Times New Roman"/>
              </a:rPr>
              <a:t>.</a:t>
            </a:r>
            <a:endParaRPr lang="en-US" sz="1600">
              <a:latin typeface="Arial"/>
              <a:cs typeface="Times New Roman"/>
            </a:endParaRPr>
          </a:p>
          <a:p>
            <a:r>
              <a:rPr lang="en-US" sz="1600" dirty="0">
                <a:solidFill>
                  <a:srgbClr val="212121"/>
                </a:solidFill>
                <a:latin typeface="Arial"/>
                <a:ea typeface="+mn-lt"/>
                <a:cs typeface="+mn-lt"/>
              </a:rPr>
              <a:t>McLeroy KR, Bibeau D, Steckler A, Glanz K. An ecological perspective on health promotion programs. Health Educ Q. 2025  Winter;15</a:t>
            </a:r>
            <a:r>
              <a:rPr lang="en-US" sz="1400" dirty="0">
                <a:solidFill>
                  <a:srgbClr val="212121"/>
                </a:solidFill>
                <a:ea typeface="+mn-lt"/>
                <a:cs typeface="+mn-lt"/>
              </a:rPr>
              <a:t>(4):351-77. </a:t>
            </a:r>
            <a:r>
              <a:rPr lang="en-US" sz="1400" dirty="0" err="1">
                <a:solidFill>
                  <a:srgbClr val="212121"/>
                </a:solidFill>
                <a:ea typeface="+mn-lt"/>
                <a:cs typeface="+mn-lt"/>
              </a:rPr>
              <a:t>doi</a:t>
            </a:r>
            <a:r>
              <a:rPr lang="en-US" sz="1400" dirty="0">
                <a:solidFill>
                  <a:srgbClr val="212121"/>
                </a:solidFill>
                <a:ea typeface="+mn-lt"/>
                <a:cs typeface="+mn-lt"/>
              </a:rPr>
              <a:t>: 10.1177/109019818801500401. PMID: 3068205. (Accessed 9 </a:t>
            </a:r>
            <a:r>
              <a:rPr lang="en-US" sz="1400" dirty="0" err="1">
                <a:solidFill>
                  <a:srgbClr val="212121"/>
                </a:solidFill>
                <a:ea typeface="+mn-lt"/>
                <a:cs typeface="+mn-lt"/>
              </a:rPr>
              <a:t>september</a:t>
            </a:r>
            <a:r>
              <a:rPr lang="en-US" sz="1400" dirty="0">
                <a:solidFill>
                  <a:srgbClr val="212121"/>
                </a:solidFill>
                <a:ea typeface="+mn-lt"/>
                <a:cs typeface="+mn-lt"/>
              </a:rPr>
              <a:t> 2025)</a:t>
            </a:r>
            <a:endParaRPr lang="en-US" sz="1400">
              <a:solidFill>
                <a:srgbClr val="212121"/>
              </a:solidFill>
              <a:latin typeface="Aptos"/>
              <a:cs typeface="Times New Roman"/>
            </a:endParaRPr>
          </a:p>
          <a:p>
            <a:r>
              <a:rPr lang="en-US" sz="1400" dirty="0">
                <a:solidFill>
                  <a:srgbClr val="212121"/>
                </a:solidFill>
                <a:latin typeface="Times New Roman"/>
                <a:cs typeface="Times New Roman"/>
              </a:rPr>
              <a:t>Rowley, K., Doyle, J., Johnston, L., Reilly, R., McCarthy, L., Marika, M., Riley, T., Atkinson, P., </a:t>
            </a:r>
            <a:r>
              <a:rPr lang="en-US" sz="1400" err="1">
                <a:solidFill>
                  <a:srgbClr val="212121"/>
                </a:solidFill>
                <a:latin typeface="Times New Roman"/>
                <a:cs typeface="Times New Roman"/>
              </a:rPr>
              <a:t>Firebrace</a:t>
            </a:r>
            <a:r>
              <a:rPr lang="en-US" sz="1400" dirty="0">
                <a:solidFill>
                  <a:srgbClr val="212121"/>
                </a:solidFill>
                <a:latin typeface="Times New Roman"/>
                <a:cs typeface="Times New Roman"/>
              </a:rPr>
              <a:t>, B., Calleja, J. and Cargo, M. (2015). Strengths and limitations of a tool for monitoring and evaluating First Peoples’ health promotion from an ecological perspective. </a:t>
            </a:r>
            <a:r>
              <a:rPr lang="en-US" sz="1400" i="1" dirty="0">
                <a:solidFill>
                  <a:srgbClr val="212121"/>
                </a:solidFill>
                <a:latin typeface="Times New Roman"/>
                <a:cs typeface="Times New Roman"/>
              </a:rPr>
              <a:t>BMC Public Health</a:t>
            </a:r>
            <a:r>
              <a:rPr lang="en-US" sz="1400" dirty="0">
                <a:solidFill>
                  <a:srgbClr val="212121"/>
                </a:solidFill>
                <a:latin typeface="Times New Roman"/>
                <a:cs typeface="Times New Roman"/>
              </a:rPr>
              <a:t>, 15(1). </a:t>
            </a:r>
            <a:r>
              <a:rPr lang="en-US" sz="1400" err="1">
                <a:solidFill>
                  <a:srgbClr val="212121"/>
                </a:solidFill>
                <a:latin typeface="Times New Roman"/>
                <a:cs typeface="Times New Roman"/>
              </a:rPr>
              <a:t>doi:https</a:t>
            </a:r>
            <a:r>
              <a:rPr lang="en-US" sz="1400" dirty="0">
                <a:solidFill>
                  <a:srgbClr val="212121"/>
                </a:solidFill>
                <a:latin typeface="Times New Roman"/>
                <a:cs typeface="Times New Roman"/>
              </a:rPr>
              <a:t>://doi.org/10.1186/s12889-015-2550-3. (Accessed 9 </a:t>
            </a:r>
            <a:r>
              <a:rPr lang="en-US" sz="1400" err="1">
                <a:solidFill>
                  <a:srgbClr val="212121"/>
                </a:solidFill>
                <a:latin typeface="Times New Roman"/>
                <a:cs typeface="Times New Roman"/>
              </a:rPr>
              <a:t>september</a:t>
            </a:r>
            <a:r>
              <a:rPr lang="en-US" sz="1400" dirty="0">
                <a:solidFill>
                  <a:srgbClr val="212121"/>
                </a:solidFill>
                <a:latin typeface="Times New Roman"/>
                <a:cs typeface="Times New Roman"/>
              </a:rPr>
              <a:t> 2025)</a:t>
            </a:r>
            <a:endParaRPr lang="en-US" sz="1400" dirty="0">
              <a:solidFill>
                <a:srgbClr val="212121"/>
              </a:solidFill>
              <a:latin typeface="Aptos"/>
              <a:cs typeface="Times New Roman"/>
            </a:endParaRPr>
          </a:p>
          <a:p>
            <a:r>
              <a:rPr lang="en-US" sz="900" dirty="0">
                <a:latin typeface="Verdana"/>
                <a:ea typeface="Verdana"/>
                <a:cs typeface="Times New Roman"/>
              </a:rPr>
              <a:t>WILLIAMS, O. and SWIERAD, E.M., 2019. A Multisensory Multilevel Health Education Model for Diverse Communities. </a:t>
            </a:r>
            <a:r>
              <a:rPr lang="en-US" sz="900" i="1" dirty="0">
                <a:latin typeface="Verdana"/>
                <a:ea typeface="Verdana"/>
                <a:cs typeface="Times New Roman"/>
              </a:rPr>
              <a:t>International Journal of Environmental Research and Public Health, </a:t>
            </a:r>
            <a:r>
              <a:rPr lang="en-US" sz="900" b="1" dirty="0">
                <a:latin typeface="Verdana"/>
                <a:ea typeface="Verdana"/>
                <a:cs typeface="Times New Roman"/>
              </a:rPr>
              <a:t>16</a:t>
            </a:r>
            <a:r>
              <a:rPr lang="en-US" sz="900" dirty="0">
                <a:latin typeface="Verdana"/>
                <a:ea typeface="Verdana"/>
                <a:cs typeface="Times New Roman"/>
              </a:rPr>
              <a:t>(5), (Accessed 9 </a:t>
            </a:r>
            <a:r>
              <a:rPr lang="en-US" sz="900" err="1">
                <a:latin typeface="Verdana"/>
                <a:ea typeface="Verdana"/>
                <a:cs typeface="Times New Roman"/>
              </a:rPr>
              <a:t>september</a:t>
            </a:r>
            <a:r>
              <a:rPr lang="en-US" sz="900" dirty="0">
                <a:latin typeface="Verdana"/>
                <a:ea typeface="Verdana"/>
                <a:cs typeface="Times New Roman"/>
              </a:rPr>
              <a:t> 2025).</a:t>
            </a:r>
            <a:endParaRPr lang="en-US" sz="1400">
              <a:latin typeface="Times New Roman"/>
              <a:cs typeface="Times New Roman"/>
            </a:endParaRPr>
          </a:p>
          <a:p>
            <a:r>
              <a:rPr lang="en-US" sz="1400" dirty="0">
                <a:solidFill>
                  <a:srgbClr val="000000"/>
                </a:solidFill>
                <a:latin typeface="Calibri"/>
                <a:ea typeface="Calibri"/>
                <a:cs typeface="Calibri"/>
              </a:rPr>
              <a:t>Subtleyoga.com. (2023). Available at: </a:t>
            </a:r>
            <a:r>
              <a:rPr lang="en-US" sz="1400" dirty="0">
                <a:solidFill>
                  <a:srgbClr val="000000"/>
                </a:solidFill>
                <a:latin typeface="Calibri"/>
                <a:ea typeface="Calibri"/>
                <a:cs typeface="Calibri"/>
                <a:hlinkClick r:id="rId5"/>
              </a:rPr>
              <a:t>https://subtleyoga.com/wp-content/uploads/2023/03/biomedical-model.png</a:t>
            </a:r>
            <a:r>
              <a:rPr lang="en-US" sz="1400" dirty="0">
                <a:solidFill>
                  <a:srgbClr val="000000"/>
                </a:solidFill>
                <a:latin typeface="Calibri"/>
                <a:ea typeface="Calibri"/>
                <a:cs typeface="Calibri"/>
              </a:rPr>
              <a:t> [Accessed 15 Sep. 2025].</a:t>
            </a:r>
            <a:endParaRPr lang="en-US" sz="900" dirty="0">
              <a:solidFill>
                <a:srgbClr val="000000"/>
              </a:solidFill>
              <a:latin typeface="Verdana"/>
              <a:ea typeface="Verdana"/>
              <a:cs typeface="Times New Roman"/>
            </a:endParaRPr>
          </a:p>
          <a:p>
            <a:r>
              <a:rPr lang="en-US" sz="900" dirty="0">
                <a:solidFill>
                  <a:srgbClr val="000000"/>
                </a:solidFill>
                <a:latin typeface="Calibri"/>
                <a:ea typeface="Calibri"/>
                <a:cs typeface="Calibri"/>
              </a:rPr>
              <a:t>‌</a:t>
            </a:r>
            <a:r>
              <a:rPr lang="en-US" sz="1400" dirty="0">
                <a:solidFill>
                  <a:srgbClr val="000000"/>
                </a:solidFill>
                <a:latin typeface="Calibri"/>
                <a:ea typeface="Calibri"/>
                <a:cs typeface="Calibri"/>
              </a:rPr>
              <a:t>Pinimg.com. (2025). Available at: </a:t>
            </a:r>
            <a:r>
              <a:rPr lang="en-US" sz="1400" dirty="0">
                <a:solidFill>
                  <a:srgbClr val="000000"/>
                </a:solidFill>
                <a:latin typeface="Calibri"/>
                <a:ea typeface="Calibri"/>
                <a:cs typeface="Calibri"/>
                <a:hlinkClick r:id="rId6"/>
              </a:rPr>
              <a:t>https://i.pinimg.com/originals/5a/0d/8b/5a0d8b90c1a6b29edb658e268cef30e1.jpg</a:t>
            </a:r>
            <a:r>
              <a:rPr lang="en-US" sz="1400" dirty="0">
                <a:solidFill>
                  <a:srgbClr val="000000"/>
                </a:solidFill>
                <a:latin typeface="Calibri"/>
                <a:ea typeface="Calibri"/>
                <a:cs typeface="Calibri"/>
              </a:rPr>
              <a:t> [Accessed 15 Sep. 2025].</a:t>
            </a:r>
            <a:endParaRPr lang="en-US" dirty="0">
              <a:solidFill>
                <a:srgbClr val="000000"/>
              </a:solidFill>
              <a:latin typeface="Aptos" panose="020B0004020202020204"/>
              <a:ea typeface="Calibri"/>
              <a:cs typeface="Calibri"/>
            </a:endParaRPr>
          </a:p>
          <a:p>
            <a:r>
              <a:rPr lang="en-US" sz="900" dirty="0">
                <a:solidFill>
                  <a:srgbClr val="000000"/>
                </a:solidFill>
                <a:latin typeface="Calibri"/>
                <a:ea typeface="Calibri"/>
                <a:cs typeface="Calibri"/>
              </a:rPr>
              <a:t>‌</a:t>
            </a:r>
            <a:r>
              <a:rPr lang="en-US" sz="1200" dirty="0">
                <a:solidFill>
                  <a:srgbClr val="000000"/>
                </a:solidFill>
                <a:latin typeface="Times New Roman"/>
                <a:ea typeface="Calibri"/>
                <a:cs typeface="Times New Roman"/>
              </a:rPr>
              <a:t>World Health Organization (2022). </a:t>
            </a:r>
            <a:r>
              <a:rPr lang="en-US" sz="1200" i="1" dirty="0">
                <a:solidFill>
                  <a:srgbClr val="000000"/>
                </a:solidFill>
                <a:latin typeface="Times New Roman"/>
                <a:ea typeface="Calibri"/>
                <a:cs typeface="Times New Roman"/>
              </a:rPr>
              <a:t>Sustainable Development Goals</a:t>
            </a:r>
            <a:r>
              <a:rPr lang="en-US" sz="1200" dirty="0">
                <a:solidFill>
                  <a:srgbClr val="000000"/>
                </a:solidFill>
                <a:latin typeface="Times New Roman"/>
                <a:ea typeface="Calibri"/>
                <a:cs typeface="Times New Roman"/>
              </a:rPr>
              <a:t>.  Available at: </a:t>
            </a:r>
            <a:r>
              <a:rPr lang="en-US" sz="1200" dirty="0">
                <a:solidFill>
                  <a:srgbClr val="000000"/>
                </a:solidFill>
                <a:latin typeface="Times New Roman"/>
                <a:ea typeface="Calibri"/>
                <a:cs typeface="Times New Roman"/>
                <a:hlinkClick r:id="rId7"/>
              </a:rPr>
              <a:t>https://www.who.int/europe/about-us/our-work/sustainable-development-goals</a:t>
            </a:r>
            <a:r>
              <a:rPr lang="en-US" sz="1200" dirty="0">
                <a:solidFill>
                  <a:srgbClr val="000000"/>
                </a:solidFill>
                <a:latin typeface="Times New Roman"/>
                <a:ea typeface="Calibri"/>
                <a:cs typeface="Times New Roman"/>
              </a:rPr>
              <a:t>. Accessed (20 </a:t>
            </a:r>
            <a:r>
              <a:rPr lang="en-US" sz="1200" dirty="0" err="1">
                <a:solidFill>
                  <a:srgbClr val="000000"/>
                </a:solidFill>
                <a:latin typeface="Times New Roman"/>
                <a:ea typeface="Calibri"/>
                <a:cs typeface="Times New Roman"/>
              </a:rPr>
              <a:t>september</a:t>
            </a:r>
            <a:r>
              <a:rPr lang="en-US" sz="1200" dirty="0">
                <a:solidFill>
                  <a:srgbClr val="000000"/>
                </a:solidFill>
                <a:latin typeface="Times New Roman"/>
                <a:ea typeface="Calibri"/>
                <a:cs typeface="Times New Roman"/>
              </a:rPr>
              <a:t> 2025)</a:t>
            </a:r>
          </a:p>
          <a:p>
            <a:endParaRPr lang="en-US" sz="900" dirty="0">
              <a:latin typeface="Calibri"/>
              <a:ea typeface="Calibri"/>
              <a:cs typeface="Calibri"/>
            </a:endParaRPr>
          </a:p>
          <a:p>
            <a:endParaRPr lang="en-US" sz="900" dirty="0">
              <a:latin typeface="Calibri"/>
              <a:ea typeface="Calibri"/>
              <a:cs typeface="Calibri"/>
            </a:endParaRPr>
          </a:p>
          <a:p>
            <a:endParaRPr lang="en-US" sz="900" dirty="0">
              <a:solidFill>
                <a:srgbClr val="000000"/>
              </a:solidFill>
              <a:latin typeface="Verdana"/>
              <a:ea typeface="Verdana"/>
              <a:cs typeface="Times New Roman"/>
            </a:endParaRPr>
          </a:p>
          <a:p>
            <a:endParaRPr lang="en-US" sz="1200" dirty="0">
              <a:solidFill>
                <a:srgbClr val="212121"/>
              </a:solidFill>
              <a:latin typeface="Aptos"/>
              <a:cs typeface="Times New Roman"/>
            </a:endParaRPr>
          </a:p>
          <a:p>
            <a:endParaRPr lang="en-US" sz="1600">
              <a:latin typeface="Arial"/>
              <a:cs typeface="Times New Roman"/>
            </a:endParaRPr>
          </a:p>
          <a:p>
            <a:endParaRPr lang="en-US" sz="1600">
              <a:latin typeface="Arial"/>
              <a:cs typeface="Times New Roman"/>
            </a:endParaRPr>
          </a:p>
          <a:p>
            <a:endParaRPr lang="en-US"/>
          </a:p>
        </p:txBody>
      </p:sp>
    </p:spTree>
    <p:extLst>
      <p:ext uri="{BB962C8B-B14F-4D97-AF65-F5344CB8AC3E}">
        <p14:creationId xmlns:p14="http://schemas.microsoft.com/office/powerpoint/2010/main" val="1154202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7CFC87-AB64-763E-06B4-CFEEA518AAFD}"/>
              </a:ext>
            </a:extLst>
          </p:cNvPr>
          <p:cNvSpPr>
            <a:spLocks noGrp="1"/>
          </p:cNvSpPr>
          <p:nvPr>
            <p:ph idx="1"/>
          </p:nvPr>
        </p:nvSpPr>
        <p:spPr>
          <a:xfrm>
            <a:off x="485423" y="470959"/>
            <a:ext cx="10868377" cy="6115226"/>
          </a:xfrm>
        </p:spPr>
        <p:txBody>
          <a:bodyPr vert="horz" lIns="91440" tIns="45720" rIns="91440" bIns="45720" rtlCol="0" anchor="t">
            <a:normAutofit/>
          </a:bodyPr>
          <a:lstStyle/>
          <a:p>
            <a:pPr marL="0" indent="0">
              <a:buNone/>
            </a:pPr>
            <a:r>
              <a:rPr lang="en-US" sz="1600" dirty="0">
                <a:latin typeface="Arial"/>
                <a:ea typeface="Calibri"/>
                <a:cs typeface="Calibri"/>
              </a:rPr>
              <a:t>Jarden, A. and Roache, A. (2023). What Is Wellbeing? </a:t>
            </a:r>
            <a:r>
              <a:rPr lang="en-US" sz="1600" i="1" dirty="0">
                <a:latin typeface="Arial"/>
                <a:ea typeface="Calibri"/>
                <a:cs typeface="Calibri"/>
              </a:rPr>
              <a:t>International Journal of Environmental Research and Public Health</a:t>
            </a:r>
            <a:r>
              <a:rPr lang="en-US" sz="1600" dirty="0">
                <a:latin typeface="Arial"/>
                <a:ea typeface="Calibri"/>
                <a:cs typeface="Calibri"/>
              </a:rPr>
              <a:t>, 20(6). Available at </a:t>
            </a:r>
            <a:r>
              <a:rPr lang="en-US" sz="1600" dirty="0" err="1">
                <a:latin typeface="Arial"/>
                <a:ea typeface="Calibri"/>
                <a:cs typeface="Calibri"/>
              </a:rPr>
              <a:t>doi:https</a:t>
            </a:r>
            <a:r>
              <a:rPr lang="en-US" sz="1600" dirty="0">
                <a:latin typeface="Arial"/>
                <a:ea typeface="Calibri"/>
                <a:cs typeface="Calibri"/>
              </a:rPr>
              <a:t>://doi.org/10.3390/ijerph20065006. (Accessed 15 </a:t>
            </a:r>
            <a:r>
              <a:rPr lang="en-US" sz="1600" dirty="0" err="1">
                <a:latin typeface="Arial"/>
                <a:ea typeface="Calibri"/>
                <a:cs typeface="Calibri"/>
              </a:rPr>
              <a:t>september</a:t>
            </a:r>
            <a:r>
              <a:rPr lang="en-US" sz="1600" dirty="0">
                <a:latin typeface="Arial"/>
                <a:ea typeface="Calibri"/>
                <a:cs typeface="Calibri"/>
              </a:rPr>
              <a:t> 2025)</a:t>
            </a:r>
            <a:endParaRPr lang="en-US" sz="1600">
              <a:latin typeface="Arial"/>
              <a:cs typeface="Arial"/>
            </a:endParaRPr>
          </a:p>
          <a:p>
            <a:pPr marL="0" indent="0">
              <a:buNone/>
            </a:pPr>
            <a:r>
              <a:rPr lang="en-US" sz="1600" err="1">
                <a:latin typeface="Arial"/>
                <a:ea typeface="Calibri"/>
                <a:cs typeface="Calibri"/>
              </a:rPr>
              <a:t>Stoewen</a:t>
            </a:r>
            <a:r>
              <a:rPr lang="en-US" sz="1600" dirty="0">
                <a:latin typeface="Arial"/>
                <a:ea typeface="Calibri"/>
                <a:cs typeface="Calibri"/>
              </a:rPr>
              <a:t>, D.L. (2017). Dimensions of wellness: Change your habits, change your life. </a:t>
            </a:r>
            <a:r>
              <a:rPr lang="en-US" sz="1600" i="1" dirty="0">
                <a:latin typeface="Arial"/>
                <a:ea typeface="Calibri"/>
                <a:cs typeface="Calibri"/>
              </a:rPr>
              <a:t>The Canadian Veterinary Journal</a:t>
            </a:r>
            <a:r>
              <a:rPr lang="en-US" sz="1600" dirty="0">
                <a:latin typeface="Arial"/>
                <a:ea typeface="Calibri"/>
                <a:cs typeface="Calibri"/>
              </a:rPr>
              <a:t>, [online] 58(8), p.861. Available at: </a:t>
            </a:r>
            <a:r>
              <a:rPr lang="en-US" sz="1600" dirty="0">
                <a:latin typeface="Arial"/>
                <a:ea typeface="Calibri"/>
                <a:cs typeface="Calibri"/>
                <a:hlinkClick r:id="rId2"/>
              </a:rPr>
              <a:t>https://pmc.ncbi.nlm.nih.gov/articles/PMC5508938/</a:t>
            </a:r>
            <a:r>
              <a:rPr lang="en-US" sz="1600" dirty="0">
                <a:latin typeface="Arial"/>
                <a:ea typeface="Calibri"/>
                <a:cs typeface="Calibri"/>
              </a:rPr>
              <a:t>.</a:t>
            </a:r>
          </a:p>
          <a:p>
            <a:pPr marL="0" indent="0">
              <a:buNone/>
            </a:pPr>
            <a:r>
              <a:rPr lang="en-US" sz="1600" err="1">
                <a:latin typeface="Arial"/>
                <a:ea typeface="Calibri"/>
                <a:cs typeface="Calibri"/>
              </a:rPr>
              <a:t>Bija</a:t>
            </a:r>
            <a:r>
              <a:rPr lang="en-US" sz="1600" dirty="0">
                <a:latin typeface="Arial"/>
                <a:ea typeface="Calibri"/>
                <a:cs typeface="Calibri"/>
              </a:rPr>
              <a:t> Bennett. (n.d.). </a:t>
            </a:r>
            <a:r>
              <a:rPr lang="en-US" sz="1600" i="1" dirty="0">
                <a:latin typeface="Arial"/>
                <a:ea typeface="Calibri"/>
                <a:cs typeface="Calibri"/>
              </a:rPr>
              <a:t>One integrated system: The Optimal Wellness Model. </a:t>
            </a:r>
            <a:r>
              <a:rPr lang="en-US" sz="1600" dirty="0">
                <a:latin typeface="Arial"/>
                <a:ea typeface="Calibri"/>
                <a:cs typeface="Calibri"/>
              </a:rPr>
              <a:t>Available at: </a:t>
            </a:r>
            <a:r>
              <a:rPr lang="en-US" sz="1600" dirty="0">
                <a:latin typeface="Arial"/>
                <a:ea typeface="Calibri"/>
                <a:cs typeface="Calibri"/>
                <a:hlinkClick r:id="rId3"/>
              </a:rPr>
              <a:t>https://www.bijab.com/bijas-approach/the-optimal-wellness-model-2/</a:t>
            </a:r>
            <a:r>
              <a:rPr lang="en-US" sz="1600" dirty="0">
                <a:latin typeface="Arial"/>
                <a:ea typeface="Calibri"/>
                <a:cs typeface="Calibri"/>
              </a:rPr>
              <a:t>. (Accessed 15 September 2025). </a:t>
            </a:r>
          </a:p>
          <a:p>
            <a:pPr marL="0" indent="0">
              <a:buNone/>
            </a:pPr>
            <a:r>
              <a:rPr lang="en-US" sz="1600" dirty="0">
                <a:latin typeface="Arial"/>
                <a:ea typeface="Calibri"/>
                <a:cs typeface="Calibri"/>
              </a:rPr>
              <a:t>The 2025 UK Wellbeing Report. (2025). Available at: </a:t>
            </a:r>
            <a:r>
              <a:rPr lang="en-US" sz="1600" dirty="0">
                <a:latin typeface="Arial"/>
                <a:ea typeface="Calibri"/>
                <a:cs typeface="Calibri"/>
                <a:hlinkClick r:id="rId4"/>
              </a:rPr>
              <a:t>https://worldwellbeingmovement.org/wp-content/uploads/2025/06/UK-Wellbeing-Report-2025.pdf</a:t>
            </a:r>
            <a:r>
              <a:rPr lang="en-US" sz="1600" dirty="0">
                <a:latin typeface="Arial"/>
                <a:ea typeface="Calibri"/>
                <a:cs typeface="Calibri"/>
              </a:rPr>
              <a:t>. (Accessed 15 September 2025)</a:t>
            </a:r>
          </a:p>
          <a:p>
            <a:pPr marL="0" indent="0">
              <a:buNone/>
            </a:pPr>
            <a:r>
              <a:rPr lang="en-US" sz="1600" dirty="0">
                <a:latin typeface="Arial"/>
                <a:ea typeface="Calibri"/>
                <a:cs typeface="Times New Roman"/>
              </a:rPr>
              <a:t>Better Health Channel (2022). </a:t>
            </a:r>
            <a:r>
              <a:rPr lang="en-US" sz="1600" i="1" dirty="0">
                <a:latin typeface="Arial"/>
                <a:ea typeface="Calibri"/>
                <a:cs typeface="Times New Roman"/>
              </a:rPr>
              <a:t>Wellbeing</a:t>
            </a:r>
            <a:r>
              <a:rPr lang="en-US" sz="1600" dirty="0">
                <a:latin typeface="Arial"/>
                <a:ea typeface="Calibri"/>
                <a:cs typeface="Times New Roman"/>
              </a:rPr>
              <a:t>.  Available at: </a:t>
            </a:r>
            <a:r>
              <a:rPr lang="en-US" sz="1600" dirty="0">
                <a:latin typeface="Arial"/>
                <a:ea typeface="Calibri"/>
                <a:cs typeface="Times New Roman"/>
                <a:hlinkClick r:id="rId5"/>
              </a:rPr>
              <a:t>https://www.betterhealth.vic.gov.au/health/healthyliving/wellbeing</a:t>
            </a:r>
            <a:r>
              <a:rPr lang="en-US" sz="1600" dirty="0">
                <a:latin typeface="Arial"/>
                <a:ea typeface="Calibri"/>
                <a:cs typeface="Times New Roman"/>
              </a:rPr>
              <a:t>. (Accessed 18 </a:t>
            </a:r>
            <a:r>
              <a:rPr lang="en-US" sz="1600" err="1">
                <a:latin typeface="Arial"/>
                <a:ea typeface="Calibri"/>
                <a:cs typeface="Times New Roman"/>
              </a:rPr>
              <a:t>september</a:t>
            </a:r>
            <a:r>
              <a:rPr lang="en-US" sz="1600" dirty="0">
                <a:latin typeface="Arial"/>
                <a:ea typeface="Calibri"/>
                <a:cs typeface="Times New Roman"/>
              </a:rPr>
              <a:t> 2025)</a:t>
            </a:r>
            <a:endParaRPr lang="en-US" sz="1600" dirty="0">
              <a:latin typeface="Arial"/>
              <a:ea typeface="Calibri"/>
              <a:cs typeface="Calibri"/>
            </a:endParaRPr>
          </a:p>
          <a:p>
            <a:pPr marL="0" indent="0">
              <a:buNone/>
            </a:pPr>
            <a:r>
              <a:rPr lang="en-US" sz="1600" dirty="0">
                <a:latin typeface="Arial"/>
                <a:ea typeface="Calibri"/>
                <a:cs typeface="Times New Roman"/>
              </a:rPr>
              <a:t>Public Health England (2018). </a:t>
            </a:r>
            <a:r>
              <a:rPr lang="en-US" sz="1600" i="1" dirty="0">
                <a:latin typeface="Arial"/>
                <a:ea typeface="Calibri"/>
                <a:cs typeface="Times New Roman"/>
              </a:rPr>
              <a:t>Focus on brisk walking, not just 10,000 steps, say health experts</a:t>
            </a:r>
            <a:r>
              <a:rPr lang="en-US" sz="1600" dirty="0">
                <a:latin typeface="Arial"/>
                <a:ea typeface="Calibri"/>
                <a:cs typeface="Times New Roman"/>
              </a:rPr>
              <a:t>. Available at: </a:t>
            </a:r>
            <a:r>
              <a:rPr lang="en-US" sz="1600" dirty="0">
                <a:latin typeface="Arial"/>
                <a:ea typeface="Calibri"/>
                <a:cs typeface="Times New Roman"/>
                <a:hlinkClick r:id="rId6"/>
              </a:rPr>
              <a:t>https://www.gov.uk/government/news/focus-on-brisk-walking-not-just-10000-steps-say-health-experts</a:t>
            </a:r>
            <a:r>
              <a:rPr lang="en-US" sz="1600" dirty="0">
                <a:latin typeface="Arial"/>
                <a:ea typeface="Calibri"/>
                <a:cs typeface="Times New Roman"/>
              </a:rPr>
              <a:t>.(Accessed 18 </a:t>
            </a:r>
            <a:r>
              <a:rPr lang="en-US" sz="1600" err="1">
                <a:latin typeface="Arial"/>
                <a:ea typeface="Calibri"/>
                <a:cs typeface="Times New Roman"/>
              </a:rPr>
              <a:t>september</a:t>
            </a:r>
            <a:r>
              <a:rPr lang="en-US" sz="1600" dirty="0">
                <a:latin typeface="Arial"/>
                <a:ea typeface="Calibri"/>
                <a:cs typeface="Times New Roman"/>
              </a:rPr>
              <a:t> 2025).</a:t>
            </a:r>
          </a:p>
          <a:p>
            <a:pPr>
              <a:buNone/>
            </a:pPr>
            <a:r>
              <a:rPr lang="en-US" sz="1600" dirty="0">
                <a:latin typeface="Arial"/>
                <a:ea typeface="Calibri"/>
                <a:cs typeface="Times New Roman"/>
              </a:rPr>
              <a:t>NHS (2023b). </a:t>
            </a:r>
            <a:r>
              <a:rPr lang="en-US" sz="1600" i="1" dirty="0">
                <a:latin typeface="Arial"/>
                <a:ea typeface="Calibri"/>
                <a:cs typeface="Times New Roman"/>
              </a:rPr>
              <a:t>Be active - every mind </a:t>
            </a:r>
            <a:r>
              <a:rPr lang="en-US" sz="1600" i="1" dirty="0" err="1">
                <a:latin typeface="Arial"/>
                <a:ea typeface="Calibri"/>
                <a:cs typeface="Times New Roman"/>
              </a:rPr>
              <a:t>matters</a:t>
            </a:r>
            <a:r>
              <a:rPr lang="en-US" sz="1600" dirty="0" err="1">
                <a:latin typeface="Arial"/>
                <a:ea typeface="Calibri"/>
                <a:cs typeface="Times New Roman"/>
              </a:rPr>
              <a:t>.Available</a:t>
            </a:r>
            <a:r>
              <a:rPr lang="en-US" sz="1600" dirty="0">
                <a:latin typeface="Arial"/>
                <a:ea typeface="Calibri"/>
                <a:cs typeface="Times New Roman"/>
              </a:rPr>
              <a:t> at: </a:t>
            </a:r>
            <a:r>
              <a:rPr lang="en-US" sz="1600" dirty="0">
                <a:latin typeface="Arial"/>
                <a:ea typeface="Calibri"/>
                <a:cs typeface="Times New Roman"/>
                <a:hlinkClick r:id="rId7"/>
              </a:rPr>
              <a:t>https://www.nhs.uk/every-mind-matters/mental-wellbeing tips/be-active-for-your-mental-health/</a:t>
            </a:r>
            <a:r>
              <a:rPr lang="en-US" sz="1600" dirty="0">
                <a:latin typeface="Arial"/>
                <a:ea typeface="Calibri"/>
                <a:cs typeface="Times New Roman"/>
              </a:rPr>
              <a:t>.  (Accessed 18 </a:t>
            </a:r>
            <a:r>
              <a:rPr lang="en-US" sz="1600" dirty="0" err="1">
                <a:latin typeface="Arial"/>
                <a:ea typeface="Calibri"/>
                <a:cs typeface="Times New Roman"/>
              </a:rPr>
              <a:t>september</a:t>
            </a:r>
            <a:r>
              <a:rPr lang="en-US" sz="1600" dirty="0">
                <a:latin typeface="Arial"/>
                <a:ea typeface="Calibri"/>
                <a:cs typeface="Times New Roman"/>
              </a:rPr>
              <a:t> 2025)</a:t>
            </a:r>
            <a:endParaRPr lang="en-US" sz="1600">
              <a:latin typeface="Arial"/>
              <a:cs typeface="Arial"/>
            </a:endParaRPr>
          </a:p>
          <a:p>
            <a:pPr>
              <a:buNone/>
            </a:pPr>
            <a:r>
              <a:rPr lang="en-US" sz="1600" dirty="0">
                <a:latin typeface="Arial"/>
                <a:ea typeface="Calibri"/>
                <a:cs typeface="Times New Roman"/>
              </a:rPr>
              <a:t>sustainability.lilly.com. (n.d.). </a:t>
            </a:r>
            <a:r>
              <a:rPr lang="en-US" sz="1600" i="1" dirty="0">
                <a:latin typeface="Arial"/>
                <a:ea typeface="Calibri"/>
                <a:cs typeface="Times New Roman"/>
              </a:rPr>
              <a:t>Transparency | 2023 Sustainability Report</a:t>
            </a:r>
            <a:r>
              <a:rPr lang="en-US" sz="1600" dirty="0">
                <a:latin typeface="Arial"/>
                <a:ea typeface="Calibri"/>
                <a:cs typeface="Times New Roman"/>
              </a:rPr>
              <a:t> Available at: </a:t>
            </a:r>
            <a:r>
              <a:rPr lang="en-US" sz="1600" dirty="0">
                <a:latin typeface="Arial"/>
                <a:ea typeface="Calibri"/>
                <a:cs typeface="Times New Roman"/>
                <a:hlinkClick r:id="rId8"/>
              </a:rPr>
              <a:t>https://sustainability.lilly.com/transparency/sustainable-development-goals</a:t>
            </a:r>
            <a:r>
              <a:rPr lang="en-US" sz="1600" dirty="0">
                <a:latin typeface="Arial"/>
                <a:ea typeface="Calibri"/>
                <a:cs typeface="Times New Roman"/>
              </a:rPr>
              <a:t>.( Accessed 20 </a:t>
            </a:r>
            <a:r>
              <a:rPr lang="en-US" sz="1600" dirty="0" err="1">
                <a:latin typeface="Arial"/>
                <a:ea typeface="Calibri"/>
                <a:cs typeface="Times New Roman"/>
              </a:rPr>
              <a:t>september</a:t>
            </a:r>
            <a:r>
              <a:rPr lang="en-US" sz="1600" dirty="0">
                <a:latin typeface="Arial"/>
                <a:ea typeface="Calibri"/>
                <a:cs typeface="Times New Roman"/>
              </a:rPr>
              <a:t> 2025)</a:t>
            </a:r>
            <a:endParaRPr lang="en-US" sz="1600" dirty="0">
              <a:latin typeface="Arial"/>
              <a:cs typeface="Arial"/>
            </a:endParaRPr>
          </a:p>
          <a:p>
            <a:pPr>
              <a:buNone/>
            </a:pPr>
            <a:r>
              <a:rPr lang="en-US" sz="1400" dirty="0">
                <a:latin typeface="Arial"/>
                <a:ea typeface="Calibri"/>
                <a:cs typeface="Times New Roman"/>
              </a:rPr>
              <a:t>NCC. (2024). Available at: </a:t>
            </a:r>
            <a:r>
              <a:rPr lang="en-US" sz="1400" dirty="0">
                <a:latin typeface="Arial"/>
                <a:ea typeface="Calibri"/>
                <a:cs typeface="Times New Roman"/>
                <a:hlinkClick r:id="rId9"/>
              </a:rPr>
              <a:t>https://www.ncc.com/sustainability/our-sustainability-framework/memberships-and-initiatives/the-sustainable-development-goals/</a:t>
            </a:r>
            <a:r>
              <a:rPr lang="en-US" sz="1400" dirty="0">
                <a:latin typeface="Arial"/>
                <a:ea typeface="Calibri"/>
                <a:cs typeface="Times New Roman"/>
              </a:rPr>
              <a:t>.( Accessed 20 September 2025)</a:t>
            </a:r>
            <a:endParaRPr lang="en-US" sz="1400">
              <a:latin typeface="Arial"/>
              <a:cs typeface="Arial"/>
            </a:endParaRPr>
          </a:p>
          <a:p>
            <a:pPr>
              <a:buNone/>
            </a:pPr>
            <a:r>
              <a:rPr lang="en-US" sz="1400" dirty="0">
                <a:latin typeface="Arial"/>
                <a:ea typeface="Calibri"/>
                <a:cs typeface="Times New Roman"/>
              </a:rPr>
              <a:t>The Global Goals (2025). </a:t>
            </a:r>
            <a:r>
              <a:rPr lang="en-US" sz="1400" i="1" dirty="0">
                <a:latin typeface="Arial"/>
                <a:ea typeface="Calibri"/>
                <a:cs typeface="Times New Roman"/>
              </a:rPr>
              <a:t>Goal 3: Good health and well-being</a:t>
            </a:r>
            <a:r>
              <a:rPr lang="en-US" sz="1400" dirty="0">
                <a:latin typeface="Arial"/>
                <a:ea typeface="Calibri"/>
                <a:cs typeface="Times New Roman"/>
              </a:rPr>
              <a:t>. Available at: </a:t>
            </a:r>
            <a:r>
              <a:rPr lang="en-US" sz="1400" dirty="0">
                <a:latin typeface="Arial"/>
                <a:ea typeface="Calibri"/>
                <a:cs typeface="Times New Roman"/>
                <a:hlinkClick r:id="rId10"/>
              </a:rPr>
              <a:t>https://globalgoals.org/goals/3-good-health-and-well-being/</a:t>
            </a:r>
            <a:r>
              <a:rPr lang="en-US" sz="1400" dirty="0">
                <a:latin typeface="Arial"/>
                <a:ea typeface="Calibri"/>
                <a:cs typeface="Times New Roman"/>
              </a:rPr>
              <a:t>. (Accessed 20 </a:t>
            </a:r>
            <a:r>
              <a:rPr lang="en-US" sz="1400" err="1">
                <a:latin typeface="Arial"/>
                <a:ea typeface="Calibri"/>
                <a:cs typeface="Times New Roman"/>
              </a:rPr>
              <a:t>sseptember</a:t>
            </a:r>
            <a:r>
              <a:rPr lang="en-US" sz="1400" dirty="0">
                <a:latin typeface="Arial"/>
                <a:ea typeface="Calibri"/>
                <a:cs typeface="Times New Roman"/>
              </a:rPr>
              <a:t> 2025)</a:t>
            </a:r>
            <a:endParaRPr lang="en-US" sz="1400">
              <a:latin typeface="Arial"/>
              <a:cs typeface="Arial"/>
            </a:endParaRPr>
          </a:p>
          <a:p>
            <a:pPr>
              <a:buNone/>
            </a:pPr>
            <a:endParaRPr lang="en-US" sz="1400" dirty="0">
              <a:latin typeface="Arial"/>
              <a:ea typeface="Calibri"/>
              <a:cs typeface="Times New Roman"/>
            </a:endParaRPr>
          </a:p>
          <a:p>
            <a:pPr>
              <a:buNone/>
            </a:pPr>
            <a:endParaRPr lang="en-US" sz="1600" dirty="0">
              <a:latin typeface="Arial"/>
              <a:ea typeface="Calibri"/>
              <a:cs typeface="Times New Roman"/>
            </a:endParaRPr>
          </a:p>
          <a:p>
            <a:pPr>
              <a:buNone/>
            </a:pPr>
            <a:endParaRPr lang="en-US" sz="1400" dirty="0">
              <a:latin typeface="Arial"/>
              <a:ea typeface="Calibri"/>
              <a:cs typeface="Times New Roman"/>
            </a:endParaRPr>
          </a:p>
          <a:p>
            <a:pPr marL="0" indent="0">
              <a:buNone/>
            </a:pPr>
            <a:endParaRPr lang="en-US" sz="1600" dirty="0">
              <a:latin typeface="Aptos"/>
              <a:ea typeface="Calibri"/>
              <a:cs typeface="Times New Roman"/>
            </a:endParaRPr>
          </a:p>
          <a:p>
            <a:endParaRPr lang="en-US" sz="1400" dirty="0">
              <a:latin typeface="Arial"/>
              <a:ea typeface="Calibri"/>
              <a:cs typeface="Times New Roman"/>
            </a:endParaRPr>
          </a:p>
          <a:p>
            <a:endParaRPr lang="en-US" dirty="0">
              <a:latin typeface="Calibri"/>
              <a:ea typeface="Calibri"/>
              <a:cs typeface="Calibri"/>
            </a:endParaRPr>
          </a:p>
          <a:p>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40143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60D1E3-6239-5716-3D0D-7C23FF8B7BE3}"/>
              </a:ext>
            </a:extLst>
          </p:cNvPr>
          <p:cNvSpPr>
            <a:spLocks noGrp="1"/>
          </p:cNvSpPr>
          <p:nvPr>
            <p:ph idx="1"/>
          </p:nvPr>
        </p:nvSpPr>
        <p:spPr>
          <a:xfrm>
            <a:off x="838200" y="517286"/>
            <a:ext cx="10515600" cy="5659677"/>
          </a:xfrm>
        </p:spPr>
        <p:txBody>
          <a:bodyPr vert="horz" lIns="91440" tIns="45720" rIns="91440" bIns="45720" rtlCol="0" anchor="t">
            <a:normAutofit/>
          </a:bodyPr>
          <a:lstStyle/>
          <a:p>
            <a:pPr marL="0" indent="0">
              <a:lnSpc>
                <a:spcPct val="150000"/>
              </a:lnSpc>
              <a:buNone/>
            </a:pPr>
            <a:r>
              <a:rPr lang="en-US" sz="1200" dirty="0">
                <a:latin typeface="Arial"/>
                <a:ea typeface="Verdana"/>
                <a:cs typeface="Times New Roman"/>
              </a:rPr>
              <a:t>British Association for Community Child Health. (n.d.). </a:t>
            </a:r>
            <a:r>
              <a:rPr lang="en-US" sz="1200" i="1" dirty="0">
                <a:latin typeface="Arial"/>
                <a:ea typeface="Verdana"/>
                <a:cs typeface="Times New Roman"/>
              </a:rPr>
              <a:t>B-BISS: Introduction to the NHS Long Term Plan</a:t>
            </a:r>
            <a:r>
              <a:rPr lang="en-US" sz="1200" dirty="0">
                <a:latin typeface="Arial"/>
                <a:ea typeface="Verdana"/>
                <a:cs typeface="Times New Roman"/>
              </a:rPr>
              <a:t>. [online] Available at: </a:t>
            </a:r>
            <a:r>
              <a:rPr lang="en-US" sz="1200" dirty="0">
                <a:latin typeface="Arial"/>
                <a:ea typeface="Verdana"/>
                <a:cs typeface="Times New Roman"/>
                <a:hlinkClick r:id="rId2"/>
              </a:rPr>
              <a:t>https://www.bacch.org.uk/pages/b-biss-introduction-to-the-nhs-long-term-plan</a:t>
            </a:r>
            <a:r>
              <a:rPr lang="en-US" sz="1200" dirty="0">
                <a:latin typeface="Arial"/>
                <a:ea typeface="Verdana"/>
                <a:cs typeface="Times New Roman"/>
              </a:rPr>
              <a:t>.</a:t>
            </a:r>
            <a:endParaRPr lang="en-US">
              <a:latin typeface="Arial"/>
              <a:ea typeface="Verdana"/>
              <a:cs typeface="Arial"/>
            </a:endParaRPr>
          </a:p>
          <a:p>
            <a:pPr marL="0" indent="0">
              <a:lnSpc>
                <a:spcPct val="150000"/>
              </a:lnSpc>
              <a:buNone/>
            </a:pPr>
            <a:r>
              <a:rPr lang="en-US" sz="1200" dirty="0">
                <a:latin typeface="Arial"/>
                <a:ea typeface="Verdana"/>
                <a:cs typeface="Times New Roman"/>
              </a:rPr>
              <a:t>Department of Health and Social Care (2019). </a:t>
            </a:r>
            <a:r>
              <a:rPr lang="en-US" sz="1200" i="1" dirty="0">
                <a:latin typeface="Arial"/>
                <a:ea typeface="Verdana"/>
                <a:cs typeface="Times New Roman"/>
              </a:rPr>
              <a:t>NHS Long Term Plan Launched </a:t>
            </a:r>
            <a:r>
              <a:rPr lang="en-US" sz="1200" dirty="0">
                <a:latin typeface="Arial"/>
                <a:ea typeface="Verdana"/>
                <a:cs typeface="Times New Roman"/>
              </a:rPr>
              <a:t> Available at: </a:t>
            </a:r>
            <a:r>
              <a:rPr lang="en-US" sz="1200" dirty="0">
                <a:latin typeface="Arial"/>
                <a:ea typeface="Verdana"/>
                <a:cs typeface="Times New Roman"/>
                <a:hlinkClick r:id="rId3"/>
              </a:rPr>
              <a:t>https://www.gov.uk/government/news/nhs-long-term-plan-launched</a:t>
            </a:r>
            <a:r>
              <a:rPr lang="en-US" sz="1200" dirty="0">
                <a:latin typeface="Arial"/>
                <a:ea typeface="Verdana"/>
                <a:cs typeface="Times New Roman"/>
              </a:rPr>
              <a:t>. Accessed 22 </a:t>
            </a:r>
            <a:r>
              <a:rPr lang="en-US" sz="1200" err="1">
                <a:latin typeface="Arial"/>
                <a:ea typeface="Verdana"/>
                <a:cs typeface="Times New Roman"/>
              </a:rPr>
              <a:t>september</a:t>
            </a:r>
            <a:r>
              <a:rPr lang="en-US" sz="1200" dirty="0">
                <a:latin typeface="Arial"/>
                <a:ea typeface="Verdana"/>
                <a:cs typeface="Times New Roman"/>
              </a:rPr>
              <a:t> 2025.</a:t>
            </a:r>
            <a:endParaRPr lang="en-US">
              <a:latin typeface="Arial"/>
              <a:ea typeface="Verdana"/>
              <a:cs typeface="Arial"/>
            </a:endParaRPr>
          </a:p>
          <a:p>
            <a:pPr marL="0" indent="0">
              <a:lnSpc>
                <a:spcPct val="150000"/>
              </a:lnSpc>
              <a:buNone/>
            </a:pPr>
            <a:r>
              <a:rPr lang="en-US" sz="1200" dirty="0">
                <a:latin typeface="Arial"/>
                <a:ea typeface="Verdana"/>
                <a:cs typeface="Times New Roman"/>
              </a:rPr>
              <a:t>Sustainable Healthcare. (2019). </a:t>
            </a:r>
            <a:r>
              <a:rPr lang="en-US" sz="1200" i="1" dirty="0">
                <a:latin typeface="Arial"/>
                <a:ea typeface="Verdana"/>
                <a:cs typeface="Times New Roman"/>
              </a:rPr>
              <a:t>Sustainability in the NHS Long Term Plan. </a:t>
            </a:r>
            <a:r>
              <a:rPr lang="en-US" sz="1200" dirty="0">
                <a:latin typeface="Arial"/>
                <a:ea typeface="Verdana"/>
                <a:cs typeface="Times New Roman"/>
              </a:rPr>
              <a:t>Available at: </a:t>
            </a:r>
            <a:r>
              <a:rPr lang="en-US" sz="1200" dirty="0">
                <a:latin typeface="Arial"/>
                <a:ea typeface="Verdana"/>
                <a:cs typeface="Times New Roman"/>
                <a:hlinkClick r:id="rId4"/>
              </a:rPr>
              <a:t>https://sustainablehealthcare.org.uk/news-2019-01-sustainability-nhs-long-term-plan/</a:t>
            </a:r>
            <a:r>
              <a:rPr lang="en-US" sz="1200" dirty="0">
                <a:latin typeface="Arial"/>
                <a:ea typeface="Verdana"/>
                <a:cs typeface="Times New Roman"/>
              </a:rPr>
              <a:t>. (Accessed 22 </a:t>
            </a:r>
            <a:r>
              <a:rPr lang="en-US" sz="1200" err="1">
                <a:latin typeface="Arial"/>
                <a:ea typeface="Verdana"/>
                <a:cs typeface="Times New Roman"/>
              </a:rPr>
              <a:t>september</a:t>
            </a:r>
            <a:r>
              <a:rPr lang="en-US" sz="1200" dirty="0">
                <a:latin typeface="Arial"/>
                <a:ea typeface="Verdana"/>
                <a:cs typeface="Times New Roman"/>
              </a:rPr>
              <a:t> 2025)</a:t>
            </a:r>
          </a:p>
          <a:p>
            <a:pPr marL="0" indent="0">
              <a:lnSpc>
                <a:spcPct val="150000"/>
              </a:lnSpc>
              <a:buNone/>
            </a:pPr>
            <a:r>
              <a:rPr lang="en-US" sz="1400" dirty="0">
                <a:latin typeface="Arial"/>
                <a:ea typeface="Calibri"/>
                <a:cs typeface="Calibri"/>
              </a:rPr>
              <a:t>World Health Organization (1948). </a:t>
            </a:r>
            <a:r>
              <a:rPr lang="en-US" sz="1400" i="1" dirty="0">
                <a:latin typeface="Arial"/>
                <a:ea typeface="Calibri"/>
                <a:cs typeface="Calibri"/>
              </a:rPr>
              <a:t>Constitution of the world health organization</a:t>
            </a:r>
            <a:r>
              <a:rPr lang="en-US" sz="1400" dirty="0">
                <a:latin typeface="Arial"/>
                <a:ea typeface="Calibri"/>
                <a:cs typeface="Calibri"/>
              </a:rPr>
              <a:t>. Available at: </a:t>
            </a:r>
            <a:r>
              <a:rPr lang="en-US" sz="1400" dirty="0">
                <a:latin typeface="Arial"/>
                <a:ea typeface="Calibri"/>
                <a:cs typeface="Calibri"/>
                <a:hlinkClick r:id="rId5"/>
              </a:rPr>
              <a:t>https://www.who.int/about/governance/constitution</a:t>
            </a:r>
            <a:r>
              <a:rPr lang="en-US" sz="1400" dirty="0">
                <a:latin typeface="Arial"/>
                <a:ea typeface="Calibri"/>
                <a:cs typeface="Calibri"/>
              </a:rPr>
              <a:t>. (Accessed 29 </a:t>
            </a:r>
            <a:r>
              <a:rPr lang="en-US" sz="1400" err="1">
                <a:latin typeface="Arial"/>
                <a:ea typeface="Calibri"/>
                <a:cs typeface="Calibri"/>
              </a:rPr>
              <a:t>september</a:t>
            </a:r>
            <a:r>
              <a:rPr lang="en-US" sz="1400" dirty="0">
                <a:latin typeface="Arial"/>
                <a:ea typeface="Calibri"/>
                <a:cs typeface="Calibri"/>
              </a:rPr>
              <a:t> 2025)</a:t>
            </a:r>
            <a:endParaRPr lang="en-US" sz="1200">
              <a:latin typeface="Arial"/>
              <a:ea typeface="Verdana"/>
              <a:cs typeface="Times New Roman"/>
            </a:endParaRPr>
          </a:p>
          <a:p>
            <a:pPr marL="0" indent="0">
              <a:lnSpc>
                <a:spcPct val="150000"/>
              </a:lnSpc>
              <a:buNone/>
            </a:pPr>
            <a:r>
              <a:rPr lang="en-US" sz="1400" dirty="0">
                <a:latin typeface="Arial"/>
                <a:ea typeface="Calibri"/>
                <a:cs typeface="Calibri"/>
              </a:rPr>
              <a:t>Administrator (n.d.). </a:t>
            </a:r>
            <a:r>
              <a:rPr lang="en-US" sz="1400" i="1" dirty="0">
                <a:latin typeface="Arial"/>
                <a:ea typeface="Calibri"/>
                <a:cs typeface="Calibri"/>
              </a:rPr>
              <a:t>Social determinants of health: Making an impact.</a:t>
            </a:r>
            <a:r>
              <a:rPr lang="en-US" sz="1400" dirty="0">
                <a:latin typeface="Arial"/>
                <a:ea typeface="Calibri"/>
                <a:cs typeface="Calibri"/>
              </a:rPr>
              <a:t> Available at: </a:t>
            </a:r>
            <a:r>
              <a:rPr lang="en-US" sz="1400" dirty="0">
                <a:latin typeface="Arial"/>
                <a:ea typeface="Calibri"/>
                <a:cs typeface="Calibri"/>
                <a:hlinkClick r:id="rId6"/>
              </a:rPr>
              <a:t>https://www.pharmalive.com/social-determinants-of-health-making-an-impact/</a:t>
            </a:r>
            <a:r>
              <a:rPr lang="en-US" sz="1400" dirty="0">
                <a:latin typeface="Arial"/>
                <a:ea typeface="Calibri"/>
                <a:cs typeface="Calibri"/>
              </a:rPr>
              <a:t>. (Accessed 29 </a:t>
            </a:r>
            <a:r>
              <a:rPr lang="en-US" sz="1400" err="1">
                <a:latin typeface="Arial"/>
                <a:ea typeface="Calibri"/>
                <a:cs typeface="Calibri"/>
              </a:rPr>
              <a:t>september</a:t>
            </a:r>
            <a:r>
              <a:rPr lang="en-US" sz="1400" dirty="0">
                <a:latin typeface="Arial"/>
                <a:ea typeface="Calibri"/>
                <a:cs typeface="Calibri"/>
              </a:rPr>
              <a:t> 2025)</a:t>
            </a:r>
            <a:endParaRPr lang="en-US">
              <a:latin typeface="Arial"/>
              <a:ea typeface="Calibri"/>
              <a:cs typeface="Calibri"/>
            </a:endParaRPr>
          </a:p>
          <a:p>
            <a:pPr marL="0" indent="0">
              <a:lnSpc>
                <a:spcPct val="150000"/>
              </a:lnSpc>
              <a:buNone/>
            </a:pPr>
            <a:r>
              <a:rPr lang="en-US" sz="1400" dirty="0">
                <a:latin typeface="Arial"/>
                <a:ea typeface="Calibri"/>
                <a:cs typeface="Calibri"/>
              </a:rPr>
              <a:t>GOV.UK (2013). </a:t>
            </a:r>
            <a:r>
              <a:rPr lang="en-US" sz="1400" i="1" dirty="0">
                <a:latin typeface="Arial"/>
                <a:ea typeface="Calibri"/>
                <a:cs typeface="Calibri"/>
              </a:rPr>
              <a:t>Equality Act 2010</a:t>
            </a:r>
            <a:r>
              <a:rPr lang="en-US" sz="1400" dirty="0">
                <a:latin typeface="Arial"/>
                <a:ea typeface="Calibri"/>
                <a:cs typeface="Calibri"/>
              </a:rPr>
              <a:t>. Available at: </a:t>
            </a:r>
            <a:r>
              <a:rPr lang="en-US" sz="1400" dirty="0">
                <a:latin typeface="Arial"/>
                <a:ea typeface="Calibri"/>
                <a:cs typeface="Calibri"/>
                <a:hlinkClick r:id="rId7"/>
              </a:rPr>
              <a:t>https://www.gov.uk/guidance/equality-act-2010-guidance</a:t>
            </a:r>
            <a:r>
              <a:rPr lang="en-US" sz="1400" dirty="0">
                <a:latin typeface="Arial"/>
                <a:ea typeface="Calibri"/>
                <a:cs typeface="Calibri"/>
              </a:rPr>
              <a:t>. (Accessed 29 </a:t>
            </a:r>
            <a:r>
              <a:rPr lang="en-US" sz="1400" err="1">
                <a:latin typeface="Arial"/>
                <a:ea typeface="Calibri"/>
                <a:cs typeface="Calibri"/>
              </a:rPr>
              <a:t>september</a:t>
            </a:r>
            <a:r>
              <a:rPr lang="en-US" sz="1400" dirty="0">
                <a:latin typeface="Arial"/>
                <a:ea typeface="Calibri"/>
                <a:cs typeface="Calibri"/>
              </a:rPr>
              <a:t> 2025)</a:t>
            </a:r>
            <a:endParaRPr lang="en-US">
              <a:latin typeface="Arial"/>
              <a:ea typeface="Calibri"/>
              <a:cs typeface="Calibri"/>
            </a:endParaRPr>
          </a:p>
          <a:p>
            <a:pPr marL="0" indent="0">
              <a:lnSpc>
                <a:spcPct val="150000"/>
              </a:lnSpc>
              <a:buNone/>
            </a:pPr>
            <a:r>
              <a:rPr lang="en-US" sz="1200" dirty="0">
                <a:latin typeface="Arial"/>
                <a:ea typeface="Calibri"/>
                <a:cs typeface="Times New Roman"/>
              </a:rPr>
              <a:t>Parliament.uk. (2021). Available at: </a:t>
            </a:r>
            <a:r>
              <a:rPr lang="en-US" sz="1200" dirty="0">
                <a:latin typeface="Arial"/>
                <a:ea typeface="Calibri"/>
                <a:cs typeface="Times New Roman"/>
                <a:hlinkClick r:id="rId8"/>
              </a:rPr>
              <a:t>https://researchbriefings.files.parliament.uk/documents/POST-PN-0553/POST-PN-0553.pdf</a:t>
            </a:r>
            <a:r>
              <a:rPr lang="en-US" sz="1200" dirty="0">
                <a:latin typeface="Arial"/>
                <a:ea typeface="Calibri"/>
                <a:cs typeface="Times New Roman"/>
              </a:rPr>
              <a:t>. (accessed 29 </a:t>
            </a:r>
            <a:r>
              <a:rPr lang="en-US" sz="1200" err="1">
                <a:latin typeface="Arial"/>
                <a:ea typeface="Calibri"/>
                <a:cs typeface="Times New Roman"/>
              </a:rPr>
              <a:t>september</a:t>
            </a:r>
            <a:r>
              <a:rPr lang="en-US" sz="1200" dirty="0">
                <a:latin typeface="Arial"/>
                <a:ea typeface="Calibri"/>
                <a:cs typeface="Times New Roman"/>
              </a:rPr>
              <a:t> 2025)</a:t>
            </a:r>
            <a:endParaRPr lang="en-US">
              <a:latin typeface="Arial"/>
              <a:ea typeface="Calibri"/>
              <a:cs typeface="Calibri"/>
            </a:endParaRPr>
          </a:p>
          <a:p>
            <a:pPr>
              <a:lnSpc>
                <a:spcPct val="150000"/>
              </a:lnSpc>
            </a:pPr>
            <a:endParaRPr lang="en-US" sz="1200" dirty="0">
              <a:latin typeface="Arial"/>
              <a:ea typeface="Calibri"/>
              <a:cs typeface="Calibri"/>
            </a:endParaRPr>
          </a:p>
          <a:p>
            <a:pPr>
              <a:lnSpc>
                <a:spcPct val="150000"/>
              </a:lnSpc>
            </a:pPr>
            <a:endParaRPr lang="en-US" sz="1200" dirty="0">
              <a:latin typeface="Arial"/>
              <a:ea typeface="Calibri"/>
              <a:cs typeface="Calibri"/>
            </a:endParaRPr>
          </a:p>
          <a:p>
            <a:pPr>
              <a:lnSpc>
                <a:spcPct val="150000"/>
              </a:lnSpc>
            </a:pPr>
            <a:endParaRPr lang="en-US" sz="1200" dirty="0">
              <a:latin typeface="Arial"/>
              <a:ea typeface="Calibri"/>
              <a:cs typeface="Calibri"/>
            </a:endParaRPr>
          </a:p>
          <a:p>
            <a:pPr>
              <a:lnSpc>
                <a:spcPct val="150000"/>
              </a:lnSpc>
            </a:pPr>
            <a:endParaRPr lang="en-US" sz="1200" dirty="0">
              <a:latin typeface="Arial"/>
              <a:ea typeface="Verdana"/>
              <a:cs typeface="Times New Roman"/>
            </a:endParaRP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279674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NAME: Raisa  Khaleel  STUDENT NUMBER: 2220004 LECTURE: Parese CODE: BMHP6030</vt:lpstr>
      <vt:lpstr>Introduction </vt:lpstr>
      <vt:lpstr>Health </vt:lpstr>
      <vt:lpstr>PowerPoint Presentation</vt:lpstr>
      <vt:lpstr>Ecological model of health </vt:lpstr>
      <vt:lpstr>Ecological models strengths</vt:lpstr>
      <vt:lpstr>Wellbeing- 8 dimensions </vt:lpstr>
      <vt:lpstr>Subjective &amp; objective wellbeing.   </vt:lpstr>
      <vt:lpstr>Sustainable Development Goals</vt:lpstr>
      <vt:lpstr>SDG 3: Good health and welllbeing  </vt:lpstr>
      <vt:lpstr>(British Association for Community Child Health, n.d.)</vt:lpstr>
      <vt:lpstr>How is it linked to the SDG 3</vt:lpstr>
      <vt:lpstr>Active 10  UK initiative</vt:lpstr>
      <vt:lpstr>Equality act 2010 </vt:lpstr>
      <vt:lpstr>Inequality to meet sdg3 in the UK  </vt:lpstr>
      <vt:lpstr>Recommendations of health, wellbeing and sustainability.  </vt:lpstr>
      <vt:lpstr>Conclusion</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2103</cp:revision>
  <dcterms:created xsi:type="dcterms:W3CDTF">2025-09-08T17:51:16Z</dcterms:created>
  <dcterms:modified xsi:type="dcterms:W3CDTF">2025-10-06T08:21:10Z</dcterms:modified>
</cp:coreProperties>
</file>