
<file path=[Content_Types].xml><?xml version="1.0" encoding="utf-8"?>
<Types xmlns="http://schemas.openxmlformats.org/package/2006/content-types">
  <Default Extension="png" ContentType="image/png"/>
  <Default Extension="jfif" ContentType="image/jpe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57" r:id="rId3"/>
    <p:sldId id="261" r:id="rId4"/>
    <p:sldId id="258" r:id="rId5"/>
    <p:sldId id="259" r:id="rId6"/>
    <p:sldId id="260"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660"/>
  </p:normalViewPr>
  <p:slideViewPr>
    <p:cSldViewPr snapToGrid="0">
      <p:cViewPr varScale="1">
        <p:scale>
          <a:sx n="99" d="100"/>
          <a:sy n="99" d="100"/>
        </p:scale>
        <p:origin x="78"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246FD84-E7A6-402B-ADA8-FBB8B4B87381}" type="datetimeFigureOut">
              <a:rPr lang="en-GB" smtClean="0"/>
              <a:t>15/03/2019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617991B-3105-4151-89FC-BA7A1BC6EC5C}" type="slidenum">
              <a:rPr lang="en-GB" smtClean="0"/>
              <a:t>‹#›</a:t>
            </a:fld>
            <a:endParaRPr lang="en-GB"/>
          </a:p>
        </p:txBody>
      </p:sp>
    </p:spTree>
    <p:extLst>
      <p:ext uri="{BB962C8B-B14F-4D97-AF65-F5344CB8AC3E}">
        <p14:creationId xmlns:p14="http://schemas.microsoft.com/office/powerpoint/2010/main" val="2096962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All living things undergo metabolism and may be classified according to three key conditions:</a:t>
            </a:r>
          </a:p>
          <a:p>
            <a:r>
              <a:rPr lang="en-GB" sz="1200" b="0" i="0" kern="1200" dirty="0">
                <a:solidFill>
                  <a:schemeClr val="tx1"/>
                </a:solidFill>
                <a:effectLst/>
                <a:latin typeface="+mn-lt"/>
                <a:ea typeface="+mn-ea"/>
                <a:cs typeface="+mn-cs"/>
              </a:rPr>
              <a:t>The method by which they obtain their carbon</a:t>
            </a:r>
          </a:p>
          <a:p>
            <a:r>
              <a:rPr lang="en-GB" sz="1200" b="0" i="0" kern="1200" dirty="0">
                <a:solidFill>
                  <a:schemeClr val="tx1"/>
                </a:solidFill>
                <a:effectLst/>
                <a:latin typeface="+mn-lt"/>
                <a:ea typeface="+mn-ea"/>
                <a:cs typeface="+mn-cs"/>
              </a:rPr>
              <a:t>The method by which they derive their energy</a:t>
            </a:r>
          </a:p>
          <a:p>
            <a:r>
              <a:rPr lang="en-GB" sz="1200" b="0" i="0" kern="1200" dirty="0">
                <a:solidFill>
                  <a:schemeClr val="tx1"/>
                </a:solidFill>
                <a:effectLst/>
                <a:latin typeface="+mn-lt"/>
                <a:ea typeface="+mn-ea"/>
                <a:cs typeface="+mn-cs"/>
              </a:rPr>
              <a:t>The method by which they generate reducing equivalents</a:t>
            </a:r>
          </a:p>
          <a:p>
            <a:r>
              <a:rPr lang="en-GB" sz="1200" b="1" i="0" kern="1200" dirty="0">
                <a:solidFill>
                  <a:schemeClr val="tx1"/>
                </a:solidFill>
                <a:effectLst/>
                <a:latin typeface="+mn-lt"/>
                <a:ea typeface="+mn-ea"/>
                <a:cs typeface="+mn-cs"/>
              </a:rPr>
              <a:t/>
            </a:r>
            <a:br>
              <a:rPr lang="en-GB" sz="1200" b="1"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a:t>
            </a:r>
            <a:r>
              <a:rPr lang="en-GB" sz="1200" b="1" i="0" u="sng" kern="1200" dirty="0">
                <a:solidFill>
                  <a:schemeClr val="tx1"/>
                </a:solidFill>
                <a:effectLst/>
                <a:latin typeface="+mn-lt"/>
                <a:ea typeface="+mn-ea"/>
                <a:cs typeface="+mn-cs"/>
              </a:rPr>
              <a:t>Carbon Source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Organisms can obtain carbon for synthesising organic molecules by own of three means:</a:t>
            </a:r>
          </a:p>
          <a:p>
            <a:r>
              <a:rPr lang="en-GB" sz="1200" b="0" i="1" kern="1200" dirty="0">
                <a:solidFill>
                  <a:schemeClr val="tx1"/>
                </a:solidFill>
                <a:effectLst/>
                <a:latin typeface="+mn-lt"/>
                <a:ea typeface="+mn-ea"/>
                <a:cs typeface="+mn-cs"/>
              </a:rPr>
              <a:t>Autotrophic</a:t>
            </a:r>
            <a:r>
              <a:rPr lang="en-GB" sz="1200" b="0" i="0" kern="1200" dirty="0">
                <a:solidFill>
                  <a:schemeClr val="tx1"/>
                </a:solidFill>
                <a:effectLst/>
                <a:latin typeface="+mn-lt"/>
                <a:ea typeface="+mn-ea"/>
                <a:cs typeface="+mn-cs"/>
              </a:rPr>
              <a:t> – Carbon is obtained from inorganic compounds (e.g. CO</a:t>
            </a:r>
            <a:r>
              <a:rPr lang="en-GB" sz="1200" b="0" i="0" kern="1200" baseline="-25000" dirty="0">
                <a:solidFill>
                  <a:schemeClr val="tx1"/>
                </a:solidFill>
                <a:effectLst/>
                <a:latin typeface="+mn-lt"/>
                <a:ea typeface="+mn-ea"/>
                <a:cs typeface="+mn-cs"/>
              </a:rPr>
              <a:t>2</a:t>
            </a:r>
            <a:r>
              <a:rPr lang="en-GB" sz="1200" b="0" i="0" kern="1200" dirty="0">
                <a:solidFill>
                  <a:schemeClr val="tx1"/>
                </a:solidFill>
                <a:effectLst/>
                <a:latin typeface="+mn-lt"/>
                <a:ea typeface="+mn-ea"/>
                <a:cs typeface="+mn-cs"/>
              </a:rPr>
              <a:t>)</a:t>
            </a:r>
          </a:p>
          <a:p>
            <a:r>
              <a:rPr lang="en-GB" sz="1200" b="0" i="1" kern="1200" dirty="0">
                <a:solidFill>
                  <a:schemeClr val="tx1"/>
                </a:solidFill>
                <a:effectLst/>
                <a:latin typeface="+mn-lt"/>
                <a:ea typeface="+mn-ea"/>
                <a:cs typeface="+mn-cs"/>
              </a:rPr>
              <a:t>Heterotrophic</a:t>
            </a:r>
            <a:r>
              <a:rPr lang="en-GB" sz="1200" b="0" i="0" kern="1200" dirty="0">
                <a:solidFill>
                  <a:schemeClr val="tx1"/>
                </a:solidFill>
                <a:effectLst/>
                <a:latin typeface="+mn-lt"/>
                <a:ea typeface="+mn-ea"/>
                <a:cs typeface="+mn-cs"/>
              </a:rPr>
              <a:t> – Carbon is obtained from organic compounds (e.g. sugars)</a:t>
            </a:r>
          </a:p>
          <a:p>
            <a:r>
              <a:rPr lang="en-GB" sz="1200" b="0" i="1" kern="1200" dirty="0">
                <a:solidFill>
                  <a:schemeClr val="tx1"/>
                </a:solidFill>
                <a:effectLst/>
                <a:latin typeface="+mn-lt"/>
                <a:ea typeface="+mn-ea"/>
                <a:cs typeface="+mn-cs"/>
              </a:rPr>
              <a:t>(Mixotrophic</a:t>
            </a:r>
            <a:r>
              <a:rPr lang="en-GB" sz="1200" b="0" i="0" kern="1200" dirty="0">
                <a:solidFill>
                  <a:schemeClr val="tx1"/>
                </a:solidFill>
                <a:effectLst/>
                <a:latin typeface="+mn-lt"/>
                <a:ea typeface="+mn-ea"/>
                <a:cs typeface="+mn-cs"/>
              </a:rPr>
              <a:t> – Carbon may be obtained from either inorganic or organic sources)</a:t>
            </a:r>
          </a:p>
          <a:p>
            <a:r>
              <a:rPr lang="en-GB" sz="1200" b="0" i="0" kern="1200" dirty="0">
                <a:solidFill>
                  <a:schemeClr val="tx1"/>
                </a:solidFill>
                <a:effectLst/>
                <a:latin typeface="+mn-lt"/>
                <a:ea typeface="+mn-ea"/>
                <a:cs typeface="+mn-cs"/>
              </a:rPr>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a:t>
            </a:r>
            <a:r>
              <a:rPr lang="en-GB" sz="1200" b="1" i="0" u="sng" kern="1200" dirty="0">
                <a:solidFill>
                  <a:schemeClr val="tx1"/>
                </a:solidFill>
                <a:effectLst/>
                <a:latin typeface="+mn-lt"/>
                <a:ea typeface="+mn-ea"/>
                <a:cs typeface="+mn-cs"/>
              </a:rPr>
              <a:t>Energy Source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Organisms can derive the energy they need for living and growing by one of two means:</a:t>
            </a:r>
          </a:p>
          <a:p>
            <a:r>
              <a:rPr lang="en-GB" sz="1200" b="0" i="1" kern="1200" dirty="0">
                <a:solidFill>
                  <a:schemeClr val="tx1"/>
                </a:solidFill>
                <a:effectLst/>
                <a:latin typeface="+mn-lt"/>
                <a:ea typeface="+mn-ea"/>
                <a:cs typeface="+mn-cs"/>
              </a:rPr>
              <a:t>Phototrophic</a:t>
            </a:r>
            <a:r>
              <a:rPr lang="en-GB" sz="1200" b="0" i="0" kern="1200" dirty="0">
                <a:solidFill>
                  <a:schemeClr val="tx1"/>
                </a:solidFill>
                <a:effectLst/>
                <a:latin typeface="+mn-lt"/>
                <a:ea typeface="+mn-ea"/>
                <a:cs typeface="+mn-cs"/>
              </a:rPr>
              <a:t> – The energy is obtained from sunlight</a:t>
            </a:r>
          </a:p>
          <a:p>
            <a:r>
              <a:rPr lang="en-GB" sz="1200" b="0" i="1" kern="1200" dirty="0">
                <a:solidFill>
                  <a:schemeClr val="tx1"/>
                </a:solidFill>
                <a:effectLst/>
                <a:latin typeface="+mn-lt"/>
                <a:ea typeface="+mn-ea"/>
                <a:cs typeface="+mn-cs"/>
              </a:rPr>
              <a:t>Chemotrophic </a:t>
            </a:r>
            <a:r>
              <a:rPr lang="en-GB" sz="1200" b="0" i="0" kern="1200" dirty="0">
                <a:solidFill>
                  <a:schemeClr val="tx1"/>
                </a:solidFill>
                <a:effectLst/>
                <a:latin typeface="+mn-lt"/>
                <a:ea typeface="+mn-ea"/>
                <a:cs typeface="+mn-cs"/>
              </a:rPr>
              <a:t>– The energy is obtained from externally derived chemical compounds </a:t>
            </a:r>
          </a:p>
          <a:p>
            <a:r>
              <a:rPr lang="en-GB" dirty="0"/>
              <a:t/>
            </a:r>
            <a:br>
              <a:rPr lang="en-GB" dirty="0"/>
            </a:br>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7</a:t>
            </a:fld>
            <a:endParaRPr lang="en-GB"/>
          </a:p>
        </p:txBody>
      </p:sp>
    </p:spTree>
    <p:extLst>
      <p:ext uri="{BB962C8B-B14F-4D97-AF65-F5344CB8AC3E}">
        <p14:creationId xmlns:p14="http://schemas.microsoft.com/office/powerpoint/2010/main" val="4982866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what do we mean by energy?</a:t>
            </a:r>
          </a:p>
          <a:p>
            <a:endParaRPr lang="en-GB" dirty="0"/>
          </a:p>
          <a:p>
            <a:r>
              <a:rPr lang="en-GB" dirty="0"/>
              <a:t>All cellular life needs energy in the form of a particular molecule called adenosine triphosphate which is abbreviated to ATP and is often depicted with a yellow flash symbol because it represents a form of energy</a:t>
            </a:r>
          </a:p>
          <a:p>
            <a:endParaRPr lang="en-GB" dirty="0"/>
          </a:p>
          <a:p>
            <a:r>
              <a:rPr lang="en-GB" dirty="0"/>
              <a:t>If you took purified ATP in a dried form it would look like a kind of salt</a:t>
            </a:r>
          </a:p>
          <a:p>
            <a:endParaRPr lang="en-GB" dirty="0"/>
          </a:p>
          <a:p>
            <a:r>
              <a:rPr lang="en-GB" dirty="0"/>
              <a:t>It’s comprised of three types of components:</a:t>
            </a:r>
            <a:br>
              <a:rPr lang="en-GB" dirty="0"/>
            </a:br>
            <a:r>
              <a:rPr lang="en-GB" dirty="0"/>
              <a:t/>
            </a:r>
            <a:br>
              <a:rPr lang="en-GB" dirty="0"/>
            </a:br>
            <a:r>
              <a:rPr lang="en-GB" dirty="0"/>
              <a:t>1. adenine which is a nitrogenous base that is it takes the form of rings of carbon and nitrogen molecules, in fact it is the same nitrogenous base as gives rise to the A in the CGAT code of DNA</a:t>
            </a:r>
          </a:p>
          <a:p>
            <a:endParaRPr lang="en-GB" dirty="0"/>
          </a:p>
          <a:p>
            <a:r>
              <a:rPr lang="en-GB" dirty="0"/>
              <a:t>2. A ribose sugar and </a:t>
            </a:r>
          </a:p>
          <a:p>
            <a:endParaRPr lang="en-GB" dirty="0"/>
          </a:p>
          <a:p>
            <a:r>
              <a:rPr lang="en-GB" dirty="0"/>
              <a:t>3. Three phosphate groups</a:t>
            </a:r>
          </a:p>
          <a:p>
            <a:endParaRPr lang="en-GB" dirty="0"/>
          </a:p>
          <a:p>
            <a:r>
              <a:rPr lang="en-GB" dirty="0"/>
              <a:t>What’s interesting about this is that ATP is structured very similarly to the nucleotides that make up DNA and RNA</a:t>
            </a:r>
          </a:p>
          <a:p>
            <a:endParaRPr lang="en-GB" dirty="0"/>
          </a:p>
          <a:p>
            <a:r>
              <a:rPr lang="en-GB" dirty="0"/>
              <a:t>And actually because of this structure ATP is another type of nucleic acid </a:t>
            </a:r>
          </a:p>
          <a:p>
            <a:endParaRPr lang="en-GB" dirty="0"/>
          </a:p>
          <a:p>
            <a:r>
              <a:rPr lang="en-GB" dirty="0"/>
              <a:t>So ATP is a type of nucleic acid that stores energy and can also release energy in a form that cells can use</a:t>
            </a:r>
          </a:p>
          <a:p>
            <a:endParaRPr lang="en-GB" dirty="0"/>
          </a:p>
          <a:p>
            <a:r>
              <a:rPr lang="en-GB" dirty="0"/>
              <a:t>The energy is found in the bonds between the phosphate groups</a:t>
            </a:r>
          </a:p>
          <a:p>
            <a:endParaRPr lang="en-GB" dirty="0"/>
          </a:p>
          <a:p>
            <a:r>
              <a:rPr lang="en-GB" dirty="0"/>
              <a:t>To use the energy, cells use hydrolysis enzymes which add a water molecule to the bond between the last two phosphate groups in the chain in a process known as hydrolysis, meaning to break with water</a:t>
            </a:r>
          </a:p>
          <a:p>
            <a:endParaRPr lang="en-GB" dirty="0"/>
          </a:p>
          <a:p>
            <a:r>
              <a:rPr lang="en-GB" dirty="0"/>
              <a:t>When the bond between the last phosphate group and the one next to it is broken, energy is released</a:t>
            </a:r>
          </a:p>
          <a:p>
            <a:endParaRPr lang="en-GB" dirty="0"/>
          </a:p>
          <a:p>
            <a:r>
              <a:rPr lang="en-GB" dirty="0"/>
              <a:t>This is because the bonds between the phosphate groups have a high degree of potential energy</a:t>
            </a:r>
          </a:p>
          <a:p>
            <a:endParaRPr lang="en-GB" dirty="0"/>
          </a:p>
          <a:p>
            <a:r>
              <a:rPr lang="en-GB" dirty="0"/>
              <a:t>Hydrolysis breaks the bond, releasing some of that energy and also releasing a phosphate which also carries some of that potential energy</a:t>
            </a:r>
          </a:p>
          <a:p>
            <a:endParaRPr lang="en-GB" dirty="0"/>
          </a:p>
          <a:p>
            <a:r>
              <a:rPr lang="en-GB" dirty="0"/>
              <a:t>Losing the last phosphate group turns the adenosine </a:t>
            </a:r>
            <a:r>
              <a:rPr lang="en-GB" dirty="0" err="1"/>
              <a:t>TRIphosphate</a:t>
            </a:r>
            <a:r>
              <a:rPr lang="en-GB" dirty="0"/>
              <a:t> into adenosine Diphosphate, meaning it now has two phosphate groups left and so represents a smaller store of energy</a:t>
            </a:r>
            <a:br>
              <a:rPr lang="en-GB" dirty="0"/>
            </a:br>
            <a:r>
              <a:rPr lang="en-GB" dirty="0"/>
              <a:t/>
            </a:r>
            <a:br>
              <a:rPr lang="en-GB" dirty="0"/>
            </a:br>
            <a:r>
              <a:rPr lang="en-GB" dirty="0"/>
              <a:t>Basically all you really need to know about this is that all cellular life requires energy in the form of ATP and ATP performs the role of both storing and releasing energy for the cell</a:t>
            </a:r>
          </a:p>
        </p:txBody>
      </p:sp>
      <p:sp>
        <p:nvSpPr>
          <p:cNvPr id="4" name="Slide Number Placeholder 3"/>
          <p:cNvSpPr>
            <a:spLocks noGrp="1"/>
          </p:cNvSpPr>
          <p:nvPr>
            <p:ph type="sldNum" sz="quarter" idx="10"/>
          </p:nvPr>
        </p:nvSpPr>
        <p:spPr/>
        <p:txBody>
          <a:bodyPr/>
          <a:lstStyle/>
          <a:p>
            <a:fld id="{14622911-D7B6-4DAF-A215-BEF35ED9463F}" type="slidenum">
              <a:rPr lang="en-GB" smtClean="0"/>
              <a:t>8</a:t>
            </a:fld>
            <a:endParaRPr lang="en-GB"/>
          </a:p>
        </p:txBody>
      </p:sp>
    </p:spTree>
    <p:extLst>
      <p:ext uri="{BB962C8B-B14F-4D97-AF65-F5344CB8AC3E}">
        <p14:creationId xmlns:p14="http://schemas.microsoft.com/office/powerpoint/2010/main" val="3540729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10</a:t>
            </a:fld>
            <a:endParaRPr lang="en-GB"/>
          </a:p>
        </p:txBody>
      </p:sp>
    </p:spTree>
    <p:extLst>
      <p:ext uri="{BB962C8B-B14F-4D97-AF65-F5344CB8AC3E}">
        <p14:creationId xmlns:p14="http://schemas.microsoft.com/office/powerpoint/2010/main" val="2989520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11</a:t>
            </a:fld>
            <a:endParaRPr lang="en-GB"/>
          </a:p>
        </p:txBody>
      </p:sp>
    </p:spTree>
    <p:extLst>
      <p:ext uri="{BB962C8B-B14F-4D97-AF65-F5344CB8AC3E}">
        <p14:creationId xmlns:p14="http://schemas.microsoft.com/office/powerpoint/2010/main" val="1843831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13</a:t>
            </a:fld>
            <a:endParaRPr lang="en-GB"/>
          </a:p>
        </p:txBody>
      </p:sp>
    </p:spTree>
    <p:extLst>
      <p:ext uri="{BB962C8B-B14F-4D97-AF65-F5344CB8AC3E}">
        <p14:creationId xmlns:p14="http://schemas.microsoft.com/office/powerpoint/2010/main" val="2883023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15</a:t>
            </a:fld>
            <a:endParaRPr lang="en-GB"/>
          </a:p>
        </p:txBody>
      </p:sp>
    </p:spTree>
    <p:extLst>
      <p:ext uri="{BB962C8B-B14F-4D97-AF65-F5344CB8AC3E}">
        <p14:creationId xmlns:p14="http://schemas.microsoft.com/office/powerpoint/2010/main" val="2538102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16</a:t>
            </a:fld>
            <a:endParaRPr lang="en-GB"/>
          </a:p>
        </p:txBody>
      </p:sp>
    </p:spTree>
    <p:extLst>
      <p:ext uri="{BB962C8B-B14F-4D97-AF65-F5344CB8AC3E}">
        <p14:creationId xmlns:p14="http://schemas.microsoft.com/office/powerpoint/2010/main" val="3389758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17</a:t>
            </a:fld>
            <a:endParaRPr lang="en-GB"/>
          </a:p>
        </p:txBody>
      </p:sp>
    </p:spTree>
    <p:extLst>
      <p:ext uri="{BB962C8B-B14F-4D97-AF65-F5344CB8AC3E}">
        <p14:creationId xmlns:p14="http://schemas.microsoft.com/office/powerpoint/2010/main" val="2251242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18</a:t>
            </a:fld>
            <a:endParaRPr lang="en-GB"/>
          </a:p>
        </p:txBody>
      </p:sp>
    </p:spTree>
    <p:extLst>
      <p:ext uri="{BB962C8B-B14F-4D97-AF65-F5344CB8AC3E}">
        <p14:creationId xmlns:p14="http://schemas.microsoft.com/office/powerpoint/2010/main" val="1123980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19</a:t>
            </a:fld>
            <a:endParaRPr lang="en-GB"/>
          </a:p>
        </p:txBody>
      </p:sp>
    </p:spTree>
    <p:extLst>
      <p:ext uri="{BB962C8B-B14F-4D97-AF65-F5344CB8AC3E}">
        <p14:creationId xmlns:p14="http://schemas.microsoft.com/office/powerpoint/2010/main" val="4046689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992301-B92B-4488-90CB-EA615A517DF8}" type="slidenum">
              <a:rPr lang="en-GB" smtClean="0"/>
              <a:t>21</a:t>
            </a:fld>
            <a:endParaRPr lang="en-GB"/>
          </a:p>
        </p:txBody>
      </p:sp>
    </p:spTree>
    <p:extLst>
      <p:ext uri="{BB962C8B-B14F-4D97-AF65-F5344CB8AC3E}">
        <p14:creationId xmlns:p14="http://schemas.microsoft.com/office/powerpoint/2010/main" val="2784462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4232565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3770816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3760628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ADFE164-D6F1-4CBD-BBC9-80D31E1CF865}"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869830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ADFE164-D6F1-4CBD-BBC9-80D31E1CF865}" type="datetimeFigureOut">
              <a:rPr lang="en-GB" smtClean="0"/>
              <a:t>15/03/2019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1205809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ADFE164-D6F1-4CBD-BBC9-80D31E1CF865}" type="datetimeFigureOut">
              <a:rPr lang="en-GB" smtClean="0"/>
              <a:t>15/03/2019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1854444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DFE164-D6F1-4CBD-BBC9-80D31E1CF865}" type="datetimeFigureOut">
              <a:rPr lang="en-GB" smtClean="0"/>
              <a:t>15/03/2019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415763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ADFE164-D6F1-4CBD-BBC9-80D31E1CF865}"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627321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ADFE164-D6F1-4CBD-BBC9-80D31E1CF865}"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1838482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1143130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80146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22357374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52373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16569676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25871487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ADFE164-D6F1-4CBD-BBC9-80D31E1CF865}"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EBB3A-08EE-4767-BF0A-D6669D37A2F6}" type="slidenum">
              <a:rPr lang="en-GB" smtClean="0"/>
              <a:t>‹#›</a:t>
            </a:fld>
            <a:endParaRPr lang="en-GB"/>
          </a:p>
        </p:txBody>
      </p:sp>
    </p:spTree>
    <p:extLst>
      <p:ext uri="{BB962C8B-B14F-4D97-AF65-F5344CB8AC3E}">
        <p14:creationId xmlns:p14="http://schemas.microsoft.com/office/powerpoint/2010/main" val="3979889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ADFE164-D6F1-4CBD-BBC9-80D31E1CF865}" type="datetimeFigureOut">
              <a:rPr lang="en-GB" smtClean="0"/>
              <a:t>15/03/2019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40EBB3A-08EE-4767-BF0A-D6669D37A2F6}" type="slidenum">
              <a:rPr lang="en-GB" smtClean="0"/>
              <a:t>‹#›</a:t>
            </a:fld>
            <a:endParaRPr lang="en-GB"/>
          </a:p>
        </p:txBody>
      </p:sp>
    </p:spTree>
    <p:extLst>
      <p:ext uri="{BB962C8B-B14F-4D97-AF65-F5344CB8AC3E}">
        <p14:creationId xmlns:p14="http://schemas.microsoft.com/office/powerpoint/2010/main" val="12780716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biologydictionary.net/chemoautotroph/"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fif"/></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s://diatoms.org/what-are-diatoms" TargetMode="External"/><Relationship Id="rId1" Type="http://schemas.openxmlformats.org/officeDocument/2006/relationships/slideLayout" Target="../slideLayouts/slideLayout4.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Winogradsky</a:t>
            </a:r>
            <a:r>
              <a:rPr lang="en-GB" dirty="0" smtClean="0"/>
              <a:t> Column </a:t>
            </a:r>
            <a:endParaRPr lang="en-GB" dirty="0"/>
          </a:p>
        </p:txBody>
      </p:sp>
      <p:sp>
        <p:nvSpPr>
          <p:cNvPr id="3" name="Subtitle 2"/>
          <p:cNvSpPr>
            <a:spLocks noGrp="1"/>
          </p:cNvSpPr>
          <p:nvPr>
            <p:ph type="subTitle" idx="1"/>
          </p:nvPr>
        </p:nvSpPr>
        <p:spPr/>
        <p:txBody>
          <a:bodyPr/>
          <a:lstStyle/>
          <a:p>
            <a:r>
              <a:rPr lang="en-GB" dirty="0" smtClean="0"/>
              <a:t>Useful information to aide interpretation of results</a:t>
            </a:r>
            <a:endParaRPr lang="en-GB" dirty="0"/>
          </a:p>
        </p:txBody>
      </p:sp>
    </p:spTree>
    <p:extLst>
      <p:ext uri="{BB962C8B-B14F-4D97-AF65-F5344CB8AC3E}">
        <p14:creationId xmlns:p14="http://schemas.microsoft.com/office/powerpoint/2010/main" val="3176405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 name="Content Placeholder 13"/>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3811605" y="474211"/>
            <a:ext cx="8126222" cy="6094665"/>
          </a:xfrm>
        </p:spPr>
      </p:pic>
      <p:sp>
        <p:nvSpPr>
          <p:cNvPr id="2" name="Title 1"/>
          <p:cNvSpPr>
            <a:spLocks noGrp="1"/>
          </p:cNvSpPr>
          <p:nvPr>
            <p:ph type="title"/>
          </p:nvPr>
        </p:nvSpPr>
        <p:spPr>
          <a:xfrm>
            <a:off x="427077" y="181637"/>
            <a:ext cx="8596668" cy="1320800"/>
          </a:xfrm>
        </p:spPr>
        <p:txBody>
          <a:bodyPr/>
          <a:lstStyle/>
          <a:p>
            <a:r>
              <a:rPr lang="en-GB" dirty="0" smtClean="0"/>
              <a:t>Biogeochemical cycles</a:t>
            </a:r>
            <a:endParaRPr lang="en-GB" dirty="0"/>
          </a:p>
        </p:txBody>
      </p:sp>
      <p:sp>
        <p:nvSpPr>
          <p:cNvPr id="4" name="Text Placeholder 3"/>
          <p:cNvSpPr>
            <a:spLocks noGrp="1"/>
          </p:cNvSpPr>
          <p:nvPr>
            <p:ph type="body" idx="1"/>
          </p:nvPr>
        </p:nvSpPr>
        <p:spPr>
          <a:xfrm>
            <a:off x="427077" y="553906"/>
            <a:ext cx="4185623" cy="576262"/>
          </a:xfrm>
        </p:spPr>
        <p:txBody>
          <a:bodyPr/>
          <a:lstStyle/>
          <a:p>
            <a:r>
              <a:rPr lang="en-GB" dirty="0" smtClean="0"/>
              <a:t>Sulphur cycle</a:t>
            </a:r>
            <a:endParaRPr lang="en-GB" dirty="0"/>
          </a:p>
        </p:txBody>
      </p:sp>
      <p:sp>
        <p:nvSpPr>
          <p:cNvPr id="11" name="Content Placeholder 10"/>
          <p:cNvSpPr>
            <a:spLocks noGrp="1"/>
          </p:cNvSpPr>
          <p:nvPr>
            <p:ph sz="half" idx="2"/>
          </p:nvPr>
        </p:nvSpPr>
        <p:spPr>
          <a:xfrm>
            <a:off x="675744" y="2160983"/>
            <a:ext cx="4185623" cy="3304117"/>
          </a:xfrm>
        </p:spPr>
        <p:txBody>
          <a:bodyPr>
            <a:normAutofit lnSpcReduction="10000"/>
          </a:bodyPr>
          <a:lstStyle/>
          <a:p>
            <a:r>
              <a:rPr lang="en-GB" dirty="0" smtClean="0"/>
              <a:t>Mineralisation of organic sulphur into inorganic forms such as hydrogen sulphide (H</a:t>
            </a:r>
            <a:r>
              <a:rPr lang="en-GB" baseline="-25000" dirty="0" smtClean="0"/>
              <a:t>2</a:t>
            </a:r>
            <a:r>
              <a:rPr lang="en-GB" dirty="0" smtClean="0"/>
              <a:t>S), elemental sulphur and sulphide minerals</a:t>
            </a:r>
          </a:p>
          <a:p>
            <a:r>
              <a:rPr lang="en-GB" dirty="0" smtClean="0"/>
              <a:t>Oxidation of hydrogen sulphide, sulphide and elemental sulphur (S) to sulphate SO</a:t>
            </a:r>
            <a:r>
              <a:rPr lang="en-GB" baseline="-25000" dirty="0" smtClean="0"/>
              <a:t>4</a:t>
            </a:r>
            <a:r>
              <a:rPr lang="en-GB" baseline="30000" dirty="0" smtClean="0"/>
              <a:t>2-</a:t>
            </a:r>
            <a:r>
              <a:rPr lang="en-GB" dirty="0" smtClean="0"/>
              <a:t>)</a:t>
            </a:r>
          </a:p>
          <a:p>
            <a:r>
              <a:rPr lang="en-GB" dirty="0" smtClean="0"/>
              <a:t>Reduction of sulphate to sulphide</a:t>
            </a:r>
          </a:p>
          <a:p>
            <a:r>
              <a:rPr lang="en-GB" dirty="0" smtClean="0"/>
              <a:t>Incorporation of sulphide into organic compounds (including metal-containing derivatives)</a:t>
            </a:r>
            <a:endParaRPr lang="en-GB" dirty="0"/>
          </a:p>
        </p:txBody>
      </p:sp>
    </p:spTree>
    <p:extLst>
      <p:ext uri="{BB962C8B-B14F-4D97-AF65-F5344CB8AC3E}">
        <p14:creationId xmlns:p14="http://schemas.microsoft.com/office/powerpoint/2010/main" val="2562715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7077" y="181637"/>
            <a:ext cx="8596668" cy="1320800"/>
          </a:xfrm>
        </p:spPr>
        <p:txBody>
          <a:bodyPr/>
          <a:lstStyle/>
          <a:p>
            <a:r>
              <a:rPr lang="en-GB" dirty="0" smtClean="0"/>
              <a:t>Biogeochemical cycles</a:t>
            </a:r>
            <a:endParaRPr lang="en-GB" dirty="0"/>
          </a:p>
        </p:txBody>
      </p:sp>
      <p:sp>
        <p:nvSpPr>
          <p:cNvPr id="4" name="Text Placeholder 3"/>
          <p:cNvSpPr>
            <a:spLocks noGrp="1"/>
          </p:cNvSpPr>
          <p:nvPr>
            <p:ph type="body" idx="1"/>
          </p:nvPr>
        </p:nvSpPr>
        <p:spPr>
          <a:xfrm>
            <a:off x="427077" y="553906"/>
            <a:ext cx="4185623" cy="576262"/>
          </a:xfrm>
        </p:spPr>
        <p:txBody>
          <a:bodyPr/>
          <a:lstStyle/>
          <a:p>
            <a:r>
              <a:rPr lang="en-GB" dirty="0" smtClean="0"/>
              <a:t>Sulphur cycle</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3672" y="1805338"/>
            <a:ext cx="8918226" cy="4181575"/>
          </a:xfrm>
          <a:prstGeom prst="rect">
            <a:avLst/>
          </a:prstGeom>
        </p:spPr>
      </p:pic>
    </p:spTree>
    <p:extLst>
      <p:ext uri="{BB962C8B-B14F-4D97-AF65-F5344CB8AC3E}">
        <p14:creationId xmlns:p14="http://schemas.microsoft.com/office/powerpoint/2010/main" val="801202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7077" y="181637"/>
            <a:ext cx="8596668" cy="1320800"/>
          </a:xfrm>
        </p:spPr>
        <p:txBody>
          <a:bodyPr/>
          <a:lstStyle/>
          <a:p>
            <a:r>
              <a:rPr lang="en-GB" dirty="0" smtClean="0"/>
              <a:t>Biogeochemical cycles</a:t>
            </a:r>
            <a:endParaRPr lang="en-GB" dirty="0"/>
          </a:p>
        </p:txBody>
      </p:sp>
      <p:sp>
        <p:nvSpPr>
          <p:cNvPr id="4" name="Text Placeholder 3"/>
          <p:cNvSpPr>
            <a:spLocks noGrp="1"/>
          </p:cNvSpPr>
          <p:nvPr>
            <p:ph type="body" idx="1"/>
          </p:nvPr>
        </p:nvSpPr>
        <p:spPr>
          <a:xfrm>
            <a:off x="427077" y="553906"/>
            <a:ext cx="4185623" cy="576262"/>
          </a:xfrm>
        </p:spPr>
        <p:txBody>
          <a:bodyPr/>
          <a:lstStyle/>
          <a:p>
            <a:r>
              <a:rPr lang="en-GB" dirty="0" smtClean="0"/>
              <a:t>Sulphur cycle</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2753" y="952798"/>
            <a:ext cx="7767588" cy="5645582"/>
          </a:xfrm>
          <a:prstGeom prst="rect">
            <a:avLst/>
          </a:prstGeom>
        </p:spPr>
      </p:pic>
    </p:spTree>
    <p:extLst>
      <p:ext uri="{BB962C8B-B14F-4D97-AF65-F5344CB8AC3E}">
        <p14:creationId xmlns:p14="http://schemas.microsoft.com/office/powerpoint/2010/main" val="1966826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7077" y="181637"/>
            <a:ext cx="8596668" cy="1320800"/>
          </a:xfrm>
        </p:spPr>
        <p:txBody>
          <a:bodyPr/>
          <a:lstStyle/>
          <a:p>
            <a:r>
              <a:rPr lang="en-GB" dirty="0" smtClean="0"/>
              <a:t>Biogeochemical cycles</a:t>
            </a:r>
            <a:endParaRPr lang="en-GB" dirty="0"/>
          </a:p>
        </p:txBody>
      </p:sp>
      <p:sp>
        <p:nvSpPr>
          <p:cNvPr id="4" name="Text Placeholder 3"/>
          <p:cNvSpPr>
            <a:spLocks noGrp="1"/>
          </p:cNvSpPr>
          <p:nvPr>
            <p:ph type="body" idx="1"/>
          </p:nvPr>
        </p:nvSpPr>
        <p:spPr>
          <a:xfrm>
            <a:off x="427077" y="553906"/>
            <a:ext cx="4185623" cy="576262"/>
          </a:xfrm>
        </p:spPr>
        <p:txBody>
          <a:bodyPr/>
          <a:lstStyle/>
          <a:p>
            <a:r>
              <a:rPr lang="en-GB" dirty="0" smtClean="0"/>
              <a:t>Nitrogen cycle</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5074" y="878305"/>
            <a:ext cx="7498080" cy="5623561"/>
          </a:xfrm>
          <a:prstGeom prst="rect">
            <a:avLst/>
          </a:prstGeom>
        </p:spPr>
      </p:pic>
    </p:spTree>
    <p:extLst>
      <p:ext uri="{BB962C8B-B14F-4D97-AF65-F5344CB8AC3E}">
        <p14:creationId xmlns:p14="http://schemas.microsoft.com/office/powerpoint/2010/main" val="393170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7077" y="181637"/>
            <a:ext cx="8596668" cy="1320800"/>
          </a:xfrm>
        </p:spPr>
        <p:txBody>
          <a:bodyPr/>
          <a:lstStyle/>
          <a:p>
            <a:r>
              <a:rPr lang="en-GB" dirty="0" smtClean="0"/>
              <a:t>Biogeochemical cycles</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631" y="784459"/>
            <a:ext cx="8098054" cy="6073541"/>
          </a:xfrm>
          <a:prstGeom prst="rect">
            <a:avLst/>
          </a:prstGeom>
        </p:spPr>
      </p:pic>
    </p:spTree>
    <p:extLst>
      <p:ext uri="{BB962C8B-B14F-4D97-AF65-F5344CB8AC3E}">
        <p14:creationId xmlns:p14="http://schemas.microsoft.com/office/powerpoint/2010/main" val="835595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88668D0-F0F3-4CD0-A090-06416831C65E}"/>
              </a:ext>
            </a:extLst>
          </p:cNvPr>
          <p:cNvSpPr/>
          <p:nvPr/>
        </p:nvSpPr>
        <p:spPr>
          <a:xfrm>
            <a:off x="1224867" y="6202216"/>
            <a:ext cx="5578771" cy="369332"/>
          </a:xfrm>
          <a:prstGeom prst="rect">
            <a:avLst/>
          </a:prstGeom>
        </p:spPr>
        <p:txBody>
          <a:bodyPr wrap="none">
            <a:spAutoFit/>
          </a:bodyPr>
          <a:lstStyle/>
          <a:p>
            <a:r>
              <a:rPr lang="en-GB" dirty="0">
                <a:hlinkClick r:id="rId3"/>
              </a:rPr>
              <a:t>https://biologydictionary.net/chemoautotroph/</a:t>
            </a:r>
            <a:r>
              <a:rPr lang="en-GB" dirty="0"/>
              <a:t> </a:t>
            </a:r>
          </a:p>
        </p:txBody>
      </p:sp>
      <p:pic>
        <p:nvPicPr>
          <p:cNvPr id="8" name="Picture 7">
            <a:extLst>
              <a:ext uri="{FF2B5EF4-FFF2-40B4-BE49-F238E27FC236}">
                <a16:creationId xmlns:a16="http://schemas.microsoft.com/office/drawing/2014/main" id="{186EF06F-05FA-4052-8750-8C97AD42A49A}"/>
              </a:ext>
            </a:extLst>
          </p:cNvPr>
          <p:cNvPicPr>
            <a:picLocks noChangeAspect="1"/>
          </p:cNvPicPr>
          <p:nvPr/>
        </p:nvPicPr>
        <p:blipFill>
          <a:blip r:embed="rId4"/>
          <a:stretch>
            <a:fillRect/>
          </a:stretch>
        </p:blipFill>
        <p:spPr>
          <a:xfrm>
            <a:off x="1987534" y="1497146"/>
            <a:ext cx="8399812" cy="4423366"/>
          </a:xfrm>
          <a:prstGeom prst="rect">
            <a:avLst/>
          </a:prstGeom>
        </p:spPr>
      </p:pic>
      <p:sp>
        <p:nvSpPr>
          <p:cNvPr id="9" name="Title 1"/>
          <p:cNvSpPr>
            <a:spLocks noGrp="1"/>
          </p:cNvSpPr>
          <p:nvPr>
            <p:ph type="title"/>
          </p:nvPr>
        </p:nvSpPr>
        <p:spPr>
          <a:xfrm>
            <a:off x="427077" y="181637"/>
            <a:ext cx="8596668" cy="1320800"/>
          </a:xfrm>
        </p:spPr>
        <p:txBody>
          <a:bodyPr/>
          <a:lstStyle/>
          <a:p>
            <a:r>
              <a:rPr lang="en-GB" dirty="0" smtClean="0"/>
              <a:t>Microbial trophic modes</a:t>
            </a:r>
            <a:endParaRPr lang="en-GB" dirty="0"/>
          </a:p>
        </p:txBody>
      </p:sp>
    </p:spTree>
    <p:extLst>
      <p:ext uri="{BB962C8B-B14F-4D97-AF65-F5344CB8AC3E}">
        <p14:creationId xmlns:p14="http://schemas.microsoft.com/office/powerpoint/2010/main" val="1394455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D9D6-CB2C-46E8-B382-5E3D1981A994}"/>
              </a:ext>
            </a:extLst>
          </p:cNvPr>
          <p:cNvSpPr>
            <a:spLocks noGrp="1"/>
          </p:cNvSpPr>
          <p:nvPr>
            <p:ph type="title"/>
          </p:nvPr>
        </p:nvSpPr>
        <p:spPr>
          <a:xfrm>
            <a:off x="220840" y="248725"/>
            <a:ext cx="9830357" cy="1280890"/>
          </a:xfrm>
        </p:spPr>
        <p:txBody>
          <a:bodyPr/>
          <a:lstStyle/>
          <a:p>
            <a:r>
              <a:rPr lang="en-GB" dirty="0"/>
              <a:t>What do we mean by energy?</a:t>
            </a:r>
          </a:p>
        </p:txBody>
      </p:sp>
      <p:sp>
        <p:nvSpPr>
          <p:cNvPr id="3" name="Content Placeholder 2">
            <a:extLst>
              <a:ext uri="{FF2B5EF4-FFF2-40B4-BE49-F238E27FC236}">
                <a16:creationId xmlns:a16="http://schemas.microsoft.com/office/drawing/2014/main" id="{7D29A7F9-DFA0-41B6-A958-71A115B323CF}"/>
              </a:ext>
            </a:extLst>
          </p:cNvPr>
          <p:cNvSpPr>
            <a:spLocks noGrp="1"/>
          </p:cNvSpPr>
          <p:nvPr>
            <p:ph sz="half" idx="1"/>
          </p:nvPr>
        </p:nvSpPr>
        <p:spPr>
          <a:xfrm>
            <a:off x="2673066" y="1529615"/>
            <a:ext cx="5228822" cy="4006222"/>
          </a:xfrm>
        </p:spPr>
        <p:txBody>
          <a:bodyPr>
            <a:normAutofit/>
          </a:bodyPr>
          <a:lstStyle/>
          <a:p>
            <a:pPr marL="0" indent="0" algn="ctr">
              <a:buNone/>
            </a:pPr>
            <a:r>
              <a:rPr lang="en-GB" sz="2800" dirty="0"/>
              <a:t>Adenosine triphosphate</a:t>
            </a:r>
          </a:p>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endParaRPr lang="en-GB" sz="2800" dirty="0"/>
          </a:p>
        </p:txBody>
      </p:sp>
      <p:pic>
        <p:nvPicPr>
          <p:cNvPr id="24" name="Graphic 23">
            <a:extLst>
              <a:ext uri="{FF2B5EF4-FFF2-40B4-BE49-F238E27FC236}">
                <a16:creationId xmlns:a16="http://schemas.microsoft.com/office/drawing/2014/main" id="{646C25D9-3359-4B8C-AB90-1E09A39223FB}"/>
              </a:ext>
            </a:extLst>
          </p:cNvPr>
          <p:cNvPicPr>
            <a:picLocks noChangeAspect="1"/>
          </p:cNvPicPr>
          <p:nvPr/>
        </p:nvPicPr>
        <p:blipFill rotWithShape="1">
          <a:blip r:embed="rId3">
            <a:extLst>
              <a:ext uri="{96DAC541-7B7A-43D3-8B79-37D633B846F1}">
                <asvg:svgBlip xmlns:asvg="http://schemas.microsoft.com/office/drawing/2016/SVG/main" xmlns="" r:embed="rId4"/>
              </a:ext>
            </a:extLst>
          </a:blip>
          <a:srcRect t="11639"/>
          <a:stretch/>
        </p:blipFill>
        <p:spPr>
          <a:xfrm>
            <a:off x="1482291" y="1991700"/>
            <a:ext cx="7851471" cy="4618650"/>
          </a:xfrm>
          <a:prstGeom prst="rect">
            <a:avLst/>
          </a:prstGeom>
        </p:spPr>
      </p:pic>
      <p:pic>
        <p:nvPicPr>
          <p:cNvPr id="5" name="Picture 4">
            <a:extLst>
              <a:ext uri="{FF2B5EF4-FFF2-40B4-BE49-F238E27FC236}">
                <a16:creationId xmlns:a16="http://schemas.microsoft.com/office/drawing/2014/main" id="{9B9AD520-C409-4315-96F5-E4F9456C8F9C}"/>
              </a:ext>
            </a:extLst>
          </p:cNvPr>
          <p:cNvPicPr>
            <a:picLocks noChangeAspect="1"/>
          </p:cNvPicPr>
          <p:nvPr/>
        </p:nvPicPr>
        <p:blipFill>
          <a:blip r:embed="rId5"/>
          <a:stretch>
            <a:fillRect/>
          </a:stretch>
        </p:blipFill>
        <p:spPr>
          <a:xfrm>
            <a:off x="8746335" y="625755"/>
            <a:ext cx="3091258" cy="2398816"/>
          </a:xfrm>
          <a:prstGeom prst="rect">
            <a:avLst/>
          </a:prstGeom>
        </p:spPr>
      </p:pic>
      <p:sp>
        <p:nvSpPr>
          <p:cNvPr id="6" name="Content Placeholder 10"/>
          <p:cNvSpPr>
            <a:spLocks noGrp="1"/>
          </p:cNvSpPr>
          <p:nvPr>
            <p:ph sz="half" idx="2"/>
          </p:nvPr>
        </p:nvSpPr>
        <p:spPr>
          <a:xfrm>
            <a:off x="9092663" y="3486656"/>
            <a:ext cx="4185623" cy="3304117"/>
          </a:xfrm>
        </p:spPr>
        <p:txBody>
          <a:bodyPr>
            <a:normAutofit/>
          </a:bodyPr>
          <a:lstStyle/>
          <a:p>
            <a:r>
              <a:rPr lang="en-GB" dirty="0" smtClean="0"/>
              <a:t>Nitrogen</a:t>
            </a:r>
          </a:p>
          <a:p>
            <a:r>
              <a:rPr lang="en-GB" dirty="0" smtClean="0"/>
              <a:t>Oxygen</a:t>
            </a:r>
          </a:p>
          <a:p>
            <a:r>
              <a:rPr lang="en-GB" dirty="0" smtClean="0"/>
              <a:t>Hydrogen</a:t>
            </a:r>
          </a:p>
          <a:p>
            <a:r>
              <a:rPr lang="en-GB" dirty="0" smtClean="0"/>
              <a:t>Phosphorous</a:t>
            </a:r>
            <a:endParaRPr lang="en-GB" dirty="0"/>
          </a:p>
        </p:txBody>
      </p:sp>
    </p:spTree>
    <p:extLst>
      <p:ext uri="{BB962C8B-B14F-4D97-AF65-F5344CB8AC3E}">
        <p14:creationId xmlns:p14="http://schemas.microsoft.com/office/powerpoint/2010/main" val="1538490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92323" y="320842"/>
            <a:ext cx="11585252" cy="1320800"/>
          </a:xfrm>
        </p:spPr>
        <p:txBody>
          <a:bodyPr/>
          <a:lstStyle/>
          <a:p>
            <a:r>
              <a:rPr lang="en-GB" dirty="0" smtClean="0"/>
              <a:t>Aerobic vs anaerobic respiration processes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94561" y="1206144"/>
            <a:ext cx="8807114" cy="5458721"/>
          </a:xfrm>
        </p:spPr>
      </p:pic>
    </p:spTree>
    <p:extLst>
      <p:ext uri="{BB962C8B-B14F-4D97-AF65-F5344CB8AC3E}">
        <p14:creationId xmlns:p14="http://schemas.microsoft.com/office/powerpoint/2010/main" val="3808394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a:t>W</a:t>
            </a:r>
            <a:r>
              <a:rPr lang="en-GB" dirty="0" err="1" smtClean="0"/>
              <a:t>inogradsky</a:t>
            </a:r>
            <a:r>
              <a:rPr lang="en-GB" dirty="0" smtClean="0"/>
              <a:t> column - Objectives</a:t>
            </a:r>
            <a:endParaRPr lang="en-GB" dirty="0"/>
          </a:p>
        </p:txBody>
      </p:sp>
      <p:sp>
        <p:nvSpPr>
          <p:cNvPr id="5" name="Content Placeholder 4"/>
          <p:cNvSpPr>
            <a:spLocks noGrp="1"/>
          </p:cNvSpPr>
          <p:nvPr>
            <p:ph idx="1"/>
          </p:nvPr>
        </p:nvSpPr>
        <p:spPr>
          <a:xfrm>
            <a:off x="2589212" y="1688123"/>
            <a:ext cx="8915400" cy="4979963"/>
          </a:xfrm>
        </p:spPr>
        <p:txBody>
          <a:bodyPr>
            <a:normAutofit/>
          </a:bodyPr>
          <a:lstStyle/>
          <a:p>
            <a:r>
              <a:rPr lang="en-GB" dirty="0" smtClean="0"/>
              <a:t>How do microbial communities develop in relation to the varying environmental gradients present in natural systems?</a:t>
            </a:r>
          </a:p>
          <a:p>
            <a:r>
              <a:rPr lang="en-GB" dirty="0" smtClean="0"/>
              <a:t>Our planet is a closed system, subject to the Law of Conservation of Mass</a:t>
            </a:r>
          </a:p>
          <a:p>
            <a:r>
              <a:rPr lang="en-GB" dirty="0" smtClean="0"/>
              <a:t>Microbes help to cycle the limited pool of nutrients, making them constantly available for organisms with different metabolic strategies</a:t>
            </a:r>
          </a:p>
          <a:p>
            <a:r>
              <a:rPr lang="en-GB" dirty="0" smtClean="0"/>
              <a:t>Different microbes are adapted to different conditions </a:t>
            </a:r>
          </a:p>
          <a:p>
            <a:r>
              <a:rPr lang="en-GB" dirty="0" smtClean="0"/>
              <a:t>Nutrients are cycled through microbes consuming and producing the major nutrients in different forms, leading to zonation and eventually to the original product being restored to the atmosphere</a:t>
            </a:r>
          </a:p>
          <a:p>
            <a:r>
              <a:rPr lang="en-GB" dirty="0" smtClean="0"/>
              <a:t>The </a:t>
            </a:r>
            <a:r>
              <a:rPr lang="en-GB" dirty="0" err="1" smtClean="0"/>
              <a:t>Winogradsky</a:t>
            </a:r>
            <a:r>
              <a:rPr lang="en-GB" dirty="0" smtClean="0"/>
              <a:t> column is an anaerobic environment and so the major cycle is the sulphur cycle</a:t>
            </a:r>
          </a:p>
          <a:p>
            <a:r>
              <a:rPr lang="en-GB" dirty="0" smtClean="0"/>
              <a:t>Adding different nutrients to the column can enhance or diminish the prominence of sulphur-dependent organisms</a:t>
            </a:r>
          </a:p>
        </p:txBody>
      </p:sp>
    </p:spTree>
    <p:extLst>
      <p:ext uri="{BB962C8B-B14F-4D97-AF65-F5344CB8AC3E}">
        <p14:creationId xmlns:p14="http://schemas.microsoft.com/office/powerpoint/2010/main" val="9683160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title"/>
          </p:nvPr>
        </p:nvSpPr>
        <p:spPr>
          <a:xfrm>
            <a:off x="1617786" y="624110"/>
            <a:ext cx="9886826" cy="1280890"/>
          </a:xfrm>
        </p:spPr>
        <p:txBody>
          <a:bodyPr/>
          <a:lstStyle/>
          <a:p>
            <a:r>
              <a:rPr lang="en-GB" dirty="0" err="1" smtClean="0"/>
              <a:t>Winogradsky</a:t>
            </a:r>
            <a:r>
              <a:rPr lang="en-GB" dirty="0" smtClean="0"/>
              <a:t> column – chemistry and gradients</a:t>
            </a:r>
            <a:endParaRPr lang="en-GB" dirty="0"/>
          </a:p>
        </p:txBody>
      </p:sp>
      <p:sp>
        <p:nvSpPr>
          <p:cNvPr id="7" name="Content Placeholder 6"/>
          <p:cNvSpPr>
            <a:spLocks noGrp="1"/>
          </p:cNvSpPr>
          <p:nvPr>
            <p:ph sz="half" idx="1"/>
          </p:nvPr>
        </p:nvSpPr>
        <p:spPr>
          <a:xfrm>
            <a:off x="1224686" y="2208091"/>
            <a:ext cx="4313864" cy="4517185"/>
          </a:xfrm>
        </p:spPr>
        <p:txBody>
          <a:bodyPr>
            <a:normAutofit lnSpcReduction="10000"/>
          </a:bodyPr>
          <a:lstStyle/>
          <a:p>
            <a:r>
              <a:rPr lang="en-GB" dirty="0" smtClean="0"/>
              <a:t>Shape of the column creates chemical gradients:</a:t>
            </a:r>
          </a:p>
          <a:p>
            <a:pPr lvl="1"/>
            <a:r>
              <a:rPr lang="en-GB" dirty="0" smtClean="0"/>
              <a:t>Oxygen concentration</a:t>
            </a:r>
          </a:p>
          <a:p>
            <a:pPr lvl="2"/>
            <a:r>
              <a:rPr lang="en-GB" dirty="0" err="1" smtClean="0"/>
              <a:t>Oxic</a:t>
            </a:r>
            <a:endParaRPr lang="en-GB" dirty="0" smtClean="0"/>
          </a:p>
          <a:p>
            <a:pPr lvl="2"/>
            <a:r>
              <a:rPr lang="en-GB" dirty="0" smtClean="0"/>
              <a:t>Sub-</a:t>
            </a:r>
            <a:r>
              <a:rPr lang="en-GB" dirty="0" err="1" smtClean="0"/>
              <a:t>oxic</a:t>
            </a:r>
            <a:endParaRPr lang="en-GB" dirty="0" smtClean="0"/>
          </a:p>
          <a:p>
            <a:pPr lvl="2"/>
            <a:r>
              <a:rPr lang="en-GB" dirty="0" smtClean="0"/>
              <a:t>Anoxic</a:t>
            </a:r>
          </a:p>
          <a:p>
            <a:pPr lvl="1"/>
            <a:r>
              <a:rPr lang="en-GB" dirty="0" smtClean="0"/>
              <a:t>Carbon dioxide concentration</a:t>
            </a:r>
          </a:p>
          <a:p>
            <a:pPr lvl="1"/>
            <a:r>
              <a:rPr lang="en-GB" dirty="0" smtClean="0"/>
              <a:t>Hydrogen sulphide concentration</a:t>
            </a:r>
          </a:p>
          <a:p>
            <a:pPr lvl="1"/>
            <a:r>
              <a:rPr lang="en-GB" dirty="0" smtClean="0"/>
              <a:t>Nutrients (carbon, sulphur)</a:t>
            </a:r>
          </a:p>
          <a:p>
            <a:pPr lvl="1"/>
            <a:r>
              <a:rPr lang="en-GB" dirty="0" smtClean="0"/>
              <a:t>Light </a:t>
            </a:r>
          </a:p>
          <a:p>
            <a:endParaRPr lang="en-GB" dirty="0"/>
          </a:p>
          <a:p>
            <a:r>
              <a:rPr lang="en-GB" dirty="0" smtClean="0"/>
              <a:t>Assignment: research, draw and label the various gradients that apply to each column</a:t>
            </a:r>
          </a:p>
          <a:p>
            <a:pPr marL="0" indent="0">
              <a:buNone/>
            </a:pPr>
            <a:endParaRPr lang="en-GB" dirty="0"/>
          </a:p>
        </p:txBody>
      </p:sp>
      <p:pic>
        <p:nvPicPr>
          <p:cNvPr id="9" name="Content Placeholder 8"/>
          <p:cNvPicPr>
            <a:picLocks noGrp="1" noChangeAspect="1"/>
          </p:cNvPicPr>
          <p:nvPr>
            <p:ph sz="half" idx="2"/>
          </p:nvPr>
        </p:nvPicPr>
        <p:blipFill>
          <a:blip r:embed="rId3"/>
          <a:stretch>
            <a:fillRect/>
          </a:stretch>
        </p:blipFill>
        <p:spPr>
          <a:xfrm rot="5400000">
            <a:off x="6929364" y="2977263"/>
            <a:ext cx="5235454" cy="2260573"/>
          </a:xfrm>
          <a:prstGeom prst="rect">
            <a:avLst/>
          </a:prstGeom>
        </p:spPr>
      </p:pic>
      <p:cxnSp>
        <p:nvCxnSpPr>
          <p:cNvPr id="11" name="Straight Arrow Connector 10"/>
          <p:cNvCxnSpPr/>
          <p:nvPr/>
        </p:nvCxnSpPr>
        <p:spPr>
          <a:xfrm flipV="1">
            <a:off x="3052689" y="3087858"/>
            <a:ext cx="4684542" cy="321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Left Brace 12"/>
          <p:cNvSpPr/>
          <p:nvPr/>
        </p:nvSpPr>
        <p:spPr>
          <a:xfrm>
            <a:off x="7934178" y="2236763"/>
            <a:ext cx="528345" cy="170219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Left Brace 14"/>
          <p:cNvSpPr/>
          <p:nvPr/>
        </p:nvSpPr>
        <p:spPr>
          <a:xfrm>
            <a:off x="7934178" y="3938954"/>
            <a:ext cx="528345" cy="170219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6" name="Straight Arrow Connector 15"/>
          <p:cNvCxnSpPr/>
          <p:nvPr/>
        </p:nvCxnSpPr>
        <p:spPr>
          <a:xfrm>
            <a:off x="3381618" y="3712000"/>
            <a:ext cx="4207952" cy="9098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3277772" y="4107549"/>
            <a:ext cx="4459459" cy="18036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Left Brace 19"/>
          <p:cNvSpPr/>
          <p:nvPr/>
        </p:nvSpPr>
        <p:spPr>
          <a:xfrm>
            <a:off x="7949054" y="5641145"/>
            <a:ext cx="513469" cy="689139"/>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6050265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1730326" y="2126222"/>
            <a:ext cx="9774285" cy="3777622"/>
          </a:xfrm>
        </p:spPr>
        <p:txBody>
          <a:bodyPr/>
          <a:lstStyle/>
          <a:p>
            <a:pPr marL="0" indent="0">
              <a:buNone/>
            </a:pPr>
            <a:r>
              <a:rPr lang="en-GB" b="1" dirty="0" err="1"/>
              <a:t>Oxic</a:t>
            </a:r>
            <a:r>
              <a:rPr lang="en-GB" b="1" dirty="0"/>
              <a:t> zone</a:t>
            </a:r>
          </a:p>
          <a:p>
            <a:pPr marL="0" indent="0">
              <a:buNone/>
            </a:pPr>
            <a:endParaRPr lang="en-GB" b="1" dirty="0"/>
          </a:p>
          <a:p>
            <a:pPr marL="0" indent="0">
              <a:buNone/>
            </a:pPr>
            <a:r>
              <a:rPr lang="en-GB" dirty="0"/>
              <a:t>The column is open to the air, meaning that the overlying water contains oxygen, carbon dioxide and light. Oxygen in the atmosphere is produced by photosynthesis. Globally around half of the oxygen in the atmosphere is produced by photosynthetic </a:t>
            </a:r>
            <a:r>
              <a:rPr lang="en-GB" dirty="0" smtClean="0"/>
              <a:t>bacteria</a:t>
            </a:r>
          </a:p>
          <a:p>
            <a:pPr marL="0" indent="0">
              <a:buNone/>
            </a:pPr>
            <a:endParaRPr lang="en-GB" dirty="0"/>
          </a:p>
          <a:p>
            <a:pPr marL="0" indent="0">
              <a:buNone/>
            </a:pPr>
            <a:r>
              <a:rPr lang="en-GB" b="1" dirty="0" smtClean="0"/>
              <a:t>Where in the column is </a:t>
            </a:r>
            <a:r>
              <a:rPr lang="en-GB" b="1" dirty="0" err="1" smtClean="0"/>
              <a:t>oxic</a:t>
            </a:r>
            <a:r>
              <a:rPr lang="en-GB" b="1" dirty="0" smtClean="0"/>
              <a:t>?</a:t>
            </a:r>
            <a:endParaRPr lang="en-GB" b="1" dirty="0"/>
          </a:p>
          <a:p>
            <a:pPr marL="0" indent="0">
              <a:buNone/>
            </a:pPr>
            <a:endParaRPr lang="en-GB" dirty="0"/>
          </a:p>
        </p:txBody>
      </p:sp>
      <p:sp>
        <p:nvSpPr>
          <p:cNvPr id="5" name="Title 4"/>
          <p:cNvSpPr>
            <a:spLocks noGrp="1"/>
          </p:cNvSpPr>
          <p:nvPr>
            <p:ph type="title"/>
          </p:nvPr>
        </p:nvSpPr>
        <p:spPr>
          <a:xfrm>
            <a:off x="1730326" y="624110"/>
            <a:ext cx="9774285" cy="1280890"/>
          </a:xfrm>
        </p:spPr>
        <p:txBody>
          <a:bodyPr/>
          <a:lstStyle/>
          <a:p>
            <a:r>
              <a:rPr lang="en-GB" dirty="0" err="1" smtClean="0"/>
              <a:t>Winogradsky</a:t>
            </a:r>
            <a:r>
              <a:rPr lang="en-GB" dirty="0" smtClean="0"/>
              <a:t> column – chemistry and gradients</a:t>
            </a:r>
            <a:endParaRPr lang="en-GB" dirty="0"/>
          </a:p>
        </p:txBody>
      </p:sp>
    </p:spTree>
    <p:extLst>
      <p:ext uri="{BB962C8B-B14F-4D97-AF65-F5344CB8AC3E}">
        <p14:creationId xmlns:p14="http://schemas.microsoft.com/office/powerpoint/2010/main" val="30471452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1758463" y="624110"/>
            <a:ext cx="9746150" cy="1280890"/>
          </a:xfrm>
        </p:spPr>
        <p:txBody>
          <a:bodyPr/>
          <a:lstStyle/>
          <a:p>
            <a:r>
              <a:rPr lang="en-GB" dirty="0" err="1" smtClean="0"/>
              <a:t>Winogradsky</a:t>
            </a:r>
            <a:r>
              <a:rPr lang="en-GB" dirty="0" smtClean="0"/>
              <a:t> column – chemistry and gradients</a:t>
            </a:r>
            <a:endParaRPr lang="en-GB" dirty="0"/>
          </a:p>
        </p:txBody>
      </p:sp>
      <p:sp>
        <p:nvSpPr>
          <p:cNvPr id="7" name="Rectangle 6"/>
          <p:cNvSpPr/>
          <p:nvPr/>
        </p:nvSpPr>
        <p:spPr>
          <a:xfrm>
            <a:off x="1758463" y="1997839"/>
            <a:ext cx="9186202" cy="3693319"/>
          </a:xfrm>
          <a:prstGeom prst="rect">
            <a:avLst/>
          </a:prstGeom>
        </p:spPr>
        <p:txBody>
          <a:bodyPr wrap="square">
            <a:spAutoFit/>
          </a:bodyPr>
          <a:lstStyle/>
          <a:p>
            <a:r>
              <a:rPr lang="en-GB" b="1" dirty="0" err="1" smtClean="0"/>
              <a:t>Suboxic</a:t>
            </a:r>
            <a:r>
              <a:rPr lang="en-GB" b="1" dirty="0" smtClean="0"/>
              <a:t> </a:t>
            </a:r>
            <a:r>
              <a:rPr lang="en-GB" b="1" dirty="0"/>
              <a:t>zone</a:t>
            </a:r>
          </a:p>
          <a:p>
            <a:endParaRPr lang="en-GB" b="1" dirty="0"/>
          </a:p>
          <a:p>
            <a:r>
              <a:rPr lang="en-GB" dirty="0"/>
              <a:t>The </a:t>
            </a:r>
            <a:r>
              <a:rPr lang="en-GB" dirty="0" err="1" smtClean="0"/>
              <a:t>suboxic</a:t>
            </a:r>
            <a:r>
              <a:rPr lang="en-GB" dirty="0" smtClean="0"/>
              <a:t> zone takes its name from the low oxygen levels resulting from respiration of microbes in the overlaying zones. </a:t>
            </a:r>
          </a:p>
          <a:p>
            <a:endParaRPr lang="en-GB" dirty="0"/>
          </a:p>
          <a:p>
            <a:r>
              <a:rPr lang="en-GB" dirty="0" smtClean="0"/>
              <a:t>Since oxygen is a strong electron acceptor, its decrease means that you can find higher levels of reduced compounds in this zone compared to the </a:t>
            </a:r>
            <a:r>
              <a:rPr lang="en-GB" dirty="0" err="1" smtClean="0"/>
              <a:t>oxic</a:t>
            </a:r>
            <a:r>
              <a:rPr lang="en-GB" dirty="0" smtClean="0"/>
              <a:t> zone. For example, reduced forms of iron and sulphur have excess electrons that can be transferred in redox reactions and used for energy generation</a:t>
            </a:r>
            <a:endParaRPr lang="en-GB" dirty="0"/>
          </a:p>
          <a:p>
            <a:endParaRPr lang="en-GB" dirty="0"/>
          </a:p>
          <a:p>
            <a:r>
              <a:rPr lang="en-GB" b="1" dirty="0"/>
              <a:t>Where in the column is </a:t>
            </a:r>
            <a:r>
              <a:rPr lang="en-GB" b="1" dirty="0" err="1" smtClean="0"/>
              <a:t>suboxic</a:t>
            </a:r>
            <a:r>
              <a:rPr lang="en-GB" b="1" dirty="0" smtClean="0"/>
              <a:t>?</a:t>
            </a:r>
          </a:p>
          <a:p>
            <a:endParaRPr lang="en-GB" b="1" dirty="0"/>
          </a:p>
          <a:p>
            <a:r>
              <a:rPr lang="en-GB" b="1" dirty="0" smtClean="0"/>
              <a:t>What does reduced (oxidised) iron look like?</a:t>
            </a:r>
            <a:endParaRPr lang="en-GB" b="1" dirty="0"/>
          </a:p>
        </p:txBody>
      </p:sp>
    </p:spTree>
    <p:extLst>
      <p:ext uri="{BB962C8B-B14F-4D97-AF65-F5344CB8AC3E}">
        <p14:creationId xmlns:p14="http://schemas.microsoft.com/office/powerpoint/2010/main" val="9020696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4"/>
          <p:cNvSpPr>
            <a:spLocks noGrp="1"/>
          </p:cNvSpPr>
          <p:nvPr>
            <p:ph type="title"/>
          </p:nvPr>
        </p:nvSpPr>
        <p:spPr>
          <a:xfrm>
            <a:off x="1758463" y="624110"/>
            <a:ext cx="9746150" cy="1280890"/>
          </a:xfrm>
        </p:spPr>
        <p:txBody>
          <a:bodyPr/>
          <a:lstStyle/>
          <a:p>
            <a:r>
              <a:rPr lang="en-GB" dirty="0" err="1" smtClean="0"/>
              <a:t>Winogradsky</a:t>
            </a:r>
            <a:r>
              <a:rPr lang="en-GB" dirty="0" smtClean="0"/>
              <a:t> column – chemistry and gradients</a:t>
            </a:r>
            <a:endParaRPr lang="en-GB" dirty="0"/>
          </a:p>
        </p:txBody>
      </p:sp>
      <p:sp>
        <p:nvSpPr>
          <p:cNvPr id="5" name="Rectangle 4"/>
          <p:cNvSpPr/>
          <p:nvPr/>
        </p:nvSpPr>
        <p:spPr>
          <a:xfrm>
            <a:off x="1758463" y="1997839"/>
            <a:ext cx="9186202" cy="3693319"/>
          </a:xfrm>
          <a:prstGeom prst="rect">
            <a:avLst/>
          </a:prstGeom>
        </p:spPr>
        <p:txBody>
          <a:bodyPr wrap="square">
            <a:spAutoFit/>
          </a:bodyPr>
          <a:lstStyle/>
          <a:p>
            <a:r>
              <a:rPr lang="en-GB" b="1" dirty="0" smtClean="0"/>
              <a:t>Anoxic </a:t>
            </a:r>
            <a:r>
              <a:rPr lang="en-GB" b="1" dirty="0"/>
              <a:t>zone</a:t>
            </a:r>
          </a:p>
          <a:p>
            <a:endParaRPr lang="en-GB" b="1" dirty="0"/>
          </a:p>
          <a:p>
            <a:r>
              <a:rPr lang="en-GB" dirty="0"/>
              <a:t>The </a:t>
            </a:r>
            <a:r>
              <a:rPr lang="en-GB" dirty="0" smtClean="0"/>
              <a:t>anoxic zone is devoid of free oxygen</a:t>
            </a:r>
          </a:p>
          <a:p>
            <a:endParaRPr lang="en-GB" dirty="0"/>
          </a:p>
          <a:p>
            <a:r>
              <a:rPr lang="en-GB" dirty="0" smtClean="0"/>
              <a:t>Instead of using oxygen (like all eukaryotes) in respiration, microbes in anoxic zones use other chemical compounds</a:t>
            </a:r>
          </a:p>
          <a:p>
            <a:endParaRPr lang="en-GB" dirty="0"/>
          </a:p>
          <a:p>
            <a:r>
              <a:rPr lang="en-GB" dirty="0" smtClean="0"/>
              <a:t>Sulphate is an oxidised form of sulphur that is very common in this zone</a:t>
            </a:r>
            <a:endParaRPr lang="en-GB" dirty="0"/>
          </a:p>
          <a:p>
            <a:endParaRPr lang="en-GB" dirty="0"/>
          </a:p>
          <a:p>
            <a:r>
              <a:rPr lang="en-GB" b="1" dirty="0"/>
              <a:t>Where in the column is </a:t>
            </a:r>
            <a:r>
              <a:rPr lang="en-GB" b="1" dirty="0" smtClean="0"/>
              <a:t>anoxic?</a:t>
            </a:r>
          </a:p>
          <a:p>
            <a:endParaRPr lang="en-GB" b="1" dirty="0"/>
          </a:p>
          <a:p>
            <a:r>
              <a:rPr lang="en-GB" b="1" dirty="0" smtClean="0"/>
              <a:t>What chemical is going to be highly concentrated in this zone?</a:t>
            </a:r>
          </a:p>
          <a:p>
            <a:endParaRPr lang="en-GB" b="1" dirty="0"/>
          </a:p>
        </p:txBody>
      </p:sp>
    </p:spTree>
    <p:extLst>
      <p:ext uri="{BB962C8B-B14F-4D97-AF65-F5344CB8AC3E}">
        <p14:creationId xmlns:p14="http://schemas.microsoft.com/office/powerpoint/2010/main" val="27025026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58463" y="624110"/>
            <a:ext cx="9746150" cy="1280890"/>
          </a:xfrm>
        </p:spPr>
        <p:txBody>
          <a:bodyPr/>
          <a:lstStyle/>
          <a:p>
            <a:r>
              <a:rPr lang="en-GB" dirty="0" err="1" smtClean="0"/>
              <a:t>Winogrdasky</a:t>
            </a:r>
            <a:r>
              <a:rPr lang="en-GB" dirty="0" smtClean="0"/>
              <a:t> column – field guide</a:t>
            </a:r>
            <a:endParaRPr lang="en-GB" dirty="0"/>
          </a:p>
        </p:txBody>
      </p:sp>
      <p:sp>
        <p:nvSpPr>
          <p:cNvPr id="5" name="Content Placeholder 4"/>
          <p:cNvSpPr>
            <a:spLocks noGrp="1"/>
          </p:cNvSpPr>
          <p:nvPr>
            <p:ph idx="1"/>
          </p:nvPr>
        </p:nvSpPr>
        <p:spPr>
          <a:xfrm>
            <a:off x="1294229" y="1458351"/>
            <a:ext cx="10210384" cy="3777622"/>
          </a:xfrm>
        </p:spPr>
        <p:txBody>
          <a:bodyPr>
            <a:normAutofit lnSpcReduction="10000"/>
          </a:bodyPr>
          <a:lstStyle/>
          <a:p>
            <a:pPr marL="0" indent="0">
              <a:buNone/>
            </a:pPr>
            <a:r>
              <a:rPr lang="en-GB" b="1" i="1" dirty="0" smtClean="0"/>
              <a:t>Sulphide oxidisers</a:t>
            </a:r>
          </a:p>
          <a:p>
            <a:pPr marL="0" indent="0">
              <a:buNone/>
            </a:pPr>
            <a:r>
              <a:rPr lang="en-GB" dirty="0" smtClean="0"/>
              <a:t>Sulphide </a:t>
            </a:r>
            <a:r>
              <a:rPr lang="en-GB" dirty="0"/>
              <a:t>oxidizers are a group of bacteria that eat hydrogen </a:t>
            </a:r>
            <a:r>
              <a:rPr lang="en-GB" dirty="0" smtClean="0"/>
              <a:t>sulphide </a:t>
            </a:r>
            <a:r>
              <a:rPr lang="en-GB" dirty="0"/>
              <a:t>and breathe oxygen. They live near black sediments rich in hydrogen </a:t>
            </a:r>
            <a:r>
              <a:rPr lang="en-GB" dirty="0" smtClean="0"/>
              <a:t>sulphide</a:t>
            </a:r>
            <a:r>
              <a:rPr lang="en-GB" dirty="0"/>
              <a:t>. </a:t>
            </a:r>
            <a:endParaRPr lang="en-GB" dirty="0" smtClean="0"/>
          </a:p>
          <a:p>
            <a:pPr marL="0" indent="0">
              <a:buNone/>
            </a:pPr>
            <a:r>
              <a:rPr lang="en-GB" b="1" dirty="0" smtClean="0"/>
              <a:t>A </a:t>
            </a:r>
            <a:r>
              <a:rPr lang="en-GB" b="1" dirty="0"/>
              <a:t>field mark of </a:t>
            </a:r>
            <a:r>
              <a:rPr lang="en-GB" b="1" dirty="0" smtClean="0"/>
              <a:t>sulphide </a:t>
            </a:r>
            <a:r>
              <a:rPr lang="en-GB" b="1" dirty="0"/>
              <a:t>oxidizers is the white scum and fuzz they often produce</a:t>
            </a:r>
            <a:r>
              <a:rPr lang="en-GB" dirty="0"/>
              <a:t>. They require oxygen and therefore, will not be too deep in the sediment, but may be hidden below the green photosynthetic bacteria and algae. </a:t>
            </a:r>
            <a:endParaRPr lang="en-GB" dirty="0" smtClean="0"/>
          </a:p>
          <a:p>
            <a:pPr marL="0" indent="0">
              <a:buNone/>
            </a:pPr>
            <a:r>
              <a:rPr lang="en-GB" dirty="0" smtClean="0"/>
              <a:t>The </a:t>
            </a:r>
            <a:r>
              <a:rPr lang="en-GB" dirty="0"/>
              <a:t>ideal location for these microbes is where the layers of oxygen rich sediment and anaerobic, </a:t>
            </a:r>
            <a:r>
              <a:rPr lang="en-GB" dirty="0" smtClean="0"/>
              <a:t>hydrogen-sulphide </a:t>
            </a:r>
            <a:r>
              <a:rPr lang="en-GB" dirty="0"/>
              <a:t>rich sediment meet, such as marine </a:t>
            </a:r>
            <a:r>
              <a:rPr lang="en-GB" dirty="0" smtClean="0"/>
              <a:t>estuaries</a:t>
            </a:r>
          </a:p>
          <a:p>
            <a:pPr marL="0" indent="0">
              <a:buNone/>
            </a:pPr>
            <a:r>
              <a:rPr lang="en-GB" b="1" dirty="0" smtClean="0"/>
              <a:t>Representative genera</a:t>
            </a:r>
            <a:r>
              <a:rPr lang="en-GB" i="1" dirty="0" smtClean="0"/>
              <a:t>: </a:t>
            </a:r>
            <a:r>
              <a:rPr lang="en-GB" i="1" dirty="0" err="1" smtClean="0"/>
              <a:t>Beggiatoa</a:t>
            </a:r>
            <a:r>
              <a:rPr lang="en-GB" i="1" dirty="0" smtClean="0"/>
              <a:t> </a:t>
            </a:r>
            <a:r>
              <a:rPr lang="en-GB" dirty="0" smtClean="0"/>
              <a:t>&amp; </a:t>
            </a:r>
            <a:r>
              <a:rPr lang="en-GB" i="1" dirty="0" err="1" smtClean="0"/>
              <a:t>Thiobacillus</a:t>
            </a:r>
            <a:endParaRPr lang="en-GB" i="1" dirty="0" smtClean="0"/>
          </a:p>
          <a:p>
            <a:pPr marL="0" indent="0">
              <a:buNone/>
            </a:pPr>
            <a:r>
              <a:rPr lang="en-GB" b="1" dirty="0" smtClean="0"/>
              <a:t>Morphology: </a:t>
            </a:r>
            <a:r>
              <a:rPr lang="en-GB" dirty="0" smtClean="0"/>
              <a:t>filamentous / rods</a:t>
            </a:r>
          </a:p>
          <a:p>
            <a:pPr marL="0" indent="0">
              <a:buNone/>
            </a:pPr>
            <a:r>
              <a:rPr lang="en-GB" b="1" dirty="0" smtClean="0"/>
              <a:t>Metabolism: </a:t>
            </a:r>
            <a:r>
              <a:rPr lang="en-GB" dirty="0" err="1" smtClean="0"/>
              <a:t>chemolithotrophic</a:t>
            </a:r>
            <a:endParaRPr lang="en-GB" b="1" dirty="0" smtClean="0"/>
          </a:p>
          <a:p>
            <a:pPr marL="0" indent="0">
              <a:buNone/>
            </a:pPr>
            <a:endParaRPr lang="en-GB" b="1" i="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3509" y="3986974"/>
            <a:ext cx="4892626" cy="2751216"/>
          </a:xfrm>
          <a:prstGeom prst="rect">
            <a:avLst/>
          </a:prstGeom>
        </p:spPr>
      </p:pic>
    </p:spTree>
    <p:extLst>
      <p:ext uri="{BB962C8B-B14F-4D97-AF65-F5344CB8AC3E}">
        <p14:creationId xmlns:p14="http://schemas.microsoft.com/office/powerpoint/2010/main" val="9412065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8463" y="1742705"/>
            <a:ext cx="9746149" cy="3777622"/>
          </a:xfrm>
        </p:spPr>
        <p:txBody>
          <a:bodyPr>
            <a:normAutofit lnSpcReduction="10000"/>
          </a:bodyPr>
          <a:lstStyle/>
          <a:p>
            <a:pPr marL="0" indent="0">
              <a:buNone/>
            </a:pPr>
            <a:r>
              <a:rPr lang="en-GB" b="1" dirty="0"/>
              <a:t>Green </a:t>
            </a:r>
            <a:r>
              <a:rPr lang="en-GB" b="1" dirty="0" smtClean="0"/>
              <a:t>Sulphur bacteria</a:t>
            </a:r>
            <a:r>
              <a:rPr lang="en-GB" dirty="0" smtClean="0"/>
              <a:t> </a:t>
            </a:r>
          </a:p>
          <a:p>
            <a:pPr marL="0" indent="0">
              <a:buNone/>
            </a:pPr>
            <a:r>
              <a:rPr lang="en-GB" dirty="0" smtClean="0"/>
              <a:t>Green sulphur bacteria can </a:t>
            </a:r>
            <a:r>
              <a:rPr lang="en-GB" dirty="0"/>
              <a:t>be seen in </a:t>
            </a:r>
            <a:r>
              <a:rPr lang="en-GB" dirty="0" err="1" smtClean="0"/>
              <a:t>suboxic</a:t>
            </a:r>
            <a:r>
              <a:rPr lang="en-GB" dirty="0" smtClean="0"/>
              <a:t> to anoxic </a:t>
            </a:r>
            <a:r>
              <a:rPr lang="en-GB" dirty="0"/>
              <a:t>environments that receive light </a:t>
            </a:r>
            <a:r>
              <a:rPr lang="en-GB" dirty="0" smtClean="0"/>
              <a:t>and </a:t>
            </a:r>
            <a:r>
              <a:rPr lang="en-GB" dirty="0"/>
              <a:t>have high </a:t>
            </a:r>
            <a:r>
              <a:rPr lang="en-GB" dirty="0" smtClean="0"/>
              <a:t>sulphur </a:t>
            </a:r>
            <a:r>
              <a:rPr lang="en-GB" dirty="0"/>
              <a:t>and low oxygen levels. </a:t>
            </a:r>
            <a:r>
              <a:rPr lang="en-GB" dirty="0" smtClean="0"/>
              <a:t>They get their energy from light, use hydrogen sulphide as an electron donor and the get their carbon from CO</a:t>
            </a:r>
            <a:r>
              <a:rPr lang="en-GB" baseline="-25000" dirty="0" smtClean="0"/>
              <a:t>2</a:t>
            </a:r>
            <a:r>
              <a:rPr lang="en-GB" dirty="0" smtClean="0"/>
              <a:t>.</a:t>
            </a:r>
          </a:p>
          <a:p>
            <a:pPr marL="0" indent="0">
              <a:buNone/>
            </a:pPr>
            <a:endParaRPr lang="en-GB" dirty="0"/>
          </a:p>
          <a:p>
            <a:pPr marL="0" indent="0">
              <a:buNone/>
            </a:pPr>
            <a:r>
              <a:rPr lang="en-GB" dirty="0" smtClean="0"/>
              <a:t>They </a:t>
            </a:r>
            <a:r>
              <a:rPr lang="en-GB" dirty="0"/>
              <a:t>can be seen as a thin layer of green beneath the purple bacteria and above a black sediment rich in </a:t>
            </a:r>
            <a:r>
              <a:rPr lang="en-GB" dirty="0" smtClean="0"/>
              <a:t>sulphide</a:t>
            </a:r>
            <a:r>
              <a:rPr lang="en-GB" dirty="0"/>
              <a:t>. </a:t>
            </a:r>
            <a:endParaRPr lang="en-GB" dirty="0" smtClean="0"/>
          </a:p>
          <a:p>
            <a:pPr marL="0" indent="0">
              <a:buNone/>
            </a:pPr>
            <a:endParaRPr lang="en-GB" dirty="0"/>
          </a:p>
          <a:p>
            <a:pPr marL="0" indent="0">
              <a:buNone/>
            </a:pPr>
            <a:r>
              <a:rPr lang="en-GB" b="1" dirty="0"/>
              <a:t>Representative genera</a:t>
            </a:r>
            <a:r>
              <a:rPr lang="en-GB" i="1" dirty="0"/>
              <a:t>: </a:t>
            </a:r>
            <a:r>
              <a:rPr lang="en-GB" i="1" dirty="0" err="1" smtClean="0"/>
              <a:t>Chlorobium</a:t>
            </a:r>
            <a:endParaRPr lang="en-GB" i="1" dirty="0"/>
          </a:p>
          <a:p>
            <a:pPr marL="0" indent="0">
              <a:buNone/>
            </a:pPr>
            <a:r>
              <a:rPr lang="en-GB" b="1" dirty="0"/>
              <a:t>Morphology: </a:t>
            </a:r>
            <a:r>
              <a:rPr lang="en-GB" dirty="0" smtClean="0"/>
              <a:t>straight or curved rods</a:t>
            </a:r>
            <a:endParaRPr lang="en-GB" dirty="0"/>
          </a:p>
          <a:p>
            <a:pPr marL="0" indent="0">
              <a:buNone/>
            </a:pPr>
            <a:r>
              <a:rPr lang="en-GB" b="1" dirty="0"/>
              <a:t>Metabolism: </a:t>
            </a:r>
            <a:r>
              <a:rPr lang="en-GB" dirty="0" smtClean="0"/>
              <a:t>photoheterotrophic</a:t>
            </a:r>
            <a:endParaRPr lang="en-GB" b="1" dirty="0"/>
          </a:p>
          <a:p>
            <a:pPr marL="0" indent="0">
              <a:buNone/>
            </a:pPr>
            <a:endParaRPr lang="en-GB" dirty="0"/>
          </a:p>
        </p:txBody>
      </p:sp>
      <p:sp>
        <p:nvSpPr>
          <p:cNvPr id="4" name="Title 1"/>
          <p:cNvSpPr>
            <a:spLocks noGrp="1"/>
          </p:cNvSpPr>
          <p:nvPr>
            <p:ph type="title"/>
          </p:nvPr>
        </p:nvSpPr>
        <p:spPr>
          <a:xfrm>
            <a:off x="1758463" y="624110"/>
            <a:ext cx="9746150" cy="1280890"/>
          </a:xfrm>
        </p:spPr>
        <p:txBody>
          <a:bodyPr/>
          <a:lstStyle/>
          <a:p>
            <a:r>
              <a:rPr lang="en-GB" dirty="0" err="1" smtClean="0"/>
              <a:t>Winogrdasky</a:t>
            </a:r>
            <a:r>
              <a:rPr lang="en-GB" dirty="0" smtClean="0"/>
              <a:t> column – field guide</a:t>
            </a:r>
            <a:endParaRPr lang="en-GB" dirty="0"/>
          </a:p>
        </p:txBody>
      </p:sp>
      <p:pic>
        <p:nvPicPr>
          <p:cNvPr id="6" name="Picture 5"/>
          <p:cNvPicPr>
            <a:picLocks noChangeAspect="1"/>
          </p:cNvPicPr>
          <p:nvPr/>
        </p:nvPicPr>
        <p:blipFill>
          <a:blip r:embed="rId3"/>
          <a:stretch>
            <a:fillRect/>
          </a:stretch>
        </p:blipFill>
        <p:spPr>
          <a:xfrm>
            <a:off x="5970355" y="3631516"/>
            <a:ext cx="4369398" cy="292893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5677" y="4235588"/>
            <a:ext cx="2286000" cy="2000250"/>
          </a:xfrm>
          <a:prstGeom prst="rect">
            <a:avLst/>
          </a:prstGeom>
        </p:spPr>
      </p:pic>
    </p:spTree>
    <p:extLst>
      <p:ext uri="{BB962C8B-B14F-4D97-AF65-F5344CB8AC3E}">
        <p14:creationId xmlns:p14="http://schemas.microsoft.com/office/powerpoint/2010/main" val="4974332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a:xfrm>
            <a:off x="1758463" y="624110"/>
            <a:ext cx="9746150" cy="1280890"/>
          </a:xfrm>
        </p:spPr>
        <p:txBody>
          <a:bodyPr/>
          <a:lstStyle/>
          <a:p>
            <a:r>
              <a:rPr lang="en-GB" dirty="0" err="1" smtClean="0"/>
              <a:t>Winogrdasky</a:t>
            </a:r>
            <a:r>
              <a:rPr lang="en-GB" dirty="0" smtClean="0"/>
              <a:t> column – field guide</a:t>
            </a:r>
            <a:endParaRPr lang="en-GB" dirty="0"/>
          </a:p>
        </p:txBody>
      </p:sp>
      <p:sp>
        <p:nvSpPr>
          <p:cNvPr id="5" name="Content Placeholder 2"/>
          <p:cNvSpPr>
            <a:spLocks noGrp="1"/>
          </p:cNvSpPr>
          <p:nvPr>
            <p:ph idx="1"/>
          </p:nvPr>
        </p:nvSpPr>
        <p:spPr>
          <a:xfrm>
            <a:off x="1758463" y="1430215"/>
            <a:ext cx="9746149" cy="3777622"/>
          </a:xfrm>
        </p:spPr>
        <p:txBody>
          <a:bodyPr/>
          <a:lstStyle/>
          <a:p>
            <a:pPr marL="0" indent="0">
              <a:buNone/>
            </a:pPr>
            <a:r>
              <a:rPr lang="en-GB" b="1" dirty="0" smtClean="0"/>
              <a:t>Purple Sulphur bacteria</a:t>
            </a:r>
            <a:r>
              <a:rPr lang="en-GB" dirty="0" smtClean="0"/>
              <a:t> </a:t>
            </a:r>
          </a:p>
          <a:p>
            <a:pPr marL="0" indent="0">
              <a:buNone/>
            </a:pPr>
            <a:r>
              <a:rPr lang="en-GB" dirty="0" smtClean="0"/>
              <a:t>Purple </a:t>
            </a:r>
            <a:r>
              <a:rPr lang="en-GB" dirty="0"/>
              <a:t>sulphur bacteria use hydrogen </a:t>
            </a:r>
            <a:r>
              <a:rPr lang="en-GB" dirty="0" err="1"/>
              <a:t>sulfide</a:t>
            </a:r>
            <a:r>
              <a:rPr lang="en-GB" dirty="0"/>
              <a:t>, light and carbon dioxide to make sugars. Therefore, they thrive in environments that are within the photic zone and are rich in </a:t>
            </a:r>
            <a:r>
              <a:rPr lang="en-GB" dirty="0" smtClean="0"/>
              <a:t>sulphide </a:t>
            </a:r>
            <a:r>
              <a:rPr lang="en-GB" dirty="0"/>
              <a:t>compounds. </a:t>
            </a:r>
            <a:endParaRPr lang="en-GB" dirty="0" smtClean="0"/>
          </a:p>
          <a:p>
            <a:pPr marL="0" indent="0">
              <a:buNone/>
            </a:pPr>
            <a:r>
              <a:rPr lang="en-GB" dirty="0" smtClean="0"/>
              <a:t>These </a:t>
            </a:r>
            <a:r>
              <a:rPr lang="en-GB" dirty="0"/>
              <a:t>bacteria can be found as a purple-pink layer beneath the green cyanobacteria and in contact with sediments that are </a:t>
            </a:r>
            <a:r>
              <a:rPr lang="en-GB" dirty="0" smtClean="0"/>
              <a:t>sulphide-rich</a:t>
            </a:r>
            <a:r>
              <a:rPr lang="en-GB" dirty="0"/>
              <a:t>, anaerobic, and black in </a:t>
            </a:r>
            <a:r>
              <a:rPr lang="en-GB" dirty="0" smtClean="0"/>
              <a:t>colour</a:t>
            </a:r>
            <a:r>
              <a:rPr lang="en-GB" dirty="0"/>
              <a:t>. </a:t>
            </a:r>
          </a:p>
          <a:p>
            <a:pPr marL="0" indent="0">
              <a:buNone/>
            </a:pPr>
            <a:r>
              <a:rPr lang="en-GB" b="1" dirty="0"/>
              <a:t>Representative genera</a:t>
            </a:r>
            <a:r>
              <a:rPr lang="en-GB" i="1" dirty="0"/>
              <a:t>: </a:t>
            </a:r>
            <a:r>
              <a:rPr lang="en-GB" i="1" dirty="0" err="1" smtClean="0"/>
              <a:t>Chromatium</a:t>
            </a:r>
            <a:endParaRPr lang="en-GB" i="1" dirty="0"/>
          </a:p>
          <a:p>
            <a:pPr marL="0" indent="0">
              <a:buNone/>
            </a:pPr>
            <a:r>
              <a:rPr lang="en-GB" b="1" dirty="0"/>
              <a:t>Morphology: </a:t>
            </a:r>
            <a:r>
              <a:rPr lang="en-GB" dirty="0" smtClean="0"/>
              <a:t>ovals or rods</a:t>
            </a:r>
            <a:endParaRPr lang="en-GB" dirty="0"/>
          </a:p>
          <a:p>
            <a:pPr marL="0" indent="0">
              <a:buNone/>
            </a:pPr>
            <a:r>
              <a:rPr lang="en-GB" b="1" dirty="0"/>
              <a:t>Metabolism: </a:t>
            </a:r>
            <a:r>
              <a:rPr lang="en-GB" dirty="0" smtClean="0"/>
              <a:t>photoheterotrophic</a:t>
            </a:r>
            <a:endParaRPr lang="en-GB" b="1" dirty="0"/>
          </a:p>
          <a:p>
            <a:pPr marL="0" indent="0">
              <a:buNone/>
            </a:pP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7070" y="3666493"/>
            <a:ext cx="4628661" cy="3082688"/>
          </a:xfrm>
          <a:prstGeom prst="rect">
            <a:avLst/>
          </a:prstGeom>
        </p:spPr>
      </p:pic>
    </p:spTree>
    <p:extLst>
      <p:ext uri="{BB962C8B-B14F-4D97-AF65-F5344CB8AC3E}">
        <p14:creationId xmlns:p14="http://schemas.microsoft.com/office/powerpoint/2010/main" val="29676169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a:xfrm>
            <a:off x="1758463" y="624110"/>
            <a:ext cx="9746150" cy="1280890"/>
          </a:xfrm>
        </p:spPr>
        <p:txBody>
          <a:bodyPr/>
          <a:lstStyle/>
          <a:p>
            <a:r>
              <a:rPr lang="en-GB" dirty="0" err="1" smtClean="0"/>
              <a:t>Winogrdasky</a:t>
            </a:r>
            <a:r>
              <a:rPr lang="en-GB" dirty="0" smtClean="0"/>
              <a:t> column – field guide</a:t>
            </a:r>
            <a:endParaRPr lang="en-GB" dirty="0"/>
          </a:p>
        </p:txBody>
      </p:sp>
      <p:sp>
        <p:nvSpPr>
          <p:cNvPr id="5" name="Content Placeholder 2"/>
          <p:cNvSpPr>
            <a:spLocks noGrp="1"/>
          </p:cNvSpPr>
          <p:nvPr>
            <p:ph idx="1"/>
          </p:nvPr>
        </p:nvSpPr>
        <p:spPr>
          <a:xfrm>
            <a:off x="506438" y="1590986"/>
            <a:ext cx="9746149" cy="3777622"/>
          </a:xfrm>
          <a:solidFill>
            <a:schemeClr val="bg1"/>
          </a:solidFill>
        </p:spPr>
        <p:txBody>
          <a:bodyPr/>
          <a:lstStyle/>
          <a:p>
            <a:pPr marL="0" indent="0">
              <a:buNone/>
            </a:pPr>
            <a:r>
              <a:rPr lang="en-GB" b="1" dirty="0" smtClean="0"/>
              <a:t>Purple Non-Sulphur bacteria</a:t>
            </a:r>
            <a:r>
              <a:rPr lang="en-GB" dirty="0" smtClean="0"/>
              <a:t> </a:t>
            </a:r>
          </a:p>
          <a:p>
            <a:pPr marL="0" indent="0">
              <a:buNone/>
            </a:pPr>
            <a:r>
              <a:rPr lang="en-GB" dirty="0"/>
              <a:t>The purple </a:t>
            </a:r>
            <a:r>
              <a:rPr lang="en-GB" dirty="0" smtClean="0"/>
              <a:t>non-sulphur bacteria </a:t>
            </a:r>
            <a:r>
              <a:rPr lang="en-GB" dirty="0"/>
              <a:t>can be found in </a:t>
            </a:r>
            <a:r>
              <a:rPr lang="en-GB" dirty="0" smtClean="0"/>
              <a:t>low-oxygen </a:t>
            </a:r>
            <a:r>
              <a:rPr lang="en-GB" dirty="0"/>
              <a:t>environments in the photic zone </a:t>
            </a:r>
            <a:r>
              <a:rPr lang="en-GB" dirty="0" smtClean="0"/>
              <a:t>where </a:t>
            </a:r>
            <a:r>
              <a:rPr lang="en-GB" dirty="0"/>
              <a:t>they can carry out photosynthesis</a:t>
            </a:r>
            <a:r>
              <a:rPr lang="en-GB" dirty="0" smtClean="0"/>
              <a:t>. They gain their carbon from CO</a:t>
            </a:r>
            <a:r>
              <a:rPr lang="en-GB" baseline="-25000" dirty="0" smtClean="0"/>
              <a:t>2</a:t>
            </a:r>
            <a:r>
              <a:rPr lang="en-GB" dirty="0" smtClean="0"/>
              <a:t>. </a:t>
            </a:r>
          </a:p>
          <a:p>
            <a:pPr marL="0" indent="0">
              <a:buNone/>
            </a:pPr>
            <a:r>
              <a:rPr lang="en-GB" dirty="0" smtClean="0"/>
              <a:t>Some </a:t>
            </a:r>
            <a:r>
              <a:rPr lang="en-GB" dirty="0"/>
              <a:t>representatives of this group are very metabolically flexible. These bacteria can be found in marine, fresh, hypersaline, or thermal waters, and are common in temporary puddles in hardwood forests. </a:t>
            </a:r>
            <a:endParaRPr lang="en-GB" dirty="0" smtClean="0"/>
          </a:p>
          <a:p>
            <a:pPr marL="0" indent="0">
              <a:buNone/>
            </a:pPr>
            <a:r>
              <a:rPr lang="en-GB" b="1" dirty="0" smtClean="0"/>
              <a:t>Representative </a:t>
            </a:r>
            <a:r>
              <a:rPr lang="en-GB" b="1" dirty="0"/>
              <a:t>genera</a:t>
            </a:r>
            <a:r>
              <a:rPr lang="en-GB" i="1" dirty="0"/>
              <a:t>: </a:t>
            </a:r>
            <a:r>
              <a:rPr lang="en-GB" i="1" dirty="0" err="1" smtClean="0"/>
              <a:t>Rhodospirilium</a:t>
            </a:r>
            <a:r>
              <a:rPr lang="en-GB" i="1" dirty="0" smtClean="0"/>
              <a:t> &amp; </a:t>
            </a:r>
            <a:r>
              <a:rPr lang="en-GB" i="1" dirty="0" err="1" smtClean="0"/>
              <a:t>Rhodopseudomonas</a:t>
            </a:r>
            <a:endParaRPr lang="en-GB" i="1" dirty="0"/>
          </a:p>
          <a:p>
            <a:pPr marL="0" indent="0">
              <a:buNone/>
            </a:pPr>
            <a:r>
              <a:rPr lang="en-GB" b="1" dirty="0"/>
              <a:t>Morphology: </a:t>
            </a:r>
            <a:r>
              <a:rPr lang="en-GB" dirty="0" smtClean="0"/>
              <a:t>vibrio-spiral rods</a:t>
            </a:r>
            <a:endParaRPr lang="en-GB" dirty="0"/>
          </a:p>
          <a:p>
            <a:pPr marL="0" indent="0">
              <a:buNone/>
            </a:pPr>
            <a:r>
              <a:rPr lang="en-GB" b="1" dirty="0"/>
              <a:t>Metabolism: </a:t>
            </a:r>
            <a:r>
              <a:rPr lang="en-GB" dirty="0" smtClean="0"/>
              <a:t>photoheterotrophic</a:t>
            </a:r>
            <a:endParaRPr lang="en-GB" b="1" dirty="0"/>
          </a:p>
          <a:p>
            <a:pPr marL="0" indent="0">
              <a:buNone/>
            </a:pPr>
            <a:endParaRPr lang="en-GB"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4349" y="3610273"/>
            <a:ext cx="3809361" cy="3142723"/>
          </a:xfrm>
          <a:prstGeom prst="rect">
            <a:avLst/>
          </a:prstGeom>
        </p:spPr>
      </p:pic>
    </p:spTree>
    <p:extLst>
      <p:ext uri="{BB962C8B-B14F-4D97-AF65-F5344CB8AC3E}">
        <p14:creationId xmlns:p14="http://schemas.microsoft.com/office/powerpoint/2010/main" val="9673985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a:xfrm>
            <a:off x="1758463" y="624110"/>
            <a:ext cx="9746150" cy="1280890"/>
          </a:xfrm>
        </p:spPr>
        <p:txBody>
          <a:bodyPr/>
          <a:lstStyle/>
          <a:p>
            <a:r>
              <a:rPr lang="en-GB" dirty="0" err="1" smtClean="0"/>
              <a:t>Winogrdasky</a:t>
            </a:r>
            <a:r>
              <a:rPr lang="en-GB" dirty="0" smtClean="0"/>
              <a:t> column – field guide</a:t>
            </a:r>
            <a:endParaRPr lang="en-GB" dirty="0"/>
          </a:p>
        </p:txBody>
      </p:sp>
      <p:sp>
        <p:nvSpPr>
          <p:cNvPr id="5" name="Content Placeholder 2"/>
          <p:cNvSpPr>
            <a:spLocks noGrp="1"/>
          </p:cNvSpPr>
          <p:nvPr>
            <p:ph idx="1"/>
          </p:nvPr>
        </p:nvSpPr>
        <p:spPr>
          <a:xfrm>
            <a:off x="2110155" y="2308439"/>
            <a:ext cx="9746149" cy="3777622"/>
          </a:xfrm>
          <a:noFill/>
        </p:spPr>
        <p:txBody>
          <a:bodyPr/>
          <a:lstStyle/>
          <a:p>
            <a:pPr marL="0" indent="0">
              <a:buNone/>
            </a:pPr>
            <a:r>
              <a:rPr lang="en-GB" b="1" dirty="0" smtClean="0"/>
              <a:t>Sulphur-reducing bacteria</a:t>
            </a:r>
            <a:endParaRPr lang="en-GB" dirty="0" smtClean="0"/>
          </a:p>
          <a:p>
            <a:pPr marL="0" indent="0">
              <a:buNone/>
            </a:pPr>
            <a:r>
              <a:rPr lang="en-GB" dirty="0" smtClean="0"/>
              <a:t>Sulphur reducers eat hydrogen and sugars and breathe sulphate. They produce hydrogen sulphide. They form a black layer of sediment below the photic zone, especially in marine environments as sulphate is plentiful in seawater</a:t>
            </a:r>
          </a:p>
          <a:p>
            <a:pPr marL="0" indent="0">
              <a:buNone/>
            </a:pPr>
            <a:r>
              <a:rPr lang="en-GB" b="1" dirty="0" smtClean="0"/>
              <a:t>Representative </a:t>
            </a:r>
            <a:r>
              <a:rPr lang="en-GB" b="1" dirty="0"/>
              <a:t>genera</a:t>
            </a:r>
            <a:r>
              <a:rPr lang="en-GB" i="1" dirty="0"/>
              <a:t>: </a:t>
            </a:r>
            <a:r>
              <a:rPr lang="en-GB" i="1" dirty="0" err="1" smtClean="0"/>
              <a:t>Desulfovibirio</a:t>
            </a:r>
            <a:endParaRPr lang="en-GB" i="1" dirty="0"/>
          </a:p>
          <a:p>
            <a:pPr marL="0" indent="0">
              <a:buNone/>
            </a:pPr>
            <a:r>
              <a:rPr lang="en-GB" b="1" dirty="0"/>
              <a:t>Morphology: </a:t>
            </a:r>
            <a:r>
              <a:rPr lang="en-GB" dirty="0" smtClean="0"/>
              <a:t>vibrio (comma shape)</a:t>
            </a:r>
            <a:endParaRPr lang="en-GB" dirty="0"/>
          </a:p>
          <a:p>
            <a:pPr marL="0" indent="0">
              <a:buNone/>
            </a:pPr>
            <a:r>
              <a:rPr lang="en-GB" b="1" dirty="0"/>
              <a:t>Metabolism: </a:t>
            </a:r>
            <a:r>
              <a:rPr lang="en-GB" dirty="0" smtClean="0"/>
              <a:t>chemoheterotrophic</a:t>
            </a:r>
            <a:endParaRPr lang="en-GB" b="1" dirty="0"/>
          </a:p>
          <a:p>
            <a:pPr marL="0" indent="0">
              <a:buNone/>
            </a:pPr>
            <a:endParaRPr lang="en-GB" dirty="0"/>
          </a:p>
        </p:txBody>
      </p:sp>
    </p:spTree>
    <p:extLst>
      <p:ext uri="{BB962C8B-B14F-4D97-AF65-F5344CB8AC3E}">
        <p14:creationId xmlns:p14="http://schemas.microsoft.com/office/powerpoint/2010/main" val="11325328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1730326" y="624110"/>
            <a:ext cx="9774285" cy="1280890"/>
          </a:xfrm>
        </p:spPr>
        <p:txBody>
          <a:bodyPr/>
          <a:lstStyle/>
          <a:p>
            <a:r>
              <a:rPr lang="en-GB" dirty="0" err="1" smtClean="0"/>
              <a:t>Winogradsky</a:t>
            </a:r>
            <a:r>
              <a:rPr lang="en-GB" dirty="0" smtClean="0"/>
              <a:t> column – field guide</a:t>
            </a:r>
            <a:endParaRPr lang="en-GB" dirty="0"/>
          </a:p>
        </p:txBody>
      </p:sp>
      <p:sp>
        <p:nvSpPr>
          <p:cNvPr id="6" name="Content Placeholder 5"/>
          <p:cNvSpPr>
            <a:spLocks noGrp="1"/>
          </p:cNvSpPr>
          <p:nvPr>
            <p:ph sz="half" idx="1"/>
          </p:nvPr>
        </p:nvSpPr>
        <p:spPr>
          <a:xfrm>
            <a:off x="6401555" y="1486485"/>
            <a:ext cx="5103055" cy="5092607"/>
          </a:xfrm>
        </p:spPr>
        <p:txBody>
          <a:bodyPr>
            <a:normAutofit/>
          </a:bodyPr>
          <a:lstStyle/>
          <a:p>
            <a:pPr marL="0" indent="0">
              <a:buNone/>
            </a:pPr>
            <a:r>
              <a:rPr lang="en-GB" b="1" dirty="0" smtClean="0"/>
              <a:t>Photosynthesising organisms:</a:t>
            </a:r>
          </a:p>
          <a:p>
            <a:pPr marL="0" indent="0">
              <a:buNone/>
            </a:pPr>
            <a:r>
              <a:rPr lang="en-GB" dirty="0" smtClean="0"/>
              <a:t>Cyanobacteria – often army green but can also be brown-black patches, gooey reddish-orange floating masses</a:t>
            </a:r>
            <a:r>
              <a:rPr lang="en-GB" dirty="0"/>
              <a:t> </a:t>
            </a:r>
            <a:r>
              <a:rPr lang="en-GB" dirty="0" smtClean="0"/>
              <a:t>or yellow-brown films free-floating or attached to vegetation</a:t>
            </a:r>
          </a:p>
          <a:p>
            <a:pPr marL="0" indent="0">
              <a:buNone/>
            </a:pPr>
            <a:r>
              <a:rPr lang="en-GB" dirty="0" smtClean="0"/>
              <a:t>Algae – single celled plants, may be emerald green, blood-red or brown depending on levels of carotene</a:t>
            </a:r>
          </a:p>
          <a:p>
            <a:pPr marL="0" indent="0">
              <a:buNone/>
            </a:pPr>
            <a:r>
              <a:rPr lang="en-GB" dirty="0" smtClean="0"/>
              <a:t>Diatoms – a type </a:t>
            </a:r>
            <a:r>
              <a:rPr lang="en-GB" dirty="0"/>
              <a:t>of </a:t>
            </a:r>
            <a:r>
              <a:rPr lang="en-GB" dirty="0" smtClean="0"/>
              <a:t>algae with golden coloured chloroplasts surrounded by silica which makes them appear opalescent. Various shapes and sizes </a:t>
            </a:r>
            <a:r>
              <a:rPr lang="en-GB" dirty="0" smtClean="0">
                <a:hlinkClick r:id="rId2"/>
              </a:rPr>
              <a:t>https</a:t>
            </a:r>
            <a:r>
              <a:rPr lang="en-GB" dirty="0">
                <a:hlinkClick r:id="rId2"/>
              </a:rPr>
              <a:t>://</a:t>
            </a:r>
            <a:r>
              <a:rPr lang="en-GB" dirty="0" smtClean="0">
                <a:hlinkClick r:id="rId2"/>
              </a:rPr>
              <a:t>diatoms.org/what-are-diatoms</a:t>
            </a:r>
            <a:r>
              <a:rPr lang="en-GB" dirty="0" smtClean="0"/>
              <a:t> </a:t>
            </a:r>
          </a:p>
          <a:p>
            <a:pPr marL="0" indent="0">
              <a:buNone/>
            </a:pPr>
            <a:endParaRPr lang="en-GB" dirty="0"/>
          </a:p>
          <a:p>
            <a:pPr marL="0" indent="0">
              <a:buNone/>
            </a:pPr>
            <a:r>
              <a:rPr lang="en-GB" b="1" dirty="0" smtClean="0"/>
              <a:t>Where will the photosynthesising organisms be found?</a:t>
            </a:r>
            <a:endParaRPr lang="en-GB" b="1" dirty="0"/>
          </a:p>
        </p:txBody>
      </p:sp>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211351" y="3597680"/>
            <a:ext cx="4062840" cy="2706867"/>
          </a:xfr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6701" y="3950592"/>
            <a:ext cx="1920818" cy="1920818"/>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39359" y="1669349"/>
            <a:ext cx="2927827" cy="1873809"/>
          </a:xfrm>
          <a:prstGeom prst="rect">
            <a:avLst/>
          </a:prstGeom>
        </p:spPr>
      </p:pic>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6701" y="1669349"/>
            <a:ext cx="2602752" cy="1736036"/>
          </a:xfrm>
          <a:prstGeom prst="rect">
            <a:avLst/>
          </a:prstGeom>
        </p:spPr>
      </p:pic>
    </p:spTree>
    <p:extLst>
      <p:ext uri="{BB962C8B-B14F-4D97-AF65-F5344CB8AC3E}">
        <p14:creationId xmlns:p14="http://schemas.microsoft.com/office/powerpoint/2010/main" val="15166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9"/>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10"/>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a:xfrm>
            <a:off x="1758463" y="624110"/>
            <a:ext cx="9746150" cy="1280890"/>
          </a:xfrm>
        </p:spPr>
        <p:txBody>
          <a:bodyPr/>
          <a:lstStyle/>
          <a:p>
            <a:r>
              <a:rPr lang="en-GB" dirty="0" err="1" smtClean="0"/>
              <a:t>Winogrdasky</a:t>
            </a:r>
            <a:r>
              <a:rPr lang="en-GB" dirty="0" smtClean="0"/>
              <a:t> column – field guide</a:t>
            </a:r>
            <a:endParaRPr lang="en-GB" dirty="0"/>
          </a:p>
        </p:txBody>
      </p:sp>
      <p:sp>
        <p:nvSpPr>
          <p:cNvPr id="5" name="Content Placeholder 2"/>
          <p:cNvSpPr>
            <a:spLocks noGrp="1"/>
          </p:cNvSpPr>
          <p:nvPr>
            <p:ph idx="1"/>
          </p:nvPr>
        </p:nvSpPr>
        <p:spPr>
          <a:xfrm>
            <a:off x="506438" y="1590986"/>
            <a:ext cx="9746149" cy="3777622"/>
          </a:xfrm>
          <a:solidFill>
            <a:schemeClr val="bg1"/>
          </a:solidFill>
        </p:spPr>
        <p:txBody>
          <a:bodyPr/>
          <a:lstStyle/>
          <a:p>
            <a:pPr marL="0" indent="0">
              <a:buNone/>
            </a:pPr>
            <a:r>
              <a:rPr lang="en-GB" b="1" dirty="0" smtClean="0"/>
              <a:t>Fermenting, non-sulphur bacteria</a:t>
            </a:r>
            <a:endParaRPr lang="en-GB" dirty="0" smtClean="0"/>
          </a:p>
          <a:p>
            <a:pPr marL="0" indent="0">
              <a:buNone/>
            </a:pPr>
            <a:r>
              <a:rPr lang="en-GB" dirty="0" smtClean="0"/>
              <a:t>Fermenting bacteria are obligate anaerobes which ferment sugars and produce hydrogen, CO</a:t>
            </a:r>
            <a:r>
              <a:rPr lang="en-GB" baseline="-25000" dirty="0" smtClean="0"/>
              <a:t>2</a:t>
            </a:r>
            <a:r>
              <a:rPr lang="en-GB" dirty="0" smtClean="0"/>
              <a:t> and alcohols as waste products</a:t>
            </a:r>
          </a:p>
          <a:p>
            <a:pPr marL="0" indent="0">
              <a:buNone/>
            </a:pPr>
            <a:endParaRPr lang="en-GB" dirty="0" smtClean="0"/>
          </a:p>
          <a:p>
            <a:pPr marL="0" indent="0">
              <a:buNone/>
            </a:pPr>
            <a:r>
              <a:rPr lang="en-GB" dirty="0" smtClean="0"/>
              <a:t>They are found in the most anaerobic environments including deep in sediments and inside mammalian guts. Their field sign is the presence of bubbles of CO</a:t>
            </a:r>
            <a:r>
              <a:rPr lang="en-GB" baseline="-25000" dirty="0" smtClean="0"/>
              <a:t>2</a:t>
            </a:r>
            <a:r>
              <a:rPr lang="en-GB" dirty="0" smtClean="0"/>
              <a:t> gas</a:t>
            </a:r>
          </a:p>
          <a:p>
            <a:pPr marL="0" indent="0">
              <a:buNone/>
            </a:pPr>
            <a:r>
              <a:rPr lang="en-GB" b="1" dirty="0" smtClean="0"/>
              <a:t>Representative </a:t>
            </a:r>
            <a:r>
              <a:rPr lang="en-GB" b="1" dirty="0"/>
              <a:t>genera</a:t>
            </a:r>
            <a:r>
              <a:rPr lang="en-GB" i="1" dirty="0"/>
              <a:t>: </a:t>
            </a:r>
            <a:r>
              <a:rPr lang="en-GB" i="1" dirty="0" smtClean="0"/>
              <a:t>Clostridium</a:t>
            </a:r>
            <a:endParaRPr lang="en-GB" i="1" dirty="0"/>
          </a:p>
          <a:p>
            <a:pPr marL="0" indent="0">
              <a:buNone/>
            </a:pPr>
            <a:r>
              <a:rPr lang="en-GB" b="1" dirty="0"/>
              <a:t>Morphology</a:t>
            </a:r>
            <a:r>
              <a:rPr lang="en-GB" b="1" dirty="0" smtClean="0"/>
              <a:t>: </a:t>
            </a:r>
            <a:r>
              <a:rPr lang="en-GB" dirty="0"/>
              <a:t>rods with endospores</a:t>
            </a:r>
          </a:p>
          <a:p>
            <a:pPr marL="0" indent="0">
              <a:buNone/>
            </a:pPr>
            <a:r>
              <a:rPr lang="en-GB" b="1" dirty="0"/>
              <a:t>Metabolism: </a:t>
            </a:r>
            <a:r>
              <a:rPr lang="en-GB" dirty="0"/>
              <a:t>fermentative</a:t>
            </a:r>
            <a:endParaRPr lang="en-GB" b="1" dirty="0"/>
          </a:p>
          <a:p>
            <a:pPr marL="0" indent="0">
              <a:buNone/>
            </a:pP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6572" y="3945020"/>
            <a:ext cx="6935666" cy="2912980"/>
          </a:xfrm>
          <a:prstGeom prst="rect">
            <a:avLst/>
          </a:prstGeom>
        </p:spPr>
      </p:pic>
    </p:spTree>
    <p:extLst>
      <p:ext uri="{BB962C8B-B14F-4D97-AF65-F5344CB8AC3E}">
        <p14:creationId xmlns:p14="http://schemas.microsoft.com/office/powerpoint/2010/main" val="372135954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p:cNvSpPr>
            <a:spLocks noGrp="1"/>
          </p:cNvSpPr>
          <p:nvPr>
            <p:ph type="title"/>
          </p:nvPr>
        </p:nvSpPr>
        <p:spPr>
          <a:xfrm>
            <a:off x="1772529" y="624110"/>
            <a:ext cx="9732083" cy="1280890"/>
          </a:xfrm>
        </p:spPr>
        <p:txBody>
          <a:bodyPr/>
          <a:lstStyle/>
          <a:p>
            <a:r>
              <a:rPr lang="en-GB" dirty="0" smtClean="0"/>
              <a:t>Assignment – write up a lab report including well-labelled diagrams</a:t>
            </a:r>
            <a:endParaRPr lang="en-GB" dirty="0"/>
          </a:p>
        </p:txBody>
      </p:sp>
      <p:sp>
        <p:nvSpPr>
          <p:cNvPr id="6" name="Content Placeholder 5"/>
          <p:cNvSpPr>
            <a:spLocks noGrp="1"/>
          </p:cNvSpPr>
          <p:nvPr>
            <p:ph idx="1"/>
          </p:nvPr>
        </p:nvSpPr>
        <p:spPr>
          <a:xfrm>
            <a:off x="1772529" y="2133599"/>
            <a:ext cx="9732083" cy="4590757"/>
          </a:xfrm>
        </p:spPr>
        <p:txBody>
          <a:bodyPr>
            <a:normAutofit fontScale="92500" lnSpcReduction="20000"/>
          </a:bodyPr>
          <a:lstStyle/>
          <a:p>
            <a:pPr>
              <a:buFont typeface="+mj-lt"/>
              <a:buAutoNum type="arabicPeriod"/>
            </a:pPr>
            <a:r>
              <a:rPr lang="en-GB" b="1" dirty="0" smtClean="0"/>
              <a:t>Introduction</a:t>
            </a:r>
          </a:p>
          <a:p>
            <a:pPr lvl="1"/>
            <a:r>
              <a:rPr lang="en-GB" dirty="0" smtClean="0"/>
              <a:t>Introduce the experiment: what problem it aims to solve and what question it aims to answer, why it’s an appropriate experimental design to answer the question, some background history of the field and </a:t>
            </a:r>
            <a:r>
              <a:rPr lang="en-GB" dirty="0" err="1" smtClean="0"/>
              <a:t>Winogradsky</a:t>
            </a:r>
            <a:endParaRPr lang="en-GB" dirty="0" smtClean="0"/>
          </a:p>
          <a:p>
            <a:pPr>
              <a:buFont typeface="+mj-lt"/>
              <a:buAutoNum type="arabicPeriod"/>
            </a:pPr>
            <a:r>
              <a:rPr lang="en-GB" b="1" dirty="0" smtClean="0"/>
              <a:t>Methods</a:t>
            </a:r>
          </a:p>
          <a:p>
            <a:pPr lvl="1"/>
            <a:r>
              <a:rPr lang="en-GB" dirty="0" smtClean="0"/>
              <a:t>Explain the method in sufficient detail to allow next-years class to replicate your experiment. </a:t>
            </a:r>
          </a:p>
          <a:p>
            <a:pPr lvl="1"/>
            <a:r>
              <a:rPr lang="en-GB" dirty="0" smtClean="0"/>
              <a:t>Provide a good-sized and well-labelled diagram of the experimental design </a:t>
            </a:r>
          </a:p>
          <a:p>
            <a:pPr lvl="1"/>
            <a:r>
              <a:rPr lang="en-GB" dirty="0" smtClean="0"/>
              <a:t>Explain the major findings you expect (i.e. zonation)</a:t>
            </a:r>
          </a:p>
          <a:p>
            <a:pPr>
              <a:buFont typeface="+mj-lt"/>
              <a:buAutoNum type="arabicPeriod"/>
            </a:pPr>
            <a:r>
              <a:rPr lang="en-GB" b="1" dirty="0" smtClean="0"/>
              <a:t>Results and discussion</a:t>
            </a:r>
          </a:p>
          <a:p>
            <a:pPr lvl="1"/>
            <a:r>
              <a:rPr lang="en-GB" dirty="0" smtClean="0"/>
              <a:t>Describe the major patterns; the similarities and differences between the three columns</a:t>
            </a:r>
          </a:p>
          <a:p>
            <a:pPr lvl="1"/>
            <a:r>
              <a:rPr lang="en-GB" dirty="0" smtClean="0"/>
              <a:t>Provide a good-sized diagram of each column showing the gradients (labelled), major findings (zones) and tabulated interpretation (see field guide)</a:t>
            </a:r>
          </a:p>
          <a:p>
            <a:pPr lvl="1"/>
            <a:r>
              <a:rPr lang="en-GB" dirty="0" smtClean="0"/>
              <a:t>Summarise your interpretation of the results and how this relates to biogeochemical processes</a:t>
            </a:r>
          </a:p>
          <a:p>
            <a:pPr>
              <a:buFont typeface="+mj-lt"/>
              <a:buAutoNum type="arabicPeriod"/>
            </a:pPr>
            <a:r>
              <a:rPr lang="en-GB" b="1" dirty="0" smtClean="0"/>
              <a:t>Conclusion</a:t>
            </a:r>
          </a:p>
          <a:p>
            <a:pPr lvl="1"/>
            <a:r>
              <a:rPr lang="en-GB" dirty="0" smtClean="0"/>
              <a:t>Summarise what you think are the major points from 1, 2 and 3 above</a:t>
            </a:r>
          </a:p>
          <a:p>
            <a:pPr lvl="1"/>
            <a:endParaRPr lang="en-GB" dirty="0" smtClean="0"/>
          </a:p>
          <a:p>
            <a:pPr lvl="1"/>
            <a:endParaRPr lang="en-GB" dirty="0" smtClean="0"/>
          </a:p>
          <a:p>
            <a:pPr lvl="1"/>
            <a:endParaRPr lang="en-GB" dirty="0"/>
          </a:p>
        </p:txBody>
      </p:sp>
    </p:spTree>
    <p:extLst>
      <p:ext uri="{BB962C8B-B14F-4D97-AF65-F5344CB8AC3E}">
        <p14:creationId xmlns:p14="http://schemas.microsoft.com/office/powerpoint/2010/main" val="747681115"/>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55</TotalTime>
  <Words>1358</Words>
  <Application>Microsoft Office PowerPoint</Application>
  <PresentationFormat>Widescreen</PresentationFormat>
  <Paragraphs>196</Paragraphs>
  <Slides>22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Winogradsky Column </vt:lpstr>
      <vt:lpstr>Biogeochemical cycles</vt:lpstr>
      <vt:lpstr>Biogeochemical cycles</vt:lpstr>
      <vt:lpstr>Biogeochemical cycles</vt:lpstr>
      <vt:lpstr>Biogeochemical cycles</vt:lpstr>
      <vt:lpstr>Biogeochemical cycles</vt:lpstr>
      <vt:lpstr>Microbial trophic modes</vt:lpstr>
      <vt:lpstr>What do we mean by energy?</vt:lpstr>
      <vt:lpstr>Aerobic vs anaerobic respiration processes</vt:lpstr>
      <vt:lpstr>The Winogradsky column - Objectives</vt:lpstr>
      <vt:lpstr>Winogradsky column – chemistry and gradients</vt:lpstr>
      <vt:lpstr>Winogradsky column – chemistry and gradients</vt:lpstr>
      <vt:lpstr>Winogradsky column – chemistry and gradients</vt:lpstr>
      <vt:lpstr>Winogradsky column – chemistry and gradients</vt:lpstr>
      <vt:lpstr>Winogrdasky column – field guide</vt:lpstr>
      <vt:lpstr>Winogrdasky column – field guide</vt:lpstr>
      <vt:lpstr>Winogrdasky column – field guide</vt:lpstr>
      <vt:lpstr>Winogrdasky column – field guide</vt:lpstr>
      <vt:lpstr>Winogrdasky column – field guide</vt:lpstr>
      <vt:lpstr>Winogradsky column – field guide</vt:lpstr>
      <vt:lpstr>Winogrdasky column – field guide</vt:lpstr>
      <vt:lpstr>Assignment – write up a lab report including well-labelled diagrams</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Winogradsky Column</dc:title>
  <dc:creator>Rawlings A.</dc:creator>
  <cp:lastModifiedBy>Rawlings A.</cp:lastModifiedBy>
  <cp:revision>5</cp:revision>
  <cp:lastPrinted>2019-03-15T13:45:33Z</cp:lastPrinted>
  <dcterms:created xsi:type="dcterms:W3CDTF">2019-03-15T12:58:48Z</dcterms:created>
  <dcterms:modified xsi:type="dcterms:W3CDTF">2019-03-15T13:54:36Z</dcterms:modified>
</cp:coreProperties>
</file>