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1002" r:id="rId3"/>
    <p:sldId id="282" r:id="rId4"/>
    <p:sldId id="283" r:id="rId5"/>
    <p:sldId id="379" r:id="rId6"/>
    <p:sldId id="302" r:id="rId7"/>
    <p:sldId id="301" r:id="rId8"/>
    <p:sldId id="267" r:id="rId9"/>
    <p:sldId id="269" r:id="rId10"/>
    <p:sldId id="266" r:id="rId11"/>
    <p:sldId id="270" r:id="rId12"/>
    <p:sldId id="271" r:id="rId13"/>
    <p:sldId id="994" r:id="rId14"/>
    <p:sldId id="965" r:id="rId15"/>
    <p:sldId id="958" r:id="rId16"/>
    <p:sldId id="982" r:id="rId17"/>
    <p:sldId id="984" r:id="rId18"/>
    <p:sldId id="1000" r:id="rId19"/>
    <p:sldId id="1001" r:id="rId20"/>
    <p:sldId id="983" r:id="rId21"/>
    <p:sldId id="987" r:id="rId22"/>
    <p:sldId id="967" r:id="rId23"/>
    <p:sldId id="997" r:id="rId24"/>
    <p:sldId id="279" r:id="rId25"/>
    <p:sldId id="959" r:id="rId26"/>
    <p:sldId id="1004" r:id="rId27"/>
    <p:sldId id="100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32"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82B6E0-B00A-4B92-AEA9-074F1E20CABA}" v="4" dt="2023-11-24T13:09:35.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18" autoAdjust="0"/>
    <p:restoredTop sz="80039" autoAdjust="0"/>
  </p:normalViewPr>
  <p:slideViewPr>
    <p:cSldViewPr snapToGrid="0" showGuides="1">
      <p:cViewPr varScale="1">
        <p:scale>
          <a:sx n="81" d="100"/>
          <a:sy n="81" d="100"/>
        </p:scale>
        <p:origin x="423" y="51"/>
      </p:cViewPr>
      <p:guideLst>
        <p:guide orient="horz" pos="2432"/>
        <p:guide pos="3817"/>
      </p:guideLst>
    </p:cSldViewPr>
  </p:slideViewPr>
  <p:outlineViewPr>
    <p:cViewPr>
      <p:scale>
        <a:sx n="33" d="100"/>
        <a:sy n="33" d="100"/>
      </p:scale>
      <p:origin x="0" y="0"/>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0C82B6E0-B00A-4B92-AEA9-074F1E20CABA}"/>
    <pc:docChg chg="modSld">
      <pc:chgData name="Ewa Kazimierska" userId="8edb7084-dccb-4d8f-9cfb-38098ea1d667" providerId="ADAL" clId="{0C82B6E0-B00A-4B92-AEA9-074F1E20CABA}" dt="2023-11-24T13:09:35.851" v="142" actId="20577"/>
      <pc:docMkLst>
        <pc:docMk/>
      </pc:docMkLst>
      <pc:sldChg chg="modNotesTx">
        <pc:chgData name="Ewa Kazimierska" userId="8edb7084-dccb-4d8f-9cfb-38098ea1d667" providerId="ADAL" clId="{0C82B6E0-B00A-4B92-AEA9-074F1E20CABA}" dt="2023-11-24T10:34:40.091" v="0" actId="6549"/>
        <pc:sldMkLst>
          <pc:docMk/>
          <pc:sldMk cId="1878026597" sldId="282"/>
        </pc:sldMkLst>
      </pc:sldChg>
      <pc:sldChg chg="modNotesTx">
        <pc:chgData name="Ewa Kazimierska" userId="8edb7084-dccb-4d8f-9cfb-38098ea1d667" providerId="ADAL" clId="{0C82B6E0-B00A-4B92-AEA9-074F1E20CABA}" dt="2023-11-24T10:34:46.234" v="1" actId="6549"/>
        <pc:sldMkLst>
          <pc:docMk/>
          <pc:sldMk cId="3873212516" sldId="283"/>
        </pc:sldMkLst>
      </pc:sldChg>
      <pc:sldChg chg="modNotesTx">
        <pc:chgData name="Ewa Kazimierska" userId="8edb7084-dccb-4d8f-9cfb-38098ea1d667" providerId="ADAL" clId="{0C82B6E0-B00A-4B92-AEA9-074F1E20CABA}" dt="2023-11-24T10:34:57.201" v="3" actId="6549"/>
        <pc:sldMkLst>
          <pc:docMk/>
          <pc:sldMk cId="3036654567" sldId="301"/>
        </pc:sldMkLst>
      </pc:sldChg>
      <pc:sldChg chg="modNotesTx">
        <pc:chgData name="Ewa Kazimierska" userId="8edb7084-dccb-4d8f-9cfb-38098ea1d667" providerId="ADAL" clId="{0C82B6E0-B00A-4B92-AEA9-074F1E20CABA}" dt="2023-11-24T10:34:51.261" v="2" actId="6549"/>
        <pc:sldMkLst>
          <pc:docMk/>
          <pc:sldMk cId="2541410101" sldId="379"/>
        </pc:sldMkLst>
      </pc:sldChg>
      <pc:sldChg chg="modNotesTx">
        <pc:chgData name="Ewa Kazimierska" userId="8edb7084-dccb-4d8f-9cfb-38098ea1d667" providerId="ADAL" clId="{0C82B6E0-B00A-4B92-AEA9-074F1E20CABA}" dt="2023-11-24T10:35:22.788" v="5" actId="6549"/>
        <pc:sldMkLst>
          <pc:docMk/>
          <pc:sldMk cId="1421877475" sldId="958"/>
        </pc:sldMkLst>
      </pc:sldChg>
      <pc:sldChg chg="modNotesTx">
        <pc:chgData name="Ewa Kazimierska" userId="8edb7084-dccb-4d8f-9cfb-38098ea1d667" providerId="ADAL" clId="{0C82B6E0-B00A-4B92-AEA9-074F1E20CABA}" dt="2023-11-24T10:35:15.971" v="4" actId="6549"/>
        <pc:sldMkLst>
          <pc:docMk/>
          <pc:sldMk cId="2835468841" sldId="965"/>
        </pc:sldMkLst>
      </pc:sldChg>
      <pc:sldChg chg="modNotesTx">
        <pc:chgData name="Ewa Kazimierska" userId="8edb7084-dccb-4d8f-9cfb-38098ea1d667" providerId="ADAL" clId="{0C82B6E0-B00A-4B92-AEA9-074F1E20CABA}" dt="2023-11-24T10:35:33.595" v="6" actId="6549"/>
        <pc:sldMkLst>
          <pc:docMk/>
          <pc:sldMk cId="901806935" sldId="982"/>
        </pc:sldMkLst>
      </pc:sldChg>
      <pc:sldChg chg="modSp mod">
        <pc:chgData name="Ewa Kazimierska" userId="8edb7084-dccb-4d8f-9cfb-38098ea1d667" providerId="ADAL" clId="{0C82B6E0-B00A-4B92-AEA9-074F1E20CABA}" dt="2023-11-24T10:36:10.348" v="12" actId="255"/>
        <pc:sldMkLst>
          <pc:docMk/>
          <pc:sldMk cId="862474739" sldId="983"/>
        </pc:sldMkLst>
        <pc:spChg chg="mod">
          <ac:chgData name="Ewa Kazimierska" userId="8edb7084-dccb-4d8f-9cfb-38098ea1d667" providerId="ADAL" clId="{0C82B6E0-B00A-4B92-AEA9-074F1E20CABA}" dt="2023-11-24T10:36:10.348" v="12" actId="255"/>
          <ac:spMkLst>
            <pc:docMk/>
            <pc:sldMk cId="862474739" sldId="983"/>
            <ac:spMk id="12" creationId="{3EA5D63A-E06B-453D-83E0-B7E24612EE8F}"/>
          </ac:spMkLst>
        </pc:spChg>
        <pc:spChg chg="mod">
          <ac:chgData name="Ewa Kazimierska" userId="8edb7084-dccb-4d8f-9cfb-38098ea1d667" providerId="ADAL" clId="{0C82B6E0-B00A-4B92-AEA9-074F1E20CABA}" dt="2023-11-24T10:36:01.679" v="10" actId="1076"/>
          <ac:spMkLst>
            <pc:docMk/>
            <pc:sldMk cId="862474739" sldId="983"/>
            <ac:spMk id="23" creationId="{FF24247C-2351-4AE4-80ED-A281E78EBFB6}"/>
          </ac:spMkLst>
        </pc:spChg>
      </pc:sldChg>
      <pc:sldChg chg="modNotesTx">
        <pc:chgData name="Ewa Kazimierska" userId="8edb7084-dccb-4d8f-9cfb-38098ea1d667" providerId="ADAL" clId="{0C82B6E0-B00A-4B92-AEA9-074F1E20CABA}" dt="2023-11-24T10:35:40.481" v="7" actId="6549"/>
        <pc:sldMkLst>
          <pc:docMk/>
          <pc:sldMk cId="4215995048" sldId="984"/>
        </pc:sldMkLst>
      </pc:sldChg>
      <pc:sldChg chg="modNotesTx">
        <pc:chgData name="Ewa Kazimierska" userId="8edb7084-dccb-4d8f-9cfb-38098ea1d667" providerId="ADAL" clId="{0C82B6E0-B00A-4B92-AEA9-074F1E20CABA}" dt="2023-11-24T10:36:24.685" v="13" actId="6549"/>
        <pc:sldMkLst>
          <pc:docMk/>
          <pc:sldMk cId="3534236451" sldId="987"/>
        </pc:sldMkLst>
      </pc:sldChg>
      <pc:sldChg chg="modNotesTx">
        <pc:chgData name="Ewa Kazimierska" userId="8edb7084-dccb-4d8f-9cfb-38098ea1d667" providerId="ADAL" clId="{0C82B6E0-B00A-4B92-AEA9-074F1E20CABA}" dt="2023-11-24T10:36:34.164" v="14" actId="6549"/>
        <pc:sldMkLst>
          <pc:docMk/>
          <pc:sldMk cId="1538760882" sldId="997"/>
        </pc:sldMkLst>
      </pc:sldChg>
      <pc:sldChg chg="modSp">
        <pc:chgData name="Ewa Kazimierska" userId="8edb7084-dccb-4d8f-9cfb-38098ea1d667" providerId="ADAL" clId="{0C82B6E0-B00A-4B92-AEA9-074F1E20CABA}" dt="2023-11-24T13:09:35.851" v="142" actId="20577"/>
        <pc:sldMkLst>
          <pc:docMk/>
          <pc:sldMk cId="1389382454" sldId="1001"/>
        </pc:sldMkLst>
        <pc:spChg chg="mod">
          <ac:chgData name="Ewa Kazimierska" userId="8edb7084-dccb-4d8f-9cfb-38098ea1d667" providerId="ADAL" clId="{0C82B6E0-B00A-4B92-AEA9-074F1E20CABA}" dt="2023-11-24T13:09:35.851" v="142" actId="20577"/>
          <ac:spMkLst>
            <pc:docMk/>
            <pc:sldMk cId="1389382454" sldId="1001"/>
            <ac:spMk id="12" creationId="{036C3389-9EE0-4551-ABB0-3389DE137DCD}"/>
          </ac:spMkLst>
        </pc:spChg>
      </pc:sldChg>
      <pc:sldChg chg="addSp modSp mod">
        <pc:chgData name="Ewa Kazimierska" userId="8edb7084-dccb-4d8f-9cfb-38098ea1d667" providerId="ADAL" clId="{0C82B6E0-B00A-4B92-AEA9-074F1E20CABA}" dt="2023-11-24T10:40:01.968" v="140" actId="1076"/>
        <pc:sldMkLst>
          <pc:docMk/>
          <pc:sldMk cId="4155271147" sldId="1002"/>
        </pc:sldMkLst>
        <pc:spChg chg="add mod">
          <ac:chgData name="Ewa Kazimierska" userId="8edb7084-dccb-4d8f-9cfb-38098ea1d667" providerId="ADAL" clId="{0C82B6E0-B00A-4B92-AEA9-074F1E20CABA}" dt="2023-11-24T10:40:01.968" v="140" actId="1076"/>
          <ac:spMkLst>
            <pc:docMk/>
            <pc:sldMk cId="4155271147" sldId="1002"/>
            <ac:spMk id="6" creationId="{F46D64B1-5B56-41B6-8F13-977D6FCBBE9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9C0B18-F053-4660-B09D-A55086D1F4E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D333AF5-5CBB-4A31-BF32-671F474FC822}">
      <dgm:prSet custT="1"/>
      <dgm:spPr/>
      <dgm:t>
        <a:bodyPr/>
        <a:lstStyle/>
        <a:p>
          <a:r>
            <a:rPr lang="en-GB" sz="2800" baseline="0" dirty="0"/>
            <a:t>temperature</a:t>
          </a:r>
          <a:endParaRPr lang="en-US" sz="2800" dirty="0"/>
        </a:p>
      </dgm:t>
    </dgm:pt>
    <dgm:pt modelId="{4854BCA0-601A-41F8-8CC1-DE37D411761B}" type="parTrans" cxnId="{1B0E39A7-FE6A-4187-AF68-163F467AAEE2}">
      <dgm:prSet/>
      <dgm:spPr/>
      <dgm:t>
        <a:bodyPr/>
        <a:lstStyle/>
        <a:p>
          <a:endParaRPr lang="en-US"/>
        </a:p>
      </dgm:t>
    </dgm:pt>
    <dgm:pt modelId="{89145AC3-5A90-4B2B-A973-9A3F63EBF68E}" type="sibTrans" cxnId="{1B0E39A7-FE6A-4187-AF68-163F467AAEE2}">
      <dgm:prSet/>
      <dgm:spPr/>
      <dgm:t>
        <a:bodyPr/>
        <a:lstStyle/>
        <a:p>
          <a:endParaRPr lang="en-US"/>
        </a:p>
      </dgm:t>
    </dgm:pt>
    <dgm:pt modelId="{9E6BB10D-5160-4592-B454-CD25357A6182}">
      <dgm:prSet custT="1"/>
      <dgm:spPr/>
      <dgm:t>
        <a:bodyPr/>
        <a:lstStyle/>
        <a:p>
          <a:r>
            <a:rPr lang="en-GB" sz="2800" baseline="0" dirty="0"/>
            <a:t>pressure</a:t>
          </a:r>
          <a:endParaRPr lang="en-US" sz="2800" dirty="0"/>
        </a:p>
      </dgm:t>
    </dgm:pt>
    <dgm:pt modelId="{AFF2187B-DDB6-4986-B4BA-FE7EB6CF901D}" type="parTrans" cxnId="{2DF4D2C2-01E8-40D7-A22D-ABF72045641A}">
      <dgm:prSet/>
      <dgm:spPr/>
      <dgm:t>
        <a:bodyPr/>
        <a:lstStyle/>
        <a:p>
          <a:endParaRPr lang="en-US"/>
        </a:p>
      </dgm:t>
    </dgm:pt>
    <dgm:pt modelId="{6F8A84FC-911F-4F73-BBB0-FF4BF7A2EDFB}" type="sibTrans" cxnId="{2DF4D2C2-01E8-40D7-A22D-ABF72045641A}">
      <dgm:prSet/>
      <dgm:spPr/>
      <dgm:t>
        <a:bodyPr/>
        <a:lstStyle/>
        <a:p>
          <a:endParaRPr lang="en-US"/>
        </a:p>
      </dgm:t>
    </dgm:pt>
    <dgm:pt modelId="{32B8AC27-842B-464C-94AB-D9B2E53A8930}">
      <dgm:prSet custT="1"/>
      <dgm:spPr/>
      <dgm:t>
        <a:bodyPr/>
        <a:lstStyle/>
        <a:p>
          <a:r>
            <a:rPr lang="en-GB" sz="2800" baseline="0"/>
            <a:t>particle size of combustible compound</a:t>
          </a:r>
          <a:endParaRPr lang="en-US" sz="2800"/>
        </a:p>
      </dgm:t>
    </dgm:pt>
    <dgm:pt modelId="{F8FCFCB5-9B78-4C0C-B5A4-154C5FFF7C8E}" type="parTrans" cxnId="{859D4203-443B-425A-932A-3B0BE75D7055}">
      <dgm:prSet/>
      <dgm:spPr/>
      <dgm:t>
        <a:bodyPr/>
        <a:lstStyle/>
        <a:p>
          <a:endParaRPr lang="en-US"/>
        </a:p>
      </dgm:t>
    </dgm:pt>
    <dgm:pt modelId="{839F6FFF-F7EC-4D64-B27A-6B1F94F0CE86}" type="sibTrans" cxnId="{859D4203-443B-425A-932A-3B0BE75D7055}">
      <dgm:prSet/>
      <dgm:spPr/>
      <dgm:t>
        <a:bodyPr/>
        <a:lstStyle/>
        <a:p>
          <a:endParaRPr lang="en-US"/>
        </a:p>
      </dgm:t>
    </dgm:pt>
    <dgm:pt modelId="{06EF76E0-842E-41DD-AEAF-F42B68B8297D}" type="pres">
      <dgm:prSet presAssocID="{019C0B18-F053-4660-B09D-A55086D1F4EA}" presName="root" presStyleCnt="0">
        <dgm:presLayoutVars>
          <dgm:dir/>
          <dgm:resizeHandles val="exact"/>
        </dgm:presLayoutVars>
      </dgm:prSet>
      <dgm:spPr/>
    </dgm:pt>
    <dgm:pt modelId="{19A640D0-5C56-470C-A89A-0C9D737DE5F3}" type="pres">
      <dgm:prSet presAssocID="{8D333AF5-5CBB-4A31-BF32-671F474FC822}" presName="compNode" presStyleCnt="0"/>
      <dgm:spPr/>
    </dgm:pt>
    <dgm:pt modelId="{CF21BDCC-5C46-4E59-9294-B8E648D53380}" type="pres">
      <dgm:prSet presAssocID="{8D333AF5-5CBB-4A31-BF32-671F474FC8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rmometer"/>
        </a:ext>
      </dgm:extLst>
    </dgm:pt>
    <dgm:pt modelId="{A11377E0-C22D-4153-8669-A396EB86F533}" type="pres">
      <dgm:prSet presAssocID="{8D333AF5-5CBB-4A31-BF32-671F474FC822}" presName="spaceRect" presStyleCnt="0"/>
      <dgm:spPr/>
    </dgm:pt>
    <dgm:pt modelId="{BEBA837D-2979-4752-A0C9-6B9A6146A236}" type="pres">
      <dgm:prSet presAssocID="{8D333AF5-5CBB-4A31-BF32-671F474FC822}" presName="textRect" presStyleLbl="revTx" presStyleIdx="0" presStyleCnt="3">
        <dgm:presLayoutVars>
          <dgm:chMax val="1"/>
          <dgm:chPref val="1"/>
        </dgm:presLayoutVars>
      </dgm:prSet>
      <dgm:spPr/>
    </dgm:pt>
    <dgm:pt modelId="{8DED7C9F-D45C-48C4-870B-194D956411C0}" type="pres">
      <dgm:prSet presAssocID="{89145AC3-5A90-4B2B-A973-9A3F63EBF68E}" presName="sibTrans" presStyleCnt="0"/>
      <dgm:spPr/>
    </dgm:pt>
    <dgm:pt modelId="{7BE6BBD8-F0D4-4E08-8461-4FB11C473C4D}" type="pres">
      <dgm:prSet presAssocID="{9E6BB10D-5160-4592-B454-CD25357A6182}" presName="compNode" presStyleCnt="0"/>
      <dgm:spPr/>
    </dgm:pt>
    <dgm:pt modelId="{C73AC158-0125-4935-A884-F1071C7CF3AC}" type="pres">
      <dgm:prSet presAssocID="{9E6BB10D-5160-4592-B454-CD25357A61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AE2A94CF-CFBB-4F5E-8156-2E5FC860C1F5}" type="pres">
      <dgm:prSet presAssocID="{9E6BB10D-5160-4592-B454-CD25357A6182}" presName="spaceRect" presStyleCnt="0"/>
      <dgm:spPr/>
    </dgm:pt>
    <dgm:pt modelId="{6AD9E000-FB18-4ED8-B4C5-38A45C80A3D5}" type="pres">
      <dgm:prSet presAssocID="{9E6BB10D-5160-4592-B454-CD25357A6182}" presName="textRect" presStyleLbl="revTx" presStyleIdx="1" presStyleCnt="3">
        <dgm:presLayoutVars>
          <dgm:chMax val="1"/>
          <dgm:chPref val="1"/>
        </dgm:presLayoutVars>
      </dgm:prSet>
      <dgm:spPr/>
    </dgm:pt>
    <dgm:pt modelId="{9F2B22B5-511D-4C06-ADB3-A77A8355898A}" type="pres">
      <dgm:prSet presAssocID="{6F8A84FC-911F-4F73-BBB0-FF4BF7A2EDFB}" presName="sibTrans" presStyleCnt="0"/>
      <dgm:spPr/>
    </dgm:pt>
    <dgm:pt modelId="{22715852-4FEB-4880-B6CC-1935EE21E9FF}" type="pres">
      <dgm:prSet presAssocID="{32B8AC27-842B-464C-94AB-D9B2E53A8930}" presName="compNode" presStyleCnt="0"/>
      <dgm:spPr/>
    </dgm:pt>
    <dgm:pt modelId="{9510862A-55EC-42D9-87E6-3012BEF60A5B}" type="pres">
      <dgm:prSet presAssocID="{32B8AC27-842B-464C-94AB-D9B2E53A8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b"/>
        </a:ext>
      </dgm:extLst>
    </dgm:pt>
    <dgm:pt modelId="{75B2BB08-346E-4C88-ADB6-398B39250812}" type="pres">
      <dgm:prSet presAssocID="{32B8AC27-842B-464C-94AB-D9B2E53A8930}" presName="spaceRect" presStyleCnt="0"/>
      <dgm:spPr/>
    </dgm:pt>
    <dgm:pt modelId="{0EFD693D-C752-4BC7-8B94-3B4E4667A1BD}" type="pres">
      <dgm:prSet presAssocID="{32B8AC27-842B-464C-94AB-D9B2E53A8930}" presName="textRect" presStyleLbl="revTx" presStyleIdx="2" presStyleCnt="3">
        <dgm:presLayoutVars>
          <dgm:chMax val="1"/>
          <dgm:chPref val="1"/>
        </dgm:presLayoutVars>
      </dgm:prSet>
      <dgm:spPr/>
    </dgm:pt>
  </dgm:ptLst>
  <dgm:cxnLst>
    <dgm:cxn modelId="{859D4203-443B-425A-932A-3B0BE75D7055}" srcId="{019C0B18-F053-4660-B09D-A55086D1F4EA}" destId="{32B8AC27-842B-464C-94AB-D9B2E53A8930}" srcOrd="2" destOrd="0" parTransId="{F8FCFCB5-9B78-4C0C-B5A4-154C5FFF7C8E}" sibTransId="{839F6FFF-F7EC-4D64-B27A-6B1F94F0CE86}"/>
    <dgm:cxn modelId="{FC89731C-D888-4DC1-830F-6BFAC923F117}" type="presOf" srcId="{9E6BB10D-5160-4592-B454-CD25357A6182}" destId="{6AD9E000-FB18-4ED8-B4C5-38A45C80A3D5}" srcOrd="0" destOrd="0" presId="urn:microsoft.com/office/officeart/2018/2/layout/IconLabelList"/>
    <dgm:cxn modelId="{DE066040-903B-4F0C-980D-180D71B0792A}" type="presOf" srcId="{32B8AC27-842B-464C-94AB-D9B2E53A8930}" destId="{0EFD693D-C752-4BC7-8B94-3B4E4667A1BD}" srcOrd="0" destOrd="0" presId="urn:microsoft.com/office/officeart/2018/2/layout/IconLabelList"/>
    <dgm:cxn modelId="{0B3DE769-B598-4F72-92D1-39535692282E}" type="presOf" srcId="{8D333AF5-5CBB-4A31-BF32-671F474FC822}" destId="{BEBA837D-2979-4752-A0C9-6B9A6146A236}" srcOrd="0" destOrd="0" presId="urn:microsoft.com/office/officeart/2018/2/layout/IconLabelList"/>
    <dgm:cxn modelId="{67702396-E2D8-4A7C-9A9C-465F67444757}" type="presOf" srcId="{019C0B18-F053-4660-B09D-A55086D1F4EA}" destId="{06EF76E0-842E-41DD-AEAF-F42B68B8297D}" srcOrd="0" destOrd="0" presId="urn:microsoft.com/office/officeart/2018/2/layout/IconLabelList"/>
    <dgm:cxn modelId="{1B0E39A7-FE6A-4187-AF68-163F467AAEE2}" srcId="{019C0B18-F053-4660-B09D-A55086D1F4EA}" destId="{8D333AF5-5CBB-4A31-BF32-671F474FC822}" srcOrd="0" destOrd="0" parTransId="{4854BCA0-601A-41F8-8CC1-DE37D411761B}" sibTransId="{89145AC3-5A90-4B2B-A973-9A3F63EBF68E}"/>
    <dgm:cxn modelId="{2DF4D2C2-01E8-40D7-A22D-ABF72045641A}" srcId="{019C0B18-F053-4660-B09D-A55086D1F4EA}" destId="{9E6BB10D-5160-4592-B454-CD25357A6182}" srcOrd="1" destOrd="0" parTransId="{AFF2187B-DDB6-4986-B4BA-FE7EB6CF901D}" sibTransId="{6F8A84FC-911F-4F73-BBB0-FF4BF7A2EDFB}"/>
    <dgm:cxn modelId="{39E8FB82-816A-4E15-94FC-3FC4D67332E9}" type="presParOf" srcId="{06EF76E0-842E-41DD-AEAF-F42B68B8297D}" destId="{19A640D0-5C56-470C-A89A-0C9D737DE5F3}" srcOrd="0" destOrd="0" presId="urn:microsoft.com/office/officeart/2018/2/layout/IconLabelList"/>
    <dgm:cxn modelId="{F98B94EA-8938-4F9F-8A8E-EC46F3D31C1E}" type="presParOf" srcId="{19A640D0-5C56-470C-A89A-0C9D737DE5F3}" destId="{CF21BDCC-5C46-4E59-9294-B8E648D53380}" srcOrd="0" destOrd="0" presId="urn:microsoft.com/office/officeart/2018/2/layout/IconLabelList"/>
    <dgm:cxn modelId="{3E5A7823-73CE-4902-84F5-C22A464755FA}" type="presParOf" srcId="{19A640D0-5C56-470C-A89A-0C9D737DE5F3}" destId="{A11377E0-C22D-4153-8669-A396EB86F533}" srcOrd="1" destOrd="0" presId="urn:microsoft.com/office/officeart/2018/2/layout/IconLabelList"/>
    <dgm:cxn modelId="{AB2A6B75-ABAB-459B-82BE-1F8C040C079A}" type="presParOf" srcId="{19A640D0-5C56-470C-A89A-0C9D737DE5F3}" destId="{BEBA837D-2979-4752-A0C9-6B9A6146A236}" srcOrd="2" destOrd="0" presId="urn:microsoft.com/office/officeart/2018/2/layout/IconLabelList"/>
    <dgm:cxn modelId="{97172FCB-FB5E-4612-979D-8A6E14966FBD}" type="presParOf" srcId="{06EF76E0-842E-41DD-AEAF-F42B68B8297D}" destId="{8DED7C9F-D45C-48C4-870B-194D956411C0}" srcOrd="1" destOrd="0" presId="urn:microsoft.com/office/officeart/2018/2/layout/IconLabelList"/>
    <dgm:cxn modelId="{4FD90EF9-C6AB-4A7F-8C1F-F0C4774B91D2}" type="presParOf" srcId="{06EF76E0-842E-41DD-AEAF-F42B68B8297D}" destId="{7BE6BBD8-F0D4-4E08-8461-4FB11C473C4D}" srcOrd="2" destOrd="0" presId="urn:microsoft.com/office/officeart/2018/2/layout/IconLabelList"/>
    <dgm:cxn modelId="{935CEEB4-CFF4-496B-B258-C927A80B5D80}" type="presParOf" srcId="{7BE6BBD8-F0D4-4E08-8461-4FB11C473C4D}" destId="{C73AC158-0125-4935-A884-F1071C7CF3AC}" srcOrd="0" destOrd="0" presId="urn:microsoft.com/office/officeart/2018/2/layout/IconLabelList"/>
    <dgm:cxn modelId="{E7BA4ED1-2BC3-4694-8551-4DC774034186}" type="presParOf" srcId="{7BE6BBD8-F0D4-4E08-8461-4FB11C473C4D}" destId="{AE2A94CF-CFBB-4F5E-8156-2E5FC860C1F5}" srcOrd="1" destOrd="0" presId="urn:microsoft.com/office/officeart/2018/2/layout/IconLabelList"/>
    <dgm:cxn modelId="{225821BE-ADC9-4400-A9C2-5029BF64778C}" type="presParOf" srcId="{7BE6BBD8-F0D4-4E08-8461-4FB11C473C4D}" destId="{6AD9E000-FB18-4ED8-B4C5-38A45C80A3D5}" srcOrd="2" destOrd="0" presId="urn:microsoft.com/office/officeart/2018/2/layout/IconLabelList"/>
    <dgm:cxn modelId="{BFD4BAE0-19B7-43A9-B1E6-8E615DD5EEBE}" type="presParOf" srcId="{06EF76E0-842E-41DD-AEAF-F42B68B8297D}" destId="{9F2B22B5-511D-4C06-ADB3-A77A8355898A}" srcOrd="3" destOrd="0" presId="urn:microsoft.com/office/officeart/2018/2/layout/IconLabelList"/>
    <dgm:cxn modelId="{EB757344-B15E-497B-BD84-17D9DF2B4187}" type="presParOf" srcId="{06EF76E0-842E-41DD-AEAF-F42B68B8297D}" destId="{22715852-4FEB-4880-B6CC-1935EE21E9FF}" srcOrd="4" destOrd="0" presId="urn:microsoft.com/office/officeart/2018/2/layout/IconLabelList"/>
    <dgm:cxn modelId="{467D96F4-AF11-4644-AF2A-213ED30309F2}" type="presParOf" srcId="{22715852-4FEB-4880-B6CC-1935EE21E9FF}" destId="{9510862A-55EC-42D9-87E6-3012BEF60A5B}" srcOrd="0" destOrd="0" presId="urn:microsoft.com/office/officeart/2018/2/layout/IconLabelList"/>
    <dgm:cxn modelId="{80F7CC19-8955-4700-9D39-3B50A045927B}" type="presParOf" srcId="{22715852-4FEB-4880-B6CC-1935EE21E9FF}" destId="{75B2BB08-346E-4C88-ADB6-398B39250812}" srcOrd="1" destOrd="0" presId="urn:microsoft.com/office/officeart/2018/2/layout/IconLabelList"/>
    <dgm:cxn modelId="{5C624766-323A-46EC-A27A-39CE8397BDB5}" type="presParOf" srcId="{22715852-4FEB-4880-B6CC-1935EE21E9FF}" destId="{0EFD693D-C752-4BC7-8B94-3B4E4667A1B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1BDCC-5C46-4E59-9294-B8E648D53380}">
      <dsp:nvSpPr>
        <dsp:cNvPr id="0" name=""/>
        <dsp:cNvSpPr/>
      </dsp:nvSpPr>
      <dsp:spPr>
        <a:xfrm>
          <a:off x="608039" y="966004"/>
          <a:ext cx="878672" cy="878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BA837D-2979-4752-A0C9-6B9A6146A236}">
      <dsp:nvSpPr>
        <dsp:cNvPr id="0" name=""/>
        <dsp:cNvSpPr/>
      </dsp:nvSpPr>
      <dsp:spPr>
        <a:xfrm>
          <a:off x="71073" y="2245920"/>
          <a:ext cx="1952605"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baseline="0" dirty="0"/>
            <a:t>temperature</a:t>
          </a:r>
          <a:endParaRPr lang="en-US" sz="2800" kern="1200" dirty="0"/>
        </a:p>
      </dsp:txBody>
      <dsp:txXfrm>
        <a:off x="71073" y="2245920"/>
        <a:ext cx="1952605" cy="1395000"/>
      </dsp:txXfrm>
    </dsp:sp>
    <dsp:sp modelId="{C73AC158-0125-4935-A884-F1071C7CF3AC}">
      <dsp:nvSpPr>
        <dsp:cNvPr id="0" name=""/>
        <dsp:cNvSpPr/>
      </dsp:nvSpPr>
      <dsp:spPr>
        <a:xfrm>
          <a:off x="2902351" y="966004"/>
          <a:ext cx="878672" cy="878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D9E000-FB18-4ED8-B4C5-38A45C80A3D5}">
      <dsp:nvSpPr>
        <dsp:cNvPr id="0" name=""/>
        <dsp:cNvSpPr/>
      </dsp:nvSpPr>
      <dsp:spPr>
        <a:xfrm>
          <a:off x="2365384" y="2245920"/>
          <a:ext cx="1952605"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baseline="0" dirty="0"/>
            <a:t>pressure</a:t>
          </a:r>
          <a:endParaRPr lang="en-US" sz="2800" kern="1200" dirty="0"/>
        </a:p>
      </dsp:txBody>
      <dsp:txXfrm>
        <a:off x="2365384" y="2245920"/>
        <a:ext cx="1952605" cy="1395000"/>
      </dsp:txXfrm>
    </dsp:sp>
    <dsp:sp modelId="{9510862A-55EC-42D9-87E6-3012BEF60A5B}">
      <dsp:nvSpPr>
        <dsp:cNvPr id="0" name=""/>
        <dsp:cNvSpPr/>
      </dsp:nvSpPr>
      <dsp:spPr>
        <a:xfrm>
          <a:off x="5196662" y="966004"/>
          <a:ext cx="878672" cy="878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FD693D-C752-4BC7-8B94-3B4E4667A1BD}">
      <dsp:nvSpPr>
        <dsp:cNvPr id="0" name=""/>
        <dsp:cNvSpPr/>
      </dsp:nvSpPr>
      <dsp:spPr>
        <a:xfrm>
          <a:off x="4659696" y="2245920"/>
          <a:ext cx="1952605"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baseline="0"/>
            <a:t>particle size of combustible compound</a:t>
          </a:r>
          <a:endParaRPr lang="en-US" sz="2800" kern="1200"/>
        </a:p>
      </dsp:txBody>
      <dsp:txXfrm>
        <a:off x="4659696" y="2245920"/>
        <a:ext cx="1952605" cy="139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71CC6-0926-4DD2-8467-7D6443CF2FC3}"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1E63D2-C969-42CA-A77C-C19F1E9D3181}" type="slidenum">
              <a:rPr lang="en-GB" smtClean="0"/>
              <a:t>‹#›</a:t>
            </a:fld>
            <a:endParaRPr lang="en-GB"/>
          </a:p>
        </p:txBody>
      </p:sp>
    </p:spTree>
    <p:extLst>
      <p:ext uri="{BB962C8B-B14F-4D97-AF65-F5344CB8AC3E}">
        <p14:creationId xmlns:p14="http://schemas.microsoft.com/office/powerpoint/2010/main" val="1231358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3</a:t>
            </a:fld>
            <a:endParaRPr lang="en-GB"/>
          </a:p>
        </p:txBody>
      </p:sp>
    </p:spTree>
    <p:extLst>
      <p:ext uri="{BB962C8B-B14F-4D97-AF65-F5344CB8AC3E}">
        <p14:creationId xmlns:p14="http://schemas.microsoft.com/office/powerpoint/2010/main" val="209152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4</a:t>
            </a:fld>
            <a:endParaRPr lang="en-GB"/>
          </a:p>
        </p:txBody>
      </p:sp>
    </p:spTree>
    <p:extLst>
      <p:ext uri="{BB962C8B-B14F-4D97-AF65-F5344CB8AC3E}">
        <p14:creationId xmlns:p14="http://schemas.microsoft.com/office/powerpoint/2010/main" val="1544641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5</a:t>
            </a:fld>
            <a:endParaRPr lang="en-GB"/>
          </a:p>
        </p:txBody>
      </p:sp>
    </p:spTree>
    <p:extLst>
      <p:ext uri="{BB962C8B-B14F-4D97-AF65-F5344CB8AC3E}">
        <p14:creationId xmlns:p14="http://schemas.microsoft.com/office/powerpoint/2010/main" val="2210877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1F6F975-D972-4853-8174-D0C79CF6C37C}" type="slidenum">
              <a:rPr lang="en-GB" smtClean="0"/>
              <a:t>6</a:t>
            </a:fld>
            <a:endParaRPr lang="en-GB"/>
          </a:p>
        </p:txBody>
      </p:sp>
    </p:spTree>
    <p:extLst>
      <p:ext uri="{BB962C8B-B14F-4D97-AF65-F5344CB8AC3E}">
        <p14:creationId xmlns:p14="http://schemas.microsoft.com/office/powerpoint/2010/main" val="686138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7</a:t>
            </a:fld>
            <a:endParaRPr lang="en-GB"/>
          </a:p>
        </p:txBody>
      </p:sp>
    </p:spTree>
    <p:extLst>
      <p:ext uri="{BB962C8B-B14F-4D97-AF65-F5344CB8AC3E}">
        <p14:creationId xmlns:p14="http://schemas.microsoft.com/office/powerpoint/2010/main" val="1923903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14</a:t>
            </a:fld>
            <a:endParaRPr lang="en-GB"/>
          </a:p>
        </p:txBody>
      </p:sp>
    </p:spTree>
    <p:extLst>
      <p:ext uri="{BB962C8B-B14F-4D97-AF65-F5344CB8AC3E}">
        <p14:creationId xmlns:p14="http://schemas.microsoft.com/office/powerpoint/2010/main" val="2466750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15</a:t>
            </a:fld>
            <a:endParaRPr lang="en-GB"/>
          </a:p>
        </p:txBody>
      </p:sp>
    </p:spTree>
    <p:extLst>
      <p:ext uri="{BB962C8B-B14F-4D97-AF65-F5344CB8AC3E}">
        <p14:creationId xmlns:p14="http://schemas.microsoft.com/office/powerpoint/2010/main" val="2665818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16</a:t>
            </a:fld>
            <a:endParaRPr lang="en-GB"/>
          </a:p>
        </p:txBody>
      </p:sp>
    </p:spTree>
    <p:extLst>
      <p:ext uri="{BB962C8B-B14F-4D97-AF65-F5344CB8AC3E}">
        <p14:creationId xmlns:p14="http://schemas.microsoft.com/office/powerpoint/2010/main" val="1306386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3200"/>
              </a:lnSpc>
            </a:pPr>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17</a:t>
            </a:fld>
            <a:endParaRPr lang="en-GB"/>
          </a:p>
        </p:txBody>
      </p:sp>
    </p:spTree>
    <p:extLst>
      <p:ext uri="{BB962C8B-B14F-4D97-AF65-F5344CB8AC3E}">
        <p14:creationId xmlns:p14="http://schemas.microsoft.com/office/powerpoint/2010/main" val="3418459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7CE375-7B2F-4C3D-B264-0293D0F88092}" type="slidenum">
              <a:rPr lang="en-GB" smtClean="0"/>
              <a:t>19</a:t>
            </a:fld>
            <a:endParaRPr lang="en-GB"/>
          </a:p>
        </p:txBody>
      </p:sp>
    </p:spTree>
    <p:extLst>
      <p:ext uri="{BB962C8B-B14F-4D97-AF65-F5344CB8AC3E}">
        <p14:creationId xmlns:p14="http://schemas.microsoft.com/office/powerpoint/2010/main" val="2244085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20</a:t>
            </a:fld>
            <a:endParaRPr lang="en-GB"/>
          </a:p>
        </p:txBody>
      </p:sp>
    </p:spTree>
    <p:extLst>
      <p:ext uri="{BB962C8B-B14F-4D97-AF65-F5344CB8AC3E}">
        <p14:creationId xmlns:p14="http://schemas.microsoft.com/office/powerpoint/2010/main" val="2924896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21</a:t>
            </a:fld>
            <a:endParaRPr lang="en-GB"/>
          </a:p>
        </p:txBody>
      </p:sp>
    </p:spTree>
    <p:extLst>
      <p:ext uri="{BB962C8B-B14F-4D97-AF65-F5344CB8AC3E}">
        <p14:creationId xmlns:p14="http://schemas.microsoft.com/office/powerpoint/2010/main" val="1695228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22</a:t>
            </a:fld>
            <a:endParaRPr lang="en-GB"/>
          </a:p>
        </p:txBody>
      </p:sp>
    </p:spTree>
    <p:extLst>
      <p:ext uri="{BB962C8B-B14F-4D97-AF65-F5344CB8AC3E}">
        <p14:creationId xmlns:p14="http://schemas.microsoft.com/office/powerpoint/2010/main" val="1930383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ln/>
        </p:spPr>
      </p:sp>
      <p:sp>
        <p:nvSpPr>
          <p:cNvPr id="175107" name="Notes Placeholder 2"/>
          <p:cNvSpPr>
            <a:spLocks noGrp="1"/>
          </p:cNvSpPr>
          <p:nvPr>
            <p:ph type="body" idx="1"/>
          </p:nvPr>
        </p:nvSpPr>
        <p:spPr>
          <a:noFill/>
        </p:spPr>
        <p:txBody>
          <a:bodyPr/>
          <a:lstStyle/>
          <a:p>
            <a:endParaRPr lang="en-GB" altLang="en-US" dirty="0"/>
          </a:p>
        </p:txBody>
      </p:sp>
      <p:sp>
        <p:nvSpPr>
          <p:cNvPr id="175108" name="Slide Number Placeholder 3"/>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012B2A9-F40D-476E-A58D-2FA9E0254856}" type="slidenum">
              <a:rPr lang="en-GB" altLang="en-US" smtClean="0">
                <a:solidFill>
                  <a:schemeClr val="tx1"/>
                </a:solidFill>
              </a:rPr>
              <a:pPr/>
              <a:t>23</a:t>
            </a:fld>
            <a:endParaRPr lang="en-GB" altLang="en-US">
              <a:solidFill>
                <a:schemeClr val="tx1"/>
              </a:solidFill>
            </a:endParaRPr>
          </a:p>
        </p:txBody>
      </p:sp>
    </p:spTree>
    <p:extLst>
      <p:ext uri="{BB962C8B-B14F-4D97-AF65-F5344CB8AC3E}">
        <p14:creationId xmlns:p14="http://schemas.microsoft.com/office/powerpoint/2010/main" val="197531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25</a:t>
            </a:fld>
            <a:endParaRPr lang="en-GB"/>
          </a:p>
        </p:txBody>
      </p:sp>
    </p:spTree>
    <p:extLst>
      <p:ext uri="{BB962C8B-B14F-4D97-AF65-F5344CB8AC3E}">
        <p14:creationId xmlns:p14="http://schemas.microsoft.com/office/powerpoint/2010/main" val="28976406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944245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187382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CD7168-EAF7-427C-A7F8-9CC69145761E}"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147569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63619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CD7168-EAF7-427C-A7F8-9CC69145761E}"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81140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CD7168-EAF7-427C-A7F8-9CC69145761E}"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363654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ACD7168-EAF7-427C-A7F8-9CC69145761E}"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21016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99914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636133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815004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137299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4253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75966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CD7168-EAF7-427C-A7F8-9CC69145761E}"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399839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CD7168-EAF7-427C-A7F8-9CC69145761E}"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391952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800636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111803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ACD7168-EAF7-427C-A7F8-9CC69145761E}" type="datetimeFigureOut">
              <a:rPr lang="en-GB" smtClean="0"/>
              <a:t>24/11/2023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A06F737-9061-49A9-AE90-6BEB217F3879}" type="slidenum">
              <a:rPr lang="en-GB" smtClean="0"/>
              <a:t>‹#›</a:t>
            </a:fld>
            <a:endParaRPr lang="en-GB"/>
          </a:p>
        </p:txBody>
      </p:sp>
    </p:spTree>
    <p:extLst>
      <p:ext uri="{BB962C8B-B14F-4D97-AF65-F5344CB8AC3E}">
        <p14:creationId xmlns:p14="http://schemas.microsoft.com/office/powerpoint/2010/main" val="7589437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NHuOb3_WbfI?start=40&amp;feature=oembed" TargetMode="Externa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shorts/hhVnBPa2W1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x3VrfYSJ0sQ?feature=oembed" TargetMode="Externa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23A93-D387-4989-9267-1E1C2FA8AE12}"/>
              </a:ext>
            </a:extLst>
          </p:cNvPr>
          <p:cNvSpPr>
            <a:spLocks noGrp="1"/>
          </p:cNvSpPr>
          <p:nvPr>
            <p:ph type="ctrTitle"/>
          </p:nvPr>
        </p:nvSpPr>
        <p:spPr/>
        <p:txBody>
          <a:bodyPr/>
          <a:lstStyle/>
          <a:p>
            <a:r>
              <a:rPr lang="en-GB" dirty="0"/>
              <a:t>Fuels and oxidisers</a:t>
            </a:r>
            <a:br>
              <a:rPr lang="en-GB" dirty="0"/>
            </a:br>
            <a:r>
              <a:rPr lang="en-GB" dirty="0"/>
              <a:t>explosive red-ox reactions</a:t>
            </a:r>
          </a:p>
        </p:txBody>
      </p:sp>
      <p:sp>
        <p:nvSpPr>
          <p:cNvPr id="3" name="Subtitle 2">
            <a:extLst>
              <a:ext uri="{FF2B5EF4-FFF2-40B4-BE49-F238E27FC236}">
                <a16:creationId xmlns:a16="http://schemas.microsoft.com/office/drawing/2014/main" id="{DD8DFCE6-45C7-42E4-9233-50FCD02FFDAD}"/>
              </a:ext>
            </a:extLst>
          </p:cNvPr>
          <p:cNvSpPr>
            <a:spLocks noGrp="1"/>
          </p:cNvSpPr>
          <p:nvPr>
            <p:ph type="subTitle" idx="1"/>
          </p:nvPr>
        </p:nvSpPr>
        <p:spPr>
          <a:xfrm>
            <a:off x="1751012" y="4736205"/>
            <a:ext cx="8689976" cy="1371599"/>
          </a:xfrm>
        </p:spPr>
        <p:txBody>
          <a:bodyPr>
            <a:normAutofit fontScale="92500" lnSpcReduction="10000"/>
          </a:bodyPr>
          <a:lstStyle/>
          <a:p>
            <a:r>
              <a:rPr lang="en-GB" dirty="0"/>
              <a:t>Acda6020</a:t>
            </a:r>
          </a:p>
          <a:p>
            <a:endParaRPr lang="en-GB" dirty="0"/>
          </a:p>
          <a:p>
            <a:r>
              <a:rPr lang="en-GB" dirty="0"/>
              <a:t>e.kazimierska@uwtsd.ac.uk</a:t>
            </a:r>
          </a:p>
          <a:p>
            <a:endParaRPr lang="en-GB" dirty="0"/>
          </a:p>
        </p:txBody>
      </p:sp>
    </p:spTree>
    <p:extLst>
      <p:ext uri="{BB962C8B-B14F-4D97-AF65-F5344CB8AC3E}">
        <p14:creationId xmlns:p14="http://schemas.microsoft.com/office/powerpoint/2010/main" val="2875780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B591-B0E0-463D-BD92-39CF3CD4D643}"/>
              </a:ext>
            </a:extLst>
          </p:cNvPr>
          <p:cNvSpPr>
            <a:spLocks noGrp="1"/>
          </p:cNvSpPr>
          <p:nvPr>
            <p:ph type="title"/>
          </p:nvPr>
        </p:nvSpPr>
        <p:spPr>
          <a:xfrm>
            <a:off x="877262" y="0"/>
            <a:ext cx="10364451" cy="861237"/>
          </a:xfrm>
        </p:spPr>
        <p:txBody>
          <a:bodyPr/>
          <a:lstStyle/>
          <a:p>
            <a:r>
              <a:rPr lang="en-GB" dirty="0"/>
              <a:t>Learning outcomes</a:t>
            </a:r>
          </a:p>
        </p:txBody>
      </p:sp>
      <p:pic>
        <p:nvPicPr>
          <p:cNvPr id="4" name="Picture 3">
            <a:extLst>
              <a:ext uri="{FF2B5EF4-FFF2-40B4-BE49-F238E27FC236}">
                <a16:creationId xmlns:a16="http://schemas.microsoft.com/office/drawing/2014/main" id="{CDCBB4E1-9903-42D2-85FD-27B2D34CF6A9}"/>
              </a:ext>
            </a:extLst>
          </p:cNvPr>
          <p:cNvPicPr>
            <a:picLocks noChangeAspect="1"/>
          </p:cNvPicPr>
          <p:nvPr/>
        </p:nvPicPr>
        <p:blipFill>
          <a:blip r:embed="rId2"/>
          <a:stretch>
            <a:fillRect/>
          </a:stretch>
        </p:blipFill>
        <p:spPr>
          <a:xfrm>
            <a:off x="6815471" y="3004830"/>
            <a:ext cx="5376530" cy="3840379"/>
          </a:xfrm>
          <a:prstGeom prst="rect">
            <a:avLst/>
          </a:prstGeom>
        </p:spPr>
      </p:pic>
      <p:sp>
        <p:nvSpPr>
          <p:cNvPr id="3" name="Content Placeholder 2">
            <a:extLst>
              <a:ext uri="{FF2B5EF4-FFF2-40B4-BE49-F238E27FC236}">
                <a16:creationId xmlns:a16="http://schemas.microsoft.com/office/drawing/2014/main" id="{F6DB4F3E-9CED-4A83-9AC7-765A7739A8FC}"/>
              </a:ext>
            </a:extLst>
          </p:cNvPr>
          <p:cNvSpPr>
            <a:spLocks noGrp="1"/>
          </p:cNvSpPr>
          <p:nvPr>
            <p:ph sz="quarter" idx="13"/>
          </p:nvPr>
        </p:nvSpPr>
        <p:spPr>
          <a:xfrm>
            <a:off x="339617" y="326083"/>
            <a:ext cx="10363826" cy="4490908"/>
          </a:xfrm>
        </p:spPr>
        <p:txBody>
          <a:bodyPr>
            <a:normAutofit/>
          </a:bodyPr>
          <a:lstStyle/>
          <a:p>
            <a:endParaRPr lang="en-GB" sz="2800" dirty="0"/>
          </a:p>
          <a:p>
            <a:r>
              <a:rPr lang="en-GB" sz="2800" cap="none" dirty="0"/>
              <a:t>identify and classify different types of explosions and</a:t>
            </a:r>
          </a:p>
          <a:p>
            <a:r>
              <a:rPr lang="en-GB" sz="2800" cap="none" dirty="0"/>
              <a:t>characterise chemical explosives.</a:t>
            </a:r>
          </a:p>
          <a:p>
            <a:r>
              <a:rPr lang="en-GB" sz="2800" cap="none" dirty="0"/>
              <a:t>apply the principles of red-ox reactions to explain combustion of hydrocarbons.</a:t>
            </a:r>
          </a:p>
          <a:p>
            <a:r>
              <a:rPr lang="en-GB" sz="2800" cap="none" dirty="0"/>
              <a:t>analyse the chemistry of common explosive mixtures, such as gunpowder and thermite</a:t>
            </a:r>
            <a:r>
              <a:rPr lang="en-GB" sz="2800" dirty="0"/>
              <a:t>.</a:t>
            </a:r>
          </a:p>
        </p:txBody>
      </p:sp>
      <p:sp>
        <p:nvSpPr>
          <p:cNvPr id="6" name="TextBox 5">
            <a:extLst>
              <a:ext uri="{FF2B5EF4-FFF2-40B4-BE49-F238E27FC236}">
                <a16:creationId xmlns:a16="http://schemas.microsoft.com/office/drawing/2014/main" id="{F46D64B1-5B56-41B6-8F13-977D6FCBBE9F}"/>
              </a:ext>
            </a:extLst>
          </p:cNvPr>
          <p:cNvSpPr txBox="1"/>
          <p:nvPr/>
        </p:nvSpPr>
        <p:spPr>
          <a:xfrm>
            <a:off x="0" y="6469657"/>
            <a:ext cx="6096982" cy="375552"/>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K4, K5, K6, S4, S5, S6, B1-8</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55271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EFA82-1E8F-4B3A-A451-ACD4CABB6056}"/>
              </a:ext>
            </a:extLst>
          </p:cNvPr>
          <p:cNvSpPr>
            <a:spLocks noGrp="1"/>
          </p:cNvSpPr>
          <p:nvPr>
            <p:ph type="title"/>
          </p:nvPr>
        </p:nvSpPr>
        <p:spPr>
          <a:xfrm>
            <a:off x="2813897" y="1"/>
            <a:ext cx="6564205" cy="914400"/>
          </a:xfrm>
        </p:spPr>
        <p:txBody>
          <a:bodyPr>
            <a:normAutofit/>
          </a:bodyPr>
          <a:lstStyle/>
          <a:p>
            <a:r>
              <a:rPr lang="en-GB" dirty="0"/>
              <a:t>WHAT IS EXPLOSION?</a:t>
            </a:r>
          </a:p>
        </p:txBody>
      </p:sp>
      <p:sp>
        <p:nvSpPr>
          <p:cNvPr id="3" name="Content Placeholder 2">
            <a:extLst>
              <a:ext uri="{FF2B5EF4-FFF2-40B4-BE49-F238E27FC236}">
                <a16:creationId xmlns:a16="http://schemas.microsoft.com/office/drawing/2014/main" id="{BBFCFBCD-EBE2-40AD-8D76-9BA12C24A1EE}"/>
              </a:ext>
            </a:extLst>
          </p:cNvPr>
          <p:cNvSpPr>
            <a:spLocks noGrp="1"/>
          </p:cNvSpPr>
          <p:nvPr>
            <p:ph sz="quarter" idx="13"/>
          </p:nvPr>
        </p:nvSpPr>
        <p:spPr>
          <a:xfrm>
            <a:off x="50799" y="973110"/>
            <a:ext cx="6858563" cy="3404571"/>
          </a:xfrm>
        </p:spPr>
        <p:txBody>
          <a:bodyPr>
            <a:noAutofit/>
          </a:bodyPr>
          <a:lstStyle/>
          <a:p>
            <a:pPr>
              <a:lnSpc>
                <a:spcPct val="110000"/>
              </a:lnSpc>
            </a:pPr>
            <a:r>
              <a:rPr lang="en-GB" b="1" cap="none" dirty="0">
                <a:solidFill>
                  <a:srgbClr val="0070C0"/>
                </a:solidFill>
              </a:rPr>
              <a:t>a sudden release of energy that can be dissipated as blast wave, propulsion of debris or by emission of thermal and ionising radiation</a:t>
            </a:r>
          </a:p>
          <a:p>
            <a:pPr>
              <a:lnSpc>
                <a:spcPct val="110000"/>
              </a:lnSpc>
            </a:pPr>
            <a:r>
              <a:rPr lang="en-GB" cap="none" dirty="0"/>
              <a:t> three types of explosions:</a:t>
            </a:r>
          </a:p>
          <a:p>
            <a:pPr lvl="1">
              <a:lnSpc>
                <a:spcPct val="110000"/>
              </a:lnSpc>
            </a:pPr>
            <a:r>
              <a:rPr lang="en-GB" cap="none" dirty="0"/>
              <a:t>physical (over pressurised steam boiler)</a:t>
            </a:r>
          </a:p>
          <a:p>
            <a:pPr lvl="1">
              <a:lnSpc>
                <a:spcPct val="110000"/>
              </a:lnSpc>
            </a:pPr>
            <a:r>
              <a:rPr lang="en-GB" cap="none" dirty="0"/>
              <a:t>chemical (result of chemical reaction of explosive compositions)</a:t>
            </a:r>
          </a:p>
          <a:p>
            <a:pPr lvl="1">
              <a:lnSpc>
                <a:spcPct val="110000"/>
              </a:lnSpc>
            </a:pPr>
            <a:r>
              <a:rPr lang="en-GB" cap="none" dirty="0"/>
              <a:t>atomic (nuclear reaction)</a:t>
            </a:r>
          </a:p>
          <a:p>
            <a:pPr>
              <a:lnSpc>
                <a:spcPct val="110000"/>
              </a:lnSpc>
            </a:pPr>
            <a:r>
              <a:rPr lang="en-GB" cap="none" dirty="0"/>
              <a:t>chemical explosions: </a:t>
            </a:r>
          </a:p>
        </p:txBody>
      </p:sp>
      <p:sp>
        <p:nvSpPr>
          <p:cNvPr id="5" name="Rectangle 4">
            <a:extLst>
              <a:ext uri="{FF2B5EF4-FFF2-40B4-BE49-F238E27FC236}">
                <a16:creationId xmlns:a16="http://schemas.microsoft.com/office/drawing/2014/main" id="{17D76837-9182-4AB5-BEAB-137409E517BC}"/>
              </a:ext>
            </a:extLst>
          </p:cNvPr>
          <p:cNvSpPr/>
          <p:nvPr/>
        </p:nvSpPr>
        <p:spPr>
          <a:xfrm>
            <a:off x="424360" y="2929396"/>
            <a:ext cx="6224954" cy="351692"/>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ontent Placeholder 2">
            <a:extLst>
              <a:ext uri="{FF2B5EF4-FFF2-40B4-BE49-F238E27FC236}">
                <a16:creationId xmlns:a16="http://schemas.microsoft.com/office/drawing/2014/main" id="{F0722D5B-26D5-4CAC-B9BF-20C7A5BD3D5C}"/>
              </a:ext>
            </a:extLst>
          </p:cNvPr>
          <p:cNvSpPr txBox="1">
            <a:spLocks/>
          </p:cNvSpPr>
          <p:nvPr/>
        </p:nvSpPr>
        <p:spPr>
          <a:xfrm>
            <a:off x="0" y="4061560"/>
            <a:ext cx="12106935" cy="267267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lvl="1">
              <a:lnSpc>
                <a:spcPct val="110000"/>
              </a:lnSpc>
            </a:pPr>
            <a:r>
              <a:rPr lang="en-GB" cap="none" dirty="0"/>
              <a:t>extremely rapid exothermic transformation as a result of a chemical reaction or change of state that happens in very short time (1/100th of a second) and generates a large amount of hot gases</a:t>
            </a:r>
          </a:p>
          <a:p>
            <a:pPr lvl="1">
              <a:lnSpc>
                <a:spcPct val="110000"/>
              </a:lnSpc>
            </a:pPr>
            <a:r>
              <a:rPr lang="en-GB" cap="none" dirty="0"/>
              <a:t>produced by compositions containing explosive compounds </a:t>
            </a:r>
            <a:r>
              <a:rPr lang="en-GB" cap="none" dirty="0" err="1"/>
              <a:t>hich</a:t>
            </a:r>
            <a:r>
              <a:rPr lang="en-GB" cap="none" dirty="0"/>
              <a:t> are compressed together (do not need to be confined).</a:t>
            </a:r>
          </a:p>
          <a:p>
            <a:pPr lvl="1">
              <a:lnSpc>
                <a:spcPct val="110000"/>
              </a:lnSpc>
            </a:pPr>
            <a:r>
              <a:rPr lang="en-GB" cap="none" dirty="0"/>
              <a:t>gases formed inside the small container (once occupied by the explosive charge) create pressure that is high enough to produce a blast wave which will break the walls of the container and cause damage to the surrounding objects; if the blast wave is strong enough, damage to distant objects can also occur. </a:t>
            </a:r>
          </a:p>
        </p:txBody>
      </p:sp>
      <p:pic>
        <p:nvPicPr>
          <p:cNvPr id="7" name="Online Media 2" title="Huge Explosion! TNT!">
            <a:hlinkClick r:id="" action="ppaction://media"/>
            <a:extLst>
              <a:ext uri="{FF2B5EF4-FFF2-40B4-BE49-F238E27FC236}">
                <a16:creationId xmlns:a16="http://schemas.microsoft.com/office/drawing/2014/main" id="{DC148ADC-52DE-4CB7-AEBA-0E2BE9EE8C8D}"/>
              </a:ext>
            </a:extLst>
          </p:cNvPr>
          <p:cNvPicPr>
            <a:picLocks noRot="1" noChangeAspect="1"/>
          </p:cNvPicPr>
          <p:nvPr>
            <a:videoFile r:link="rId1"/>
          </p:nvPr>
        </p:nvPicPr>
        <p:blipFill>
          <a:blip r:embed="rId4"/>
          <a:stretch>
            <a:fillRect/>
          </a:stretch>
        </p:blipFill>
        <p:spPr>
          <a:xfrm>
            <a:off x="7166077" y="994282"/>
            <a:ext cx="4681794" cy="2866518"/>
          </a:xfrm>
          <a:prstGeom prst="rect">
            <a:avLst/>
          </a:prstGeom>
        </p:spPr>
      </p:pic>
      <p:pic>
        <p:nvPicPr>
          <p:cNvPr id="4" name="Picture 3">
            <a:extLst>
              <a:ext uri="{FF2B5EF4-FFF2-40B4-BE49-F238E27FC236}">
                <a16:creationId xmlns:a16="http://schemas.microsoft.com/office/drawing/2014/main" id="{C88E672C-C933-42D2-92B7-68440E8A2815}"/>
              </a:ext>
            </a:extLst>
          </p:cNvPr>
          <p:cNvPicPr>
            <a:picLocks noChangeAspect="1"/>
          </p:cNvPicPr>
          <p:nvPr/>
        </p:nvPicPr>
        <p:blipFill>
          <a:blip r:embed="rId5"/>
          <a:stretch>
            <a:fillRect/>
          </a:stretch>
        </p:blipFill>
        <p:spPr>
          <a:xfrm>
            <a:off x="7022875" y="973110"/>
            <a:ext cx="4868951" cy="301874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878026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3B0CD4-8999-4528-8EA5-59FBB2640267}"/>
              </a:ext>
            </a:extLst>
          </p:cNvPr>
          <p:cNvPicPr>
            <a:picLocks noChangeAspect="1"/>
          </p:cNvPicPr>
          <p:nvPr/>
        </p:nvPicPr>
        <p:blipFill rotWithShape="1">
          <a:blip r:embed="rId3"/>
          <a:srcRect r="16165"/>
          <a:stretch/>
        </p:blipFill>
        <p:spPr>
          <a:xfrm>
            <a:off x="6904191" y="275304"/>
            <a:ext cx="5287809" cy="6307391"/>
          </a:xfrm>
          <a:prstGeom prst="rect">
            <a:avLst/>
          </a:prstGeom>
        </p:spPr>
      </p:pic>
      <p:sp>
        <p:nvSpPr>
          <p:cNvPr id="2" name="Title 1">
            <a:extLst>
              <a:ext uri="{FF2B5EF4-FFF2-40B4-BE49-F238E27FC236}">
                <a16:creationId xmlns:a16="http://schemas.microsoft.com/office/drawing/2014/main" id="{3F8E0A87-067D-453C-9773-6F5D5DEFCA12}"/>
              </a:ext>
            </a:extLst>
          </p:cNvPr>
          <p:cNvSpPr>
            <a:spLocks noGrp="1"/>
          </p:cNvSpPr>
          <p:nvPr>
            <p:ph type="title"/>
          </p:nvPr>
        </p:nvSpPr>
        <p:spPr>
          <a:xfrm>
            <a:off x="913774" y="1"/>
            <a:ext cx="10364451" cy="791110"/>
          </a:xfrm>
        </p:spPr>
        <p:txBody>
          <a:bodyPr/>
          <a:lstStyle/>
          <a:p>
            <a:r>
              <a:rPr lang="en-GB" dirty="0"/>
              <a:t>Chemical explosives</a:t>
            </a:r>
          </a:p>
        </p:txBody>
      </p:sp>
      <p:sp>
        <p:nvSpPr>
          <p:cNvPr id="3" name="Content Placeholder 2">
            <a:extLst>
              <a:ext uri="{FF2B5EF4-FFF2-40B4-BE49-F238E27FC236}">
                <a16:creationId xmlns:a16="http://schemas.microsoft.com/office/drawing/2014/main" id="{C18B81B3-36CB-443F-A3FE-B2A492731BAF}"/>
              </a:ext>
            </a:extLst>
          </p:cNvPr>
          <p:cNvSpPr>
            <a:spLocks noGrp="1"/>
          </p:cNvSpPr>
          <p:nvPr>
            <p:ph sz="quarter" idx="13"/>
          </p:nvPr>
        </p:nvSpPr>
        <p:spPr>
          <a:xfrm>
            <a:off x="216673" y="791110"/>
            <a:ext cx="7167353" cy="5791585"/>
          </a:xfrm>
        </p:spPr>
        <p:txBody>
          <a:bodyPr>
            <a:normAutofit/>
          </a:bodyPr>
          <a:lstStyle/>
          <a:p>
            <a:r>
              <a:rPr lang="en-US" altLang="en-US" cap="none" dirty="0"/>
              <a:t>a chemical explosive is a substance that, when stimulated, decomposes in a  very short time to form other more stable substances mainly in gas phase.</a:t>
            </a:r>
            <a:endParaRPr lang="en-GB" sz="2400" dirty="0">
              <a:cs typeface="Calibri" panose="020F0502020204030204" pitchFamily="34" charset="0"/>
            </a:endParaRPr>
          </a:p>
          <a:p>
            <a:r>
              <a:rPr lang="en-GB" sz="2400" dirty="0" err="1">
                <a:cs typeface="Calibri" panose="020F0502020204030204" pitchFamily="34" charset="0"/>
              </a:rPr>
              <a:t>C</a:t>
            </a:r>
            <a:r>
              <a:rPr lang="en-GB" sz="2400" i="1" cap="none" baseline="-25000" dirty="0" err="1">
                <a:cs typeface="Calibri" panose="020F0502020204030204" pitchFamily="34" charset="0"/>
              </a:rPr>
              <a:t>a</a:t>
            </a:r>
            <a:r>
              <a:rPr lang="en-GB" sz="2400" dirty="0" err="1">
                <a:solidFill>
                  <a:srgbClr val="00B050"/>
                </a:solidFill>
                <a:cs typeface="Calibri" panose="020F0502020204030204" pitchFamily="34" charset="0"/>
              </a:rPr>
              <a:t>H</a:t>
            </a:r>
            <a:r>
              <a:rPr lang="en-GB" sz="2400" i="1" cap="none" baseline="-25000" dirty="0" err="1">
                <a:solidFill>
                  <a:srgbClr val="00B050"/>
                </a:solidFill>
                <a:cs typeface="Calibri" panose="020F0502020204030204" pitchFamily="34" charset="0"/>
              </a:rPr>
              <a:t>b</a:t>
            </a:r>
            <a:r>
              <a:rPr lang="en-GB" sz="2400" dirty="0" err="1">
                <a:solidFill>
                  <a:srgbClr val="FF0000"/>
                </a:solidFill>
                <a:cs typeface="Calibri" panose="020F0502020204030204" pitchFamily="34" charset="0"/>
              </a:rPr>
              <a:t>N</a:t>
            </a:r>
            <a:r>
              <a:rPr lang="en-GB" sz="2400" i="1" cap="none" baseline="-25000" dirty="0" err="1">
                <a:solidFill>
                  <a:srgbClr val="FF0000"/>
                </a:solidFill>
                <a:cs typeface="Calibri" panose="020F0502020204030204" pitchFamily="34" charset="0"/>
              </a:rPr>
              <a:t>c</a:t>
            </a:r>
            <a:r>
              <a:rPr lang="en-GB" sz="2400" dirty="0" err="1">
                <a:solidFill>
                  <a:srgbClr val="0000FF"/>
                </a:solidFill>
                <a:cs typeface="Calibri" panose="020F0502020204030204" pitchFamily="34" charset="0"/>
              </a:rPr>
              <a:t>O</a:t>
            </a:r>
            <a:r>
              <a:rPr lang="en-GB" sz="2400" i="1" cap="none" baseline="-25000" dirty="0" err="1">
                <a:solidFill>
                  <a:srgbClr val="0000FF"/>
                </a:solidFill>
                <a:cs typeface="Calibri" panose="020F0502020204030204" pitchFamily="34" charset="0"/>
              </a:rPr>
              <a:t>d</a:t>
            </a:r>
            <a:r>
              <a:rPr lang="en-GB" sz="2400" i="1" baseline="-25000" dirty="0">
                <a:solidFill>
                  <a:srgbClr val="0000FF"/>
                </a:solidFill>
                <a:cs typeface="Calibri" panose="020F0502020204030204" pitchFamily="34" charset="0"/>
              </a:rPr>
              <a:t> </a:t>
            </a:r>
            <a:r>
              <a:rPr lang="en-GB" cap="none" dirty="0"/>
              <a:t> - contain oxygen, nitrogen and oxidizable elements (fuel) such as carbon and hydrogen</a:t>
            </a:r>
          </a:p>
          <a:p>
            <a:r>
              <a:rPr lang="en-GB" cap="none" dirty="0"/>
              <a:t>oxygen is generally attached to nitrogen (-NO, -NO</a:t>
            </a:r>
            <a:r>
              <a:rPr lang="en-GB" cap="none" baseline="-25000" dirty="0"/>
              <a:t>2</a:t>
            </a:r>
            <a:r>
              <a:rPr lang="en-GB" cap="none" dirty="0"/>
              <a:t> and -NO</a:t>
            </a:r>
            <a:r>
              <a:rPr lang="en-GB" cap="none" baseline="-25000" dirty="0"/>
              <a:t>3</a:t>
            </a:r>
            <a:r>
              <a:rPr lang="en-GB" cap="none" dirty="0"/>
              <a:t>)</a:t>
            </a:r>
            <a:endParaRPr lang="en-GB" cap="none" baseline="-25000" dirty="0"/>
          </a:p>
          <a:p>
            <a:r>
              <a:rPr lang="en-GB" cap="none" dirty="0"/>
              <a:t>exceptions: </a:t>
            </a:r>
            <a:r>
              <a:rPr lang="en-GB" cap="none" dirty="0" err="1"/>
              <a:t>azides</a:t>
            </a:r>
            <a:r>
              <a:rPr lang="en-GB" cap="none" dirty="0"/>
              <a:t> (–N=N=N), nitrogen </a:t>
            </a:r>
            <a:r>
              <a:rPr lang="en-GB" cap="none" dirty="0" err="1"/>
              <a:t>triodine</a:t>
            </a:r>
            <a:r>
              <a:rPr lang="en-GB" cap="none" dirty="0"/>
              <a:t> (NI</a:t>
            </a:r>
            <a:r>
              <a:rPr lang="en-GB" cap="none" baseline="-25000" dirty="0"/>
              <a:t>3</a:t>
            </a:r>
            <a:r>
              <a:rPr lang="en-GB" cap="none" dirty="0"/>
              <a:t>), azoimide (NH</a:t>
            </a:r>
            <a:r>
              <a:rPr lang="en-GB" cap="none" baseline="-25000" dirty="0"/>
              <a:t>3</a:t>
            </a:r>
            <a:r>
              <a:rPr lang="en-GB" cap="none" dirty="0"/>
              <a:t>NI</a:t>
            </a:r>
            <a:r>
              <a:rPr lang="en-GB" cap="none" baseline="-25000" dirty="0"/>
              <a:t>3</a:t>
            </a:r>
            <a:r>
              <a:rPr lang="en-GB" cap="none" dirty="0"/>
              <a:t>) which contain no oxygen</a:t>
            </a:r>
          </a:p>
          <a:p>
            <a:r>
              <a:rPr lang="en-GB" cap="none" dirty="0"/>
              <a:t>nitrogen and oxygen molecules separate and then united with the fuel for components</a:t>
            </a:r>
          </a:p>
          <a:p>
            <a:r>
              <a:rPr lang="en-GB" cap="none" dirty="0"/>
              <a:t>during the reaction, large quantities of energy are liberated </a:t>
            </a:r>
          </a:p>
          <a:p>
            <a:endParaRPr lang="en-GB" cap="none" dirty="0"/>
          </a:p>
        </p:txBody>
      </p:sp>
    </p:spTree>
    <p:extLst>
      <p:ext uri="{BB962C8B-B14F-4D97-AF65-F5344CB8AC3E}">
        <p14:creationId xmlns:p14="http://schemas.microsoft.com/office/powerpoint/2010/main" val="3873212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E0A87-067D-453C-9773-6F5D5DEFCA12}"/>
              </a:ext>
            </a:extLst>
          </p:cNvPr>
          <p:cNvSpPr>
            <a:spLocks noGrp="1"/>
          </p:cNvSpPr>
          <p:nvPr>
            <p:ph type="title"/>
          </p:nvPr>
        </p:nvSpPr>
        <p:spPr>
          <a:xfrm>
            <a:off x="913774" y="1"/>
            <a:ext cx="10364451" cy="791110"/>
          </a:xfrm>
        </p:spPr>
        <p:txBody>
          <a:bodyPr/>
          <a:lstStyle/>
          <a:p>
            <a:r>
              <a:rPr lang="en-GB" dirty="0"/>
              <a:t>Heat of detonation</a:t>
            </a:r>
          </a:p>
        </p:txBody>
      </p:sp>
      <p:sp>
        <p:nvSpPr>
          <p:cNvPr id="3" name="Content Placeholder 2">
            <a:extLst>
              <a:ext uri="{FF2B5EF4-FFF2-40B4-BE49-F238E27FC236}">
                <a16:creationId xmlns:a16="http://schemas.microsoft.com/office/drawing/2014/main" id="{C18B81B3-36CB-443F-A3FE-B2A492731BAF}"/>
              </a:ext>
            </a:extLst>
          </p:cNvPr>
          <p:cNvSpPr>
            <a:spLocks noGrp="1"/>
          </p:cNvSpPr>
          <p:nvPr>
            <p:ph sz="quarter" idx="13"/>
          </p:nvPr>
        </p:nvSpPr>
        <p:spPr>
          <a:xfrm>
            <a:off x="292608" y="998929"/>
            <a:ext cx="10830943" cy="5328252"/>
          </a:xfrm>
        </p:spPr>
        <p:txBody>
          <a:bodyPr>
            <a:normAutofit/>
          </a:bodyPr>
          <a:lstStyle/>
          <a:p>
            <a:r>
              <a:rPr lang="en-GB" cap="none" dirty="0"/>
              <a:t>the amount of generated heat (heat of reaction) is the difference between the heat required to break up the explosive molecule into its elements and the heat released on recombination of these elements to form CO</a:t>
            </a:r>
            <a:r>
              <a:rPr lang="en-GB" cap="none" baseline="-25000" dirty="0"/>
              <a:t>2</a:t>
            </a:r>
            <a:r>
              <a:rPr lang="en-GB" cap="none" dirty="0"/>
              <a:t>, H</a:t>
            </a:r>
            <a:r>
              <a:rPr lang="en-GB" cap="none" baseline="-25000" dirty="0"/>
              <a:t>2</a:t>
            </a:r>
            <a:r>
              <a:rPr lang="en-GB" cap="none" dirty="0"/>
              <a:t>O, N2, etc.  (Hess’s law)</a:t>
            </a:r>
          </a:p>
          <a:p>
            <a:endParaRPr lang="en-GB" cap="none" dirty="0"/>
          </a:p>
        </p:txBody>
      </p:sp>
      <p:grpSp>
        <p:nvGrpSpPr>
          <p:cNvPr id="4" name="Group 3">
            <a:extLst>
              <a:ext uri="{FF2B5EF4-FFF2-40B4-BE49-F238E27FC236}">
                <a16:creationId xmlns:a16="http://schemas.microsoft.com/office/drawing/2014/main" id="{256D86D1-6619-43E0-A835-747E80B96141}"/>
              </a:ext>
            </a:extLst>
          </p:cNvPr>
          <p:cNvGrpSpPr/>
          <p:nvPr/>
        </p:nvGrpSpPr>
        <p:grpSpPr>
          <a:xfrm>
            <a:off x="370526" y="2326282"/>
            <a:ext cx="11079979" cy="1534518"/>
            <a:chOff x="819413" y="4637319"/>
            <a:chExt cx="11079979" cy="1534518"/>
          </a:xfrm>
        </p:grpSpPr>
        <p:pic>
          <p:nvPicPr>
            <p:cNvPr id="5" name="Picture 4">
              <a:extLst>
                <a:ext uri="{FF2B5EF4-FFF2-40B4-BE49-F238E27FC236}">
                  <a16:creationId xmlns:a16="http://schemas.microsoft.com/office/drawing/2014/main" id="{3A58A0C6-B305-4EE6-A8BC-45CEC3EFDB80}"/>
                </a:ext>
              </a:extLst>
            </p:cNvPr>
            <p:cNvPicPr>
              <a:picLocks noChangeAspect="1"/>
            </p:cNvPicPr>
            <p:nvPr/>
          </p:nvPicPr>
          <p:blipFill>
            <a:blip r:embed="rId3"/>
            <a:stretch>
              <a:fillRect/>
            </a:stretch>
          </p:blipFill>
          <p:spPr>
            <a:xfrm>
              <a:off x="819413" y="4637319"/>
              <a:ext cx="3569707" cy="1534518"/>
            </a:xfrm>
            <a:prstGeom prst="rect">
              <a:avLst/>
            </a:prstGeom>
          </p:spPr>
        </p:pic>
        <p:sp>
          <p:nvSpPr>
            <p:cNvPr id="6" name="TextBox 5">
              <a:extLst>
                <a:ext uri="{FF2B5EF4-FFF2-40B4-BE49-F238E27FC236}">
                  <a16:creationId xmlns:a16="http://schemas.microsoft.com/office/drawing/2014/main" id="{AE67F02C-ED66-4D03-9FEF-38249CEC3BD1}"/>
                </a:ext>
              </a:extLst>
            </p:cNvPr>
            <p:cNvSpPr txBox="1"/>
            <p:nvPr/>
          </p:nvSpPr>
          <p:spPr>
            <a:xfrm>
              <a:off x="4501123" y="5003029"/>
              <a:ext cx="7398269" cy="523220"/>
            </a:xfrm>
            <a:prstGeom prst="rect">
              <a:avLst/>
            </a:prstGeom>
            <a:noFill/>
            <a:ln w="38100">
              <a:solidFill>
                <a:srgbClr val="00B0F0"/>
              </a:solidFill>
            </a:ln>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a:t>
              </a:r>
              <a:r>
                <a:rPr lang="en-GB" sz="2800" dirty="0">
                  <a:solidFill>
                    <a:srgbClr val="00B050"/>
                  </a:solidFill>
                  <a:sym typeface="Symbol" panose="05050102010706020507" pitchFamily="18" charset="2"/>
                </a:rPr>
                <a:t> </a:t>
              </a:r>
              <a:endParaRPr lang="en-GB" sz="2800" dirty="0"/>
            </a:p>
          </p:txBody>
        </p:sp>
      </p:grpSp>
      <p:sp>
        <p:nvSpPr>
          <p:cNvPr id="7" name="TextBox 6">
            <a:extLst>
              <a:ext uri="{FF2B5EF4-FFF2-40B4-BE49-F238E27FC236}">
                <a16:creationId xmlns:a16="http://schemas.microsoft.com/office/drawing/2014/main" id="{B4991B83-8AC9-4D36-AE8F-AD97D5EE5C70}"/>
              </a:ext>
            </a:extLst>
          </p:cNvPr>
          <p:cNvSpPr txBox="1"/>
          <p:nvPr/>
        </p:nvSpPr>
        <p:spPr>
          <a:xfrm>
            <a:off x="4052236" y="3860800"/>
            <a:ext cx="1737976" cy="369332"/>
          </a:xfrm>
          <a:prstGeom prst="rect">
            <a:avLst/>
          </a:prstGeom>
          <a:noFill/>
        </p:spPr>
        <p:txBody>
          <a:bodyPr wrap="none" rtlCol="0">
            <a:spAutoFit/>
          </a:bodyPr>
          <a:lstStyle/>
          <a:p>
            <a:r>
              <a:rPr lang="en-GB" dirty="0" err="1"/>
              <a:t>rxn</a:t>
            </a:r>
            <a:r>
              <a:rPr lang="en-GB" dirty="0"/>
              <a:t> = detonation</a:t>
            </a:r>
          </a:p>
        </p:txBody>
      </p:sp>
    </p:spTree>
    <p:extLst>
      <p:ext uri="{BB962C8B-B14F-4D97-AF65-F5344CB8AC3E}">
        <p14:creationId xmlns:p14="http://schemas.microsoft.com/office/powerpoint/2010/main" val="2541410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F982C-DC43-4F55-9F91-F974753FCD3F}"/>
              </a:ext>
            </a:extLst>
          </p:cNvPr>
          <p:cNvSpPr>
            <a:spLocks noGrp="1"/>
          </p:cNvSpPr>
          <p:nvPr>
            <p:ph type="title"/>
          </p:nvPr>
        </p:nvSpPr>
        <p:spPr>
          <a:xfrm>
            <a:off x="913774" y="0"/>
            <a:ext cx="10364451" cy="842481"/>
          </a:xfrm>
        </p:spPr>
        <p:txBody>
          <a:bodyPr/>
          <a:lstStyle/>
          <a:p>
            <a:r>
              <a:rPr lang="en-GB" dirty="0"/>
              <a:t>Classification of chemical explosives</a:t>
            </a:r>
          </a:p>
        </p:txBody>
      </p:sp>
      <p:sp>
        <p:nvSpPr>
          <p:cNvPr id="3" name="Content Placeholder 2">
            <a:extLst>
              <a:ext uri="{FF2B5EF4-FFF2-40B4-BE49-F238E27FC236}">
                <a16:creationId xmlns:a16="http://schemas.microsoft.com/office/drawing/2014/main" id="{55E96D8A-9CD7-4B4B-BAFD-257158B4D2E8}"/>
              </a:ext>
            </a:extLst>
          </p:cNvPr>
          <p:cNvSpPr>
            <a:spLocks noGrp="1"/>
          </p:cNvSpPr>
          <p:nvPr>
            <p:ph sz="quarter" idx="13"/>
          </p:nvPr>
        </p:nvSpPr>
        <p:spPr>
          <a:xfrm>
            <a:off x="369244" y="722409"/>
            <a:ext cx="11822756" cy="3424107"/>
          </a:xfrm>
        </p:spPr>
        <p:txBody>
          <a:bodyPr>
            <a:noAutofit/>
          </a:bodyPr>
          <a:lstStyle/>
          <a:p>
            <a:r>
              <a:rPr lang="en-GB" sz="2400" b="1" cap="none" dirty="0">
                <a:solidFill>
                  <a:srgbClr val="0070C0"/>
                </a:solidFill>
              </a:rPr>
              <a:t>with respect to their chemical nature</a:t>
            </a:r>
          </a:p>
          <a:p>
            <a:r>
              <a:rPr lang="en-GB" sz="2400" cap="none" dirty="0"/>
              <a:t>chemical explosives can be divided into two groups depending on their chemical nature:</a:t>
            </a:r>
          </a:p>
          <a:p>
            <a:pPr marL="457200" lvl="1" indent="0">
              <a:buNone/>
            </a:pPr>
            <a:r>
              <a:rPr lang="en-GB" sz="2200" b="1" cap="none" dirty="0"/>
              <a:t>explosive substances </a:t>
            </a:r>
            <a:r>
              <a:rPr lang="en-GB" sz="2200" cap="none" dirty="0"/>
              <a:t>(e.g. TNT) and </a:t>
            </a:r>
            <a:r>
              <a:rPr lang="en-GB" sz="2200" b="1" cap="none" dirty="0"/>
              <a:t>explosive mixtures </a:t>
            </a:r>
            <a:r>
              <a:rPr lang="en-GB" sz="2200" cap="none" dirty="0"/>
              <a:t>(e.g. black powder)</a:t>
            </a:r>
          </a:p>
          <a:p>
            <a:r>
              <a:rPr lang="en-GB" sz="2400" cap="none" dirty="0"/>
              <a:t>explosive substances contain molecular groups with explosive properties</a:t>
            </a:r>
            <a:endParaRPr lang="en-GB" sz="1400" cap="none" dirty="0"/>
          </a:p>
        </p:txBody>
      </p:sp>
      <p:graphicFrame>
        <p:nvGraphicFramePr>
          <p:cNvPr id="5" name="Table 4">
            <a:extLst>
              <a:ext uri="{FF2B5EF4-FFF2-40B4-BE49-F238E27FC236}">
                <a16:creationId xmlns:a16="http://schemas.microsoft.com/office/drawing/2014/main" id="{7F43316C-ACD7-4A9D-AC1B-70F8CB25586A}"/>
              </a:ext>
            </a:extLst>
          </p:cNvPr>
          <p:cNvGraphicFramePr>
            <a:graphicFrameLocks noGrp="1"/>
          </p:cNvGraphicFramePr>
          <p:nvPr>
            <p:extLst>
              <p:ext uri="{D42A27DB-BD31-4B8C-83A1-F6EECF244321}">
                <p14:modId xmlns:p14="http://schemas.microsoft.com/office/powerpoint/2010/main" val="4084927131"/>
              </p:ext>
            </p:extLst>
          </p:nvPr>
        </p:nvGraphicFramePr>
        <p:xfrm>
          <a:off x="2175347" y="2814573"/>
          <a:ext cx="8210550" cy="3840480"/>
        </p:xfrm>
        <a:graphic>
          <a:graphicData uri="http://schemas.openxmlformats.org/drawingml/2006/table">
            <a:tbl>
              <a:tblPr>
                <a:tableStyleId>{5C22544A-7EE6-4342-B048-85BDC9FD1C3A}</a:tableStyleId>
              </a:tblPr>
              <a:tblGrid>
                <a:gridCol w="2586000">
                  <a:extLst>
                    <a:ext uri="{9D8B030D-6E8A-4147-A177-3AD203B41FA5}">
                      <a16:colId xmlns:a16="http://schemas.microsoft.com/office/drawing/2014/main" val="2772638334"/>
                    </a:ext>
                  </a:extLst>
                </a:gridCol>
                <a:gridCol w="5624550">
                  <a:extLst>
                    <a:ext uri="{9D8B030D-6E8A-4147-A177-3AD203B41FA5}">
                      <a16:colId xmlns:a16="http://schemas.microsoft.com/office/drawing/2014/main" val="3145697439"/>
                    </a:ext>
                  </a:extLst>
                </a:gridCol>
              </a:tblGrid>
              <a:tr h="426720">
                <a:tc>
                  <a:txBody>
                    <a:bodyPr/>
                    <a:lstStyle/>
                    <a:p>
                      <a:pPr algn="l" fontAlgn="b"/>
                      <a:r>
                        <a:rPr lang="en-GB" sz="1800" b="1" u="none" strike="noStrike">
                          <a:effectLst/>
                        </a:rPr>
                        <a:t>GROUP</a:t>
                      </a:r>
                      <a:endParaRPr lang="en-GB" sz="1800" b="1"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b="1" u="none" strike="noStrike">
                          <a:effectLst/>
                        </a:rPr>
                        <a:t>EXPLOSIVE COMPOUNDS</a:t>
                      </a:r>
                      <a:endParaRPr lang="en-GB" sz="1800" b="1"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74175794"/>
                  </a:ext>
                </a:extLst>
              </a:tr>
              <a:tr h="426720">
                <a:tc>
                  <a:txBody>
                    <a:bodyPr/>
                    <a:lstStyle/>
                    <a:p>
                      <a:pPr algn="l" fontAlgn="b"/>
                      <a:r>
                        <a:rPr lang="en-GB" sz="1800" u="none" strike="noStrike">
                          <a:effectLst/>
                        </a:rPr>
                        <a:t> -O-O- and -O-O-O-</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organic/inorganic peroxides and ozonides</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031753511"/>
                  </a:ext>
                </a:extLst>
              </a:tr>
              <a:tr h="426720">
                <a:tc>
                  <a:txBody>
                    <a:bodyPr/>
                    <a:lstStyle/>
                    <a:p>
                      <a:pPr algn="l" fontAlgn="b"/>
                      <a:r>
                        <a:rPr lang="en-GB" sz="1800" u="none" strike="noStrike">
                          <a:effectLst/>
                        </a:rPr>
                        <a:t> -OClO</a:t>
                      </a:r>
                      <a:r>
                        <a:rPr lang="en-GB" sz="1800" u="none" strike="noStrike" baseline="-25000">
                          <a:effectLst/>
                        </a:rPr>
                        <a:t>2</a:t>
                      </a:r>
                      <a:r>
                        <a:rPr lang="en-GB" sz="1800" u="none" strike="noStrike">
                          <a:effectLst/>
                        </a:rPr>
                        <a:t> and -OClO</a:t>
                      </a:r>
                      <a:r>
                        <a:rPr lang="en-GB" sz="1800" u="none" strike="noStrike" baseline="-25000">
                          <a:effectLst/>
                        </a:rPr>
                        <a:t>3</a:t>
                      </a:r>
                      <a:endParaRPr lang="en-GB" sz="1800" b="0" i="0" u="none" strike="noStrike" baseline="-25000">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organic/inorganic chlorates and perchlorates</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201901697"/>
                  </a:ext>
                </a:extLst>
              </a:tr>
              <a:tr h="426720">
                <a:tc>
                  <a:txBody>
                    <a:bodyPr/>
                    <a:lstStyle/>
                    <a:p>
                      <a:pPr algn="l" fontAlgn="b"/>
                      <a:r>
                        <a:rPr lang="en-GB" sz="1800" u="none" strike="noStrike">
                          <a:effectLst/>
                        </a:rPr>
                        <a:t> -N-X</a:t>
                      </a:r>
                      <a:r>
                        <a:rPr lang="en-GB" sz="1800" u="none" strike="noStrike" baseline="-25000">
                          <a:effectLst/>
                        </a:rPr>
                        <a:t>2</a:t>
                      </a:r>
                      <a:endParaRPr lang="en-GB" sz="1800" b="0" i="0" u="none" strike="noStrike" baseline="-25000">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where X is halogen</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03788194"/>
                  </a:ext>
                </a:extLst>
              </a:tr>
              <a:tr h="426720">
                <a:tc>
                  <a:txBody>
                    <a:bodyPr/>
                    <a:lstStyle/>
                    <a:p>
                      <a:pPr algn="l" fontAlgn="b"/>
                      <a:r>
                        <a:rPr lang="en-GB" sz="1800" u="none" strike="noStrike">
                          <a:effectLst/>
                        </a:rPr>
                        <a:t> NO</a:t>
                      </a:r>
                      <a:r>
                        <a:rPr lang="en-GB" sz="1800" u="none" strike="noStrike" baseline="-25000">
                          <a:effectLst/>
                        </a:rPr>
                        <a:t>2</a:t>
                      </a:r>
                      <a:r>
                        <a:rPr lang="en-GB" sz="1800" u="none" strike="noStrike">
                          <a:effectLst/>
                        </a:rPr>
                        <a:t> and -ONO</a:t>
                      </a:r>
                      <a:r>
                        <a:rPr lang="en-GB" sz="1800" u="none" strike="noStrike" baseline="-25000">
                          <a:effectLst/>
                        </a:rPr>
                        <a:t>2</a:t>
                      </a:r>
                      <a:endParaRPr lang="en-GB" sz="1800" b="0" i="0" u="none" strike="noStrike" baseline="-25000">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organic/inorganic substances</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71771872"/>
                  </a:ext>
                </a:extLst>
              </a:tr>
              <a:tr h="426720">
                <a:tc>
                  <a:txBody>
                    <a:bodyPr/>
                    <a:lstStyle/>
                    <a:p>
                      <a:pPr algn="l" fontAlgn="b"/>
                      <a:r>
                        <a:rPr lang="pt-BR" sz="1800" u="none" strike="noStrike">
                          <a:effectLst/>
                        </a:rPr>
                        <a:t> -N=N- and -N=N=N-</a:t>
                      </a:r>
                      <a:endParaRPr lang="pt-BR"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organic/inorganic </a:t>
                      </a:r>
                      <a:r>
                        <a:rPr lang="en-GB" sz="1800" u="none" strike="noStrike" err="1">
                          <a:effectLst/>
                        </a:rPr>
                        <a:t>azides</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213788733"/>
                  </a:ext>
                </a:extLst>
              </a:tr>
              <a:tr h="426720">
                <a:tc>
                  <a:txBody>
                    <a:bodyPr/>
                    <a:lstStyle/>
                    <a:p>
                      <a:pPr algn="l" fontAlgn="b"/>
                      <a:r>
                        <a:rPr lang="en-GB" sz="1800" u="none" strike="noStrike">
                          <a:effectLst/>
                        </a:rPr>
                        <a:t> -N=C</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fulminates</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31731234"/>
                  </a:ext>
                </a:extLst>
              </a:tr>
              <a:tr h="426720">
                <a:tc>
                  <a:txBody>
                    <a:bodyPr/>
                    <a:lstStyle/>
                    <a:p>
                      <a:pPr algn="l" fontAlgn="b"/>
                      <a:r>
                        <a:rPr lang="en-GB" sz="1800" u="none" strike="noStrike">
                          <a:effectLst/>
                        </a:rPr>
                        <a:t> -C≡C-</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ecetylene and metal acetylides</a:t>
                      </a:r>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3199085"/>
                  </a:ext>
                </a:extLst>
              </a:tr>
              <a:tr h="426720">
                <a:tc>
                  <a:txBody>
                    <a:bodyPr/>
                    <a:lstStyle/>
                    <a:p>
                      <a:pPr algn="l" fontAlgn="b"/>
                      <a:r>
                        <a:rPr lang="en-GB" sz="1800" u="none" strike="noStrike">
                          <a:effectLst/>
                        </a:rPr>
                        <a:t> M-C</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dirty="0">
                          <a:effectLst/>
                        </a:rPr>
                        <a:t>metal bonded with carbon (organometallic compounds)</a:t>
                      </a:r>
                      <a:endParaRPr lang="en-GB" sz="18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126820606"/>
                  </a:ext>
                </a:extLst>
              </a:tr>
            </a:tbl>
          </a:graphicData>
        </a:graphic>
      </p:graphicFrame>
      <p:cxnSp>
        <p:nvCxnSpPr>
          <p:cNvPr id="7" name="Straight Connector 6">
            <a:extLst>
              <a:ext uri="{FF2B5EF4-FFF2-40B4-BE49-F238E27FC236}">
                <a16:creationId xmlns:a16="http://schemas.microsoft.com/office/drawing/2014/main" id="{77B8734B-8C3E-4C1D-A3C4-62E28607B7D3}"/>
              </a:ext>
            </a:extLst>
          </p:cNvPr>
          <p:cNvCxnSpPr/>
          <p:nvPr/>
        </p:nvCxnSpPr>
        <p:spPr>
          <a:xfrm>
            <a:off x="2175347" y="6655053"/>
            <a:ext cx="8210550" cy="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B891EEB-BE26-4FD4-9EF3-D5BD3F8D6D25}"/>
              </a:ext>
            </a:extLst>
          </p:cNvPr>
          <p:cNvCxnSpPr/>
          <p:nvPr/>
        </p:nvCxnSpPr>
        <p:spPr>
          <a:xfrm>
            <a:off x="2175347" y="2881629"/>
            <a:ext cx="8210550" cy="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8133009-3B28-44AC-A195-EFE120552A49}"/>
              </a:ext>
            </a:extLst>
          </p:cNvPr>
          <p:cNvCxnSpPr/>
          <p:nvPr/>
        </p:nvCxnSpPr>
        <p:spPr>
          <a:xfrm>
            <a:off x="2175347" y="3323589"/>
            <a:ext cx="8210550"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2127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FB721BC-E6AE-43C6-96D9-5DA4D987ACB9}"/>
              </a:ext>
            </a:extLst>
          </p:cNvPr>
          <p:cNvSpPr>
            <a:spLocks noGrp="1"/>
          </p:cNvSpPr>
          <p:nvPr>
            <p:ph type="title"/>
          </p:nvPr>
        </p:nvSpPr>
        <p:spPr>
          <a:xfrm>
            <a:off x="855820" y="-244368"/>
            <a:ext cx="10364451" cy="1596177"/>
          </a:xfrm>
        </p:spPr>
        <p:txBody>
          <a:bodyPr/>
          <a:lstStyle/>
          <a:p>
            <a:r>
              <a:rPr lang="en-GB" dirty="0"/>
              <a:t>classification of explosives</a:t>
            </a:r>
          </a:p>
        </p:txBody>
      </p:sp>
      <p:sp>
        <p:nvSpPr>
          <p:cNvPr id="9" name="TextBox 8">
            <a:extLst>
              <a:ext uri="{FF2B5EF4-FFF2-40B4-BE49-F238E27FC236}">
                <a16:creationId xmlns:a16="http://schemas.microsoft.com/office/drawing/2014/main" id="{CCAD13D4-6DA1-4CE2-AB43-A86687922AF3}"/>
              </a:ext>
            </a:extLst>
          </p:cNvPr>
          <p:cNvSpPr txBox="1"/>
          <p:nvPr/>
        </p:nvSpPr>
        <p:spPr>
          <a:xfrm>
            <a:off x="8448262" y="1833778"/>
            <a:ext cx="3743738" cy="5093702"/>
          </a:xfrm>
          <a:prstGeom prst="rect">
            <a:avLst/>
          </a:prstGeom>
          <a:noFill/>
        </p:spPr>
        <p:txBody>
          <a:bodyPr wrap="square">
            <a:spAutoFit/>
          </a:bodyPr>
          <a:lstStyle/>
          <a:p>
            <a:pPr algn="l"/>
            <a:r>
              <a:rPr lang="en-GB" sz="2000" b="1" i="0" dirty="0">
                <a:effectLst/>
              </a:rPr>
              <a:t>High explosives </a:t>
            </a:r>
          </a:p>
          <a:p>
            <a:pPr algn="l">
              <a:buFont typeface="Arial" panose="020B0604020202020204" pitchFamily="34" charset="0"/>
              <a:buChar char="•"/>
            </a:pPr>
            <a:r>
              <a:rPr lang="en-GB" sz="1700" dirty="0"/>
              <a:t>detonate as a result of extremally fast oxidation reaction accompanied by shock wave</a:t>
            </a:r>
          </a:p>
          <a:p>
            <a:pPr algn="l">
              <a:buFont typeface="Arial" panose="020B0604020202020204" pitchFamily="34" charset="0"/>
              <a:buChar char="•"/>
            </a:pPr>
            <a:r>
              <a:rPr lang="en-GB" sz="1700" dirty="0"/>
              <a:t>p</a:t>
            </a:r>
            <a:r>
              <a:rPr lang="en-GB" sz="1700" i="0" dirty="0">
                <a:effectLst/>
              </a:rPr>
              <a:t>ropagates at </a:t>
            </a:r>
            <a:r>
              <a:rPr lang="en-GB" sz="1700" b="0" i="0" dirty="0">
                <a:effectLst/>
              </a:rPr>
              <a:t>supersonic speed; up to </a:t>
            </a:r>
            <a:r>
              <a:rPr lang="en-GB" sz="1700" b="1" i="0" dirty="0">
                <a:effectLst/>
              </a:rPr>
              <a:t>9000 m/sec </a:t>
            </a:r>
            <a:endParaRPr lang="en-GB" sz="1700" b="0" i="0" dirty="0">
              <a:effectLst/>
            </a:endParaRPr>
          </a:p>
          <a:p>
            <a:pPr algn="l">
              <a:buFont typeface="Arial" panose="020B0604020202020204" pitchFamily="34" charset="0"/>
              <a:buChar char="•"/>
            </a:pPr>
            <a:r>
              <a:rPr lang="en-GB" sz="1700" b="0" i="0" dirty="0">
                <a:effectLst/>
              </a:rPr>
              <a:t>used for mining, destruction, and military purposes.</a:t>
            </a:r>
          </a:p>
          <a:p>
            <a:pPr algn="l"/>
            <a:endParaRPr lang="en-GB" sz="1700" b="1" i="0" dirty="0">
              <a:effectLst/>
            </a:endParaRPr>
          </a:p>
          <a:p>
            <a:pPr algn="l"/>
            <a:r>
              <a:rPr lang="en-GB" sz="1700" b="1" i="0" dirty="0">
                <a:effectLst/>
              </a:rPr>
              <a:t>Primary high explosives</a:t>
            </a:r>
          </a:p>
          <a:p>
            <a:pPr>
              <a:buFont typeface="Arial" panose="020B0604020202020204" pitchFamily="34" charset="0"/>
              <a:buChar char="•"/>
            </a:pPr>
            <a:r>
              <a:rPr lang="en-GB" sz="1700" b="0" i="0" dirty="0">
                <a:effectLst/>
              </a:rPr>
              <a:t>extremely sensitive to mechanical shock, friction, and heat to which they respond </a:t>
            </a:r>
          </a:p>
          <a:p>
            <a:pPr>
              <a:buFont typeface="Arial" panose="020B0604020202020204" pitchFamily="34" charset="0"/>
              <a:buChar char="•"/>
            </a:pPr>
            <a:r>
              <a:rPr lang="en-GB" sz="1700" dirty="0"/>
              <a:t>minimal activation energy</a:t>
            </a:r>
          </a:p>
          <a:p>
            <a:pPr>
              <a:buFont typeface="Arial" panose="020B0604020202020204" pitchFamily="34" charset="0"/>
              <a:buChar char="•"/>
            </a:pPr>
            <a:endParaRPr lang="en-GB" sz="1700" dirty="0"/>
          </a:p>
          <a:p>
            <a:pPr algn="l"/>
            <a:r>
              <a:rPr lang="en-GB" sz="1700" b="1" i="0" dirty="0">
                <a:effectLst/>
              </a:rPr>
              <a:t>Secondary high explosives</a:t>
            </a:r>
          </a:p>
          <a:p>
            <a:pPr algn="l">
              <a:buFont typeface="Arial" panose="020B0604020202020204" pitchFamily="34" charset="0"/>
              <a:buChar char="•"/>
            </a:pPr>
            <a:r>
              <a:rPr lang="en-GB" sz="1700" dirty="0"/>
              <a:t>l</a:t>
            </a:r>
            <a:r>
              <a:rPr lang="en-GB" sz="1700" b="0" i="0" dirty="0">
                <a:effectLst/>
              </a:rPr>
              <a:t>ess sensitive</a:t>
            </a:r>
          </a:p>
          <a:p>
            <a:pPr algn="l">
              <a:buFont typeface="Arial" panose="020B0604020202020204" pitchFamily="34" charset="0"/>
              <a:buChar char="•"/>
            </a:pPr>
            <a:r>
              <a:rPr lang="en-GB" sz="1700" dirty="0"/>
              <a:t>high activation energy</a:t>
            </a:r>
            <a:endParaRPr lang="en-GB" sz="1700" b="0" i="0" dirty="0">
              <a:effectLst/>
            </a:endParaRPr>
          </a:p>
          <a:p>
            <a:pPr algn="l">
              <a:buFont typeface="Arial" panose="020B0604020202020204" pitchFamily="34" charset="0"/>
              <a:buChar char="•"/>
            </a:pPr>
            <a:r>
              <a:rPr lang="en-GB" sz="1700" dirty="0"/>
              <a:t>require booster to detonate</a:t>
            </a:r>
            <a:endParaRPr lang="en-GB" sz="1700" b="0" i="0" dirty="0">
              <a:effectLst/>
            </a:endParaRPr>
          </a:p>
          <a:p>
            <a:pPr algn="l"/>
            <a:endParaRPr lang="en-GB" sz="1600" b="0" i="0" dirty="0">
              <a:effectLst/>
            </a:endParaRPr>
          </a:p>
        </p:txBody>
      </p:sp>
      <p:sp>
        <p:nvSpPr>
          <p:cNvPr id="12" name="TextBox 11">
            <a:extLst>
              <a:ext uri="{FF2B5EF4-FFF2-40B4-BE49-F238E27FC236}">
                <a16:creationId xmlns:a16="http://schemas.microsoft.com/office/drawing/2014/main" id="{BC455DA5-3F67-40F8-B6BA-73479B2DD2A2}"/>
              </a:ext>
            </a:extLst>
          </p:cNvPr>
          <p:cNvSpPr txBox="1"/>
          <p:nvPr/>
        </p:nvSpPr>
        <p:spPr>
          <a:xfrm>
            <a:off x="63168" y="1833778"/>
            <a:ext cx="3167711" cy="3539430"/>
          </a:xfrm>
          <a:prstGeom prst="rect">
            <a:avLst/>
          </a:prstGeom>
          <a:noFill/>
        </p:spPr>
        <p:txBody>
          <a:bodyPr wrap="square">
            <a:spAutoFit/>
          </a:bodyPr>
          <a:lstStyle/>
          <a:p>
            <a:pPr algn="l"/>
            <a:r>
              <a:rPr lang="en-GB" sz="2000" b="1" i="0" dirty="0">
                <a:effectLst/>
              </a:rPr>
              <a:t>Low explosives</a:t>
            </a:r>
          </a:p>
          <a:p>
            <a:pPr algn="l">
              <a:buFont typeface="Arial" panose="020B0604020202020204" pitchFamily="34" charset="0"/>
              <a:buChar char="•"/>
            </a:pPr>
            <a:r>
              <a:rPr lang="en-GB" sz="1700" i="0" dirty="0">
                <a:effectLst/>
              </a:rPr>
              <a:t>deflagrate rather than detonate</a:t>
            </a:r>
          </a:p>
          <a:p>
            <a:pPr algn="l">
              <a:buFont typeface="Arial" panose="020B0604020202020204" pitchFamily="34" charset="0"/>
              <a:buChar char="•"/>
            </a:pPr>
            <a:r>
              <a:rPr lang="en-GB" sz="1700" b="0" i="0" dirty="0">
                <a:effectLst/>
              </a:rPr>
              <a:t>the rate of decomposition is less than the speed of sound (deflagration rate less than </a:t>
            </a:r>
            <a:r>
              <a:rPr lang="en-GB" sz="1700" b="1" i="0" dirty="0">
                <a:effectLst/>
              </a:rPr>
              <a:t>300 m/sec).</a:t>
            </a:r>
          </a:p>
          <a:p>
            <a:pPr algn="l">
              <a:buFont typeface="Arial" panose="020B0604020202020204" pitchFamily="34" charset="0"/>
              <a:buChar char="•"/>
            </a:pPr>
            <a:r>
              <a:rPr lang="en-GB" sz="1700" dirty="0"/>
              <a:t>l</a:t>
            </a:r>
            <a:r>
              <a:rPr lang="en-GB" sz="1700" i="0" dirty="0">
                <a:effectLst/>
              </a:rPr>
              <a:t>ow reaction velocity </a:t>
            </a:r>
          </a:p>
          <a:p>
            <a:pPr algn="l">
              <a:buFont typeface="Arial" panose="020B0604020202020204" pitchFamily="34" charset="0"/>
              <a:buChar char="•"/>
            </a:pPr>
            <a:r>
              <a:rPr lang="en-GB" sz="1700" dirty="0"/>
              <a:t>burn on the surface</a:t>
            </a:r>
            <a:endParaRPr lang="en-GB" sz="1700" i="0" dirty="0">
              <a:effectLst/>
            </a:endParaRPr>
          </a:p>
          <a:p>
            <a:pPr algn="l">
              <a:buFont typeface="Arial" panose="020B0604020202020204" pitchFamily="34" charset="0"/>
              <a:buChar char="•"/>
            </a:pPr>
            <a:r>
              <a:rPr lang="en-GB" sz="1700" dirty="0"/>
              <a:t>no water resistant, highly flammable, very sensitive</a:t>
            </a:r>
          </a:p>
          <a:p>
            <a:pPr algn="l">
              <a:buFont typeface="Arial" panose="020B0604020202020204" pitchFamily="34" charset="0"/>
              <a:buChar char="•"/>
            </a:pPr>
            <a:r>
              <a:rPr lang="en-GB" sz="1700" i="0" dirty="0">
                <a:effectLst/>
              </a:rPr>
              <a:t>produce propelling or throwing action</a:t>
            </a:r>
          </a:p>
          <a:p>
            <a:pPr algn="l">
              <a:buFont typeface="Arial" panose="020B0604020202020204" pitchFamily="34" charset="0"/>
              <a:buChar char="•"/>
            </a:pPr>
            <a:r>
              <a:rPr lang="en-GB" sz="1700" dirty="0"/>
              <a:t>include pyrotechnic compositions</a:t>
            </a:r>
            <a:endParaRPr lang="en-GB" sz="1700" i="0" dirty="0">
              <a:effectLst/>
            </a:endParaRPr>
          </a:p>
        </p:txBody>
      </p:sp>
      <p:sp>
        <p:nvSpPr>
          <p:cNvPr id="7" name="TextBox 6">
            <a:extLst>
              <a:ext uri="{FF2B5EF4-FFF2-40B4-BE49-F238E27FC236}">
                <a16:creationId xmlns:a16="http://schemas.microsoft.com/office/drawing/2014/main" id="{130CAF4B-85B1-4CE9-856B-6A0D48EFE28B}"/>
              </a:ext>
            </a:extLst>
          </p:cNvPr>
          <p:cNvSpPr txBox="1"/>
          <p:nvPr/>
        </p:nvSpPr>
        <p:spPr>
          <a:xfrm>
            <a:off x="2838590" y="890144"/>
            <a:ext cx="6514819" cy="461665"/>
          </a:xfrm>
          <a:prstGeom prst="rect">
            <a:avLst/>
          </a:prstGeom>
          <a:noFill/>
        </p:spPr>
        <p:txBody>
          <a:bodyPr wrap="square">
            <a:spAutoFit/>
          </a:bodyPr>
          <a:lstStyle/>
          <a:p>
            <a:r>
              <a:rPr lang="en-GB" sz="2400">
                <a:solidFill>
                  <a:srgbClr val="0070C0"/>
                </a:solidFill>
              </a:rPr>
              <a:t>with respect to their performance and/or uses</a:t>
            </a:r>
          </a:p>
        </p:txBody>
      </p:sp>
      <p:pic>
        <p:nvPicPr>
          <p:cNvPr id="42" name="Picture 41">
            <a:extLst>
              <a:ext uri="{FF2B5EF4-FFF2-40B4-BE49-F238E27FC236}">
                <a16:creationId xmlns:a16="http://schemas.microsoft.com/office/drawing/2014/main" id="{3019E324-2072-4415-95BA-ECC466BBCCE0}"/>
              </a:ext>
            </a:extLst>
          </p:cNvPr>
          <p:cNvPicPr>
            <a:picLocks noChangeAspect="1"/>
          </p:cNvPicPr>
          <p:nvPr/>
        </p:nvPicPr>
        <p:blipFill>
          <a:blip r:embed="rId3"/>
          <a:stretch>
            <a:fillRect/>
          </a:stretch>
        </p:blipFill>
        <p:spPr>
          <a:xfrm>
            <a:off x="3100467" y="1942411"/>
            <a:ext cx="5347794" cy="3261548"/>
          </a:xfrm>
          <a:prstGeom prst="rect">
            <a:avLst/>
          </a:prstGeom>
        </p:spPr>
      </p:pic>
    </p:spTree>
    <p:extLst>
      <p:ext uri="{BB962C8B-B14F-4D97-AF65-F5344CB8AC3E}">
        <p14:creationId xmlns:p14="http://schemas.microsoft.com/office/powerpoint/2010/main" val="303665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F8FFB6-8E61-4DA2-BEAF-26727268575D}"/>
              </a:ext>
            </a:extLst>
          </p:cNvPr>
          <p:cNvSpPr>
            <a:spLocks noGrp="1"/>
          </p:cNvSpPr>
          <p:nvPr>
            <p:ph type="title"/>
          </p:nvPr>
        </p:nvSpPr>
        <p:spPr>
          <a:xfrm>
            <a:off x="1533872" y="67288"/>
            <a:ext cx="9030917" cy="732673"/>
          </a:xfrm>
        </p:spPr>
        <p:txBody>
          <a:bodyPr>
            <a:normAutofit/>
          </a:bodyPr>
          <a:lstStyle/>
          <a:p>
            <a:r>
              <a:rPr lang="en-GB" dirty="0"/>
              <a:t>Main ingredients in Explosives</a:t>
            </a:r>
          </a:p>
        </p:txBody>
      </p:sp>
      <p:grpSp>
        <p:nvGrpSpPr>
          <p:cNvPr id="4" name="Group 3">
            <a:extLst>
              <a:ext uri="{FF2B5EF4-FFF2-40B4-BE49-F238E27FC236}">
                <a16:creationId xmlns:a16="http://schemas.microsoft.com/office/drawing/2014/main" id="{6137AA74-0351-4E26-B82D-BDF2CB15B7A1}"/>
              </a:ext>
            </a:extLst>
          </p:cNvPr>
          <p:cNvGrpSpPr/>
          <p:nvPr/>
        </p:nvGrpSpPr>
        <p:grpSpPr>
          <a:xfrm>
            <a:off x="8009357" y="2137286"/>
            <a:ext cx="4005433" cy="3755805"/>
            <a:chOff x="8227468" y="1680057"/>
            <a:chExt cx="3840815" cy="3497885"/>
          </a:xfrm>
        </p:grpSpPr>
        <p:pic>
          <p:nvPicPr>
            <p:cNvPr id="6" name="Picture 5">
              <a:extLst>
                <a:ext uri="{FF2B5EF4-FFF2-40B4-BE49-F238E27FC236}">
                  <a16:creationId xmlns:a16="http://schemas.microsoft.com/office/drawing/2014/main" id="{45A2C8CA-CAEA-42C5-A62C-41EAB21C4B84}"/>
                </a:ext>
              </a:extLst>
            </p:cNvPr>
            <p:cNvPicPr>
              <a:picLocks noChangeAspect="1"/>
            </p:cNvPicPr>
            <p:nvPr/>
          </p:nvPicPr>
          <p:blipFill>
            <a:blip r:embed="rId3"/>
            <a:stretch>
              <a:fillRect/>
            </a:stretch>
          </p:blipFill>
          <p:spPr>
            <a:xfrm>
              <a:off x="8227468" y="1680057"/>
              <a:ext cx="3840815" cy="3497885"/>
            </a:xfrm>
            <a:prstGeom prst="rect">
              <a:avLst/>
            </a:prstGeom>
          </p:spPr>
        </p:pic>
        <p:sp>
          <p:nvSpPr>
            <p:cNvPr id="5" name="Rectangle 4">
              <a:extLst>
                <a:ext uri="{FF2B5EF4-FFF2-40B4-BE49-F238E27FC236}">
                  <a16:creationId xmlns:a16="http://schemas.microsoft.com/office/drawing/2014/main" id="{C640601A-79CA-41DA-B71B-01941CB84779}"/>
                </a:ext>
              </a:extLst>
            </p:cNvPr>
            <p:cNvSpPr/>
            <p:nvPr/>
          </p:nvSpPr>
          <p:spPr>
            <a:xfrm>
              <a:off x="9579935" y="4704907"/>
              <a:ext cx="1291856" cy="43061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B9EE357-B887-4B17-BCB0-03A052C7A787}"/>
                </a:ext>
              </a:extLst>
            </p:cNvPr>
            <p:cNvSpPr/>
            <p:nvPr/>
          </p:nvSpPr>
          <p:spPr>
            <a:xfrm rot="18005293">
              <a:off x="8186776" y="3148212"/>
              <a:ext cx="2104033" cy="430619"/>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3147568-B978-4C20-B7E9-343942742ECC}"/>
                </a:ext>
              </a:extLst>
            </p:cNvPr>
            <p:cNvSpPr/>
            <p:nvPr/>
          </p:nvSpPr>
          <p:spPr>
            <a:xfrm rot="3638219">
              <a:off x="10392842" y="3200305"/>
              <a:ext cx="1411124" cy="430619"/>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Content Placeholder 2">
            <a:extLst>
              <a:ext uri="{FF2B5EF4-FFF2-40B4-BE49-F238E27FC236}">
                <a16:creationId xmlns:a16="http://schemas.microsoft.com/office/drawing/2014/main" id="{0AEF0009-1DAE-4226-9577-11405371C405}"/>
              </a:ext>
            </a:extLst>
          </p:cNvPr>
          <p:cNvSpPr>
            <a:spLocks noGrp="1"/>
          </p:cNvSpPr>
          <p:nvPr>
            <p:ph sz="quarter" idx="13"/>
          </p:nvPr>
        </p:nvSpPr>
        <p:spPr>
          <a:xfrm>
            <a:off x="261079" y="778170"/>
            <a:ext cx="11576502" cy="3847444"/>
          </a:xfrm>
        </p:spPr>
        <p:txBody>
          <a:bodyPr>
            <a:noAutofit/>
          </a:bodyPr>
          <a:lstStyle/>
          <a:p>
            <a:pPr>
              <a:lnSpc>
                <a:spcPct val="150000"/>
              </a:lnSpc>
            </a:pPr>
            <a:r>
              <a:rPr lang="en-GB" sz="2400" cap="none" dirty="0"/>
              <a:t>d</a:t>
            </a:r>
            <a:r>
              <a:rPr lang="en-GB" sz="2400" b="0" i="0" cap="none" dirty="0">
                <a:effectLst/>
              </a:rPr>
              <a:t>eflagration and detonation are both an example of </a:t>
            </a:r>
            <a:r>
              <a:rPr lang="en-GB" sz="2400" b="1" i="0" cap="none" dirty="0">
                <a:effectLst/>
              </a:rPr>
              <a:t>combustion</a:t>
            </a:r>
            <a:endParaRPr lang="en-GB" sz="2400" b="0" i="0" cap="none" dirty="0">
              <a:effectLst/>
            </a:endParaRPr>
          </a:p>
          <a:p>
            <a:pPr>
              <a:lnSpc>
                <a:spcPct val="150000"/>
              </a:lnSpc>
            </a:pPr>
            <a:r>
              <a:rPr lang="en-US" altLang="en-US" sz="2400" cap="none" dirty="0">
                <a:cs typeface="Arial" panose="020B0604020202020204" pitchFamily="34" charset="0"/>
              </a:rPr>
              <a:t>three conditions must be satisfied for a fire or explosion to occur:</a:t>
            </a:r>
            <a:endParaRPr lang="en-US" altLang="en-US" sz="2400" cap="none" dirty="0"/>
          </a:p>
          <a:p>
            <a:pPr>
              <a:lnSpc>
                <a:spcPct val="110000"/>
              </a:lnSpc>
            </a:pPr>
            <a:endParaRPr lang="en-GB" sz="2400" b="0" i="0" cap="none" dirty="0">
              <a:effectLst/>
            </a:endParaRPr>
          </a:p>
        </p:txBody>
      </p:sp>
      <p:sp>
        <p:nvSpPr>
          <p:cNvPr id="12" name="Content Placeholder 2">
            <a:extLst>
              <a:ext uri="{FF2B5EF4-FFF2-40B4-BE49-F238E27FC236}">
                <a16:creationId xmlns:a16="http://schemas.microsoft.com/office/drawing/2014/main" id="{EE23307F-92AF-4386-99C8-AC1CFF380B65}"/>
              </a:ext>
            </a:extLst>
          </p:cNvPr>
          <p:cNvSpPr txBox="1">
            <a:spLocks/>
          </p:cNvSpPr>
          <p:nvPr/>
        </p:nvSpPr>
        <p:spPr>
          <a:xfrm>
            <a:off x="-147538" y="2137286"/>
            <a:ext cx="8273774" cy="384744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457200" lvl="1" indent="0" eaLnBrk="0" fontAlgn="base" hangingPunct="0">
              <a:lnSpc>
                <a:spcPct val="150000"/>
              </a:lnSpc>
              <a:spcBef>
                <a:spcPct val="0"/>
              </a:spcBef>
              <a:spcAft>
                <a:spcPct val="0"/>
              </a:spcAft>
              <a:buClrTx/>
              <a:buFont typeface="Arial" panose="020B0604020202020204" pitchFamily="34" charset="0"/>
              <a:buNone/>
            </a:pPr>
            <a:r>
              <a:rPr lang="en-US" altLang="en-US" sz="2400" cap="none" dirty="0">
                <a:cs typeface="Arial" panose="020B0604020202020204" pitchFamily="34" charset="0"/>
              </a:rPr>
              <a:t>1. A flammable liquid, vapor or combustible dust must be present in sufficient quantity. </a:t>
            </a:r>
            <a:r>
              <a:rPr lang="en-US" altLang="en-US" sz="2400" b="1" cap="none" dirty="0">
                <a:solidFill>
                  <a:srgbClr val="FF0000"/>
                </a:solidFill>
                <a:cs typeface="Arial" panose="020B0604020202020204" pitchFamily="34" charset="0"/>
              </a:rPr>
              <a:t>fuel</a:t>
            </a:r>
          </a:p>
          <a:p>
            <a:pPr marL="457200" lvl="1" indent="0" eaLnBrk="0" fontAlgn="base" hangingPunct="0">
              <a:lnSpc>
                <a:spcPct val="150000"/>
              </a:lnSpc>
              <a:spcBef>
                <a:spcPct val="0"/>
              </a:spcBef>
              <a:spcAft>
                <a:spcPct val="0"/>
              </a:spcAft>
              <a:buClrTx/>
              <a:buFont typeface="Arial" panose="020B0604020202020204" pitchFamily="34" charset="0"/>
              <a:buNone/>
            </a:pPr>
            <a:r>
              <a:rPr lang="en-US" altLang="en-US" sz="2400" cap="none" dirty="0">
                <a:cs typeface="Arial" panose="020B0604020202020204" pitchFamily="34" charset="0"/>
              </a:rPr>
              <a:t>2. The flammable liquid, vapor or combustible dust must be mixed with air or oxygen in the proportions required to produce an explosive mixture. </a:t>
            </a:r>
            <a:r>
              <a:rPr lang="en-US" altLang="en-US" sz="2400" b="1" cap="none" dirty="0" err="1">
                <a:solidFill>
                  <a:srgbClr val="0070C0"/>
                </a:solidFill>
                <a:cs typeface="Arial" panose="020B0604020202020204" pitchFamily="34" charset="0"/>
              </a:rPr>
              <a:t>oxidiser</a:t>
            </a:r>
            <a:endParaRPr lang="en-US" altLang="en-US" sz="2400" b="1" cap="none" dirty="0">
              <a:solidFill>
                <a:srgbClr val="0070C0"/>
              </a:solidFill>
              <a:cs typeface="Arial" panose="020B0604020202020204" pitchFamily="34" charset="0"/>
            </a:endParaRPr>
          </a:p>
          <a:p>
            <a:pPr marL="457200" lvl="1" indent="0" eaLnBrk="0" fontAlgn="base" hangingPunct="0">
              <a:lnSpc>
                <a:spcPct val="150000"/>
              </a:lnSpc>
              <a:spcBef>
                <a:spcPct val="0"/>
              </a:spcBef>
              <a:spcAft>
                <a:spcPct val="0"/>
              </a:spcAft>
              <a:buClrTx/>
              <a:buFont typeface="Arial" panose="020B0604020202020204" pitchFamily="34" charset="0"/>
              <a:buNone/>
            </a:pPr>
            <a:r>
              <a:rPr lang="en-US" altLang="en-US" sz="2400" cap="none" dirty="0">
                <a:cs typeface="Arial" panose="020B0604020202020204" pitchFamily="34" charset="0"/>
              </a:rPr>
              <a:t>3. A source of energy (arcs or sparks, high surface temperature,  friction, </a:t>
            </a:r>
            <a:r>
              <a:rPr lang="en-US" altLang="en-US" sz="2400" cap="none" dirty="0" err="1">
                <a:cs typeface="Arial" panose="020B0604020202020204" pitchFamily="34" charset="0"/>
              </a:rPr>
              <a:t>etc</a:t>
            </a:r>
            <a:r>
              <a:rPr lang="en-US" altLang="en-US" sz="2400" cap="none" dirty="0">
                <a:cs typeface="Arial" panose="020B0604020202020204" pitchFamily="34" charset="0"/>
              </a:rPr>
              <a:t>) must be applied to the explosive mixture. </a:t>
            </a:r>
            <a:r>
              <a:rPr lang="en-US" altLang="en-US" sz="2400" b="1" cap="none" dirty="0">
                <a:solidFill>
                  <a:srgbClr val="00B050"/>
                </a:solidFill>
                <a:cs typeface="Arial" panose="020B0604020202020204" pitchFamily="34" charset="0"/>
              </a:rPr>
              <a:t>igniter</a:t>
            </a:r>
          </a:p>
          <a:p>
            <a:pPr>
              <a:lnSpc>
                <a:spcPct val="110000"/>
              </a:lnSpc>
            </a:pPr>
            <a:endParaRPr lang="en-GB" sz="2400" cap="none" dirty="0"/>
          </a:p>
        </p:txBody>
      </p:sp>
    </p:spTree>
    <p:extLst>
      <p:ext uri="{BB962C8B-B14F-4D97-AF65-F5344CB8AC3E}">
        <p14:creationId xmlns:p14="http://schemas.microsoft.com/office/powerpoint/2010/main" val="1853748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94328-6C33-4246-BAF9-DF8F6FBB0FBB}"/>
              </a:ext>
            </a:extLst>
          </p:cNvPr>
          <p:cNvSpPr>
            <a:spLocks noGrp="1"/>
          </p:cNvSpPr>
          <p:nvPr>
            <p:ph type="title"/>
          </p:nvPr>
        </p:nvSpPr>
        <p:spPr>
          <a:xfrm>
            <a:off x="-240078" y="55724"/>
            <a:ext cx="8558167" cy="1047121"/>
          </a:xfrm>
        </p:spPr>
        <p:txBody>
          <a:bodyPr/>
          <a:lstStyle/>
          <a:p>
            <a:r>
              <a:rPr lang="en-GB" dirty="0"/>
              <a:t>oxidisers</a:t>
            </a:r>
          </a:p>
        </p:txBody>
      </p:sp>
      <p:sp>
        <p:nvSpPr>
          <p:cNvPr id="3" name="Content Placeholder 2">
            <a:extLst>
              <a:ext uri="{FF2B5EF4-FFF2-40B4-BE49-F238E27FC236}">
                <a16:creationId xmlns:a16="http://schemas.microsoft.com/office/drawing/2014/main" id="{9915FBA7-6A83-470D-914B-5858E4D7D8BA}"/>
              </a:ext>
            </a:extLst>
          </p:cNvPr>
          <p:cNvSpPr>
            <a:spLocks noGrp="1"/>
          </p:cNvSpPr>
          <p:nvPr>
            <p:ph sz="quarter" idx="13"/>
          </p:nvPr>
        </p:nvSpPr>
        <p:spPr>
          <a:xfrm>
            <a:off x="132961" y="1244431"/>
            <a:ext cx="8775065" cy="4510724"/>
          </a:xfrm>
        </p:spPr>
        <p:txBody>
          <a:bodyPr>
            <a:noAutofit/>
          </a:bodyPr>
          <a:lstStyle/>
          <a:p>
            <a:pPr eaLnBrk="0" fontAlgn="base" hangingPunct="0">
              <a:spcBef>
                <a:spcPts val="600"/>
              </a:spcBef>
              <a:spcAft>
                <a:spcPts val="600"/>
              </a:spcAft>
              <a:buClrTx/>
            </a:pPr>
            <a:r>
              <a:rPr lang="en-US" altLang="en-US" cap="none" dirty="0">
                <a:solidFill>
                  <a:srgbClr val="333333"/>
                </a:solidFill>
              </a:rPr>
              <a:t>Oxidizers can be solids, liquids, or gases that react readily with organic material (fuel) to produce an energetic material. </a:t>
            </a:r>
          </a:p>
          <a:p>
            <a:pPr eaLnBrk="0" fontAlgn="base" hangingPunct="0">
              <a:spcBef>
                <a:spcPts val="600"/>
              </a:spcBef>
              <a:spcAft>
                <a:spcPts val="600"/>
              </a:spcAft>
              <a:buClrTx/>
            </a:pPr>
            <a:r>
              <a:rPr lang="en-US" altLang="en-US" cap="none" dirty="0">
                <a:solidFill>
                  <a:srgbClr val="333333"/>
                </a:solidFill>
              </a:rPr>
              <a:t>They are not necessarily combustible but can intensify combustion and increase the flammable range for chemicals, so they ignite more readily.</a:t>
            </a:r>
          </a:p>
          <a:p>
            <a:pPr eaLnBrk="0" fontAlgn="base" hangingPunct="0">
              <a:spcBef>
                <a:spcPts val="600"/>
              </a:spcBef>
              <a:spcAft>
                <a:spcPts val="600"/>
              </a:spcAft>
              <a:buClrTx/>
            </a:pPr>
            <a:r>
              <a:rPr lang="en-GB" cap="none" dirty="0">
                <a:ea typeface="DengXian" panose="02010600030101010101" pitchFamily="2" charset="-122"/>
                <a:cs typeface="Arial" panose="020B0604020202020204" pitchFamily="34" charset="0"/>
              </a:rPr>
              <a:t>They provide the source of oxygen needed for an explosion, making the detonation independent from atmospheric oxygen. </a:t>
            </a:r>
          </a:p>
          <a:p>
            <a:pPr>
              <a:spcBef>
                <a:spcPts val="600"/>
              </a:spcBef>
              <a:spcAft>
                <a:spcPts val="600"/>
              </a:spcAft>
            </a:pPr>
            <a:r>
              <a:rPr lang="en-GB" cap="none" dirty="0">
                <a:effectLst/>
                <a:ea typeface="DengXian" panose="02010600030101010101" pitchFamily="2" charset="-122"/>
                <a:cs typeface="Arial" panose="020B0604020202020204" pitchFamily="34" charset="0"/>
              </a:rPr>
              <a:t>The more oxygen bound in the explosive structure, the better the energetic effect.</a:t>
            </a:r>
          </a:p>
          <a:p>
            <a:pPr>
              <a:spcBef>
                <a:spcPts val="600"/>
              </a:spcBef>
              <a:spcAft>
                <a:spcPts val="600"/>
              </a:spcAft>
            </a:pPr>
            <a:r>
              <a:rPr lang="en-US" altLang="en-US" cap="none" dirty="0">
                <a:solidFill>
                  <a:srgbClr val="333333"/>
                </a:solidFill>
              </a:rPr>
              <a:t>Oxidizers are often recognized by a pictogram (ring on fire) or by a yellow band  on the container’s label. </a:t>
            </a:r>
          </a:p>
          <a:p>
            <a:pPr>
              <a:spcBef>
                <a:spcPts val="600"/>
              </a:spcBef>
              <a:spcAft>
                <a:spcPts val="600"/>
              </a:spcAft>
            </a:pPr>
            <a:r>
              <a:rPr lang="en-US" altLang="en-US" cap="none" dirty="0">
                <a:solidFill>
                  <a:srgbClr val="333333"/>
                </a:solidFill>
              </a:rPr>
              <a:t>It is important to be able to identify oxidizers based on their chemical name or by reading the safety data sheet as oxidizers are a severe fire hazard.</a:t>
            </a:r>
          </a:p>
          <a:p>
            <a:endParaRPr lang="en-GB" dirty="0"/>
          </a:p>
        </p:txBody>
      </p:sp>
      <p:pic>
        <p:nvPicPr>
          <p:cNvPr id="2051" name="Picture 3">
            <a:extLst>
              <a:ext uri="{FF2B5EF4-FFF2-40B4-BE49-F238E27FC236}">
                <a16:creationId xmlns:a16="http://schemas.microsoft.com/office/drawing/2014/main" id="{301FC68E-8897-41A0-B60E-F516D6D036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0989" y="3345732"/>
            <a:ext cx="1762125" cy="324802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a:extLst>
              <a:ext uri="{FF2B5EF4-FFF2-40B4-BE49-F238E27FC236}">
                <a16:creationId xmlns:a16="http://schemas.microsoft.com/office/drawing/2014/main" id="{FDBB32C4-B2AC-41AA-810C-EDCC4E169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0891" y="643089"/>
            <a:ext cx="2438400" cy="2438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683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E7B88-F91C-498D-8726-10E6C2C5DC2A}"/>
              </a:ext>
            </a:extLst>
          </p:cNvPr>
          <p:cNvSpPr>
            <a:spLocks noGrp="1"/>
          </p:cNvSpPr>
          <p:nvPr>
            <p:ph type="title"/>
          </p:nvPr>
        </p:nvSpPr>
        <p:spPr>
          <a:xfrm>
            <a:off x="913149" y="0"/>
            <a:ext cx="10364451" cy="866553"/>
          </a:xfrm>
        </p:spPr>
        <p:txBody>
          <a:bodyPr/>
          <a:lstStyle/>
          <a:p>
            <a:r>
              <a:rPr lang="en-GB" dirty="0"/>
              <a:t>Good oxidisers should…</a:t>
            </a:r>
          </a:p>
        </p:txBody>
      </p:sp>
      <p:sp>
        <p:nvSpPr>
          <p:cNvPr id="3" name="Content Placeholder 2">
            <a:extLst>
              <a:ext uri="{FF2B5EF4-FFF2-40B4-BE49-F238E27FC236}">
                <a16:creationId xmlns:a16="http://schemas.microsoft.com/office/drawing/2014/main" id="{E1361B62-B2A2-4DE2-BE39-55FC4373E9CC}"/>
              </a:ext>
            </a:extLst>
          </p:cNvPr>
          <p:cNvSpPr>
            <a:spLocks noGrp="1"/>
          </p:cNvSpPr>
          <p:nvPr>
            <p:ph sz="quarter" idx="13"/>
          </p:nvPr>
        </p:nvSpPr>
        <p:spPr>
          <a:xfrm>
            <a:off x="473355" y="1154407"/>
            <a:ext cx="10713449" cy="3659371"/>
          </a:xfrm>
        </p:spPr>
        <p:txBody>
          <a:bodyPr>
            <a:noAutofit/>
          </a:bodyPr>
          <a:lstStyle/>
          <a:p>
            <a:pPr lvl="1"/>
            <a:r>
              <a:rPr lang="en-GB" sz="2200" dirty="0">
                <a:effectLst/>
                <a:ea typeface="DengXian" panose="02010600030101010101" pitchFamily="2" charset="-122"/>
                <a:cs typeface="Arial" panose="020B0604020202020204" pitchFamily="34" charset="0"/>
              </a:rPr>
              <a:t>Not be flammable by its own requiring a fuel to initiate the process. </a:t>
            </a:r>
          </a:p>
          <a:p>
            <a:pPr lvl="1"/>
            <a:r>
              <a:rPr lang="en-GB" sz="2200" dirty="0">
                <a:effectLst/>
                <a:ea typeface="DengXian" panose="02010600030101010101" pitchFamily="2" charset="-122"/>
                <a:cs typeface="Arial" panose="020B0604020202020204" pitchFamily="34" charset="0"/>
              </a:rPr>
              <a:t>Be oxygen-rich, preferably ionic solids that decompose at moderate to high temperatures, releasing oxygen gas in the process. </a:t>
            </a:r>
          </a:p>
          <a:p>
            <a:pPr lvl="1"/>
            <a:r>
              <a:rPr lang="en-GB" sz="2200" dirty="0">
                <a:effectLst/>
                <a:ea typeface="DengXian" panose="02010600030101010101" pitchFamily="2" charset="-122"/>
                <a:cs typeface="Arial" panose="020B0604020202020204" pitchFamily="34" charset="0"/>
              </a:rPr>
              <a:t>Be readily available, in reasonably pure form, in an appropriate particle size and at reasonable cost. </a:t>
            </a:r>
          </a:p>
          <a:p>
            <a:pPr lvl="1"/>
            <a:r>
              <a:rPr lang="en-GB" sz="2200" dirty="0">
                <a:ea typeface="DengXian" panose="02010600030101010101" pitchFamily="2" charset="-122"/>
                <a:cs typeface="Arial" panose="020B0604020202020204" pitchFamily="34" charset="0"/>
              </a:rPr>
              <a:t>Have good oxygen balance.</a:t>
            </a:r>
          </a:p>
          <a:p>
            <a:pPr lvl="1"/>
            <a:endParaRPr lang="en-GB" sz="2200" dirty="0">
              <a:effectLst/>
              <a:ea typeface="DengXian" panose="02010600030101010101" pitchFamily="2" charset="-122"/>
              <a:cs typeface="Arial" panose="020B0604020202020204" pitchFamily="34" charset="0"/>
            </a:endParaRPr>
          </a:p>
          <a:p>
            <a:pPr lvl="1"/>
            <a:r>
              <a:rPr lang="en-GB" sz="2000" dirty="0">
                <a:ea typeface="DengXian" panose="02010600030101010101" pitchFamily="2" charset="-122"/>
                <a:cs typeface="Arial" panose="020B0604020202020204" pitchFamily="34" charset="0"/>
              </a:rPr>
              <a:t>Examples include: </a:t>
            </a:r>
          </a:p>
          <a:p>
            <a:pPr lvl="2"/>
            <a:r>
              <a:rPr lang="en-GB" sz="2000" dirty="0">
                <a:effectLst/>
                <a:ea typeface="DengXian" panose="02010600030101010101" pitchFamily="2" charset="-122"/>
                <a:cs typeface="Arial" panose="020B0604020202020204" pitchFamily="34" charset="0"/>
              </a:rPr>
              <a:t>Group of nitrates (salts and esters of nitric acid); </a:t>
            </a:r>
          </a:p>
          <a:p>
            <a:pPr lvl="2"/>
            <a:r>
              <a:rPr lang="en-GB" sz="2000" dirty="0">
                <a:effectLst/>
                <a:ea typeface="DengXian" panose="02010600030101010101" pitchFamily="2" charset="-122"/>
                <a:cs typeface="Arial" panose="020B0604020202020204" pitchFamily="34" charset="0"/>
              </a:rPr>
              <a:t>Group of chlorates (salts of chloric acid); </a:t>
            </a:r>
          </a:p>
          <a:p>
            <a:pPr lvl="2"/>
            <a:r>
              <a:rPr lang="en-GB" sz="2000" dirty="0">
                <a:effectLst/>
                <a:ea typeface="DengXian" panose="02010600030101010101" pitchFamily="2" charset="-122"/>
                <a:cs typeface="Arial" panose="020B0604020202020204" pitchFamily="34" charset="0"/>
              </a:rPr>
              <a:t>Group of perchlorates (salts of perchloric acid); </a:t>
            </a:r>
          </a:p>
          <a:p>
            <a:pPr lvl="1"/>
            <a:endParaRPr lang="en-GB" sz="2200" dirty="0">
              <a:effectLst/>
              <a:ea typeface="DengXian" panose="02010600030101010101" pitchFamily="2" charset="-122"/>
              <a:cs typeface="Arial" panose="020B0604020202020204" pitchFamily="34" charset="0"/>
            </a:endParaRPr>
          </a:p>
          <a:p>
            <a:endParaRPr lang="en-GB" sz="2200" dirty="0"/>
          </a:p>
        </p:txBody>
      </p:sp>
    </p:spTree>
    <p:extLst>
      <p:ext uri="{BB962C8B-B14F-4D97-AF65-F5344CB8AC3E}">
        <p14:creationId xmlns:p14="http://schemas.microsoft.com/office/powerpoint/2010/main" val="3948156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CA89-54AD-4B9A-93CD-6C61811B8114}"/>
              </a:ext>
            </a:extLst>
          </p:cNvPr>
          <p:cNvSpPr>
            <a:spLocks noGrp="1"/>
          </p:cNvSpPr>
          <p:nvPr>
            <p:ph type="title"/>
          </p:nvPr>
        </p:nvSpPr>
        <p:spPr>
          <a:xfrm>
            <a:off x="877262" y="0"/>
            <a:ext cx="10364451" cy="824023"/>
          </a:xfrm>
        </p:spPr>
        <p:txBody>
          <a:bodyPr/>
          <a:lstStyle/>
          <a:p>
            <a:r>
              <a:rPr lang="en-GB" dirty="0"/>
              <a:t>fuels</a:t>
            </a:r>
          </a:p>
        </p:txBody>
      </p:sp>
      <p:sp>
        <p:nvSpPr>
          <p:cNvPr id="3" name="Content Placeholder 2">
            <a:extLst>
              <a:ext uri="{FF2B5EF4-FFF2-40B4-BE49-F238E27FC236}">
                <a16:creationId xmlns:a16="http://schemas.microsoft.com/office/drawing/2014/main" id="{3F655BAA-AF62-429B-B10C-952B93E17D4E}"/>
              </a:ext>
            </a:extLst>
          </p:cNvPr>
          <p:cNvSpPr>
            <a:spLocks noGrp="1"/>
          </p:cNvSpPr>
          <p:nvPr>
            <p:ph sz="quarter" idx="13"/>
          </p:nvPr>
        </p:nvSpPr>
        <p:spPr>
          <a:xfrm>
            <a:off x="275821" y="867902"/>
            <a:ext cx="10363826" cy="3424107"/>
          </a:xfrm>
        </p:spPr>
        <p:txBody>
          <a:bodyPr>
            <a:noAutofit/>
          </a:bodyPr>
          <a:lstStyle/>
          <a:p>
            <a:pPr>
              <a:lnSpc>
                <a:spcPct val="107000"/>
              </a:lnSpc>
              <a:spcAft>
                <a:spcPts val="800"/>
              </a:spcAft>
            </a:pPr>
            <a:r>
              <a:rPr lang="en-GB" dirty="0">
                <a:effectLst/>
                <a:ea typeface="DengXian" panose="02010600030101010101" pitchFamily="2" charset="-122"/>
                <a:cs typeface="Arial" panose="020B0604020202020204" pitchFamily="34" charset="0"/>
              </a:rPr>
              <a:t>Fuels can be solid, liquid or gaseous and contain carbon, hydrogen, nitrogen or chemical compounds including one or more of these chemicals. </a:t>
            </a:r>
          </a:p>
          <a:p>
            <a:pPr>
              <a:lnSpc>
                <a:spcPct val="107000"/>
              </a:lnSpc>
              <a:spcAft>
                <a:spcPts val="800"/>
              </a:spcAft>
            </a:pPr>
            <a:r>
              <a:rPr lang="en-GB" dirty="0">
                <a:effectLst/>
                <a:ea typeface="DengXian" panose="02010600030101010101" pitchFamily="2" charset="-122"/>
                <a:cs typeface="Arial" panose="020B0604020202020204" pitchFamily="34" charset="0"/>
              </a:rPr>
              <a:t>inorganic substances and metals can be used as fuels.  </a:t>
            </a:r>
          </a:p>
          <a:p>
            <a:pPr>
              <a:lnSpc>
                <a:spcPct val="107000"/>
              </a:lnSpc>
              <a:spcAft>
                <a:spcPts val="800"/>
              </a:spcAft>
            </a:pPr>
            <a:r>
              <a:rPr lang="en-GB" dirty="0">
                <a:effectLst/>
                <a:ea typeface="DengXian" panose="02010600030101010101" pitchFamily="2" charset="-122"/>
                <a:cs typeface="Arial" panose="020B0604020202020204" pitchFamily="34" charset="0"/>
              </a:rPr>
              <a:t>CHEMICAL BEHAVIOUR OF FUELS: </a:t>
            </a:r>
          </a:p>
          <a:p>
            <a:pPr lvl="1">
              <a:lnSpc>
                <a:spcPct val="107000"/>
              </a:lnSpc>
              <a:spcAft>
                <a:spcPts val="800"/>
              </a:spcAft>
            </a:pPr>
            <a:r>
              <a:rPr lang="en-GB" sz="2000" dirty="0">
                <a:effectLst/>
                <a:ea typeface="DengXian" panose="02010600030101010101" pitchFamily="2" charset="-122"/>
                <a:cs typeface="Arial" panose="020B0604020202020204" pitchFamily="34" charset="0"/>
              </a:rPr>
              <a:t>Can be flammable; </a:t>
            </a:r>
          </a:p>
          <a:p>
            <a:pPr lvl="1">
              <a:lnSpc>
                <a:spcPct val="107000"/>
              </a:lnSpc>
              <a:spcAft>
                <a:spcPts val="800"/>
              </a:spcAft>
            </a:pPr>
            <a:r>
              <a:rPr lang="en-GB" sz="2000" dirty="0">
                <a:effectLst/>
                <a:ea typeface="DengXian" panose="02010600030101010101" pitchFamily="2" charset="-122"/>
                <a:cs typeface="Arial" panose="020B0604020202020204" pitchFamily="34" charset="0"/>
              </a:rPr>
              <a:t>Can significantly increase / promote an existing fire; </a:t>
            </a:r>
          </a:p>
          <a:p>
            <a:pPr lvl="1">
              <a:lnSpc>
                <a:spcPct val="107000"/>
              </a:lnSpc>
              <a:spcAft>
                <a:spcPts val="800"/>
              </a:spcAft>
            </a:pPr>
            <a:r>
              <a:rPr lang="en-GB" sz="2000" dirty="0">
                <a:effectLst/>
                <a:ea typeface="DengXian" panose="02010600030101010101" pitchFamily="2" charset="-122"/>
                <a:cs typeface="Arial" panose="020B0604020202020204" pitchFamily="34" charset="0"/>
              </a:rPr>
              <a:t>Can increase the risk of fire when in contact with oxidisers, strong acids and metals; </a:t>
            </a:r>
          </a:p>
          <a:p>
            <a:pPr lvl="1">
              <a:lnSpc>
                <a:spcPct val="107000"/>
              </a:lnSpc>
              <a:spcAft>
                <a:spcPts val="800"/>
              </a:spcAft>
            </a:pPr>
            <a:r>
              <a:rPr lang="en-GB" sz="2000" dirty="0">
                <a:effectLst/>
                <a:ea typeface="DengXian" panose="02010600030101010101" pitchFamily="2" charset="-122"/>
                <a:cs typeface="Arial" panose="020B0604020202020204" pitchFamily="34" charset="0"/>
              </a:rPr>
              <a:t>Can react so violently with oxidisers, strong acids and metals, that they ignite, sometimes without the need for an additional ignition source. </a:t>
            </a:r>
          </a:p>
          <a:p>
            <a:endParaRPr lang="en-GB" dirty="0"/>
          </a:p>
        </p:txBody>
      </p:sp>
      <p:sp>
        <p:nvSpPr>
          <p:cNvPr id="5" name="TextBox 4">
            <a:extLst>
              <a:ext uri="{FF2B5EF4-FFF2-40B4-BE49-F238E27FC236}">
                <a16:creationId xmlns:a16="http://schemas.microsoft.com/office/drawing/2014/main" id="{6B591D4F-DCDE-4113-98FC-D078257A7FCC}"/>
              </a:ext>
            </a:extLst>
          </p:cNvPr>
          <p:cNvSpPr txBox="1"/>
          <p:nvPr/>
        </p:nvSpPr>
        <p:spPr>
          <a:xfrm>
            <a:off x="222700" y="6036339"/>
            <a:ext cx="11900473" cy="692497"/>
          </a:xfrm>
          <a:prstGeom prst="rect">
            <a:avLst/>
          </a:prstGeom>
          <a:noFill/>
        </p:spPr>
        <p:txBody>
          <a:bodyPr wrap="square">
            <a:spAutoFit/>
          </a:bodyPr>
          <a:lstStyle/>
          <a:p>
            <a:pPr marL="0" indent="0">
              <a:spcBef>
                <a:spcPts val="600"/>
              </a:spcBef>
              <a:spcAft>
                <a:spcPts val="600"/>
              </a:spcAft>
              <a:buNone/>
            </a:pPr>
            <a:r>
              <a:rPr lang="en-US" altLang="en-US" cap="none" dirty="0">
                <a:solidFill>
                  <a:srgbClr val="333333"/>
                </a:solidFill>
              </a:rPr>
              <a:t>The KClO</a:t>
            </a:r>
            <a:r>
              <a:rPr lang="en-US" altLang="en-US" cap="none" baseline="-25000" dirty="0">
                <a:solidFill>
                  <a:srgbClr val="333333"/>
                </a:solidFill>
              </a:rPr>
              <a:t>3</a:t>
            </a:r>
            <a:r>
              <a:rPr lang="en-US" altLang="en-US" cap="none" dirty="0">
                <a:solidFill>
                  <a:srgbClr val="333333"/>
                </a:solidFill>
              </a:rPr>
              <a:t> and sugar shows the energetic reaction between an oxidizer and organic compound. </a:t>
            </a:r>
          </a:p>
          <a:p>
            <a:pPr marL="0" indent="0">
              <a:spcBef>
                <a:spcPts val="600"/>
              </a:spcBef>
              <a:spcAft>
                <a:spcPts val="600"/>
              </a:spcAft>
              <a:buNone/>
            </a:pPr>
            <a:r>
              <a:rPr lang="en-GB" sz="1100" dirty="0">
                <a:hlinkClick r:id="rId2"/>
              </a:rPr>
              <a:t>(89) Candy Corn vs. Potassium Chlorate - YouTube</a:t>
            </a:r>
            <a:endParaRPr lang="en-US" altLang="en-US" sz="1100" cap="none" dirty="0"/>
          </a:p>
        </p:txBody>
      </p:sp>
    </p:spTree>
    <p:extLst>
      <p:ext uri="{BB962C8B-B14F-4D97-AF65-F5344CB8AC3E}">
        <p14:creationId xmlns:p14="http://schemas.microsoft.com/office/powerpoint/2010/main" val="2266569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E003-B58F-4675-8F06-F4676BEFAF92}"/>
              </a:ext>
            </a:extLst>
          </p:cNvPr>
          <p:cNvSpPr>
            <a:spLocks noGrp="1"/>
          </p:cNvSpPr>
          <p:nvPr>
            <p:ph type="title"/>
          </p:nvPr>
        </p:nvSpPr>
        <p:spPr>
          <a:xfrm>
            <a:off x="877262" y="1"/>
            <a:ext cx="10364451" cy="1265274"/>
          </a:xfrm>
        </p:spPr>
        <p:txBody>
          <a:bodyPr/>
          <a:lstStyle/>
          <a:p>
            <a:r>
              <a:rPr lang="en-GB" dirty="0"/>
              <a:t>Mixing explosives to achieve optimum </a:t>
            </a:r>
            <a:r>
              <a:rPr lang="en-GB" dirty="0" err="1"/>
              <a:t>ob</a:t>
            </a:r>
            <a:endParaRPr lang="en-GB" dirty="0"/>
          </a:p>
        </p:txBody>
      </p:sp>
      <p:sp>
        <p:nvSpPr>
          <p:cNvPr id="3" name="Content Placeholder 2">
            <a:extLst>
              <a:ext uri="{FF2B5EF4-FFF2-40B4-BE49-F238E27FC236}">
                <a16:creationId xmlns:a16="http://schemas.microsoft.com/office/drawing/2014/main" id="{F94EA4B7-2427-47BD-8AE8-989FC9D15B54}"/>
              </a:ext>
            </a:extLst>
          </p:cNvPr>
          <p:cNvSpPr>
            <a:spLocks noGrp="1"/>
          </p:cNvSpPr>
          <p:nvPr>
            <p:ph sz="quarter" idx="13"/>
          </p:nvPr>
        </p:nvSpPr>
        <p:spPr>
          <a:xfrm>
            <a:off x="914399" y="1527120"/>
            <a:ext cx="10363826" cy="3424107"/>
          </a:xfrm>
        </p:spPr>
        <p:txBody>
          <a:bodyPr/>
          <a:lstStyle/>
          <a:p>
            <a:r>
              <a:rPr lang="en-GB" dirty="0" err="1"/>
              <a:t>Amatols</a:t>
            </a:r>
            <a:r>
              <a:rPr lang="en-GB" dirty="0"/>
              <a:t> = mixture of NH</a:t>
            </a:r>
            <a:r>
              <a:rPr lang="en-GB" baseline="-25000" dirty="0"/>
              <a:t>4</a:t>
            </a:r>
            <a:r>
              <a:rPr lang="en-GB" dirty="0"/>
              <a:t>NO</a:t>
            </a:r>
            <a:r>
              <a:rPr lang="en-GB" baseline="-25000" dirty="0"/>
              <a:t>3</a:t>
            </a:r>
            <a:r>
              <a:rPr lang="en-GB" dirty="0"/>
              <a:t> and TNT (20 – 60%) </a:t>
            </a:r>
          </a:p>
          <a:p>
            <a:r>
              <a:rPr lang="en-GB" dirty="0" err="1"/>
              <a:t>Anfo</a:t>
            </a:r>
            <a:r>
              <a:rPr lang="en-GB" dirty="0"/>
              <a:t> = mixture of NH</a:t>
            </a:r>
            <a:r>
              <a:rPr lang="en-GB" baseline="-25000" dirty="0"/>
              <a:t>4</a:t>
            </a:r>
            <a:r>
              <a:rPr lang="en-GB" dirty="0"/>
              <a:t>NO</a:t>
            </a:r>
            <a:r>
              <a:rPr lang="en-GB" baseline="-25000" dirty="0"/>
              <a:t>3</a:t>
            </a:r>
            <a:r>
              <a:rPr lang="en-GB" dirty="0"/>
              <a:t> (94%) and fuel oil</a:t>
            </a:r>
          </a:p>
        </p:txBody>
      </p:sp>
    </p:spTree>
    <p:extLst>
      <p:ext uri="{BB962C8B-B14F-4D97-AF65-F5344CB8AC3E}">
        <p14:creationId xmlns:p14="http://schemas.microsoft.com/office/powerpoint/2010/main" val="421336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4F33CC9-34D8-49A0-8C41-39CC8BC4ACCF}"/>
              </a:ext>
            </a:extLst>
          </p:cNvPr>
          <p:cNvSpPr txBox="1"/>
          <p:nvPr/>
        </p:nvSpPr>
        <p:spPr>
          <a:xfrm>
            <a:off x="1847529" y="797889"/>
            <a:ext cx="7366119" cy="461665"/>
          </a:xfrm>
          <a:prstGeom prst="rect">
            <a:avLst/>
          </a:prstGeom>
          <a:noFill/>
        </p:spPr>
        <p:txBody>
          <a:bodyPr wrap="none" rtlCol="0">
            <a:spAutoFit/>
          </a:bodyPr>
          <a:lstStyle/>
          <a:p>
            <a:r>
              <a:rPr lang="en-GB" sz="2400" b="1" dirty="0">
                <a:solidFill>
                  <a:srgbClr val="0070C0"/>
                </a:solidFill>
                <a:cs typeface="Calibri" panose="020F0502020204030204" pitchFamily="34" charset="0"/>
              </a:rPr>
              <a:t>propane</a:t>
            </a:r>
            <a:r>
              <a:rPr lang="en-GB" sz="2400" dirty="0">
                <a:cs typeface="Calibri" panose="020F0502020204030204" pitchFamily="34" charset="0"/>
              </a:rPr>
              <a:t>, 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r>
              <a:rPr lang="en-GB" sz="2400" dirty="0">
                <a:cs typeface="Calibri" panose="020F0502020204030204" pitchFamily="34" charset="0"/>
              </a:rPr>
              <a:t>: MM = 44.0 g/mol, O: MM = 16.0 g/mol, </a:t>
            </a:r>
            <a:endParaRPr lang="en-GB" sz="2400" baseline="-25000" dirty="0">
              <a:cs typeface="Calibri" panose="020F0502020204030204" pitchFamily="34" charset="0"/>
            </a:endParaRPr>
          </a:p>
        </p:txBody>
      </p:sp>
      <p:sp>
        <p:nvSpPr>
          <p:cNvPr id="8" name="TextBox 7">
            <a:extLst>
              <a:ext uri="{FF2B5EF4-FFF2-40B4-BE49-F238E27FC236}">
                <a16:creationId xmlns:a16="http://schemas.microsoft.com/office/drawing/2014/main" id="{8EE56DEA-6265-427B-8070-1BE94A779B35}"/>
              </a:ext>
            </a:extLst>
          </p:cNvPr>
          <p:cNvSpPr txBox="1"/>
          <p:nvPr/>
        </p:nvSpPr>
        <p:spPr>
          <a:xfrm>
            <a:off x="173446" y="1571018"/>
            <a:ext cx="7685758" cy="461665"/>
          </a:xfrm>
          <a:prstGeom prst="rect">
            <a:avLst/>
          </a:prstGeom>
          <a:noFill/>
        </p:spPr>
        <p:txBody>
          <a:bodyPr wrap="none" rtlCol="0">
            <a:spAutoFit/>
          </a:bodyPr>
          <a:lstStyle/>
          <a:p>
            <a:r>
              <a:rPr lang="en-GB" sz="2400" u="sng" dirty="0">
                <a:cs typeface="Calibri" panose="020F0502020204030204" pitchFamily="34" charset="0"/>
              </a:rPr>
              <a:t>complete combustion: 	</a:t>
            </a:r>
            <a:r>
              <a:rPr lang="en-GB" sz="2400" dirty="0">
                <a:cs typeface="Calibri" panose="020F0502020204030204" pitchFamily="34" charset="0"/>
              </a:rPr>
              <a:t>combined mass 44 + 10 x 16 = 204</a:t>
            </a:r>
          </a:p>
        </p:txBody>
      </p:sp>
      <p:sp>
        <p:nvSpPr>
          <p:cNvPr id="9" name="TextBox 8">
            <a:extLst>
              <a:ext uri="{FF2B5EF4-FFF2-40B4-BE49-F238E27FC236}">
                <a16:creationId xmlns:a16="http://schemas.microsoft.com/office/drawing/2014/main" id="{E2AD8E45-0BCC-4921-A902-28E4CFB2D85F}"/>
              </a:ext>
            </a:extLst>
          </p:cNvPr>
          <p:cNvSpPr txBox="1"/>
          <p:nvPr/>
        </p:nvSpPr>
        <p:spPr>
          <a:xfrm>
            <a:off x="375500" y="3860934"/>
            <a:ext cx="5000087" cy="461665"/>
          </a:xfrm>
          <a:prstGeom prst="rect">
            <a:avLst/>
          </a:prstGeom>
          <a:noFill/>
        </p:spPr>
        <p:txBody>
          <a:bodyPr wrap="none" rtlCol="0">
            <a:spAutoFit/>
          </a:bodyPr>
          <a:lstStyle/>
          <a:p>
            <a:r>
              <a:rPr lang="en-GB" sz="2400" dirty="0">
                <a:cs typeface="Calibri" panose="020F0502020204030204" pitchFamily="34" charset="0"/>
              </a:rPr>
              <a:t>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r>
              <a:rPr lang="en-GB" sz="2400" dirty="0">
                <a:cs typeface="Calibri" panose="020F0502020204030204" pitchFamily="34" charset="0"/>
              </a:rPr>
              <a:t>  +  7/2 O</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3 CO  +  4 H</a:t>
            </a:r>
            <a:r>
              <a:rPr lang="en-GB" sz="2400" baseline="-25000" dirty="0">
                <a:cs typeface="Calibri" panose="020F0502020204030204" pitchFamily="34" charset="0"/>
                <a:sym typeface="Wingdings" panose="05000000000000000000" pitchFamily="2" charset="2"/>
              </a:rPr>
              <a:t>2</a:t>
            </a:r>
            <a:r>
              <a:rPr lang="en-GB" sz="2400" dirty="0">
                <a:cs typeface="Calibri" panose="020F0502020204030204" pitchFamily="34" charset="0"/>
                <a:sym typeface="Wingdings" panose="05000000000000000000" pitchFamily="2" charset="2"/>
              </a:rPr>
              <a:t>O </a:t>
            </a:r>
            <a:endParaRPr lang="en-GB" sz="2400" dirty="0">
              <a:cs typeface="Calibri" panose="020F0502020204030204" pitchFamily="34" charset="0"/>
            </a:endParaRPr>
          </a:p>
        </p:txBody>
      </p:sp>
      <p:sp>
        <p:nvSpPr>
          <p:cNvPr id="10" name="TextBox 9">
            <a:extLst>
              <a:ext uri="{FF2B5EF4-FFF2-40B4-BE49-F238E27FC236}">
                <a16:creationId xmlns:a16="http://schemas.microsoft.com/office/drawing/2014/main" id="{0C584FBF-C28E-44BF-9CE7-346DA2647D82}"/>
              </a:ext>
            </a:extLst>
          </p:cNvPr>
          <p:cNvSpPr txBox="1"/>
          <p:nvPr/>
        </p:nvSpPr>
        <p:spPr>
          <a:xfrm>
            <a:off x="375500" y="5571429"/>
            <a:ext cx="4099199" cy="461665"/>
          </a:xfrm>
          <a:prstGeom prst="rect">
            <a:avLst/>
          </a:prstGeom>
          <a:noFill/>
        </p:spPr>
        <p:txBody>
          <a:bodyPr wrap="none" rtlCol="0">
            <a:spAutoFit/>
          </a:bodyPr>
          <a:lstStyle/>
          <a:p>
            <a:r>
              <a:rPr lang="en-GB" sz="2400" dirty="0">
                <a:cs typeface="Calibri" panose="020F0502020204030204" pitchFamily="34" charset="0"/>
              </a:rPr>
              <a:t>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r>
              <a:rPr lang="en-GB" sz="2400" dirty="0">
                <a:cs typeface="Calibri" panose="020F0502020204030204" pitchFamily="34" charset="0"/>
              </a:rPr>
              <a:t>  + 2 O</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3 C + 4 H</a:t>
            </a:r>
            <a:r>
              <a:rPr lang="en-GB" sz="2400" baseline="-25000" dirty="0">
                <a:cs typeface="Calibri" panose="020F0502020204030204" pitchFamily="34" charset="0"/>
                <a:sym typeface="Wingdings" panose="05000000000000000000" pitchFamily="2" charset="2"/>
              </a:rPr>
              <a:t>2</a:t>
            </a:r>
            <a:r>
              <a:rPr lang="en-GB" sz="2400" dirty="0">
                <a:cs typeface="Calibri" panose="020F0502020204030204" pitchFamily="34" charset="0"/>
                <a:sym typeface="Wingdings" panose="05000000000000000000" pitchFamily="2" charset="2"/>
              </a:rPr>
              <a:t>O </a:t>
            </a:r>
            <a:endParaRPr lang="en-GB" sz="2400" dirty="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B40B370-5AB5-4A53-BECD-52B7D33C7F64}"/>
                  </a:ext>
                </a:extLst>
              </p:cNvPr>
              <p:cNvSpPr txBox="1"/>
              <p:nvPr/>
            </p:nvSpPr>
            <p:spPr>
              <a:xfrm>
                <a:off x="6059488" y="2240711"/>
                <a:ext cx="6573146" cy="635367"/>
              </a:xfrm>
              <a:prstGeom prst="rect">
                <a:avLst/>
              </a:prstGeom>
              <a:noFill/>
            </p:spPr>
            <p:txBody>
              <a:bodyPr wrap="square">
                <a:spAutoFit/>
              </a:bodyPr>
              <a:lstStyle/>
              <a:p>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i="1">
                            <a:solidFill>
                              <a:srgbClr val="FF0000"/>
                            </a:solidFill>
                            <a:latin typeface="Cambria Math" panose="02040503050406030204" pitchFamily="18" charset="0"/>
                            <a:cs typeface="Calibri" panose="020F0502020204030204" pitchFamily="34" charset="0"/>
                          </a:rPr>
                          <m:t>𝑡𝑜𝑡𝑎𝑙</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i="1" dirty="0">
                    <a:solidFill>
                      <a:srgbClr val="FF0000"/>
                    </a:solidFill>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i="1">
                            <a:solidFill>
                              <a:srgbClr val="FF0000"/>
                            </a:solidFill>
                            <a:latin typeface="Cambria Math" panose="02040503050406030204" pitchFamily="18" charset="0"/>
                            <a:cs typeface="Calibri" panose="020F0502020204030204" pitchFamily="34" charset="0"/>
                          </a:rPr>
                          <m:t>16</m:t>
                        </m:r>
                        <m:r>
                          <a:rPr lang="en-GB" sz="2400" i="1">
                            <a:solidFill>
                              <a:srgbClr val="FF0000"/>
                            </a:solidFill>
                            <a:latin typeface="Cambria Math" panose="02040503050406030204" pitchFamily="18" charset="0"/>
                            <a:cs typeface="Calibri" panose="020F0502020204030204" pitchFamily="34" charset="0"/>
                          </a:rPr>
                          <m:t>𝑥</m:t>
                        </m:r>
                        <m:r>
                          <a:rPr lang="en-GB" sz="2400" i="1">
                            <a:solidFill>
                              <a:srgbClr val="FF0000"/>
                            </a:solidFill>
                            <a:latin typeface="Cambria Math" panose="02040503050406030204" pitchFamily="18" charset="0"/>
                            <a:cs typeface="Calibri" panose="020F0502020204030204" pitchFamily="34" charset="0"/>
                          </a:rPr>
                          <m:t>10</m:t>
                        </m:r>
                      </m:num>
                      <m:den>
                        <m:r>
                          <a:rPr lang="en-GB" sz="2400" i="1">
                            <a:solidFill>
                              <a:srgbClr val="FF0000"/>
                            </a:solidFill>
                            <a:latin typeface="Cambria Math" panose="02040503050406030204" pitchFamily="18" charset="0"/>
                            <a:cs typeface="Calibri" panose="020F0502020204030204" pitchFamily="34" charset="0"/>
                          </a:rPr>
                          <m:t>204</m:t>
                        </m:r>
                      </m:den>
                    </m:f>
                  </m:oMath>
                </a14:m>
                <a:r>
                  <a:rPr lang="en-GB" sz="2400" i="1" dirty="0">
                    <a:solidFill>
                      <a:srgbClr val="FF0000"/>
                    </a:solidFill>
                    <a:cs typeface="Calibri" panose="020F0502020204030204" pitchFamily="34" charset="0"/>
                  </a:rPr>
                  <a:t>×100% = 78.4% O</a:t>
                </a:r>
                <a:endParaRPr lang="en-GB" sz="2400" i="1" dirty="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2B40B370-5AB5-4A53-BECD-52B7D33C7F64}"/>
                  </a:ext>
                </a:extLst>
              </p:cNvPr>
              <p:cNvSpPr txBox="1">
                <a:spLocks noRot="1" noChangeAspect="1" noMove="1" noResize="1" noEditPoints="1" noAdjustHandles="1" noChangeArrowheads="1" noChangeShapeType="1" noTextEdit="1"/>
              </p:cNvSpPr>
              <p:nvPr/>
            </p:nvSpPr>
            <p:spPr>
              <a:xfrm>
                <a:off x="6059488" y="2240711"/>
                <a:ext cx="6573146" cy="635367"/>
              </a:xfrm>
              <a:prstGeom prst="rect">
                <a:avLst/>
              </a:prstGeom>
              <a:blipFill>
                <a:blip r:embed="rId2"/>
                <a:stretch>
                  <a:fillRect b="-8654"/>
                </a:stretch>
              </a:blipFill>
            </p:spPr>
            <p:txBody>
              <a:bodyPr/>
              <a:lstStyle/>
              <a:p>
                <a:r>
                  <a:rPr lang="en-GB">
                    <a:noFill/>
                  </a:rPr>
                  <a:t> </a:t>
                </a:r>
              </a:p>
            </p:txBody>
          </p:sp>
        </mc:Fallback>
      </mc:AlternateContent>
      <p:sp>
        <p:nvSpPr>
          <p:cNvPr id="15" name="TextBox 14">
            <a:extLst>
              <a:ext uri="{FF2B5EF4-FFF2-40B4-BE49-F238E27FC236}">
                <a16:creationId xmlns:a16="http://schemas.microsoft.com/office/drawing/2014/main" id="{FD122F95-0789-464D-BC45-727798546A39}"/>
              </a:ext>
            </a:extLst>
          </p:cNvPr>
          <p:cNvSpPr txBox="1"/>
          <p:nvPr/>
        </p:nvSpPr>
        <p:spPr>
          <a:xfrm>
            <a:off x="173446" y="3186357"/>
            <a:ext cx="8686992" cy="461665"/>
          </a:xfrm>
          <a:prstGeom prst="rect">
            <a:avLst/>
          </a:prstGeom>
          <a:noFill/>
        </p:spPr>
        <p:txBody>
          <a:bodyPr wrap="square">
            <a:spAutoFit/>
          </a:bodyPr>
          <a:lstStyle/>
          <a:p>
            <a:r>
              <a:rPr lang="en-GB" sz="2400" u="sng" dirty="0">
                <a:cs typeface="Calibri" panose="020F0502020204030204" pitchFamily="34" charset="0"/>
              </a:rPr>
              <a:t>incomplete combustion: 	</a:t>
            </a:r>
            <a:r>
              <a:rPr lang="en-GB" sz="2400" dirty="0">
                <a:cs typeface="Calibri" panose="020F0502020204030204" pitchFamily="34" charset="0"/>
              </a:rPr>
              <a:t>combined mass 44 + 7 x 16 = 156</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370A8C7-3047-4F94-9537-F08C7AE32F3A}"/>
                  </a:ext>
                </a:extLst>
              </p:cNvPr>
              <p:cNvSpPr txBox="1"/>
              <p:nvPr/>
            </p:nvSpPr>
            <p:spPr>
              <a:xfrm>
                <a:off x="6059488" y="3808854"/>
                <a:ext cx="6242382" cy="631968"/>
              </a:xfrm>
              <a:prstGeom prst="rect">
                <a:avLst/>
              </a:prstGeom>
              <a:noFill/>
            </p:spPr>
            <p:txBody>
              <a:bodyPr wrap="square">
                <a:spAutoFit/>
              </a:bodyPr>
              <a:lstStyle/>
              <a:p>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i="1">
                            <a:solidFill>
                              <a:srgbClr val="FF0000"/>
                            </a:solidFill>
                            <a:latin typeface="Cambria Math" panose="02040503050406030204" pitchFamily="18" charset="0"/>
                            <a:cs typeface="Calibri" panose="020F0502020204030204" pitchFamily="34" charset="0"/>
                          </a:rPr>
                          <m:t>𝑡𝑜𝑡𝑎𝑙</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i="1" dirty="0">
                    <a:solidFill>
                      <a:srgbClr val="FF0000"/>
                    </a:solidFill>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i="1">
                            <a:solidFill>
                              <a:srgbClr val="FF0000"/>
                            </a:solidFill>
                            <a:latin typeface="Cambria Math" panose="02040503050406030204" pitchFamily="18" charset="0"/>
                            <a:cs typeface="Calibri" panose="020F0502020204030204" pitchFamily="34" charset="0"/>
                          </a:rPr>
                          <m:t>16</m:t>
                        </m:r>
                        <m:r>
                          <a:rPr lang="en-GB" sz="2400" i="1">
                            <a:solidFill>
                              <a:srgbClr val="FF0000"/>
                            </a:solidFill>
                            <a:latin typeface="Cambria Math" panose="02040503050406030204" pitchFamily="18" charset="0"/>
                            <a:cs typeface="Calibri" panose="020F0502020204030204" pitchFamily="34" charset="0"/>
                          </a:rPr>
                          <m:t>𝑥</m:t>
                        </m:r>
                        <m:r>
                          <a:rPr lang="en-GB" sz="2400" i="1">
                            <a:solidFill>
                              <a:srgbClr val="FF0000"/>
                            </a:solidFill>
                            <a:latin typeface="Cambria Math" panose="02040503050406030204" pitchFamily="18" charset="0"/>
                            <a:cs typeface="Calibri" panose="020F0502020204030204" pitchFamily="34" charset="0"/>
                          </a:rPr>
                          <m:t>7</m:t>
                        </m:r>
                      </m:num>
                      <m:den>
                        <m:r>
                          <a:rPr lang="en-GB" sz="2400" i="1">
                            <a:solidFill>
                              <a:srgbClr val="FF0000"/>
                            </a:solidFill>
                            <a:latin typeface="Cambria Math" panose="02040503050406030204" pitchFamily="18" charset="0"/>
                            <a:cs typeface="Calibri" panose="020F0502020204030204" pitchFamily="34" charset="0"/>
                          </a:rPr>
                          <m:t>156</m:t>
                        </m:r>
                      </m:den>
                    </m:f>
                  </m:oMath>
                </a14:m>
                <a:r>
                  <a:rPr lang="en-GB" sz="2400" i="1" dirty="0">
                    <a:solidFill>
                      <a:srgbClr val="FF0000"/>
                    </a:solidFill>
                    <a:cs typeface="Calibri" panose="020F0502020204030204" pitchFamily="34" charset="0"/>
                  </a:rPr>
                  <a:t>×100% = 71.8% O</a:t>
                </a:r>
                <a:endParaRPr lang="en-GB" sz="2400" i="1" dirty="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5370A8C7-3047-4F94-9537-F08C7AE32F3A}"/>
                  </a:ext>
                </a:extLst>
              </p:cNvPr>
              <p:cNvSpPr txBox="1">
                <a:spLocks noRot="1" noChangeAspect="1" noMove="1" noResize="1" noEditPoints="1" noAdjustHandles="1" noChangeArrowheads="1" noChangeShapeType="1" noTextEdit="1"/>
              </p:cNvSpPr>
              <p:nvPr/>
            </p:nvSpPr>
            <p:spPr>
              <a:xfrm>
                <a:off x="6059488" y="3808854"/>
                <a:ext cx="6242382" cy="631968"/>
              </a:xfrm>
              <a:prstGeom prst="rect">
                <a:avLst/>
              </a:prstGeom>
              <a:blipFill>
                <a:blip r:embed="rId3"/>
                <a:stretch>
                  <a:fillRect b="-9709"/>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0818CF20-20F4-476E-ADF2-85C68C3EED27}"/>
              </a:ext>
            </a:extLst>
          </p:cNvPr>
          <p:cNvSpPr txBox="1"/>
          <p:nvPr/>
        </p:nvSpPr>
        <p:spPr>
          <a:xfrm>
            <a:off x="173447" y="4892409"/>
            <a:ext cx="8686991" cy="461665"/>
          </a:xfrm>
          <a:prstGeom prst="rect">
            <a:avLst/>
          </a:prstGeom>
          <a:noFill/>
        </p:spPr>
        <p:txBody>
          <a:bodyPr wrap="square">
            <a:spAutoFit/>
          </a:bodyPr>
          <a:lstStyle/>
          <a:p>
            <a:r>
              <a:rPr lang="en-GB" sz="2400" u="sng" dirty="0">
                <a:cs typeface="Calibri" panose="020F0502020204030204" pitchFamily="34" charset="0"/>
              </a:rPr>
              <a:t>incomplete combustion: 	</a:t>
            </a:r>
            <a:r>
              <a:rPr lang="en-GB" sz="2400" dirty="0">
                <a:cs typeface="Calibri" panose="020F0502020204030204" pitchFamily="34" charset="0"/>
              </a:rPr>
              <a:t>combined mass 44 + 4 x 16 = 108</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AA6B22E6-C952-4931-899D-CCB23D8C9EB9}"/>
                  </a:ext>
                </a:extLst>
              </p:cNvPr>
              <p:cNvSpPr txBox="1"/>
              <p:nvPr/>
            </p:nvSpPr>
            <p:spPr>
              <a:xfrm>
                <a:off x="6064865" y="5606200"/>
                <a:ext cx="6127135" cy="631968"/>
              </a:xfrm>
              <a:prstGeom prst="rect">
                <a:avLst/>
              </a:prstGeom>
              <a:noFill/>
            </p:spPr>
            <p:txBody>
              <a:bodyPr wrap="square">
                <a:spAutoFit/>
              </a:bodyPr>
              <a:lstStyle/>
              <a:p>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i="1">
                            <a:solidFill>
                              <a:srgbClr val="FF0000"/>
                            </a:solidFill>
                            <a:latin typeface="Cambria Math" panose="02040503050406030204" pitchFamily="18" charset="0"/>
                            <a:cs typeface="Calibri" panose="020F0502020204030204" pitchFamily="34" charset="0"/>
                          </a:rPr>
                          <m:t>𝑡𝑜𝑡𝑎𝑙</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i="1" dirty="0">
                    <a:solidFill>
                      <a:srgbClr val="FF0000"/>
                    </a:solidFill>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i="1">
                            <a:solidFill>
                              <a:srgbClr val="FF0000"/>
                            </a:solidFill>
                            <a:latin typeface="Cambria Math" panose="02040503050406030204" pitchFamily="18" charset="0"/>
                            <a:cs typeface="Calibri" panose="020F0502020204030204" pitchFamily="34" charset="0"/>
                          </a:rPr>
                          <m:t>16</m:t>
                        </m:r>
                        <m:r>
                          <a:rPr lang="en-GB" sz="2400" i="1">
                            <a:solidFill>
                              <a:srgbClr val="FF0000"/>
                            </a:solidFill>
                            <a:latin typeface="Cambria Math" panose="02040503050406030204" pitchFamily="18" charset="0"/>
                            <a:cs typeface="Calibri" panose="020F0502020204030204" pitchFamily="34" charset="0"/>
                          </a:rPr>
                          <m:t>𝑥</m:t>
                        </m:r>
                        <m:r>
                          <a:rPr lang="en-GB" sz="2400" i="1">
                            <a:solidFill>
                              <a:srgbClr val="FF0000"/>
                            </a:solidFill>
                            <a:latin typeface="Cambria Math" panose="02040503050406030204" pitchFamily="18" charset="0"/>
                            <a:cs typeface="Calibri" panose="020F0502020204030204" pitchFamily="34" charset="0"/>
                          </a:rPr>
                          <m:t>4</m:t>
                        </m:r>
                      </m:num>
                      <m:den>
                        <m:r>
                          <a:rPr lang="en-GB" sz="2400" i="1">
                            <a:solidFill>
                              <a:srgbClr val="FF0000"/>
                            </a:solidFill>
                            <a:latin typeface="Cambria Math" panose="02040503050406030204" pitchFamily="18" charset="0"/>
                            <a:cs typeface="Calibri" panose="020F0502020204030204" pitchFamily="34" charset="0"/>
                          </a:rPr>
                          <m:t>108</m:t>
                        </m:r>
                      </m:den>
                    </m:f>
                  </m:oMath>
                </a14:m>
                <a:r>
                  <a:rPr lang="en-GB" sz="2400" i="1" dirty="0">
                    <a:solidFill>
                      <a:srgbClr val="FF0000"/>
                    </a:solidFill>
                    <a:cs typeface="Calibri" panose="020F0502020204030204" pitchFamily="34" charset="0"/>
                  </a:rPr>
                  <a:t>×100% = 59.3% O</a:t>
                </a:r>
                <a:endParaRPr lang="en-GB" sz="2400" i="1" dirty="0">
                  <a:cs typeface="Calibri" panose="020F0502020204030204" pitchFamily="34" charset="0"/>
                </a:endParaRPr>
              </a:p>
            </p:txBody>
          </p:sp>
        </mc:Choice>
        <mc:Fallback xmlns="">
          <p:sp>
            <p:nvSpPr>
              <p:cNvPr id="18" name="TextBox 17">
                <a:extLst>
                  <a:ext uri="{FF2B5EF4-FFF2-40B4-BE49-F238E27FC236}">
                    <a16:creationId xmlns:a16="http://schemas.microsoft.com/office/drawing/2014/main" id="{AA6B22E6-C952-4931-899D-CCB23D8C9EB9}"/>
                  </a:ext>
                </a:extLst>
              </p:cNvPr>
              <p:cNvSpPr txBox="1">
                <a:spLocks noRot="1" noChangeAspect="1" noMove="1" noResize="1" noEditPoints="1" noAdjustHandles="1" noChangeArrowheads="1" noChangeShapeType="1" noTextEdit="1"/>
              </p:cNvSpPr>
              <p:nvPr/>
            </p:nvSpPr>
            <p:spPr>
              <a:xfrm>
                <a:off x="6064865" y="5606200"/>
                <a:ext cx="6127135" cy="631968"/>
              </a:xfrm>
              <a:prstGeom prst="rect">
                <a:avLst/>
              </a:prstGeom>
              <a:blipFill>
                <a:blip r:embed="rId4"/>
                <a:stretch>
                  <a:fillRect r="-498" b="-9709"/>
                </a:stretch>
              </a:blipFill>
            </p:spPr>
            <p:txBody>
              <a:bodyPr/>
              <a:lstStyle/>
              <a:p>
                <a:r>
                  <a:rPr lang="en-GB">
                    <a:noFill/>
                  </a:rPr>
                  <a:t> </a:t>
                </a:r>
              </a:p>
            </p:txBody>
          </p:sp>
        </mc:Fallback>
      </mc:AlternateContent>
      <p:sp>
        <p:nvSpPr>
          <p:cNvPr id="21" name="TextBox 20">
            <a:extLst>
              <a:ext uri="{FF2B5EF4-FFF2-40B4-BE49-F238E27FC236}">
                <a16:creationId xmlns:a16="http://schemas.microsoft.com/office/drawing/2014/main" id="{7BDD6066-27E3-4ACD-A51F-385981649636}"/>
              </a:ext>
            </a:extLst>
          </p:cNvPr>
          <p:cNvSpPr txBox="1"/>
          <p:nvPr/>
        </p:nvSpPr>
        <p:spPr>
          <a:xfrm>
            <a:off x="375500" y="2280947"/>
            <a:ext cx="4636394" cy="461665"/>
          </a:xfrm>
          <a:prstGeom prst="rect">
            <a:avLst/>
          </a:prstGeom>
          <a:noFill/>
        </p:spPr>
        <p:txBody>
          <a:bodyPr wrap="square">
            <a:spAutoFit/>
          </a:bodyPr>
          <a:lstStyle/>
          <a:p>
            <a:r>
              <a:rPr lang="en-GB" sz="2400" dirty="0">
                <a:cs typeface="Calibri" panose="020F0502020204030204" pitchFamily="34" charset="0"/>
              </a:rPr>
              <a:t>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r>
              <a:rPr lang="en-GB" sz="2400" dirty="0">
                <a:cs typeface="Calibri" panose="020F0502020204030204" pitchFamily="34" charset="0"/>
              </a:rPr>
              <a:t>  + 5 O</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3 CO</a:t>
            </a:r>
            <a:r>
              <a:rPr lang="en-GB" sz="2400" baseline="-25000" dirty="0">
                <a:cs typeface="Calibri" panose="020F0502020204030204" pitchFamily="34" charset="0"/>
                <a:sym typeface="Wingdings" panose="05000000000000000000" pitchFamily="2" charset="2"/>
              </a:rPr>
              <a:t>2</a:t>
            </a:r>
            <a:r>
              <a:rPr lang="en-GB" sz="2400" dirty="0">
                <a:cs typeface="Calibri" panose="020F0502020204030204" pitchFamily="34" charset="0"/>
                <a:sym typeface="Wingdings" panose="05000000000000000000" pitchFamily="2" charset="2"/>
              </a:rPr>
              <a:t>  + 4 H</a:t>
            </a:r>
            <a:r>
              <a:rPr lang="en-GB" sz="2400" baseline="-25000" dirty="0">
                <a:cs typeface="Calibri" panose="020F0502020204030204" pitchFamily="34" charset="0"/>
                <a:sym typeface="Wingdings" panose="05000000000000000000" pitchFamily="2" charset="2"/>
              </a:rPr>
              <a:t>2</a:t>
            </a:r>
            <a:r>
              <a:rPr lang="en-GB" sz="2400" dirty="0">
                <a:cs typeface="Calibri" panose="020F0502020204030204" pitchFamily="34" charset="0"/>
                <a:sym typeface="Wingdings" panose="05000000000000000000" pitchFamily="2" charset="2"/>
              </a:rPr>
              <a:t>O </a:t>
            </a:r>
            <a:endParaRPr lang="en-GB" sz="2400" dirty="0">
              <a:cs typeface="Calibri" panose="020F0502020204030204" pitchFamily="34" charset="0"/>
            </a:endParaRPr>
          </a:p>
        </p:txBody>
      </p:sp>
      <p:sp>
        <p:nvSpPr>
          <p:cNvPr id="5" name="Title 4">
            <a:extLst>
              <a:ext uri="{FF2B5EF4-FFF2-40B4-BE49-F238E27FC236}">
                <a16:creationId xmlns:a16="http://schemas.microsoft.com/office/drawing/2014/main" id="{329119F2-FFD8-43F5-89B2-6B2AE17E5139}"/>
              </a:ext>
            </a:extLst>
          </p:cNvPr>
          <p:cNvSpPr>
            <a:spLocks noGrp="1"/>
          </p:cNvSpPr>
          <p:nvPr>
            <p:ph type="title"/>
          </p:nvPr>
        </p:nvSpPr>
        <p:spPr>
          <a:xfrm>
            <a:off x="913774" y="12614"/>
            <a:ext cx="10364451" cy="797809"/>
          </a:xfrm>
        </p:spPr>
        <p:txBody>
          <a:bodyPr/>
          <a:lstStyle/>
          <a:p>
            <a:r>
              <a:rPr lang="en-GB" dirty="0"/>
              <a:t>Combustion of hydrocarbons</a:t>
            </a:r>
          </a:p>
        </p:txBody>
      </p:sp>
    </p:spTree>
    <p:extLst>
      <p:ext uri="{BB962C8B-B14F-4D97-AF65-F5344CB8AC3E}">
        <p14:creationId xmlns:p14="http://schemas.microsoft.com/office/powerpoint/2010/main" val="1182955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AE08250-1F87-40D0-BD79-55C42F5A7EB5}"/>
              </a:ext>
            </a:extLst>
          </p:cNvPr>
          <p:cNvSpPr>
            <a:spLocks noGrp="1"/>
          </p:cNvSpPr>
          <p:nvPr>
            <p:ph type="title"/>
          </p:nvPr>
        </p:nvSpPr>
        <p:spPr>
          <a:xfrm>
            <a:off x="877262" y="5268"/>
            <a:ext cx="10364451" cy="1308144"/>
          </a:xfrm>
        </p:spPr>
        <p:txBody>
          <a:bodyPr/>
          <a:lstStyle/>
          <a:p>
            <a:r>
              <a:rPr lang="en-GB" sz="3600" dirty="0">
                <a:latin typeface="Calibri" panose="020F0502020204030204" pitchFamily="34" charset="0"/>
                <a:cs typeface="Calibri" panose="020F0502020204030204" pitchFamily="34" charset="0"/>
              </a:rPr>
              <a:t>RED-OX REACTIONS</a:t>
            </a:r>
            <a:br>
              <a:rPr lang="en-GB" sz="36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endParaRPr lang="en-GB" dirty="0"/>
          </a:p>
        </p:txBody>
      </p:sp>
      <p:sp>
        <p:nvSpPr>
          <p:cNvPr id="11" name="Content Placeholder 10">
            <a:extLst>
              <a:ext uri="{FF2B5EF4-FFF2-40B4-BE49-F238E27FC236}">
                <a16:creationId xmlns:a16="http://schemas.microsoft.com/office/drawing/2014/main" id="{63DCACAD-B6A3-44F6-A136-C57DE4696D1A}"/>
              </a:ext>
            </a:extLst>
          </p:cNvPr>
          <p:cNvSpPr>
            <a:spLocks noGrp="1"/>
          </p:cNvSpPr>
          <p:nvPr>
            <p:ph sz="quarter" idx="13"/>
          </p:nvPr>
        </p:nvSpPr>
        <p:spPr>
          <a:xfrm>
            <a:off x="780771" y="1188721"/>
            <a:ext cx="10363826" cy="3424107"/>
          </a:xfrm>
        </p:spPr>
        <p:txBody>
          <a:bodyPr>
            <a:noAutofit/>
          </a:bodyPr>
          <a:lstStyle/>
          <a:p>
            <a:r>
              <a:rPr lang="en-GB" sz="2400" b="1" cap="none" dirty="0">
                <a:solidFill>
                  <a:srgbClr val="0000FF"/>
                </a:solidFill>
                <a:cs typeface="Calibri" panose="020F0502020204030204" pitchFamily="34" charset="0"/>
              </a:rPr>
              <a:t>ox-</a:t>
            </a:r>
            <a:r>
              <a:rPr lang="en-GB" sz="2400" cap="none" dirty="0" err="1">
                <a:cs typeface="Calibri" panose="020F0502020204030204" pitchFamily="34" charset="0"/>
              </a:rPr>
              <a:t>idation</a:t>
            </a:r>
            <a:r>
              <a:rPr lang="en-GB" sz="2400" cap="none" dirty="0">
                <a:cs typeface="Calibri" panose="020F0502020204030204" pitchFamily="34" charset="0"/>
              </a:rPr>
              <a:t>: 	</a:t>
            </a:r>
            <a:r>
              <a:rPr lang="en-GB" sz="2400" cap="none" dirty="0">
                <a:solidFill>
                  <a:srgbClr val="FF66FF"/>
                </a:solidFill>
                <a:cs typeface="Calibri" panose="020F0502020204030204" pitchFamily="34" charset="0"/>
              </a:rPr>
              <a:t>substance gains oxygen		</a:t>
            </a:r>
            <a:r>
              <a:rPr lang="en-GB" sz="2400" cap="none" dirty="0">
                <a:cs typeface="Calibri" panose="020F0502020204030204" pitchFamily="34" charset="0"/>
              </a:rPr>
              <a:t>Mg </a:t>
            </a:r>
            <a:r>
              <a:rPr lang="en-GB" sz="2400" cap="none" dirty="0">
                <a:cs typeface="Calibri" panose="020F0502020204030204" pitchFamily="34" charset="0"/>
                <a:sym typeface="Wingdings" panose="05000000000000000000" pitchFamily="2" charset="2"/>
              </a:rPr>
              <a:t> Mg</a:t>
            </a:r>
            <a:r>
              <a:rPr lang="en-GB" sz="2400" cap="none" dirty="0">
                <a:solidFill>
                  <a:srgbClr val="FF66FF"/>
                </a:solidFill>
                <a:cs typeface="Calibri" panose="020F0502020204030204" pitchFamily="34" charset="0"/>
                <a:sym typeface="Wingdings" panose="05000000000000000000" pitchFamily="2" charset="2"/>
              </a:rPr>
              <a:t>O</a:t>
            </a:r>
          </a:p>
          <a:p>
            <a:pPr marL="0" indent="0">
              <a:buNone/>
            </a:pPr>
            <a:r>
              <a:rPr lang="en-GB" sz="2400" cap="none" dirty="0">
                <a:cs typeface="Calibri" panose="020F0502020204030204" pitchFamily="34" charset="0"/>
                <a:sym typeface="Wingdings" panose="05000000000000000000" pitchFamily="2" charset="2"/>
              </a:rPr>
              <a:t>		</a:t>
            </a:r>
            <a:r>
              <a:rPr lang="en-GB" sz="2400" cap="none" dirty="0">
                <a:solidFill>
                  <a:srgbClr val="FFC000"/>
                </a:solidFill>
                <a:cs typeface="Calibri" panose="020F0502020204030204" pitchFamily="34" charset="0"/>
                <a:sym typeface="Wingdings" panose="05000000000000000000" pitchFamily="2" charset="2"/>
              </a:rPr>
              <a:t>substance loses hydrogen</a:t>
            </a:r>
            <a:r>
              <a:rPr lang="en-GB" sz="2400" cap="none" dirty="0">
                <a:cs typeface="Calibri" panose="020F0502020204030204" pitchFamily="34" charset="0"/>
                <a:sym typeface="Wingdings" panose="05000000000000000000" pitchFamily="2" charset="2"/>
              </a:rPr>
              <a:t>		CH</a:t>
            </a:r>
            <a:r>
              <a:rPr lang="en-GB" sz="2400" cap="none" baseline="-25000" dirty="0">
                <a:cs typeface="Calibri" panose="020F0502020204030204" pitchFamily="34" charset="0"/>
                <a:sym typeface="Wingdings" panose="05000000000000000000" pitchFamily="2" charset="2"/>
              </a:rPr>
              <a:t>3</a:t>
            </a:r>
            <a:r>
              <a:rPr lang="en-GB" sz="2400" cap="none" dirty="0">
                <a:cs typeface="Calibri" panose="020F0502020204030204" pitchFamily="34" charset="0"/>
                <a:sym typeface="Wingdings" panose="05000000000000000000" pitchFamily="2" charset="2"/>
              </a:rPr>
              <a:t>C</a:t>
            </a:r>
            <a:r>
              <a:rPr lang="en-GB" sz="2400" cap="none" dirty="0">
                <a:solidFill>
                  <a:srgbClr val="FFC000"/>
                </a:solidFill>
                <a:cs typeface="Calibri" panose="020F0502020204030204" pitchFamily="34" charset="0"/>
                <a:sym typeface="Wingdings" panose="05000000000000000000" pitchFamily="2" charset="2"/>
              </a:rPr>
              <a:t>H</a:t>
            </a:r>
            <a:r>
              <a:rPr lang="en-GB" sz="2400" cap="none" baseline="-25000" dirty="0">
                <a:solidFill>
                  <a:srgbClr val="FFC000"/>
                </a:solidFill>
                <a:cs typeface="Calibri" panose="020F0502020204030204" pitchFamily="34" charset="0"/>
                <a:sym typeface="Wingdings" panose="05000000000000000000" pitchFamily="2" charset="2"/>
              </a:rPr>
              <a:t>2</a:t>
            </a:r>
            <a:r>
              <a:rPr lang="en-GB" sz="2400" cap="none" dirty="0">
                <a:cs typeface="Calibri" panose="020F0502020204030204" pitchFamily="34" charset="0"/>
                <a:sym typeface="Wingdings" panose="05000000000000000000" pitchFamily="2" charset="2"/>
              </a:rPr>
              <a:t>OH  CH</a:t>
            </a:r>
            <a:r>
              <a:rPr lang="en-GB" sz="2400" cap="none" baseline="-25000" dirty="0">
                <a:cs typeface="Calibri" panose="020F0502020204030204" pitchFamily="34" charset="0"/>
                <a:sym typeface="Wingdings" panose="05000000000000000000" pitchFamily="2" charset="2"/>
              </a:rPr>
              <a:t>3</a:t>
            </a:r>
            <a:r>
              <a:rPr lang="en-GB" sz="2400" cap="none" dirty="0">
                <a:cs typeface="Calibri" panose="020F0502020204030204" pitchFamily="34" charset="0"/>
                <a:sym typeface="Wingdings" panose="05000000000000000000" pitchFamily="2" charset="2"/>
              </a:rPr>
              <a:t>C</a:t>
            </a:r>
            <a:r>
              <a:rPr lang="en-GB" sz="2400" cap="none" dirty="0">
                <a:solidFill>
                  <a:srgbClr val="FFC000"/>
                </a:solidFill>
                <a:cs typeface="Calibri" panose="020F0502020204030204" pitchFamily="34" charset="0"/>
                <a:sym typeface="Wingdings" panose="05000000000000000000" pitchFamily="2" charset="2"/>
              </a:rPr>
              <a:t>H</a:t>
            </a:r>
            <a:r>
              <a:rPr lang="en-GB" sz="2400" cap="none" dirty="0">
                <a:cs typeface="Calibri" panose="020F0502020204030204" pitchFamily="34" charset="0"/>
                <a:sym typeface="Wingdings" panose="05000000000000000000" pitchFamily="2" charset="2"/>
              </a:rPr>
              <a:t>O</a:t>
            </a:r>
          </a:p>
          <a:p>
            <a:pPr marL="0" indent="0">
              <a:buNone/>
            </a:pPr>
            <a:r>
              <a:rPr lang="en-GB" sz="2400" cap="none" dirty="0">
                <a:cs typeface="Calibri" panose="020F0502020204030204" pitchFamily="34" charset="0"/>
                <a:sym typeface="Wingdings" panose="05000000000000000000" pitchFamily="2" charset="2"/>
              </a:rPr>
              <a:t>		</a:t>
            </a:r>
            <a:r>
              <a:rPr lang="en-GB" sz="2400" cap="none" dirty="0">
                <a:solidFill>
                  <a:srgbClr val="00CC00"/>
                </a:solidFill>
                <a:cs typeface="Calibri" panose="020F0502020204030204" pitchFamily="34" charset="0"/>
                <a:sym typeface="Wingdings" panose="05000000000000000000" pitchFamily="2" charset="2"/>
              </a:rPr>
              <a:t>substance loses electron(s)</a:t>
            </a:r>
            <a:r>
              <a:rPr lang="en-GB" sz="2400" cap="none" dirty="0">
                <a:cs typeface="Calibri" panose="020F0502020204030204" pitchFamily="34" charset="0"/>
                <a:sym typeface="Wingdings" panose="05000000000000000000" pitchFamily="2" charset="2"/>
              </a:rPr>
              <a:t>		Na  Na</a:t>
            </a:r>
            <a:r>
              <a:rPr lang="en-GB" sz="2400" cap="none" baseline="30000" dirty="0">
                <a:cs typeface="Calibri" panose="020F0502020204030204" pitchFamily="34" charset="0"/>
                <a:sym typeface="Wingdings" panose="05000000000000000000" pitchFamily="2" charset="2"/>
              </a:rPr>
              <a:t>+</a:t>
            </a:r>
            <a:r>
              <a:rPr lang="en-GB" sz="2400" cap="none" dirty="0">
                <a:cs typeface="Calibri" panose="020F0502020204030204" pitchFamily="34" charset="0"/>
                <a:sym typeface="Wingdings" panose="05000000000000000000" pitchFamily="2" charset="2"/>
              </a:rPr>
              <a:t>  +  </a:t>
            </a:r>
            <a:r>
              <a:rPr lang="en-GB" sz="2400" cap="none" dirty="0">
                <a:solidFill>
                  <a:srgbClr val="00CC00"/>
                </a:solidFill>
                <a:cs typeface="Calibri" panose="020F0502020204030204" pitchFamily="34" charset="0"/>
                <a:sym typeface="Wingdings" panose="05000000000000000000" pitchFamily="2" charset="2"/>
              </a:rPr>
              <a:t>e</a:t>
            </a:r>
            <a:r>
              <a:rPr lang="en-GB" sz="2400" cap="none" baseline="30000" dirty="0">
                <a:solidFill>
                  <a:srgbClr val="00CC00"/>
                </a:solidFill>
                <a:cs typeface="Calibri" panose="020F0502020204030204" pitchFamily="34" charset="0"/>
                <a:sym typeface="Wingdings" panose="05000000000000000000" pitchFamily="2" charset="2"/>
              </a:rPr>
              <a:t>-</a:t>
            </a:r>
            <a:endParaRPr lang="en-GB" sz="2400" cap="none" baseline="30000" dirty="0">
              <a:solidFill>
                <a:srgbClr val="00CC00"/>
              </a:solidFill>
              <a:cs typeface="Calibri" panose="020F0502020204030204" pitchFamily="34" charset="0"/>
            </a:endParaRPr>
          </a:p>
          <a:p>
            <a:r>
              <a:rPr lang="en-GB" sz="2400" b="1" cap="none" dirty="0">
                <a:solidFill>
                  <a:srgbClr val="FF0000"/>
                </a:solidFill>
                <a:cs typeface="Calibri" panose="020F0502020204030204" pitchFamily="34" charset="0"/>
              </a:rPr>
              <a:t>red-</a:t>
            </a:r>
            <a:r>
              <a:rPr lang="en-GB" sz="2400" cap="none" dirty="0" err="1">
                <a:cs typeface="Calibri" panose="020F0502020204030204" pitchFamily="34" charset="0"/>
              </a:rPr>
              <a:t>uction</a:t>
            </a:r>
            <a:r>
              <a:rPr lang="en-GB" sz="2400" cap="none" dirty="0">
                <a:cs typeface="Calibri" panose="020F0502020204030204" pitchFamily="34" charset="0"/>
              </a:rPr>
              <a:t>: 	</a:t>
            </a:r>
            <a:r>
              <a:rPr lang="en-GB" sz="2400" cap="none" dirty="0">
                <a:solidFill>
                  <a:srgbClr val="FF66FF"/>
                </a:solidFill>
                <a:cs typeface="Calibri" panose="020F0502020204030204" pitchFamily="34" charset="0"/>
              </a:rPr>
              <a:t>substance loses oxygen</a:t>
            </a:r>
            <a:r>
              <a:rPr lang="en-GB" sz="2400" cap="none" dirty="0">
                <a:cs typeface="Calibri" panose="020F0502020204030204" pitchFamily="34" charset="0"/>
              </a:rPr>
              <a:t>		Mg</a:t>
            </a:r>
            <a:r>
              <a:rPr lang="en-GB" sz="2400" cap="none" dirty="0">
                <a:solidFill>
                  <a:srgbClr val="FF66FF"/>
                </a:solidFill>
                <a:cs typeface="Calibri" panose="020F0502020204030204" pitchFamily="34" charset="0"/>
              </a:rPr>
              <a:t>O</a:t>
            </a:r>
            <a:r>
              <a:rPr lang="en-GB" sz="2400" cap="none" dirty="0">
                <a:cs typeface="Calibri" panose="020F0502020204030204" pitchFamily="34" charset="0"/>
              </a:rPr>
              <a:t> </a:t>
            </a:r>
            <a:r>
              <a:rPr lang="en-GB" sz="2400" cap="none" dirty="0">
                <a:cs typeface="Calibri" panose="020F0502020204030204" pitchFamily="34" charset="0"/>
                <a:sym typeface="Wingdings" panose="05000000000000000000" pitchFamily="2" charset="2"/>
              </a:rPr>
              <a:t> Mg</a:t>
            </a:r>
          </a:p>
          <a:p>
            <a:pPr marL="0" indent="0">
              <a:buNone/>
            </a:pPr>
            <a:r>
              <a:rPr lang="en-GB" sz="2400" cap="none" dirty="0">
                <a:cs typeface="Calibri" panose="020F0502020204030204" pitchFamily="34" charset="0"/>
                <a:sym typeface="Wingdings" panose="05000000000000000000" pitchFamily="2" charset="2"/>
              </a:rPr>
              <a:t>		</a:t>
            </a:r>
            <a:r>
              <a:rPr lang="en-GB" sz="2400" cap="none" dirty="0">
                <a:solidFill>
                  <a:srgbClr val="FFC000"/>
                </a:solidFill>
                <a:cs typeface="Calibri" panose="020F0502020204030204" pitchFamily="34" charset="0"/>
                <a:sym typeface="Wingdings" panose="05000000000000000000" pitchFamily="2" charset="2"/>
              </a:rPr>
              <a:t>substance gains hydrogen		</a:t>
            </a:r>
            <a:r>
              <a:rPr lang="en-GB" sz="2400" cap="none" dirty="0">
                <a:cs typeface="Calibri" panose="020F0502020204030204" pitchFamily="34" charset="0"/>
                <a:sym typeface="Wingdings" panose="05000000000000000000" pitchFamily="2" charset="2"/>
              </a:rPr>
              <a:t>C</a:t>
            </a:r>
            <a:r>
              <a:rPr lang="en-GB" sz="2400" cap="none" dirty="0">
                <a:solidFill>
                  <a:srgbClr val="FFC000"/>
                </a:solidFill>
                <a:cs typeface="Calibri" panose="020F0502020204030204" pitchFamily="34" charset="0"/>
                <a:sym typeface="Wingdings" panose="05000000000000000000" pitchFamily="2" charset="2"/>
              </a:rPr>
              <a:t>H</a:t>
            </a:r>
            <a:r>
              <a:rPr lang="en-GB" sz="2400" cap="none" baseline="-25000" dirty="0">
                <a:solidFill>
                  <a:srgbClr val="FFC000"/>
                </a:solidFill>
                <a:cs typeface="Calibri" panose="020F0502020204030204" pitchFamily="34" charset="0"/>
                <a:sym typeface="Wingdings" panose="05000000000000000000" pitchFamily="2" charset="2"/>
              </a:rPr>
              <a:t>2</a:t>
            </a:r>
            <a:r>
              <a:rPr lang="en-GB" sz="2400" cap="none" dirty="0">
                <a:cs typeface="Calibri" panose="020F0502020204030204" pitchFamily="34" charset="0"/>
                <a:sym typeface="Wingdings" panose="05000000000000000000" pitchFamily="2" charset="2"/>
              </a:rPr>
              <a:t>C</a:t>
            </a:r>
            <a:r>
              <a:rPr lang="en-GB" sz="2400" cap="none" dirty="0">
                <a:solidFill>
                  <a:srgbClr val="FFC000"/>
                </a:solidFill>
                <a:cs typeface="Calibri" panose="020F0502020204030204" pitchFamily="34" charset="0"/>
                <a:sym typeface="Wingdings" panose="05000000000000000000" pitchFamily="2" charset="2"/>
              </a:rPr>
              <a:t>H</a:t>
            </a:r>
            <a:r>
              <a:rPr lang="en-GB" sz="2400" cap="none" baseline="-25000" dirty="0">
                <a:solidFill>
                  <a:srgbClr val="FFC000"/>
                </a:solidFill>
                <a:cs typeface="Calibri" panose="020F0502020204030204" pitchFamily="34" charset="0"/>
                <a:sym typeface="Wingdings" panose="05000000000000000000" pitchFamily="2" charset="2"/>
              </a:rPr>
              <a:t>2</a:t>
            </a:r>
            <a:r>
              <a:rPr lang="en-GB" sz="2400" cap="none" dirty="0">
                <a:cs typeface="Calibri" panose="020F0502020204030204" pitchFamily="34" charset="0"/>
                <a:sym typeface="Wingdings" panose="05000000000000000000" pitchFamily="2" charset="2"/>
              </a:rPr>
              <a:t>  C</a:t>
            </a:r>
            <a:r>
              <a:rPr lang="en-GB" sz="2400" cap="none" dirty="0">
                <a:solidFill>
                  <a:srgbClr val="FFC000"/>
                </a:solidFill>
                <a:cs typeface="Calibri" panose="020F0502020204030204" pitchFamily="34" charset="0"/>
                <a:sym typeface="Wingdings" panose="05000000000000000000" pitchFamily="2" charset="2"/>
              </a:rPr>
              <a:t>H</a:t>
            </a:r>
            <a:r>
              <a:rPr lang="en-GB" sz="2400" cap="none" baseline="-25000" dirty="0">
                <a:solidFill>
                  <a:srgbClr val="FFC000"/>
                </a:solidFill>
                <a:cs typeface="Calibri" panose="020F0502020204030204" pitchFamily="34" charset="0"/>
                <a:sym typeface="Wingdings" panose="05000000000000000000" pitchFamily="2" charset="2"/>
              </a:rPr>
              <a:t>3</a:t>
            </a:r>
            <a:r>
              <a:rPr lang="en-GB" sz="2400" cap="none" dirty="0">
                <a:cs typeface="Calibri" panose="020F0502020204030204" pitchFamily="34" charset="0"/>
                <a:sym typeface="Wingdings" panose="05000000000000000000" pitchFamily="2" charset="2"/>
              </a:rPr>
              <a:t>C</a:t>
            </a:r>
            <a:r>
              <a:rPr lang="en-GB" sz="2400" cap="none" dirty="0">
                <a:solidFill>
                  <a:srgbClr val="FFC000"/>
                </a:solidFill>
                <a:cs typeface="Calibri" panose="020F0502020204030204" pitchFamily="34" charset="0"/>
                <a:sym typeface="Wingdings" panose="05000000000000000000" pitchFamily="2" charset="2"/>
              </a:rPr>
              <a:t>H</a:t>
            </a:r>
            <a:r>
              <a:rPr lang="en-GB" sz="2400" cap="none" baseline="-25000" dirty="0">
                <a:solidFill>
                  <a:srgbClr val="FFC000"/>
                </a:solidFill>
                <a:cs typeface="Calibri" panose="020F0502020204030204" pitchFamily="34" charset="0"/>
                <a:sym typeface="Wingdings" panose="05000000000000000000" pitchFamily="2" charset="2"/>
              </a:rPr>
              <a:t>3</a:t>
            </a:r>
            <a:endParaRPr lang="en-GB" sz="2400" cap="none" dirty="0">
              <a:solidFill>
                <a:srgbClr val="FFC000"/>
              </a:solidFill>
              <a:cs typeface="Calibri" panose="020F0502020204030204" pitchFamily="34" charset="0"/>
              <a:sym typeface="Wingdings" panose="05000000000000000000" pitchFamily="2" charset="2"/>
            </a:endParaRPr>
          </a:p>
          <a:p>
            <a:pPr marL="0" indent="0">
              <a:buNone/>
            </a:pPr>
            <a:r>
              <a:rPr lang="en-GB" sz="2400" cap="none" dirty="0">
                <a:cs typeface="Calibri" panose="020F0502020204030204" pitchFamily="34" charset="0"/>
                <a:sym typeface="Wingdings" panose="05000000000000000000" pitchFamily="2" charset="2"/>
              </a:rPr>
              <a:t>		</a:t>
            </a:r>
            <a:r>
              <a:rPr lang="en-GB" sz="2400" cap="none" dirty="0">
                <a:solidFill>
                  <a:srgbClr val="00CC00"/>
                </a:solidFill>
                <a:cs typeface="Calibri" panose="020F0502020204030204" pitchFamily="34" charset="0"/>
                <a:sym typeface="Wingdings" panose="05000000000000000000" pitchFamily="2" charset="2"/>
              </a:rPr>
              <a:t>substance gains electron(s)</a:t>
            </a:r>
            <a:r>
              <a:rPr lang="en-GB" sz="2400" cap="none" dirty="0">
                <a:cs typeface="Calibri" panose="020F0502020204030204" pitchFamily="34" charset="0"/>
                <a:sym typeface="Wingdings" panose="05000000000000000000" pitchFamily="2" charset="2"/>
              </a:rPr>
              <a:t>		Cl</a:t>
            </a:r>
            <a:r>
              <a:rPr lang="en-GB" sz="2400" cap="none" baseline="-25000" dirty="0">
                <a:cs typeface="Calibri" panose="020F0502020204030204" pitchFamily="34" charset="0"/>
                <a:sym typeface="Wingdings" panose="05000000000000000000" pitchFamily="2" charset="2"/>
              </a:rPr>
              <a:t>2</a:t>
            </a:r>
            <a:r>
              <a:rPr lang="en-GB" sz="2400" cap="none" dirty="0">
                <a:cs typeface="Calibri" panose="020F0502020204030204" pitchFamily="34" charset="0"/>
                <a:sym typeface="Wingdings" panose="05000000000000000000" pitchFamily="2" charset="2"/>
              </a:rPr>
              <a:t> +  </a:t>
            </a:r>
            <a:r>
              <a:rPr lang="en-GB" sz="2400" cap="none" dirty="0">
                <a:solidFill>
                  <a:srgbClr val="00CC00"/>
                </a:solidFill>
                <a:cs typeface="Calibri" panose="020F0502020204030204" pitchFamily="34" charset="0"/>
                <a:sym typeface="Wingdings" panose="05000000000000000000" pitchFamily="2" charset="2"/>
              </a:rPr>
              <a:t>2e</a:t>
            </a:r>
            <a:r>
              <a:rPr lang="en-GB" sz="2400" cap="none" baseline="30000" dirty="0">
                <a:solidFill>
                  <a:srgbClr val="00CC00"/>
                </a:solidFill>
                <a:cs typeface="Calibri" panose="020F0502020204030204" pitchFamily="34" charset="0"/>
                <a:sym typeface="Wingdings" panose="05000000000000000000" pitchFamily="2" charset="2"/>
              </a:rPr>
              <a:t>-</a:t>
            </a:r>
            <a:r>
              <a:rPr lang="en-GB" sz="2400" cap="none" dirty="0">
                <a:solidFill>
                  <a:srgbClr val="00CC00"/>
                </a:solidFill>
                <a:cs typeface="Calibri" panose="020F0502020204030204" pitchFamily="34" charset="0"/>
                <a:sym typeface="Wingdings" panose="05000000000000000000" pitchFamily="2" charset="2"/>
              </a:rPr>
              <a:t> </a:t>
            </a:r>
            <a:r>
              <a:rPr lang="en-GB" sz="2400" cap="none" dirty="0">
                <a:cs typeface="Calibri" panose="020F0502020204030204" pitchFamily="34" charset="0"/>
                <a:sym typeface="Wingdings" panose="05000000000000000000" pitchFamily="2" charset="2"/>
              </a:rPr>
              <a:t>  2 Cl</a:t>
            </a:r>
            <a:r>
              <a:rPr lang="en-GB" sz="2400" cap="none" baseline="30000" dirty="0">
                <a:cs typeface="Calibri" panose="020F0502020204030204" pitchFamily="34" charset="0"/>
                <a:sym typeface="Wingdings" panose="05000000000000000000" pitchFamily="2" charset="2"/>
              </a:rPr>
              <a:t>-</a:t>
            </a:r>
          </a:p>
          <a:p>
            <a:pPr marL="0" indent="0">
              <a:buNone/>
            </a:pPr>
            <a:endParaRPr lang="en-GB" sz="2400" b="1" cap="none" dirty="0">
              <a:solidFill>
                <a:srgbClr val="FF0000"/>
              </a:solidFill>
              <a:cs typeface="Calibri" panose="020F0502020204030204" pitchFamily="34" charset="0"/>
            </a:endParaRPr>
          </a:p>
          <a:p>
            <a:pPr marL="0" indent="0">
              <a:buNone/>
            </a:pPr>
            <a:r>
              <a:rPr lang="en-GB" sz="2400" b="1" cap="none" dirty="0">
                <a:solidFill>
                  <a:srgbClr val="FF0000"/>
                </a:solidFill>
                <a:cs typeface="Calibri" panose="020F0502020204030204" pitchFamily="34" charset="0"/>
              </a:rPr>
              <a:t>		</a:t>
            </a:r>
            <a:endParaRPr lang="en-GB" sz="2400" cap="none" baseline="30000" dirty="0">
              <a:cs typeface="Calibri" panose="020F0502020204030204" pitchFamily="34" charset="0"/>
              <a:sym typeface="Wingdings" panose="05000000000000000000" pitchFamily="2" charset="2"/>
            </a:endParaRPr>
          </a:p>
          <a:p>
            <a:endParaRPr lang="en-GB" sz="2400" cap="none" baseline="30000" dirty="0">
              <a:cs typeface="Calibri" panose="020F0502020204030204" pitchFamily="34" charset="0"/>
              <a:sym typeface="Wingdings" panose="05000000000000000000" pitchFamily="2" charset="2"/>
            </a:endParaRPr>
          </a:p>
          <a:p>
            <a:endParaRPr lang="en-GB" sz="2400" cap="none" dirty="0"/>
          </a:p>
        </p:txBody>
      </p:sp>
    </p:spTree>
    <p:extLst>
      <p:ext uri="{BB962C8B-B14F-4D97-AF65-F5344CB8AC3E}">
        <p14:creationId xmlns:p14="http://schemas.microsoft.com/office/powerpoint/2010/main" val="2835468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2" name="Title 1">
            <a:extLst>
              <a:ext uri="{FF2B5EF4-FFF2-40B4-BE49-F238E27FC236}">
                <a16:creationId xmlns:a16="http://schemas.microsoft.com/office/drawing/2014/main" id="{923E9198-7740-4DF9-A838-618666050453}"/>
              </a:ext>
            </a:extLst>
          </p:cNvPr>
          <p:cNvSpPr>
            <a:spLocks noGrp="1"/>
          </p:cNvSpPr>
          <p:nvPr>
            <p:ph type="title"/>
          </p:nvPr>
        </p:nvSpPr>
        <p:spPr>
          <a:xfrm>
            <a:off x="913774" y="1"/>
            <a:ext cx="10364451" cy="847898"/>
          </a:xfrm>
        </p:spPr>
        <p:txBody>
          <a:bodyPr/>
          <a:lstStyle/>
          <a:p>
            <a:r>
              <a:rPr lang="en-GB" dirty="0"/>
              <a:t>Red-ox reaction summary</a:t>
            </a:r>
          </a:p>
        </p:txBody>
      </p:sp>
      <p:sp>
        <p:nvSpPr>
          <p:cNvPr id="3" name="Content Placeholder 2">
            <a:extLst>
              <a:ext uri="{FF2B5EF4-FFF2-40B4-BE49-F238E27FC236}">
                <a16:creationId xmlns:a16="http://schemas.microsoft.com/office/drawing/2014/main" id="{39ADC974-DEDA-4B41-9A80-0D02AB47FC23}"/>
              </a:ext>
            </a:extLst>
          </p:cNvPr>
          <p:cNvSpPr>
            <a:spLocks noGrp="1"/>
          </p:cNvSpPr>
          <p:nvPr>
            <p:ph sz="quarter" idx="13"/>
          </p:nvPr>
        </p:nvSpPr>
        <p:spPr>
          <a:xfrm>
            <a:off x="290762" y="847899"/>
            <a:ext cx="10364452" cy="3424107"/>
          </a:xfrm>
        </p:spPr>
        <p:txBody>
          <a:bodyPr>
            <a:normAutofit fontScale="25000" lnSpcReduction="20000"/>
          </a:bodyPr>
          <a:lstStyle/>
          <a:p>
            <a:pPr>
              <a:lnSpc>
                <a:spcPts val="3100"/>
              </a:lnSpc>
              <a:spcBef>
                <a:spcPts val="0"/>
              </a:spcBef>
            </a:pPr>
            <a:r>
              <a:rPr lang="en-GB" sz="9600" cap="none" dirty="0">
                <a:cs typeface="Calibri" panose="020F0502020204030204" pitchFamily="34" charset="0"/>
              </a:rPr>
              <a:t>involves a transfer of </a:t>
            </a:r>
            <a:r>
              <a:rPr lang="en-GB" sz="9600" cap="none" dirty="0">
                <a:solidFill>
                  <a:srgbClr val="00B050"/>
                </a:solidFill>
                <a:cs typeface="Calibri" panose="020F0502020204030204" pitchFamily="34" charset="0"/>
              </a:rPr>
              <a:t>electrons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between two species</a:t>
            </a:r>
          </a:p>
          <a:p>
            <a:pPr>
              <a:lnSpc>
                <a:spcPts val="3100"/>
              </a:lnSpc>
              <a:spcBef>
                <a:spcPts val="0"/>
              </a:spcBef>
            </a:pPr>
            <a:r>
              <a:rPr lang="en-GB" sz="9600" cap="none" dirty="0">
                <a:solidFill>
                  <a:srgbClr val="FF0000"/>
                </a:solidFill>
                <a:cs typeface="Calibri" panose="020F0502020204030204" pitchFamily="34" charset="0"/>
              </a:rPr>
              <a:t>reduction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oxidisation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always occur together</a:t>
            </a:r>
          </a:p>
          <a:p>
            <a:pPr>
              <a:lnSpc>
                <a:spcPts val="3100"/>
              </a:lnSpc>
              <a:spcBef>
                <a:spcPts val="0"/>
              </a:spcBef>
            </a:pPr>
            <a:r>
              <a:rPr lang="en-GB" sz="9600" cap="none" dirty="0">
                <a:cs typeface="Calibri" panose="020F0502020204030204" pitchFamily="34" charset="0"/>
              </a:rPr>
              <a:t>net</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charge</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zero </a:t>
            </a:r>
          </a:p>
          <a:p>
            <a:pPr>
              <a:lnSpc>
                <a:spcPts val="3100"/>
              </a:lnSpc>
              <a:spcBef>
                <a:spcPts val="0"/>
              </a:spcBef>
            </a:pPr>
            <a:r>
              <a:rPr lang="en-GB" sz="9600" cap="none" dirty="0">
                <a:cs typeface="Calibri" panose="020F0502020204030204" pitchFamily="34" charset="0"/>
              </a:rPr>
              <a:t>ion or molecule is </a:t>
            </a:r>
            <a:r>
              <a:rPr lang="en-GB" sz="9600" cap="none" dirty="0">
                <a:solidFill>
                  <a:srgbClr val="0000FF"/>
                </a:solidFill>
                <a:cs typeface="Calibri" panose="020F0502020204030204" pitchFamily="34" charset="0"/>
              </a:rPr>
              <a:t>oxidised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when it </a:t>
            </a:r>
            <a:r>
              <a:rPr lang="en-GB" sz="9600" cap="none" dirty="0">
                <a:solidFill>
                  <a:srgbClr val="00B050"/>
                </a:solidFill>
                <a:cs typeface="Calibri" panose="020F0502020204030204" pitchFamily="34" charset="0"/>
              </a:rPr>
              <a:t>loses electrons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oxidation number increases</a:t>
            </a:r>
            <a:r>
              <a:rPr lang="en-GB" sz="9600" cap="none" dirty="0">
                <a:solidFill>
                  <a:srgbClr val="0070C0"/>
                </a:solidFill>
                <a:cs typeface="Calibri" panose="020F0502020204030204" pitchFamily="34" charset="0"/>
              </a:rPr>
              <a:t>) </a:t>
            </a:r>
          </a:p>
          <a:p>
            <a:pPr>
              <a:lnSpc>
                <a:spcPts val="3100"/>
              </a:lnSpc>
              <a:spcBef>
                <a:spcPts val="0"/>
              </a:spcBef>
            </a:pPr>
            <a:r>
              <a:rPr lang="en-GB" sz="9600" cap="none" dirty="0">
                <a:cs typeface="Calibri" panose="020F0502020204030204" pitchFamily="34" charset="0"/>
              </a:rPr>
              <a:t>ion or molecule is </a:t>
            </a:r>
            <a:r>
              <a:rPr lang="en-GB" sz="9600" cap="none" dirty="0">
                <a:solidFill>
                  <a:srgbClr val="FF0000"/>
                </a:solidFill>
                <a:cs typeface="Calibri" panose="020F0502020204030204" pitchFamily="34" charset="0"/>
              </a:rPr>
              <a:t>reduced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when it </a:t>
            </a:r>
            <a:r>
              <a:rPr lang="en-GB" sz="9600" cap="none" dirty="0">
                <a:solidFill>
                  <a:srgbClr val="00B050"/>
                </a:solidFill>
                <a:cs typeface="Calibri" panose="020F0502020204030204" pitchFamily="34" charset="0"/>
              </a:rPr>
              <a:t>gains electrons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oxidation number decreases</a:t>
            </a:r>
            <a:r>
              <a:rPr lang="en-GB" sz="9600" cap="none" dirty="0">
                <a:solidFill>
                  <a:srgbClr val="0070C0"/>
                </a:solidFill>
                <a:cs typeface="Calibri" panose="020F0502020204030204" pitchFamily="34" charset="0"/>
              </a:rPr>
              <a:t>) </a:t>
            </a:r>
          </a:p>
          <a:p>
            <a:pPr>
              <a:lnSpc>
                <a:spcPts val="3100"/>
              </a:lnSpc>
              <a:spcBef>
                <a:spcPts val="0"/>
              </a:spcBef>
            </a:pPr>
            <a:r>
              <a:rPr lang="en-GB" sz="9600" b="1" cap="none" dirty="0">
                <a:solidFill>
                  <a:srgbClr val="0000FF"/>
                </a:solidFill>
                <a:cs typeface="Calibri" panose="020F0502020204030204" pitchFamily="34" charset="0"/>
              </a:rPr>
              <a:t>OIL </a:t>
            </a:r>
            <a:r>
              <a:rPr lang="en-GB" sz="9600" b="1" cap="none" dirty="0">
                <a:solidFill>
                  <a:srgbClr val="FF0000"/>
                </a:solidFill>
                <a:cs typeface="Calibri" panose="020F0502020204030204" pitchFamily="34" charset="0"/>
              </a:rPr>
              <a:t>RIG</a:t>
            </a:r>
            <a:r>
              <a:rPr lang="en-GB" sz="9600" b="1" cap="none" dirty="0">
                <a:solidFill>
                  <a:srgbClr val="0070C0"/>
                </a:solidFill>
                <a:cs typeface="Calibri" panose="020F0502020204030204" pitchFamily="34" charset="0"/>
              </a:rPr>
              <a:t> </a:t>
            </a:r>
            <a:r>
              <a:rPr lang="en-GB" sz="9600" cap="none" dirty="0">
                <a:solidFill>
                  <a:srgbClr val="0070C0"/>
                </a:solidFill>
                <a:cs typeface="Calibri" panose="020F0502020204030204" pitchFamily="34" charset="0"/>
              </a:rPr>
              <a:t>"</a:t>
            </a:r>
            <a:r>
              <a:rPr lang="en-GB" sz="9600" cap="none" dirty="0">
                <a:solidFill>
                  <a:srgbClr val="0000FF"/>
                </a:solidFill>
                <a:cs typeface="Calibri" panose="020F0502020204030204" pitchFamily="34" charset="0"/>
              </a:rPr>
              <a:t>oxidation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loss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reduction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gain</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ion or molecule that </a:t>
            </a:r>
            <a:r>
              <a:rPr lang="en-GB" sz="9600" cap="none" dirty="0">
                <a:solidFill>
                  <a:srgbClr val="00B050"/>
                </a:solidFill>
                <a:cs typeface="Calibri" panose="020F0502020204030204" pitchFamily="34" charset="0"/>
              </a:rPr>
              <a:t>accepts electrons </a:t>
            </a:r>
            <a:r>
              <a:rPr lang="en-GB" sz="9600" cap="none" dirty="0">
                <a:cs typeface="Calibri" panose="020F0502020204030204" pitchFamily="34" charset="0"/>
              </a:rPr>
              <a:t>is called the </a:t>
            </a:r>
            <a:r>
              <a:rPr lang="en-GB" sz="9600" cap="none" dirty="0">
                <a:solidFill>
                  <a:srgbClr val="FF0000"/>
                </a:solidFill>
                <a:cs typeface="Calibri" panose="020F0502020204030204" pitchFamily="34" charset="0"/>
              </a:rPr>
              <a:t>oxidizing agent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by</a:t>
            </a:r>
            <a:r>
              <a:rPr lang="en-GB" sz="9600" cap="none" dirty="0">
                <a:solidFill>
                  <a:srgbClr val="0070C0"/>
                </a:solidFill>
                <a:cs typeface="Calibri" panose="020F0502020204030204" pitchFamily="34" charset="0"/>
              </a:rPr>
              <a:t> </a:t>
            </a:r>
            <a:r>
              <a:rPr lang="en-GB" sz="9600" cap="none" dirty="0">
                <a:solidFill>
                  <a:srgbClr val="00B050"/>
                </a:solidFill>
                <a:cs typeface="Calibri" panose="020F0502020204030204" pitchFamily="34" charset="0"/>
              </a:rPr>
              <a:t>accepting electrons </a:t>
            </a:r>
            <a:r>
              <a:rPr lang="en-GB" sz="9600" cap="none" dirty="0">
                <a:cs typeface="Calibri" panose="020F0502020204030204" pitchFamily="34" charset="0"/>
              </a:rPr>
              <a:t>it</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oxidizes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other species</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ion or molecule that </a:t>
            </a:r>
            <a:r>
              <a:rPr lang="en-GB" sz="9600" cap="none" dirty="0">
                <a:solidFill>
                  <a:srgbClr val="00B050"/>
                </a:solidFill>
                <a:cs typeface="Calibri" panose="020F0502020204030204" pitchFamily="34" charset="0"/>
              </a:rPr>
              <a:t>donates electrons </a:t>
            </a:r>
            <a:r>
              <a:rPr lang="en-GB" sz="9600" cap="none" dirty="0">
                <a:cs typeface="Calibri" panose="020F0502020204030204" pitchFamily="34" charset="0"/>
              </a:rPr>
              <a:t>is called the</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reducing agent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by</a:t>
            </a:r>
            <a:r>
              <a:rPr lang="en-GB" sz="9600" cap="none" dirty="0">
                <a:solidFill>
                  <a:srgbClr val="0070C0"/>
                </a:solidFill>
                <a:cs typeface="Calibri" panose="020F0502020204030204" pitchFamily="34" charset="0"/>
              </a:rPr>
              <a:t> </a:t>
            </a:r>
            <a:r>
              <a:rPr lang="en-GB" sz="9600" cap="none" dirty="0">
                <a:solidFill>
                  <a:srgbClr val="00B050"/>
                </a:solidFill>
                <a:cs typeface="Calibri" panose="020F0502020204030204" pitchFamily="34" charset="0"/>
              </a:rPr>
              <a:t>giving electrons </a:t>
            </a:r>
            <a:r>
              <a:rPr lang="en-GB" sz="9600" cap="none" dirty="0">
                <a:cs typeface="Calibri" panose="020F0502020204030204" pitchFamily="34" charset="0"/>
              </a:rPr>
              <a:t>it</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reduces </a:t>
            </a:r>
            <a:r>
              <a:rPr lang="en-GB" sz="9600" cap="none" dirty="0">
                <a:cs typeface="Calibri" panose="020F0502020204030204" pitchFamily="34" charset="0"/>
              </a:rPr>
              <a:t>the other species</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what is </a:t>
            </a:r>
            <a:r>
              <a:rPr lang="en-GB" sz="9600" cap="none" dirty="0">
                <a:solidFill>
                  <a:srgbClr val="0000FF"/>
                </a:solidFill>
                <a:cs typeface="Calibri" panose="020F0502020204030204" pitchFamily="34" charset="0"/>
              </a:rPr>
              <a:t>oxidized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the </a:t>
            </a:r>
            <a:r>
              <a:rPr lang="en-GB" sz="9600" cap="none" dirty="0">
                <a:solidFill>
                  <a:srgbClr val="0000FF"/>
                </a:solidFill>
                <a:cs typeface="Calibri" panose="020F0502020204030204" pitchFamily="34" charset="0"/>
              </a:rPr>
              <a:t>reducing agent </a:t>
            </a:r>
            <a:r>
              <a:rPr lang="en-GB" sz="9600" cap="none" dirty="0">
                <a:cs typeface="Calibri" panose="020F0502020204030204" pitchFamily="34" charset="0"/>
              </a:rPr>
              <a:t>and what is </a:t>
            </a:r>
            <a:r>
              <a:rPr lang="en-GB" sz="9600" cap="none" dirty="0">
                <a:solidFill>
                  <a:srgbClr val="FF0000"/>
                </a:solidFill>
                <a:cs typeface="Calibri" panose="020F0502020204030204" pitchFamily="34" charset="0"/>
              </a:rPr>
              <a:t>reduced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the </a:t>
            </a:r>
            <a:r>
              <a:rPr lang="en-GB" sz="9600" cap="none" dirty="0">
                <a:solidFill>
                  <a:srgbClr val="FF0000"/>
                </a:solidFill>
                <a:cs typeface="Calibri" panose="020F0502020204030204" pitchFamily="34" charset="0"/>
              </a:rPr>
              <a:t>oxidizing agent</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disproportionation reactions </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oxidizing</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reducing</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agents are the same element or compound</a:t>
            </a:r>
            <a:r>
              <a:rPr lang="en-GB" sz="9600" cap="none" dirty="0">
                <a:solidFill>
                  <a:srgbClr val="0070C0"/>
                </a:solidFill>
                <a:cs typeface="Calibri" panose="020F0502020204030204" pitchFamily="34" charset="0"/>
              </a:rPr>
              <a:t>)</a:t>
            </a:r>
          </a:p>
          <a:p>
            <a:endParaRPr lang="en-GB" dirty="0"/>
          </a:p>
        </p:txBody>
      </p:sp>
    </p:spTree>
    <p:extLst>
      <p:ext uri="{BB962C8B-B14F-4D97-AF65-F5344CB8AC3E}">
        <p14:creationId xmlns:p14="http://schemas.microsoft.com/office/powerpoint/2010/main" val="1421877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EF3556CF-8785-401B-AC94-424C36B6466D}"/>
              </a:ext>
            </a:extLst>
          </p:cNvPr>
          <p:cNvSpPr txBox="1"/>
          <p:nvPr/>
        </p:nvSpPr>
        <p:spPr>
          <a:xfrm>
            <a:off x="11275585" y="4954383"/>
            <a:ext cx="449162" cy="369332"/>
          </a:xfrm>
          <a:prstGeom prst="rect">
            <a:avLst/>
          </a:prstGeom>
          <a:noFill/>
        </p:spPr>
        <p:txBody>
          <a:bodyPr wrap="none" rtlCol="0">
            <a:spAutoFit/>
          </a:bodyPr>
          <a:lstStyle/>
          <a:p>
            <a:r>
              <a:rPr lang="en-GB" dirty="0"/>
              <a:t>???</a:t>
            </a:r>
          </a:p>
        </p:txBody>
      </p:sp>
      <p:sp>
        <p:nvSpPr>
          <p:cNvPr id="2" name="Title 1">
            <a:extLst>
              <a:ext uri="{FF2B5EF4-FFF2-40B4-BE49-F238E27FC236}">
                <a16:creationId xmlns:a16="http://schemas.microsoft.com/office/drawing/2014/main" id="{58EE062A-009F-42F1-9811-711E239A9360}"/>
              </a:ext>
            </a:extLst>
          </p:cNvPr>
          <p:cNvSpPr>
            <a:spLocks noGrp="1"/>
          </p:cNvSpPr>
          <p:nvPr>
            <p:ph type="title"/>
          </p:nvPr>
        </p:nvSpPr>
        <p:spPr>
          <a:xfrm>
            <a:off x="913774" y="1"/>
            <a:ext cx="10364451" cy="910526"/>
          </a:xfrm>
        </p:spPr>
        <p:txBody>
          <a:bodyPr/>
          <a:lstStyle/>
          <a:p>
            <a:r>
              <a:rPr lang="en-GB" dirty="0"/>
              <a:t>Oxidation number – ‘fake charge’</a:t>
            </a:r>
          </a:p>
        </p:txBody>
      </p:sp>
      <p:sp>
        <p:nvSpPr>
          <p:cNvPr id="4" name="Content Placeholder 3">
            <a:extLst>
              <a:ext uri="{FF2B5EF4-FFF2-40B4-BE49-F238E27FC236}">
                <a16:creationId xmlns:a16="http://schemas.microsoft.com/office/drawing/2014/main" id="{D83835A8-C689-4C78-89F7-839D582AD084}"/>
              </a:ext>
            </a:extLst>
          </p:cNvPr>
          <p:cNvSpPr>
            <a:spLocks noGrp="1"/>
          </p:cNvSpPr>
          <p:nvPr>
            <p:ph sz="quarter" idx="13"/>
          </p:nvPr>
        </p:nvSpPr>
        <p:spPr>
          <a:xfrm>
            <a:off x="251040" y="1023103"/>
            <a:ext cx="11616895" cy="3424107"/>
          </a:xfrm>
        </p:spPr>
        <p:txBody>
          <a:bodyPr>
            <a:noAutofit/>
          </a:bodyPr>
          <a:lstStyle/>
          <a:p>
            <a:r>
              <a:rPr lang="en-GB" sz="2400" cap="none" dirty="0">
                <a:cs typeface="Calibri" panose="020F0502020204030204" pitchFamily="34" charset="0"/>
              </a:rPr>
              <a:t>a</a:t>
            </a:r>
            <a:r>
              <a:rPr lang="en-GB" sz="2400" b="1" cap="none" dirty="0">
                <a:solidFill>
                  <a:srgbClr val="0000FF"/>
                </a:solidFill>
                <a:cs typeface="Calibri" panose="020F0502020204030204" pitchFamily="34" charset="0"/>
              </a:rPr>
              <a:t> number</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assigned to a compound or atom to show how many </a:t>
            </a:r>
            <a:r>
              <a:rPr lang="en-GB" sz="2400" b="1" cap="none" dirty="0">
                <a:solidFill>
                  <a:srgbClr val="00B050"/>
                </a:solidFill>
                <a:cs typeface="Calibri" panose="020F0502020204030204" pitchFamily="34" charset="0"/>
              </a:rPr>
              <a:t>electrons</a:t>
            </a:r>
            <a:r>
              <a:rPr lang="en-GB" sz="2400" cap="none" dirty="0">
                <a:solidFill>
                  <a:srgbClr val="00B050"/>
                </a:solidFill>
                <a:cs typeface="Calibri" panose="020F0502020204030204" pitchFamily="34" charset="0"/>
              </a:rPr>
              <a:t> </a:t>
            </a:r>
            <a:r>
              <a:rPr lang="en-GB" sz="2400" cap="none" dirty="0">
                <a:cs typeface="Calibri" panose="020F0502020204030204" pitchFamily="34" charset="0"/>
              </a:rPr>
              <a:t>were lost or gained in order to form a bond with another atom</a:t>
            </a:r>
          </a:p>
          <a:p>
            <a:r>
              <a:rPr lang="en-GB" sz="2400" cap="none" dirty="0">
                <a:cs typeface="Calibri" panose="020F0502020204030204" pitchFamily="34" charset="0"/>
              </a:rPr>
              <a:t>an imaginary </a:t>
            </a:r>
            <a:r>
              <a:rPr lang="en-GB" sz="2400" b="1" cap="none" dirty="0">
                <a:solidFill>
                  <a:srgbClr val="00B050"/>
                </a:solidFill>
                <a:cs typeface="Calibri" panose="020F0502020204030204" pitchFamily="34" charset="0"/>
              </a:rPr>
              <a:t>charge</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that the atom would have if all of the bonds to the atom were completely ionic</a:t>
            </a:r>
          </a:p>
          <a:p>
            <a:r>
              <a:rPr lang="en-GB" sz="2400" b="1" cap="none" dirty="0">
                <a:solidFill>
                  <a:srgbClr val="0000FF"/>
                </a:solidFill>
                <a:cs typeface="Calibri" panose="020F0502020204030204" pitchFamily="34" charset="0"/>
              </a:rPr>
              <a:t>oxidation </a:t>
            </a:r>
            <a:r>
              <a:rPr lang="en-GB" sz="2400" cap="none" dirty="0">
                <a:cs typeface="Calibri" panose="020F0502020204030204" pitchFamily="34" charset="0"/>
              </a:rPr>
              <a:t>increases the </a:t>
            </a:r>
            <a:r>
              <a:rPr lang="en-GB" sz="2400" cap="none" dirty="0">
                <a:solidFill>
                  <a:srgbClr val="00B050"/>
                </a:solidFill>
                <a:cs typeface="Calibri" panose="020F0502020204030204" pitchFamily="34" charset="0"/>
              </a:rPr>
              <a:t>oxidation number </a:t>
            </a:r>
            <a:r>
              <a:rPr lang="en-GB" sz="2400" cap="none" dirty="0">
                <a:cs typeface="Calibri" panose="020F0502020204030204" pitchFamily="34" charset="0"/>
              </a:rPr>
              <a:t>and</a:t>
            </a:r>
            <a:r>
              <a:rPr lang="en-GB" sz="2400" cap="none" dirty="0">
                <a:solidFill>
                  <a:srgbClr val="0000FF"/>
                </a:solidFill>
                <a:cs typeface="Calibri" panose="020F0502020204030204" pitchFamily="34" charset="0"/>
              </a:rPr>
              <a:t> </a:t>
            </a:r>
            <a:r>
              <a:rPr lang="en-GB" sz="2400" b="1" cap="none" dirty="0">
                <a:solidFill>
                  <a:srgbClr val="FF0000"/>
                </a:solidFill>
                <a:cs typeface="Calibri" panose="020F0502020204030204" pitchFamily="34" charset="0"/>
              </a:rPr>
              <a:t>reduction</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decreases the </a:t>
            </a:r>
            <a:r>
              <a:rPr lang="en-GB" sz="2400" cap="none" dirty="0">
                <a:solidFill>
                  <a:srgbClr val="00B050"/>
                </a:solidFill>
                <a:cs typeface="Calibri" panose="020F0502020204030204" pitchFamily="34" charset="0"/>
              </a:rPr>
              <a:t>oxidation number</a:t>
            </a:r>
          </a:p>
          <a:p>
            <a:endParaRPr lang="en-GB" cap="none" dirty="0"/>
          </a:p>
        </p:txBody>
      </p:sp>
      <p:pic>
        <p:nvPicPr>
          <p:cNvPr id="6" name="Picture 5">
            <a:extLst>
              <a:ext uri="{FF2B5EF4-FFF2-40B4-BE49-F238E27FC236}">
                <a16:creationId xmlns:a16="http://schemas.microsoft.com/office/drawing/2014/main" id="{5BD111F9-0A8C-46C6-B3F1-FB0DF4EB99E4}"/>
              </a:ext>
            </a:extLst>
          </p:cNvPr>
          <p:cNvPicPr>
            <a:picLocks noChangeAspect="1"/>
          </p:cNvPicPr>
          <p:nvPr/>
        </p:nvPicPr>
        <p:blipFill>
          <a:blip r:embed="rId3"/>
          <a:stretch>
            <a:fillRect/>
          </a:stretch>
        </p:blipFill>
        <p:spPr>
          <a:xfrm>
            <a:off x="1395264" y="4866720"/>
            <a:ext cx="4700423" cy="865707"/>
          </a:xfrm>
          <a:prstGeom prst="rect">
            <a:avLst/>
          </a:prstGeom>
        </p:spPr>
      </p:pic>
      <p:sp>
        <p:nvSpPr>
          <p:cNvPr id="25" name="Content Placeholder 3">
            <a:extLst>
              <a:ext uri="{FF2B5EF4-FFF2-40B4-BE49-F238E27FC236}">
                <a16:creationId xmlns:a16="http://schemas.microsoft.com/office/drawing/2014/main" id="{89EB677D-2E90-4271-AF86-48B25C0D2274}"/>
              </a:ext>
            </a:extLst>
          </p:cNvPr>
          <p:cNvSpPr txBox="1">
            <a:spLocks/>
          </p:cNvSpPr>
          <p:nvPr/>
        </p:nvSpPr>
        <p:spPr>
          <a:xfrm>
            <a:off x="913774" y="3937982"/>
            <a:ext cx="4931600" cy="189691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a:solidFill>
                  <a:srgbClr val="0070C0"/>
                </a:solidFill>
                <a:cs typeface="Calibri" panose="020F0502020204030204" pitchFamily="34" charset="0"/>
                <a:sym typeface="Wingdings" panose="05000000000000000000" pitchFamily="2" charset="2"/>
              </a:rPr>
              <a:t>for the ionic species</a:t>
            </a:r>
          </a:p>
          <a:p>
            <a:pPr marL="0" indent="0">
              <a:buNone/>
            </a:pPr>
            <a:r>
              <a:rPr lang="en-GB" i="1" cap="none" dirty="0">
                <a:cs typeface="Calibri" panose="020F0502020204030204" pitchFamily="34" charset="0"/>
              </a:rPr>
              <a:t>	oxidation numbers</a:t>
            </a:r>
          </a:p>
          <a:p>
            <a:endParaRPr lang="en-GB" cap="none" dirty="0"/>
          </a:p>
        </p:txBody>
      </p:sp>
      <p:sp>
        <p:nvSpPr>
          <p:cNvPr id="26" name="Content Placeholder 3">
            <a:extLst>
              <a:ext uri="{FF2B5EF4-FFF2-40B4-BE49-F238E27FC236}">
                <a16:creationId xmlns:a16="http://schemas.microsoft.com/office/drawing/2014/main" id="{D9A0404C-C6CF-464A-A3C9-0AA8FAB50183}"/>
              </a:ext>
            </a:extLst>
          </p:cNvPr>
          <p:cNvSpPr txBox="1">
            <a:spLocks/>
          </p:cNvSpPr>
          <p:nvPr/>
        </p:nvSpPr>
        <p:spPr>
          <a:xfrm>
            <a:off x="6663519" y="3937982"/>
            <a:ext cx="5204416" cy="232086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a:solidFill>
                  <a:srgbClr val="0070C0"/>
                </a:solidFill>
                <a:cs typeface="Calibri" panose="020F0502020204030204" pitchFamily="34" charset="0"/>
                <a:sym typeface="Wingdings" panose="05000000000000000000" pitchFamily="2" charset="2"/>
              </a:rPr>
              <a:t>for the covalent species:</a:t>
            </a:r>
          </a:p>
          <a:p>
            <a:pPr marL="0" indent="0">
              <a:buNone/>
            </a:pPr>
            <a:r>
              <a:rPr lang="en-GB" b="1" cap="none" dirty="0">
                <a:cs typeface="Calibri" panose="020F0502020204030204" pitchFamily="34" charset="0"/>
                <a:sym typeface="Wingdings" panose="05000000000000000000" pitchFamily="2" charset="2"/>
              </a:rPr>
              <a:t>	CH</a:t>
            </a:r>
            <a:r>
              <a:rPr lang="en-GB" b="1" cap="none" baseline="-25000" dirty="0">
                <a:cs typeface="Calibri" panose="020F0502020204030204" pitchFamily="34" charset="0"/>
                <a:sym typeface="Wingdings" panose="05000000000000000000" pitchFamily="2" charset="2"/>
              </a:rPr>
              <a:t>3</a:t>
            </a:r>
            <a:r>
              <a:rPr lang="en-GB" b="1" cap="none" dirty="0">
                <a:cs typeface="Calibri" panose="020F0502020204030204" pitchFamily="34" charset="0"/>
                <a:sym typeface="Wingdings" panose="05000000000000000000" pitchFamily="2" charset="2"/>
              </a:rPr>
              <a:t>C</a:t>
            </a:r>
            <a:r>
              <a:rPr lang="en-GB" b="1" cap="none" dirty="0">
                <a:solidFill>
                  <a:srgbClr val="0000FF"/>
                </a:solidFill>
                <a:cs typeface="Calibri" panose="020F0502020204030204" pitchFamily="34" charset="0"/>
                <a:sym typeface="Wingdings" panose="05000000000000000000" pitchFamily="2" charset="2"/>
              </a:rPr>
              <a:t>H</a:t>
            </a:r>
            <a:r>
              <a:rPr lang="en-GB" b="1" cap="none" baseline="-25000" dirty="0">
                <a:solidFill>
                  <a:srgbClr val="0000FF"/>
                </a:solidFill>
                <a:cs typeface="Calibri" panose="020F0502020204030204" pitchFamily="34" charset="0"/>
                <a:sym typeface="Wingdings" panose="05000000000000000000" pitchFamily="2" charset="2"/>
              </a:rPr>
              <a:t>2</a:t>
            </a:r>
            <a:r>
              <a:rPr lang="en-GB" b="1" cap="none" dirty="0">
                <a:cs typeface="Calibri" panose="020F0502020204030204" pitchFamily="34" charset="0"/>
                <a:sym typeface="Wingdings" panose="05000000000000000000" pitchFamily="2" charset="2"/>
              </a:rPr>
              <a:t>OH    </a:t>
            </a:r>
            <a:r>
              <a:rPr lang="en-GB" cap="none" dirty="0">
                <a:cs typeface="Calibri" panose="020F0502020204030204" pitchFamily="34" charset="0"/>
                <a:sym typeface="Wingdings" panose="05000000000000000000" pitchFamily="2" charset="2"/>
              </a:rPr>
              <a:t></a:t>
            </a:r>
            <a:r>
              <a:rPr lang="en-GB" b="1" cap="none" dirty="0">
                <a:cs typeface="Calibri" panose="020F0502020204030204" pitchFamily="34" charset="0"/>
                <a:sym typeface="Wingdings" panose="05000000000000000000" pitchFamily="2" charset="2"/>
              </a:rPr>
              <a:t>    CH</a:t>
            </a:r>
            <a:r>
              <a:rPr lang="en-GB" b="1" cap="none" baseline="-25000" dirty="0">
                <a:cs typeface="Calibri" panose="020F0502020204030204" pitchFamily="34" charset="0"/>
                <a:sym typeface="Wingdings" panose="05000000000000000000" pitchFamily="2" charset="2"/>
              </a:rPr>
              <a:t>3</a:t>
            </a:r>
            <a:r>
              <a:rPr lang="en-GB" b="1" cap="none" dirty="0">
                <a:cs typeface="Calibri" panose="020F0502020204030204" pitchFamily="34" charset="0"/>
                <a:sym typeface="Wingdings" panose="05000000000000000000" pitchFamily="2" charset="2"/>
              </a:rPr>
              <a:t>C</a:t>
            </a:r>
            <a:r>
              <a:rPr lang="en-GB" b="1" cap="none" dirty="0">
                <a:solidFill>
                  <a:srgbClr val="0000FF"/>
                </a:solidFill>
                <a:cs typeface="Calibri" panose="020F0502020204030204" pitchFamily="34" charset="0"/>
                <a:sym typeface="Wingdings" panose="05000000000000000000" pitchFamily="2" charset="2"/>
              </a:rPr>
              <a:t>H</a:t>
            </a:r>
            <a:r>
              <a:rPr lang="en-GB" b="1" cap="none" dirty="0">
                <a:cs typeface="Calibri" panose="020F0502020204030204" pitchFamily="34" charset="0"/>
                <a:sym typeface="Wingdings" panose="05000000000000000000" pitchFamily="2" charset="2"/>
              </a:rPr>
              <a:t>O</a:t>
            </a:r>
          </a:p>
          <a:p>
            <a:pPr marL="0" indent="0">
              <a:buFont typeface="Arial" panose="020B0604020202020204" pitchFamily="34" charset="0"/>
              <a:buNone/>
            </a:pPr>
            <a:r>
              <a:rPr lang="en-GB" b="1" cap="none" dirty="0">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ethanol	  	acetaldehyde                                                              		                 (ethanal)</a:t>
            </a:r>
            <a:endParaRPr lang="en-GB" cap="none" dirty="0">
              <a:cs typeface="Calibri" panose="020F0502020204030204" pitchFamily="34" charset="0"/>
            </a:endParaRPr>
          </a:p>
          <a:p>
            <a:endParaRPr lang="en-GB" cap="none" dirty="0"/>
          </a:p>
        </p:txBody>
      </p:sp>
    </p:spTree>
    <p:extLst>
      <p:ext uri="{BB962C8B-B14F-4D97-AF65-F5344CB8AC3E}">
        <p14:creationId xmlns:p14="http://schemas.microsoft.com/office/powerpoint/2010/main" val="901806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1302DA-AF40-44B7-8362-9D4E9E12AA73}"/>
              </a:ext>
            </a:extLst>
          </p:cNvPr>
          <p:cNvSpPr>
            <a:spLocks noGrp="1"/>
          </p:cNvSpPr>
          <p:nvPr>
            <p:ph type="title"/>
          </p:nvPr>
        </p:nvSpPr>
        <p:spPr>
          <a:xfrm>
            <a:off x="877262" y="-17228"/>
            <a:ext cx="10364451" cy="902132"/>
          </a:xfrm>
        </p:spPr>
        <p:txBody>
          <a:bodyPr/>
          <a:lstStyle/>
          <a:p>
            <a:r>
              <a:rPr lang="en-GB" dirty="0"/>
              <a:t>ASSIGNING OXIDATION NUMBERS</a:t>
            </a:r>
          </a:p>
        </p:txBody>
      </p:sp>
      <p:sp>
        <p:nvSpPr>
          <p:cNvPr id="6" name="Content Placeholder 5">
            <a:extLst>
              <a:ext uri="{FF2B5EF4-FFF2-40B4-BE49-F238E27FC236}">
                <a16:creationId xmlns:a16="http://schemas.microsoft.com/office/drawing/2014/main" id="{53DF500B-D08F-4281-84D5-9B701BC8F038}"/>
              </a:ext>
            </a:extLst>
          </p:cNvPr>
          <p:cNvSpPr>
            <a:spLocks noGrp="1"/>
          </p:cNvSpPr>
          <p:nvPr>
            <p:ph sz="quarter" idx="13"/>
          </p:nvPr>
        </p:nvSpPr>
        <p:spPr>
          <a:xfrm>
            <a:off x="471591" y="720993"/>
            <a:ext cx="10363826" cy="3424107"/>
          </a:xfrm>
        </p:spPr>
        <p:txBody>
          <a:bodyPr>
            <a:noAutofit/>
          </a:bodyPr>
          <a:lstStyle/>
          <a:p>
            <a:pPr marL="342900" indent="-342900">
              <a:lnSpc>
                <a:spcPct val="150000"/>
              </a:lnSpc>
              <a:spcBef>
                <a:spcPts val="0"/>
              </a:spcBef>
              <a:buAutoNum type="arabicPeriod"/>
            </a:pPr>
            <a:r>
              <a:rPr lang="en-GB" b="1" cap="none" dirty="0">
                <a:solidFill>
                  <a:srgbClr val="002060"/>
                </a:solidFill>
                <a:cs typeface="Calibri" panose="020F0502020204030204" pitchFamily="34" charset="0"/>
              </a:rPr>
              <a:t>metal cations</a:t>
            </a:r>
            <a:r>
              <a:rPr lang="en-GB" cap="none" dirty="0">
                <a:cs typeface="Calibri" panose="020F0502020204030204" pitchFamily="34" charset="0"/>
              </a:rPr>
              <a:t>: oxidation number = </a:t>
            </a:r>
            <a:r>
              <a:rPr lang="en-GB" cap="none" dirty="0">
                <a:solidFill>
                  <a:srgbClr val="00B050"/>
                </a:solidFill>
                <a:cs typeface="Calibri" panose="020F0502020204030204" pitchFamily="34" charset="0"/>
              </a:rPr>
              <a:t>charge on the cation</a:t>
            </a:r>
          </a:p>
          <a:p>
            <a:pPr marL="0" indent="0">
              <a:lnSpc>
                <a:spcPct val="150000"/>
              </a:lnSpc>
              <a:spcBef>
                <a:spcPts val="0"/>
              </a:spcBef>
              <a:buNone/>
            </a:pPr>
            <a:r>
              <a:rPr lang="en-GB" b="1" cap="none" dirty="0">
                <a:solidFill>
                  <a:srgbClr val="002060"/>
                </a:solidFill>
                <a:cs typeface="Calibri" panose="020F0502020204030204" pitchFamily="34" charset="0"/>
              </a:rPr>
              <a:t>	group 1 metals      </a:t>
            </a:r>
            <a:r>
              <a:rPr lang="en-GB" b="1" cap="none" dirty="0">
                <a:solidFill>
                  <a:srgbClr val="00B050"/>
                </a:solidFill>
                <a:cs typeface="Calibri" panose="020F0502020204030204" pitchFamily="34" charset="0"/>
              </a:rPr>
              <a:t>+1	</a:t>
            </a:r>
            <a:r>
              <a:rPr lang="en-GB" cap="none" dirty="0">
                <a:cs typeface="Calibri" panose="020F0502020204030204" pitchFamily="34" charset="0"/>
              </a:rPr>
              <a:t>(Na, K, …)</a:t>
            </a:r>
            <a:endParaRPr lang="en-GB" b="1" cap="none" dirty="0">
              <a:solidFill>
                <a:srgbClr val="00B050"/>
              </a:solidFill>
              <a:cs typeface="Calibri" panose="020F0502020204030204" pitchFamily="34" charset="0"/>
            </a:endParaRPr>
          </a:p>
          <a:p>
            <a:pPr marL="0" indent="0">
              <a:lnSpc>
                <a:spcPct val="150000"/>
              </a:lnSpc>
              <a:spcBef>
                <a:spcPts val="0"/>
              </a:spcBef>
              <a:buNone/>
            </a:pPr>
            <a:r>
              <a:rPr lang="en-GB" b="1" cap="none" dirty="0">
                <a:solidFill>
                  <a:srgbClr val="002060"/>
                </a:solidFill>
                <a:cs typeface="Calibri" panose="020F0502020204030204" pitchFamily="34" charset="0"/>
              </a:rPr>
              <a:t>	group 2 metals      </a:t>
            </a:r>
            <a:r>
              <a:rPr lang="en-GB" b="1" cap="none" dirty="0">
                <a:solidFill>
                  <a:srgbClr val="00B050"/>
                </a:solidFill>
                <a:cs typeface="Calibri" panose="020F0502020204030204" pitchFamily="34" charset="0"/>
              </a:rPr>
              <a:t>+2	</a:t>
            </a:r>
            <a:r>
              <a:rPr lang="en-GB" cap="none" dirty="0">
                <a:cs typeface="Calibri" panose="020F0502020204030204" pitchFamily="34" charset="0"/>
              </a:rPr>
              <a:t>(Mg, Ca, …)</a:t>
            </a:r>
            <a:endParaRPr lang="en-GB" b="1" cap="none" dirty="0">
              <a:solidFill>
                <a:srgbClr val="00B050"/>
              </a:solidFill>
              <a:cs typeface="Calibri" panose="020F0502020204030204" pitchFamily="34" charset="0"/>
            </a:endParaRPr>
          </a:p>
          <a:p>
            <a:pPr marL="0" indent="0">
              <a:lnSpc>
                <a:spcPct val="150000"/>
              </a:lnSpc>
              <a:spcBef>
                <a:spcPts val="0"/>
              </a:spcBef>
              <a:buNone/>
            </a:pPr>
            <a:r>
              <a:rPr lang="en-GB" b="1" cap="none" dirty="0">
                <a:solidFill>
                  <a:srgbClr val="002060"/>
                </a:solidFill>
                <a:cs typeface="Calibri" panose="020F0502020204030204" pitchFamily="34" charset="0"/>
              </a:rPr>
              <a:t>	group 3 metals      </a:t>
            </a:r>
            <a:r>
              <a:rPr lang="en-GB" b="1" cap="none" dirty="0">
                <a:solidFill>
                  <a:srgbClr val="00B050"/>
                </a:solidFill>
                <a:cs typeface="Calibri" panose="020F0502020204030204" pitchFamily="34" charset="0"/>
              </a:rPr>
              <a:t>+3</a:t>
            </a:r>
            <a:r>
              <a:rPr lang="en-GB" cap="none" dirty="0">
                <a:cs typeface="Calibri" panose="020F0502020204030204" pitchFamily="34" charset="0"/>
              </a:rPr>
              <a:t> 	(Al, Ga), etc</a:t>
            </a:r>
          </a:p>
          <a:p>
            <a:pPr marL="0" indent="0">
              <a:lnSpc>
                <a:spcPct val="150000"/>
              </a:lnSpc>
              <a:spcBef>
                <a:spcPts val="0"/>
              </a:spcBef>
              <a:buNone/>
            </a:pPr>
            <a:r>
              <a:rPr lang="en-GB" cap="none" dirty="0">
                <a:cs typeface="Calibri" panose="020F0502020204030204" pitchFamily="34" charset="0"/>
              </a:rPr>
              <a:t>2.   </a:t>
            </a:r>
            <a:r>
              <a:rPr lang="en-GB" b="1" cap="none" dirty="0">
                <a:solidFill>
                  <a:srgbClr val="C00000"/>
                </a:solidFill>
                <a:cs typeface="Calibri" panose="020F0502020204030204" pitchFamily="34" charset="0"/>
              </a:rPr>
              <a:t>F</a:t>
            </a:r>
            <a:r>
              <a:rPr lang="en-GB" cap="none" dirty="0">
                <a:cs typeface="Calibri" panose="020F0502020204030204" pitchFamily="34" charset="0"/>
              </a:rPr>
              <a:t> 	</a:t>
            </a:r>
            <a:r>
              <a:rPr lang="en-GB" b="1" cap="none" dirty="0">
                <a:solidFill>
                  <a:srgbClr val="00B050"/>
                </a:solidFill>
                <a:cs typeface="Calibri" panose="020F0502020204030204" pitchFamily="34" charset="0"/>
              </a:rPr>
              <a:t>-1</a:t>
            </a:r>
            <a:r>
              <a:rPr lang="en-GB" cap="none" dirty="0">
                <a:cs typeface="Calibri" panose="020F0502020204030204" pitchFamily="34" charset="0"/>
              </a:rPr>
              <a:t> 	(always), </a:t>
            </a:r>
            <a:r>
              <a:rPr lang="en-GB" b="1" cap="none" dirty="0">
                <a:solidFill>
                  <a:srgbClr val="C00000"/>
                </a:solidFill>
                <a:cs typeface="Calibri" panose="020F0502020204030204" pitchFamily="34" charset="0"/>
              </a:rPr>
              <a:t>halogens</a:t>
            </a:r>
            <a:r>
              <a:rPr lang="en-GB" cap="none" dirty="0">
                <a:cs typeface="Calibri" panose="020F0502020204030204" pitchFamily="34" charset="0"/>
              </a:rPr>
              <a:t>      </a:t>
            </a:r>
            <a:r>
              <a:rPr lang="en-GB" b="1" cap="none" dirty="0">
                <a:solidFill>
                  <a:srgbClr val="00B050"/>
                </a:solidFill>
                <a:cs typeface="Calibri" panose="020F0502020204030204" pitchFamily="34" charset="0"/>
              </a:rPr>
              <a:t>-1 </a:t>
            </a:r>
            <a:r>
              <a:rPr lang="en-GB" cap="none" dirty="0">
                <a:cs typeface="Calibri" panose="020F0502020204030204" pitchFamily="34" charset="0"/>
              </a:rPr>
              <a:t>(unless combined with oxygen)</a:t>
            </a:r>
          </a:p>
          <a:p>
            <a:pPr marL="0" indent="0">
              <a:lnSpc>
                <a:spcPct val="150000"/>
              </a:lnSpc>
              <a:spcBef>
                <a:spcPts val="0"/>
              </a:spcBef>
              <a:buNone/>
            </a:pPr>
            <a:r>
              <a:rPr lang="en-GB" cap="none" dirty="0">
                <a:cs typeface="Calibri" panose="020F0502020204030204" pitchFamily="34" charset="0"/>
              </a:rPr>
              <a:t>3.   </a:t>
            </a:r>
            <a:r>
              <a:rPr lang="en-GB" b="1" cap="none" dirty="0">
                <a:solidFill>
                  <a:srgbClr val="002060"/>
                </a:solidFill>
                <a:cs typeface="Calibri" panose="020F0502020204030204" pitchFamily="34" charset="0"/>
              </a:rPr>
              <a:t>H</a:t>
            </a:r>
            <a:r>
              <a:rPr lang="en-GB" cap="none" dirty="0">
                <a:cs typeface="Calibri" panose="020F0502020204030204" pitchFamily="34" charset="0"/>
              </a:rPr>
              <a:t> 	</a:t>
            </a:r>
            <a:r>
              <a:rPr lang="en-GB" b="1" cap="none" dirty="0">
                <a:solidFill>
                  <a:srgbClr val="00B050"/>
                </a:solidFill>
                <a:cs typeface="Calibri" panose="020F0502020204030204" pitchFamily="34" charset="0"/>
              </a:rPr>
              <a:t>+1</a:t>
            </a:r>
            <a:r>
              <a:rPr lang="en-GB" cap="none" dirty="0">
                <a:cs typeface="Calibri" panose="020F0502020204030204" pitchFamily="34" charset="0"/>
              </a:rPr>
              <a:t> 	(except metal hydrides, -1)</a:t>
            </a:r>
          </a:p>
          <a:p>
            <a:pPr marL="457200" indent="-457200">
              <a:lnSpc>
                <a:spcPct val="150000"/>
              </a:lnSpc>
              <a:spcBef>
                <a:spcPts val="0"/>
              </a:spcBef>
              <a:buAutoNum type="arabicPeriod" startAt="4"/>
            </a:pPr>
            <a:r>
              <a:rPr lang="en-GB" b="1" cap="none" dirty="0">
                <a:solidFill>
                  <a:srgbClr val="C00000"/>
                </a:solidFill>
                <a:cs typeface="Calibri" panose="020F0502020204030204" pitchFamily="34" charset="0"/>
              </a:rPr>
              <a:t>O</a:t>
            </a:r>
            <a:r>
              <a:rPr lang="en-GB" cap="none" dirty="0">
                <a:cs typeface="Calibri" panose="020F0502020204030204" pitchFamily="34" charset="0"/>
              </a:rPr>
              <a:t> 	</a:t>
            </a:r>
            <a:r>
              <a:rPr lang="en-GB" b="1" cap="none" dirty="0">
                <a:solidFill>
                  <a:srgbClr val="00B050"/>
                </a:solidFill>
                <a:cs typeface="Calibri" panose="020F0502020204030204" pitchFamily="34" charset="0"/>
              </a:rPr>
              <a:t>-2	</a:t>
            </a:r>
            <a:r>
              <a:rPr lang="en-GB" cap="none" dirty="0">
                <a:cs typeface="Calibri" panose="020F0502020204030204" pitchFamily="34" charset="0"/>
              </a:rPr>
              <a:t>(except O</a:t>
            </a:r>
            <a:r>
              <a:rPr lang="en-GB" cap="none" baseline="-25000" dirty="0">
                <a:cs typeface="Calibri" panose="020F0502020204030204" pitchFamily="34" charset="0"/>
              </a:rPr>
              <a:t>2</a:t>
            </a:r>
            <a:r>
              <a:rPr lang="en-GB" cap="none" baseline="30000" dirty="0">
                <a:cs typeface="Calibri" panose="020F0502020204030204" pitchFamily="34" charset="0"/>
              </a:rPr>
              <a:t>2-</a:t>
            </a:r>
            <a:r>
              <a:rPr lang="en-GB" cap="none" dirty="0">
                <a:cs typeface="Calibri" panose="020F0502020204030204" pitchFamily="34" charset="0"/>
              </a:rPr>
              <a:t> - superoxide, O</a:t>
            </a:r>
            <a:r>
              <a:rPr lang="en-GB" cap="none" baseline="-25000" dirty="0">
                <a:cs typeface="Calibri" panose="020F0502020204030204" pitchFamily="34" charset="0"/>
              </a:rPr>
              <a:t>2</a:t>
            </a:r>
            <a:r>
              <a:rPr lang="en-GB" cap="none" baseline="30000" dirty="0">
                <a:cs typeface="Calibri" panose="020F0502020204030204" pitchFamily="34" charset="0"/>
              </a:rPr>
              <a:t>-</a:t>
            </a:r>
            <a:r>
              <a:rPr lang="en-GB" cap="none" dirty="0">
                <a:cs typeface="Calibri" panose="020F0502020204030204" pitchFamily="34" charset="0"/>
              </a:rPr>
              <a:t> - peroxide) </a:t>
            </a:r>
          </a:p>
          <a:p>
            <a:pPr marL="0" indent="0">
              <a:lnSpc>
                <a:spcPct val="150000"/>
              </a:lnSpc>
              <a:spcBef>
                <a:spcPts val="0"/>
              </a:spcBef>
              <a:buNone/>
            </a:pPr>
            <a:endParaRPr lang="en-GB" cap="none" dirty="0">
              <a:cs typeface="Calibri" panose="020F0502020204030204" pitchFamily="34" charset="0"/>
            </a:endParaRPr>
          </a:p>
          <a:p>
            <a:pPr>
              <a:lnSpc>
                <a:spcPct val="150000"/>
              </a:lnSpc>
              <a:spcBef>
                <a:spcPts val="0"/>
              </a:spcBef>
            </a:pPr>
            <a:r>
              <a:rPr lang="en-GB" cap="none" dirty="0">
                <a:cs typeface="Calibri" panose="020F0502020204030204" pitchFamily="34" charset="0"/>
              </a:rPr>
              <a:t>the </a:t>
            </a:r>
            <a:r>
              <a:rPr lang="en-GB" cap="none" dirty="0">
                <a:solidFill>
                  <a:srgbClr val="00B050"/>
                </a:solidFill>
                <a:cs typeface="Calibri" panose="020F0502020204030204" pitchFamily="34" charset="0"/>
              </a:rPr>
              <a:t>oxidation number (state) </a:t>
            </a:r>
            <a:r>
              <a:rPr lang="en-GB" cap="none" dirty="0">
                <a:cs typeface="Calibri" panose="020F0502020204030204" pitchFamily="34" charset="0"/>
              </a:rPr>
              <a:t>of atoms in a </a:t>
            </a:r>
            <a:r>
              <a:rPr lang="en-GB" b="1" cap="none" dirty="0">
                <a:cs typeface="Calibri" panose="020F0502020204030204" pitchFamily="34" charset="0"/>
              </a:rPr>
              <a:t>pure element </a:t>
            </a:r>
            <a:r>
              <a:rPr lang="en-GB" cap="none" dirty="0">
                <a:cs typeface="Calibri" panose="020F0502020204030204" pitchFamily="34" charset="0"/>
              </a:rPr>
              <a:t>is </a:t>
            </a:r>
            <a:r>
              <a:rPr lang="en-GB" b="1" cap="none" dirty="0">
                <a:cs typeface="Calibri" panose="020F0502020204030204" pitchFamily="34" charset="0"/>
              </a:rPr>
              <a:t>zero</a:t>
            </a:r>
          </a:p>
          <a:p>
            <a:pPr>
              <a:lnSpc>
                <a:spcPct val="150000"/>
              </a:lnSpc>
              <a:spcBef>
                <a:spcPts val="0"/>
              </a:spcBef>
            </a:pPr>
            <a:r>
              <a:rPr lang="en-GB" cap="none" dirty="0">
                <a:cs typeface="Calibri" panose="020F0502020204030204" pitchFamily="34" charset="0"/>
              </a:rPr>
              <a:t>in an </a:t>
            </a:r>
            <a:r>
              <a:rPr lang="en-GB" b="1" cap="none" dirty="0">
                <a:cs typeface="Calibri" panose="020F0502020204030204" pitchFamily="34" charset="0"/>
              </a:rPr>
              <a:t>uncharged compound</a:t>
            </a:r>
            <a:r>
              <a:rPr lang="en-GB" cap="none" dirty="0">
                <a:cs typeface="Calibri" panose="020F0502020204030204" pitchFamily="34" charset="0"/>
              </a:rPr>
              <a:t>, the sum of all the </a:t>
            </a:r>
            <a:r>
              <a:rPr lang="en-GB" cap="none" dirty="0">
                <a:solidFill>
                  <a:srgbClr val="00B050"/>
                </a:solidFill>
                <a:cs typeface="Calibri" panose="020F0502020204030204" pitchFamily="34" charset="0"/>
              </a:rPr>
              <a:t>oxidation states </a:t>
            </a:r>
            <a:r>
              <a:rPr lang="en-GB" cap="none" dirty="0">
                <a:cs typeface="Calibri" panose="020F0502020204030204" pitchFamily="34" charset="0"/>
              </a:rPr>
              <a:t>is </a:t>
            </a:r>
            <a:r>
              <a:rPr lang="en-GB" b="1" cap="none" dirty="0">
                <a:cs typeface="Calibri" panose="020F0502020204030204" pitchFamily="34" charset="0"/>
              </a:rPr>
              <a:t>zero</a:t>
            </a:r>
          </a:p>
          <a:p>
            <a:pPr>
              <a:lnSpc>
                <a:spcPct val="150000"/>
              </a:lnSpc>
              <a:spcBef>
                <a:spcPts val="0"/>
              </a:spcBef>
            </a:pPr>
            <a:r>
              <a:rPr lang="en-GB" cap="none" dirty="0">
                <a:cs typeface="Calibri" panose="020F0502020204030204" pitchFamily="34" charset="0"/>
              </a:rPr>
              <a:t>for </a:t>
            </a:r>
            <a:r>
              <a:rPr lang="en-GB" b="1" cap="none" dirty="0">
                <a:cs typeface="Calibri" panose="020F0502020204030204" pitchFamily="34" charset="0"/>
              </a:rPr>
              <a:t>monoatomic ions </a:t>
            </a:r>
            <a:r>
              <a:rPr lang="en-GB" cap="none" dirty="0">
                <a:solidFill>
                  <a:srgbClr val="00B050"/>
                </a:solidFill>
                <a:cs typeface="Calibri" panose="020F0502020204030204" pitchFamily="34" charset="0"/>
              </a:rPr>
              <a:t>oxidation number </a:t>
            </a:r>
            <a:r>
              <a:rPr lang="en-GB" cap="none" dirty="0">
                <a:cs typeface="Calibri" panose="020F0502020204030204" pitchFamily="34" charset="0"/>
              </a:rPr>
              <a:t>= </a:t>
            </a:r>
            <a:r>
              <a:rPr lang="en-GB" cap="none" dirty="0">
                <a:solidFill>
                  <a:srgbClr val="00B050"/>
                </a:solidFill>
                <a:cs typeface="Calibri" panose="020F0502020204030204" pitchFamily="34" charset="0"/>
              </a:rPr>
              <a:t>charge </a:t>
            </a:r>
            <a:endParaRPr lang="en-GB" cap="none" dirty="0">
              <a:cs typeface="Calibri" panose="020F0502020204030204" pitchFamily="34" charset="0"/>
            </a:endParaRPr>
          </a:p>
          <a:p>
            <a:pPr marL="0" indent="0">
              <a:buNone/>
            </a:pPr>
            <a:endParaRPr lang="en-GB" cap="none" dirty="0"/>
          </a:p>
        </p:txBody>
      </p:sp>
    </p:spTree>
    <p:extLst>
      <p:ext uri="{BB962C8B-B14F-4D97-AF65-F5344CB8AC3E}">
        <p14:creationId xmlns:p14="http://schemas.microsoft.com/office/powerpoint/2010/main" val="4215995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7AAB4-894B-446B-BC48-FA98F905FC2C}"/>
              </a:ext>
            </a:extLst>
          </p:cNvPr>
          <p:cNvSpPr>
            <a:spLocks noGrp="1"/>
          </p:cNvSpPr>
          <p:nvPr>
            <p:ph type="title"/>
          </p:nvPr>
        </p:nvSpPr>
        <p:spPr>
          <a:xfrm>
            <a:off x="877262" y="0"/>
            <a:ext cx="10364451" cy="903767"/>
          </a:xfrm>
        </p:spPr>
        <p:txBody>
          <a:bodyPr/>
          <a:lstStyle/>
          <a:p>
            <a:r>
              <a:rPr lang="en-GB" dirty="0"/>
              <a:t>Redox reaction of ionic compounds</a:t>
            </a:r>
          </a:p>
        </p:txBody>
      </p:sp>
      <p:sp>
        <p:nvSpPr>
          <p:cNvPr id="4" name="Content Placeholder 6">
            <a:extLst>
              <a:ext uri="{FF2B5EF4-FFF2-40B4-BE49-F238E27FC236}">
                <a16:creationId xmlns:a16="http://schemas.microsoft.com/office/drawing/2014/main" id="{64D53C38-2EEC-42A6-8016-4897A7878953}"/>
              </a:ext>
            </a:extLst>
          </p:cNvPr>
          <p:cNvSpPr>
            <a:spLocks noGrp="1"/>
          </p:cNvSpPr>
          <p:nvPr>
            <p:ph sz="quarter" idx="13"/>
          </p:nvPr>
        </p:nvSpPr>
        <p:spPr>
          <a:xfrm>
            <a:off x="467832" y="733646"/>
            <a:ext cx="11621386" cy="6613452"/>
          </a:xfrm>
        </p:spPr>
        <p:txBody>
          <a:bodyPr>
            <a:noAutofit/>
          </a:bodyPr>
          <a:lstStyle/>
          <a:p>
            <a:pPr marL="0" indent="0">
              <a:buNone/>
            </a:pPr>
            <a:r>
              <a:rPr lang="en-GB" b="1" cap="none" dirty="0">
                <a:cs typeface="Calibri" panose="020F0502020204030204" pitchFamily="34" charset="0"/>
              </a:rPr>
              <a:t>		                        </a:t>
            </a:r>
            <a:r>
              <a:rPr lang="en-GB" sz="3200" b="1" cap="none" dirty="0">
                <a:cs typeface="Calibri" panose="020F0502020204030204" pitchFamily="34" charset="0"/>
              </a:rPr>
              <a:t>Na  +  Cl</a:t>
            </a:r>
            <a:r>
              <a:rPr lang="en-GB" sz="3200" b="1" cap="none" baseline="-25000" dirty="0">
                <a:cs typeface="Calibri" panose="020F0502020204030204" pitchFamily="34" charset="0"/>
              </a:rPr>
              <a:t>2</a:t>
            </a:r>
            <a:r>
              <a:rPr lang="en-GB" sz="3200" b="1" cap="none" dirty="0">
                <a:cs typeface="Calibri" panose="020F0502020204030204" pitchFamily="34" charset="0"/>
              </a:rPr>
              <a:t>   </a:t>
            </a:r>
            <a:r>
              <a:rPr lang="en-GB" sz="3200" b="1" cap="none" dirty="0">
                <a:cs typeface="Calibri" panose="020F0502020204030204" pitchFamily="34" charset="0"/>
                <a:sym typeface="Wingdings" panose="05000000000000000000" pitchFamily="2" charset="2"/>
              </a:rPr>
              <a:t>   NaCl</a:t>
            </a:r>
            <a:endParaRPr lang="en-GB" sz="3200" b="1" cap="none" dirty="0"/>
          </a:p>
          <a:p>
            <a:pPr marL="0" indent="0">
              <a:lnSpc>
                <a:spcPct val="150000"/>
              </a:lnSpc>
              <a:spcBef>
                <a:spcPts val="0"/>
              </a:spcBef>
              <a:buNone/>
            </a:pPr>
            <a:r>
              <a:rPr lang="en-GB" cap="none" dirty="0">
                <a:cs typeface="Calibri" panose="020F0502020204030204" pitchFamily="34" charset="0"/>
              </a:rPr>
              <a:t>1. Recognise the </a:t>
            </a:r>
            <a:r>
              <a:rPr lang="en-GB" cap="none" dirty="0">
                <a:solidFill>
                  <a:srgbClr val="FF0000"/>
                </a:solidFill>
                <a:cs typeface="Calibri" panose="020F0502020204030204" pitchFamily="34" charset="0"/>
              </a:rPr>
              <a:t>red</a:t>
            </a:r>
            <a:r>
              <a:rPr lang="en-GB" cap="none" dirty="0">
                <a:cs typeface="Calibri" panose="020F0502020204030204" pitchFamily="34" charset="0"/>
              </a:rPr>
              <a:t> and </a:t>
            </a:r>
            <a:r>
              <a:rPr lang="en-GB" cap="none" dirty="0">
                <a:solidFill>
                  <a:srgbClr val="0000FF"/>
                </a:solidFill>
                <a:cs typeface="Calibri" panose="020F0502020204030204" pitchFamily="34" charset="0"/>
              </a:rPr>
              <a:t>ox</a:t>
            </a:r>
            <a:r>
              <a:rPr lang="en-GB" cap="none" dirty="0">
                <a:cs typeface="Calibri" panose="020F0502020204030204" pitchFamily="34" charset="0"/>
              </a:rPr>
              <a:t> processes (can be done by the analysis of oxidation states (</a:t>
            </a:r>
            <a:r>
              <a:rPr lang="en-GB" cap="none" dirty="0">
                <a:solidFill>
                  <a:srgbClr val="00CC00"/>
                </a:solidFill>
                <a:cs typeface="Calibri" panose="020F0502020204030204" pitchFamily="34" charset="0"/>
              </a:rPr>
              <a:t>charges</a:t>
            </a:r>
            <a:r>
              <a:rPr lang="en-GB" cap="none" dirty="0">
                <a:cs typeface="Calibri" panose="020F0502020204030204" pitchFamily="34" charset="0"/>
              </a:rPr>
              <a:t>)) </a:t>
            </a:r>
            <a:endParaRPr lang="en-GB" cap="none" baseline="30000" dirty="0">
              <a:cs typeface="Calibri" panose="020F0502020204030204" pitchFamily="34" charset="0"/>
            </a:endParaRPr>
          </a:p>
          <a:p>
            <a:pPr marL="0" indent="0">
              <a:lnSpc>
                <a:spcPct val="150000"/>
              </a:lnSpc>
              <a:spcBef>
                <a:spcPts val="0"/>
              </a:spcBef>
              <a:buNone/>
            </a:pPr>
            <a:r>
              <a:rPr lang="en-GB" i="1" cap="none" dirty="0">
                <a:cs typeface="Calibri" panose="020F0502020204030204" pitchFamily="34" charset="0"/>
              </a:rPr>
              <a:t>	</a:t>
            </a:r>
          </a:p>
          <a:p>
            <a:pPr marL="0" indent="0">
              <a:lnSpc>
                <a:spcPct val="150000"/>
              </a:lnSpc>
              <a:spcBef>
                <a:spcPts val="0"/>
              </a:spcBef>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pPr marL="0" indent="0">
              <a:lnSpc>
                <a:spcPct val="150000"/>
              </a:lnSpc>
              <a:spcBef>
                <a:spcPts val="0"/>
              </a:spcBef>
              <a:buNone/>
            </a:pPr>
            <a:endParaRPr lang="en-GB" cap="none" dirty="0">
              <a:solidFill>
                <a:srgbClr val="0000FF"/>
              </a:solidFill>
              <a:cs typeface="Calibri" panose="020F0502020204030204" pitchFamily="34" charset="0"/>
            </a:endParaRPr>
          </a:p>
          <a:p>
            <a:pPr marL="0" indent="0">
              <a:lnSpc>
                <a:spcPct val="150000"/>
              </a:lnSpc>
              <a:spcBef>
                <a:spcPts val="0"/>
              </a:spcBef>
              <a:buNone/>
            </a:pPr>
            <a:endParaRPr lang="en-GB" cap="none" dirty="0">
              <a:solidFill>
                <a:srgbClr val="0000FF"/>
              </a:solidFill>
              <a:cs typeface="Calibri" panose="020F0502020204030204" pitchFamily="34" charset="0"/>
            </a:endParaRPr>
          </a:p>
          <a:p>
            <a:pPr marL="0" indent="0">
              <a:lnSpc>
                <a:spcPct val="150000"/>
              </a:lnSpc>
              <a:spcBef>
                <a:spcPts val="0"/>
              </a:spcBef>
              <a:buNone/>
            </a:pPr>
            <a:r>
              <a:rPr lang="en-GB" cap="none" dirty="0">
                <a:cs typeface="Calibri" panose="020F0502020204030204" pitchFamily="34" charset="0"/>
              </a:rPr>
              <a:t>2. Balance the atoms and charges: conservation of </a:t>
            </a:r>
            <a:r>
              <a:rPr lang="en-GB" b="1" cap="none" dirty="0">
                <a:solidFill>
                  <a:srgbClr val="7030A0"/>
                </a:solidFill>
                <a:cs typeface="Calibri" panose="020F0502020204030204" pitchFamily="34" charset="0"/>
              </a:rPr>
              <a:t>mass</a:t>
            </a:r>
            <a:r>
              <a:rPr lang="en-GB" cap="none" dirty="0">
                <a:solidFill>
                  <a:srgbClr val="0070C0"/>
                </a:solidFill>
                <a:cs typeface="Calibri" panose="020F0502020204030204" pitchFamily="34" charset="0"/>
              </a:rPr>
              <a:t> </a:t>
            </a:r>
            <a:r>
              <a:rPr lang="en-GB" cap="none" dirty="0">
                <a:cs typeface="Calibri" panose="020F0502020204030204" pitchFamily="34" charset="0"/>
              </a:rPr>
              <a:t>and </a:t>
            </a:r>
            <a:r>
              <a:rPr lang="en-GB" b="1" cap="none" dirty="0">
                <a:solidFill>
                  <a:srgbClr val="00B050"/>
                </a:solidFill>
                <a:cs typeface="Calibri" panose="020F0502020204030204" pitchFamily="34" charset="0"/>
              </a:rPr>
              <a:t>charges: </a:t>
            </a:r>
          </a:p>
          <a:p>
            <a:pPr marL="0" indent="0">
              <a:lnSpc>
                <a:spcPct val="150000"/>
              </a:lnSpc>
              <a:spcBef>
                <a:spcPts val="0"/>
              </a:spcBef>
              <a:buNone/>
            </a:pPr>
            <a:endParaRPr lang="en-GB" b="1" cap="none" dirty="0">
              <a:solidFill>
                <a:srgbClr val="0000FF"/>
              </a:solidFill>
              <a:cs typeface="Calibri" panose="020F0502020204030204" pitchFamily="34" charset="0"/>
            </a:endParaRPr>
          </a:p>
          <a:p>
            <a:pPr marL="0" indent="0">
              <a:lnSpc>
                <a:spcPct val="150000"/>
              </a:lnSpc>
              <a:spcBef>
                <a:spcPts val="0"/>
              </a:spcBef>
              <a:buNone/>
            </a:pPr>
            <a:r>
              <a:rPr lang="en-GB" b="1" cap="none" dirty="0">
                <a:solidFill>
                  <a:srgbClr val="0000FF"/>
                </a:solidFill>
                <a:cs typeface="Calibri" panose="020F0502020204030204" pitchFamily="34" charset="0"/>
              </a:rPr>
              <a:t>	</a:t>
            </a:r>
            <a:endParaRPr lang="en-GB" sz="2400" b="1" cap="none" dirty="0">
              <a:solidFill>
                <a:srgbClr val="FF0000"/>
              </a:solidFill>
              <a:cs typeface="Calibri" panose="020F0502020204030204" pitchFamily="34" charset="0"/>
            </a:endParaRPr>
          </a:p>
          <a:p>
            <a:pPr marL="0" indent="0">
              <a:lnSpc>
                <a:spcPct val="150000"/>
              </a:lnSpc>
              <a:spcBef>
                <a:spcPts val="0"/>
              </a:spcBef>
              <a:buNone/>
            </a:pPr>
            <a:r>
              <a:rPr lang="en-GB" cap="none" dirty="0">
                <a:solidFill>
                  <a:srgbClr val="0000FF"/>
                </a:solidFill>
                <a:cs typeface="Calibri" panose="020F0502020204030204" pitchFamily="34" charset="0"/>
              </a:rPr>
              <a:t>		       </a:t>
            </a:r>
          </a:p>
          <a:p>
            <a:pPr marL="0" indent="0">
              <a:lnSpc>
                <a:spcPct val="150000"/>
              </a:lnSpc>
              <a:spcBef>
                <a:spcPts val="0"/>
              </a:spcBef>
              <a:buNone/>
            </a:pP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None/>
            </a:pPr>
            <a:r>
              <a:rPr lang="en-GB" b="1" cap="none" dirty="0">
                <a:solidFill>
                  <a:srgbClr val="0000FF"/>
                </a:solidFill>
                <a:cs typeface="Calibri" panose="020F0502020204030204" pitchFamily="34" charset="0"/>
              </a:rPr>
              <a:t>		</a:t>
            </a:r>
            <a:endParaRPr lang="en-GB" cap="none" dirty="0"/>
          </a:p>
        </p:txBody>
      </p:sp>
      <p:sp>
        <p:nvSpPr>
          <p:cNvPr id="5" name="TextBox 4">
            <a:extLst>
              <a:ext uri="{FF2B5EF4-FFF2-40B4-BE49-F238E27FC236}">
                <a16:creationId xmlns:a16="http://schemas.microsoft.com/office/drawing/2014/main" id="{314325CE-AFB5-4FBA-9A7A-4350F429455F}"/>
              </a:ext>
            </a:extLst>
          </p:cNvPr>
          <p:cNvSpPr txBox="1"/>
          <p:nvPr/>
        </p:nvSpPr>
        <p:spPr>
          <a:xfrm>
            <a:off x="2391282" y="2027759"/>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6" name="TextBox 5">
            <a:extLst>
              <a:ext uri="{FF2B5EF4-FFF2-40B4-BE49-F238E27FC236}">
                <a16:creationId xmlns:a16="http://schemas.microsoft.com/office/drawing/2014/main" id="{BE3A0134-EADA-48D3-9FC1-5D903A3ED1F7}"/>
              </a:ext>
            </a:extLst>
          </p:cNvPr>
          <p:cNvSpPr txBox="1"/>
          <p:nvPr/>
        </p:nvSpPr>
        <p:spPr>
          <a:xfrm>
            <a:off x="3422421" y="2027759"/>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7" name="TextBox 6">
            <a:extLst>
              <a:ext uri="{FF2B5EF4-FFF2-40B4-BE49-F238E27FC236}">
                <a16:creationId xmlns:a16="http://schemas.microsoft.com/office/drawing/2014/main" id="{C6DBF6C5-515D-42B0-B26E-957CE4F33891}"/>
              </a:ext>
            </a:extLst>
          </p:cNvPr>
          <p:cNvSpPr txBox="1"/>
          <p:nvPr/>
        </p:nvSpPr>
        <p:spPr>
          <a:xfrm>
            <a:off x="4575862" y="2027759"/>
            <a:ext cx="512523" cy="400110"/>
          </a:xfrm>
          <a:prstGeom prst="rect">
            <a:avLst/>
          </a:prstGeom>
          <a:noFill/>
        </p:spPr>
        <p:txBody>
          <a:bodyPr wrap="squar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8" name="TextBox 7">
            <a:extLst>
              <a:ext uri="{FF2B5EF4-FFF2-40B4-BE49-F238E27FC236}">
                <a16:creationId xmlns:a16="http://schemas.microsoft.com/office/drawing/2014/main" id="{5FB2A19A-0E40-4898-9FE7-7B31DBC194F0}"/>
              </a:ext>
            </a:extLst>
          </p:cNvPr>
          <p:cNvSpPr txBox="1"/>
          <p:nvPr/>
        </p:nvSpPr>
        <p:spPr>
          <a:xfrm>
            <a:off x="5862959" y="2027759"/>
            <a:ext cx="393056"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19" name="TextBox 18">
            <a:extLst>
              <a:ext uri="{FF2B5EF4-FFF2-40B4-BE49-F238E27FC236}">
                <a16:creationId xmlns:a16="http://schemas.microsoft.com/office/drawing/2014/main" id="{E484CEC9-58F3-4FE9-8155-55D514D96CBB}"/>
              </a:ext>
            </a:extLst>
          </p:cNvPr>
          <p:cNvSpPr txBox="1"/>
          <p:nvPr/>
        </p:nvSpPr>
        <p:spPr>
          <a:xfrm>
            <a:off x="1423549" y="2027759"/>
            <a:ext cx="1257300" cy="369332"/>
          </a:xfrm>
          <a:prstGeom prst="rect">
            <a:avLst/>
          </a:prstGeom>
          <a:noFill/>
        </p:spPr>
        <p:txBody>
          <a:bodyPr wrap="square">
            <a:spAutoFit/>
          </a:bodyPr>
          <a:lstStyle/>
          <a:p>
            <a:r>
              <a:rPr lang="en-GB" i="1" cap="none" dirty="0">
                <a:cs typeface="Calibri" panose="020F0502020204030204" pitchFamily="34" charset="0"/>
              </a:rPr>
              <a:t>charges:</a:t>
            </a:r>
            <a:endParaRPr lang="en-GB" dirty="0"/>
          </a:p>
        </p:txBody>
      </p:sp>
      <p:sp>
        <p:nvSpPr>
          <p:cNvPr id="21" name="Content Placeholder 6">
            <a:extLst>
              <a:ext uri="{FF2B5EF4-FFF2-40B4-BE49-F238E27FC236}">
                <a16:creationId xmlns:a16="http://schemas.microsoft.com/office/drawing/2014/main" id="{71BD4F26-C6BF-4B56-AE45-07001B7585FC}"/>
              </a:ext>
            </a:extLst>
          </p:cNvPr>
          <p:cNvSpPr txBox="1">
            <a:spLocks/>
          </p:cNvSpPr>
          <p:nvPr/>
        </p:nvSpPr>
        <p:spPr>
          <a:xfrm>
            <a:off x="751868" y="2782351"/>
            <a:ext cx="7219109" cy="123307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Na</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Na</a:t>
            </a:r>
            <a:r>
              <a:rPr lang="en-GB" cap="none" baseline="30000" dirty="0">
                <a:solidFill>
                  <a:srgbClr val="0000FF"/>
                </a:solidFill>
                <a:cs typeface="Calibri" panose="020F0502020204030204" pitchFamily="34" charset="0"/>
                <a:sym typeface="Wingdings" panose="05000000000000000000" pitchFamily="2" charset="2"/>
              </a:rPr>
              <a:t>+</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	</a:t>
            </a:r>
          </a:p>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rPr>
              <a:t>Cl</a:t>
            </a:r>
            <a:r>
              <a:rPr lang="en-GB" cap="none" baseline="-25000" dirty="0">
                <a:solidFill>
                  <a:srgbClr val="FF0000"/>
                </a:solidFill>
                <a:cs typeface="Calibri" panose="020F0502020204030204" pitchFamily="34" charset="0"/>
              </a:rPr>
              <a:t>2</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sym typeface="Wingdings" panose="05000000000000000000" pitchFamily="2" charset="2"/>
              </a:rPr>
              <a:t>Cl</a:t>
            </a:r>
            <a:r>
              <a:rPr lang="en-GB" cap="none" baseline="30000" dirty="0">
                <a:solidFill>
                  <a:srgbClr val="FF0000"/>
                </a:solidFill>
                <a:cs typeface="Calibri" panose="020F0502020204030204" pitchFamily="34" charset="0"/>
                <a:sym typeface="Wingdings" panose="05000000000000000000" pitchFamily="2" charset="2"/>
              </a:rPr>
              <a:t>-</a:t>
            </a:r>
            <a:r>
              <a:rPr lang="en-GB" cap="none" dirty="0">
                <a:cs typeface="Calibri" panose="020F0502020204030204" pitchFamily="34" charset="0"/>
                <a:sym typeface="Wingdings" panose="05000000000000000000" pitchFamily="2" charset="2"/>
              </a:rPr>
              <a:t> </a:t>
            </a:r>
            <a:endParaRPr lang="en-GB" cap="none" dirty="0">
              <a:solidFill>
                <a:srgbClr val="FF0000"/>
              </a:solidFill>
              <a:cs typeface="Calibri" panose="020F0502020204030204" pitchFamily="34" charset="0"/>
            </a:endParaRPr>
          </a:p>
          <a:p>
            <a:pPr marL="0" indent="0">
              <a:buNone/>
            </a:pPr>
            <a:endParaRPr lang="en-GB" cap="none" dirty="0"/>
          </a:p>
        </p:txBody>
      </p:sp>
      <p:grpSp>
        <p:nvGrpSpPr>
          <p:cNvPr id="23" name="Group 22">
            <a:extLst>
              <a:ext uri="{FF2B5EF4-FFF2-40B4-BE49-F238E27FC236}">
                <a16:creationId xmlns:a16="http://schemas.microsoft.com/office/drawing/2014/main" id="{CB0F08A2-4E79-41A0-90E9-6975FFAD583A}"/>
              </a:ext>
            </a:extLst>
          </p:cNvPr>
          <p:cNvGrpSpPr/>
          <p:nvPr/>
        </p:nvGrpSpPr>
        <p:grpSpPr>
          <a:xfrm>
            <a:off x="467832" y="4142419"/>
            <a:ext cx="6469693" cy="1531301"/>
            <a:chOff x="467832" y="4142419"/>
            <a:chExt cx="6469693" cy="1531301"/>
          </a:xfrm>
        </p:grpSpPr>
        <p:sp>
          <p:nvSpPr>
            <p:cNvPr id="9" name="TextBox 8">
              <a:extLst>
                <a:ext uri="{FF2B5EF4-FFF2-40B4-BE49-F238E27FC236}">
                  <a16:creationId xmlns:a16="http://schemas.microsoft.com/office/drawing/2014/main" id="{03550925-F846-4C55-8057-7A62D1621C3F}"/>
                </a:ext>
              </a:extLst>
            </p:cNvPr>
            <p:cNvSpPr txBox="1"/>
            <p:nvPr/>
          </p:nvSpPr>
          <p:spPr>
            <a:xfrm>
              <a:off x="2174051" y="4471984"/>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10" name="TextBox 9">
              <a:extLst>
                <a:ext uri="{FF2B5EF4-FFF2-40B4-BE49-F238E27FC236}">
                  <a16:creationId xmlns:a16="http://schemas.microsoft.com/office/drawing/2014/main" id="{C433AD08-70AF-4146-AB5B-0630CB0F116D}"/>
                </a:ext>
              </a:extLst>
            </p:cNvPr>
            <p:cNvSpPr txBox="1"/>
            <p:nvPr/>
          </p:nvSpPr>
          <p:spPr>
            <a:xfrm>
              <a:off x="3184415" y="4461703"/>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11" name="TextBox 10">
              <a:extLst>
                <a:ext uri="{FF2B5EF4-FFF2-40B4-BE49-F238E27FC236}">
                  <a16:creationId xmlns:a16="http://schemas.microsoft.com/office/drawing/2014/main" id="{25E0B404-1E1F-460D-A3CE-CB60BBBDE717}"/>
                </a:ext>
              </a:extLst>
            </p:cNvPr>
            <p:cNvSpPr txBox="1"/>
            <p:nvPr/>
          </p:nvSpPr>
          <p:spPr>
            <a:xfrm>
              <a:off x="4361423" y="4471984"/>
              <a:ext cx="512523" cy="400110"/>
            </a:xfrm>
            <a:prstGeom prst="rect">
              <a:avLst/>
            </a:prstGeom>
            <a:noFill/>
          </p:spPr>
          <p:txBody>
            <a:bodyPr wrap="squar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12" name="TextBox 11">
              <a:extLst>
                <a:ext uri="{FF2B5EF4-FFF2-40B4-BE49-F238E27FC236}">
                  <a16:creationId xmlns:a16="http://schemas.microsoft.com/office/drawing/2014/main" id="{93F50FA3-8217-4284-9D20-F31ADF906B20}"/>
                </a:ext>
              </a:extLst>
            </p:cNvPr>
            <p:cNvSpPr txBox="1"/>
            <p:nvPr/>
          </p:nvSpPr>
          <p:spPr>
            <a:xfrm>
              <a:off x="5621940" y="4501523"/>
              <a:ext cx="393056"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22" name="Content Placeholder 6">
              <a:extLst>
                <a:ext uri="{FF2B5EF4-FFF2-40B4-BE49-F238E27FC236}">
                  <a16:creationId xmlns:a16="http://schemas.microsoft.com/office/drawing/2014/main" id="{04271556-2531-4F17-9277-42860DBBEF8F}"/>
                </a:ext>
              </a:extLst>
            </p:cNvPr>
            <p:cNvSpPr txBox="1">
              <a:spLocks/>
            </p:cNvSpPr>
            <p:nvPr/>
          </p:nvSpPr>
          <p:spPr>
            <a:xfrm>
              <a:off x="467832" y="4142419"/>
              <a:ext cx="6469693" cy="153130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endParaRPr lang="en-GB" b="1" cap="none" dirty="0">
                <a:solidFill>
                  <a:srgbClr val="0000FF"/>
                </a:solidFill>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a:t>
              </a:r>
              <a:endParaRPr lang="en-GB" cap="none" dirty="0"/>
            </a:p>
          </p:txBody>
        </p:sp>
      </p:grpSp>
      <p:grpSp>
        <p:nvGrpSpPr>
          <p:cNvPr id="28" name="Group 27">
            <a:extLst>
              <a:ext uri="{FF2B5EF4-FFF2-40B4-BE49-F238E27FC236}">
                <a16:creationId xmlns:a16="http://schemas.microsoft.com/office/drawing/2014/main" id="{7601D636-2C18-4FF1-9631-66DF1E193206}"/>
              </a:ext>
            </a:extLst>
          </p:cNvPr>
          <p:cNvGrpSpPr/>
          <p:nvPr/>
        </p:nvGrpSpPr>
        <p:grpSpPr>
          <a:xfrm>
            <a:off x="495804" y="5105204"/>
            <a:ext cx="7891255" cy="1577606"/>
            <a:chOff x="3184415" y="8080744"/>
            <a:chExt cx="7891255" cy="1577606"/>
          </a:xfrm>
        </p:grpSpPr>
        <p:sp>
          <p:nvSpPr>
            <p:cNvPr id="24" name="Content Placeholder 6">
              <a:extLst>
                <a:ext uri="{FF2B5EF4-FFF2-40B4-BE49-F238E27FC236}">
                  <a16:creationId xmlns:a16="http://schemas.microsoft.com/office/drawing/2014/main" id="{D2901C16-E83E-479F-83D7-05E998E6D88F}"/>
                </a:ext>
              </a:extLst>
            </p:cNvPr>
            <p:cNvSpPr txBox="1">
              <a:spLocks/>
            </p:cNvSpPr>
            <p:nvPr/>
          </p:nvSpPr>
          <p:spPr>
            <a:xfrm>
              <a:off x="3184415" y="8080744"/>
              <a:ext cx="7891255" cy="1577606"/>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2 Na</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2</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Na</a:t>
              </a:r>
              <a:r>
                <a:rPr lang="en-GB" cap="none" baseline="30000" dirty="0">
                  <a:solidFill>
                    <a:srgbClr val="0000FF"/>
                  </a:solidFill>
                  <a:cs typeface="Calibri" panose="020F0502020204030204" pitchFamily="34" charset="0"/>
                  <a:sym typeface="Wingdings" panose="05000000000000000000" pitchFamily="2" charset="2"/>
                </a:rPr>
                <a:t>+</a:t>
              </a:r>
              <a:r>
                <a:rPr lang="en-GB" cap="none" dirty="0">
                  <a:solidFill>
                    <a:srgbClr val="0000FF"/>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a:t>
              </a:r>
              <a:r>
                <a:rPr lang="en-GB" cap="none" dirty="0">
                  <a:solidFill>
                    <a:srgbClr val="0000FF"/>
                  </a:solidFill>
                  <a:cs typeface="Calibri" panose="020F0502020204030204" pitchFamily="34" charset="0"/>
                  <a:sym typeface="Wingdings" panose="05000000000000000000" pitchFamily="2" charset="2"/>
                </a:rPr>
                <a:t> </a:t>
              </a:r>
              <a:r>
                <a:rPr lang="en-GB" b="1" cap="none" dirty="0">
                  <a:solidFill>
                    <a:srgbClr val="00B050"/>
                  </a:solidFill>
                  <a:cs typeface="Calibri" panose="020F0502020204030204" pitchFamily="34" charset="0"/>
                  <a:sym typeface="Wingdings" panose="05000000000000000000" pitchFamily="2" charset="2"/>
                </a:rPr>
                <a:t>2e</a:t>
              </a:r>
              <a:r>
                <a:rPr lang="en-GB" cap="none" dirty="0">
                  <a:solidFill>
                    <a:srgbClr val="00B050"/>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	</a:t>
              </a:r>
              <a:endParaRPr lang="en-GB" cap="none" dirty="0">
                <a:solidFill>
                  <a:srgbClr val="0000FF"/>
                </a:solidFill>
                <a:cs typeface="Calibri" panose="020F0502020204030204" pitchFamily="34" charset="0"/>
                <a:sym typeface="Wingdings" panose="05000000000000000000" pitchFamily="2" charset="2"/>
              </a:endParaRPr>
            </a:p>
            <a:p>
              <a:pPr marL="0" indent="0">
                <a:lnSpc>
                  <a:spcPct val="150000"/>
                </a:lnSpc>
                <a:spcBef>
                  <a:spcPts val="0"/>
                </a:spcBef>
                <a:buFont typeface="Arial" panose="020B0604020202020204" pitchFamily="34" charset="0"/>
                <a:buNone/>
              </a:pPr>
              <a:r>
                <a:rPr lang="en-GB" cap="none" dirty="0">
                  <a:solidFill>
                    <a:srgbClr val="FF0000"/>
                  </a:solidFill>
                  <a:cs typeface="Calibri" panose="020F0502020204030204" pitchFamily="34" charset="0"/>
                </a:rPr>
                <a:t>		   Cl</a:t>
              </a:r>
              <a:r>
                <a:rPr lang="en-GB" cap="none" baseline="-25000" dirty="0">
                  <a:solidFill>
                    <a:srgbClr val="FF0000"/>
                  </a:solidFill>
                  <a:cs typeface="Calibri" panose="020F0502020204030204" pitchFamily="34" charset="0"/>
                </a:rPr>
                <a:t>2</a:t>
              </a:r>
              <a:r>
                <a:rPr lang="en-GB" cap="none" dirty="0">
                  <a:solidFill>
                    <a:srgbClr val="FF0000"/>
                  </a:solidFill>
                  <a:cs typeface="Calibri" panose="020F0502020204030204" pitchFamily="34" charset="0"/>
                </a:rPr>
                <a:t> </a:t>
              </a:r>
              <a:r>
                <a:rPr lang="en-GB" cap="none" dirty="0">
                  <a:cs typeface="Calibri" panose="020F0502020204030204" pitchFamily="34" charset="0"/>
                </a:rPr>
                <a:t>  +  </a:t>
              </a:r>
              <a:r>
                <a:rPr lang="en-GB" b="1" cap="none" dirty="0">
                  <a:solidFill>
                    <a:srgbClr val="00B050"/>
                  </a:solidFill>
                  <a:cs typeface="Calibri" panose="020F0502020204030204" pitchFamily="34" charset="0"/>
                </a:rPr>
                <a:t>2e</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sym typeface="Wingdings" panose="05000000000000000000" pitchFamily="2" charset="2"/>
                </a:rPr>
                <a:t>2 Cl</a:t>
              </a:r>
              <a:r>
                <a:rPr lang="en-GB" cap="none" baseline="30000" dirty="0">
                  <a:solidFill>
                    <a:srgbClr val="FF0000"/>
                  </a:solidFill>
                  <a:cs typeface="Calibri" panose="020F0502020204030204" pitchFamily="34" charset="0"/>
                  <a:sym typeface="Wingdings" panose="05000000000000000000" pitchFamily="2" charset="2"/>
                </a:rPr>
                <a:t>-</a:t>
              </a:r>
              <a:r>
                <a:rPr lang="en-GB" cap="none" dirty="0">
                  <a:solidFill>
                    <a:srgbClr val="FF0000"/>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endParaRPr lang="en-GB" cap="none" dirty="0"/>
            </a:p>
          </p:txBody>
        </p:sp>
        <p:sp>
          <p:nvSpPr>
            <p:cNvPr id="25" name="Left Bracket 24">
              <a:extLst>
                <a:ext uri="{FF2B5EF4-FFF2-40B4-BE49-F238E27FC236}">
                  <a16:creationId xmlns:a16="http://schemas.microsoft.com/office/drawing/2014/main" id="{6720BEFB-70A9-4B15-89B4-F6698C5F1C3B}"/>
                </a:ext>
              </a:extLst>
            </p:cNvPr>
            <p:cNvSpPr/>
            <p:nvPr/>
          </p:nvSpPr>
          <p:spPr>
            <a:xfrm flipH="1">
              <a:off x="8329501" y="8265633"/>
              <a:ext cx="176609" cy="752810"/>
            </a:xfrm>
            <a:prstGeom prst="leftBracket">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Left Bracket 25">
              <a:extLst>
                <a:ext uri="{FF2B5EF4-FFF2-40B4-BE49-F238E27FC236}">
                  <a16:creationId xmlns:a16="http://schemas.microsoft.com/office/drawing/2014/main" id="{1AA18A4F-2DDC-402D-A74F-B8AA79B1F326}"/>
                </a:ext>
              </a:extLst>
            </p:cNvPr>
            <p:cNvSpPr/>
            <p:nvPr/>
          </p:nvSpPr>
          <p:spPr>
            <a:xfrm>
              <a:off x="5088385" y="8260125"/>
              <a:ext cx="176610" cy="752810"/>
            </a:xfrm>
            <a:prstGeom prst="leftBracket">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TextBox 26">
              <a:extLst>
                <a:ext uri="{FF2B5EF4-FFF2-40B4-BE49-F238E27FC236}">
                  <a16:creationId xmlns:a16="http://schemas.microsoft.com/office/drawing/2014/main" id="{A1CF3C89-0AF7-4290-86D4-2DC4B243CF13}"/>
                </a:ext>
              </a:extLst>
            </p:cNvPr>
            <p:cNvSpPr txBox="1"/>
            <p:nvPr/>
          </p:nvSpPr>
          <p:spPr>
            <a:xfrm>
              <a:off x="8642418" y="8404928"/>
              <a:ext cx="1767663" cy="463204"/>
            </a:xfrm>
            <a:prstGeom prst="rect">
              <a:avLst/>
            </a:prstGeom>
            <a:noFill/>
          </p:spPr>
          <p:txBody>
            <a:bodyPr wrap="square">
              <a:spAutoFit/>
            </a:bodyPr>
            <a:lstStyle/>
            <a:p>
              <a:pPr marL="0" indent="0">
                <a:lnSpc>
                  <a:spcPct val="150000"/>
                </a:lnSpc>
                <a:spcBef>
                  <a:spcPts val="0"/>
                </a:spcBef>
                <a:buNone/>
              </a:pPr>
              <a:r>
                <a:rPr lang="en-GB" b="1" cap="none" dirty="0">
                  <a:cs typeface="Calibri" panose="020F0502020204030204" pitchFamily="34" charset="0"/>
                </a:rPr>
                <a:t>half-reactions</a:t>
              </a:r>
            </a:p>
          </p:txBody>
        </p:sp>
      </p:grpSp>
      <p:grpSp>
        <p:nvGrpSpPr>
          <p:cNvPr id="30" name="Group 29">
            <a:extLst>
              <a:ext uri="{FF2B5EF4-FFF2-40B4-BE49-F238E27FC236}">
                <a16:creationId xmlns:a16="http://schemas.microsoft.com/office/drawing/2014/main" id="{417918CA-2B85-4973-92C5-669D4B5F4B15}"/>
              </a:ext>
            </a:extLst>
          </p:cNvPr>
          <p:cNvGrpSpPr/>
          <p:nvPr/>
        </p:nvGrpSpPr>
        <p:grpSpPr>
          <a:xfrm>
            <a:off x="0" y="5284585"/>
            <a:ext cx="7651880" cy="2343199"/>
            <a:chOff x="0" y="5284585"/>
            <a:chExt cx="7651880" cy="2343199"/>
          </a:xfrm>
        </p:grpSpPr>
        <p:cxnSp>
          <p:nvCxnSpPr>
            <p:cNvPr id="17" name="Straight Connector 16">
              <a:extLst>
                <a:ext uri="{FF2B5EF4-FFF2-40B4-BE49-F238E27FC236}">
                  <a16:creationId xmlns:a16="http://schemas.microsoft.com/office/drawing/2014/main" id="{46616178-7843-49C1-855E-986CEA436D59}"/>
                </a:ext>
              </a:extLst>
            </p:cNvPr>
            <p:cNvCxnSpPr>
              <a:cxnSpLocks/>
            </p:cNvCxnSpPr>
            <p:nvPr/>
          </p:nvCxnSpPr>
          <p:spPr>
            <a:xfrm>
              <a:off x="1678718" y="6155082"/>
              <a:ext cx="48769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Content Placeholder 6">
              <a:extLst>
                <a:ext uri="{FF2B5EF4-FFF2-40B4-BE49-F238E27FC236}">
                  <a16:creationId xmlns:a16="http://schemas.microsoft.com/office/drawing/2014/main" id="{C98B0B90-4EB1-4433-8863-1072C712012A}"/>
                </a:ext>
              </a:extLst>
            </p:cNvPr>
            <p:cNvSpPr txBox="1">
              <a:spLocks/>
            </p:cNvSpPr>
            <p:nvPr/>
          </p:nvSpPr>
          <p:spPr>
            <a:xfrm>
              <a:off x="0" y="5284585"/>
              <a:ext cx="7651880" cy="234319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a:t>
              </a:r>
            </a:p>
            <a:p>
              <a:pPr marL="0" indent="0">
                <a:lnSpc>
                  <a:spcPct val="150000"/>
                </a:lnSpc>
                <a:spcBef>
                  <a:spcPts val="0"/>
                </a:spcBef>
                <a:buFont typeface="Arial" panose="020B0604020202020204" pitchFamily="34" charset="0"/>
                <a:buNone/>
              </a:pP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2 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2</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2</a:t>
              </a:r>
              <a:r>
                <a:rPr lang="en-GB" sz="2400" b="1" cap="none" dirty="0">
                  <a:cs typeface="Calibri" panose="020F0502020204030204" pitchFamily="34" charset="0"/>
                  <a:sym typeface="Wingdings" panose="05000000000000000000" pitchFamily="2" charset="2"/>
                </a:rPr>
                <a:t>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endParaRPr lang="en-GB" cap="none" dirty="0"/>
            </a:p>
          </p:txBody>
        </p:sp>
      </p:grpSp>
    </p:spTree>
    <p:extLst>
      <p:ext uri="{BB962C8B-B14F-4D97-AF65-F5344CB8AC3E}">
        <p14:creationId xmlns:p14="http://schemas.microsoft.com/office/powerpoint/2010/main" val="95797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2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A0FC65-056B-4FBC-8CED-B3D4C0144093}"/>
              </a:ext>
            </a:extLst>
          </p:cNvPr>
          <p:cNvSpPr txBox="1"/>
          <p:nvPr/>
        </p:nvSpPr>
        <p:spPr>
          <a:xfrm>
            <a:off x="690490" y="1289116"/>
            <a:ext cx="4843377" cy="3277820"/>
          </a:xfrm>
          <a:prstGeom prst="rect">
            <a:avLst/>
          </a:prstGeom>
          <a:noFill/>
          <a:ln w="38100">
            <a:solidFill>
              <a:srgbClr val="FF0000"/>
            </a:solidFill>
          </a:ln>
        </p:spPr>
        <p:txBody>
          <a:bodyPr wrap="none" rtlCol="0">
            <a:spAutoFit/>
          </a:bodyPr>
          <a:lstStyle/>
          <a:p>
            <a:r>
              <a:rPr lang="en-GB" sz="2400" b="1" dirty="0">
                <a:solidFill>
                  <a:srgbClr val="0070C0"/>
                </a:solidFill>
                <a:cs typeface="Calibri" panose="020F0502020204030204" pitchFamily="34" charset="0"/>
              </a:rPr>
              <a:t>KNO</a:t>
            </a:r>
            <a:r>
              <a:rPr lang="en-GB" sz="2400" b="1" baseline="-25000" dirty="0">
                <a:solidFill>
                  <a:srgbClr val="0070C0"/>
                </a:solidFill>
                <a:cs typeface="Calibri" panose="020F0502020204030204" pitchFamily="34" charset="0"/>
              </a:rPr>
              <a:t>3</a:t>
            </a:r>
          </a:p>
          <a:p>
            <a:r>
              <a:rPr lang="en-GB" sz="2400" dirty="0">
                <a:cs typeface="Calibri" panose="020F0502020204030204" pitchFamily="34" charset="0"/>
              </a:rPr>
              <a:t>overall charge on this molecule is </a:t>
            </a:r>
            <a:r>
              <a:rPr lang="en-GB" sz="2400" b="1" dirty="0">
                <a:cs typeface="Calibri" panose="020F0502020204030204" pitchFamily="34" charset="0"/>
              </a:rPr>
              <a:t>zero</a:t>
            </a:r>
          </a:p>
          <a:p>
            <a:r>
              <a:rPr lang="en-GB" sz="2400" dirty="0">
                <a:solidFill>
                  <a:srgbClr val="7030A0"/>
                </a:solidFill>
                <a:cs typeface="Calibri" panose="020F0502020204030204" pitchFamily="34" charset="0"/>
              </a:rPr>
              <a:t>K</a:t>
            </a:r>
            <a:r>
              <a:rPr lang="en-GB" sz="2400" dirty="0">
                <a:cs typeface="Calibri" panose="020F0502020204030204" pitchFamily="34" charset="0"/>
              </a:rPr>
              <a:t> 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 </a:t>
            </a:r>
            <a:r>
              <a:rPr lang="en-GB" sz="2400" dirty="0">
                <a:solidFill>
                  <a:srgbClr val="00B050"/>
                </a:solidFill>
                <a:cs typeface="Calibri" panose="020F0502020204030204" pitchFamily="34" charset="0"/>
              </a:rPr>
              <a:t>N</a:t>
            </a:r>
            <a:r>
              <a:rPr lang="en-GB" sz="2400" dirty="0">
                <a:cs typeface="Calibri" panose="020F0502020204030204" pitchFamily="34" charset="0"/>
              </a:rPr>
              <a:t> is ?</a:t>
            </a:r>
          </a:p>
          <a:p>
            <a:r>
              <a:rPr lang="en-GB" sz="2400" dirty="0">
                <a:cs typeface="Calibri" panose="020F0502020204030204" pitchFamily="34" charset="0"/>
                <a:sym typeface="Symbol" panose="05050102010706020507" pitchFamily="18" charset="2"/>
              </a:rPr>
              <a:t>overall charge:</a:t>
            </a:r>
          </a:p>
          <a:p>
            <a:r>
              <a:rPr lang="en-GB" sz="2400" dirty="0">
                <a:cs typeface="Calibri" panose="020F0502020204030204" pitchFamily="34" charset="0"/>
              </a:rPr>
              <a:t>(</a:t>
            </a:r>
            <a:r>
              <a:rPr lang="en-GB" sz="2400" dirty="0">
                <a:solidFill>
                  <a:srgbClr val="7030A0"/>
                </a:solidFill>
                <a:cs typeface="Calibri" panose="020F0502020204030204" pitchFamily="34" charset="0"/>
              </a:rPr>
              <a:t>1 </a:t>
            </a:r>
            <a:r>
              <a:rPr lang="en-GB" sz="2400" dirty="0">
                <a:solidFill>
                  <a:srgbClr val="7030A0"/>
                </a:solidFill>
                <a:cs typeface="Calibri" panose="020F0502020204030204" pitchFamily="34" charset="0"/>
                <a:sym typeface="Symbol" panose="05050102010706020507" pitchFamily="18" charset="2"/>
              </a:rPr>
              <a:t> K</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N</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3 </a:t>
            </a:r>
            <a:r>
              <a:rPr lang="en-GB" sz="2400" dirty="0">
                <a:solidFill>
                  <a:srgbClr val="FF0000"/>
                </a:solidFill>
                <a:cs typeface="Calibri" panose="020F0502020204030204" pitchFamily="34" charset="0"/>
                <a:sym typeface="Symbol" panose="05050102010706020507" pitchFamily="18" charset="2"/>
              </a:rPr>
              <a:t> O</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0</a:t>
            </a:r>
            <a:r>
              <a:rPr lang="en-GB" sz="2400" dirty="0">
                <a:cs typeface="Calibri" panose="020F0502020204030204" pitchFamily="34" charset="0"/>
                <a:sym typeface="Symbol" panose="05050102010706020507" pitchFamily="18" charset="2"/>
              </a:rPr>
              <a:t> </a:t>
            </a:r>
          </a:p>
          <a:p>
            <a:r>
              <a:rPr lang="en-GB" sz="2400" dirty="0">
                <a:cs typeface="Calibri" panose="020F0502020204030204" pitchFamily="34" charset="0"/>
              </a:rPr>
              <a:t>(</a:t>
            </a:r>
            <a:r>
              <a:rPr lang="en-GB" sz="2400" dirty="0">
                <a:solidFill>
                  <a:srgbClr val="7030A0"/>
                </a:solidFill>
                <a:cs typeface="Calibri" panose="020F0502020204030204" pitchFamily="34" charset="0"/>
              </a:rPr>
              <a:t>1 </a:t>
            </a:r>
            <a:r>
              <a:rPr lang="en-GB" sz="2400" dirty="0">
                <a:solidFill>
                  <a:srgbClr val="7030A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N</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(3 </a:t>
            </a:r>
            <a:r>
              <a:rPr lang="en-GB" sz="2400" dirty="0">
                <a:cs typeface="Calibri" panose="020F0502020204030204" pitchFamily="34" charset="0"/>
                <a:sym typeface="Symbol" panose="05050102010706020507" pitchFamily="18" charset="2"/>
              </a:rPr>
              <a:t> -2) = </a:t>
            </a:r>
            <a:r>
              <a:rPr lang="en-GB" sz="2400" b="1" dirty="0">
                <a:cs typeface="Calibri" panose="020F0502020204030204" pitchFamily="34" charset="0"/>
                <a:sym typeface="Symbol" panose="05050102010706020507" pitchFamily="18" charset="2"/>
              </a:rPr>
              <a:t>0</a:t>
            </a:r>
          </a:p>
          <a:p>
            <a:r>
              <a:rPr lang="en-GB" sz="2400" dirty="0">
                <a:solidFill>
                  <a:srgbClr val="00B050"/>
                </a:solidFill>
                <a:cs typeface="Calibri" panose="020F0502020204030204" pitchFamily="34" charset="0"/>
                <a:sym typeface="Symbol" panose="05050102010706020507" pitchFamily="18" charset="2"/>
              </a:rPr>
              <a:t>N</a:t>
            </a:r>
            <a:r>
              <a:rPr lang="en-GB" sz="2400" dirty="0">
                <a:cs typeface="Calibri" panose="020F0502020204030204" pitchFamily="34" charset="0"/>
                <a:sym typeface="Symbol" panose="05050102010706020507" pitchFamily="18" charset="2"/>
              </a:rPr>
              <a:t> + (</a:t>
            </a:r>
            <a:r>
              <a:rPr lang="en-GB" sz="2400" dirty="0">
                <a:solidFill>
                  <a:srgbClr val="7030A0"/>
                </a:solidFill>
                <a:cs typeface="Calibri" panose="020F0502020204030204" pitchFamily="34" charset="0"/>
                <a:sym typeface="Symbol" panose="05050102010706020507" pitchFamily="18" charset="2"/>
              </a:rPr>
              <a:t>1</a:t>
            </a:r>
            <a:r>
              <a:rPr lang="en-GB" sz="2400" dirty="0">
                <a:cs typeface="Calibri" panose="020F0502020204030204" pitchFamily="34" charset="0"/>
                <a:sym typeface="Symbol" panose="05050102010706020507" pitchFamily="18" charset="2"/>
              </a:rPr>
              <a:t> - </a:t>
            </a:r>
            <a:r>
              <a:rPr lang="en-GB" sz="2400" dirty="0">
                <a:solidFill>
                  <a:srgbClr val="FF0000"/>
                </a:solidFill>
                <a:cs typeface="Calibri" panose="020F0502020204030204" pitchFamily="34" charset="0"/>
                <a:sym typeface="Symbol" panose="05050102010706020507" pitchFamily="18" charset="2"/>
              </a:rPr>
              <a:t>6</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0</a:t>
            </a:r>
          </a:p>
          <a:p>
            <a:pPr>
              <a:spcBef>
                <a:spcPts val="1800"/>
              </a:spcBef>
            </a:pPr>
            <a:r>
              <a:rPr lang="en-GB" sz="2400" b="1" dirty="0">
                <a:solidFill>
                  <a:srgbClr val="00B050"/>
                </a:solidFill>
                <a:cs typeface="Calibri" panose="020F0502020204030204" pitchFamily="34" charset="0"/>
                <a:sym typeface="Symbol" panose="05050102010706020507" pitchFamily="18" charset="2"/>
              </a:rPr>
              <a:t>N </a:t>
            </a:r>
            <a:r>
              <a:rPr lang="en-GB" sz="2400" b="1" dirty="0">
                <a:cs typeface="Calibri" panose="020F0502020204030204" pitchFamily="34" charset="0"/>
                <a:sym typeface="Symbol" panose="05050102010706020507" pitchFamily="18" charset="2"/>
              </a:rPr>
              <a:t>=</a:t>
            </a:r>
            <a:r>
              <a:rPr lang="en-GB" sz="2400" b="1" dirty="0">
                <a:solidFill>
                  <a:srgbClr val="00B050"/>
                </a:solidFill>
                <a:cs typeface="Calibri" panose="020F0502020204030204" pitchFamily="34" charset="0"/>
                <a:sym typeface="Symbol" panose="05050102010706020507" pitchFamily="18" charset="2"/>
              </a:rPr>
              <a:t> +5</a:t>
            </a:r>
            <a:endParaRPr lang="en-GB" sz="2400" b="1" dirty="0">
              <a:solidFill>
                <a:srgbClr val="00B050"/>
              </a:solidFill>
              <a:cs typeface="Calibri" panose="020F0502020204030204" pitchFamily="34" charset="0"/>
            </a:endParaRPr>
          </a:p>
        </p:txBody>
      </p:sp>
      <p:sp>
        <p:nvSpPr>
          <p:cNvPr id="10" name="TextBox 9">
            <a:extLst>
              <a:ext uri="{FF2B5EF4-FFF2-40B4-BE49-F238E27FC236}">
                <a16:creationId xmlns:a16="http://schemas.microsoft.com/office/drawing/2014/main" id="{79DBCAE0-A15A-4D83-A20D-F521E40BED79}"/>
              </a:ext>
            </a:extLst>
          </p:cNvPr>
          <p:cNvSpPr txBox="1"/>
          <p:nvPr/>
        </p:nvSpPr>
        <p:spPr>
          <a:xfrm>
            <a:off x="6658135" y="1289116"/>
            <a:ext cx="3852530" cy="3277820"/>
          </a:xfrm>
          <a:prstGeom prst="rect">
            <a:avLst/>
          </a:prstGeom>
          <a:noFill/>
          <a:ln w="38100">
            <a:solidFill>
              <a:srgbClr val="FF0000"/>
            </a:solidFill>
          </a:ln>
        </p:spPr>
        <p:txBody>
          <a:bodyPr wrap="none" rtlCol="0">
            <a:spAutoFit/>
          </a:bodyPr>
          <a:lstStyle/>
          <a:p>
            <a:r>
              <a:rPr lang="en-GB" sz="2400" b="1" dirty="0">
                <a:solidFill>
                  <a:srgbClr val="0070C0"/>
                </a:solidFill>
                <a:cs typeface="Calibri" panose="020F0502020204030204" pitchFamily="34" charset="0"/>
              </a:rPr>
              <a:t>ClO</a:t>
            </a:r>
            <a:r>
              <a:rPr lang="en-GB" sz="2400" b="1" baseline="-25000" dirty="0">
                <a:solidFill>
                  <a:srgbClr val="0070C0"/>
                </a:solidFill>
                <a:cs typeface="Calibri" panose="020F0502020204030204" pitchFamily="34" charset="0"/>
              </a:rPr>
              <a:t>4</a:t>
            </a:r>
            <a:r>
              <a:rPr lang="en-GB" sz="2400" b="1" baseline="30000" dirty="0">
                <a:solidFill>
                  <a:srgbClr val="0070C0"/>
                </a:solidFill>
                <a:cs typeface="Calibri" panose="020F0502020204030204" pitchFamily="34" charset="0"/>
              </a:rPr>
              <a:t>-</a:t>
            </a:r>
          </a:p>
          <a:p>
            <a:r>
              <a:rPr lang="en-GB" sz="2400" dirty="0">
                <a:cs typeface="Calibri" panose="020F0502020204030204" pitchFamily="34" charset="0"/>
              </a:rPr>
              <a:t>overall charge on this ion is </a:t>
            </a:r>
            <a:r>
              <a:rPr lang="en-GB" sz="2400" b="1" dirty="0">
                <a:cs typeface="Calibri" panose="020F0502020204030204" pitchFamily="34" charset="0"/>
              </a:rPr>
              <a:t>-1</a:t>
            </a:r>
          </a:p>
          <a:p>
            <a:r>
              <a:rPr lang="en-GB" sz="2400" dirty="0">
                <a:solidFill>
                  <a:srgbClr val="FF0000"/>
                </a:solidFill>
                <a:cs typeface="Calibri" panose="020F0502020204030204" pitchFamily="34" charset="0"/>
              </a:rPr>
              <a:t>O</a:t>
            </a:r>
            <a:r>
              <a:rPr lang="en-GB" sz="2400" dirty="0">
                <a:cs typeface="Calibri" panose="020F0502020204030204" pitchFamily="34" charset="0"/>
              </a:rPr>
              <a:t> is -2 , </a:t>
            </a:r>
            <a:r>
              <a:rPr lang="en-GB" sz="2400" dirty="0">
                <a:solidFill>
                  <a:srgbClr val="00B050"/>
                </a:solidFill>
                <a:cs typeface="Calibri" panose="020F0502020204030204" pitchFamily="34" charset="0"/>
              </a:rPr>
              <a:t>Cl</a:t>
            </a:r>
            <a:r>
              <a:rPr lang="en-GB" sz="2400" dirty="0">
                <a:cs typeface="Calibri" panose="020F0502020204030204" pitchFamily="34" charset="0"/>
              </a:rPr>
              <a:t> is ?</a:t>
            </a:r>
          </a:p>
          <a:p>
            <a:r>
              <a:rPr lang="en-GB" sz="2400" dirty="0">
                <a:cs typeface="Calibri" panose="020F0502020204030204" pitchFamily="34" charset="0"/>
                <a:sym typeface="Symbol" panose="05050102010706020507" pitchFamily="18" charset="2"/>
              </a:rPr>
              <a:t>overall charge:</a:t>
            </a:r>
          </a:p>
          <a:p>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Cl</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4 </a:t>
            </a:r>
            <a:r>
              <a:rPr lang="en-GB" sz="2400" dirty="0">
                <a:solidFill>
                  <a:srgbClr val="FF0000"/>
                </a:solidFill>
                <a:cs typeface="Calibri" panose="020F0502020204030204" pitchFamily="34" charset="0"/>
                <a:sym typeface="Symbol" panose="05050102010706020507" pitchFamily="18" charset="2"/>
              </a:rPr>
              <a:t> O</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-1</a:t>
            </a:r>
          </a:p>
          <a:p>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Cl</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4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-1</a:t>
            </a:r>
          </a:p>
          <a:p>
            <a:r>
              <a:rPr lang="en-GB" sz="2400" dirty="0">
                <a:solidFill>
                  <a:srgbClr val="00B050"/>
                </a:solidFill>
                <a:cs typeface="Calibri" panose="020F0502020204030204" pitchFamily="34" charset="0"/>
                <a:sym typeface="Symbol" panose="05050102010706020507" pitchFamily="18" charset="2"/>
              </a:rPr>
              <a:t>Cl</a:t>
            </a:r>
            <a:r>
              <a:rPr lang="en-GB" sz="2400" dirty="0">
                <a:cs typeface="Calibri" panose="020F0502020204030204" pitchFamily="34" charset="0"/>
                <a:sym typeface="Symbol" panose="05050102010706020507" pitchFamily="18" charset="2"/>
              </a:rPr>
              <a:t> - </a:t>
            </a:r>
            <a:r>
              <a:rPr lang="en-GB" sz="2400" dirty="0">
                <a:solidFill>
                  <a:srgbClr val="FF0000"/>
                </a:solidFill>
                <a:cs typeface="Calibri" panose="020F0502020204030204" pitchFamily="34" charset="0"/>
                <a:sym typeface="Symbol" panose="05050102010706020507" pitchFamily="18" charset="2"/>
              </a:rPr>
              <a:t>8</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-1</a:t>
            </a:r>
          </a:p>
          <a:p>
            <a:pPr>
              <a:spcBef>
                <a:spcPts val="1800"/>
              </a:spcBef>
            </a:pPr>
            <a:r>
              <a:rPr lang="en-GB" sz="2400" b="1" dirty="0">
                <a:solidFill>
                  <a:srgbClr val="00B050"/>
                </a:solidFill>
                <a:cs typeface="Calibri" panose="020F0502020204030204" pitchFamily="34" charset="0"/>
                <a:sym typeface="Symbol" panose="05050102010706020507" pitchFamily="18" charset="2"/>
              </a:rPr>
              <a:t>Cl = +7</a:t>
            </a:r>
            <a:endParaRPr lang="en-GB" sz="2400" b="1" dirty="0">
              <a:solidFill>
                <a:srgbClr val="00B050"/>
              </a:solidFill>
              <a:cs typeface="Calibri" panose="020F0502020204030204" pitchFamily="34" charset="0"/>
            </a:endParaRPr>
          </a:p>
        </p:txBody>
      </p:sp>
      <p:sp>
        <p:nvSpPr>
          <p:cNvPr id="6" name="Title 5">
            <a:extLst>
              <a:ext uri="{FF2B5EF4-FFF2-40B4-BE49-F238E27FC236}">
                <a16:creationId xmlns:a16="http://schemas.microsoft.com/office/drawing/2014/main" id="{2B62791E-8C1C-4D5B-AD4E-E82534FE159F}"/>
              </a:ext>
            </a:extLst>
          </p:cNvPr>
          <p:cNvSpPr>
            <a:spLocks noGrp="1"/>
          </p:cNvSpPr>
          <p:nvPr>
            <p:ph type="title"/>
          </p:nvPr>
        </p:nvSpPr>
        <p:spPr>
          <a:xfrm>
            <a:off x="913774" y="-10477"/>
            <a:ext cx="10364451" cy="887889"/>
          </a:xfrm>
        </p:spPr>
        <p:txBody>
          <a:bodyPr/>
          <a:lstStyle/>
          <a:p>
            <a:r>
              <a:rPr lang="en-GB" dirty="0"/>
              <a:t>examples</a:t>
            </a:r>
          </a:p>
        </p:txBody>
      </p:sp>
      <p:sp>
        <p:nvSpPr>
          <p:cNvPr id="11" name="TextBox 10">
            <a:extLst>
              <a:ext uri="{FF2B5EF4-FFF2-40B4-BE49-F238E27FC236}">
                <a16:creationId xmlns:a16="http://schemas.microsoft.com/office/drawing/2014/main" id="{EA2FA182-579E-447C-BEE7-7CE2429923DF}"/>
              </a:ext>
            </a:extLst>
          </p:cNvPr>
          <p:cNvSpPr txBox="1"/>
          <p:nvPr/>
        </p:nvSpPr>
        <p:spPr>
          <a:xfrm>
            <a:off x="8333268" y="5338051"/>
            <a:ext cx="2426881" cy="461665"/>
          </a:xfrm>
          <a:prstGeom prst="rect">
            <a:avLst/>
          </a:prstGeom>
          <a:noFill/>
        </p:spPr>
        <p:txBody>
          <a:bodyPr wrap="square">
            <a:spAutoFit/>
          </a:bodyPr>
          <a:lstStyle/>
          <a:p>
            <a:r>
              <a:rPr lang="en-GB" sz="2400" b="1" dirty="0">
                <a:solidFill>
                  <a:srgbClr val="0070C0"/>
                </a:solidFill>
                <a:cs typeface="Calibri" panose="020F0502020204030204" pitchFamily="34" charset="0"/>
              </a:rPr>
              <a:t>NH</a:t>
            </a:r>
            <a:r>
              <a:rPr lang="en-GB" sz="2400" b="1" baseline="-25000" dirty="0">
                <a:solidFill>
                  <a:srgbClr val="0070C0"/>
                </a:solidFill>
                <a:cs typeface="Calibri" panose="020F0502020204030204" pitchFamily="34" charset="0"/>
              </a:rPr>
              <a:t>4</a:t>
            </a:r>
            <a:r>
              <a:rPr lang="en-GB" sz="2400" b="1" baseline="30000" dirty="0">
                <a:solidFill>
                  <a:srgbClr val="0070C0"/>
                </a:solidFill>
                <a:cs typeface="Calibri" panose="020F0502020204030204" pitchFamily="34" charset="0"/>
              </a:rPr>
              <a:t>+</a:t>
            </a:r>
            <a:r>
              <a:rPr lang="en-GB" sz="2400" b="1" dirty="0">
                <a:solidFill>
                  <a:srgbClr val="0070C0"/>
                </a:solidFill>
                <a:cs typeface="Calibri" panose="020F0502020204030204" pitchFamily="34" charset="0"/>
              </a:rPr>
              <a:t> , N = ?</a:t>
            </a:r>
            <a:endParaRPr lang="en-GB" sz="2400" b="1" baseline="30000" dirty="0">
              <a:solidFill>
                <a:srgbClr val="0070C0"/>
              </a:solidFill>
              <a:cs typeface="Calibri" panose="020F0502020204030204" pitchFamily="34" charset="0"/>
            </a:endParaRPr>
          </a:p>
        </p:txBody>
      </p:sp>
      <p:sp>
        <p:nvSpPr>
          <p:cNvPr id="12" name="TextBox 11">
            <a:extLst>
              <a:ext uri="{FF2B5EF4-FFF2-40B4-BE49-F238E27FC236}">
                <a16:creationId xmlns:a16="http://schemas.microsoft.com/office/drawing/2014/main" id="{036C3389-9EE0-4551-ABB0-3389DE137DCD}"/>
              </a:ext>
            </a:extLst>
          </p:cNvPr>
          <p:cNvSpPr txBox="1"/>
          <p:nvPr/>
        </p:nvSpPr>
        <p:spPr>
          <a:xfrm>
            <a:off x="8333268" y="5799716"/>
            <a:ext cx="2426881" cy="461665"/>
          </a:xfrm>
          <a:prstGeom prst="rect">
            <a:avLst/>
          </a:prstGeom>
          <a:noFill/>
        </p:spPr>
        <p:txBody>
          <a:bodyPr wrap="square">
            <a:spAutoFit/>
          </a:bodyPr>
          <a:lstStyle/>
          <a:p>
            <a:r>
              <a:rPr lang="en-GB" sz="2400" b="1" dirty="0">
                <a:solidFill>
                  <a:srgbClr val="0070C0"/>
                </a:solidFill>
                <a:cs typeface="Calibri" panose="020F0502020204030204" pitchFamily="34" charset="0"/>
              </a:rPr>
              <a:t>N = -3</a:t>
            </a:r>
            <a:endParaRPr lang="en-GB" sz="2400" b="1" baseline="30000" dirty="0">
              <a:solidFill>
                <a:srgbClr val="0070C0"/>
              </a:solidFill>
              <a:cs typeface="Calibri" panose="020F0502020204030204" pitchFamily="34" charset="0"/>
            </a:endParaRPr>
          </a:p>
        </p:txBody>
      </p:sp>
    </p:spTree>
    <p:extLst>
      <p:ext uri="{BB962C8B-B14F-4D97-AF65-F5344CB8AC3E}">
        <p14:creationId xmlns:p14="http://schemas.microsoft.com/office/powerpoint/2010/main" val="138938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E2FCB5CC-DCD0-4B52-A198-BCFA8ACC275E}"/>
              </a:ext>
            </a:extLst>
          </p:cNvPr>
          <p:cNvSpPr txBox="1"/>
          <p:nvPr/>
        </p:nvSpPr>
        <p:spPr>
          <a:xfrm>
            <a:off x="1710129" y="1279629"/>
            <a:ext cx="1011495"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KClO</a:t>
            </a:r>
            <a:r>
              <a:rPr lang="en-GB" sz="2800" b="1" baseline="-25000" dirty="0">
                <a:solidFill>
                  <a:srgbClr val="0070C0"/>
                </a:solidFill>
                <a:latin typeface="Calibri" panose="020F0502020204030204" pitchFamily="34" charset="0"/>
                <a:cs typeface="Calibri" panose="020F0502020204030204" pitchFamily="34" charset="0"/>
              </a:rPr>
              <a:t>4</a:t>
            </a:r>
          </a:p>
        </p:txBody>
      </p:sp>
      <p:sp>
        <p:nvSpPr>
          <p:cNvPr id="4" name="TextBox 3">
            <a:extLst>
              <a:ext uri="{FF2B5EF4-FFF2-40B4-BE49-F238E27FC236}">
                <a16:creationId xmlns:a16="http://schemas.microsoft.com/office/drawing/2014/main" id="{99A0FC65-056B-4FBC-8CED-B3D4C0144093}"/>
              </a:ext>
            </a:extLst>
          </p:cNvPr>
          <p:cNvSpPr txBox="1"/>
          <p:nvPr/>
        </p:nvSpPr>
        <p:spPr>
          <a:xfrm>
            <a:off x="2637834" y="1277290"/>
            <a:ext cx="3033203"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zero</a:t>
            </a:r>
          </a:p>
          <a:p>
            <a:r>
              <a:rPr lang="en-GB" dirty="0">
                <a:solidFill>
                  <a:srgbClr val="7030A0"/>
                </a:solidFill>
                <a:latin typeface="Calibri" panose="020F0502020204030204" pitchFamily="34" charset="0"/>
                <a:cs typeface="Calibri" panose="020F0502020204030204" pitchFamily="34" charset="0"/>
              </a:rPr>
              <a:t>K</a:t>
            </a:r>
            <a:r>
              <a:rPr lang="en-GB" dirty="0">
                <a:latin typeface="Calibri" panose="020F0502020204030204" pitchFamily="34" charset="0"/>
                <a:cs typeface="Calibri" panose="020F0502020204030204" pitchFamily="34" charset="0"/>
              </a:rPr>
              <a:t> is +1, </a:t>
            </a:r>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K</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+1</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+7</a:t>
            </a:r>
            <a:endParaRPr lang="en-GB" b="1" dirty="0">
              <a:solidFill>
                <a:srgbClr val="00B05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1130FD40-DA2C-42C1-893F-94D9BFD21224}"/>
              </a:ext>
            </a:extLst>
          </p:cNvPr>
          <p:cNvSpPr txBox="1"/>
          <p:nvPr/>
        </p:nvSpPr>
        <p:spPr>
          <a:xfrm>
            <a:off x="1588464" y="445339"/>
            <a:ext cx="9028736"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Calculate the oxidation state of the chlorine atom, Cl, in each of the following compounds and ions: </a:t>
            </a:r>
          </a:p>
        </p:txBody>
      </p:sp>
      <p:sp>
        <p:nvSpPr>
          <p:cNvPr id="13" name="TextBox 12">
            <a:extLst>
              <a:ext uri="{FF2B5EF4-FFF2-40B4-BE49-F238E27FC236}">
                <a16:creationId xmlns:a16="http://schemas.microsoft.com/office/drawing/2014/main" id="{DF0D40EE-4241-4FE2-B782-348701DC493D}"/>
              </a:ext>
            </a:extLst>
          </p:cNvPr>
          <p:cNvSpPr txBox="1"/>
          <p:nvPr/>
        </p:nvSpPr>
        <p:spPr>
          <a:xfrm>
            <a:off x="6029186" y="1279629"/>
            <a:ext cx="1242648"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NaClO</a:t>
            </a:r>
            <a:r>
              <a:rPr lang="en-GB" sz="2800" b="1" baseline="-25000" dirty="0">
                <a:solidFill>
                  <a:srgbClr val="0070C0"/>
                </a:solidFill>
                <a:latin typeface="Calibri" panose="020F0502020204030204" pitchFamily="34" charset="0"/>
                <a:cs typeface="Calibri" panose="020F0502020204030204" pitchFamily="34" charset="0"/>
              </a:rPr>
              <a:t>3</a:t>
            </a:r>
          </a:p>
        </p:txBody>
      </p:sp>
      <p:sp>
        <p:nvSpPr>
          <p:cNvPr id="14" name="TextBox 13">
            <a:extLst>
              <a:ext uri="{FF2B5EF4-FFF2-40B4-BE49-F238E27FC236}">
                <a16:creationId xmlns:a16="http://schemas.microsoft.com/office/drawing/2014/main" id="{D9A658E7-DC07-43F8-A881-C2124293B994}"/>
              </a:ext>
            </a:extLst>
          </p:cNvPr>
          <p:cNvSpPr txBox="1"/>
          <p:nvPr/>
        </p:nvSpPr>
        <p:spPr>
          <a:xfrm>
            <a:off x="7192900" y="1265034"/>
            <a:ext cx="3078087"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zero</a:t>
            </a:r>
          </a:p>
          <a:p>
            <a:r>
              <a:rPr lang="en-GB" dirty="0">
                <a:solidFill>
                  <a:srgbClr val="7030A0"/>
                </a:solidFill>
                <a:latin typeface="Calibri" panose="020F0502020204030204" pitchFamily="34" charset="0"/>
                <a:cs typeface="Calibri" panose="020F0502020204030204" pitchFamily="34" charset="0"/>
              </a:rPr>
              <a:t>Na</a:t>
            </a:r>
            <a:r>
              <a:rPr lang="en-GB" dirty="0">
                <a:latin typeface="Calibri" panose="020F0502020204030204" pitchFamily="34" charset="0"/>
                <a:cs typeface="Calibri" panose="020F0502020204030204" pitchFamily="34" charset="0"/>
              </a:rPr>
              <a:t> is +1, </a:t>
            </a:r>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Na</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3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+1</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3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+5</a:t>
            </a:r>
            <a:endParaRPr lang="en-GB" b="1" dirty="0">
              <a:solidFill>
                <a:srgbClr val="00B050"/>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E2ADA69-9C66-4B96-8F6F-F6BB3BAEF2F3}"/>
              </a:ext>
            </a:extLst>
          </p:cNvPr>
          <p:cNvSpPr txBox="1"/>
          <p:nvPr/>
        </p:nvSpPr>
        <p:spPr>
          <a:xfrm>
            <a:off x="1710128" y="2968892"/>
            <a:ext cx="1718740"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Mg(ClO</a:t>
            </a:r>
            <a:r>
              <a:rPr lang="en-GB" sz="2800" b="1" baseline="-25000" dirty="0">
                <a:solidFill>
                  <a:srgbClr val="0070C0"/>
                </a:solidFill>
                <a:latin typeface="Calibri" panose="020F0502020204030204" pitchFamily="34" charset="0"/>
                <a:cs typeface="Calibri" panose="020F0502020204030204" pitchFamily="34" charset="0"/>
              </a:rPr>
              <a:t>2</a:t>
            </a:r>
            <a:r>
              <a:rPr lang="en-GB" sz="2800" b="1" dirty="0">
                <a:solidFill>
                  <a:srgbClr val="0070C0"/>
                </a:solidFill>
                <a:latin typeface="Calibri" panose="020F0502020204030204" pitchFamily="34" charset="0"/>
                <a:cs typeface="Calibri" panose="020F0502020204030204" pitchFamily="34" charset="0"/>
              </a:rPr>
              <a:t>)</a:t>
            </a:r>
            <a:r>
              <a:rPr lang="en-GB" sz="2800" b="1" baseline="-25000" dirty="0">
                <a:solidFill>
                  <a:srgbClr val="0070C0"/>
                </a:solidFill>
                <a:latin typeface="Calibri" panose="020F0502020204030204" pitchFamily="34" charset="0"/>
                <a:cs typeface="Calibri" panose="020F0502020204030204" pitchFamily="34" charset="0"/>
              </a:rPr>
              <a:t>2</a:t>
            </a:r>
          </a:p>
        </p:txBody>
      </p:sp>
      <p:sp>
        <p:nvSpPr>
          <p:cNvPr id="18" name="TextBox 17">
            <a:extLst>
              <a:ext uri="{FF2B5EF4-FFF2-40B4-BE49-F238E27FC236}">
                <a16:creationId xmlns:a16="http://schemas.microsoft.com/office/drawing/2014/main" id="{800EC8DC-F7D5-42C6-B963-AFCC747B05C7}"/>
              </a:ext>
            </a:extLst>
          </p:cNvPr>
          <p:cNvSpPr txBox="1"/>
          <p:nvPr/>
        </p:nvSpPr>
        <p:spPr>
          <a:xfrm>
            <a:off x="2637834" y="3447422"/>
            <a:ext cx="3124573"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zero</a:t>
            </a:r>
          </a:p>
          <a:p>
            <a:r>
              <a:rPr lang="en-GB" dirty="0">
                <a:solidFill>
                  <a:srgbClr val="7030A0"/>
                </a:solidFill>
                <a:latin typeface="Calibri" panose="020F0502020204030204" pitchFamily="34" charset="0"/>
                <a:cs typeface="Calibri" panose="020F0502020204030204" pitchFamily="34" charset="0"/>
              </a:rPr>
              <a:t>Mg</a:t>
            </a:r>
            <a:r>
              <a:rPr lang="en-GB" dirty="0">
                <a:latin typeface="Calibri" panose="020F0502020204030204" pitchFamily="34" charset="0"/>
                <a:cs typeface="Calibri" panose="020F0502020204030204" pitchFamily="34" charset="0"/>
              </a:rPr>
              <a:t> is +2, </a:t>
            </a:r>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Mg</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2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2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+3</a:t>
            </a:r>
            <a:endParaRPr lang="en-GB" b="1" dirty="0">
              <a:solidFill>
                <a:srgbClr val="00B05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C317312E-0721-4653-B909-49A81B5613F5}"/>
              </a:ext>
            </a:extLst>
          </p:cNvPr>
          <p:cNvSpPr txBox="1"/>
          <p:nvPr/>
        </p:nvSpPr>
        <p:spPr>
          <a:xfrm>
            <a:off x="6029187" y="2984372"/>
            <a:ext cx="779381" cy="523220"/>
          </a:xfrm>
          <a:prstGeom prst="rect">
            <a:avLst/>
          </a:prstGeom>
          <a:noFill/>
        </p:spPr>
        <p:txBody>
          <a:bodyPr wrap="none" rtlCol="0">
            <a:spAutoFit/>
          </a:bodyPr>
          <a:lstStyle/>
          <a:p>
            <a:r>
              <a:rPr lang="en-GB" sz="2800" b="1" dirty="0" err="1">
                <a:solidFill>
                  <a:srgbClr val="0070C0"/>
                </a:solidFill>
                <a:latin typeface="Calibri" panose="020F0502020204030204" pitchFamily="34" charset="0"/>
                <a:cs typeface="Calibri" panose="020F0502020204030204" pitchFamily="34" charset="0"/>
              </a:rPr>
              <a:t>ClO</a:t>
            </a:r>
            <a:r>
              <a:rPr lang="en-GB" sz="2800" b="1" baseline="30000" dirty="0">
                <a:solidFill>
                  <a:srgbClr val="0070C0"/>
                </a:solidFill>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AFD459D6-E982-4401-9D8B-9E035052AE15}"/>
              </a:ext>
            </a:extLst>
          </p:cNvPr>
          <p:cNvSpPr txBox="1"/>
          <p:nvPr/>
        </p:nvSpPr>
        <p:spPr>
          <a:xfrm>
            <a:off x="7239467" y="3084517"/>
            <a:ext cx="2257349"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-1</a:t>
            </a:r>
          </a:p>
          <a:p>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1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-1</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1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-1</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+1</a:t>
            </a:r>
            <a:endParaRPr lang="en-GB" b="1" dirty="0">
              <a:solidFill>
                <a:srgbClr val="00B05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831A0DC-BA27-495A-AA07-36DDBC266B7B}"/>
              </a:ext>
            </a:extLst>
          </p:cNvPr>
          <p:cNvSpPr txBox="1"/>
          <p:nvPr/>
        </p:nvSpPr>
        <p:spPr>
          <a:xfrm>
            <a:off x="1710128" y="5030393"/>
            <a:ext cx="9028736"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Arrange the oxyanions of chlorine in order of increasing oxidising power.</a:t>
            </a:r>
          </a:p>
        </p:txBody>
      </p:sp>
      <p:sp>
        <p:nvSpPr>
          <p:cNvPr id="12" name="TextBox 11">
            <a:extLst>
              <a:ext uri="{FF2B5EF4-FFF2-40B4-BE49-F238E27FC236}">
                <a16:creationId xmlns:a16="http://schemas.microsoft.com/office/drawing/2014/main" id="{3EA5D63A-E06B-453D-83E0-B7E24612EE8F}"/>
              </a:ext>
            </a:extLst>
          </p:cNvPr>
          <p:cNvSpPr txBox="1"/>
          <p:nvPr/>
        </p:nvSpPr>
        <p:spPr>
          <a:xfrm>
            <a:off x="2596265" y="5506409"/>
            <a:ext cx="3951723" cy="461665"/>
          </a:xfrm>
          <a:prstGeom prst="rect">
            <a:avLst/>
          </a:prstGeom>
          <a:noFill/>
        </p:spPr>
        <p:txBody>
          <a:bodyPr wrap="none" rtlCol="0">
            <a:spAutoFit/>
          </a:bodyPr>
          <a:lstStyle/>
          <a:p>
            <a:r>
              <a:rPr lang="en-GB" sz="2400" b="1" dirty="0" err="1"/>
              <a:t>ClO</a:t>
            </a:r>
            <a:r>
              <a:rPr lang="en-GB" sz="2400" b="1" dirty="0"/>
              <a:t>- &gt; ClO</a:t>
            </a:r>
            <a:r>
              <a:rPr lang="en-GB" sz="2400" b="1" baseline="-25000" dirty="0"/>
              <a:t>2</a:t>
            </a:r>
            <a:r>
              <a:rPr lang="en-GB" sz="2400" b="1" dirty="0"/>
              <a:t>- &gt; ClO</a:t>
            </a:r>
            <a:r>
              <a:rPr lang="en-GB" sz="2400" b="1" baseline="-25000" dirty="0"/>
              <a:t>3</a:t>
            </a:r>
            <a:r>
              <a:rPr lang="en-GB" sz="2400" b="1" dirty="0"/>
              <a:t>- &gt; ClO</a:t>
            </a:r>
            <a:r>
              <a:rPr lang="en-GB" sz="2400" b="1" baseline="-25000" dirty="0"/>
              <a:t>4</a:t>
            </a:r>
            <a:r>
              <a:rPr lang="en-GB" sz="2400" b="1" dirty="0"/>
              <a:t>-</a:t>
            </a:r>
          </a:p>
        </p:txBody>
      </p:sp>
      <p:sp>
        <p:nvSpPr>
          <p:cNvPr id="23" name="TextBox 22">
            <a:extLst>
              <a:ext uri="{FF2B5EF4-FFF2-40B4-BE49-F238E27FC236}">
                <a16:creationId xmlns:a16="http://schemas.microsoft.com/office/drawing/2014/main" id="{FF24247C-2351-4AE4-80ED-A281E78EBFB6}"/>
              </a:ext>
            </a:extLst>
          </p:cNvPr>
          <p:cNvSpPr txBox="1"/>
          <p:nvPr/>
        </p:nvSpPr>
        <p:spPr>
          <a:xfrm>
            <a:off x="349857" y="6047011"/>
            <a:ext cx="9366637" cy="584775"/>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strongest oxidising agent =&gt; reduced most easily =&gt; gains electrons most easily. Ox states for chlorine in </a:t>
            </a:r>
            <a:r>
              <a:rPr lang="en-GB" sz="1600" dirty="0" err="1">
                <a:latin typeface="Calibri" panose="020F0502020204030204" pitchFamily="34" charset="0"/>
                <a:cs typeface="Calibri" panose="020F0502020204030204" pitchFamily="34" charset="0"/>
              </a:rPr>
              <a:t>ClO</a:t>
            </a:r>
            <a:r>
              <a:rPr lang="en-GB" sz="1600" dirty="0">
                <a:latin typeface="Calibri" panose="020F0502020204030204" pitchFamily="34" charset="0"/>
                <a:cs typeface="Calibri" panose="020F0502020204030204" pitchFamily="34" charset="0"/>
              </a:rPr>
              <a:t>-, ClO</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ClO</a:t>
            </a:r>
            <a:r>
              <a:rPr lang="en-GB" sz="1600" baseline="-25000" dirty="0">
                <a:latin typeface="Calibri" panose="020F0502020204030204" pitchFamily="34" charset="0"/>
                <a:cs typeface="Calibri" panose="020F0502020204030204" pitchFamily="34" charset="0"/>
              </a:rPr>
              <a:t>3</a:t>
            </a:r>
            <a:r>
              <a:rPr lang="en-GB" sz="1600" dirty="0">
                <a:latin typeface="Calibri" panose="020F0502020204030204" pitchFamily="34" charset="0"/>
                <a:cs typeface="Calibri" panose="020F0502020204030204" pitchFamily="34" charset="0"/>
              </a:rPr>
              <a:t>-, and ClO</a:t>
            </a:r>
            <a:r>
              <a:rPr lang="en-GB" sz="1600" baseline="-25000" dirty="0">
                <a:latin typeface="Calibri" panose="020F0502020204030204" pitchFamily="34" charset="0"/>
                <a:cs typeface="Calibri" panose="020F0502020204030204" pitchFamily="34" charset="0"/>
              </a:rPr>
              <a:t>4</a:t>
            </a:r>
            <a:r>
              <a:rPr lang="en-GB" sz="1600" dirty="0">
                <a:latin typeface="Calibri" panose="020F0502020204030204" pitchFamily="34" charset="0"/>
                <a:cs typeface="Calibri" panose="020F0502020204030204" pitchFamily="34" charset="0"/>
              </a:rPr>
              <a:t>- are: +1, +3, +5, +7, respectively. So </a:t>
            </a:r>
            <a:r>
              <a:rPr lang="en-GB" sz="1600" dirty="0" err="1">
                <a:latin typeface="Calibri" panose="020F0502020204030204" pitchFamily="34" charset="0"/>
                <a:cs typeface="Calibri" panose="020F0502020204030204" pitchFamily="34" charset="0"/>
              </a:rPr>
              <a:t>ClO</a:t>
            </a:r>
            <a:r>
              <a:rPr lang="en-GB" sz="1600" dirty="0">
                <a:latin typeface="Calibri" panose="020F0502020204030204" pitchFamily="34" charset="0"/>
                <a:cs typeface="Calibri" panose="020F0502020204030204" pitchFamily="34" charset="0"/>
              </a:rPr>
              <a:t>- has to gain only one electron </a:t>
            </a:r>
          </a:p>
        </p:txBody>
      </p:sp>
    </p:spTree>
    <p:extLst>
      <p:ext uri="{BB962C8B-B14F-4D97-AF65-F5344CB8AC3E}">
        <p14:creationId xmlns:p14="http://schemas.microsoft.com/office/powerpoint/2010/main" val="862474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4" grpId="0"/>
      <p:bldP spid="18" grpId="0"/>
      <p:bldP spid="20" grpId="0"/>
      <p:bldP spid="12" grpId="0"/>
      <p:bldP spid="2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F95539E-FA8A-4054-80B7-14C542661B10}"/>
              </a:ext>
            </a:extLst>
          </p:cNvPr>
          <p:cNvSpPr txBox="1"/>
          <p:nvPr/>
        </p:nvSpPr>
        <p:spPr>
          <a:xfrm>
            <a:off x="3591646" y="870113"/>
            <a:ext cx="4935681" cy="523220"/>
          </a:xfrm>
          <a:prstGeom prst="rect">
            <a:avLst/>
          </a:prstGeom>
          <a:noFill/>
        </p:spPr>
        <p:txBody>
          <a:bodyPr wrap="square">
            <a:spAutoFit/>
          </a:bodyPr>
          <a:lstStyle/>
          <a:p>
            <a:r>
              <a:rPr lang="en-GB" sz="2800" b="1" dirty="0">
                <a:cs typeface="Calibri" panose="020F0502020204030204" pitchFamily="34" charset="0"/>
                <a:sym typeface="Wingdings" panose="05000000000000000000" pitchFamily="2" charset="2"/>
              </a:rPr>
              <a:t>CH</a:t>
            </a:r>
            <a:r>
              <a:rPr lang="en-GB" sz="2800" b="1" baseline="-25000" dirty="0">
                <a:cs typeface="Calibri" panose="020F0502020204030204" pitchFamily="34" charset="0"/>
                <a:sym typeface="Wingdings" panose="05000000000000000000" pitchFamily="2" charset="2"/>
              </a:rPr>
              <a:t>3</a:t>
            </a:r>
            <a:r>
              <a:rPr lang="en-GB" sz="2800" b="1" dirty="0">
                <a:cs typeface="Calibri" panose="020F0502020204030204" pitchFamily="34" charset="0"/>
                <a:sym typeface="Wingdings" panose="05000000000000000000" pitchFamily="2" charset="2"/>
              </a:rPr>
              <a:t>C</a:t>
            </a:r>
            <a:r>
              <a:rPr lang="en-GB" sz="2800" b="1" dirty="0">
                <a:solidFill>
                  <a:srgbClr val="FF66FF"/>
                </a:solidFill>
                <a:cs typeface="Calibri" panose="020F0502020204030204" pitchFamily="34" charset="0"/>
                <a:sym typeface="Wingdings" panose="05000000000000000000" pitchFamily="2" charset="2"/>
              </a:rPr>
              <a:t>H</a:t>
            </a:r>
            <a:r>
              <a:rPr lang="en-GB" sz="2800" b="1" baseline="-25000" dirty="0">
                <a:solidFill>
                  <a:srgbClr val="FF66FF"/>
                </a:solidFill>
                <a:cs typeface="Calibri" panose="020F0502020204030204" pitchFamily="34" charset="0"/>
                <a:sym typeface="Wingdings" panose="05000000000000000000" pitchFamily="2" charset="2"/>
              </a:rPr>
              <a:t>2</a:t>
            </a:r>
            <a:r>
              <a:rPr lang="en-GB" sz="2800" b="1" dirty="0">
                <a:cs typeface="Calibri" panose="020F0502020204030204" pitchFamily="34" charset="0"/>
                <a:sym typeface="Wingdings" panose="05000000000000000000" pitchFamily="2" charset="2"/>
              </a:rPr>
              <a:t>OH             CH</a:t>
            </a:r>
            <a:r>
              <a:rPr lang="en-GB" sz="2800" b="1" baseline="-25000" dirty="0">
                <a:cs typeface="Calibri" panose="020F0502020204030204" pitchFamily="34" charset="0"/>
                <a:sym typeface="Wingdings" panose="05000000000000000000" pitchFamily="2" charset="2"/>
              </a:rPr>
              <a:t>3</a:t>
            </a:r>
            <a:r>
              <a:rPr lang="en-GB" sz="2800" b="1" dirty="0">
                <a:cs typeface="Calibri" panose="020F0502020204030204" pitchFamily="34" charset="0"/>
                <a:sym typeface="Wingdings" panose="05000000000000000000" pitchFamily="2" charset="2"/>
              </a:rPr>
              <a:t>C</a:t>
            </a:r>
            <a:r>
              <a:rPr lang="en-GB" sz="2800" b="1" dirty="0">
                <a:solidFill>
                  <a:srgbClr val="FF66FF"/>
                </a:solidFill>
                <a:cs typeface="Calibri" panose="020F0502020204030204" pitchFamily="34" charset="0"/>
                <a:sym typeface="Wingdings" panose="05000000000000000000" pitchFamily="2" charset="2"/>
              </a:rPr>
              <a:t>H</a:t>
            </a:r>
            <a:r>
              <a:rPr lang="en-GB" sz="2800" b="1" dirty="0">
                <a:cs typeface="Calibri" panose="020F0502020204030204" pitchFamily="34" charset="0"/>
                <a:sym typeface="Wingdings" panose="05000000000000000000" pitchFamily="2" charset="2"/>
              </a:rPr>
              <a:t>O</a:t>
            </a:r>
            <a:endParaRPr lang="en-GB" sz="2800" b="1" dirty="0">
              <a:cs typeface="Calibri" panose="020F0502020204030204" pitchFamily="34" charset="0"/>
            </a:endParaRPr>
          </a:p>
        </p:txBody>
      </p:sp>
      <p:sp>
        <p:nvSpPr>
          <p:cNvPr id="9" name="TextBox 8">
            <a:extLst>
              <a:ext uri="{FF2B5EF4-FFF2-40B4-BE49-F238E27FC236}">
                <a16:creationId xmlns:a16="http://schemas.microsoft.com/office/drawing/2014/main" id="{B79EE121-0E71-4E1C-83EC-30D31E7B41EC}"/>
              </a:ext>
            </a:extLst>
          </p:cNvPr>
          <p:cNvSpPr txBox="1"/>
          <p:nvPr/>
        </p:nvSpPr>
        <p:spPr>
          <a:xfrm>
            <a:off x="684622" y="1487270"/>
            <a:ext cx="1732292" cy="461665"/>
          </a:xfrm>
          <a:prstGeom prst="rect">
            <a:avLst/>
          </a:prstGeom>
          <a:noFill/>
        </p:spPr>
        <p:txBody>
          <a:bodyPr wrap="square">
            <a:spAutoFit/>
          </a:bodyPr>
          <a:lstStyle/>
          <a:p>
            <a:r>
              <a:rPr lang="en-GB" sz="2400" dirty="0">
                <a:cs typeface="Calibri" panose="020F0502020204030204" pitchFamily="34" charset="0"/>
                <a:sym typeface="Wingdings" panose="05000000000000000000" pitchFamily="2" charset="2"/>
              </a:rPr>
              <a:t>CH</a:t>
            </a:r>
            <a:r>
              <a:rPr lang="en-GB" sz="2400" baseline="-25000" dirty="0">
                <a:cs typeface="Calibri" panose="020F0502020204030204" pitchFamily="34" charset="0"/>
                <a:sym typeface="Wingdings" panose="05000000000000000000" pitchFamily="2" charset="2"/>
              </a:rPr>
              <a:t>3</a:t>
            </a:r>
            <a:r>
              <a:rPr lang="en-GB" sz="2400" dirty="0">
                <a:cs typeface="Calibri" panose="020F0502020204030204" pitchFamily="34" charset="0"/>
                <a:sym typeface="Wingdings" panose="05000000000000000000" pitchFamily="2" charset="2"/>
              </a:rPr>
              <a:t>CH</a:t>
            </a:r>
            <a:r>
              <a:rPr lang="en-GB" sz="2400" baseline="-25000" dirty="0">
                <a:cs typeface="Calibri" panose="020F0502020204030204" pitchFamily="34" charset="0"/>
                <a:sym typeface="Wingdings" panose="05000000000000000000" pitchFamily="2" charset="2"/>
              </a:rPr>
              <a:t>2</a:t>
            </a:r>
            <a:r>
              <a:rPr lang="en-GB" sz="2400" dirty="0">
                <a:cs typeface="Calibri" panose="020F0502020204030204" pitchFamily="34" charset="0"/>
                <a:sym typeface="Wingdings" panose="05000000000000000000" pitchFamily="2" charset="2"/>
              </a:rPr>
              <a:t>OH: </a:t>
            </a:r>
            <a:endParaRPr lang="en-GB" sz="2400" dirty="0">
              <a:cs typeface="Calibri" panose="020F0502020204030204" pitchFamily="34" charset="0"/>
            </a:endParaRPr>
          </a:p>
        </p:txBody>
      </p:sp>
      <p:sp>
        <p:nvSpPr>
          <p:cNvPr id="11" name="TextBox 10">
            <a:extLst>
              <a:ext uri="{FF2B5EF4-FFF2-40B4-BE49-F238E27FC236}">
                <a16:creationId xmlns:a16="http://schemas.microsoft.com/office/drawing/2014/main" id="{AACACED0-9543-441F-8CFF-891EFDDB4322}"/>
              </a:ext>
            </a:extLst>
          </p:cNvPr>
          <p:cNvSpPr txBox="1"/>
          <p:nvPr/>
        </p:nvSpPr>
        <p:spPr>
          <a:xfrm>
            <a:off x="6854433" y="1522963"/>
            <a:ext cx="2314719" cy="461665"/>
          </a:xfrm>
          <a:prstGeom prst="rect">
            <a:avLst/>
          </a:prstGeom>
          <a:noFill/>
        </p:spPr>
        <p:txBody>
          <a:bodyPr wrap="square">
            <a:spAutoFit/>
          </a:bodyPr>
          <a:lstStyle/>
          <a:p>
            <a:r>
              <a:rPr lang="en-GB" sz="2400" dirty="0">
                <a:cs typeface="Calibri" panose="020F0502020204030204" pitchFamily="34" charset="0"/>
                <a:sym typeface="Wingdings" panose="05000000000000000000" pitchFamily="2" charset="2"/>
              </a:rPr>
              <a:t>CH</a:t>
            </a:r>
            <a:r>
              <a:rPr lang="en-GB" sz="2400" baseline="-25000" dirty="0">
                <a:cs typeface="Calibri" panose="020F0502020204030204" pitchFamily="34" charset="0"/>
                <a:sym typeface="Wingdings" panose="05000000000000000000" pitchFamily="2" charset="2"/>
              </a:rPr>
              <a:t>3</a:t>
            </a:r>
            <a:r>
              <a:rPr lang="en-GB" sz="2400" dirty="0">
                <a:cs typeface="Calibri" panose="020F0502020204030204" pitchFamily="34" charset="0"/>
                <a:sym typeface="Wingdings" panose="05000000000000000000" pitchFamily="2" charset="2"/>
              </a:rPr>
              <a:t>CHO:</a:t>
            </a:r>
            <a:endParaRPr lang="en-GB" sz="2400" dirty="0">
              <a:cs typeface="Calibri" panose="020F0502020204030204" pitchFamily="34" charset="0"/>
            </a:endParaRPr>
          </a:p>
        </p:txBody>
      </p:sp>
      <p:sp>
        <p:nvSpPr>
          <p:cNvPr id="12" name="TextBox 11">
            <a:extLst>
              <a:ext uri="{FF2B5EF4-FFF2-40B4-BE49-F238E27FC236}">
                <a16:creationId xmlns:a16="http://schemas.microsoft.com/office/drawing/2014/main" id="{5C1424F1-44EA-4BE0-84F5-584BF6577ACC}"/>
              </a:ext>
            </a:extLst>
          </p:cNvPr>
          <p:cNvSpPr txBox="1"/>
          <p:nvPr/>
        </p:nvSpPr>
        <p:spPr>
          <a:xfrm>
            <a:off x="684622" y="2114259"/>
            <a:ext cx="4195829" cy="461665"/>
          </a:xfrm>
          <a:prstGeom prst="rect">
            <a:avLst/>
          </a:prstGeom>
          <a:noFill/>
        </p:spPr>
        <p:txBody>
          <a:bodyPr wrap="none" rtlCol="0">
            <a:spAutoFit/>
          </a:bodyPr>
          <a:lstStyle/>
          <a:p>
            <a:r>
              <a:rPr lang="en-GB" sz="2400" dirty="0">
                <a:cs typeface="Calibri" panose="020F0502020204030204" pitchFamily="34" charset="0"/>
              </a:rPr>
              <a:t>For easier work rewrite:   C</a:t>
            </a:r>
            <a:r>
              <a:rPr lang="en-GB" sz="2400" baseline="-25000" dirty="0">
                <a:cs typeface="Calibri" panose="020F0502020204030204" pitchFamily="34" charset="0"/>
              </a:rPr>
              <a:t>2</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6</a:t>
            </a:r>
            <a:r>
              <a:rPr lang="en-GB" sz="2400" dirty="0">
                <a:solidFill>
                  <a:srgbClr val="FF0000"/>
                </a:solidFill>
                <a:cs typeface="Calibri" panose="020F0502020204030204" pitchFamily="34" charset="0"/>
              </a:rPr>
              <a:t>O</a:t>
            </a:r>
          </a:p>
        </p:txBody>
      </p:sp>
      <p:sp>
        <p:nvSpPr>
          <p:cNvPr id="13" name="TextBox 12">
            <a:extLst>
              <a:ext uri="{FF2B5EF4-FFF2-40B4-BE49-F238E27FC236}">
                <a16:creationId xmlns:a16="http://schemas.microsoft.com/office/drawing/2014/main" id="{1BF2BA13-E0BD-41A3-B8A8-E4265FE3ABE9}"/>
              </a:ext>
            </a:extLst>
          </p:cNvPr>
          <p:cNvSpPr txBox="1"/>
          <p:nvPr/>
        </p:nvSpPr>
        <p:spPr>
          <a:xfrm>
            <a:off x="6870162" y="2114876"/>
            <a:ext cx="1021433" cy="461665"/>
          </a:xfrm>
          <a:prstGeom prst="rect">
            <a:avLst/>
          </a:prstGeom>
          <a:noFill/>
        </p:spPr>
        <p:txBody>
          <a:bodyPr wrap="none" rtlCol="0">
            <a:spAutoFit/>
          </a:bodyPr>
          <a:lstStyle/>
          <a:p>
            <a:r>
              <a:rPr lang="en-GB" sz="2400" dirty="0">
                <a:cs typeface="Calibri" panose="020F0502020204030204" pitchFamily="34" charset="0"/>
              </a:rPr>
              <a:t>C</a:t>
            </a:r>
            <a:r>
              <a:rPr lang="en-GB" sz="2400" baseline="-25000" dirty="0">
                <a:cs typeface="Calibri" panose="020F0502020204030204" pitchFamily="34" charset="0"/>
              </a:rPr>
              <a:t>2</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4</a:t>
            </a:r>
            <a:r>
              <a:rPr lang="en-GB" sz="2400" dirty="0">
                <a:solidFill>
                  <a:srgbClr val="FF0000"/>
                </a:solidFill>
                <a:cs typeface="Calibri" panose="020F0502020204030204" pitchFamily="34" charset="0"/>
              </a:rPr>
              <a:t>O</a:t>
            </a:r>
          </a:p>
        </p:txBody>
      </p:sp>
      <p:sp>
        <p:nvSpPr>
          <p:cNvPr id="14" name="TextBox 13">
            <a:extLst>
              <a:ext uri="{FF2B5EF4-FFF2-40B4-BE49-F238E27FC236}">
                <a16:creationId xmlns:a16="http://schemas.microsoft.com/office/drawing/2014/main" id="{EC4BDAB2-F677-4A20-A8A1-2513E7F55581}"/>
              </a:ext>
            </a:extLst>
          </p:cNvPr>
          <p:cNvSpPr txBox="1"/>
          <p:nvPr/>
        </p:nvSpPr>
        <p:spPr>
          <a:xfrm>
            <a:off x="684622" y="2911032"/>
            <a:ext cx="4455259" cy="2308324"/>
          </a:xfrm>
          <a:prstGeom prst="rect">
            <a:avLst/>
          </a:prstGeom>
          <a:noFill/>
        </p:spPr>
        <p:txBody>
          <a:bodyPr wrap="none" rtlCol="0">
            <a:spAutoFit/>
          </a:bodyPr>
          <a:lstStyle/>
          <a:p>
            <a:r>
              <a:rPr lang="en-GB" sz="2400" dirty="0">
                <a:cs typeface="Calibri" panose="020F0502020204030204" pitchFamily="34" charset="0"/>
              </a:rPr>
              <a:t>overall charge on this molecule is </a:t>
            </a:r>
            <a:r>
              <a:rPr lang="en-GB" sz="2400" b="1" dirty="0">
                <a:cs typeface="Calibri" panose="020F0502020204030204" pitchFamily="34" charset="0"/>
              </a:rPr>
              <a:t>0</a:t>
            </a:r>
          </a:p>
          <a:p>
            <a:r>
              <a:rPr lang="en-GB" sz="2400" dirty="0">
                <a:solidFill>
                  <a:srgbClr val="00B050"/>
                </a:solidFill>
                <a:cs typeface="Calibri" panose="020F0502020204030204" pitchFamily="34" charset="0"/>
              </a:rPr>
              <a:t>H</a:t>
            </a:r>
            <a:r>
              <a:rPr lang="en-GB" sz="2400" dirty="0">
                <a:cs typeface="Calibri" panose="020F0502020204030204" pitchFamily="34" charset="0"/>
              </a:rPr>
              <a:t> 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and C is ?</a:t>
            </a:r>
          </a:p>
          <a:p>
            <a:endParaRPr lang="en-GB" sz="2400" dirty="0">
              <a:cs typeface="Calibri" panose="020F0502020204030204" pitchFamily="34" charset="0"/>
            </a:endParaRPr>
          </a:p>
          <a:p>
            <a:r>
              <a:rPr lang="en-GB" sz="2400" dirty="0">
                <a:cs typeface="Calibri" panose="020F0502020204030204" pitchFamily="34" charset="0"/>
              </a:rPr>
              <a:t>(2 </a:t>
            </a:r>
            <a:r>
              <a:rPr lang="en-GB" sz="2400" dirty="0">
                <a:cs typeface="Calibri" panose="020F0502020204030204" pitchFamily="34" charset="0"/>
                <a:sym typeface="Symbol" panose="05050102010706020507" pitchFamily="18" charset="2"/>
              </a:rPr>
              <a:t> C) + </a:t>
            </a:r>
            <a:r>
              <a:rPr lang="en-GB" sz="2400" dirty="0">
                <a:cs typeface="Calibri" panose="020F0502020204030204" pitchFamily="34" charset="0"/>
              </a:rPr>
              <a:t>(</a:t>
            </a:r>
            <a:r>
              <a:rPr lang="en-GB" sz="2400" dirty="0">
                <a:solidFill>
                  <a:srgbClr val="00B050"/>
                </a:solidFill>
                <a:cs typeface="Calibri" panose="020F0502020204030204" pitchFamily="34" charset="0"/>
              </a:rPr>
              <a:t>6 </a:t>
            </a:r>
            <a:r>
              <a:rPr lang="en-GB" sz="2400" dirty="0">
                <a:solidFill>
                  <a:srgbClr val="00B05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1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0</a:t>
            </a:r>
          </a:p>
          <a:p>
            <a:endParaRPr lang="en-GB" sz="2400" dirty="0">
              <a:cs typeface="Calibri" panose="020F0502020204030204" pitchFamily="34" charset="0"/>
              <a:sym typeface="Symbol" panose="05050102010706020507" pitchFamily="18" charset="2"/>
            </a:endParaRPr>
          </a:p>
          <a:p>
            <a:r>
              <a:rPr lang="en-GB" sz="2400" b="1" dirty="0">
                <a:cs typeface="Calibri" panose="020F0502020204030204" pitchFamily="34" charset="0"/>
                <a:sym typeface="Symbol" panose="05050102010706020507" pitchFamily="18" charset="2"/>
              </a:rPr>
              <a:t>C = -2</a:t>
            </a:r>
            <a:endParaRPr lang="en-GB" sz="2400" b="1" dirty="0">
              <a:cs typeface="Calibri" panose="020F0502020204030204" pitchFamily="34" charset="0"/>
            </a:endParaRPr>
          </a:p>
        </p:txBody>
      </p:sp>
      <p:sp>
        <p:nvSpPr>
          <p:cNvPr id="15" name="TextBox 14">
            <a:extLst>
              <a:ext uri="{FF2B5EF4-FFF2-40B4-BE49-F238E27FC236}">
                <a16:creationId xmlns:a16="http://schemas.microsoft.com/office/drawing/2014/main" id="{4318B1B6-4377-4268-B8D2-D31407F342E4}"/>
              </a:ext>
            </a:extLst>
          </p:cNvPr>
          <p:cNvSpPr txBox="1"/>
          <p:nvPr/>
        </p:nvSpPr>
        <p:spPr>
          <a:xfrm>
            <a:off x="6839632" y="2911032"/>
            <a:ext cx="4455259" cy="2308324"/>
          </a:xfrm>
          <a:prstGeom prst="rect">
            <a:avLst/>
          </a:prstGeom>
          <a:noFill/>
        </p:spPr>
        <p:txBody>
          <a:bodyPr wrap="none" rtlCol="0">
            <a:spAutoFit/>
          </a:bodyPr>
          <a:lstStyle/>
          <a:p>
            <a:r>
              <a:rPr lang="en-GB" sz="2400" dirty="0">
                <a:cs typeface="Calibri" panose="020F0502020204030204" pitchFamily="34" charset="0"/>
              </a:rPr>
              <a:t>overall charge on this molecule is </a:t>
            </a:r>
            <a:r>
              <a:rPr lang="en-GB" sz="2400" b="1" dirty="0">
                <a:cs typeface="Calibri" panose="020F0502020204030204" pitchFamily="34" charset="0"/>
              </a:rPr>
              <a:t>0</a:t>
            </a:r>
          </a:p>
          <a:p>
            <a:r>
              <a:rPr lang="en-GB" sz="2400" dirty="0">
                <a:solidFill>
                  <a:srgbClr val="00B050"/>
                </a:solidFill>
                <a:cs typeface="Calibri" panose="020F0502020204030204" pitchFamily="34" charset="0"/>
              </a:rPr>
              <a:t>H </a:t>
            </a:r>
            <a:r>
              <a:rPr lang="en-GB" sz="2400" dirty="0">
                <a:cs typeface="Calibri" panose="020F0502020204030204" pitchFamily="34" charset="0"/>
              </a:rPr>
              <a:t>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C is ? </a:t>
            </a:r>
          </a:p>
          <a:p>
            <a:endParaRPr lang="en-GB" sz="2400" dirty="0">
              <a:cs typeface="Calibri" panose="020F0502020204030204" pitchFamily="34" charset="0"/>
            </a:endParaRPr>
          </a:p>
          <a:p>
            <a:r>
              <a:rPr lang="en-GB" sz="2400" dirty="0">
                <a:cs typeface="Calibri" panose="020F0502020204030204" pitchFamily="34" charset="0"/>
              </a:rPr>
              <a:t>(2 </a:t>
            </a:r>
            <a:r>
              <a:rPr lang="en-GB" sz="2400" dirty="0">
                <a:cs typeface="Calibri" panose="020F0502020204030204" pitchFamily="34" charset="0"/>
                <a:sym typeface="Symbol" panose="05050102010706020507" pitchFamily="18" charset="2"/>
              </a:rPr>
              <a:t> C) + </a:t>
            </a:r>
            <a:r>
              <a:rPr lang="en-GB" sz="2400" dirty="0">
                <a:cs typeface="Calibri" panose="020F0502020204030204" pitchFamily="34" charset="0"/>
              </a:rPr>
              <a:t>(</a:t>
            </a:r>
            <a:r>
              <a:rPr lang="en-GB" sz="2400" dirty="0">
                <a:solidFill>
                  <a:srgbClr val="00B050"/>
                </a:solidFill>
                <a:cs typeface="Calibri" panose="020F0502020204030204" pitchFamily="34" charset="0"/>
              </a:rPr>
              <a:t>4 </a:t>
            </a:r>
            <a:r>
              <a:rPr lang="en-GB" sz="2400" dirty="0">
                <a:solidFill>
                  <a:srgbClr val="00B05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1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0</a:t>
            </a:r>
          </a:p>
          <a:p>
            <a:endParaRPr lang="en-GB" sz="2400" dirty="0">
              <a:cs typeface="Calibri" panose="020F0502020204030204" pitchFamily="34" charset="0"/>
              <a:sym typeface="Symbol" panose="05050102010706020507" pitchFamily="18" charset="2"/>
            </a:endParaRPr>
          </a:p>
          <a:p>
            <a:r>
              <a:rPr lang="en-GB" sz="2400" b="1" dirty="0">
                <a:cs typeface="Calibri" panose="020F0502020204030204" pitchFamily="34" charset="0"/>
                <a:sym typeface="Symbol" panose="05050102010706020507" pitchFamily="18" charset="2"/>
              </a:rPr>
              <a:t>C = -1</a:t>
            </a:r>
            <a:endParaRPr lang="en-GB" sz="2400" b="1" dirty="0">
              <a:cs typeface="Calibri" panose="020F0502020204030204" pitchFamily="34" charset="0"/>
            </a:endParaRPr>
          </a:p>
        </p:txBody>
      </p:sp>
      <p:sp>
        <p:nvSpPr>
          <p:cNvPr id="16" name="TextBox 15">
            <a:extLst>
              <a:ext uri="{FF2B5EF4-FFF2-40B4-BE49-F238E27FC236}">
                <a16:creationId xmlns:a16="http://schemas.microsoft.com/office/drawing/2014/main" id="{087B828D-370C-4222-BD5C-B7EC8122235E}"/>
              </a:ext>
            </a:extLst>
          </p:cNvPr>
          <p:cNvSpPr txBox="1"/>
          <p:nvPr/>
        </p:nvSpPr>
        <p:spPr>
          <a:xfrm>
            <a:off x="4467545" y="5536726"/>
            <a:ext cx="2590709" cy="1200329"/>
          </a:xfrm>
          <a:prstGeom prst="rect">
            <a:avLst/>
          </a:prstGeom>
          <a:noFill/>
        </p:spPr>
        <p:txBody>
          <a:bodyPr wrap="none" rtlCol="0">
            <a:spAutoFit/>
          </a:bodyPr>
          <a:lstStyle/>
          <a:p>
            <a:r>
              <a:rPr lang="en-GB" sz="2400" dirty="0">
                <a:cs typeface="Calibri" panose="020F0502020204030204" pitchFamily="34" charset="0"/>
              </a:rPr>
              <a:t>carbon lost electron</a:t>
            </a:r>
          </a:p>
          <a:p>
            <a:endParaRPr lang="en-GB" sz="2400" dirty="0">
              <a:cs typeface="Calibri" panose="020F0502020204030204" pitchFamily="34" charset="0"/>
            </a:endParaRPr>
          </a:p>
          <a:p>
            <a:r>
              <a:rPr lang="en-GB" sz="2400" dirty="0">
                <a:solidFill>
                  <a:srgbClr val="0000FF"/>
                </a:solidFill>
                <a:cs typeface="Calibri" panose="020F0502020204030204" pitchFamily="34" charset="0"/>
              </a:rPr>
              <a:t>        </a:t>
            </a:r>
            <a:r>
              <a:rPr lang="en-GB" sz="2400" b="1" dirty="0">
                <a:solidFill>
                  <a:srgbClr val="0000FF"/>
                </a:solidFill>
                <a:cs typeface="Calibri" panose="020F0502020204030204" pitchFamily="34" charset="0"/>
              </a:rPr>
              <a:t>OXIDATION</a:t>
            </a:r>
          </a:p>
        </p:txBody>
      </p:sp>
      <p:sp>
        <p:nvSpPr>
          <p:cNvPr id="2" name="Title 1">
            <a:extLst>
              <a:ext uri="{FF2B5EF4-FFF2-40B4-BE49-F238E27FC236}">
                <a16:creationId xmlns:a16="http://schemas.microsoft.com/office/drawing/2014/main" id="{C4600900-D40C-4025-9FD5-1C42610EFEDE}"/>
              </a:ext>
            </a:extLst>
          </p:cNvPr>
          <p:cNvSpPr>
            <a:spLocks noGrp="1"/>
          </p:cNvSpPr>
          <p:nvPr>
            <p:ph type="title"/>
          </p:nvPr>
        </p:nvSpPr>
        <p:spPr>
          <a:xfrm>
            <a:off x="877262" y="0"/>
            <a:ext cx="10364451" cy="776177"/>
          </a:xfrm>
        </p:spPr>
        <p:txBody>
          <a:bodyPr/>
          <a:lstStyle/>
          <a:p>
            <a:r>
              <a:rPr lang="en-GB" dirty="0"/>
              <a:t>Redox reaction of organic compounds</a:t>
            </a:r>
          </a:p>
        </p:txBody>
      </p:sp>
    </p:spTree>
    <p:extLst>
      <p:ext uri="{BB962C8B-B14F-4D97-AF65-F5344CB8AC3E}">
        <p14:creationId xmlns:p14="http://schemas.microsoft.com/office/powerpoint/2010/main" val="353423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44" name="TextBox 43">
            <a:extLst>
              <a:ext uri="{FF2B5EF4-FFF2-40B4-BE49-F238E27FC236}">
                <a16:creationId xmlns:a16="http://schemas.microsoft.com/office/drawing/2014/main" id="{696F8DC5-F3B9-430D-87ED-CBD30EA58B91}"/>
              </a:ext>
            </a:extLst>
          </p:cNvPr>
          <p:cNvSpPr txBox="1"/>
          <p:nvPr/>
        </p:nvSpPr>
        <p:spPr>
          <a:xfrm>
            <a:off x="1524000" y="41818"/>
            <a:ext cx="8718331"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REDOX REACTIONS of OME IMPORTANCE</a:t>
            </a:r>
            <a:endParaRPr lang="en-GB" sz="28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F755A43B-14FB-40B3-BA50-326E9BD2BDB1}"/>
              </a:ext>
            </a:extLst>
          </p:cNvPr>
          <p:cNvSpPr txBox="1"/>
          <p:nvPr/>
        </p:nvSpPr>
        <p:spPr>
          <a:xfrm>
            <a:off x="95694" y="4623051"/>
            <a:ext cx="12266428" cy="738664"/>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2. SMOKE BOMB: </a:t>
            </a:r>
            <a:r>
              <a:rPr lang="en-GB" sz="2000" dirty="0">
                <a:latin typeface="Calibri" panose="020F0502020204030204" pitchFamily="34" charset="0"/>
                <a:cs typeface="Calibri" panose="020F0502020204030204" pitchFamily="34" charset="0"/>
              </a:rPr>
              <a:t>thermal mixture of lactose, C</a:t>
            </a:r>
            <a:r>
              <a:rPr lang="en-GB" sz="2000" baseline="-25000" dirty="0">
                <a:latin typeface="Calibri" panose="020F0502020204030204" pitchFamily="34" charset="0"/>
                <a:cs typeface="Calibri" panose="020F0502020204030204" pitchFamily="34" charset="0"/>
              </a:rPr>
              <a:t>12</a:t>
            </a:r>
            <a:r>
              <a:rPr lang="en-GB" sz="2000" dirty="0">
                <a:latin typeface="Calibri" panose="020F0502020204030204" pitchFamily="34" charset="0"/>
                <a:cs typeface="Calibri" panose="020F0502020204030204" pitchFamily="34" charset="0"/>
              </a:rPr>
              <a:t>H</a:t>
            </a:r>
            <a:r>
              <a:rPr lang="en-GB" sz="2000" baseline="-25000" dirty="0">
                <a:latin typeface="Calibri" panose="020F0502020204030204" pitchFamily="34" charset="0"/>
                <a:cs typeface="Calibri" panose="020F0502020204030204" pitchFamily="34" charset="0"/>
              </a:rPr>
              <a:t>22</a:t>
            </a:r>
            <a:r>
              <a:rPr lang="en-GB" sz="2000" dirty="0">
                <a:latin typeface="Calibri" panose="020F0502020204030204" pitchFamily="34" charset="0"/>
                <a:cs typeface="Calibri" panose="020F0502020204030204" pitchFamily="34" charset="0"/>
              </a:rPr>
              <a:t>O</a:t>
            </a:r>
            <a:r>
              <a:rPr lang="en-GB" sz="2000" baseline="-25000" dirty="0">
                <a:latin typeface="Calibri" panose="020F0502020204030204" pitchFamily="34" charset="0"/>
                <a:cs typeface="Calibri" panose="020F0502020204030204" pitchFamily="34" charset="0"/>
              </a:rPr>
              <a:t>11</a:t>
            </a:r>
            <a:r>
              <a:rPr lang="en-GB" sz="2000" dirty="0">
                <a:latin typeface="Calibri" panose="020F0502020204030204" pitchFamily="34" charset="0"/>
                <a:cs typeface="Calibri" panose="020F0502020204030204" pitchFamily="34" charset="0"/>
              </a:rPr>
              <a:t> </a:t>
            </a:r>
            <a:r>
              <a:rPr lang="en-GB" sz="1400" dirty="0">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rPr>
              <a:t>H</a:t>
            </a:r>
            <a:r>
              <a:rPr lang="en-GB" sz="2000" baseline="-25000" dirty="0">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O, and potassium chlorate forms a coloured smoke composition. When combusted it forms carbon monoxide, solid potassium chloride and water vapour. </a:t>
            </a:r>
            <a:endParaRPr lang="en-GB" sz="2200" dirty="0">
              <a:latin typeface="Calibri" panose="020F0502020204030204" pitchFamily="34" charset="0"/>
              <a:cs typeface="Calibri" panose="020F0502020204030204" pitchFamily="34" charset="0"/>
            </a:endParaRPr>
          </a:p>
        </p:txBody>
      </p:sp>
      <p:grpSp>
        <p:nvGrpSpPr>
          <p:cNvPr id="4" name="Group 3">
            <a:extLst>
              <a:ext uri="{FF2B5EF4-FFF2-40B4-BE49-F238E27FC236}">
                <a16:creationId xmlns:a16="http://schemas.microsoft.com/office/drawing/2014/main" id="{C169C36D-BFA7-44D8-811F-5063389DA1AB}"/>
              </a:ext>
            </a:extLst>
          </p:cNvPr>
          <p:cNvGrpSpPr/>
          <p:nvPr/>
        </p:nvGrpSpPr>
        <p:grpSpPr>
          <a:xfrm>
            <a:off x="2711892" y="5499191"/>
            <a:ext cx="6189323" cy="1254042"/>
            <a:chOff x="1053848" y="1790443"/>
            <a:chExt cx="6189323" cy="1254042"/>
          </a:xfrm>
        </p:grpSpPr>
        <p:sp>
          <p:nvSpPr>
            <p:cNvPr id="17" name="TextBox 16">
              <a:extLst>
                <a:ext uri="{FF2B5EF4-FFF2-40B4-BE49-F238E27FC236}">
                  <a16:creationId xmlns:a16="http://schemas.microsoft.com/office/drawing/2014/main" id="{75DF0D4D-445B-47D4-B445-4FD4CA7F62F4}"/>
                </a:ext>
              </a:extLst>
            </p:cNvPr>
            <p:cNvSpPr txBox="1"/>
            <p:nvPr/>
          </p:nvSpPr>
          <p:spPr>
            <a:xfrm>
              <a:off x="1053848" y="1790443"/>
              <a:ext cx="4440255"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C</a:t>
              </a:r>
              <a:r>
                <a:rPr lang="en-GB" baseline="-25000" dirty="0">
                  <a:solidFill>
                    <a:srgbClr val="FF0000"/>
                  </a:solidFill>
                  <a:latin typeface="Calibri" panose="020F0502020204030204" pitchFamily="34" charset="0"/>
                  <a:cs typeface="Calibri" panose="020F0502020204030204" pitchFamily="34" charset="0"/>
                </a:rPr>
                <a:t>12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22</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11</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O  +   KClO</a:t>
              </a:r>
              <a:r>
                <a:rPr lang="en-GB" baseline="-25000" dirty="0">
                  <a:solidFill>
                    <a:srgbClr val="FF0000"/>
                  </a:solidFill>
                  <a:latin typeface="Calibri" panose="020F0502020204030204" pitchFamily="34" charset="0"/>
                  <a:cs typeface="Calibri" panose="020F0502020204030204" pitchFamily="34" charset="0"/>
                </a:rPr>
                <a:t>3</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CO  +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 H</a:t>
              </a:r>
              <a:r>
                <a:rPr lang="en-GB"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dirty="0">
                  <a:solidFill>
                    <a:srgbClr val="FF0000"/>
                  </a:solidFill>
                  <a:latin typeface="Calibri" panose="020F0502020204030204" pitchFamily="34" charset="0"/>
                  <a:cs typeface="Calibri" panose="020F0502020204030204" pitchFamily="34" charset="0"/>
                </a:rPr>
                <a:t> </a:t>
              </a:r>
            </a:p>
          </p:txBody>
        </p:sp>
        <p:sp>
          <p:nvSpPr>
            <p:cNvPr id="18" name="TextBox 17">
              <a:extLst>
                <a:ext uri="{FF2B5EF4-FFF2-40B4-BE49-F238E27FC236}">
                  <a16:creationId xmlns:a16="http://schemas.microsoft.com/office/drawing/2014/main" id="{002F1BB3-6069-44E7-8923-565A59BCCB69}"/>
                </a:ext>
              </a:extLst>
            </p:cNvPr>
            <p:cNvSpPr txBox="1"/>
            <p:nvPr/>
          </p:nvSpPr>
          <p:spPr>
            <a:xfrm>
              <a:off x="1053848" y="2675153"/>
              <a:ext cx="5344348"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4KClO</a:t>
              </a:r>
              <a:r>
                <a:rPr lang="en-GB" baseline="-25000" dirty="0">
                  <a:solidFill>
                    <a:srgbClr val="FF0000"/>
                  </a:solidFill>
                  <a:latin typeface="Calibri" panose="020F0502020204030204" pitchFamily="34" charset="0"/>
                  <a:cs typeface="Calibri" panose="020F0502020204030204" pitchFamily="34" charset="0"/>
                </a:rPr>
                <a:t>3</a:t>
              </a:r>
              <a:r>
                <a:rPr lang="en-GB" dirty="0">
                  <a:solidFill>
                    <a:srgbClr val="FF0000"/>
                  </a:solidFill>
                  <a:latin typeface="Calibri" panose="020F0502020204030204" pitchFamily="34" charset="0"/>
                  <a:cs typeface="Calibri" panose="020F0502020204030204" pitchFamily="34" charset="0"/>
                </a:rPr>
                <a:t> + C</a:t>
              </a:r>
              <a:r>
                <a:rPr lang="en-GB" baseline="-25000" dirty="0">
                  <a:solidFill>
                    <a:srgbClr val="FF0000"/>
                  </a:solidFill>
                  <a:latin typeface="Calibri" panose="020F0502020204030204" pitchFamily="34" charset="0"/>
                  <a:cs typeface="Calibri" panose="020F0502020204030204" pitchFamily="34" charset="0"/>
                </a:rPr>
                <a:t>12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22</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11</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O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4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  12 CO  +  12 H</a:t>
              </a:r>
              <a:r>
                <a:rPr lang="en-GB"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dirty="0">
                  <a:solidFill>
                    <a:srgbClr val="FF0000"/>
                  </a:solidFill>
                  <a:latin typeface="Calibri" panose="020F0502020204030204" pitchFamily="34" charset="0"/>
                  <a:cs typeface="Calibri" panose="020F0502020204030204" pitchFamily="34" charset="0"/>
                </a:rPr>
                <a:t> </a:t>
              </a:r>
            </a:p>
          </p:txBody>
        </p:sp>
        <p:sp>
          <p:nvSpPr>
            <p:cNvPr id="19" name="TextBox 18">
              <a:extLst>
                <a:ext uri="{FF2B5EF4-FFF2-40B4-BE49-F238E27FC236}">
                  <a16:creationId xmlns:a16="http://schemas.microsoft.com/office/drawing/2014/main" id="{1DB0F633-89A7-4885-AD07-08F0924E1006}"/>
                </a:ext>
              </a:extLst>
            </p:cNvPr>
            <p:cNvSpPr txBox="1"/>
            <p:nvPr/>
          </p:nvSpPr>
          <p:spPr>
            <a:xfrm>
              <a:off x="1053848" y="2107006"/>
              <a:ext cx="5867504"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K</a:t>
              </a:r>
              <a:r>
                <a:rPr lang="en-GB" b="1" dirty="0">
                  <a:solidFill>
                    <a:srgbClr val="FF0000"/>
                  </a:solidFill>
                  <a:latin typeface="Calibri" panose="020F0502020204030204" pitchFamily="34" charset="0"/>
                  <a:cs typeface="Calibri" panose="020F0502020204030204" pitchFamily="34" charset="0"/>
                </a:rPr>
                <a:t>Cl</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3</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a:t>
              </a:r>
              <a:r>
                <a:rPr lang="en-GB" b="1" dirty="0" err="1">
                  <a:solidFill>
                    <a:srgbClr val="FF0000"/>
                  </a:solidFill>
                  <a:latin typeface="Calibri" panose="020F0502020204030204" pitchFamily="34" charset="0"/>
                  <a:cs typeface="Calibri" panose="020F0502020204030204" pitchFamily="34" charset="0"/>
                  <a:sym typeface="Wingdings" panose="05000000000000000000" pitchFamily="2" charset="2"/>
                </a:rPr>
                <a:t>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Cl (+5) + 6e  Cl (-1)   /x4	reduction  </a:t>
              </a:r>
              <a:r>
                <a:rPr lang="en-GB" dirty="0">
                  <a:solidFill>
                    <a:srgbClr val="FF0000"/>
                  </a:solidFill>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BE7F39D4-FD1C-4916-A565-1C2F99092667}"/>
                </a:ext>
              </a:extLst>
            </p:cNvPr>
            <p:cNvSpPr txBox="1"/>
            <p:nvPr/>
          </p:nvSpPr>
          <p:spPr>
            <a:xfrm>
              <a:off x="1053848" y="2362498"/>
              <a:ext cx="6189323" cy="369332"/>
            </a:xfrm>
            <a:prstGeom prst="rect">
              <a:avLst/>
            </a:prstGeom>
            <a:noFill/>
          </p:spPr>
          <p:txBody>
            <a:bodyPr wrap="none" rtlCol="0">
              <a:spAutoFit/>
            </a:bodyPr>
            <a:lstStyle/>
            <a:p>
              <a:r>
                <a:rPr lang="en-GB" b="1" dirty="0">
                  <a:solidFill>
                    <a:srgbClr val="FF0000"/>
                  </a:solidFill>
                  <a:latin typeface="Calibri" panose="020F0502020204030204" pitchFamily="34" charset="0"/>
                  <a:cs typeface="Calibri" panose="020F0502020204030204" pitchFamily="34" charset="0"/>
                </a:rPr>
                <a:t>C</a:t>
              </a:r>
              <a:r>
                <a:rPr lang="en-GB" baseline="-25000" dirty="0">
                  <a:solidFill>
                    <a:srgbClr val="FF0000"/>
                  </a:solidFill>
                  <a:latin typeface="Calibri" panose="020F0502020204030204" pitchFamily="34" charset="0"/>
                  <a:cs typeface="Calibri" panose="020F0502020204030204" pitchFamily="34" charset="0"/>
                </a:rPr>
                <a:t>12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22</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11</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12 </a:t>
              </a:r>
              <a:r>
                <a:rPr lang="en-GB" b="1" dirty="0">
                  <a:solidFill>
                    <a:srgbClr val="FF0000"/>
                  </a:solidFill>
                  <a:latin typeface="Calibri" panose="020F0502020204030204" pitchFamily="34" charset="0"/>
                  <a:cs typeface="Calibri" panose="020F0502020204030204" pitchFamily="34" charset="0"/>
                  <a:sym typeface="Wingdings" panose="05000000000000000000" pitchFamily="2" charset="2"/>
                </a:rPr>
                <a:t>C</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 		12 C (0) + 24e   12 C (+2)	oxidation </a:t>
              </a:r>
              <a:endParaRPr lang="en-GB" dirty="0">
                <a:solidFill>
                  <a:srgbClr val="FF0000"/>
                </a:solidFill>
                <a:latin typeface="Calibri" panose="020F0502020204030204" pitchFamily="34" charset="0"/>
                <a:cs typeface="Calibri" panose="020F0502020204030204" pitchFamily="34" charset="0"/>
              </a:endParaRPr>
            </a:p>
          </p:txBody>
        </p:sp>
      </p:grpSp>
      <p:grpSp>
        <p:nvGrpSpPr>
          <p:cNvPr id="22" name="Group 21">
            <a:extLst>
              <a:ext uri="{FF2B5EF4-FFF2-40B4-BE49-F238E27FC236}">
                <a16:creationId xmlns:a16="http://schemas.microsoft.com/office/drawing/2014/main" id="{81B42024-18A0-46D6-BF33-FF61BCC10C03}"/>
              </a:ext>
            </a:extLst>
          </p:cNvPr>
          <p:cNvGrpSpPr/>
          <p:nvPr/>
        </p:nvGrpSpPr>
        <p:grpSpPr>
          <a:xfrm>
            <a:off x="1903145" y="2833625"/>
            <a:ext cx="6961842" cy="1743845"/>
            <a:chOff x="335472" y="3231856"/>
            <a:chExt cx="6961842" cy="1743845"/>
          </a:xfrm>
        </p:grpSpPr>
        <p:sp>
          <p:nvSpPr>
            <p:cNvPr id="23" name="TextBox 22">
              <a:extLst>
                <a:ext uri="{FF2B5EF4-FFF2-40B4-BE49-F238E27FC236}">
                  <a16:creationId xmlns:a16="http://schemas.microsoft.com/office/drawing/2014/main" id="{FC8D50CC-7F76-4C67-85FF-CEC56A4A98A6}"/>
                </a:ext>
              </a:extLst>
            </p:cNvPr>
            <p:cNvSpPr txBox="1"/>
            <p:nvPr/>
          </p:nvSpPr>
          <p:spPr>
            <a:xfrm>
              <a:off x="524471" y="3231856"/>
              <a:ext cx="211416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Simplified approach:</a:t>
              </a:r>
            </a:p>
          </p:txBody>
        </p:sp>
        <p:cxnSp>
          <p:nvCxnSpPr>
            <p:cNvPr id="24" name="Straight Arrow Connector 23">
              <a:extLst>
                <a:ext uri="{FF2B5EF4-FFF2-40B4-BE49-F238E27FC236}">
                  <a16:creationId xmlns:a16="http://schemas.microsoft.com/office/drawing/2014/main" id="{C463CE68-3112-42E4-9265-B6A9959F0BA7}"/>
                </a:ext>
              </a:extLst>
            </p:cNvPr>
            <p:cNvCxnSpPr/>
            <p:nvPr/>
          </p:nvCxnSpPr>
          <p:spPr>
            <a:xfrm>
              <a:off x="2847848" y="3989460"/>
              <a:ext cx="1455682"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FEF32479-96AD-41F9-BB21-E55C2FD0937D}"/>
                </a:ext>
              </a:extLst>
            </p:cNvPr>
            <p:cNvGrpSpPr/>
            <p:nvPr/>
          </p:nvGrpSpPr>
          <p:grpSpPr>
            <a:xfrm>
              <a:off x="1233994" y="3442761"/>
              <a:ext cx="6004464" cy="445338"/>
              <a:chOff x="1233994" y="3442761"/>
              <a:chExt cx="6004464" cy="445338"/>
            </a:xfrm>
          </p:grpSpPr>
          <p:sp>
            <p:nvSpPr>
              <p:cNvPr id="32" name="TextBox 31">
                <a:extLst>
                  <a:ext uri="{FF2B5EF4-FFF2-40B4-BE49-F238E27FC236}">
                    <a16:creationId xmlns:a16="http://schemas.microsoft.com/office/drawing/2014/main" id="{A4A8DDDA-2CDE-466D-9402-CEF49B3C10E5}"/>
                  </a:ext>
                </a:extLst>
              </p:cNvPr>
              <p:cNvSpPr txBox="1"/>
              <p:nvPr/>
            </p:nvSpPr>
            <p:spPr>
              <a:xfrm>
                <a:off x="1233994" y="3518767"/>
                <a:ext cx="6004464"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fuel 		Mg                                 MgO /x4	</a:t>
                </a:r>
                <a:r>
                  <a:rPr lang="en-GB" dirty="0">
                    <a:solidFill>
                      <a:srgbClr val="0000FF"/>
                    </a:solidFill>
                    <a:latin typeface="Calibri" panose="020F0502020204030204" pitchFamily="34" charset="0"/>
                    <a:cs typeface="Calibri" panose="020F0502020204030204" pitchFamily="34" charset="0"/>
                  </a:rPr>
                  <a:t>oxidation</a:t>
                </a:r>
                <a:r>
                  <a:rPr lang="en-GB" dirty="0">
                    <a:latin typeface="Calibri" panose="020F0502020204030204" pitchFamily="34" charset="0"/>
                    <a:cs typeface="Calibri" panose="020F0502020204030204" pitchFamily="34" charset="0"/>
                  </a:rPr>
                  <a:t> product</a:t>
                </a:r>
              </a:p>
            </p:txBody>
          </p:sp>
          <p:sp>
            <p:nvSpPr>
              <p:cNvPr id="33" name="TextBox 32">
                <a:extLst>
                  <a:ext uri="{FF2B5EF4-FFF2-40B4-BE49-F238E27FC236}">
                    <a16:creationId xmlns:a16="http://schemas.microsoft.com/office/drawing/2014/main" id="{B46EA531-6DF7-4264-87A6-29AC0D2BFC34}"/>
                  </a:ext>
                </a:extLst>
              </p:cNvPr>
              <p:cNvSpPr txBox="1"/>
              <p:nvPr/>
            </p:nvSpPr>
            <p:spPr>
              <a:xfrm>
                <a:off x="3269082" y="3442761"/>
                <a:ext cx="773225"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+ 1 Ox</a:t>
                </a:r>
              </a:p>
            </p:txBody>
          </p:sp>
        </p:grpSp>
        <p:cxnSp>
          <p:nvCxnSpPr>
            <p:cNvPr id="26" name="Straight Arrow Connector 25">
              <a:extLst>
                <a:ext uri="{FF2B5EF4-FFF2-40B4-BE49-F238E27FC236}">
                  <a16:creationId xmlns:a16="http://schemas.microsoft.com/office/drawing/2014/main" id="{12DAB760-1857-4D8A-BA4E-E0114BC96E57}"/>
                </a:ext>
              </a:extLst>
            </p:cNvPr>
            <p:cNvCxnSpPr>
              <a:cxnSpLocks/>
            </p:cNvCxnSpPr>
            <p:nvPr/>
          </p:nvCxnSpPr>
          <p:spPr>
            <a:xfrm>
              <a:off x="3098630" y="3738762"/>
              <a:ext cx="1034946"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7" name="Group 26">
              <a:extLst>
                <a:ext uri="{FF2B5EF4-FFF2-40B4-BE49-F238E27FC236}">
                  <a16:creationId xmlns:a16="http://schemas.microsoft.com/office/drawing/2014/main" id="{D6B80F70-7F5B-47EA-A8FD-0E6CA344261E}"/>
                </a:ext>
              </a:extLst>
            </p:cNvPr>
            <p:cNvGrpSpPr/>
            <p:nvPr/>
          </p:nvGrpSpPr>
          <p:grpSpPr>
            <a:xfrm>
              <a:off x="335472" y="3659330"/>
              <a:ext cx="6961842" cy="481616"/>
              <a:chOff x="245114" y="3541210"/>
              <a:chExt cx="6961842" cy="481616"/>
            </a:xfrm>
          </p:grpSpPr>
          <p:sp>
            <p:nvSpPr>
              <p:cNvPr id="30" name="TextBox 29">
                <a:extLst>
                  <a:ext uri="{FF2B5EF4-FFF2-40B4-BE49-F238E27FC236}">
                    <a16:creationId xmlns:a16="http://schemas.microsoft.com/office/drawing/2014/main" id="{33525CDC-1190-4745-8054-F3E600C46D6C}"/>
                  </a:ext>
                </a:extLst>
              </p:cNvPr>
              <p:cNvSpPr txBox="1"/>
              <p:nvPr/>
            </p:nvSpPr>
            <p:spPr>
              <a:xfrm>
                <a:off x="245114" y="3653494"/>
                <a:ext cx="6961842"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oxidising agent</a:t>
                </a:r>
                <a:r>
                  <a:rPr lang="en-GB" dirty="0">
                    <a:latin typeface="Calibri" panose="020F0502020204030204" pitchFamily="34" charset="0"/>
                    <a:cs typeface="Calibri" panose="020F0502020204030204" pitchFamily="34" charset="0"/>
                  </a:rPr>
                  <a:t>	KClO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KCl</a:t>
                </a:r>
                <a:r>
                  <a:rPr lang="en-GB" dirty="0">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reduction</a:t>
                </a:r>
                <a:r>
                  <a:rPr lang="en-GB" dirty="0">
                    <a:latin typeface="Calibri" panose="020F0502020204030204" pitchFamily="34" charset="0"/>
                    <a:cs typeface="Calibri" panose="020F0502020204030204" pitchFamily="34" charset="0"/>
                  </a:rPr>
                  <a:t> product</a:t>
                </a:r>
              </a:p>
            </p:txBody>
          </p:sp>
          <p:sp>
            <p:nvSpPr>
              <p:cNvPr id="31" name="TextBox 30">
                <a:extLst>
                  <a:ext uri="{FF2B5EF4-FFF2-40B4-BE49-F238E27FC236}">
                    <a16:creationId xmlns:a16="http://schemas.microsoft.com/office/drawing/2014/main" id="{CC58FD6E-8EA9-41F1-B939-494BAAB5B391}"/>
                  </a:ext>
                </a:extLst>
              </p:cNvPr>
              <p:cNvSpPr txBox="1"/>
              <p:nvPr/>
            </p:nvSpPr>
            <p:spPr>
              <a:xfrm>
                <a:off x="3201165" y="3541210"/>
                <a:ext cx="72834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- 4 Ox</a:t>
                </a:r>
              </a:p>
            </p:txBody>
          </p:sp>
        </p:grpSp>
        <p:sp>
          <p:nvSpPr>
            <p:cNvPr id="28" name="TextBox 27">
              <a:extLst>
                <a:ext uri="{FF2B5EF4-FFF2-40B4-BE49-F238E27FC236}">
                  <a16:creationId xmlns:a16="http://schemas.microsoft.com/office/drawing/2014/main" id="{DCDA11B0-7B1A-4D19-BA1C-514BD19E6111}"/>
                </a:ext>
              </a:extLst>
            </p:cNvPr>
            <p:cNvSpPr txBox="1"/>
            <p:nvPr/>
          </p:nvSpPr>
          <p:spPr>
            <a:xfrm>
              <a:off x="2361138" y="4054156"/>
              <a:ext cx="2210862" cy="646331"/>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4 Mg  +  </a:t>
              </a:r>
              <a:r>
                <a:rPr lang="en-GB" i="1" dirty="0">
                  <a:latin typeface="Calibri" panose="020F0502020204030204" pitchFamily="34" charset="0"/>
                  <a:cs typeface="Calibri" panose="020F0502020204030204" pitchFamily="34" charset="0"/>
                </a:rPr>
                <a:t>4 O</a:t>
              </a:r>
              <a:r>
                <a:rPr lang="en-GB" dirty="0">
                  <a:latin typeface="Calibri" panose="020F0502020204030204" pitchFamily="34" charset="0"/>
                  <a:cs typeface="Calibri" panose="020F0502020204030204" pitchFamily="34" charset="0"/>
                </a:rPr>
                <a:t>  = 4 MgO</a:t>
              </a:r>
              <a:endParaRPr lang="en-GB" baseline="-25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KClO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  </a:t>
              </a:r>
              <a:r>
                <a:rPr lang="en-GB" dirty="0" err="1">
                  <a:latin typeface="Calibri" panose="020F0502020204030204" pitchFamily="34" charset="0"/>
                  <a:cs typeface="Calibri" panose="020F0502020204030204" pitchFamily="34" charset="0"/>
                </a:rPr>
                <a:t>KCl</a:t>
              </a:r>
              <a:r>
                <a:rPr lang="en-GB" dirty="0">
                  <a:latin typeface="Calibri" panose="020F0502020204030204" pitchFamily="34" charset="0"/>
                  <a:cs typeface="Calibri" panose="020F0502020204030204" pitchFamily="34" charset="0"/>
                </a:rPr>
                <a:t>  +  </a:t>
              </a:r>
              <a:r>
                <a:rPr lang="en-GB" i="1" dirty="0">
                  <a:latin typeface="Calibri" panose="020F0502020204030204" pitchFamily="34" charset="0"/>
                  <a:cs typeface="Calibri" panose="020F0502020204030204" pitchFamily="34" charset="0"/>
                </a:rPr>
                <a:t>4 O</a:t>
              </a:r>
            </a:p>
          </p:txBody>
        </p:sp>
        <p:sp>
          <p:nvSpPr>
            <p:cNvPr id="29" name="TextBox 28">
              <a:extLst>
                <a:ext uri="{FF2B5EF4-FFF2-40B4-BE49-F238E27FC236}">
                  <a16:creationId xmlns:a16="http://schemas.microsoft.com/office/drawing/2014/main" id="{2E5CAFA4-7E86-4DFB-8898-C2A9BDD9674B}"/>
                </a:ext>
              </a:extLst>
            </p:cNvPr>
            <p:cNvSpPr txBox="1"/>
            <p:nvPr/>
          </p:nvSpPr>
          <p:spPr>
            <a:xfrm>
              <a:off x="2359171" y="4606369"/>
              <a:ext cx="3023648"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4 Mg  + KClO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  </a:t>
              </a:r>
              <a:r>
                <a:rPr lang="en-GB" dirty="0" err="1">
                  <a:latin typeface="Calibri" panose="020F0502020204030204" pitchFamily="34" charset="0"/>
                  <a:cs typeface="Calibri" panose="020F0502020204030204" pitchFamily="34" charset="0"/>
                </a:rPr>
                <a:t>KCl</a:t>
              </a:r>
              <a:r>
                <a:rPr lang="en-GB" dirty="0">
                  <a:latin typeface="Calibri" panose="020F0502020204030204" pitchFamily="34" charset="0"/>
                  <a:cs typeface="Calibri" panose="020F0502020204030204" pitchFamily="34" charset="0"/>
                </a:rPr>
                <a:t>  +  4 MgO</a:t>
              </a:r>
            </a:p>
          </p:txBody>
        </p:sp>
      </p:grpSp>
      <p:sp>
        <p:nvSpPr>
          <p:cNvPr id="34" name="TextBox 33">
            <a:extLst>
              <a:ext uri="{FF2B5EF4-FFF2-40B4-BE49-F238E27FC236}">
                <a16:creationId xmlns:a16="http://schemas.microsoft.com/office/drawing/2014/main" id="{62299A58-16AA-4768-87B9-8C6167AD696D}"/>
              </a:ext>
            </a:extLst>
          </p:cNvPr>
          <p:cNvSpPr txBox="1"/>
          <p:nvPr/>
        </p:nvSpPr>
        <p:spPr>
          <a:xfrm>
            <a:off x="95694" y="451198"/>
            <a:ext cx="12014790" cy="738664"/>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1. FLASH REACTION: Potassium perchlorate and magnesium form c</a:t>
            </a:r>
            <a:r>
              <a:rPr lang="en-GB" sz="2000" dirty="0">
                <a:latin typeface="Calibri" panose="020F0502020204030204" pitchFamily="34" charset="0"/>
                <a:cs typeface="Calibri" panose="020F0502020204030204" pitchFamily="34" charset="0"/>
              </a:rPr>
              <a:t>oloured signal composition when transform to magnesium oxide and potassium chloride. </a:t>
            </a:r>
            <a:endParaRPr lang="en-GB" sz="2200" dirty="0">
              <a:latin typeface="Calibri" panose="020F0502020204030204" pitchFamily="34" charset="0"/>
              <a:cs typeface="Calibri" panose="020F0502020204030204" pitchFamily="34" charset="0"/>
            </a:endParaRPr>
          </a:p>
        </p:txBody>
      </p:sp>
      <p:grpSp>
        <p:nvGrpSpPr>
          <p:cNvPr id="35" name="Group 34">
            <a:extLst>
              <a:ext uri="{FF2B5EF4-FFF2-40B4-BE49-F238E27FC236}">
                <a16:creationId xmlns:a16="http://schemas.microsoft.com/office/drawing/2014/main" id="{5252B00C-5BD0-4B78-96B4-B3D78F9F068E}"/>
              </a:ext>
            </a:extLst>
          </p:cNvPr>
          <p:cNvGrpSpPr/>
          <p:nvPr/>
        </p:nvGrpSpPr>
        <p:grpSpPr>
          <a:xfrm>
            <a:off x="2563845" y="1126953"/>
            <a:ext cx="6347893" cy="1376442"/>
            <a:chOff x="1018613" y="1790443"/>
            <a:chExt cx="6347893" cy="1376442"/>
          </a:xfrm>
        </p:grpSpPr>
        <p:sp>
          <p:nvSpPr>
            <p:cNvPr id="36" name="TextBox 35">
              <a:extLst>
                <a:ext uri="{FF2B5EF4-FFF2-40B4-BE49-F238E27FC236}">
                  <a16:creationId xmlns:a16="http://schemas.microsoft.com/office/drawing/2014/main" id="{218FD0ED-1B59-4D7C-9AD9-15C61C5CA934}"/>
                </a:ext>
              </a:extLst>
            </p:cNvPr>
            <p:cNvSpPr txBox="1"/>
            <p:nvPr/>
          </p:nvSpPr>
          <p:spPr>
            <a:xfrm>
              <a:off x="1053848" y="1790443"/>
              <a:ext cx="2847318"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Mg  +   KClO</a:t>
              </a:r>
              <a:r>
                <a:rPr lang="en-GB" baseline="-25000" dirty="0">
                  <a:solidFill>
                    <a:srgbClr val="FF0000"/>
                  </a:solidFill>
                  <a:latin typeface="Calibri" panose="020F0502020204030204" pitchFamily="34" charset="0"/>
                  <a:cs typeface="Calibri" panose="020F0502020204030204" pitchFamily="34" charset="0"/>
                </a:rPr>
                <a:t>4</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MgO  +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dirty="0">
                  <a:solidFill>
                    <a:srgbClr val="FF0000"/>
                  </a:solidFill>
                  <a:latin typeface="Calibri" panose="020F0502020204030204" pitchFamily="34" charset="0"/>
                  <a:cs typeface="Calibri" panose="020F0502020204030204" pitchFamily="34" charset="0"/>
                </a:rPr>
                <a:t> </a:t>
              </a:r>
            </a:p>
          </p:txBody>
        </p:sp>
        <p:sp>
          <p:nvSpPr>
            <p:cNvPr id="37" name="TextBox 36">
              <a:extLst>
                <a:ext uri="{FF2B5EF4-FFF2-40B4-BE49-F238E27FC236}">
                  <a16:creationId xmlns:a16="http://schemas.microsoft.com/office/drawing/2014/main" id="{CE9D92E0-540B-488E-B5EC-34A45F7129A2}"/>
                </a:ext>
              </a:extLst>
            </p:cNvPr>
            <p:cNvSpPr txBox="1"/>
            <p:nvPr/>
          </p:nvSpPr>
          <p:spPr>
            <a:xfrm>
              <a:off x="1018613" y="2797553"/>
              <a:ext cx="3240054"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4 Mg  +  KClO</a:t>
              </a:r>
              <a:r>
                <a:rPr lang="en-GB" baseline="-25000" dirty="0">
                  <a:solidFill>
                    <a:srgbClr val="FF0000"/>
                  </a:solidFill>
                  <a:latin typeface="Calibri" panose="020F0502020204030204" pitchFamily="34" charset="0"/>
                  <a:cs typeface="Calibri" panose="020F0502020204030204" pitchFamily="34" charset="0"/>
                </a:rPr>
                <a:t>4</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4 MgO  +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dirty="0">
                <a:solidFill>
                  <a:srgbClr val="FF000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37F23EDA-8173-44B9-849F-E1715230BF5A}"/>
                </a:ext>
              </a:extLst>
            </p:cNvPr>
            <p:cNvSpPr txBox="1"/>
            <p:nvPr/>
          </p:nvSpPr>
          <p:spPr>
            <a:xfrm>
              <a:off x="1037337" y="2463214"/>
              <a:ext cx="6329169"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K</a:t>
              </a:r>
              <a:r>
                <a:rPr lang="en-GB" b="1" dirty="0">
                  <a:solidFill>
                    <a:srgbClr val="FF0000"/>
                  </a:solidFill>
                  <a:latin typeface="Calibri" panose="020F0502020204030204" pitchFamily="34" charset="0"/>
                  <a:cs typeface="Calibri" panose="020F0502020204030204" pitchFamily="34" charset="0"/>
                </a:rPr>
                <a:t>Cl</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4</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a:t>
              </a:r>
              <a:r>
                <a:rPr lang="en-GB" b="1" dirty="0" err="1">
                  <a:solidFill>
                    <a:srgbClr val="FF0000"/>
                  </a:solidFill>
                  <a:latin typeface="Calibri" panose="020F0502020204030204" pitchFamily="34" charset="0"/>
                  <a:cs typeface="Calibri" panose="020F0502020204030204" pitchFamily="34" charset="0"/>
                  <a:sym typeface="Wingdings" panose="05000000000000000000" pitchFamily="2" charset="2"/>
                </a:rPr>
                <a:t>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Cl (+7) + 8e  Cl (-1) 	    		reduction  </a:t>
              </a:r>
              <a:r>
                <a:rPr lang="en-GB" dirty="0">
                  <a:solidFill>
                    <a:srgbClr val="FF0000"/>
                  </a:solidFill>
                  <a:latin typeface="Calibri" panose="020F0502020204030204" pitchFamily="34" charset="0"/>
                  <a:cs typeface="Calibri" panose="020F0502020204030204" pitchFamily="34" charset="0"/>
                </a:rPr>
                <a:t> </a:t>
              </a:r>
            </a:p>
          </p:txBody>
        </p:sp>
        <p:sp>
          <p:nvSpPr>
            <p:cNvPr id="39" name="TextBox 38">
              <a:extLst>
                <a:ext uri="{FF2B5EF4-FFF2-40B4-BE49-F238E27FC236}">
                  <a16:creationId xmlns:a16="http://schemas.microsoft.com/office/drawing/2014/main" id="{499E772B-B2FF-4274-AA00-07DB5B7F5072}"/>
                </a:ext>
              </a:extLst>
            </p:cNvPr>
            <p:cNvSpPr txBox="1"/>
            <p:nvPr/>
          </p:nvSpPr>
          <p:spPr>
            <a:xfrm>
              <a:off x="1037337" y="2159775"/>
              <a:ext cx="6189323" cy="369332"/>
            </a:xfrm>
            <a:prstGeom prst="rect">
              <a:avLst/>
            </a:prstGeom>
            <a:noFill/>
          </p:spPr>
          <p:txBody>
            <a:bodyPr wrap="none" rtlCol="0">
              <a:spAutoFit/>
            </a:bodyPr>
            <a:lstStyle/>
            <a:p>
              <a:r>
                <a:rPr lang="en-GB" b="1" dirty="0">
                  <a:solidFill>
                    <a:srgbClr val="FF0000"/>
                  </a:solidFill>
                  <a:latin typeface="Calibri" panose="020F0502020204030204" pitchFamily="34" charset="0"/>
                  <a:cs typeface="Calibri" panose="020F0502020204030204" pitchFamily="34" charset="0"/>
                </a:rPr>
                <a:t>Mg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b="1" dirty="0">
                  <a:solidFill>
                    <a:srgbClr val="FF0000"/>
                  </a:solidFill>
                  <a:latin typeface="Calibri" panose="020F0502020204030204" pitchFamily="34" charset="0"/>
                  <a:cs typeface="Calibri" panose="020F0502020204030204" pitchFamily="34" charset="0"/>
                  <a:sym typeface="Wingdings" panose="05000000000000000000" pitchFamily="2" charset="2"/>
                </a:rPr>
                <a:t>Mg</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 		Mg (0)   Mg (+2)  + 2e   /x4  	oxidation </a:t>
              </a:r>
              <a:endParaRPr lang="en-GB" dirty="0">
                <a:solidFill>
                  <a:srgbClr val="FF0000"/>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32157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nline Media 1" title="Basics of Pyrotechnics: Reactants, Products, and Energy">
            <a:hlinkClick r:id="" action="ppaction://media"/>
            <a:extLst>
              <a:ext uri="{FF2B5EF4-FFF2-40B4-BE49-F238E27FC236}">
                <a16:creationId xmlns:a16="http://schemas.microsoft.com/office/drawing/2014/main" id="{E31F0D28-E71E-4888-B842-73A5A34C98C3}"/>
              </a:ext>
            </a:extLst>
          </p:cNvPr>
          <p:cNvPicPr>
            <a:picLocks noRot="1" noChangeAspect="1"/>
          </p:cNvPicPr>
          <p:nvPr>
            <a:videoFile r:link="rId1"/>
          </p:nvPr>
        </p:nvPicPr>
        <p:blipFill>
          <a:blip r:embed="rId4"/>
          <a:stretch>
            <a:fillRect/>
          </a:stretch>
        </p:blipFill>
        <p:spPr>
          <a:xfrm>
            <a:off x="7654824" y="4253448"/>
            <a:ext cx="4411966" cy="2492761"/>
          </a:xfrm>
          <a:prstGeom prst="rect">
            <a:avLst/>
          </a:prstGeom>
        </p:spPr>
      </p:pic>
      <p:sp>
        <p:nvSpPr>
          <p:cNvPr id="3" name="Title 2">
            <a:extLst>
              <a:ext uri="{FF2B5EF4-FFF2-40B4-BE49-F238E27FC236}">
                <a16:creationId xmlns:a16="http://schemas.microsoft.com/office/drawing/2014/main" id="{B54CC9DA-6099-4F06-8AE0-E46F30A3ED88}"/>
              </a:ext>
            </a:extLst>
          </p:cNvPr>
          <p:cNvSpPr>
            <a:spLocks noGrp="1"/>
          </p:cNvSpPr>
          <p:nvPr>
            <p:ph type="title"/>
          </p:nvPr>
        </p:nvSpPr>
        <p:spPr>
          <a:xfrm>
            <a:off x="877262" y="1"/>
            <a:ext cx="10364451" cy="829340"/>
          </a:xfrm>
        </p:spPr>
        <p:txBody>
          <a:bodyPr/>
          <a:lstStyle/>
          <a:p>
            <a:r>
              <a:rPr lang="en-GB" dirty="0"/>
              <a:t>Gunpowder chemistry</a:t>
            </a:r>
          </a:p>
        </p:txBody>
      </p:sp>
      <p:sp>
        <p:nvSpPr>
          <p:cNvPr id="4" name="Content Placeholder 3">
            <a:extLst>
              <a:ext uri="{FF2B5EF4-FFF2-40B4-BE49-F238E27FC236}">
                <a16:creationId xmlns:a16="http://schemas.microsoft.com/office/drawing/2014/main" id="{6FA06153-81F2-40EA-B5E4-CEAD6486DDD0}"/>
              </a:ext>
            </a:extLst>
          </p:cNvPr>
          <p:cNvSpPr>
            <a:spLocks noGrp="1"/>
          </p:cNvSpPr>
          <p:nvPr>
            <p:ph sz="quarter" idx="13"/>
          </p:nvPr>
        </p:nvSpPr>
        <p:spPr>
          <a:xfrm>
            <a:off x="575063" y="829341"/>
            <a:ext cx="10792856" cy="3424107"/>
          </a:xfrm>
        </p:spPr>
        <p:txBody>
          <a:bodyPr>
            <a:noAutofit/>
          </a:bodyPr>
          <a:lstStyle/>
          <a:p>
            <a:r>
              <a:rPr lang="en-GB" sz="2400" cap="none" dirty="0">
                <a:solidFill>
                  <a:srgbClr val="000000"/>
                </a:solidFill>
              </a:rPr>
              <a:t>the current standard for black powder manufactured by pyrotechnicians is:</a:t>
            </a:r>
          </a:p>
          <a:p>
            <a:pPr lvl="1"/>
            <a:r>
              <a:rPr lang="en-GB" sz="2200" cap="none" dirty="0">
                <a:solidFill>
                  <a:srgbClr val="000000"/>
                </a:solidFill>
              </a:rPr>
              <a:t> 75% potassium nitrate (oxidiser), </a:t>
            </a:r>
          </a:p>
          <a:p>
            <a:pPr lvl="1"/>
            <a:r>
              <a:rPr lang="en-GB" sz="2200" cap="none" dirty="0">
                <a:solidFill>
                  <a:srgbClr val="000000"/>
                </a:solidFill>
              </a:rPr>
              <a:t>15% charcoal (fuel),</a:t>
            </a:r>
          </a:p>
          <a:p>
            <a:pPr lvl="1"/>
            <a:r>
              <a:rPr lang="en-GB" sz="2200" cap="none" dirty="0">
                <a:solidFill>
                  <a:srgbClr val="000000"/>
                </a:solidFill>
              </a:rPr>
              <a:t>10% sulphur (fuel) by weight</a:t>
            </a:r>
          </a:p>
          <a:p>
            <a:pPr lvl="1"/>
            <a:endParaRPr lang="en-GB" sz="2200" cap="none" dirty="0">
              <a:solidFill>
                <a:srgbClr val="000000"/>
              </a:solidFill>
            </a:endParaRPr>
          </a:p>
          <a:p>
            <a:pPr marL="0" indent="0">
              <a:buNone/>
            </a:pPr>
            <a:r>
              <a:rPr lang="en-GB" sz="2400" b="1" dirty="0">
                <a:solidFill>
                  <a:srgbClr val="FF0000"/>
                </a:solidFill>
              </a:rPr>
              <a:t>74 KNO</a:t>
            </a:r>
            <a:r>
              <a:rPr lang="en-GB" sz="2400" b="1" baseline="-25000" dirty="0">
                <a:solidFill>
                  <a:srgbClr val="FF0000"/>
                </a:solidFill>
              </a:rPr>
              <a:t>3</a:t>
            </a:r>
            <a:r>
              <a:rPr lang="en-GB" sz="2400" b="1" dirty="0">
                <a:solidFill>
                  <a:srgbClr val="FF0000"/>
                </a:solidFill>
              </a:rPr>
              <a:t> + 96 C + 30 S +16 H</a:t>
            </a:r>
            <a:r>
              <a:rPr lang="en-GB" sz="2400" b="1" baseline="-25000" dirty="0">
                <a:solidFill>
                  <a:srgbClr val="FF0000"/>
                </a:solidFill>
              </a:rPr>
              <a:t>2</a:t>
            </a:r>
            <a:r>
              <a:rPr lang="en-GB" sz="2400" b="1" dirty="0">
                <a:solidFill>
                  <a:srgbClr val="FF0000"/>
                </a:solidFill>
              </a:rPr>
              <a:t>O  → 35 N</a:t>
            </a:r>
            <a:r>
              <a:rPr lang="en-GB" sz="2400" b="1" baseline="-25000" dirty="0">
                <a:solidFill>
                  <a:srgbClr val="FF0000"/>
                </a:solidFill>
              </a:rPr>
              <a:t>2</a:t>
            </a:r>
            <a:r>
              <a:rPr lang="en-GB" sz="2400" b="1" dirty="0">
                <a:solidFill>
                  <a:srgbClr val="FF0000"/>
                </a:solidFill>
              </a:rPr>
              <a:t> + 56 CO</a:t>
            </a:r>
            <a:r>
              <a:rPr lang="en-GB" sz="2400" b="1" baseline="-25000" dirty="0">
                <a:solidFill>
                  <a:srgbClr val="FF0000"/>
                </a:solidFill>
              </a:rPr>
              <a:t>2</a:t>
            </a:r>
            <a:r>
              <a:rPr lang="en-GB" sz="2400" b="1" dirty="0">
                <a:solidFill>
                  <a:srgbClr val="FF0000"/>
                </a:solidFill>
              </a:rPr>
              <a:t> +14 CO + 3 CH</a:t>
            </a:r>
            <a:r>
              <a:rPr lang="en-GB" sz="2400" b="1" baseline="-25000" dirty="0">
                <a:solidFill>
                  <a:srgbClr val="FF0000"/>
                </a:solidFill>
              </a:rPr>
              <a:t>4</a:t>
            </a:r>
            <a:r>
              <a:rPr lang="en-GB" sz="2400" b="1" dirty="0">
                <a:solidFill>
                  <a:srgbClr val="FF0000"/>
                </a:solidFill>
              </a:rPr>
              <a:t> + 2 H</a:t>
            </a:r>
            <a:r>
              <a:rPr lang="en-GB" sz="2400" b="1" baseline="-25000" dirty="0">
                <a:solidFill>
                  <a:srgbClr val="FF0000"/>
                </a:solidFill>
              </a:rPr>
              <a:t>2</a:t>
            </a:r>
            <a:r>
              <a:rPr lang="en-GB" sz="2400" b="1" dirty="0">
                <a:solidFill>
                  <a:srgbClr val="FF0000"/>
                </a:solidFill>
              </a:rPr>
              <a:t>S + 4 H</a:t>
            </a:r>
            <a:r>
              <a:rPr lang="en-GB" sz="2400" b="1" baseline="-25000" dirty="0">
                <a:solidFill>
                  <a:srgbClr val="FF0000"/>
                </a:solidFill>
              </a:rPr>
              <a:t>2</a:t>
            </a:r>
            <a:r>
              <a:rPr lang="en-GB" sz="2400" b="1" dirty="0">
                <a:solidFill>
                  <a:srgbClr val="FF0000"/>
                </a:solidFill>
              </a:rPr>
              <a:t> + 19 K</a:t>
            </a:r>
            <a:r>
              <a:rPr lang="en-GB" sz="2400" b="1" baseline="-25000" dirty="0">
                <a:solidFill>
                  <a:srgbClr val="FF0000"/>
                </a:solidFill>
              </a:rPr>
              <a:t>2</a:t>
            </a:r>
            <a:r>
              <a:rPr lang="en-GB" sz="2400" b="1" dirty="0">
                <a:solidFill>
                  <a:srgbClr val="FF0000"/>
                </a:solidFill>
              </a:rPr>
              <a:t>CO</a:t>
            </a:r>
            <a:r>
              <a:rPr lang="en-GB" sz="2400" b="1" baseline="-25000" dirty="0">
                <a:solidFill>
                  <a:srgbClr val="FF0000"/>
                </a:solidFill>
              </a:rPr>
              <a:t>3</a:t>
            </a:r>
            <a:r>
              <a:rPr lang="en-GB" sz="2400" b="1" dirty="0">
                <a:solidFill>
                  <a:srgbClr val="FF0000"/>
                </a:solidFill>
              </a:rPr>
              <a:t> + 7 K</a:t>
            </a:r>
            <a:r>
              <a:rPr lang="en-GB" sz="2400" b="1" baseline="-25000" dirty="0">
                <a:solidFill>
                  <a:srgbClr val="FF0000"/>
                </a:solidFill>
              </a:rPr>
              <a:t>2</a:t>
            </a:r>
            <a:r>
              <a:rPr lang="en-GB" sz="2400" b="1" dirty="0">
                <a:solidFill>
                  <a:srgbClr val="FF0000"/>
                </a:solidFill>
              </a:rPr>
              <a:t>SO</a:t>
            </a:r>
            <a:r>
              <a:rPr lang="en-GB" sz="2400" b="1" baseline="-25000" dirty="0">
                <a:solidFill>
                  <a:srgbClr val="FF0000"/>
                </a:solidFill>
              </a:rPr>
              <a:t>4</a:t>
            </a:r>
            <a:r>
              <a:rPr lang="en-GB" sz="2400" b="1" dirty="0">
                <a:solidFill>
                  <a:srgbClr val="FF0000"/>
                </a:solidFill>
              </a:rPr>
              <a:t> + 8 K</a:t>
            </a:r>
            <a:r>
              <a:rPr lang="en-GB" sz="2400" b="1" baseline="-25000" dirty="0">
                <a:solidFill>
                  <a:srgbClr val="FF0000"/>
                </a:solidFill>
              </a:rPr>
              <a:t>2</a:t>
            </a:r>
            <a:r>
              <a:rPr lang="en-GB" sz="2400" b="1" dirty="0">
                <a:solidFill>
                  <a:srgbClr val="FF0000"/>
                </a:solidFill>
              </a:rPr>
              <a:t>S</a:t>
            </a:r>
            <a:r>
              <a:rPr lang="en-GB" sz="2400" b="1" baseline="-25000" dirty="0">
                <a:solidFill>
                  <a:srgbClr val="FF0000"/>
                </a:solidFill>
              </a:rPr>
              <a:t>2</a:t>
            </a:r>
            <a:r>
              <a:rPr lang="en-GB" sz="2400" b="1" dirty="0">
                <a:solidFill>
                  <a:srgbClr val="FF0000"/>
                </a:solidFill>
              </a:rPr>
              <a:t>O</a:t>
            </a:r>
            <a:r>
              <a:rPr lang="en-GB" sz="2400" b="1" baseline="-25000" dirty="0">
                <a:solidFill>
                  <a:srgbClr val="FF0000"/>
                </a:solidFill>
              </a:rPr>
              <a:t>3</a:t>
            </a:r>
            <a:r>
              <a:rPr lang="en-GB" sz="2400" b="1" dirty="0">
                <a:solidFill>
                  <a:srgbClr val="FF0000"/>
                </a:solidFill>
              </a:rPr>
              <a:t> + 2 k</a:t>
            </a:r>
            <a:r>
              <a:rPr lang="en-GB" sz="2400" b="1" baseline="-25000" dirty="0">
                <a:solidFill>
                  <a:srgbClr val="FF0000"/>
                </a:solidFill>
              </a:rPr>
              <a:t>2</a:t>
            </a:r>
            <a:r>
              <a:rPr lang="en-GB" sz="2400" b="1" dirty="0">
                <a:solidFill>
                  <a:srgbClr val="FF0000"/>
                </a:solidFill>
              </a:rPr>
              <a:t>S + 2 KSCN + (NH</a:t>
            </a:r>
            <a:r>
              <a:rPr lang="en-GB" sz="2400" b="1" baseline="-25000" dirty="0">
                <a:solidFill>
                  <a:srgbClr val="FF0000"/>
                </a:solidFill>
              </a:rPr>
              <a:t>4</a:t>
            </a:r>
            <a:r>
              <a:rPr lang="en-GB" sz="2400" b="1" dirty="0">
                <a:solidFill>
                  <a:srgbClr val="FF0000"/>
                </a:solidFill>
              </a:rPr>
              <a:t>)</a:t>
            </a:r>
            <a:r>
              <a:rPr lang="en-GB" sz="2400" b="1" baseline="-25000" dirty="0">
                <a:solidFill>
                  <a:srgbClr val="FF0000"/>
                </a:solidFill>
              </a:rPr>
              <a:t>2</a:t>
            </a:r>
            <a:r>
              <a:rPr lang="en-GB" sz="2400" b="1" dirty="0">
                <a:solidFill>
                  <a:srgbClr val="FF0000"/>
                </a:solidFill>
              </a:rPr>
              <a:t>CO</a:t>
            </a:r>
            <a:r>
              <a:rPr lang="en-GB" sz="2400" b="1" baseline="-25000" dirty="0">
                <a:solidFill>
                  <a:srgbClr val="FF0000"/>
                </a:solidFill>
              </a:rPr>
              <a:t>3</a:t>
            </a:r>
            <a:r>
              <a:rPr lang="en-GB" sz="2400" b="1" dirty="0">
                <a:solidFill>
                  <a:srgbClr val="FF0000"/>
                </a:solidFill>
              </a:rPr>
              <a:t> + C + S  </a:t>
            </a:r>
          </a:p>
          <a:p>
            <a:endParaRPr lang="en-GB" sz="2400" b="1" dirty="0">
              <a:solidFill>
                <a:srgbClr val="FF0000"/>
              </a:solidFill>
            </a:endParaRPr>
          </a:p>
          <a:p>
            <a:pPr marL="0" indent="0">
              <a:buNone/>
            </a:pPr>
            <a:r>
              <a:rPr lang="en-GB" sz="2400" b="1" dirty="0">
                <a:solidFill>
                  <a:srgbClr val="00B050"/>
                </a:solidFill>
              </a:rPr>
              <a:t>11.6 % Carbon or 14.5% Charcoal</a:t>
            </a:r>
          </a:p>
          <a:p>
            <a:pPr marL="0" indent="0">
              <a:buNone/>
            </a:pPr>
            <a:r>
              <a:rPr lang="en-GB" sz="2400" b="1" dirty="0">
                <a:solidFill>
                  <a:srgbClr val="00B050"/>
                </a:solidFill>
              </a:rPr>
              <a:t>(∆</a:t>
            </a:r>
            <a:r>
              <a:rPr lang="en-GB" sz="2400" b="1" baseline="-25000" dirty="0" err="1">
                <a:solidFill>
                  <a:srgbClr val="00B050"/>
                </a:solidFill>
              </a:rPr>
              <a:t>rXN</a:t>
            </a:r>
            <a:r>
              <a:rPr lang="en-GB" sz="2400" b="1" baseline="-25000" dirty="0">
                <a:solidFill>
                  <a:srgbClr val="00B050"/>
                </a:solidFill>
              </a:rPr>
              <a:t> </a:t>
            </a:r>
            <a:r>
              <a:rPr lang="en-GB" sz="2400" b="1" dirty="0">
                <a:solidFill>
                  <a:srgbClr val="00B050"/>
                </a:solidFill>
              </a:rPr>
              <a:t>H</a:t>
            </a:r>
            <a:r>
              <a:rPr lang="en-GB" sz="2400" b="1" baseline="-25000" dirty="0">
                <a:solidFill>
                  <a:srgbClr val="00B050"/>
                </a:solidFill>
              </a:rPr>
              <a:t> </a:t>
            </a:r>
            <a:r>
              <a:rPr lang="en-GB" sz="2400" b="1" dirty="0">
                <a:solidFill>
                  <a:srgbClr val="00B050"/>
                </a:solidFill>
              </a:rPr>
              <a:t>= -30596 kJ  q = 3088 kJ/Kg)</a:t>
            </a:r>
          </a:p>
          <a:p>
            <a:pPr marL="0" indent="0">
              <a:buNone/>
            </a:pPr>
            <a:endParaRPr lang="en-GB" sz="2400" dirty="0"/>
          </a:p>
        </p:txBody>
      </p:sp>
    </p:spTree>
    <p:extLst>
      <p:ext uri="{BB962C8B-B14F-4D97-AF65-F5344CB8AC3E}">
        <p14:creationId xmlns:p14="http://schemas.microsoft.com/office/powerpoint/2010/main" val="153876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180832-CE44-4ED2-AA5B-792D368FCF10}"/>
              </a:ext>
            </a:extLst>
          </p:cNvPr>
          <p:cNvSpPr>
            <a:spLocks noGrp="1"/>
          </p:cNvSpPr>
          <p:nvPr>
            <p:ph type="title"/>
          </p:nvPr>
        </p:nvSpPr>
        <p:spPr>
          <a:xfrm>
            <a:off x="877263" y="0"/>
            <a:ext cx="7086524" cy="893135"/>
          </a:xfrm>
        </p:spPr>
        <p:txBody>
          <a:bodyPr/>
          <a:lstStyle/>
          <a:p>
            <a:r>
              <a:rPr lang="en-GB" dirty="0"/>
              <a:t>thermites</a:t>
            </a:r>
          </a:p>
        </p:txBody>
      </p:sp>
      <p:sp>
        <p:nvSpPr>
          <p:cNvPr id="5" name="Content Placeholder 4">
            <a:extLst>
              <a:ext uri="{FF2B5EF4-FFF2-40B4-BE49-F238E27FC236}">
                <a16:creationId xmlns:a16="http://schemas.microsoft.com/office/drawing/2014/main" id="{9425E71B-9630-41DE-AB52-9F791F9A49A8}"/>
              </a:ext>
            </a:extLst>
          </p:cNvPr>
          <p:cNvSpPr>
            <a:spLocks noGrp="1"/>
          </p:cNvSpPr>
          <p:nvPr>
            <p:ph sz="quarter" idx="13"/>
          </p:nvPr>
        </p:nvSpPr>
        <p:spPr>
          <a:xfrm>
            <a:off x="148673" y="818074"/>
            <a:ext cx="8900077" cy="3424107"/>
          </a:xfrm>
        </p:spPr>
        <p:txBody>
          <a:bodyPr>
            <a:noAutofit/>
          </a:bodyPr>
          <a:lstStyle/>
          <a:p>
            <a:r>
              <a:rPr lang="en-GB" cap="none" dirty="0"/>
              <a:t>thermite is a pyrotechnic composition of metal powder and metal oxide used in incendiary weapons and initiators in fireworks. </a:t>
            </a:r>
          </a:p>
          <a:p>
            <a:r>
              <a:rPr lang="en-GB" cap="none" dirty="0"/>
              <a:t>when ignited by heat or chemical reaction, it undergoes an exothermic redox reaction. </a:t>
            </a:r>
          </a:p>
          <a:p>
            <a:r>
              <a:rPr lang="en-GB" cap="none" dirty="0"/>
              <a:t>most varieties are not explosive, but can create brief bursts of heat and high temperature in a small area (its form of action is similar to that of other fuel-oxidizer mixtures, such as black powder).</a:t>
            </a:r>
          </a:p>
          <a:p>
            <a:r>
              <a:rPr lang="en-GB" cap="none" dirty="0"/>
              <a:t>thermites have diverse compositions: </a:t>
            </a:r>
          </a:p>
          <a:p>
            <a:pPr lvl="1"/>
            <a:r>
              <a:rPr lang="en-GB" cap="none" dirty="0"/>
              <a:t>fuels include Al, Mg, </a:t>
            </a:r>
            <a:r>
              <a:rPr lang="en-GB" cap="none" dirty="0" err="1"/>
              <a:t>Ti</a:t>
            </a:r>
            <a:r>
              <a:rPr lang="en-GB" cap="none" dirty="0"/>
              <a:t>, Zn, Si and B</a:t>
            </a:r>
          </a:p>
          <a:p>
            <a:pPr lvl="2"/>
            <a:r>
              <a:rPr lang="en-GB" cap="none" dirty="0"/>
              <a:t>Al - common due to its high boiling point and low cost. </a:t>
            </a:r>
          </a:p>
          <a:p>
            <a:pPr lvl="1"/>
            <a:r>
              <a:rPr lang="en-GB" cap="none" dirty="0"/>
              <a:t>oxidizers include Bi</a:t>
            </a:r>
            <a:r>
              <a:rPr lang="en-GB" cap="none" baseline="-25000" dirty="0"/>
              <a:t>2</a:t>
            </a:r>
            <a:r>
              <a:rPr lang="en-GB" cap="none" dirty="0"/>
              <a:t>O</a:t>
            </a:r>
            <a:r>
              <a:rPr lang="en-GB" cap="none" baseline="-25000" dirty="0"/>
              <a:t>3</a:t>
            </a:r>
            <a:r>
              <a:rPr lang="en-GB" cap="none" dirty="0"/>
              <a:t>, B</a:t>
            </a:r>
            <a:r>
              <a:rPr lang="en-GB" cap="none" baseline="-25000" dirty="0"/>
              <a:t>2</a:t>
            </a:r>
            <a:r>
              <a:rPr lang="en-GB" cap="none" dirty="0"/>
              <a:t>O</a:t>
            </a:r>
            <a:r>
              <a:rPr lang="en-GB" cap="none" baseline="-25000" dirty="0"/>
              <a:t>3</a:t>
            </a:r>
            <a:r>
              <a:rPr lang="en-GB" cap="none" dirty="0"/>
              <a:t>, SiO</a:t>
            </a:r>
            <a:r>
              <a:rPr lang="en-GB" cap="none" baseline="-25000" dirty="0"/>
              <a:t>2</a:t>
            </a:r>
            <a:r>
              <a:rPr lang="en-GB" cap="none" dirty="0"/>
              <a:t>, Cr</a:t>
            </a:r>
            <a:r>
              <a:rPr lang="en-GB" cap="none" baseline="-25000" dirty="0"/>
              <a:t>2</a:t>
            </a:r>
            <a:r>
              <a:rPr lang="en-GB" cap="none" dirty="0"/>
              <a:t>O</a:t>
            </a:r>
            <a:r>
              <a:rPr lang="en-GB" cap="none" baseline="-25000" dirty="0"/>
              <a:t>3</a:t>
            </a:r>
            <a:r>
              <a:rPr lang="en-GB" cap="none" dirty="0"/>
              <a:t>, MnO</a:t>
            </a:r>
            <a:r>
              <a:rPr lang="en-GB" cap="none" baseline="-25000" dirty="0"/>
              <a:t>2</a:t>
            </a:r>
            <a:r>
              <a:rPr lang="en-GB" cap="none" dirty="0"/>
              <a:t>, Fe</a:t>
            </a:r>
            <a:r>
              <a:rPr lang="en-GB" cap="none" baseline="-25000" dirty="0"/>
              <a:t>2</a:t>
            </a:r>
            <a:r>
              <a:rPr lang="en-GB" cap="none" dirty="0"/>
              <a:t>O</a:t>
            </a:r>
            <a:r>
              <a:rPr lang="en-GB" cap="none" baseline="-25000" dirty="0"/>
              <a:t>3</a:t>
            </a:r>
            <a:r>
              <a:rPr lang="en-GB" cap="none" dirty="0"/>
              <a:t>, </a:t>
            </a:r>
            <a:r>
              <a:rPr lang="en-GB" cap="none" dirty="0" err="1"/>
              <a:t>CuO</a:t>
            </a:r>
            <a:r>
              <a:rPr lang="en-GB" cap="none" dirty="0"/>
              <a:t>, </a:t>
            </a:r>
            <a:r>
              <a:rPr lang="en-GB" cap="none" dirty="0" err="1"/>
              <a:t>PbO</a:t>
            </a:r>
            <a:r>
              <a:rPr lang="en-GB" cap="none" dirty="0"/>
              <a:t> and PbO</a:t>
            </a:r>
            <a:r>
              <a:rPr lang="en-GB" cap="none" baseline="-25000" dirty="0"/>
              <a:t>2</a:t>
            </a:r>
          </a:p>
          <a:p>
            <a:r>
              <a:rPr lang="en-GB" cap="none" dirty="0"/>
              <a:t>sample of chemical reactions: iron (III) oxide and </a:t>
            </a:r>
            <a:r>
              <a:rPr lang="en-GB" cap="none" dirty="0" err="1"/>
              <a:t>aluminum</a:t>
            </a:r>
            <a:r>
              <a:rPr lang="en-GB" cap="none" dirty="0"/>
              <a:t> powder</a:t>
            </a:r>
          </a:p>
          <a:p>
            <a:pPr marL="0" indent="0">
              <a:buNone/>
            </a:pPr>
            <a:r>
              <a:rPr lang="en-GB" sz="2400" cap="none" dirty="0"/>
              <a:t>	Fe</a:t>
            </a:r>
            <a:r>
              <a:rPr lang="en-GB" sz="2400" cap="none" baseline="-25000" dirty="0"/>
              <a:t>2</a:t>
            </a:r>
            <a:r>
              <a:rPr lang="en-GB" sz="2400" cap="none" dirty="0"/>
              <a:t>O</a:t>
            </a:r>
            <a:r>
              <a:rPr lang="en-GB" sz="2400" cap="none" baseline="-25000" dirty="0"/>
              <a:t>3</a:t>
            </a:r>
            <a:r>
              <a:rPr lang="en-GB" sz="2400" cap="none" dirty="0"/>
              <a:t> + 2 Al → 2 Fe + Al</a:t>
            </a:r>
            <a:r>
              <a:rPr lang="en-GB" sz="2400" cap="none" baseline="-25000" dirty="0"/>
              <a:t>2</a:t>
            </a:r>
            <a:r>
              <a:rPr lang="en-GB" sz="2400" cap="none" dirty="0"/>
              <a:t>O</a:t>
            </a:r>
            <a:r>
              <a:rPr lang="en-GB" sz="2400" cap="none" baseline="-25000" dirty="0"/>
              <a:t>3</a:t>
            </a:r>
          </a:p>
          <a:p>
            <a:endParaRPr lang="en-GB" cap="none" dirty="0"/>
          </a:p>
          <a:p>
            <a:endParaRPr lang="en-GB" cap="none" dirty="0"/>
          </a:p>
        </p:txBody>
      </p:sp>
      <p:pic>
        <p:nvPicPr>
          <p:cNvPr id="6" name="Picture 5">
            <a:extLst>
              <a:ext uri="{FF2B5EF4-FFF2-40B4-BE49-F238E27FC236}">
                <a16:creationId xmlns:a16="http://schemas.microsoft.com/office/drawing/2014/main" id="{A9B6EB95-0A51-42D9-9A9A-D20582904961}"/>
              </a:ext>
            </a:extLst>
          </p:cNvPr>
          <p:cNvPicPr>
            <a:picLocks noChangeAspect="1"/>
          </p:cNvPicPr>
          <p:nvPr/>
        </p:nvPicPr>
        <p:blipFill>
          <a:blip r:embed="rId2"/>
          <a:stretch>
            <a:fillRect/>
          </a:stretch>
        </p:blipFill>
        <p:spPr>
          <a:xfrm>
            <a:off x="9048750" y="509688"/>
            <a:ext cx="3143250" cy="2095500"/>
          </a:xfrm>
          <a:prstGeom prst="rect">
            <a:avLst/>
          </a:prstGeom>
        </p:spPr>
      </p:pic>
      <p:pic>
        <p:nvPicPr>
          <p:cNvPr id="7" name="Picture 6">
            <a:extLst>
              <a:ext uri="{FF2B5EF4-FFF2-40B4-BE49-F238E27FC236}">
                <a16:creationId xmlns:a16="http://schemas.microsoft.com/office/drawing/2014/main" id="{4CE5B515-2722-41DB-919A-8089E63403F4}"/>
              </a:ext>
            </a:extLst>
          </p:cNvPr>
          <p:cNvPicPr>
            <a:picLocks noChangeAspect="1"/>
          </p:cNvPicPr>
          <p:nvPr/>
        </p:nvPicPr>
        <p:blipFill>
          <a:blip r:embed="rId3"/>
          <a:stretch>
            <a:fillRect/>
          </a:stretch>
        </p:blipFill>
        <p:spPr>
          <a:xfrm>
            <a:off x="8963688" y="3221876"/>
            <a:ext cx="3143249" cy="3488390"/>
          </a:xfrm>
          <a:prstGeom prst="rect">
            <a:avLst/>
          </a:prstGeom>
        </p:spPr>
      </p:pic>
    </p:spTree>
    <p:extLst>
      <p:ext uri="{BB962C8B-B14F-4D97-AF65-F5344CB8AC3E}">
        <p14:creationId xmlns:p14="http://schemas.microsoft.com/office/powerpoint/2010/main" val="3579058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a:extLst>
              <a:ext uri="{FF2B5EF4-FFF2-40B4-BE49-F238E27FC236}">
                <a16:creationId xmlns:a16="http://schemas.microsoft.com/office/drawing/2014/main" id="{696F8DC5-F3B9-430D-87ED-CBD30EA58B91}"/>
              </a:ext>
            </a:extLst>
          </p:cNvPr>
          <p:cNvSpPr txBox="1"/>
          <p:nvPr/>
        </p:nvSpPr>
        <p:spPr>
          <a:xfrm>
            <a:off x="1524000" y="-43242"/>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OXIDES</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0F7907BB-9F09-44A7-B01D-D8D304BA1F6C}"/>
              </a:ext>
            </a:extLst>
          </p:cNvPr>
          <p:cNvSpPr txBox="1"/>
          <p:nvPr/>
        </p:nvSpPr>
        <p:spPr>
          <a:xfrm>
            <a:off x="1704038" y="612025"/>
            <a:ext cx="8904795" cy="646331"/>
          </a:xfrm>
          <a:prstGeom prst="rect">
            <a:avLst/>
          </a:prstGeom>
          <a:noFill/>
        </p:spPr>
        <p:txBody>
          <a:bodyPr wrap="square" rtlCol="0">
            <a:spAutoFit/>
          </a:bodyPr>
          <a:lstStyle/>
          <a:p>
            <a:r>
              <a:rPr lang="en-GB" dirty="0"/>
              <a:t>Oxides are important ingredients in energetic materials because they can release oxygen to combine energetically with many other elements and compounds</a:t>
            </a:r>
          </a:p>
        </p:txBody>
      </p:sp>
      <p:pic>
        <p:nvPicPr>
          <p:cNvPr id="4" name="Picture 3">
            <a:extLst>
              <a:ext uri="{FF2B5EF4-FFF2-40B4-BE49-F238E27FC236}">
                <a16:creationId xmlns:a16="http://schemas.microsoft.com/office/drawing/2014/main" id="{BC57F0FF-4CBC-47E2-BC6E-355E373244AA}"/>
              </a:ext>
            </a:extLst>
          </p:cNvPr>
          <p:cNvPicPr>
            <a:picLocks noChangeAspect="1"/>
          </p:cNvPicPr>
          <p:nvPr/>
        </p:nvPicPr>
        <p:blipFill>
          <a:blip r:embed="rId3"/>
          <a:stretch>
            <a:fillRect/>
          </a:stretch>
        </p:blipFill>
        <p:spPr>
          <a:xfrm>
            <a:off x="626976" y="1482207"/>
            <a:ext cx="10343003" cy="4898940"/>
          </a:xfrm>
          <a:prstGeom prst="rect">
            <a:avLst/>
          </a:prstGeom>
        </p:spPr>
      </p:pic>
    </p:spTree>
    <p:extLst>
      <p:ext uri="{BB962C8B-B14F-4D97-AF65-F5344CB8AC3E}">
        <p14:creationId xmlns:p14="http://schemas.microsoft.com/office/powerpoint/2010/main" val="8470064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61E38-2D6D-43B5-B2AB-735AE2197056}"/>
              </a:ext>
            </a:extLst>
          </p:cNvPr>
          <p:cNvSpPr>
            <a:spLocks noGrp="1"/>
          </p:cNvSpPr>
          <p:nvPr>
            <p:ph type="title"/>
          </p:nvPr>
        </p:nvSpPr>
        <p:spPr>
          <a:xfrm>
            <a:off x="641074" y="1314450"/>
            <a:ext cx="2844002" cy="3680244"/>
          </a:xfrm>
        </p:spPr>
        <p:txBody>
          <a:bodyPr>
            <a:normAutofit/>
          </a:bodyPr>
          <a:lstStyle/>
          <a:p>
            <a:pPr algn="l"/>
            <a:r>
              <a:rPr lang="en-GB" sz="4400"/>
              <a:t>Factors affecting rate of redox reactions</a:t>
            </a:r>
          </a:p>
        </p:txBody>
      </p:sp>
      <p:pic>
        <p:nvPicPr>
          <p:cNvPr id="13" name="Picture 1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A62C7CB5-1F87-70A2-A5AF-DA35BABEAEA4}"/>
              </a:ext>
            </a:extLst>
          </p:cNvPr>
          <p:cNvGraphicFramePr>
            <a:graphicFrameLocks noGrp="1"/>
          </p:cNvGraphicFramePr>
          <p:nvPr>
            <p:ph sz="quarter" idx="13"/>
            <p:extLst>
              <p:ext uri="{D42A27DB-BD31-4B8C-83A1-F6EECF244321}">
                <p14:modId xmlns:p14="http://schemas.microsoft.com/office/powerpoint/2010/main" val="2150931623"/>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6055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B8E8B-0085-4A79-81FA-BC344BF410DC}"/>
              </a:ext>
            </a:extLst>
          </p:cNvPr>
          <p:cNvSpPr>
            <a:spLocks noGrp="1"/>
          </p:cNvSpPr>
          <p:nvPr>
            <p:ph type="title"/>
          </p:nvPr>
        </p:nvSpPr>
        <p:spPr>
          <a:xfrm>
            <a:off x="913774" y="0"/>
            <a:ext cx="10364451" cy="978195"/>
          </a:xfrm>
        </p:spPr>
        <p:txBody>
          <a:bodyPr/>
          <a:lstStyle/>
          <a:p>
            <a:r>
              <a:rPr lang="en-GB" dirty="0"/>
              <a:t>conclusions</a:t>
            </a:r>
          </a:p>
        </p:txBody>
      </p:sp>
      <p:sp>
        <p:nvSpPr>
          <p:cNvPr id="3" name="Content Placeholder 2">
            <a:extLst>
              <a:ext uri="{FF2B5EF4-FFF2-40B4-BE49-F238E27FC236}">
                <a16:creationId xmlns:a16="http://schemas.microsoft.com/office/drawing/2014/main" id="{27177A31-7DB2-4665-AFFB-569B0A58ECDA}"/>
              </a:ext>
            </a:extLst>
          </p:cNvPr>
          <p:cNvSpPr>
            <a:spLocks noGrp="1"/>
          </p:cNvSpPr>
          <p:nvPr>
            <p:ph sz="quarter" idx="13"/>
          </p:nvPr>
        </p:nvSpPr>
        <p:spPr>
          <a:xfrm>
            <a:off x="424676" y="1293204"/>
            <a:ext cx="10363826" cy="3424107"/>
          </a:xfrm>
        </p:spPr>
        <p:txBody>
          <a:bodyPr>
            <a:noAutofit/>
          </a:bodyPr>
          <a:lstStyle/>
          <a:p>
            <a:r>
              <a:rPr lang="en-GB" sz="2400" cap="none" dirty="0"/>
              <a:t>physical, chemical, and atomic nature of explosions </a:t>
            </a:r>
          </a:p>
          <a:p>
            <a:r>
              <a:rPr lang="en-GB" sz="2400" cap="none" dirty="0"/>
              <a:t>classification of explosives (low and high, primary and secondary)</a:t>
            </a:r>
          </a:p>
          <a:p>
            <a:r>
              <a:rPr lang="en-GB" sz="2400" cap="none" dirty="0"/>
              <a:t>role of red-ox reactions in chemistry of explosive materials (combustion)</a:t>
            </a:r>
          </a:p>
          <a:p>
            <a:r>
              <a:rPr lang="en-GB" sz="2400" cap="none" dirty="0"/>
              <a:t>oxidizers and fuels, </a:t>
            </a:r>
          </a:p>
          <a:p>
            <a:r>
              <a:rPr lang="en-GB" sz="2400" cap="none" dirty="0"/>
              <a:t>critical role of safety in handling explosive materials.</a:t>
            </a:r>
          </a:p>
          <a:p>
            <a:r>
              <a:rPr lang="en-GB" sz="2400" cap="none" dirty="0"/>
              <a:t>practical applications in </a:t>
            </a:r>
            <a:r>
              <a:rPr lang="en-GB" sz="2400" cap="none" dirty="0" err="1"/>
              <a:t>pyrotechnics:gunpowder</a:t>
            </a:r>
            <a:r>
              <a:rPr lang="en-GB" sz="2400" cap="none" dirty="0"/>
              <a:t> and thermites. </a:t>
            </a:r>
            <a:endParaRPr lang="en-GB" sz="2400" dirty="0"/>
          </a:p>
        </p:txBody>
      </p:sp>
    </p:spTree>
    <p:extLst>
      <p:ext uri="{BB962C8B-B14F-4D97-AF65-F5344CB8AC3E}">
        <p14:creationId xmlns:p14="http://schemas.microsoft.com/office/powerpoint/2010/main" val="359632032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3072</Words>
  <Application>Microsoft Office PowerPoint</Application>
  <PresentationFormat>Widescreen</PresentationFormat>
  <Paragraphs>336</Paragraphs>
  <Slides>27</Slides>
  <Notes>15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Cambria Math</vt:lpstr>
      <vt:lpstr>Tw Cen MT</vt:lpstr>
      <vt:lpstr>Droplet</vt:lpstr>
      <vt:lpstr>Fuels and oxidisers explosive red-ox reactions</vt:lpstr>
      <vt:lpstr>Learning outcomes</vt:lpstr>
      <vt:lpstr>WHAT IS EXPLOSION?</vt:lpstr>
      <vt:lpstr>Chemical explosives</vt:lpstr>
      <vt:lpstr>Heat of detonation</vt:lpstr>
      <vt:lpstr>Classification of chemical explosives</vt:lpstr>
      <vt:lpstr>classification of explosives</vt:lpstr>
      <vt:lpstr>Main ingredients in Explosives</vt:lpstr>
      <vt:lpstr>oxidisers</vt:lpstr>
      <vt:lpstr>Good oxidisers should…</vt:lpstr>
      <vt:lpstr>fuels</vt:lpstr>
      <vt:lpstr>Mixing explosives to achieve optimum ob</vt:lpstr>
      <vt:lpstr>Combustion of hydrocarbons</vt:lpstr>
      <vt:lpstr>RED-OX REACTIONS </vt:lpstr>
      <vt:lpstr>Red-ox reaction summary</vt:lpstr>
      <vt:lpstr>Oxidation number – ‘fake charge’</vt:lpstr>
      <vt:lpstr>ASSIGNING OXIDATION NUMBERS</vt:lpstr>
      <vt:lpstr>Redox reaction of ionic compounds</vt:lpstr>
      <vt:lpstr>examples</vt:lpstr>
      <vt:lpstr>PowerPoint Presentation</vt:lpstr>
      <vt:lpstr>Redox reaction of organic compounds</vt:lpstr>
      <vt:lpstr>PowerPoint Presentation</vt:lpstr>
      <vt:lpstr>Gunpowder chemistry</vt:lpstr>
      <vt:lpstr>thermites</vt:lpstr>
      <vt:lpstr>PowerPoint Presentation</vt:lpstr>
      <vt:lpstr>Factors affecting rate of redox reactions</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Explosive materials</dc:title>
  <dc:creator>Ewa Kazimierska</dc:creator>
  <cp:lastModifiedBy>Ewa Kazimierska</cp:lastModifiedBy>
  <cp:revision>5</cp:revision>
  <dcterms:created xsi:type="dcterms:W3CDTF">2023-10-20T09:04:31Z</dcterms:created>
  <dcterms:modified xsi:type="dcterms:W3CDTF">2023-11-24T13:09:44Z</dcterms:modified>
</cp:coreProperties>
</file>