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F6410-D268-4C00-BB5D-14F32AAC0ACA}" type="datetimeFigureOut">
              <a:rPr lang="en-GB" smtClean="0"/>
              <a:t>22/06/2020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0A7F8-5284-416C-92EA-5903326BD3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359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0A7F8-5284-416C-92EA-5903326BD3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4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288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970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00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505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309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83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79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053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954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097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27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6752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43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298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119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0929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87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48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7/S0033291702006979" TargetMode="External"/><Relationship Id="rId3" Type="http://schemas.openxmlformats.org/officeDocument/2006/relationships/hyperlink" Target="https://www.allpsychologyschools.com/counseling/types-of-counseling/" TargetMode="External"/><Relationship Id="rId7" Type="http://schemas.openxmlformats.org/officeDocument/2006/relationships/hyperlink" Target="https://www.research.manchester.ac.uk/portal/en/publications/the-clinical-effectiveness-of-counselling-in-primary-care-a-systematic-review-and-metaanalysis(6cbf97f9-cce2-4828-8d9a-eb94d26652aa)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search.manchester.ac.uk/portal/peter.bower.html" TargetMode="External"/><Relationship Id="rId11" Type="http://schemas.openxmlformats.org/officeDocument/2006/relationships/hyperlink" Target="https://www.questia.com/library/119519668/an-introduction-to-counselling" TargetMode="External"/><Relationship Id="rId5" Type="http://schemas.openxmlformats.org/officeDocument/2006/relationships/hyperlink" Target="https://www.research.manchester.ac.uk/portal/en/publications/the-clinical-effectiveness-of-counselling-in-primary-care-a-systematic-review-and-metaanalysis(6cbf97f9-cce2-4828-8d9a-eb94d26652aa)/export.html" TargetMode="External"/><Relationship Id="rId10" Type="http://schemas.openxmlformats.org/officeDocument/2006/relationships/hyperlink" Target="https://www.counselling-directory.org.uk/mentalhealth.html#mentalhealthsupport" TargetMode="External"/><Relationship Id="rId4" Type="http://schemas.openxmlformats.org/officeDocument/2006/relationships/hyperlink" Target="https://www.bestcounselingdegrees.net/faq/what-is-rehabilitation-counseling/" TargetMode="External"/><Relationship Id="rId9" Type="http://schemas.openxmlformats.org/officeDocument/2006/relationships/hyperlink" Target="https://www.counselling-directory.org.uk/drug.html#treatmentfordrugaddictio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nselling-directory.org.uk/counselling.html" TargetMode="External"/><Relationship Id="rId7" Type="http://schemas.openxmlformats.org/officeDocument/2006/relationships/hyperlink" Target="https://study.com/directory/category/Medical_and_Health_Professions/Mental_Health_Services/Marriage_and_Family_Counseling.html" TargetMode="External"/><Relationship Id="rId2" Type="http://schemas.openxmlformats.org/officeDocument/2006/relationships/hyperlink" Target="https://www.counselling-directory.org.uk/mentalhealth.html#mentalhealthsuppo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sychologytoday.com/gb/blog/i-hear-you/201710/10-reasons-why-people-refuse-talk-therapists" TargetMode="External"/><Relationship Id="rId5" Type="http://schemas.openxmlformats.org/officeDocument/2006/relationships/hyperlink" Target="https://schools.au.reachout.com/articles/online-counselling-pros-and-cons" TargetMode="External"/><Relationship Id="rId4" Type="http://schemas.openxmlformats.org/officeDocument/2006/relationships/hyperlink" Target="https://www.nhs.uk/conditions/counsell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DD3242-C728-4915-8AEA-3DB61BC5AD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" r="15515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6C7D5E-45D4-49F5-9BFB-4A1F00C44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23488" y="550382"/>
            <a:ext cx="4018671" cy="842634"/>
          </a:xfrm>
        </p:spPr>
        <p:txBody>
          <a:bodyPr anchor="b"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Counselling</a:t>
            </a:r>
            <a:r>
              <a:rPr lang="en-GB" sz="4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4271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181160-EE80-4D8C-991A-1C7DB9AA2560}"/>
              </a:ext>
            </a:extLst>
          </p:cNvPr>
          <p:cNvSpPr txBox="1"/>
          <p:nvPr/>
        </p:nvSpPr>
        <p:spPr>
          <a:xfrm>
            <a:off x="1086678" y="1490911"/>
            <a:ext cx="646706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TEAM MEMBERS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Gzala Saddique 1808935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Justiner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Demming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1810908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Iram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Shazadi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1807072</a:t>
            </a:r>
          </a:p>
          <a:p>
            <a:endParaRPr lang="en-GB" dirty="0"/>
          </a:p>
        </p:txBody>
      </p:sp>
      <p:pic>
        <p:nvPicPr>
          <p:cNvPr id="1026" name="Picture 2" descr="3 Wicked Ways to Build a Good Team">
            <a:extLst>
              <a:ext uri="{FF2B5EF4-FFF2-40B4-BE49-F238E27FC236}">
                <a16:creationId xmlns:a16="http://schemas.microsoft.com/office/drawing/2014/main" id="{717FB4E8-EAF0-498B-B02C-B0A375A5B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12" y="2743199"/>
            <a:ext cx="4797288" cy="252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607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9BDACB-D7EE-4819-8F33-0EAFCA25E2BC}"/>
              </a:ext>
            </a:extLst>
          </p:cNvPr>
          <p:cNvSpPr txBox="1"/>
          <p:nvPr/>
        </p:nvSpPr>
        <p:spPr>
          <a:xfrm>
            <a:off x="1125416" y="2715065"/>
            <a:ext cx="5299442" cy="713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Does counselling help ? </a:t>
            </a:r>
          </a:p>
        </p:txBody>
      </p:sp>
      <p:pic>
        <p:nvPicPr>
          <p:cNvPr id="2050" name="Picture 2" descr="Helping Each Other Images, Stock Photos &amp; Vectors | Shutterstock">
            <a:extLst>
              <a:ext uri="{FF2B5EF4-FFF2-40B4-BE49-F238E27FC236}">
                <a16:creationId xmlns:a16="http://schemas.microsoft.com/office/drawing/2014/main" id="{E1D528EA-CDEF-4687-83E2-F4C5171D2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858" y="1313473"/>
            <a:ext cx="5627077" cy="373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438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5CF3EE-0813-4D29-A114-E8811F11B30C}"/>
              </a:ext>
            </a:extLst>
          </p:cNvPr>
          <p:cNvSpPr txBox="1"/>
          <p:nvPr/>
        </p:nvSpPr>
        <p:spPr>
          <a:xfrm>
            <a:off x="1533378" y="2616591"/>
            <a:ext cx="72729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Why do people attend counselling ?</a:t>
            </a:r>
          </a:p>
        </p:txBody>
      </p:sp>
      <p:pic>
        <p:nvPicPr>
          <p:cNvPr id="3074" name="Picture 2" descr="Counseling (or Counseling). 5 Reasons Why We Need It | BetterHelp">
            <a:extLst>
              <a:ext uri="{FF2B5EF4-FFF2-40B4-BE49-F238E27FC236}">
                <a16:creationId xmlns:a16="http://schemas.microsoft.com/office/drawing/2014/main" id="{B1F5BFC0-90A1-4690-89EC-9476215A6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477" y="1192070"/>
            <a:ext cx="4583796" cy="426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9857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BD48B0-B07F-42AE-81AB-7A0B3DE5BE0C}"/>
              </a:ext>
            </a:extLst>
          </p:cNvPr>
          <p:cNvSpPr txBox="1"/>
          <p:nvPr/>
        </p:nvSpPr>
        <p:spPr>
          <a:xfrm>
            <a:off x="1728738" y="319047"/>
            <a:ext cx="72307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Why do some people refuse to go t0 counselling ?</a:t>
            </a:r>
          </a:p>
        </p:txBody>
      </p:sp>
      <p:pic>
        <p:nvPicPr>
          <p:cNvPr id="4100" name="Picture 4" descr="Why People Don't Go to Psychotherapy - Steven J. Hanley, Ph.D.">
            <a:extLst>
              <a:ext uri="{FF2B5EF4-FFF2-40B4-BE49-F238E27FC236}">
                <a16:creationId xmlns:a16="http://schemas.microsoft.com/office/drawing/2014/main" id="{A5E4E7EA-C0A6-4D0A-B124-61A7105E78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4485" y="3428999"/>
            <a:ext cx="2630512" cy="331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575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E4A102-B692-4A9F-BD08-C8A535C908F0}"/>
              </a:ext>
            </a:extLst>
          </p:cNvPr>
          <p:cNvSpPr txBox="1"/>
          <p:nvPr/>
        </p:nvSpPr>
        <p:spPr>
          <a:xfrm>
            <a:off x="1927729" y="570195"/>
            <a:ext cx="7408001" cy="1325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What are the different types of counselling?</a:t>
            </a:r>
          </a:p>
        </p:txBody>
      </p:sp>
      <p:pic>
        <p:nvPicPr>
          <p:cNvPr id="5122" name="Picture 2" descr="What are the different types of psychotherapy?">
            <a:extLst>
              <a:ext uri="{FF2B5EF4-FFF2-40B4-BE49-F238E27FC236}">
                <a16:creationId xmlns:a16="http://schemas.microsoft.com/office/drawing/2014/main" id="{666AA2A5-D452-4D2E-AC0C-947FDD1352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149" y="2647950"/>
            <a:ext cx="6484327" cy="340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89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C855D8-01BB-467A-A525-76C0E7B780B0}"/>
              </a:ext>
            </a:extLst>
          </p:cNvPr>
          <p:cNvSpPr txBox="1"/>
          <p:nvPr/>
        </p:nvSpPr>
        <p:spPr>
          <a:xfrm>
            <a:off x="1840523" y="450166"/>
            <a:ext cx="8510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Is it affective or not ?</a:t>
            </a:r>
          </a:p>
        </p:txBody>
      </p:sp>
      <p:pic>
        <p:nvPicPr>
          <p:cNvPr id="6146" name="Picture 2" descr="EAL Yes or No Answer Cards">
            <a:extLst>
              <a:ext uri="{FF2B5EF4-FFF2-40B4-BE49-F238E27FC236}">
                <a16:creationId xmlns:a16="http://schemas.microsoft.com/office/drawing/2014/main" id="{C341B919-F62B-457C-ACFD-E23F20163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087" y="2364912"/>
            <a:ext cx="600075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61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336883-ACB9-4F7B-B69D-6851EDC4344A}"/>
              </a:ext>
            </a:extLst>
          </p:cNvPr>
          <p:cNvSpPr txBox="1"/>
          <p:nvPr/>
        </p:nvSpPr>
        <p:spPr>
          <a:xfrm>
            <a:off x="5095971" y="117325"/>
            <a:ext cx="69635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Conclusion</a:t>
            </a:r>
            <a:r>
              <a:rPr lang="en-GB" dirty="0"/>
              <a:t> </a:t>
            </a:r>
          </a:p>
        </p:txBody>
      </p:sp>
      <p:pic>
        <p:nvPicPr>
          <p:cNvPr id="7170" name="Picture 2" descr="science-conclusion-clipart-7-1 - Magestandard">
            <a:extLst>
              <a:ext uri="{FF2B5EF4-FFF2-40B4-BE49-F238E27FC236}">
                <a16:creationId xmlns:a16="http://schemas.microsoft.com/office/drawing/2014/main" id="{9863993A-F247-4DD7-AF22-EB626089C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560" y="1340218"/>
            <a:ext cx="8046720" cy="381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16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19DF21-377A-4433-BF47-57B57786D5F3}"/>
              </a:ext>
            </a:extLst>
          </p:cNvPr>
          <p:cNvSpPr txBox="1"/>
          <p:nvPr/>
        </p:nvSpPr>
        <p:spPr>
          <a:xfrm>
            <a:off x="4784034" y="147358"/>
            <a:ext cx="68334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CF2D33-D68E-4C1F-BE08-222BD1D2C67E}"/>
              </a:ext>
            </a:extLst>
          </p:cNvPr>
          <p:cNvSpPr/>
          <p:nvPr/>
        </p:nvSpPr>
        <p:spPr>
          <a:xfrm>
            <a:off x="1522796" y="855244"/>
            <a:ext cx="607732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All Psychology Schools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Types of counselling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3"/>
              </a:rPr>
              <a:t>https://www.allpsychologyschools.com/counseling/types-of-counseling/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</a:rPr>
              <a:t> </a:t>
            </a:r>
            <a:r>
              <a:rPr lang="en-US" sz="1400" u="sng" dirty="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15 June 2020]  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US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Best Counselling Degrees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What is Rehabilitation Counseling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4"/>
              </a:rPr>
              <a:t>https://www.bestcounselingdegrees.net/faq/what-is-rehabilitation-counseling/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[16 June 2020] 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sz="1400" dirty="0">
              <a:hlinkClick r:id="rId5"/>
            </a:endParaRPr>
          </a:p>
          <a:p>
            <a:r>
              <a:rPr lang="en-GB" sz="1400" dirty="0">
                <a:hlinkClick r:id="rId5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Bower, P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Rowland, N &amp; Hardy, R (2003), '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The clinical effectiveness of counselling in primary care: A systematic review and meta-analysis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',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vol. 33, no. 2, pp. 203-215. 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https://doi.org/10.1017/S0033291702006979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Counselling Directory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Drug Addiction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9"/>
              </a:rPr>
              <a:t>https://www.counselling-directory.org.uk/drug.html#treatmentfordrugaddiction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[16 June 2020] </a:t>
            </a:r>
          </a:p>
          <a:p>
            <a:endParaRPr 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Counselling Directory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Mental Health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10"/>
              </a:rPr>
              <a:t>https://www.counselling-directory.org.uk/mentalhealth.html#mentalhealthsupport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[16 June 2020] 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85471D-349A-4097-A7F6-EC0A9F5B9572}"/>
              </a:ext>
            </a:extLst>
          </p:cNvPr>
          <p:cNvSpPr/>
          <p:nvPr/>
        </p:nvSpPr>
        <p:spPr>
          <a:xfrm>
            <a:off x="1463763" y="1584219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 introduction to counselling (2003) (online) available from </a:t>
            </a:r>
            <a:r>
              <a:rPr lang="en-GB" sz="1400" dirty="0">
                <a:solidFill>
                  <a:srgbClr val="3085ED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https://www.questia.com/library/119519668/an-introduction-to-counselling</a:t>
            </a:r>
            <a:endParaRPr lang="en-GB" sz="1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09BD7F-55EF-4434-9C7C-FCFD5ED5C55E}"/>
              </a:ext>
            </a:extLst>
          </p:cNvPr>
          <p:cNvSpPr/>
          <p:nvPr/>
        </p:nvSpPr>
        <p:spPr>
          <a:xfrm>
            <a:off x="6944139" y="225214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 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041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EA7B90B-B434-4FE6-8C98-2BF7E63CC72E}"/>
              </a:ext>
            </a:extLst>
          </p:cNvPr>
          <p:cNvSpPr/>
          <p:nvPr/>
        </p:nvSpPr>
        <p:spPr>
          <a:xfrm>
            <a:off x="1675798" y="485473"/>
            <a:ext cx="6096000" cy="7448193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Counselling Directory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Mental Health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2"/>
              </a:rPr>
              <a:t>https://www.counselling-directory.org.uk/mentalhealth.html#mentalhealthsupport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[16 June 2020]  </a:t>
            </a:r>
          </a:p>
          <a:p>
            <a:pPr fontAlgn="base"/>
            <a:endParaRPr lang="en-US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Counselling Directory (2020).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Types of therapy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3"/>
              </a:rPr>
              <a:t>https://www.counselling-directory.org.uk/counselling.html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(June 2020] </a:t>
            </a:r>
            <a:endParaRPr lang="en-US" sz="14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Counselling NHS (2017) (online) available from </a:t>
            </a:r>
            <a:endParaRPr lang="en-US" sz="14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GB" sz="1400" dirty="0">
                <a:hlinkClick r:id="rId4"/>
              </a:rPr>
              <a:t>https://www.nhs.uk/conditions/counselling/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Online counselling pros and cons (2020)(online) available from</a:t>
            </a:r>
          </a:p>
          <a:p>
            <a:pPr fontAlgn="base"/>
            <a:r>
              <a:rPr lang="en-GB" sz="1400" dirty="0">
                <a:hlinkClick r:id="rId5"/>
              </a:rPr>
              <a:t>https://schools.au.reachout.com/articles/online-counselling-pros-and-cons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Psychology Today (2017)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10 Reasons why people refuse to talk to therapists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6"/>
              </a:rPr>
              <a:t>https://www.psychologytoday.com/gb/blog/i-hear-you/201710/10-reasons-why-people-refuse-talk-therapists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 [16 June 2020] </a:t>
            </a:r>
          </a:p>
          <a:p>
            <a:pPr fontAlgn="base"/>
            <a:endParaRPr lang="en-US" sz="1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US" sz="12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Study.com (2020) </a:t>
            </a:r>
            <a:r>
              <a:rPr lang="en-US" sz="1400" i="1" dirty="0">
                <a:solidFill>
                  <a:srgbClr val="000000"/>
                </a:solidFill>
                <a:latin typeface="Arial" panose="020B0604020202020204" pitchFamily="34" charset="0"/>
              </a:rPr>
              <a:t>Marriage and family counseling 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[online] available from 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hlinkClick r:id="rId7"/>
              </a:rPr>
              <a:t>https://study.com/directory/category/Medical_and_Health_Professions/Mental_Health_Services/Marriage_and_Family_Counseling.html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</a:rPr>
              <a:t> (16 June 2020]  </a:t>
            </a:r>
            <a:endParaRPr lang="en-US" sz="14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endParaRPr lang="en-US" sz="12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endParaRPr lang="en-GB" dirty="0"/>
          </a:p>
          <a:p>
            <a:pPr fontAlgn="base"/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US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257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6420</TotalTime>
  <Words>463</Words>
  <Application>Microsoft Office PowerPoint</Application>
  <PresentationFormat>Widescreen</PresentationFormat>
  <Paragraphs>54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Corbel</vt:lpstr>
      <vt:lpstr>Segoe UI</vt:lpstr>
      <vt:lpstr>Times New Roman</vt:lpstr>
      <vt:lpstr>Parallax</vt:lpstr>
      <vt:lpstr>Counselling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</dc:title>
  <dc:creator>gzala saddique</dc:creator>
  <cp:lastModifiedBy>Kim Latimer (1808515)</cp:lastModifiedBy>
  <cp:revision>21</cp:revision>
  <dcterms:created xsi:type="dcterms:W3CDTF">2020-06-14T19:15:23Z</dcterms:created>
  <dcterms:modified xsi:type="dcterms:W3CDTF">2020-06-22T03:42:45Z</dcterms:modified>
</cp:coreProperties>
</file>