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97"/>
  </p:notesMasterIdLst>
  <p:handoutMasterIdLst>
    <p:handoutMasterId r:id="rId98"/>
  </p:handoutMasterIdLst>
  <p:sldIdLst>
    <p:sldId id="271" r:id="rId5"/>
    <p:sldId id="307" r:id="rId6"/>
    <p:sldId id="257" r:id="rId7"/>
    <p:sldId id="276" r:id="rId8"/>
    <p:sldId id="948" r:id="rId9"/>
    <p:sldId id="881" r:id="rId10"/>
    <p:sldId id="885" r:id="rId11"/>
    <p:sldId id="886" r:id="rId12"/>
    <p:sldId id="890" r:id="rId13"/>
    <p:sldId id="1199" r:id="rId14"/>
    <p:sldId id="1200" r:id="rId15"/>
    <p:sldId id="1201" r:id="rId16"/>
    <p:sldId id="1202" r:id="rId17"/>
    <p:sldId id="298" r:id="rId18"/>
    <p:sldId id="1203" r:id="rId19"/>
    <p:sldId id="277" r:id="rId20"/>
    <p:sldId id="294" r:id="rId21"/>
    <p:sldId id="279" r:id="rId22"/>
    <p:sldId id="286" r:id="rId23"/>
    <p:sldId id="287" r:id="rId24"/>
    <p:sldId id="288" r:id="rId25"/>
    <p:sldId id="304" r:id="rId26"/>
    <p:sldId id="301" r:id="rId27"/>
    <p:sldId id="263" r:id="rId28"/>
    <p:sldId id="303" r:id="rId29"/>
    <p:sldId id="289" r:id="rId30"/>
    <p:sldId id="305" r:id="rId31"/>
    <p:sldId id="306" r:id="rId32"/>
    <p:sldId id="1204" r:id="rId33"/>
    <p:sldId id="280" r:id="rId34"/>
    <p:sldId id="290" r:id="rId35"/>
    <p:sldId id="295" r:id="rId36"/>
    <p:sldId id="291" r:id="rId37"/>
    <p:sldId id="299" r:id="rId38"/>
    <p:sldId id="281" r:id="rId39"/>
    <p:sldId id="1227" r:id="rId40"/>
    <p:sldId id="1205" r:id="rId41"/>
    <p:sldId id="292" r:id="rId42"/>
    <p:sldId id="308" r:id="rId43"/>
    <p:sldId id="300" r:id="rId44"/>
    <p:sldId id="1226" r:id="rId45"/>
    <p:sldId id="1206" r:id="rId46"/>
    <p:sldId id="930" r:id="rId47"/>
    <p:sldId id="282" r:id="rId48"/>
    <p:sldId id="1228" r:id="rId49"/>
    <p:sldId id="1207" r:id="rId50"/>
    <p:sldId id="889" r:id="rId51"/>
    <p:sldId id="952" r:id="rId52"/>
    <p:sldId id="940" r:id="rId53"/>
    <p:sldId id="943" r:id="rId54"/>
    <p:sldId id="944" r:id="rId55"/>
    <p:sldId id="945" r:id="rId56"/>
    <p:sldId id="956" r:id="rId57"/>
    <p:sldId id="957" r:id="rId58"/>
    <p:sldId id="958" r:id="rId59"/>
    <p:sldId id="959" r:id="rId60"/>
    <p:sldId id="960" r:id="rId61"/>
    <p:sldId id="961" r:id="rId62"/>
    <p:sldId id="962" r:id="rId63"/>
    <p:sldId id="963" r:id="rId64"/>
    <p:sldId id="964" r:id="rId65"/>
    <p:sldId id="965" r:id="rId66"/>
    <p:sldId id="966" r:id="rId67"/>
    <p:sldId id="967" r:id="rId68"/>
    <p:sldId id="968" r:id="rId69"/>
    <p:sldId id="969" r:id="rId70"/>
    <p:sldId id="970" r:id="rId71"/>
    <p:sldId id="1213" r:id="rId72"/>
    <p:sldId id="1212" r:id="rId73"/>
    <p:sldId id="1214" r:id="rId74"/>
    <p:sldId id="971" r:id="rId75"/>
    <p:sldId id="972" r:id="rId76"/>
    <p:sldId id="973" r:id="rId77"/>
    <p:sldId id="974" r:id="rId78"/>
    <p:sldId id="975" r:id="rId79"/>
    <p:sldId id="976" r:id="rId80"/>
    <p:sldId id="264" r:id="rId81"/>
    <p:sldId id="1215" r:id="rId82"/>
    <p:sldId id="939" r:id="rId83"/>
    <p:sldId id="1216" r:id="rId84"/>
    <p:sldId id="1217" r:id="rId85"/>
    <p:sldId id="1218" r:id="rId86"/>
    <p:sldId id="1219" r:id="rId87"/>
    <p:sldId id="1225" r:id="rId88"/>
    <p:sldId id="1220" r:id="rId89"/>
    <p:sldId id="1221" r:id="rId90"/>
    <p:sldId id="1222" r:id="rId91"/>
    <p:sldId id="1223" r:id="rId92"/>
    <p:sldId id="1224" r:id="rId93"/>
    <p:sldId id="329" r:id="rId94"/>
    <p:sldId id="1211" r:id="rId95"/>
    <p:sldId id="1229" r:id="rId9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235" autoAdjust="0"/>
  </p:normalViewPr>
  <p:slideViewPr>
    <p:cSldViewPr>
      <p:cViewPr varScale="1">
        <p:scale>
          <a:sx n="57" d="100"/>
          <a:sy n="57" d="100"/>
        </p:scale>
        <p:origin x="1776" y="66"/>
      </p:cViewPr>
      <p:guideLst>
        <p:guide orient="horz" pos="2160"/>
        <p:guide pos="2880"/>
      </p:guideLst>
    </p:cSldViewPr>
  </p:slideViewPr>
  <p:notesTextViewPr>
    <p:cViewPr>
      <p:scale>
        <a:sx n="125" d="100"/>
        <a:sy n="125" d="100"/>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slide" Target="slides/slide72.xml"/><Relationship Id="rId84" Type="http://schemas.openxmlformats.org/officeDocument/2006/relationships/slide" Target="slides/slide80.xml"/><Relationship Id="rId89" Type="http://schemas.openxmlformats.org/officeDocument/2006/relationships/slide" Target="slides/slide85.xml"/><Relationship Id="rId97" Type="http://schemas.openxmlformats.org/officeDocument/2006/relationships/notesMaster" Target="notesMasters/notesMaster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slide" Target="slides/slide75.xml"/><Relationship Id="rId87" Type="http://schemas.openxmlformats.org/officeDocument/2006/relationships/slide" Target="slides/slide83.xml"/><Relationship Id="rId102"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slide" Target="slides/slide78.xml"/><Relationship Id="rId90" Type="http://schemas.openxmlformats.org/officeDocument/2006/relationships/slide" Target="slides/slide86.xml"/><Relationship Id="rId95" Type="http://schemas.openxmlformats.org/officeDocument/2006/relationships/slide" Target="slides/slide9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100"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slide" Target="slides/slide89.xml"/><Relationship Id="rId98"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presProps" Target="presProps.xml"/><Relationship Id="rId10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27/02/2020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5B0FAB-4EDA-4BE5-8E2B-F841D5966E5D}" type="datetimeFigureOut">
              <a:rPr lang="en-GB" smtClean="0"/>
              <a:t>27/02/2020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4F7143-3262-4712-BBAC-9EEC69AABB0A}" type="slidenum">
              <a:rPr lang="en-GB" smtClean="0"/>
              <a:t>‹#›</a:t>
            </a:fld>
            <a:endParaRPr lang="en-GB"/>
          </a:p>
        </p:txBody>
      </p:sp>
    </p:spTree>
    <p:extLst>
      <p:ext uri="{BB962C8B-B14F-4D97-AF65-F5344CB8AC3E}">
        <p14:creationId xmlns:p14="http://schemas.microsoft.com/office/powerpoint/2010/main" val="261330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3" Type="http://schemas.openxmlformats.org/officeDocument/2006/relationships/hyperlink" Target="http://psycnet.apa.org/index.cfm?fa=search.displayRecord&amp;uid=1964-04111-001" TargetMode="External"/><Relationship Id="rId2" Type="http://schemas.openxmlformats.org/officeDocument/2006/relationships/slide" Target="../slides/slide77.xml"/><Relationship Id="rId1" Type="http://schemas.openxmlformats.org/officeDocument/2006/relationships/notesMaster" Target="../notesMasters/notesMaster1.xml"/><Relationship Id="rId5" Type="http://schemas.openxmlformats.org/officeDocument/2006/relationships/hyperlink" Target="https://www.mindtools.com/pages/article/newTMM_74.htm" TargetMode="External"/><Relationship Id="rId4" Type="http://schemas.openxmlformats.org/officeDocument/2006/relationships/hyperlink" Target="https://www.mindtools.com/pages/article/newLDR_92.htm" TargetMode="Externa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37215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2</a:t>
            </a:fld>
            <a:endParaRPr lang="en-GB"/>
          </a:p>
        </p:txBody>
      </p:sp>
    </p:spTree>
    <p:extLst>
      <p:ext uri="{BB962C8B-B14F-4D97-AF65-F5344CB8AC3E}">
        <p14:creationId xmlns:p14="http://schemas.microsoft.com/office/powerpoint/2010/main" val="26736978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endParaRPr lang="en-GB" sz="1600" dirty="0">
              <a:latin typeface="Times New Roman" pitchFamily="18" charset="0"/>
            </a:endParaRPr>
          </a:p>
        </p:txBody>
      </p:sp>
      <p:sp>
        <p:nvSpPr>
          <p:cNvPr id="38916" name="Slide Number Placeholder 3"/>
          <p:cNvSpPr>
            <a:spLocks noGrp="1"/>
          </p:cNvSpPr>
          <p:nvPr>
            <p:ph type="sldNum" sz="quarter" idx="5"/>
          </p:nvPr>
        </p:nvSpPr>
        <p:spPr>
          <a:noFill/>
        </p:spPr>
        <p:txBody>
          <a:bodyPr/>
          <a:lstStyle/>
          <a:p>
            <a:pPr defTabSz="912813"/>
            <a:fld id="{A2B53666-6DA5-49CE-A65F-E72F25979E5F}" type="slidenum">
              <a:rPr lang="en-GB" smtClean="0"/>
              <a:pPr defTabSz="912813"/>
              <a:t>5</a:t>
            </a:fld>
            <a:endParaRPr lang="en-GB" dirty="0"/>
          </a:p>
        </p:txBody>
      </p:sp>
    </p:spTree>
    <p:extLst>
      <p:ext uri="{BB962C8B-B14F-4D97-AF65-F5344CB8AC3E}">
        <p14:creationId xmlns:p14="http://schemas.microsoft.com/office/powerpoint/2010/main" val="32367570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they mean by this?</a:t>
            </a:r>
          </a:p>
          <a:p>
            <a:endParaRPr lang="en-GB" dirty="0"/>
          </a:p>
          <a:p>
            <a:r>
              <a:rPr lang="en-GB" dirty="0"/>
              <a:t>The criteria for assessing performance become the prescriptive tasks for people to complete, whether they lead to increased performance or not. – </a:t>
            </a:r>
            <a:r>
              <a:rPr lang="en-GB" dirty="0" err="1"/>
              <a:t>i.e</a:t>
            </a:r>
            <a:r>
              <a:rPr lang="en-GB" dirty="0"/>
              <a:t> the annual appraisal debate.</a:t>
            </a:r>
          </a:p>
        </p:txBody>
      </p:sp>
      <p:sp>
        <p:nvSpPr>
          <p:cNvPr id="4" name="Slide Number Placeholder 3"/>
          <p:cNvSpPr>
            <a:spLocks noGrp="1"/>
          </p:cNvSpPr>
          <p:nvPr>
            <p:ph type="sldNum" sz="quarter" idx="5"/>
          </p:nvPr>
        </p:nvSpPr>
        <p:spPr/>
        <p:txBody>
          <a:bodyPr/>
          <a:lstStyle/>
          <a:p>
            <a:fld id="{A74F7143-3262-4712-BBAC-9EEC69AABB0A}" type="slidenum">
              <a:rPr lang="en-GB" smtClean="0"/>
              <a:t>6</a:t>
            </a:fld>
            <a:endParaRPr lang="en-GB"/>
          </a:p>
        </p:txBody>
      </p:sp>
    </p:spTree>
    <p:extLst>
      <p:ext uri="{BB962C8B-B14F-4D97-AF65-F5344CB8AC3E}">
        <p14:creationId xmlns:p14="http://schemas.microsoft.com/office/powerpoint/2010/main" val="3613659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p:spPr>
      </p:sp>
      <p:sp>
        <p:nvSpPr>
          <p:cNvPr id="1536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altLang="es-ES_tradnl" dirty="0">
                <a:latin typeface="Arial" charset="0"/>
                <a:cs typeface="Arial" charset="0"/>
              </a:rPr>
              <a:t>Source: Rousseau 1995. See page 138.</a:t>
            </a:r>
            <a:endParaRPr lang="es-ES_tradnl" altLang="es-ES_tradnl" dirty="0">
              <a:latin typeface="Arial" charset="0"/>
              <a:cs typeface="Arial" charset="0"/>
            </a:endParaRPr>
          </a:p>
          <a:p>
            <a:pPr eaLnBrk="1" hangingPunct="1">
              <a:spcBef>
                <a:spcPct val="0"/>
              </a:spcBef>
            </a:pPr>
            <a:endParaRPr lang="es-ES_tradnl" altLang="es-ES_tradnl" dirty="0"/>
          </a:p>
        </p:txBody>
      </p:sp>
      <p:sp>
        <p:nvSpPr>
          <p:cNvPr id="1536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8CE3480-B79B-43F9-AC2A-7ABAB17F6BCA}" type="slidenum">
              <a:rPr lang="es-ES_tradnl" altLang="es-ES_tradnl" smtClean="0"/>
              <a:pPr/>
              <a:t>8</a:t>
            </a:fld>
            <a:endParaRPr lang="es-ES_tradnl" altLang="es-ES_tradnl" dirty="0"/>
          </a:p>
        </p:txBody>
      </p:sp>
    </p:spTree>
    <p:extLst>
      <p:ext uri="{BB962C8B-B14F-4D97-AF65-F5344CB8AC3E}">
        <p14:creationId xmlns:p14="http://schemas.microsoft.com/office/powerpoint/2010/main" val="21079096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Update Demographic Handout</a:t>
            </a:r>
          </a:p>
          <a:p>
            <a:endParaRPr lang="en-GB" dirty="0"/>
          </a:p>
          <a:p>
            <a:r>
              <a:rPr lang="en-GB" dirty="0"/>
              <a:t>HR Zone – Report on motivating millennials. Book “Motivating the What’s in it for Me” Generations.</a:t>
            </a:r>
          </a:p>
          <a:p>
            <a:endParaRPr lang="en-GB" dirty="0"/>
          </a:p>
          <a:p>
            <a:r>
              <a:rPr lang="en-GB" dirty="0"/>
              <a:t>April Book – The Energized workplace?</a:t>
            </a:r>
          </a:p>
        </p:txBody>
      </p:sp>
      <p:sp>
        <p:nvSpPr>
          <p:cNvPr id="4" name="Slide Number Placeholder 3"/>
          <p:cNvSpPr>
            <a:spLocks noGrp="1"/>
          </p:cNvSpPr>
          <p:nvPr>
            <p:ph type="sldNum" sz="quarter" idx="5"/>
          </p:nvPr>
        </p:nvSpPr>
        <p:spPr/>
        <p:txBody>
          <a:bodyPr/>
          <a:lstStyle/>
          <a:p>
            <a:fld id="{A74F7143-3262-4712-BBAC-9EEC69AABB0A}" type="slidenum">
              <a:rPr lang="en-GB" smtClean="0"/>
              <a:t>9</a:t>
            </a:fld>
            <a:endParaRPr lang="en-GB"/>
          </a:p>
        </p:txBody>
      </p:sp>
    </p:spTree>
    <p:extLst>
      <p:ext uri="{BB962C8B-B14F-4D97-AF65-F5344CB8AC3E}">
        <p14:creationId xmlns:p14="http://schemas.microsoft.com/office/powerpoint/2010/main" val="12118209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Herzberg connection – the policies and practices are the hygiene factors whilst the way in which line managers deliver the policies are the differentiators (motivators). </a:t>
            </a:r>
          </a:p>
        </p:txBody>
      </p:sp>
      <p:sp>
        <p:nvSpPr>
          <p:cNvPr id="4" name="Slide Number Placeholder 3"/>
          <p:cNvSpPr>
            <a:spLocks noGrp="1"/>
          </p:cNvSpPr>
          <p:nvPr>
            <p:ph type="sldNum" sz="quarter" idx="5"/>
          </p:nvPr>
        </p:nvSpPr>
        <p:spPr/>
        <p:txBody>
          <a:bodyPr/>
          <a:lstStyle/>
          <a:p>
            <a:fld id="{AC86910F-1461-4CED-95BF-5C0727A7CEEA}" type="slidenum">
              <a:rPr lang="en-GB" smtClean="0"/>
              <a:t>10</a:t>
            </a:fld>
            <a:endParaRPr lang="en-GB"/>
          </a:p>
        </p:txBody>
      </p:sp>
    </p:spTree>
    <p:extLst>
      <p:ext uri="{BB962C8B-B14F-4D97-AF65-F5344CB8AC3E}">
        <p14:creationId xmlns:p14="http://schemas.microsoft.com/office/powerpoint/2010/main" val="457468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dirty="0">
                <a:solidFill>
                  <a:srgbClr val="333399"/>
                </a:solidFill>
                <a:latin typeface="Arial" charset="0"/>
              </a:rPr>
              <a:t>Source:  Purcell/CIPD</a:t>
            </a:r>
            <a:endParaRPr lang="en-GB" dirty="0"/>
          </a:p>
          <a:p>
            <a:endParaRPr lang="es-ES_tradnl"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11</a:t>
            </a:fld>
            <a:endParaRPr lang="en-GB" dirty="0"/>
          </a:p>
        </p:txBody>
      </p:sp>
    </p:spTree>
    <p:extLst>
      <p:ext uri="{BB962C8B-B14F-4D97-AF65-F5344CB8AC3E}">
        <p14:creationId xmlns:p14="http://schemas.microsoft.com/office/powerpoint/2010/main" val="33374423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p:spPr>
      </p:sp>
      <p:sp>
        <p:nvSpPr>
          <p:cNvPr id="1638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altLang="es-ES_tradnl" dirty="0">
                <a:latin typeface="Arial" charset="0"/>
              </a:rPr>
              <a:t>See page </a:t>
            </a:r>
            <a:r>
              <a:rPr lang="en-GB" altLang="es-ES_tradnl" dirty="0">
                <a:solidFill>
                  <a:srgbClr val="FF0000"/>
                </a:solidFill>
                <a:latin typeface="Arial" charset="0"/>
              </a:rPr>
              <a:t>144</a:t>
            </a:r>
            <a:r>
              <a:rPr lang="en-GB" altLang="es-ES_tradnl" dirty="0">
                <a:latin typeface="Arial" charset="0"/>
              </a:rPr>
              <a:t>.  Hutchinson, S. and Purcell , J. (2003) </a:t>
            </a:r>
            <a:r>
              <a:rPr lang="en-GB" altLang="es-ES_tradnl" i="1" dirty="0">
                <a:latin typeface="Arial" charset="0"/>
              </a:rPr>
              <a:t>Bringing Policies to Life: The vital role of front-line managers in people management.</a:t>
            </a:r>
            <a:r>
              <a:rPr lang="en-GB" altLang="es-ES_tradnl" dirty="0">
                <a:latin typeface="Arial" charset="0"/>
              </a:rPr>
              <a:t> With the permission of the publisher, CIPD, London</a:t>
            </a:r>
          </a:p>
          <a:p>
            <a:pPr eaLnBrk="1" hangingPunct="1">
              <a:spcBef>
                <a:spcPct val="0"/>
              </a:spcBef>
            </a:pPr>
            <a:endParaRPr lang="en-GB" altLang="es-ES_tradnl" dirty="0">
              <a:latin typeface="Arial" charset="0"/>
            </a:endParaRPr>
          </a:p>
          <a:p>
            <a:pPr eaLnBrk="1" hangingPunct="1">
              <a:spcBef>
                <a:spcPct val="0"/>
              </a:spcBef>
            </a:pPr>
            <a:r>
              <a:rPr lang="en-GB" altLang="es-ES_tradnl" dirty="0">
                <a:latin typeface="Arial" charset="0"/>
              </a:rPr>
              <a:t>Horizontal and Vertical integration</a:t>
            </a:r>
          </a:p>
          <a:p>
            <a:pPr eaLnBrk="1" hangingPunct="1">
              <a:spcBef>
                <a:spcPct val="0"/>
              </a:spcBef>
            </a:pPr>
            <a:endParaRPr lang="es-ES_tradnl" altLang="es-ES_tradnl" dirty="0"/>
          </a:p>
        </p:txBody>
      </p:sp>
      <p:sp>
        <p:nvSpPr>
          <p:cNvPr id="1638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AC22858-80B6-44E1-8B0B-FA2297EDE779}" type="slidenum">
              <a:rPr lang="es-ES_tradnl" altLang="es-ES_tradnl" smtClean="0"/>
              <a:pPr/>
              <a:t>12</a:t>
            </a:fld>
            <a:endParaRPr lang="es-ES_tradnl" altLang="es-ES_tradnl" dirty="0"/>
          </a:p>
        </p:txBody>
      </p:sp>
    </p:spTree>
    <p:extLst>
      <p:ext uri="{BB962C8B-B14F-4D97-AF65-F5344CB8AC3E}">
        <p14:creationId xmlns:p14="http://schemas.microsoft.com/office/powerpoint/2010/main" val="27280367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600" dirty="0">
                <a:latin typeface="Arial" pitchFamily="34" charset="0"/>
                <a:cs typeface="Arial" pitchFamily="34" charset="0"/>
              </a:rPr>
              <a:t>(Tymon and Rees 2013)  ACE Model</a:t>
            </a:r>
          </a:p>
          <a:p>
            <a:endParaRPr lang="en-GB" sz="1600" dirty="0"/>
          </a:p>
        </p:txBody>
      </p:sp>
      <p:sp>
        <p:nvSpPr>
          <p:cNvPr id="4" name="Slide Number Placeholder 3"/>
          <p:cNvSpPr>
            <a:spLocks noGrp="1"/>
          </p:cNvSpPr>
          <p:nvPr>
            <p:ph type="sldNum" sz="quarter" idx="10"/>
          </p:nvPr>
        </p:nvSpPr>
        <p:spPr/>
        <p:txBody>
          <a:bodyPr/>
          <a:lstStyle/>
          <a:p>
            <a:pPr>
              <a:defRPr/>
            </a:pPr>
            <a:fld id="{83E42B8A-505C-4708-8310-E73CB036EDA2}" type="slidenum">
              <a:rPr lang="en-GB" smtClean="0"/>
              <a:pPr>
                <a:defRPr/>
              </a:pPr>
              <a:t>13</a:t>
            </a:fld>
            <a:endParaRPr lang="en-GB" dirty="0"/>
          </a:p>
        </p:txBody>
      </p:sp>
    </p:spTree>
    <p:extLst>
      <p:ext uri="{BB962C8B-B14F-4D97-AF65-F5344CB8AC3E}">
        <p14:creationId xmlns:p14="http://schemas.microsoft.com/office/powerpoint/2010/main" val="13352009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Google - </a:t>
            </a:r>
            <a:r>
              <a:rPr lang="en-GB" sz="1200" kern="1200" dirty="0">
                <a:solidFill>
                  <a:schemeClr val="tx1"/>
                </a:solidFill>
                <a:effectLst/>
                <a:latin typeface="+mn-lt"/>
                <a:ea typeface="+mn-ea"/>
                <a:cs typeface="+mn-cs"/>
              </a:rPr>
              <a:t>Being hired could take 6 months and from 15 to 25 interviews. Kept the roles open for the right person.  Eric Schmidt “the reality is there are some employees you should get rid of but the goal of recruitment should be to have none such employees. (P. 76).</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15</a:t>
            </a:fld>
            <a:endParaRPr lang="en-GB"/>
          </a:p>
        </p:txBody>
      </p:sp>
    </p:spTree>
    <p:extLst>
      <p:ext uri="{BB962C8B-B14F-4D97-AF65-F5344CB8AC3E}">
        <p14:creationId xmlns:p14="http://schemas.microsoft.com/office/powerpoint/2010/main" val="1840075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recent thinking – Agile / HR Analytics</a:t>
            </a:r>
          </a:p>
        </p:txBody>
      </p:sp>
      <p:sp>
        <p:nvSpPr>
          <p:cNvPr id="4" name="Slide Number Placeholder 3"/>
          <p:cNvSpPr>
            <a:spLocks noGrp="1"/>
          </p:cNvSpPr>
          <p:nvPr>
            <p:ph type="sldNum" sz="quarter" idx="5"/>
          </p:nvPr>
        </p:nvSpPr>
        <p:spPr/>
        <p:txBody>
          <a:bodyPr/>
          <a:lstStyle/>
          <a:p>
            <a:fld id="{A74F7143-3262-4712-BBAC-9EEC69AABB0A}" type="slidenum">
              <a:rPr lang="en-GB" smtClean="0"/>
              <a:t>17</a:t>
            </a:fld>
            <a:endParaRPr lang="en-GB"/>
          </a:p>
        </p:txBody>
      </p:sp>
    </p:spTree>
    <p:extLst>
      <p:ext uri="{BB962C8B-B14F-4D97-AF65-F5344CB8AC3E}">
        <p14:creationId xmlns:p14="http://schemas.microsoft.com/office/powerpoint/2010/main" val="2176725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number of findings seek to explain the link and have been very influential. </a:t>
            </a:r>
          </a:p>
          <a:p>
            <a:endParaRPr lang="en-GB" dirty="0"/>
          </a:p>
          <a:p>
            <a:r>
              <a:rPr lang="en-GB" dirty="0"/>
              <a:t>Line managers are a crucial component of the black box. </a:t>
            </a:r>
          </a:p>
          <a:p>
            <a:endParaRPr lang="en-GB" dirty="0"/>
          </a:p>
          <a:p>
            <a:r>
              <a:rPr lang="en-GB" dirty="0"/>
              <a:t>Gallup’s  “It’s the Manager” 2019 research</a:t>
            </a:r>
          </a:p>
        </p:txBody>
      </p:sp>
      <p:sp>
        <p:nvSpPr>
          <p:cNvPr id="4" name="Slide Number Placeholder 3"/>
          <p:cNvSpPr>
            <a:spLocks noGrp="1"/>
          </p:cNvSpPr>
          <p:nvPr>
            <p:ph type="sldNum" sz="quarter" idx="5"/>
          </p:nvPr>
        </p:nvSpPr>
        <p:spPr/>
        <p:txBody>
          <a:bodyPr/>
          <a:lstStyle/>
          <a:p>
            <a:fld id="{AC86910F-1461-4CED-95BF-5C0727A7CEEA}" type="slidenum">
              <a:rPr lang="en-GB" smtClean="0"/>
              <a:t>18</a:t>
            </a:fld>
            <a:endParaRPr lang="en-GB"/>
          </a:p>
        </p:txBody>
      </p:sp>
    </p:spTree>
    <p:extLst>
      <p:ext uri="{BB962C8B-B14F-4D97-AF65-F5344CB8AC3E}">
        <p14:creationId xmlns:p14="http://schemas.microsoft.com/office/powerpoint/2010/main" val="21861866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Message – HR policies and practices help to generate superior business performance because they help to motivate employees positively to perform well in their individual roles. The black box studies use the term ‘discretionary effort’ to describe this whilst Gallup use ‘Employee engagement’. But both contend that </a:t>
            </a:r>
            <a:r>
              <a:rPr lang="en-GB" dirty="0" err="1"/>
              <a:t>Huselid’s</a:t>
            </a:r>
            <a:r>
              <a:rPr lang="en-GB" dirty="0"/>
              <a:t> link can be largely explained by the fact that most employees respond positively to the presence in their organisation of best practice bundle of high performance work practices and that tends to lead (provided that other important conditions are also in place) to improved individual work performance. When this is true for most employees this leads to substantially improved organisational performance. </a:t>
            </a:r>
          </a:p>
          <a:p>
            <a:endParaRPr lang="en-GB" dirty="0"/>
          </a:p>
          <a:p>
            <a:r>
              <a:rPr lang="en-GB" dirty="0"/>
              <a:t>More recently Employee Experience, now Energy</a:t>
            </a:r>
          </a:p>
        </p:txBody>
      </p:sp>
      <p:sp>
        <p:nvSpPr>
          <p:cNvPr id="4" name="Slide Number Placeholder 3"/>
          <p:cNvSpPr>
            <a:spLocks noGrp="1"/>
          </p:cNvSpPr>
          <p:nvPr>
            <p:ph type="sldNum" sz="quarter" idx="5"/>
          </p:nvPr>
        </p:nvSpPr>
        <p:spPr/>
        <p:txBody>
          <a:bodyPr/>
          <a:lstStyle/>
          <a:p>
            <a:fld id="{AC86910F-1461-4CED-95BF-5C0727A7CEEA}" type="slidenum">
              <a:rPr lang="en-GB" smtClean="0"/>
              <a:t>19</a:t>
            </a:fld>
            <a:endParaRPr lang="en-GB"/>
          </a:p>
        </p:txBody>
      </p:sp>
    </p:spTree>
    <p:extLst>
      <p:ext uri="{BB962C8B-B14F-4D97-AF65-F5344CB8AC3E}">
        <p14:creationId xmlns:p14="http://schemas.microsoft.com/office/powerpoint/2010/main" val="121003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the million dollar question work – dedication, leading to stress</a:t>
            </a:r>
          </a:p>
          <a:p>
            <a:endParaRPr lang="en-GB" dirty="0"/>
          </a:p>
          <a:p>
            <a:r>
              <a:rPr lang="en-GB" dirty="0"/>
              <a:t>One of the challenges Google faced was because employees were so passionate they would not switch off, and risked burn-out.  They were working around the clock.  Trialled “Lights out” at 6pm, Googlers had to hand in their laptops and leave – Dublin Office.</a:t>
            </a:r>
          </a:p>
        </p:txBody>
      </p:sp>
      <p:sp>
        <p:nvSpPr>
          <p:cNvPr id="4" name="Slide Number Placeholder 3"/>
          <p:cNvSpPr>
            <a:spLocks noGrp="1"/>
          </p:cNvSpPr>
          <p:nvPr>
            <p:ph type="sldNum" sz="quarter" idx="5"/>
          </p:nvPr>
        </p:nvSpPr>
        <p:spPr/>
        <p:txBody>
          <a:bodyPr/>
          <a:lstStyle/>
          <a:p>
            <a:fld id="{A74F7143-3262-4712-BBAC-9EEC69AABB0A}" type="slidenum">
              <a:rPr lang="en-GB" smtClean="0"/>
              <a:t>20</a:t>
            </a:fld>
            <a:endParaRPr lang="en-GB"/>
          </a:p>
        </p:txBody>
      </p:sp>
    </p:spTree>
    <p:extLst>
      <p:ext uri="{BB962C8B-B14F-4D97-AF65-F5344CB8AC3E}">
        <p14:creationId xmlns:p14="http://schemas.microsoft.com/office/powerpoint/2010/main" val="15848470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Handout. </a:t>
            </a:r>
          </a:p>
        </p:txBody>
      </p:sp>
      <p:sp>
        <p:nvSpPr>
          <p:cNvPr id="4" name="Slide Number Placeholder 3"/>
          <p:cNvSpPr>
            <a:spLocks noGrp="1"/>
          </p:cNvSpPr>
          <p:nvPr>
            <p:ph type="sldNum" sz="quarter" idx="5"/>
          </p:nvPr>
        </p:nvSpPr>
        <p:spPr/>
        <p:txBody>
          <a:bodyPr/>
          <a:lstStyle/>
          <a:p>
            <a:fld id="{AC86910F-1461-4CED-95BF-5C0727A7CEEA}" type="slidenum">
              <a:rPr lang="en-GB" smtClean="0"/>
              <a:t>23</a:t>
            </a:fld>
            <a:endParaRPr lang="en-GB"/>
          </a:p>
        </p:txBody>
      </p:sp>
    </p:spTree>
    <p:extLst>
      <p:ext uri="{BB962C8B-B14F-4D97-AF65-F5344CB8AC3E}">
        <p14:creationId xmlns:p14="http://schemas.microsoft.com/office/powerpoint/2010/main" val="4056245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04FCC3D-1482-E74C-B9E1-344BBCA08900}" type="slidenum">
              <a:rPr lang="en-GB"/>
              <a:pPr/>
              <a:t>24</a:t>
            </a:fld>
            <a:endParaRPr lang="en-GB"/>
          </a:p>
        </p:txBody>
      </p:sp>
      <p:sp>
        <p:nvSpPr>
          <p:cNvPr id="33794"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33795" name="Rectangle 3"/>
          <p:cNvSpPr>
            <a:spLocks noGrp="1" noChangeArrowheads="1"/>
          </p:cNvSpPr>
          <p:nvPr>
            <p:ph type="body" idx="1"/>
          </p:nvPr>
        </p:nvSpPr>
        <p:spPr/>
        <p:txBody>
          <a:bodyPr/>
          <a:lstStyle/>
          <a:p>
            <a:pPr marL="228600" indent="-228600">
              <a:buFontTx/>
              <a:buChar char="•"/>
            </a:pPr>
            <a:r>
              <a:rPr lang="en-US" sz="1100" dirty="0">
                <a:latin typeface="Arial" pitchFamily="34" charset="0"/>
                <a:cs typeface="Arial" pitchFamily="34" charset="0"/>
              </a:rPr>
              <a:t>Performance management is a natural process of management. It is not an HRM technique or tool. </a:t>
            </a:r>
          </a:p>
          <a:p>
            <a:pPr marL="228600" indent="-228600">
              <a:buFontTx/>
              <a:buChar char="•"/>
            </a:pPr>
            <a:r>
              <a:rPr lang="en-US" sz="1100" dirty="0">
                <a:latin typeface="Arial" pitchFamily="34" charset="0"/>
                <a:cs typeface="Arial" pitchFamily="34" charset="0"/>
              </a:rPr>
              <a:t>As a natural process of management the performance management cycle shown in the slide corresponds with William Deming’s (1965) Plan-Do-Check-Act model.</a:t>
            </a:r>
            <a:endParaRPr lang="en-GB" sz="1100" dirty="0">
              <a:latin typeface="Arial" pitchFamily="34" charset="0"/>
              <a:cs typeface="Arial"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Self appointed career Gurus.  In 2013 more than 1,000 Googlers had sessions with the career Guru’s.  HR Professional Consultant Studies state – 70% On Job Training, 20% Coaching and mentoring and 10% classroom instruction – This is flawed.  1. It doesn’t tell you WHAT to do, 2. HOW to measure it, 3. No substantial EVIDENCE to support it works. (P.218-219).</a:t>
            </a:r>
          </a:p>
          <a:p>
            <a:r>
              <a:rPr lang="en-GB" sz="1200" kern="1200" dirty="0">
                <a:solidFill>
                  <a:schemeClr val="tx1"/>
                </a:solidFill>
                <a:effectLst/>
                <a:latin typeface="+mn-lt"/>
                <a:ea typeface="+mn-ea"/>
                <a:cs typeface="+mn-cs"/>
              </a:rPr>
              <a:t>Organisations always have more demand for people development than they can satisfy “What you can do will always out strip what you can deliver”.  Only invest in courses that change behaviour (P.219).</a:t>
            </a:r>
          </a:p>
          <a:p>
            <a:r>
              <a:rPr lang="en-GB" sz="1200" kern="1200" dirty="0">
                <a:solidFill>
                  <a:schemeClr val="tx1"/>
                </a:solidFill>
                <a:effectLst/>
                <a:latin typeface="+mn-lt"/>
                <a:ea typeface="+mn-ea"/>
                <a:cs typeface="+mn-cs"/>
              </a:rPr>
              <a:t>Kirkpatrick’s Model:</a:t>
            </a:r>
          </a:p>
          <a:p>
            <a:r>
              <a:rPr lang="en-GB" sz="1200" kern="1200" dirty="0">
                <a:solidFill>
                  <a:schemeClr val="tx1"/>
                </a:solidFill>
                <a:effectLst/>
                <a:latin typeface="+mn-lt"/>
                <a:ea typeface="+mn-ea"/>
                <a:cs typeface="+mn-cs"/>
              </a:rPr>
              <a:t>Level 1 – Student’s reaction to the training (Training Survey)</a:t>
            </a:r>
          </a:p>
          <a:p>
            <a:r>
              <a:rPr lang="en-GB" sz="1200" kern="1200" dirty="0">
                <a:solidFill>
                  <a:schemeClr val="tx1"/>
                </a:solidFill>
                <a:effectLst/>
                <a:latin typeface="+mn-lt"/>
                <a:ea typeface="+mn-ea"/>
                <a:cs typeface="+mn-cs"/>
              </a:rPr>
              <a:t>Level 2 – Assessing student’s change in knowledge (test/survey).</a:t>
            </a:r>
          </a:p>
          <a:p>
            <a:r>
              <a:rPr lang="en-GB" sz="1200" kern="1200" dirty="0">
                <a:solidFill>
                  <a:schemeClr val="tx1"/>
                </a:solidFill>
                <a:effectLst/>
                <a:latin typeface="+mn-lt"/>
                <a:ea typeface="+mn-ea"/>
                <a:cs typeface="+mn-cs"/>
              </a:rPr>
              <a:t>Level 3 – To what extend have students changed behaviour (Ask the team around the students, tell the student you are going to ask the team to get more honest more rounded answers from the student).</a:t>
            </a:r>
          </a:p>
          <a:p>
            <a:r>
              <a:rPr lang="en-GB" sz="1200" kern="1200" dirty="0">
                <a:solidFill>
                  <a:schemeClr val="tx1"/>
                </a:solidFill>
                <a:effectLst/>
                <a:latin typeface="+mn-lt"/>
                <a:ea typeface="+mn-ea"/>
                <a:cs typeface="+mn-cs"/>
              </a:rPr>
              <a:t>Level 4 – Result of the training (More sales as a result etc). (P.220).</a:t>
            </a:r>
          </a:p>
          <a:p>
            <a:r>
              <a:rPr lang="en-GB" sz="1200" kern="1200" dirty="0">
                <a:solidFill>
                  <a:schemeClr val="tx1"/>
                </a:solidFill>
                <a:effectLst/>
                <a:latin typeface="+mn-lt"/>
                <a:ea typeface="+mn-ea"/>
                <a:cs typeface="+mn-cs"/>
              </a:rPr>
              <a:t>Also, evaluate training by:</a:t>
            </a:r>
          </a:p>
          <a:p>
            <a:r>
              <a:rPr lang="en-GB" sz="1200" kern="1200" dirty="0">
                <a:solidFill>
                  <a:schemeClr val="tx1"/>
                </a:solidFill>
                <a:effectLst/>
                <a:latin typeface="+mn-lt"/>
                <a:ea typeface="+mn-ea"/>
                <a:cs typeface="+mn-cs"/>
              </a:rPr>
              <a:t>Having two comparatively identical groups, 1 is the control group (no change), 2</a:t>
            </a:r>
            <a:r>
              <a:rPr lang="en-GB" sz="1200" kern="1200" baseline="30000" dirty="0">
                <a:solidFill>
                  <a:schemeClr val="tx1"/>
                </a:solidFill>
                <a:effectLst/>
                <a:latin typeface="+mn-lt"/>
                <a:ea typeface="+mn-ea"/>
                <a:cs typeface="+mn-cs"/>
              </a:rPr>
              <a:t>nd</a:t>
            </a:r>
            <a:r>
              <a:rPr lang="en-GB" sz="1200" kern="1200" dirty="0">
                <a:solidFill>
                  <a:schemeClr val="tx1"/>
                </a:solidFill>
                <a:effectLst/>
                <a:latin typeface="+mn-lt"/>
                <a:ea typeface="+mn-ea"/>
                <a:cs typeface="+mn-cs"/>
              </a:rPr>
              <a:t> group receives training.  Evaluate the performance of both groups afterwards.  To evaluate appropriately takes time “Manager as Coach” improved coaching scores by 13% - we waited a year to see if this really had an affect, in the meantime thousands of Googlers did not receive coaching. (P.222-223).</a:t>
            </a:r>
          </a:p>
          <a:p>
            <a:r>
              <a:rPr lang="en-GB" sz="1200" kern="1200" dirty="0">
                <a:solidFill>
                  <a:schemeClr val="tx1"/>
                </a:solidFill>
                <a:effectLst/>
                <a:latin typeface="+mn-lt"/>
                <a:ea typeface="+mn-ea"/>
                <a:cs typeface="+mn-cs"/>
              </a:rPr>
              <a:t>Frank Oppenheimer – “The best way to learn is to teach” to teach you really have to think about your content.   To teach you really have to think about your content.  You need mastery of your subject  &amp; an elegant way to convey it to someone else…. Deeper reason for employees as teachers, it gives them, it’s inspiring and inspirational.  (P.224).</a:t>
            </a:r>
          </a:p>
          <a:p>
            <a:r>
              <a:rPr lang="en-GB" sz="1200" kern="1200" dirty="0">
                <a:solidFill>
                  <a:schemeClr val="tx1"/>
                </a:solidFill>
                <a:effectLst/>
                <a:latin typeface="+mn-lt"/>
                <a:ea typeface="+mn-ea"/>
                <a:cs typeface="+mn-cs"/>
              </a:rPr>
              <a:t>Works Rules For Building a Learning Institution:</a:t>
            </a:r>
          </a:p>
          <a:p>
            <a:pPr lvl="0"/>
            <a:r>
              <a:rPr lang="en-GB" sz="1200" kern="1200" dirty="0">
                <a:solidFill>
                  <a:schemeClr val="tx1"/>
                </a:solidFill>
                <a:effectLst/>
                <a:latin typeface="+mn-lt"/>
                <a:ea typeface="+mn-ea"/>
                <a:cs typeface="+mn-cs"/>
              </a:rPr>
              <a:t>Engage in deliberate practice: Break lessons down in to small digestible pieces with clear feedback and do them again and again.</a:t>
            </a:r>
          </a:p>
          <a:p>
            <a:pPr lvl="0"/>
            <a:r>
              <a:rPr lang="en-GB" sz="1200" kern="1200" dirty="0">
                <a:solidFill>
                  <a:schemeClr val="tx1"/>
                </a:solidFill>
                <a:effectLst/>
                <a:latin typeface="+mn-lt"/>
                <a:ea typeface="+mn-ea"/>
                <a:cs typeface="+mn-cs"/>
              </a:rPr>
              <a:t>Have your best people teach.</a:t>
            </a:r>
          </a:p>
          <a:p>
            <a:pPr lvl="0"/>
            <a:r>
              <a:rPr lang="en-GB" sz="1200" kern="1200" dirty="0">
                <a:solidFill>
                  <a:schemeClr val="tx1"/>
                </a:solidFill>
                <a:effectLst/>
                <a:latin typeface="+mn-lt"/>
                <a:ea typeface="+mn-ea"/>
                <a:cs typeface="+mn-cs"/>
              </a:rPr>
              <a:t>Invest only in courses you can prove change people’s behaviour. (P.224).</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25</a:t>
            </a:fld>
            <a:endParaRPr lang="en-GB"/>
          </a:p>
        </p:txBody>
      </p:sp>
    </p:spTree>
    <p:extLst>
      <p:ext uri="{BB962C8B-B14F-4D97-AF65-F5344CB8AC3E}">
        <p14:creationId xmlns:p14="http://schemas.microsoft.com/office/powerpoint/2010/main" val="22211434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organisations have formal performance management systems in place. </a:t>
            </a:r>
          </a:p>
          <a:p>
            <a:r>
              <a:rPr lang="en-GB" dirty="0"/>
              <a:t>More recently, organisations are moving towards real-time, regular feedback – via pulse communications, internal social media.  (Article)</a:t>
            </a:r>
          </a:p>
        </p:txBody>
      </p:sp>
      <p:sp>
        <p:nvSpPr>
          <p:cNvPr id="4" name="Slide Number Placeholder 3"/>
          <p:cNvSpPr>
            <a:spLocks noGrp="1"/>
          </p:cNvSpPr>
          <p:nvPr>
            <p:ph type="sldNum" sz="quarter" idx="5"/>
          </p:nvPr>
        </p:nvSpPr>
        <p:spPr/>
        <p:txBody>
          <a:bodyPr/>
          <a:lstStyle/>
          <a:p>
            <a:fld id="{AC86910F-1461-4CED-95BF-5C0727A7CEEA}" type="slidenum">
              <a:rPr lang="en-GB" smtClean="0"/>
              <a:t>26</a:t>
            </a:fld>
            <a:endParaRPr lang="en-GB"/>
          </a:p>
        </p:txBody>
      </p:sp>
    </p:spTree>
    <p:extLst>
      <p:ext uri="{BB962C8B-B14F-4D97-AF65-F5344CB8AC3E}">
        <p14:creationId xmlns:p14="http://schemas.microsoft.com/office/powerpoint/2010/main" val="18913844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Goal – Latham and Locke (1979) – goals direct attention to priorities, stimulate effort, challenge people to bring their skills to bear to increase the chance of success, the more challenging the goal, the more people will draw on their full repertoire of skills. </a:t>
            </a:r>
          </a:p>
          <a:p>
            <a:r>
              <a:rPr lang="en-GB" dirty="0"/>
              <a:t>Control – feedback as a means of shaping behaviour. People recognise what they have to do to improve.</a:t>
            </a:r>
          </a:p>
          <a:p>
            <a:r>
              <a:rPr lang="en-GB" dirty="0"/>
              <a:t>SC – helps encourage self-belief (self-efficacy – I can do this) which encourages performance. </a:t>
            </a:r>
          </a:p>
        </p:txBody>
      </p:sp>
      <p:sp>
        <p:nvSpPr>
          <p:cNvPr id="4" name="Slide Number Placeholder 3"/>
          <p:cNvSpPr>
            <a:spLocks noGrp="1"/>
          </p:cNvSpPr>
          <p:nvPr>
            <p:ph type="sldNum" sz="quarter" idx="5"/>
          </p:nvPr>
        </p:nvSpPr>
        <p:spPr/>
        <p:txBody>
          <a:bodyPr/>
          <a:lstStyle/>
          <a:p>
            <a:fld id="{AC86910F-1461-4CED-95BF-5C0727A7CEEA}" type="slidenum">
              <a:rPr lang="en-GB" smtClean="0"/>
              <a:t>27</a:t>
            </a:fld>
            <a:endParaRPr lang="en-GB"/>
          </a:p>
        </p:txBody>
      </p:sp>
    </p:spTree>
    <p:extLst>
      <p:ext uri="{BB962C8B-B14F-4D97-AF65-F5344CB8AC3E}">
        <p14:creationId xmlns:p14="http://schemas.microsoft.com/office/powerpoint/2010/main" val="8748345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r>
              <a:rPr lang="en-GB" dirty="0" err="1"/>
              <a:t>Humanyze</a:t>
            </a:r>
            <a:r>
              <a:rPr lang="en-GB" dirty="0"/>
              <a:t>” in the U.S – card that monitors people’s performance,  communications and any bottle necks</a:t>
            </a:r>
          </a:p>
        </p:txBody>
      </p:sp>
      <p:sp>
        <p:nvSpPr>
          <p:cNvPr id="4" name="Slide Number Placeholder 3"/>
          <p:cNvSpPr>
            <a:spLocks noGrp="1"/>
          </p:cNvSpPr>
          <p:nvPr>
            <p:ph type="sldNum" sz="quarter" idx="5"/>
          </p:nvPr>
        </p:nvSpPr>
        <p:spPr/>
        <p:txBody>
          <a:bodyPr/>
          <a:lstStyle/>
          <a:p>
            <a:fld id="{A74F7143-3262-4712-BBAC-9EEC69AABB0A}" type="slidenum">
              <a:rPr lang="en-GB" smtClean="0"/>
              <a:t>28</a:t>
            </a:fld>
            <a:endParaRPr lang="en-GB"/>
          </a:p>
        </p:txBody>
      </p:sp>
    </p:spTree>
    <p:extLst>
      <p:ext uri="{BB962C8B-B14F-4D97-AF65-F5344CB8AC3E}">
        <p14:creationId xmlns:p14="http://schemas.microsoft.com/office/powerpoint/2010/main" val="32430980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response in vogue (to performance management) is to surrender.  Adobe, Expedia, Juniper Networks, Kelly Services &amp; Microsoft have all eliminated the performance ratings.  (P.152).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Pulse surveys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Peer feedback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Access to real-time coaching </a:t>
            </a:r>
            <a:r>
              <a:rPr lang="en-GB" sz="1200" kern="1200" dirty="0" err="1">
                <a:solidFill>
                  <a:schemeClr val="tx1"/>
                </a:solidFill>
                <a:effectLst/>
                <a:latin typeface="+mn-lt"/>
                <a:ea typeface="+mn-ea"/>
                <a:cs typeface="+mn-cs"/>
              </a:rPr>
              <a:t>vloggs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29</a:t>
            </a:fld>
            <a:endParaRPr lang="en-GB"/>
          </a:p>
        </p:txBody>
      </p:sp>
    </p:spTree>
    <p:extLst>
      <p:ext uri="{BB962C8B-B14F-4D97-AF65-F5344CB8AC3E}">
        <p14:creationId xmlns:p14="http://schemas.microsoft.com/office/powerpoint/2010/main" val="12469941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emphasis is on evaluation – employees may down play development needs, but this is a problem then when looking to the future and how to improve.</a:t>
            </a:r>
          </a:p>
          <a:p>
            <a:r>
              <a:rPr lang="en-GB" dirty="0"/>
              <a:t>For it to work in relation to development, there should be no link to pay/reward. Need to decide if appraisal is evaluative (link to pay possible) or developmental. </a:t>
            </a:r>
          </a:p>
          <a:p>
            <a:endParaRPr lang="en-GB" dirty="0"/>
          </a:p>
          <a:p>
            <a:r>
              <a:rPr lang="en-GB" dirty="0"/>
              <a:t>Two types  of performance management system – behavioural (way results are achieved) and out-put based (results). Difficult to address both at same time. </a:t>
            </a:r>
          </a:p>
          <a:p>
            <a:r>
              <a:rPr lang="en-GB" dirty="0"/>
              <a:t>Behavioural can include competency based systems – which competencies are required. Looks at past performance. </a:t>
            </a:r>
          </a:p>
          <a:p>
            <a:endParaRPr lang="en-GB" dirty="0"/>
          </a:p>
          <a:p>
            <a:endParaRPr lang="en-GB" dirty="0"/>
          </a:p>
        </p:txBody>
      </p:sp>
      <p:sp>
        <p:nvSpPr>
          <p:cNvPr id="4" name="Slide Number Placeholder 3"/>
          <p:cNvSpPr>
            <a:spLocks noGrp="1"/>
          </p:cNvSpPr>
          <p:nvPr>
            <p:ph type="sldNum" sz="quarter" idx="5"/>
          </p:nvPr>
        </p:nvSpPr>
        <p:spPr/>
        <p:txBody>
          <a:bodyPr/>
          <a:lstStyle/>
          <a:p>
            <a:fld id="{AC86910F-1461-4CED-95BF-5C0727A7CEEA}" type="slidenum">
              <a:rPr lang="en-GB" smtClean="0"/>
              <a:t>30</a:t>
            </a:fld>
            <a:endParaRPr lang="en-GB"/>
          </a:p>
        </p:txBody>
      </p:sp>
    </p:spTree>
    <p:extLst>
      <p:ext uri="{BB962C8B-B14F-4D97-AF65-F5344CB8AC3E}">
        <p14:creationId xmlns:p14="http://schemas.microsoft.com/office/powerpoint/2010/main" val="212196631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34</a:t>
            </a:fld>
            <a:endParaRPr lang="en-GB"/>
          </a:p>
        </p:txBody>
      </p:sp>
    </p:spTree>
    <p:extLst>
      <p:ext uri="{BB962C8B-B14F-4D97-AF65-F5344CB8AC3E}">
        <p14:creationId xmlns:p14="http://schemas.microsoft.com/office/powerpoint/2010/main" val="5455589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Consuming</a:t>
            </a:r>
          </a:p>
        </p:txBody>
      </p:sp>
      <p:sp>
        <p:nvSpPr>
          <p:cNvPr id="4" name="Slide Number Placeholder 3"/>
          <p:cNvSpPr>
            <a:spLocks noGrp="1"/>
          </p:cNvSpPr>
          <p:nvPr>
            <p:ph type="sldNum" sz="quarter" idx="5"/>
          </p:nvPr>
        </p:nvSpPr>
        <p:spPr/>
        <p:txBody>
          <a:bodyPr/>
          <a:lstStyle/>
          <a:p>
            <a:fld id="{A74F7143-3262-4712-BBAC-9EEC69AABB0A}" type="slidenum">
              <a:rPr lang="en-GB" smtClean="0"/>
              <a:t>35</a:t>
            </a:fld>
            <a:endParaRPr lang="en-GB"/>
          </a:p>
        </p:txBody>
      </p:sp>
    </p:spTree>
    <p:extLst>
      <p:ext uri="{BB962C8B-B14F-4D97-AF65-F5344CB8AC3E}">
        <p14:creationId xmlns:p14="http://schemas.microsoft.com/office/powerpoint/2010/main" val="39621029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Google strongly advocate you separate them out</a:t>
            </a:r>
          </a:p>
        </p:txBody>
      </p:sp>
      <p:sp>
        <p:nvSpPr>
          <p:cNvPr id="4" name="Slide Number Placeholder 3"/>
          <p:cNvSpPr>
            <a:spLocks noGrp="1"/>
          </p:cNvSpPr>
          <p:nvPr>
            <p:ph type="sldNum" sz="quarter" idx="5"/>
          </p:nvPr>
        </p:nvSpPr>
        <p:spPr/>
        <p:txBody>
          <a:bodyPr/>
          <a:lstStyle/>
          <a:p>
            <a:fld id="{A74F7143-3262-4712-BBAC-9EEC69AABB0A}" type="slidenum">
              <a:rPr lang="en-GB" smtClean="0"/>
              <a:t>36</a:t>
            </a:fld>
            <a:endParaRPr lang="en-GB"/>
          </a:p>
        </p:txBody>
      </p:sp>
    </p:spTree>
    <p:extLst>
      <p:ext uri="{BB962C8B-B14F-4D97-AF65-F5344CB8AC3E}">
        <p14:creationId xmlns:p14="http://schemas.microsoft.com/office/powerpoint/2010/main" val="31614448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“Track Starr”  - team put in goals and the Line Manager agrees them</a:t>
            </a:r>
          </a:p>
          <a:p>
            <a:endParaRPr lang="en-GB" dirty="0"/>
          </a:p>
          <a:p>
            <a:r>
              <a:rPr lang="en-GB" dirty="0"/>
              <a:t>“Appraised” – Sophisticated I.T Platform for Appraisals.</a:t>
            </a:r>
          </a:p>
        </p:txBody>
      </p:sp>
      <p:sp>
        <p:nvSpPr>
          <p:cNvPr id="4" name="Slide Number Placeholder 3"/>
          <p:cNvSpPr>
            <a:spLocks noGrp="1"/>
          </p:cNvSpPr>
          <p:nvPr>
            <p:ph type="sldNum" sz="quarter" idx="5"/>
          </p:nvPr>
        </p:nvSpPr>
        <p:spPr/>
        <p:txBody>
          <a:bodyPr/>
          <a:lstStyle/>
          <a:p>
            <a:fld id="{A74F7143-3262-4712-BBAC-9EEC69AABB0A}" type="slidenum">
              <a:rPr lang="en-GB" smtClean="0"/>
              <a:t>37</a:t>
            </a:fld>
            <a:endParaRPr lang="en-GB"/>
          </a:p>
        </p:txBody>
      </p:sp>
    </p:spTree>
    <p:extLst>
      <p:ext uri="{BB962C8B-B14F-4D97-AF65-F5344CB8AC3E}">
        <p14:creationId xmlns:p14="http://schemas.microsoft.com/office/powerpoint/2010/main" val="64402703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Importance of induction in creating the right cultural expectations in new recruits (Marchington et al, 2016). </a:t>
            </a:r>
          </a:p>
        </p:txBody>
      </p:sp>
      <p:sp>
        <p:nvSpPr>
          <p:cNvPr id="4" name="Slide Number Placeholder 3"/>
          <p:cNvSpPr>
            <a:spLocks noGrp="1"/>
          </p:cNvSpPr>
          <p:nvPr>
            <p:ph type="sldNum" sz="quarter" idx="5"/>
          </p:nvPr>
        </p:nvSpPr>
        <p:spPr/>
        <p:txBody>
          <a:bodyPr/>
          <a:lstStyle/>
          <a:p>
            <a:fld id="{AC86910F-1461-4CED-95BF-5C0727A7CEEA}" type="slidenum">
              <a:rPr lang="en-GB" smtClean="0"/>
              <a:t>39</a:t>
            </a:fld>
            <a:endParaRPr lang="en-GB"/>
          </a:p>
        </p:txBody>
      </p:sp>
    </p:spTree>
    <p:extLst>
      <p:ext uri="{BB962C8B-B14F-4D97-AF65-F5344CB8AC3E}">
        <p14:creationId xmlns:p14="http://schemas.microsoft.com/office/powerpoint/2010/main" val="25964711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Baker – instead of one appraisal, 5 conversations for each 6 months (10 a year), on separate topics. Need for a more flexible, focussed, frequent and informal approach. </a:t>
            </a:r>
          </a:p>
          <a:p>
            <a:r>
              <a:rPr lang="en-GB" dirty="0"/>
              <a:t>Buckingham – review performance quarterly. </a:t>
            </a:r>
          </a:p>
        </p:txBody>
      </p:sp>
      <p:sp>
        <p:nvSpPr>
          <p:cNvPr id="4" name="Slide Number Placeholder 3"/>
          <p:cNvSpPr>
            <a:spLocks noGrp="1"/>
          </p:cNvSpPr>
          <p:nvPr>
            <p:ph type="sldNum" sz="quarter" idx="5"/>
          </p:nvPr>
        </p:nvSpPr>
        <p:spPr/>
        <p:txBody>
          <a:bodyPr/>
          <a:lstStyle/>
          <a:p>
            <a:fld id="{AC86910F-1461-4CED-95BF-5C0727A7CEEA}" type="slidenum">
              <a:rPr lang="en-GB" smtClean="0"/>
              <a:t>40</a:t>
            </a:fld>
            <a:endParaRPr lang="en-GB"/>
          </a:p>
        </p:txBody>
      </p:sp>
    </p:spTree>
    <p:extLst>
      <p:ext uri="{BB962C8B-B14F-4D97-AF65-F5344CB8AC3E}">
        <p14:creationId xmlns:p14="http://schemas.microsoft.com/office/powerpoint/2010/main" val="260692774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response in vogue (to performance management) is to surrender.  Adobe, Expedia, Juniper Networks, Kelly Services &amp; Microsoft have all eliminated the performance ratings.  (P.152).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Lucy Adams – Focus on </a:t>
            </a:r>
            <a:r>
              <a:rPr lang="en-GB" sz="1200" kern="1200" dirty="0" err="1">
                <a:solidFill>
                  <a:schemeClr val="tx1"/>
                </a:solidFill>
                <a:effectLst/>
                <a:latin typeface="+mn-lt"/>
                <a:ea typeface="+mn-ea"/>
                <a:cs typeface="+mn-cs"/>
              </a:rPr>
              <a:t>strenthgs</a:t>
            </a:r>
            <a:r>
              <a:rPr lang="en-GB" sz="120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41</a:t>
            </a:fld>
            <a:endParaRPr lang="en-GB"/>
          </a:p>
        </p:txBody>
      </p:sp>
    </p:spTree>
    <p:extLst>
      <p:ext uri="{BB962C8B-B14F-4D97-AF65-F5344CB8AC3E}">
        <p14:creationId xmlns:p14="http://schemas.microsoft.com/office/powerpoint/2010/main" val="6162823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Strengths based  - Why will this be more prevalent in the future?</a:t>
            </a:r>
          </a:p>
          <a:p>
            <a:endParaRPr lang="en-GB" dirty="0"/>
          </a:p>
          <a:p>
            <a:pPr marL="228600" indent="-228600">
              <a:buAutoNum type="arabicParenR"/>
            </a:pPr>
            <a:r>
              <a:rPr lang="en-GB" dirty="0"/>
              <a:t>AI removing the easy-to-do, people will need to excel in areas of human strengths – collaboration and creativity.</a:t>
            </a:r>
          </a:p>
          <a:p>
            <a:pPr marL="228600" indent="-228600">
              <a:buAutoNum type="arabicParenR"/>
            </a:pPr>
            <a:r>
              <a:rPr lang="en-GB" dirty="0"/>
              <a:t>CIPD Challenge to idea that employees should be involved in setting their own targets and state “although it seems counter intuitive, but this is not backed up by the research” – Changing Trends Vid.</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42</a:t>
            </a:fld>
            <a:endParaRPr lang="en-GB"/>
          </a:p>
        </p:txBody>
      </p:sp>
    </p:spTree>
    <p:extLst>
      <p:ext uri="{BB962C8B-B14F-4D97-AF65-F5344CB8AC3E}">
        <p14:creationId xmlns:p14="http://schemas.microsoft.com/office/powerpoint/2010/main" val="69108692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GB" dirty="0"/>
              <a:t>Performance Management Case Study</a:t>
            </a:r>
          </a:p>
        </p:txBody>
      </p:sp>
      <p:sp>
        <p:nvSpPr>
          <p:cNvPr id="4" name="Slide Number Placeholder 3"/>
          <p:cNvSpPr>
            <a:spLocks noGrp="1"/>
          </p:cNvSpPr>
          <p:nvPr>
            <p:ph type="sldNum" sz="quarter" idx="5"/>
          </p:nvPr>
        </p:nvSpPr>
        <p:spPr/>
        <p:txBody>
          <a:bodyPr/>
          <a:lstStyle/>
          <a:p>
            <a:fld id="{A74F7143-3262-4712-BBAC-9EEC69AABB0A}" type="slidenum">
              <a:rPr lang="en-GB" smtClean="0"/>
              <a:t>43</a:t>
            </a:fld>
            <a:endParaRPr lang="en-GB"/>
          </a:p>
        </p:txBody>
      </p:sp>
    </p:spTree>
    <p:extLst>
      <p:ext uri="{BB962C8B-B14F-4D97-AF65-F5344CB8AC3E}">
        <p14:creationId xmlns:p14="http://schemas.microsoft.com/office/powerpoint/2010/main" val="168434968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conclude that organisations are most likely to maximise their performance, achieve their objectives when they operate effective and appropriate formal performance management systems alongside the recognised bundle of high performance work practices and employee centred styles of line management that seek to bring out the best in every individual employee. However to sustain high levels of performance over time there is a need to embed a culture of high performance into the organisation’s culture. Need for managers to build high trust relationships with staff and communicate honestly with them. </a:t>
            </a:r>
          </a:p>
          <a:p>
            <a:endParaRPr lang="en-GB" dirty="0"/>
          </a:p>
          <a:p>
            <a:r>
              <a:rPr lang="en-GB" dirty="0"/>
              <a:t> </a:t>
            </a:r>
          </a:p>
        </p:txBody>
      </p:sp>
      <p:sp>
        <p:nvSpPr>
          <p:cNvPr id="4" name="Slide Number Placeholder 3"/>
          <p:cNvSpPr>
            <a:spLocks noGrp="1"/>
          </p:cNvSpPr>
          <p:nvPr>
            <p:ph type="sldNum" sz="quarter" idx="5"/>
          </p:nvPr>
        </p:nvSpPr>
        <p:spPr/>
        <p:txBody>
          <a:bodyPr/>
          <a:lstStyle/>
          <a:p>
            <a:fld id="{AC86910F-1461-4CED-95BF-5C0727A7CEEA}" type="slidenum">
              <a:rPr lang="en-GB" smtClean="0"/>
              <a:t>44</a:t>
            </a:fld>
            <a:endParaRPr lang="en-GB"/>
          </a:p>
        </p:txBody>
      </p:sp>
    </p:spTree>
    <p:extLst>
      <p:ext uri="{BB962C8B-B14F-4D97-AF65-F5344CB8AC3E}">
        <p14:creationId xmlns:p14="http://schemas.microsoft.com/office/powerpoint/2010/main" val="103119209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 </a:t>
            </a:r>
          </a:p>
        </p:txBody>
      </p:sp>
      <p:sp>
        <p:nvSpPr>
          <p:cNvPr id="4" name="Slide Number Placeholder 3"/>
          <p:cNvSpPr>
            <a:spLocks noGrp="1"/>
          </p:cNvSpPr>
          <p:nvPr>
            <p:ph type="sldNum" sz="quarter" idx="5"/>
          </p:nvPr>
        </p:nvSpPr>
        <p:spPr/>
        <p:txBody>
          <a:bodyPr/>
          <a:lstStyle/>
          <a:p>
            <a:fld id="{AC86910F-1461-4CED-95BF-5C0727A7CEEA}" type="slidenum">
              <a:rPr lang="en-GB" smtClean="0"/>
              <a:t>45</a:t>
            </a:fld>
            <a:endParaRPr lang="en-GB"/>
          </a:p>
        </p:txBody>
      </p:sp>
    </p:spTree>
    <p:extLst>
      <p:ext uri="{BB962C8B-B14F-4D97-AF65-F5344CB8AC3E}">
        <p14:creationId xmlns:p14="http://schemas.microsoft.com/office/powerpoint/2010/main" val="242276565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Performance Management Infographic</a:t>
            </a:r>
          </a:p>
          <a:p>
            <a:endParaRPr lang="en-GB" dirty="0"/>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46</a:t>
            </a:fld>
            <a:endParaRPr lang="en-GB"/>
          </a:p>
        </p:txBody>
      </p:sp>
    </p:spTree>
    <p:extLst>
      <p:ext uri="{BB962C8B-B14F-4D97-AF65-F5344CB8AC3E}">
        <p14:creationId xmlns:p14="http://schemas.microsoft.com/office/powerpoint/2010/main" val="121382301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47</a:t>
            </a:fld>
            <a:endParaRPr lang="en-GB"/>
          </a:p>
        </p:txBody>
      </p:sp>
    </p:spTree>
    <p:extLst>
      <p:ext uri="{BB962C8B-B14F-4D97-AF65-F5344CB8AC3E}">
        <p14:creationId xmlns:p14="http://schemas.microsoft.com/office/powerpoint/2010/main" val="113743174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48</a:t>
            </a:fld>
            <a:endParaRPr lang="en-GB" dirty="0"/>
          </a:p>
        </p:txBody>
      </p:sp>
    </p:spTree>
    <p:extLst>
      <p:ext uri="{BB962C8B-B14F-4D97-AF65-F5344CB8AC3E}">
        <p14:creationId xmlns:p14="http://schemas.microsoft.com/office/powerpoint/2010/main" val="334418869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John Lewis </a:t>
            </a:r>
          </a:p>
          <a:p>
            <a:r>
              <a:rPr lang="en-GB" dirty="0"/>
              <a:t>Nissan Europe</a:t>
            </a:r>
          </a:p>
          <a:p>
            <a:endParaRPr lang="en-GB" dirty="0"/>
          </a:p>
          <a:p>
            <a:r>
              <a:rPr lang="en-GB" dirty="0"/>
              <a:t>Moving from Adversarial to Partnership.  Why might this be more important in the future?  To navigate the choppy waters post BREXIT</a:t>
            </a:r>
          </a:p>
        </p:txBody>
      </p:sp>
      <p:sp>
        <p:nvSpPr>
          <p:cNvPr id="4" name="Slide Number Placeholder 3"/>
          <p:cNvSpPr>
            <a:spLocks noGrp="1"/>
          </p:cNvSpPr>
          <p:nvPr>
            <p:ph type="sldNum" sz="quarter" idx="5"/>
          </p:nvPr>
        </p:nvSpPr>
        <p:spPr/>
        <p:txBody>
          <a:bodyPr/>
          <a:lstStyle/>
          <a:p>
            <a:fld id="{A74F7143-3262-4712-BBAC-9EEC69AABB0A}" type="slidenum">
              <a:rPr lang="en-GB" smtClean="0"/>
              <a:t>49</a:t>
            </a:fld>
            <a:endParaRPr lang="en-GB"/>
          </a:p>
        </p:txBody>
      </p:sp>
    </p:spTree>
    <p:extLst>
      <p:ext uri="{BB962C8B-B14F-4D97-AF65-F5344CB8AC3E}">
        <p14:creationId xmlns:p14="http://schemas.microsoft.com/office/powerpoint/2010/main" val="269832915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53</a:t>
            </a:fld>
            <a:endParaRPr lang="en-GB" dirty="0"/>
          </a:p>
        </p:txBody>
      </p:sp>
    </p:spTree>
    <p:extLst>
      <p:ext uri="{BB962C8B-B14F-4D97-AF65-F5344CB8AC3E}">
        <p14:creationId xmlns:p14="http://schemas.microsoft.com/office/powerpoint/2010/main" val="134420659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54</a:t>
            </a:fld>
            <a:endParaRPr lang="en-GB" dirty="0"/>
          </a:p>
        </p:txBody>
      </p:sp>
    </p:spTree>
    <p:extLst>
      <p:ext uri="{BB962C8B-B14F-4D97-AF65-F5344CB8AC3E}">
        <p14:creationId xmlns:p14="http://schemas.microsoft.com/office/powerpoint/2010/main" val="277080552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55</a:t>
            </a:fld>
            <a:endParaRPr lang="en-GB" dirty="0"/>
          </a:p>
        </p:txBody>
      </p:sp>
    </p:spTree>
    <p:extLst>
      <p:ext uri="{BB962C8B-B14F-4D97-AF65-F5344CB8AC3E}">
        <p14:creationId xmlns:p14="http://schemas.microsoft.com/office/powerpoint/2010/main" val="394366471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dirty="0">
                <a:latin typeface="Arial" pitchFamily="34" charset="0"/>
                <a:cs typeface="Arial" pitchFamily="34" charset="0"/>
              </a:rPr>
              <a:t>Source: Professor Yves Emery (2005)</a:t>
            </a:r>
          </a:p>
          <a:p>
            <a:endParaRPr lang="en-GB"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56</a:t>
            </a:fld>
            <a:endParaRPr lang="en-GB" dirty="0"/>
          </a:p>
        </p:txBody>
      </p:sp>
    </p:spTree>
    <p:extLst>
      <p:ext uri="{BB962C8B-B14F-4D97-AF65-F5344CB8AC3E}">
        <p14:creationId xmlns:p14="http://schemas.microsoft.com/office/powerpoint/2010/main" val="41252895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Times New Roman" charset="0"/>
                <a:ea typeface="+mn-ea"/>
                <a:cs typeface="+mn-cs"/>
              </a:rPr>
              <a:t>Furnham, A. (1997) </a:t>
            </a:r>
            <a:r>
              <a:rPr lang="en-GB" sz="1200" b="0" i="1" u="none" strike="noStrike" kern="1200" baseline="0" dirty="0">
                <a:solidFill>
                  <a:schemeClr val="tx1"/>
                </a:solidFill>
                <a:latin typeface="Times New Roman" charset="0"/>
                <a:ea typeface="+mn-ea"/>
                <a:cs typeface="+mn-cs"/>
              </a:rPr>
              <a:t>The Psychology of Behaviour at Work. </a:t>
            </a:r>
            <a:r>
              <a:rPr lang="en-GB" sz="1200" b="0" i="0" u="none" strike="noStrike" kern="1200" baseline="0" dirty="0">
                <a:solidFill>
                  <a:schemeClr val="tx1"/>
                </a:solidFill>
                <a:latin typeface="Times New Roman" charset="0"/>
                <a:ea typeface="+mn-ea"/>
                <a:cs typeface="+mn-cs"/>
              </a:rPr>
              <a:t>Hove: Psychology Press, Taylor</a:t>
            </a:r>
          </a:p>
          <a:p>
            <a:r>
              <a:rPr lang="es-ES_tradnl" sz="1200" b="0" i="0" u="none" strike="noStrike" kern="1200" baseline="0" dirty="0">
                <a:solidFill>
                  <a:schemeClr val="tx1"/>
                </a:solidFill>
                <a:latin typeface="Times New Roman" charset="0"/>
                <a:ea typeface="+mn-ea"/>
                <a:cs typeface="+mn-cs"/>
              </a:rPr>
              <a:t>&amp; Francis.</a:t>
            </a:r>
            <a:endParaRPr lang="en-GB"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58</a:t>
            </a:fld>
            <a:endParaRPr lang="en-GB" dirty="0"/>
          </a:p>
        </p:txBody>
      </p:sp>
    </p:spTree>
    <p:extLst>
      <p:ext uri="{BB962C8B-B14F-4D97-AF65-F5344CB8AC3E}">
        <p14:creationId xmlns:p14="http://schemas.microsoft.com/office/powerpoint/2010/main" val="411487720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Times New Roman" charset="0"/>
                <a:ea typeface="+mn-ea"/>
                <a:cs typeface="+mn-cs"/>
              </a:rPr>
              <a:t>Furnham, A. (1997) </a:t>
            </a:r>
            <a:r>
              <a:rPr lang="en-GB" sz="1200" b="0" i="1" u="none" strike="noStrike" kern="1200" baseline="0" dirty="0">
                <a:solidFill>
                  <a:schemeClr val="tx1"/>
                </a:solidFill>
                <a:latin typeface="Times New Roman" charset="0"/>
                <a:ea typeface="+mn-ea"/>
                <a:cs typeface="+mn-cs"/>
              </a:rPr>
              <a:t>The Psychology of Behaviour at Work. </a:t>
            </a:r>
            <a:r>
              <a:rPr lang="en-GB" sz="1200" b="0" i="0" u="none" strike="noStrike" kern="1200" baseline="0" dirty="0">
                <a:solidFill>
                  <a:schemeClr val="tx1"/>
                </a:solidFill>
                <a:latin typeface="Times New Roman" charset="0"/>
                <a:ea typeface="+mn-ea"/>
                <a:cs typeface="+mn-cs"/>
              </a:rPr>
              <a:t>Hove: Psychology Press, Taylor</a:t>
            </a:r>
          </a:p>
          <a:p>
            <a:r>
              <a:rPr lang="es-ES_tradnl" sz="1200" b="0" i="0" u="none" strike="noStrike" kern="1200" baseline="0" dirty="0">
                <a:solidFill>
                  <a:schemeClr val="tx1"/>
                </a:solidFill>
                <a:latin typeface="Times New Roman" charset="0"/>
                <a:ea typeface="+mn-ea"/>
                <a:cs typeface="+mn-cs"/>
              </a:rPr>
              <a:t>&amp; Francis.</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59</a:t>
            </a:fld>
            <a:endParaRPr lang="en-GB" dirty="0"/>
          </a:p>
        </p:txBody>
      </p:sp>
    </p:spTree>
    <p:extLst>
      <p:ext uri="{BB962C8B-B14F-4D97-AF65-F5344CB8AC3E}">
        <p14:creationId xmlns:p14="http://schemas.microsoft.com/office/powerpoint/2010/main" val="310050440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xfrm>
            <a:off x="919163" y="744538"/>
            <a:ext cx="4962525" cy="3722687"/>
          </a:xfrm>
          <a:ln/>
        </p:spPr>
      </p:sp>
      <p:sp>
        <p:nvSpPr>
          <p:cNvPr id="43011" name="Notes Placeholder 2"/>
          <p:cNvSpPr>
            <a:spLocks noGrp="1"/>
          </p:cNvSpPr>
          <p:nvPr>
            <p:ph type="body" idx="1"/>
          </p:nvPr>
        </p:nvSpPr>
        <p:spPr>
          <a:xfrm>
            <a:off x="906463" y="4714875"/>
            <a:ext cx="4984750" cy="4467225"/>
          </a:xfrm>
          <a:noFill/>
          <a:ln/>
        </p:spPr>
        <p:txBody>
          <a:bodyPr/>
          <a:lstStyle/>
          <a:p>
            <a:pPr eaLnBrk="1" hangingPunct="1"/>
            <a:r>
              <a:rPr lang="en-GB" sz="1600" dirty="0">
                <a:latin typeface="Times New Roman" pitchFamily="18" charset="0"/>
              </a:rPr>
              <a:t>P. 268 to 270 of the main text book.</a:t>
            </a:r>
          </a:p>
          <a:p>
            <a:pPr eaLnBrk="1" hangingPunct="1"/>
            <a:endParaRPr lang="en-GB" sz="1600" dirty="0">
              <a:latin typeface="Times New Roman" pitchFamily="18" charset="0"/>
            </a:endParaRPr>
          </a:p>
          <a:p>
            <a:pPr eaLnBrk="1" hangingPunct="1"/>
            <a:r>
              <a:rPr lang="en-GB" sz="1600" dirty="0">
                <a:latin typeface="Times New Roman" pitchFamily="18" charset="0"/>
              </a:rPr>
              <a:t>1920’s Western Electric experiments – gave birth to the notion of work group norms affect productivity.</a:t>
            </a:r>
          </a:p>
          <a:p>
            <a:pPr eaLnBrk="1" hangingPunct="1"/>
            <a:endParaRPr lang="en-GB" sz="1600" dirty="0">
              <a:latin typeface="Times New Roman" pitchFamily="18" charset="0"/>
            </a:endParaRPr>
          </a:p>
          <a:p>
            <a:pPr eaLnBrk="1" hangingPunct="1"/>
            <a:r>
              <a:rPr lang="en-GB" sz="1600" dirty="0">
                <a:latin typeface="Times New Roman" pitchFamily="18" charset="0"/>
              </a:rPr>
              <a:t>1909 Taylor – People are motivated by money.</a:t>
            </a:r>
          </a:p>
          <a:p>
            <a:pPr eaLnBrk="1" hangingPunct="1"/>
            <a:endParaRPr lang="en-GB" sz="1600" dirty="0">
              <a:latin typeface="Times New Roman" pitchFamily="18" charset="0"/>
            </a:endParaRPr>
          </a:p>
          <a:p>
            <a:pPr eaLnBrk="1" hangingPunct="1"/>
            <a:endParaRPr lang="en-GB" sz="1600" dirty="0">
              <a:latin typeface="Times New Roman" pitchFamily="18" charset="0"/>
            </a:endParaRPr>
          </a:p>
        </p:txBody>
      </p:sp>
      <p:sp>
        <p:nvSpPr>
          <p:cNvPr id="43012" name="Slide Number Placeholder 3"/>
          <p:cNvSpPr txBox="1">
            <a:spLocks noGrp="1"/>
          </p:cNvSpPr>
          <p:nvPr/>
        </p:nvSpPr>
        <p:spPr bwMode="auto">
          <a:xfrm>
            <a:off x="3851275" y="9431338"/>
            <a:ext cx="2946400" cy="495300"/>
          </a:xfrm>
          <a:prstGeom prst="rect">
            <a:avLst/>
          </a:prstGeom>
          <a:noFill/>
          <a:ln w="9525">
            <a:noFill/>
            <a:miter lim="800000"/>
            <a:headEnd/>
            <a:tailEnd/>
          </a:ln>
        </p:spPr>
        <p:txBody>
          <a:bodyPr lIns="91438" tIns="45719" rIns="91438" bIns="45719" anchor="b"/>
          <a:lstStyle/>
          <a:p>
            <a:pPr algn="r" defTabSz="912813"/>
            <a:fld id="{85ACBBC2-532E-41A5-9038-F237A097016D}" type="slidenum">
              <a:rPr lang="en-GB" sz="1200"/>
              <a:pPr algn="r" defTabSz="912813"/>
              <a:t>60</a:t>
            </a:fld>
            <a:endParaRPr lang="en-GB" sz="1200" dirty="0"/>
          </a:p>
        </p:txBody>
      </p:sp>
    </p:spTree>
    <p:extLst>
      <p:ext uri="{BB962C8B-B14F-4D97-AF65-F5344CB8AC3E}">
        <p14:creationId xmlns:p14="http://schemas.microsoft.com/office/powerpoint/2010/main" val="272873899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p:txBody>
          <a:bodyPr/>
          <a:lstStyle/>
          <a:p>
            <a:pPr lvl="1" eaLnBrk="1" hangingPunct="1">
              <a:defRPr/>
            </a:pPr>
            <a:endParaRPr lang="en-GB" sz="1600" dirty="0">
              <a:latin typeface="+mn-lt"/>
            </a:endParaRPr>
          </a:p>
        </p:txBody>
      </p:sp>
      <p:sp>
        <p:nvSpPr>
          <p:cNvPr id="44036" name="Slide Number Placeholder 3"/>
          <p:cNvSpPr>
            <a:spLocks noGrp="1"/>
          </p:cNvSpPr>
          <p:nvPr>
            <p:ph type="sldNum" sz="quarter" idx="5"/>
          </p:nvPr>
        </p:nvSpPr>
        <p:spPr>
          <a:noFill/>
        </p:spPr>
        <p:txBody>
          <a:bodyPr/>
          <a:lstStyle/>
          <a:p>
            <a:pPr defTabSz="912813"/>
            <a:fld id="{A4CD41A9-75AA-479A-9E6A-59EB734C2134}" type="slidenum">
              <a:rPr lang="en-GB" smtClean="0"/>
              <a:pPr defTabSz="912813"/>
              <a:t>61</a:t>
            </a:fld>
            <a:endParaRPr lang="en-GB" dirty="0"/>
          </a:p>
        </p:txBody>
      </p:sp>
    </p:spTree>
    <p:extLst>
      <p:ext uri="{BB962C8B-B14F-4D97-AF65-F5344CB8AC3E}">
        <p14:creationId xmlns:p14="http://schemas.microsoft.com/office/powerpoint/2010/main" val="413197097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p:spPr>
        <p:txBody>
          <a:bodyPr/>
          <a:lstStyle/>
          <a:p>
            <a:pPr eaLnBrk="1" hangingPunct="1"/>
            <a:r>
              <a:rPr lang="en-GB" dirty="0">
                <a:latin typeface="Times New Roman" pitchFamily="18" charset="0"/>
              </a:rPr>
              <a:t>1969</a:t>
            </a:r>
          </a:p>
          <a:p>
            <a:pPr eaLnBrk="1" hangingPunct="1"/>
            <a:endParaRPr lang="en-GB" dirty="0">
              <a:latin typeface="Times New Roman" pitchFamily="18" charset="0"/>
            </a:endParaRPr>
          </a:p>
          <a:p>
            <a:pPr eaLnBrk="1" hangingPunct="1"/>
            <a:r>
              <a:rPr lang="en-GB" dirty="0">
                <a:latin typeface="Times New Roman" pitchFamily="18" charset="0"/>
              </a:rPr>
              <a:t>Locke – Goal Setting (1968)</a:t>
            </a:r>
          </a:p>
        </p:txBody>
      </p:sp>
      <p:sp>
        <p:nvSpPr>
          <p:cNvPr id="46084" name="Slide Number Placeholder 3"/>
          <p:cNvSpPr>
            <a:spLocks noGrp="1"/>
          </p:cNvSpPr>
          <p:nvPr>
            <p:ph type="sldNum" sz="quarter" idx="5"/>
          </p:nvPr>
        </p:nvSpPr>
        <p:spPr>
          <a:noFill/>
        </p:spPr>
        <p:txBody>
          <a:bodyPr/>
          <a:lstStyle/>
          <a:p>
            <a:pPr defTabSz="912813"/>
            <a:fld id="{0D0430FF-5446-4088-9B99-FE2950C9BD82}" type="slidenum">
              <a:rPr lang="en-GB" smtClean="0"/>
              <a:pPr defTabSz="912813"/>
              <a:t>62</a:t>
            </a:fld>
            <a:endParaRPr lang="en-GB" dirty="0"/>
          </a:p>
        </p:txBody>
      </p:sp>
    </p:spTree>
    <p:extLst>
      <p:ext uri="{BB962C8B-B14F-4D97-AF65-F5344CB8AC3E}">
        <p14:creationId xmlns:p14="http://schemas.microsoft.com/office/powerpoint/2010/main" val="150408917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xfrm>
            <a:off x="919163" y="744538"/>
            <a:ext cx="4962525" cy="3722687"/>
          </a:xfrm>
          <a:ln/>
        </p:spPr>
      </p:sp>
      <p:sp>
        <p:nvSpPr>
          <p:cNvPr id="47107" name="Notes Placeholder 2"/>
          <p:cNvSpPr>
            <a:spLocks noGrp="1"/>
          </p:cNvSpPr>
          <p:nvPr>
            <p:ph type="body" idx="1"/>
          </p:nvPr>
        </p:nvSpPr>
        <p:spPr>
          <a:xfrm>
            <a:off x="906463" y="4714875"/>
            <a:ext cx="4984750" cy="4467225"/>
          </a:xfrm>
          <a:noFill/>
          <a:ln/>
        </p:spPr>
        <p:txBody>
          <a:bodyPr/>
          <a:lstStyle/>
          <a:p>
            <a:pPr eaLnBrk="1" hangingPunct="1"/>
            <a:r>
              <a:rPr lang="en-GB" dirty="0">
                <a:latin typeface="Times New Roman" pitchFamily="18" charset="0"/>
              </a:rPr>
              <a:t>(1961)</a:t>
            </a:r>
          </a:p>
        </p:txBody>
      </p:sp>
      <p:sp>
        <p:nvSpPr>
          <p:cNvPr id="47108" name="Slide Number Placeholder 3"/>
          <p:cNvSpPr txBox="1">
            <a:spLocks noGrp="1"/>
          </p:cNvSpPr>
          <p:nvPr/>
        </p:nvSpPr>
        <p:spPr bwMode="auto">
          <a:xfrm>
            <a:off x="3851275" y="9431338"/>
            <a:ext cx="2946400" cy="495300"/>
          </a:xfrm>
          <a:prstGeom prst="rect">
            <a:avLst/>
          </a:prstGeom>
          <a:noFill/>
          <a:ln w="9525">
            <a:noFill/>
            <a:miter lim="800000"/>
            <a:headEnd/>
            <a:tailEnd/>
          </a:ln>
        </p:spPr>
        <p:txBody>
          <a:bodyPr lIns="91438" tIns="45719" rIns="91438" bIns="45719" anchor="b"/>
          <a:lstStyle/>
          <a:p>
            <a:pPr algn="r" defTabSz="912813"/>
            <a:fld id="{8731E61B-480F-4A5F-8B73-55E6D355A0AF}" type="slidenum">
              <a:rPr lang="en-GB" sz="1200"/>
              <a:pPr algn="r" defTabSz="912813"/>
              <a:t>63</a:t>
            </a:fld>
            <a:endParaRPr lang="en-GB" sz="1200" dirty="0"/>
          </a:p>
        </p:txBody>
      </p:sp>
    </p:spTree>
    <p:extLst>
      <p:ext uri="{BB962C8B-B14F-4D97-AF65-F5344CB8AC3E}">
        <p14:creationId xmlns:p14="http://schemas.microsoft.com/office/powerpoint/2010/main" val="345018468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p:spPr>
        <p:txBody>
          <a:bodyPr/>
          <a:lstStyle/>
          <a:p>
            <a:r>
              <a:rPr lang="en-GB" dirty="0">
                <a:latin typeface="Times New Roman" pitchFamily="18" charset="0"/>
              </a:rPr>
              <a:t>Vroom – 1964</a:t>
            </a:r>
          </a:p>
          <a:p>
            <a:endParaRPr lang="en-GB" dirty="0">
              <a:latin typeface="Times New Roman" pitchFamily="18" charset="0"/>
            </a:endParaRPr>
          </a:p>
          <a:p>
            <a:r>
              <a:rPr lang="en-GB" dirty="0">
                <a:latin typeface="Times New Roman" pitchFamily="18" charset="0"/>
              </a:rPr>
              <a:t>F=EIV  (Force = Expectancy, Instrumentality, Valence</a:t>
            </a:r>
          </a:p>
        </p:txBody>
      </p:sp>
      <p:sp>
        <p:nvSpPr>
          <p:cNvPr id="48132" name="Slide Number Placeholder 3"/>
          <p:cNvSpPr>
            <a:spLocks noGrp="1"/>
          </p:cNvSpPr>
          <p:nvPr>
            <p:ph type="sldNum" sz="quarter" idx="5"/>
          </p:nvPr>
        </p:nvSpPr>
        <p:spPr>
          <a:noFill/>
        </p:spPr>
        <p:txBody>
          <a:bodyPr/>
          <a:lstStyle/>
          <a:p>
            <a:pPr defTabSz="912813"/>
            <a:fld id="{06109F35-5513-4C34-8EB5-4520B366A05C}" type="slidenum">
              <a:rPr lang="en-GB" smtClean="0"/>
              <a:pPr defTabSz="912813"/>
              <a:t>64</a:t>
            </a:fld>
            <a:endParaRPr lang="en-GB" dirty="0"/>
          </a:p>
        </p:txBody>
      </p:sp>
    </p:spTree>
    <p:extLst>
      <p:ext uri="{BB962C8B-B14F-4D97-AF65-F5344CB8AC3E}">
        <p14:creationId xmlns:p14="http://schemas.microsoft.com/office/powerpoint/2010/main" val="141776798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Times New Roman" charset="0"/>
                <a:ea typeface="+mn-ea"/>
                <a:cs typeface="+mn-cs"/>
              </a:rPr>
              <a:t>Adams, J.S. (1965) ‘Inequality in Social Exchange', in Berkowitz, L. (ed.) </a:t>
            </a:r>
            <a:r>
              <a:rPr lang="en-GB" sz="1200" b="0" i="1" u="none" strike="noStrike" kern="1200" baseline="0" dirty="0">
                <a:solidFill>
                  <a:schemeClr val="tx1"/>
                </a:solidFill>
                <a:latin typeface="Times New Roman" charset="0"/>
                <a:ea typeface="+mn-ea"/>
                <a:cs typeface="+mn-cs"/>
              </a:rPr>
              <a:t>Advances in</a:t>
            </a:r>
          </a:p>
          <a:p>
            <a:r>
              <a:rPr lang="en-GB" sz="1200" b="0" i="1" u="none" strike="noStrike" kern="1200" baseline="0" dirty="0">
                <a:solidFill>
                  <a:schemeClr val="tx1"/>
                </a:solidFill>
                <a:latin typeface="Times New Roman" charset="0"/>
                <a:ea typeface="+mn-ea"/>
                <a:cs typeface="+mn-cs"/>
              </a:rPr>
              <a:t>Experimental Social Psychology</a:t>
            </a:r>
            <a:r>
              <a:rPr lang="en-GB" sz="1200" b="0" i="0" u="none" strike="noStrike" kern="1200" baseline="0" dirty="0">
                <a:solidFill>
                  <a:schemeClr val="tx1"/>
                </a:solidFill>
                <a:latin typeface="Times New Roman" charset="0"/>
                <a:ea typeface="+mn-ea"/>
                <a:cs typeface="+mn-cs"/>
              </a:rPr>
              <a:t>. New York: Academic Press.</a:t>
            </a:r>
          </a:p>
          <a:p>
            <a:endParaRPr lang="en-GB" sz="1200" b="0" i="0" u="none" strike="noStrike" kern="1200" baseline="0" dirty="0">
              <a:solidFill>
                <a:schemeClr val="tx1"/>
              </a:solidFill>
              <a:latin typeface="Times New Roman" charset="0"/>
              <a:ea typeface="+mn-ea"/>
              <a:cs typeface="+mn-cs"/>
            </a:endParaRPr>
          </a:p>
          <a:p>
            <a:r>
              <a:rPr lang="en-GB" sz="1200" b="0" i="0" u="none" strike="noStrike" kern="1200" baseline="0" dirty="0">
                <a:solidFill>
                  <a:schemeClr val="tx1"/>
                </a:solidFill>
                <a:latin typeface="Times New Roman" charset="0"/>
                <a:ea typeface="+mn-ea"/>
                <a:cs typeface="+mn-cs"/>
              </a:rPr>
              <a:t>Social Media Emphasis on what others have / do</a:t>
            </a:r>
          </a:p>
          <a:p>
            <a:endParaRPr lang="en-GB" sz="1200" b="0" i="0" u="none" strike="noStrike" kern="1200" baseline="0" dirty="0">
              <a:solidFill>
                <a:schemeClr val="tx1"/>
              </a:solidFill>
              <a:latin typeface="Times New Roman" charset="0"/>
              <a:ea typeface="+mn-ea"/>
              <a:cs typeface="+mn-cs"/>
            </a:endParaRPr>
          </a:p>
          <a:p>
            <a:endParaRPr lang="en-GB" sz="1400" dirty="0">
              <a:latin typeface="+mn-lt"/>
            </a:endParaRPr>
          </a:p>
        </p:txBody>
      </p:sp>
      <p:sp>
        <p:nvSpPr>
          <p:cNvPr id="50180" name="Slide Number Placeholder 3"/>
          <p:cNvSpPr>
            <a:spLocks noGrp="1"/>
          </p:cNvSpPr>
          <p:nvPr>
            <p:ph type="sldNum" sz="quarter" idx="5"/>
          </p:nvPr>
        </p:nvSpPr>
        <p:spPr>
          <a:noFill/>
        </p:spPr>
        <p:txBody>
          <a:bodyPr/>
          <a:lstStyle/>
          <a:p>
            <a:pPr defTabSz="912813"/>
            <a:fld id="{E58BD816-1335-41F1-B40C-4CCDFD799E17}" type="slidenum">
              <a:rPr lang="en-GB" smtClean="0"/>
              <a:pPr defTabSz="912813"/>
              <a:t>65</a:t>
            </a:fld>
            <a:endParaRPr lang="en-GB" dirty="0"/>
          </a:p>
        </p:txBody>
      </p:sp>
    </p:spTree>
    <p:extLst>
      <p:ext uri="{BB962C8B-B14F-4D97-AF65-F5344CB8AC3E}">
        <p14:creationId xmlns:p14="http://schemas.microsoft.com/office/powerpoint/2010/main" val="341230924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xfrm>
            <a:off x="919163" y="744538"/>
            <a:ext cx="4962525" cy="3722687"/>
          </a:xfrm>
          <a:ln/>
        </p:spPr>
      </p:sp>
      <p:sp>
        <p:nvSpPr>
          <p:cNvPr id="57347" name="Notes Placeholder 2"/>
          <p:cNvSpPr>
            <a:spLocks noGrp="1"/>
          </p:cNvSpPr>
          <p:nvPr>
            <p:ph type="body" idx="1"/>
          </p:nvPr>
        </p:nvSpPr>
        <p:spPr>
          <a:xfrm>
            <a:off x="906463" y="4714875"/>
            <a:ext cx="4984750" cy="4467225"/>
          </a:xfrm>
          <a:noFill/>
          <a:ln/>
        </p:spPr>
        <p:txBody>
          <a:bodyPr/>
          <a:lstStyle/>
          <a:p>
            <a:pPr eaLnBrk="1" hangingPunct="1"/>
            <a:endParaRPr lang="en-GB" dirty="0">
              <a:latin typeface="Times New Roman" pitchFamily="18" charset="0"/>
            </a:endParaRPr>
          </a:p>
        </p:txBody>
      </p:sp>
      <p:sp>
        <p:nvSpPr>
          <p:cNvPr id="57348" name="Slide Number Placeholder 3"/>
          <p:cNvSpPr txBox="1">
            <a:spLocks noGrp="1"/>
          </p:cNvSpPr>
          <p:nvPr/>
        </p:nvSpPr>
        <p:spPr bwMode="auto">
          <a:xfrm>
            <a:off x="3851275" y="9431338"/>
            <a:ext cx="2946400" cy="495300"/>
          </a:xfrm>
          <a:prstGeom prst="rect">
            <a:avLst/>
          </a:prstGeom>
          <a:noFill/>
          <a:ln w="9525">
            <a:noFill/>
            <a:miter lim="800000"/>
            <a:headEnd/>
            <a:tailEnd/>
          </a:ln>
        </p:spPr>
        <p:txBody>
          <a:bodyPr lIns="91438" tIns="45719" rIns="91438" bIns="45719" anchor="b"/>
          <a:lstStyle/>
          <a:p>
            <a:pPr algn="r" defTabSz="912813"/>
            <a:fld id="{A46B1068-A450-4615-88B2-30DC449F6A63}" type="slidenum">
              <a:rPr lang="en-GB" sz="1200"/>
              <a:pPr algn="r" defTabSz="912813"/>
              <a:t>66</a:t>
            </a:fld>
            <a:endParaRPr lang="en-GB" sz="1200" dirty="0"/>
          </a:p>
        </p:txBody>
      </p:sp>
    </p:spTree>
    <p:extLst>
      <p:ext uri="{BB962C8B-B14F-4D97-AF65-F5344CB8AC3E}">
        <p14:creationId xmlns:p14="http://schemas.microsoft.com/office/powerpoint/2010/main" val="164227870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p:spPr>
        <p:txBody>
          <a:bodyPr/>
          <a:lstStyle/>
          <a:p>
            <a:endParaRPr lang="en-GB" dirty="0">
              <a:latin typeface="Times New Roman" pitchFamily="18" charset="0"/>
            </a:endParaRPr>
          </a:p>
        </p:txBody>
      </p:sp>
      <p:sp>
        <p:nvSpPr>
          <p:cNvPr id="65540" name="Slide Number Placeholder 3"/>
          <p:cNvSpPr>
            <a:spLocks noGrp="1"/>
          </p:cNvSpPr>
          <p:nvPr>
            <p:ph type="sldNum" sz="quarter" idx="5"/>
          </p:nvPr>
        </p:nvSpPr>
        <p:spPr>
          <a:noFill/>
        </p:spPr>
        <p:txBody>
          <a:bodyPr/>
          <a:lstStyle/>
          <a:p>
            <a:pPr defTabSz="912813"/>
            <a:fld id="{6ABC81D5-2D66-42F7-BD42-9244397DCE6F}" type="slidenum">
              <a:rPr lang="en-GB" smtClean="0"/>
              <a:pPr defTabSz="912813"/>
              <a:t>71</a:t>
            </a:fld>
            <a:endParaRPr lang="en-GB" dirty="0"/>
          </a:p>
        </p:txBody>
      </p:sp>
    </p:spTree>
    <p:extLst>
      <p:ext uri="{BB962C8B-B14F-4D97-AF65-F5344CB8AC3E}">
        <p14:creationId xmlns:p14="http://schemas.microsoft.com/office/powerpoint/2010/main" val="355651965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ln/>
        </p:spPr>
        <p:txBody>
          <a:bodyPr/>
          <a:lstStyle/>
          <a:p>
            <a:pPr>
              <a:lnSpc>
                <a:spcPct val="90000"/>
              </a:lnSpc>
              <a:buFontTx/>
              <a:buNone/>
            </a:pPr>
            <a:r>
              <a:rPr lang="en-GB" sz="1200" b="0" i="0" u="none" strike="noStrike" kern="1200" baseline="0" dirty="0">
                <a:solidFill>
                  <a:schemeClr val="tx1"/>
                </a:solidFill>
                <a:latin typeface="Times New Roman" charset="0"/>
                <a:ea typeface="+mn-ea"/>
                <a:cs typeface="+mn-cs"/>
              </a:rPr>
              <a:t>Hackman, J.R. and Oldham, G.R. (1980) </a:t>
            </a:r>
            <a:r>
              <a:rPr lang="en-GB" sz="1200" b="0" i="1" u="none" strike="noStrike" kern="1200" baseline="0" dirty="0">
                <a:solidFill>
                  <a:schemeClr val="tx1"/>
                </a:solidFill>
                <a:latin typeface="Times New Roman" charset="0"/>
                <a:ea typeface="+mn-ea"/>
                <a:cs typeface="+mn-cs"/>
              </a:rPr>
              <a:t>Work Redesign. </a:t>
            </a:r>
            <a:r>
              <a:rPr lang="en-GB" sz="1200" b="0" i="0" u="none" strike="noStrike" kern="1200" baseline="0" dirty="0">
                <a:solidFill>
                  <a:schemeClr val="tx1"/>
                </a:solidFill>
                <a:latin typeface="Times New Roman" charset="0"/>
                <a:ea typeface="+mn-ea"/>
                <a:cs typeface="+mn-cs"/>
              </a:rPr>
              <a:t>New York: Addison-Wesley.</a:t>
            </a:r>
          </a:p>
          <a:p>
            <a:pPr>
              <a:lnSpc>
                <a:spcPct val="90000"/>
              </a:lnSpc>
              <a:buFontTx/>
              <a:buNone/>
            </a:pPr>
            <a:endParaRPr lang="en-GB" sz="1200" dirty="0">
              <a:solidFill>
                <a:srgbClr val="333399"/>
              </a:solidFill>
            </a:endParaRPr>
          </a:p>
          <a:p>
            <a:r>
              <a:rPr lang="en-GB" sz="1200" b="0" i="0" u="none" strike="noStrike" kern="1200" baseline="0" dirty="0">
                <a:solidFill>
                  <a:schemeClr val="tx1"/>
                </a:solidFill>
                <a:latin typeface="Times New Roman" charset="0"/>
                <a:ea typeface="+mn-ea"/>
                <a:cs typeface="+mn-cs"/>
              </a:rPr>
              <a:t>French, R., Rayner, C., Rees, G. and Rumbles, S. (2011) </a:t>
            </a:r>
            <a:r>
              <a:rPr lang="en-GB" sz="1200" b="0" i="1" u="none" strike="noStrike" kern="1200" baseline="0" dirty="0">
                <a:solidFill>
                  <a:schemeClr val="tx1"/>
                </a:solidFill>
                <a:latin typeface="Times New Roman" charset="0"/>
                <a:ea typeface="+mn-ea"/>
                <a:cs typeface="+mn-cs"/>
              </a:rPr>
              <a:t>Organisational Behaviour</a:t>
            </a:r>
            <a:r>
              <a:rPr lang="en-GB" sz="1200" b="0" i="0" u="none" strike="noStrike" kern="1200" baseline="0" dirty="0">
                <a:solidFill>
                  <a:schemeClr val="tx1"/>
                </a:solidFill>
                <a:latin typeface="Times New Roman" charset="0"/>
                <a:ea typeface="+mn-ea"/>
                <a:cs typeface="+mn-cs"/>
              </a:rPr>
              <a:t>. 2nd</a:t>
            </a:r>
          </a:p>
          <a:p>
            <a:r>
              <a:rPr lang="en-GB" sz="1200" b="0" i="0" u="none" strike="noStrike" kern="1200" baseline="0" dirty="0">
                <a:solidFill>
                  <a:schemeClr val="tx1"/>
                </a:solidFill>
                <a:latin typeface="Times New Roman" charset="0"/>
                <a:ea typeface="+mn-ea"/>
                <a:cs typeface="+mn-cs"/>
              </a:rPr>
              <a:t>edition. Chichester: John Wiley &amp; Sons.</a:t>
            </a:r>
            <a:endParaRPr lang="en-GB" dirty="0">
              <a:latin typeface="Times New Roman" pitchFamily="18" charset="0"/>
            </a:endParaRPr>
          </a:p>
          <a:p>
            <a:endParaRPr lang="en-GB" dirty="0">
              <a:latin typeface="Times New Roman" pitchFamily="18" charset="0"/>
            </a:endParaRPr>
          </a:p>
        </p:txBody>
      </p:sp>
      <p:sp>
        <p:nvSpPr>
          <p:cNvPr id="67588" name="Slide Number Placeholder 3"/>
          <p:cNvSpPr>
            <a:spLocks noGrp="1"/>
          </p:cNvSpPr>
          <p:nvPr>
            <p:ph type="sldNum" sz="quarter" idx="5"/>
          </p:nvPr>
        </p:nvSpPr>
        <p:spPr>
          <a:noFill/>
        </p:spPr>
        <p:txBody>
          <a:bodyPr/>
          <a:lstStyle/>
          <a:p>
            <a:pPr defTabSz="912813"/>
            <a:fld id="{74CEC36E-1BFF-4BA9-AE43-5F6D6B42A88B}" type="slidenum">
              <a:rPr lang="en-GB" smtClean="0"/>
              <a:pPr defTabSz="912813"/>
              <a:t>72</a:t>
            </a:fld>
            <a:endParaRPr lang="en-GB" dirty="0"/>
          </a:p>
        </p:txBody>
      </p:sp>
    </p:spTree>
    <p:extLst>
      <p:ext uri="{BB962C8B-B14F-4D97-AF65-F5344CB8AC3E}">
        <p14:creationId xmlns:p14="http://schemas.microsoft.com/office/powerpoint/2010/main" val="3319457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endParaRPr lang="en-US" sz="1600" dirty="0">
              <a:latin typeface="Times New Roman" pitchFamily="18" charset="0"/>
            </a:endParaRPr>
          </a:p>
        </p:txBody>
      </p:sp>
      <p:sp>
        <p:nvSpPr>
          <p:cNvPr id="22532" name="Slide Number Placeholder 3"/>
          <p:cNvSpPr txBox="1">
            <a:spLocks noGrp="1"/>
          </p:cNvSpPr>
          <p:nvPr/>
        </p:nvSpPr>
        <p:spPr bwMode="auto">
          <a:xfrm>
            <a:off x="3843338" y="9439275"/>
            <a:ext cx="2954337" cy="487363"/>
          </a:xfrm>
          <a:prstGeom prst="rect">
            <a:avLst/>
          </a:prstGeom>
          <a:noFill/>
          <a:ln w="9525">
            <a:noFill/>
            <a:miter lim="800000"/>
            <a:headEnd/>
            <a:tailEnd/>
          </a:ln>
        </p:spPr>
        <p:txBody>
          <a:bodyPr lIns="91438" tIns="45719" rIns="91438" bIns="45719" anchor="b"/>
          <a:lstStyle/>
          <a:p>
            <a:pPr algn="r" defTabSz="912813"/>
            <a:fld id="{36993884-1AA1-4A06-889A-B5FFAFCAF6E5}" type="slidenum">
              <a:rPr lang="en-GB" sz="1200"/>
              <a:pPr algn="r" defTabSz="912813"/>
              <a:t>73</a:t>
            </a:fld>
            <a:endParaRPr lang="en-GB" sz="1200" dirty="0"/>
          </a:p>
        </p:txBody>
      </p:sp>
    </p:spTree>
    <p:extLst>
      <p:ext uri="{BB962C8B-B14F-4D97-AF65-F5344CB8AC3E}">
        <p14:creationId xmlns:p14="http://schemas.microsoft.com/office/powerpoint/2010/main" val="41895935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Times New Roman" charset="0"/>
                <a:ea typeface="+mn-ea"/>
                <a:cs typeface="+mn-cs"/>
              </a:rPr>
              <a:t>Meyer, J.P. and Allen, N.J. (1991) A three-component conceptualization or organizational</a:t>
            </a:r>
          </a:p>
          <a:p>
            <a:r>
              <a:rPr lang="en-GB" sz="1200" b="0" i="0" u="none" strike="noStrike" kern="1200" baseline="0" dirty="0">
                <a:solidFill>
                  <a:schemeClr val="tx1"/>
                </a:solidFill>
                <a:latin typeface="Times New Roman" charset="0"/>
                <a:ea typeface="+mn-ea"/>
                <a:cs typeface="+mn-cs"/>
              </a:rPr>
              <a:t>commitment. </a:t>
            </a:r>
            <a:r>
              <a:rPr lang="en-GB" sz="1200" b="0" i="1" u="none" strike="noStrike" kern="1200" baseline="0" dirty="0">
                <a:solidFill>
                  <a:schemeClr val="tx1"/>
                </a:solidFill>
                <a:latin typeface="Times New Roman" charset="0"/>
                <a:ea typeface="+mn-ea"/>
                <a:cs typeface="+mn-cs"/>
              </a:rPr>
              <a:t>Human Resource Management Review</a:t>
            </a:r>
            <a:r>
              <a:rPr lang="en-GB" sz="1200" b="0" i="0" u="none" strike="noStrike" kern="1200" baseline="0" dirty="0">
                <a:solidFill>
                  <a:schemeClr val="tx1"/>
                </a:solidFill>
                <a:latin typeface="Times New Roman" charset="0"/>
                <a:ea typeface="+mn-ea"/>
                <a:cs typeface="+mn-cs"/>
              </a:rPr>
              <a:t>. Vol. 1, pp61</a:t>
            </a:r>
            <a:r>
              <a:rPr lang="en-GB" sz="1200" b="0" i="1" u="none" strike="noStrike" kern="1200" baseline="0" dirty="0">
                <a:solidFill>
                  <a:schemeClr val="tx1"/>
                </a:solidFill>
                <a:latin typeface="Times New Roman" charset="0"/>
                <a:ea typeface="+mn-ea"/>
                <a:cs typeface="+mn-cs"/>
              </a:rPr>
              <a:t>–</a:t>
            </a:r>
            <a:r>
              <a:rPr lang="en-GB" sz="1200" b="0" i="0" u="none" strike="noStrike" kern="1200" baseline="0" dirty="0">
                <a:solidFill>
                  <a:schemeClr val="tx1"/>
                </a:solidFill>
                <a:latin typeface="Times New Roman" charset="0"/>
                <a:ea typeface="+mn-ea"/>
                <a:cs typeface="+mn-cs"/>
              </a:rPr>
              <a:t>89.</a:t>
            </a:r>
          </a:p>
          <a:p>
            <a:pPr marL="0" marR="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latin typeface="Times New Roman" charset="0"/>
                <a:ea typeface="+mn-ea"/>
                <a:cs typeface="+mn-cs"/>
              </a:rPr>
              <a:t>Felfe, J., Schmook, R., Schyns, B. &amp; Six, B. (2008)</a:t>
            </a:r>
            <a:r>
              <a:rPr lang="en-GB" sz="1200" b="0" i="0" u="none" strike="noStrike" kern="1200" baseline="0" dirty="0">
                <a:solidFill>
                  <a:schemeClr val="tx1"/>
                </a:solidFill>
                <a:latin typeface="Times New Roman" charset="0"/>
                <a:ea typeface="+mn-ea"/>
                <a:cs typeface="+mn-cs"/>
              </a:rPr>
              <a:t> Does the form of employment make a difference? –Commitment of traditional, temporary and self-employed workers</a:t>
            </a:r>
            <a:r>
              <a:rPr lang="en-GB" sz="1200" kern="1200" dirty="0">
                <a:solidFill>
                  <a:schemeClr val="tx1"/>
                </a:solidFill>
                <a:latin typeface="Times New Roman" charset="0"/>
                <a:ea typeface="+mn-ea"/>
                <a:cs typeface="+mn-cs"/>
              </a:rPr>
              <a:t>. </a:t>
            </a:r>
            <a:r>
              <a:rPr lang="en-GB" sz="1200" i="1" kern="1200" dirty="0">
                <a:solidFill>
                  <a:schemeClr val="tx1"/>
                </a:solidFill>
                <a:latin typeface="Times New Roman" charset="0"/>
                <a:ea typeface="+mn-ea"/>
                <a:cs typeface="+mn-cs"/>
              </a:rPr>
              <a:t>Journal of Vocational</a:t>
            </a:r>
            <a:r>
              <a:rPr lang="en-GB" sz="1200" i="1" kern="1200" baseline="0" dirty="0">
                <a:solidFill>
                  <a:schemeClr val="tx1"/>
                </a:solidFill>
                <a:latin typeface="Times New Roman" charset="0"/>
                <a:ea typeface="+mn-ea"/>
                <a:cs typeface="+mn-cs"/>
              </a:rPr>
              <a:t> </a:t>
            </a:r>
            <a:r>
              <a:rPr lang="en-GB" sz="1200" i="1" kern="1200" dirty="0">
                <a:solidFill>
                  <a:schemeClr val="tx1"/>
                </a:solidFill>
                <a:latin typeface="Times New Roman" charset="0"/>
                <a:ea typeface="+mn-ea"/>
                <a:cs typeface="+mn-cs"/>
              </a:rPr>
              <a:t>Behavior</a:t>
            </a:r>
            <a:r>
              <a:rPr lang="en-GB" sz="1200" kern="1200" dirty="0">
                <a:solidFill>
                  <a:schemeClr val="tx1"/>
                </a:solidFill>
                <a:latin typeface="Times New Roman" charset="0"/>
                <a:ea typeface="+mn-ea"/>
                <a:cs typeface="+mn-cs"/>
              </a:rPr>
              <a:t> </a:t>
            </a:r>
            <a:r>
              <a:rPr lang="en-GB" sz="1200" b="0" kern="1200" dirty="0">
                <a:solidFill>
                  <a:schemeClr val="tx1"/>
                </a:solidFill>
                <a:latin typeface="Times New Roman" charset="0"/>
                <a:ea typeface="+mn-ea"/>
                <a:cs typeface="+mn-cs"/>
              </a:rPr>
              <a:t>72</a:t>
            </a:r>
            <a:r>
              <a:rPr lang="en-GB" sz="1200" kern="1200" dirty="0">
                <a:solidFill>
                  <a:schemeClr val="tx1"/>
                </a:solidFill>
                <a:latin typeface="Times New Roman" charset="0"/>
                <a:ea typeface="+mn-ea"/>
                <a:cs typeface="+mn-cs"/>
              </a:rPr>
              <a:t>(1): 81-94.</a:t>
            </a:r>
            <a:endParaRPr lang="en-US" sz="1200" kern="1200" dirty="0">
              <a:solidFill>
                <a:schemeClr val="tx1"/>
              </a:solidFill>
              <a:latin typeface="Times New Roman" charset="0"/>
              <a:ea typeface="+mn-ea"/>
              <a:cs typeface="+mn-cs"/>
            </a:endParaRPr>
          </a:p>
          <a:p>
            <a:endParaRPr lang="en-GB" sz="1600" dirty="0">
              <a:latin typeface="Arial" panose="020B0604020202020204" pitchFamily="34" charset="0"/>
              <a:cs typeface="Arial" panose="020B0604020202020204" pitchFamily="34" charset="0"/>
            </a:endParaRPr>
          </a:p>
          <a:p>
            <a:pPr>
              <a:defRPr/>
            </a:pPr>
            <a:endParaRPr lang="en-GB" sz="1600" dirty="0"/>
          </a:p>
        </p:txBody>
      </p:sp>
      <p:sp>
        <p:nvSpPr>
          <p:cNvPr id="24580" name="Slide Number Placeholder 3"/>
          <p:cNvSpPr>
            <a:spLocks noGrp="1"/>
          </p:cNvSpPr>
          <p:nvPr>
            <p:ph type="sldNum" sz="quarter" idx="5"/>
          </p:nvPr>
        </p:nvSpPr>
        <p:spPr>
          <a:noFill/>
        </p:spPr>
        <p:txBody>
          <a:bodyPr/>
          <a:lstStyle/>
          <a:p>
            <a:pPr defTabSz="912813"/>
            <a:fld id="{05F345D6-92D3-4524-8372-7E9040615FF7}" type="slidenum">
              <a:rPr lang="en-GB" smtClean="0"/>
              <a:pPr defTabSz="912813"/>
              <a:t>74</a:t>
            </a:fld>
            <a:endParaRPr lang="en-GB" dirty="0"/>
          </a:p>
        </p:txBody>
      </p:sp>
    </p:spTree>
    <p:extLst>
      <p:ext uri="{BB962C8B-B14F-4D97-AF65-F5344CB8AC3E}">
        <p14:creationId xmlns:p14="http://schemas.microsoft.com/office/powerpoint/2010/main" val="345751749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p:spPr>
        <p:txBody>
          <a:bodyPr/>
          <a:lstStyle/>
          <a:p>
            <a:endParaRPr lang="en-US" dirty="0">
              <a:latin typeface="Times New Roman" pitchFamily="18" charset="0"/>
            </a:endParaRPr>
          </a:p>
        </p:txBody>
      </p:sp>
      <p:sp>
        <p:nvSpPr>
          <p:cNvPr id="27652" name="Slide Number Placeholder 3"/>
          <p:cNvSpPr txBox="1">
            <a:spLocks noGrp="1"/>
          </p:cNvSpPr>
          <p:nvPr/>
        </p:nvSpPr>
        <p:spPr bwMode="auto">
          <a:xfrm>
            <a:off x="3843338" y="9439275"/>
            <a:ext cx="2954337" cy="487363"/>
          </a:xfrm>
          <a:prstGeom prst="rect">
            <a:avLst/>
          </a:prstGeom>
          <a:noFill/>
          <a:ln w="9525">
            <a:noFill/>
            <a:miter lim="800000"/>
            <a:headEnd/>
            <a:tailEnd/>
          </a:ln>
        </p:spPr>
        <p:txBody>
          <a:bodyPr lIns="91438" tIns="45719" rIns="91438" bIns="45719" anchor="b"/>
          <a:lstStyle/>
          <a:p>
            <a:pPr algn="r" defTabSz="912813"/>
            <a:fld id="{93D84290-C1C6-4F55-AF79-E485BCB8FE6B}" type="slidenum">
              <a:rPr lang="en-GB" sz="1200"/>
              <a:pPr algn="r" defTabSz="912813"/>
              <a:t>75</a:t>
            </a:fld>
            <a:endParaRPr lang="en-GB" sz="1200" dirty="0"/>
          </a:p>
        </p:txBody>
      </p:sp>
    </p:spTree>
    <p:extLst>
      <p:ext uri="{BB962C8B-B14F-4D97-AF65-F5344CB8AC3E}">
        <p14:creationId xmlns:p14="http://schemas.microsoft.com/office/powerpoint/2010/main" val="54140350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p:spPr>
        <p:txBody>
          <a:bodyPr/>
          <a:lstStyle/>
          <a:p>
            <a:endParaRPr lang="en-US" dirty="0">
              <a:latin typeface="Times New Roman" pitchFamily="18" charset="0"/>
            </a:endParaRPr>
          </a:p>
        </p:txBody>
      </p:sp>
      <p:sp>
        <p:nvSpPr>
          <p:cNvPr id="28676" name="Slide Number Placeholder 3"/>
          <p:cNvSpPr>
            <a:spLocks noGrp="1"/>
          </p:cNvSpPr>
          <p:nvPr>
            <p:ph type="sldNum" sz="quarter" idx="5"/>
          </p:nvPr>
        </p:nvSpPr>
        <p:spPr>
          <a:noFill/>
        </p:spPr>
        <p:txBody>
          <a:bodyPr/>
          <a:lstStyle/>
          <a:p>
            <a:pPr defTabSz="912813"/>
            <a:fld id="{2787D3B9-322B-4306-8A2C-0F432BD2C673}" type="slidenum">
              <a:rPr lang="en-GB" smtClean="0"/>
              <a:pPr defTabSz="912813"/>
              <a:t>76</a:t>
            </a:fld>
            <a:endParaRPr lang="en-GB" dirty="0"/>
          </a:p>
        </p:txBody>
      </p:sp>
    </p:spTree>
    <p:extLst>
      <p:ext uri="{BB962C8B-B14F-4D97-AF65-F5344CB8AC3E}">
        <p14:creationId xmlns:p14="http://schemas.microsoft.com/office/powerpoint/2010/main" val="403488546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endParaRPr lang="en-GB" dirty="0"/>
          </a:p>
          <a:p>
            <a:pPr>
              <a:buFont typeface="Arial" pitchFamily="34" charset="0"/>
              <a:buChar char="•"/>
            </a:pPr>
            <a:r>
              <a:rPr lang="en-GB" dirty="0"/>
              <a:t>So what is employee</a:t>
            </a:r>
            <a:r>
              <a:rPr lang="en-GB" baseline="0" dirty="0"/>
              <a:t> engagement in a nutshell? – Something that speaks to the hearts and minds of the employees</a:t>
            </a:r>
          </a:p>
          <a:p>
            <a:pPr>
              <a:buFont typeface="Arial" pitchFamily="34" charset="0"/>
              <a:buNone/>
            </a:pPr>
            <a:endParaRPr lang="en-GB" baseline="0" dirty="0"/>
          </a:p>
          <a:p>
            <a:pPr>
              <a:buFont typeface="Arial" pitchFamily="34" charset="0"/>
              <a:buChar char="•"/>
            </a:pPr>
            <a:r>
              <a:rPr lang="en-GB" baseline="0" dirty="0"/>
              <a:t>What examples of topics can you think of, that typically speak to the hearts and minds of employees?</a:t>
            </a:r>
          </a:p>
          <a:p>
            <a:pPr marL="228600" indent="-228600">
              <a:buFont typeface="Arial" pitchFamily="34" charset="0"/>
              <a:buAutoNum type="arabicPeriod"/>
            </a:pPr>
            <a:r>
              <a:rPr lang="en-GB" baseline="0" dirty="0"/>
              <a:t>Profits? – Unlikely</a:t>
            </a:r>
          </a:p>
          <a:p>
            <a:pPr marL="228600" indent="-228600">
              <a:buFont typeface="Arial" pitchFamily="34" charset="0"/>
              <a:buAutoNum type="arabicPeriod"/>
            </a:pPr>
            <a:r>
              <a:rPr lang="en-GB" baseline="0" dirty="0"/>
              <a:t>Contribution – Feeling of achievement, feeling of belonging, self actualisation, autonomy, creativity,  accountability  (Maslow’s hierarchy of needs example relating to millennials wanting self actualisation immediately.  John Whitmore (2012) predictions – We have seen the shift from hierarchical, autocratic management models to the more agile matrix-like versions.  Is the next phase of evolution one whereby employees ‘pull’ their organisations towards really delivering on the issues that matter to them – employee wellbeing programmes etc.  We see this shift in society whereby the masses ‘pull’ businesses towards more ethical or environmentally friendly practices with their consumer power.</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baseline="0" dirty="0"/>
          </a:p>
          <a:p>
            <a:pPr marL="0" marR="0" indent="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baseline="0" dirty="0"/>
              <a:t>why is employee engagement important now than ever before? / </a:t>
            </a:r>
            <a:r>
              <a:rPr lang="en-GB" sz="1200" kern="1200" baseline="0" dirty="0">
                <a:solidFill>
                  <a:schemeClr val="tx1"/>
                </a:solidFill>
                <a:latin typeface="+mn-lt"/>
                <a:ea typeface="+mn-ea"/>
                <a:cs typeface="+mn-cs"/>
              </a:rPr>
              <a:t> What is driving it?</a:t>
            </a:r>
          </a:p>
          <a:p>
            <a:pPr marL="0" marR="0" indent="0" algn="l" defTabSz="914400" rtl="0" eaLnBrk="0" fontAlgn="base" latinLnBrk="0" hangingPunct="0">
              <a:lnSpc>
                <a:spcPct val="100000"/>
              </a:lnSpc>
              <a:spcBef>
                <a:spcPct val="30000"/>
              </a:spcBef>
              <a:spcAft>
                <a:spcPct val="0"/>
              </a:spcAft>
              <a:buClrTx/>
              <a:buSzTx/>
              <a:buFont typeface="Arial" pitchFamily="34" charset="0"/>
              <a:buNone/>
              <a:tabLst/>
              <a:defRPr/>
            </a:pPr>
            <a:endParaRPr lang="en-GB" sz="1200" kern="1200" baseline="0" dirty="0">
              <a:solidFill>
                <a:schemeClr val="tx1"/>
              </a:solidFill>
              <a:latin typeface="+mn-lt"/>
              <a:ea typeface="+mn-ea"/>
              <a:cs typeface="+mn-cs"/>
            </a:endParaRPr>
          </a:p>
          <a:p>
            <a:pPr marL="0" marR="0" indent="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sz="1200" kern="1200" baseline="0" dirty="0">
                <a:solidFill>
                  <a:schemeClr val="tx1"/>
                </a:solidFill>
                <a:latin typeface="+mn-lt"/>
                <a:ea typeface="+mn-ea"/>
                <a:cs typeface="+mn-cs"/>
              </a:rPr>
              <a:t>With globalisation competition is more fierce, a need to get the best out of people for sustainability.</a:t>
            </a:r>
          </a:p>
          <a:p>
            <a:pPr marL="0" marR="0" indent="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sz="1200" kern="1200" baseline="0" dirty="0">
                <a:solidFill>
                  <a:schemeClr val="tx1"/>
                </a:solidFill>
                <a:latin typeface="+mn-lt"/>
                <a:ea typeface="+mn-ea"/>
                <a:cs typeface="+mn-cs"/>
              </a:rPr>
              <a:t>In our consumer society, people want more, so people are not content to just be comfortable – people want multiple holidays, the flashy car, the gym membership, the designer clothes?</a:t>
            </a:r>
          </a:p>
          <a:p>
            <a:pPr marL="0" marR="0" indent="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sz="1200" kern="1200" baseline="0" dirty="0">
                <a:solidFill>
                  <a:schemeClr val="tx1"/>
                </a:solidFill>
                <a:latin typeface="+mn-lt"/>
                <a:ea typeface="+mn-ea"/>
                <a:cs typeface="+mn-cs"/>
              </a:rPr>
              <a:t>Even people who perhaps would have been content with their lot, are getting constant reminders of what everyone else is doing – Social Media – </a:t>
            </a:r>
            <a:r>
              <a:rPr lang="en-GB" sz="1200" kern="1200" baseline="0" dirty="0" err="1">
                <a:solidFill>
                  <a:schemeClr val="tx1"/>
                </a:solidFill>
                <a:latin typeface="+mn-lt"/>
                <a:ea typeface="+mn-ea"/>
                <a:cs typeface="+mn-cs"/>
              </a:rPr>
              <a:t>J.Adams</a:t>
            </a:r>
            <a:r>
              <a:rPr lang="en-GB" sz="1200" kern="1200" baseline="0" dirty="0">
                <a:solidFill>
                  <a:schemeClr val="tx1"/>
                </a:solidFill>
                <a:latin typeface="+mn-lt"/>
                <a:ea typeface="+mn-ea"/>
                <a:cs typeface="+mn-cs"/>
              </a:rPr>
              <a:t> Theory, being content with your lot – until you examine your lot against someone else’s.  </a:t>
            </a:r>
          </a:p>
          <a:p>
            <a:pPr marL="0" marR="0" indent="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sz="1200" kern="1200" baseline="0" dirty="0">
                <a:solidFill>
                  <a:schemeClr val="tx1"/>
                </a:solidFill>
                <a:latin typeface="+mn-lt"/>
                <a:ea typeface="+mn-ea"/>
                <a:cs typeface="+mn-cs"/>
              </a:rPr>
              <a:t> Side hustles – more and  more people are turning their focus of passion away from their day job and towards a “side hustle” outside of work, and social media makes this possible. </a:t>
            </a:r>
          </a:p>
          <a:p>
            <a:pPr marL="0" marR="0" indent="0" algn="l" defTabSz="914400" rtl="0" eaLnBrk="0" fontAlgn="base" latinLnBrk="0" hangingPunct="0">
              <a:lnSpc>
                <a:spcPct val="100000"/>
              </a:lnSpc>
              <a:spcBef>
                <a:spcPct val="30000"/>
              </a:spcBef>
              <a:spcAft>
                <a:spcPct val="0"/>
              </a:spcAft>
              <a:buClrTx/>
              <a:buSzTx/>
              <a:buFont typeface="Arial" pitchFamily="34" charset="0"/>
              <a:buNone/>
              <a:tabLst/>
              <a:defRPr/>
            </a:pPr>
            <a:endParaRPr lang="en-GB" sz="1200" kern="1200" baseline="0" dirty="0">
              <a:solidFill>
                <a:schemeClr val="tx1"/>
              </a:solidFill>
              <a:latin typeface="+mn-lt"/>
              <a:ea typeface="+mn-ea"/>
              <a:cs typeface="+mn-cs"/>
            </a:endParaRPr>
          </a:p>
          <a:p>
            <a:r>
              <a:rPr lang="en-GB" dirty="0"/>
              <a:t>Adams' Equity Theory is named for John Stacey Adams, a workplace and behavioural psychologist, who developed his </a:t>
            </a:r>
            <a:r>
              <a:rPr lang="en-GB" sz="1200" b="1" u="none" strike="noStrike" kern="1200" dirty="0">
                <a:solidFill>
                  <a:schemeClr val="tx1"/>
                </a:solidFill>
                <a:latin typeface="+mn-lt"/>
                <a:ea typeface="+mn-ea"/>
                <a:cs typeface="+mn-cs"/>
                <a:hlinkClick r:id="rId3"/>
              </a:rPr>
              <a:t>job motivation theory </a:t>
            </a:r>
            <a:r>
              <a:rPr lang="en-GB" dirty="0"/>
              <a:t>in 1963. Much like many of the more prevalent theories of motivation (such as </a:t>
            </a:r>
            <a:r>
              <a:rPr lang="en-GB" sz="1200" b="1" u="none" strike="noStrike" kern="1200" dirty="0">
                <a:solidFill>
                  <a:schemeClr val="tx1"/>
                </a:solidFill>
                <a:latin typeface="+mn-lt"/>
                <a:ea typeface="+mn-ea"/>
                <a:cs typeface="+mn-cs"/>
                <a:hlinkClick r:id="rId4"/>
              </a:rPr>
              <a:t>Maslow's Hierarchy of Needs</a:t>
            </a:r>
            <a:r>
              <a:rPr lang="en-GB" dirty="0"/>
              <a:t>   and </a:t>
            </a:r>
            <a:r>
              <a:rPr lang="en-GB" sz="1200" b="1" u="none" strike="noStrike" kern="1200" dirty="0">
                <a:solidFill>
                  <a:schemeClr val="tx1"/>
                </a:solidFill>
                <a:latin typeface="+mn-lt"/>
                <a:ea typeface="+mn-ea"/>
                <a:cs typeface="+mn-cs"/>
                <a:hlinkClick r:id="rId5"/>
              </a:rPr>
              <a:t>Herzberg's Two-Factor Theory</a:t>
            </a:r>
            <a:r>
              <a:rPr lang="en-GB" dirty="0"/>
              <a:t>), Adams' Equity Theory acknowledges that subtle and variable factors affect an employee's assessment and perception of their relationship with their work and their employer.</a:t>
            </a:r>
          </a:p>
          <a:p>
            <a:r>
              <a:rPr lang="en-GB" dirty="0"/>
              <a:t>The theory is built-on the belief that employees become de-motivated, both in relation to their job and their employer, if they feel as though their inputs are greater than the outputs. Employees can be expected to respond to this is different ways, including de-motivation (generally to the extent the employee perceives the disparity between the inputs and the outputs exist), reduced effort, becoming disgruntled, or, in more extreme cases, perhaps even disruptive.</a:t>
            </a:r>
          </a:p>
          <a:p>
            <a:pPr marL="0" marR="0" indent="0" algn="l" defTabSz="914400" rtl="0" eaLnBrk="0" fontAlgn="base" latinLnBrk="0" hangingPunct="0">
              <a:lnSpc>
                <a:spcPct val="100000"/>
              </a:lnSpc>
              <a:spcBef>
                <a:spcPct val="30000"/>
              </a:spcBef>
              <a:spcAft>
                <a:spcPct val="0"/>
              </a:spcAft>
              <a:buClrTx/>
              <a:buSzTx/>
              <a:buFont typeface="Arial" pitchFamily="34" charset="0"/>
              <a:buNone/>
              <a:tabLst/>
              <a:defRPr/>
            </a:pPr>
            <a:r>
              <a:rPr lang="en-GB" sz="1200" kern="1200" baseline="0" dirty="0">
                <a:solidFill>
                  <a:schemeClr val="tx1"/>
                </a:solidFill>
                <a:latin typeface="+mn-lt"/>
                <a:ea typeface="+mn-ea"/>
                <a:cs typeface="+mn-cs"/>
              </a:rPr>
              <a:t>https://youtu.be/jnIuBktpwaM</a:t>
            </a:r>
          </a:p>
          <a:p>
            <a:pPr marL="0" marR="0" indent="0" algn="l" defTabSz="914400" rtl="0" eaLnBrk="0" fontAlgn="base" latinLnBrk="0" hangingPunct="0">
              <a:lnSpc>
                <a:spcPct val="100000"/>
              </a:lnSpc>
              <a:spcBef>
                <a:spcPct val="30000"/>
              </a:spcBef>
              <a:spcAft>
                <a:spcPct val="0"/>
              </a:spcAft>
              <a:buClrTx/>
              <a:buSzTx/>
              <a:buFont typeface="Arial" pitchFamily="34" charset="0"/>
              <a:buNone/>
              <a:tabLst/>
              <a:defRPr/>
            </a:pPr>
            <a:endParaRPr lang="en-GB" sz="1200" kern="1200" baseline="0" dirty="0">
              <a:solidFill>
                <a:schemeClr val="tx1"/>
              </a:solidFill>
              <a:latin typeface="+mn-lt"/>
              <a:ea typeface="+mn-ea"/>
              <a:cs typeface="+mn-cs"/>
            </a:endParaRPr>
          </a:p>
          <a:p>
            <a:pPr marL="0" marR="0" indent="0" algn="l" defTabSz="914400" rtl="0" eaLnBrk="0" fontAlgn="base" latinLnBrk="0" hangingPunct="0">
              <a:lnSpc>
                <a:spcPct val="100000"/>
              </a:lnSpc>
              <a:spcBef>
                <a:spcPct val="30000"/>
              </a:spcBef>
              <a:spcAft>
                <a:spcPct val="0"/>
              </a:spcAft>
              <a:buClrTx/>
              <a:buSzTx/>
              <a:buFont typeface="Arial" pitchFamily="34" charset="0"/>
              <a:buChar char="•"/>
              <a:tabLst/>
              <a:defRPr/>
            </a:pPr>
            <a:endParaRPr lang="en-GB" dirty="0"/>
          </a:p>
          <a:p>
            <a:endParaRPr lang="en-GB" dirty="0"/>
          </a:p>
        </p:txBody>
      </p:sp>
      <p:sp>
        <p:nvSpPr>
          <p:cNvPr id="4" name="Slide Number Placeholder 3"/>
          <p:cNvSpPr>
            <a:spLocks noGrp="1"/>
          </p:cNvSpPr>
          <p:nvPr>
            <p:ph type="sldNum" sz="quarter" idx="10"/>
          </p:nvPr>
        </p:nvSpPr>
        <p:spPr/>
        <p:txBody>
          <a:bodyPr/>
          <a:lstStyle/>
          <a:p>
            <a:pPr>
              <a:defRPr/>
            </a:pPr>
            <a:fld id="{5940D53B-A33D-43FE-ACC0-96CD7D5A91E7}" type="slidenum">
              <a:rPr lang="en-GB" smtClean="0"/>
              <a:pPr>
                <a:defRPr/>
              </a:pPr>
              <a:t>77</a:t>
            </a:fld>
            <a:endParaRPr lang="en-GB" dirty="0"/>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228600" indent="-228600">
              <a:buFont typeface="Arial" pitchFamily="34" charset="0"/>
              <a:buNone/>
            </a:pPr>
            <a:r>
              <a:rPr lang="en-GB" baseline="0" dirty="0"/>
              <a:t>Philosopher </a:t>
            </a:r>
            <a:r>
              <a:rPr lang="en-GB" baseline="0" dirty="0" err="1"/>
              <a:t>Isaih</a:t>
            </a:r>
            <a:r>
              <a:rPr lang="en-GB" baseline="0" dirty="0"/>
              <a:t> Berlin wrote “ There are two types of thinkers, the fox, cunning and resourceful, knows many things, the hedgehog, diligent and persevering, knows one big thing” – organisations are often the same.  They focus on one big thing PROFITABILITY (public sector, efficiencies).  Organisations begin by claiming to know how to make the company grow, and then work from the top down to get the job done.  This CAN work provided the vision is brilliant and the execution is flawless,  but if often falls apart further down the chain of command, especially when front line managers or and customer-facing employee’s don’t share the high-level vision (Why should they share that vision??)  so they begin picking holes in it, or worse, deliberately sabotaging it.   The Hedgehog is an insular view, ignores the importance of people as contributors to success, whereas the fox celebrates them.</a:t>
            </a:r>
          </a:p>
          <a:p>
            <a:pPr marL="228600" indent="-228600">
              <a:buFont typeface="Arial" pitchFamily="34" charset="0"/>
              <a:buNone/>
            </a:pPr>
            <a:endParaRPr lang="en-GB" baseline="0" dirty="0"/>
          </a:p>
          <a:p>
            <a:pPr marL="228600" indent="-228600">
              <a:buFont typeface="Arial" pitchFamily="34" charset="0"/>
              <a:buNone/>
            </a:pPr>
            <a:r>
              <a:rPr lang="en-GB" baseline="0" dirty="0"/>
              <a:t>Jon </a:t>
            </a:r>
            <a:r>
              <a:rPr lang="en-GB" baseline="0" dirty="0" err="1"/>
              <a:t>Carlzon</a:t>
            </a:r>
            <a:r>
              <a:rPr lang="en-GB" baseline="0" dirty="0"/>
              <a:t> of </a:t>
            </a:r>
            <a:r>
              <a:rPr lang="en-GB" baseline="0" dirty="0" err="1"/>
              <a:t>Scandanavian</a:t>
            </a:r>
            <a:r>
              <a:rPr lang="en-GB" baseline="0" dirty="0"/>
              <a:t> Airline Systems = “moments of truth” occurring perhaps 50,000 times a day when staff interact with each other or customers.</a:t>
            </a:r>
          </a:p>
          <a:p>
            <a:pPr marL="228600" indent="-228600">
              <a:buFont typeface="Arial" pitchFamily="34" charset="0"/>
              <a:buNone/>
            </a:pPr>
            <a:endParaRPr lang="en-GB" baseline="0" dirty="0"/>
          </a:p>
          <a:p>
            <a:pPr marL="228600" indent="-228600">
              <a:buFont typeface="Arial" pitchFamily="34" charset="0"/>
              <a:buNone/>
            </a:pPr>
            <a:r>
              <a:rPr lang="en-GB" baseline="0" dirty="0"/>
              <a:t>Can anyone give me an example of where they went above and beyond for an internal customer?? What made you want to do that?  How did it make you feel?  Did you get any recognition for this?</a:t>
            </a:r>
          </a:p>
          <a:p>
            <a:pPr marL="228600" indent="-228600">
              <a:buFont typeface="Arial" pitchFamily="34" charset="0"/>
              <a:buNone/>
            </a:pPr>
            <a:endParaRPr lang="en-GB" baseline="0" dirty="0"/>
          </a:p>
          <a:p>
            <a:pPr marL="228600" indent="-228600">
              <a:buFont typeface="Arial" pitchFamily="34" charset="0"/>
              <a:buNone/>
            </a:pPr>
            <a:r>
              <a:rPr lang="en-GB" baseline="0" dirty="0"/>
              <a:t>PHYSICALLY – High levels of energy and mental resilience, willingness to invest effort.</a:t>
            </a:r>
          </a:p>
          <a:p>
            <a:pPr marL="228600" indent="-228600">
              <a:buFont typeface="Arial" pitchFamily="34" charset="0"/>
              <a:buNone/>
            </a:pPr>
            <a:r>
              <a:rPr lang="en-GB" baseline="0" dirty="0"/>
              <a:t>COGNITIVELY – Fully concentrated and happily engrossed in one’s work, time passes quickly and one has difficulty detaching from work</a:t>
            </a:r>
          </a:p>
          <a:p>
            <a:pPr marL="228600" indent="-228600">
              <a:buFont typeface="Arial" pitchFamily="34" charset="0"/>
              <a:buNone/>
            </a:pPr>
            <a:r>
              <a:rPr lang="en-GB" baseline="0" dirty="0"/>
              <a:t>EMOTIONALLY – Strong involvement, sense of significance, enthusiasm, pride, inspiration and challenge (You see high levels of this in certain sectors NHS, Social Services, Police – but it is possible for people to become emotionally attached in any sector – what types of things will drive emotional attachment? – Feeling part of the family, part of the decision making).</a:t>
            </a:r>
          </a:p>
          <a:p>
            <a:pPr marL="228600" indent="-228600">
              <a:buFont typeface="Arial" pitchFamily="34" charset="0"/>
              <a:buNone/>
            </a:pPr>
            <a:endParaRPr lang="en-GB" baseline="0" dirty="0"/>
          </a:p>
          <a:p>
            <a:pPr marL="228600" indent="-228600">
              <a:buFont typeface="Arial" pitchFamily="34" charset="0"/>
              <a:buNone/>
            </a:pPr>
            <a:r>
              <a:rPr lang="en-GB" baseline="0" dirty="0"/>
              <a:t>CIPD definition – “</a:t>
            </a:r>
            <a:r>
              <a:rPr lang="en-GB" dirty="0"/>
              <a:t>Employees who have good quality jobs and are managed well, will not only be happier, healthier and more fulfilled, but are also more likely to drive productivity, better products or services, and innovation. This mutual gains view of motivation and people management lies at the heart of employee engagement” Factsheet</a:t>
            </a:r>
            <a:r>
              <a:rPr lang="en-GB" baseline="0" dirty="0"/>
              <a:t>, Nov 2018.  “Engage for Success” </a:t>
            </a:r>
            <a:r>
              <a:rPr lang="en-GB" baseline="0" dirty="0" err="1"/>
              <a:t>Weblink</a:t>
            </a:r>
            <a:r>
              <a:rPr lang="en-GB" baseline="0" dirty="0"/>
              <a:t>.</a:t>
            </a:r>
          </a:p>
          <a:p>
            <a:pPr marL="228600" indent="-228600">
              <a:buFont typeface="Arial" pitchFamily="34" charset="0"/>
              <a:buNone/>
            </a:pPr>
            <a:endParaRPr lang="en-GB" baseline="0" dirty="0"/>
          </a:p>
          <a:p>
            <a:pPr marL="228600" indent="-228600">
              <a:buFont typeface="Arial" pitchFamily="34" charset="0"/>
              <a:buNone/>
            </a:pPr>
            <a:r>
              <a:rPr lang="en-GB" baseline="0" dirty="0"/>
              <a:t>What HR policies/practices are the most important in obtaining these three dimensions of Employee Engagement and Organisational Citizenship?</a:t>
            </a:r>
          </a:p>
          <a:p>
            <a:pPr marL="228600" indent="-228600">
              <a:buFont typeface="Arial" pitchFamily="34" charset="0"/>
              <a:buNone/>
            </a:pPr>
            <a:r>
              <a:rPr lang="en-GB" baseline="0" dirty="0"/>
              <a:t>In groups discuss the following HR policies/practices and how they contribute to Employee Engagement:</a:t>
            </a:r>
          </a:p>
          <a:p>
            <a:pPr marL="228600" indent="-228600">
              <a:buFont typeface="Arial" pitchFamily="34" charset="0"/>
              <a:buAutoNum type="arabicPeriod"/>
            </a:pPr>
            <a:r>
              <a:rPr lang="en-GB" baseline="0" dirty="0"/>
              <a:t>Mission/Vision statement – Does it demonstrate ethics? Does it translate to day-to-day work activities, does it evolve with employee buy-in?</a:t>
            </a:r>
          </a:p>
          <a:p>
            <a:pPr marL="228600" indent="-228600">
              <a:buFont typeface="Arial" pitchFamily="34" charset="0"/>
              <a:buAutoNum type="arabicPeriod"/>
            </a:pPr>
            <a:r>
              <a:rPr lang="en-GB" baseline="0" dirty="0"/>
              <a:t>Recruitment process – Advertisements realistic? Job specifications relate to the job in practice? Inductions affective? Adequate training and support for new employees?</a:t>
            </a:r>
          </a:p>
          <a:p>
            <a:pPr marL="228600" indent="-228600">
              <a:buFont typeface="Arial" pitchFamily="34" charset="0"/>
              <a:buAutoNum type="arabicPeriod"/>
            </a:pPr>
            <a:r>
              <a:rPr lang="en-GB" baseline="0" dirty="0"/>
              <a:t>Performance process – Accurate objectives, clearly communicated, simplistic performance metrics, adequate training and support, </a:t>
            </a:r>
          </a:p>
          <a:p>
            <a:pPr marL="228600" indent="-228600">
              <a:buFont typeface="Arial" pitchFamily="34" charset="0"/>
              <a:buAutoNum type="arabicPeriod"/>
            </a:pPr>
            <a:r>
              <a:rPr lang="en-GB" baseline="0" dirty="0"/>
              <a:t>Reward process – Fit or purpose or inherited bias (Google example of those that negotiated a higher salary were being favoured further with blanket % pay increased, had to change the % to the median salary not actual salary).</a:t>
            </a:r>
          </a:p>
          <a:p>
            <a:pPr marL="228600" indent="-228600">
              <a:buFont typeface="Arial" pitchFamily="34" charset="0"/>
              <a:buAutoNum type="arabicPeriod"/>
            </a:pPr>
            <a:r>
              <a:rPr lang="en-GB" baseline="0" dirty="0"/>
              <a:t>Learning and Development programmes – Does it take account of different learning styles? (VAK – Red, yellow, green, blue, Introvert / Extrovert) Do the employees get to seek out development on things that actually interest them?  </a:t>
            </a:r>
            <a:r>
              <a:rPr lang="en-GB" b="1" baseline="0" dirty="0"/>
              <a:t>(Susan Cain Introvert Clip)</a:t>
            </a:r>
          </a:p>
          <a:p>
            <a:pPr marL="228600" indent="-228600">
              <a:buFont typeface="Arial" pitchFamily="34" charset="0"/>
              <a:buAutoNum type="arabicPeriod"/>
            </a:pPr>
            <a:endParaRPr lang="en-GB" baseline="0" dirty="0"/>
          </a:p>
        </p:txBody>
      </p:sp>
      <p:sp>
        <p:nvSpPr>
          <p:cNvPr id="4" name="Slide Number Placeholder 3"/>
          <p:cNvSpPr>
            <a:spLocks noGrp="1"/>
          </p:cNvSpPr>
          <p:nvPr>
            <p:ph type="sldNum" sz="quarter" idx="10"/>
          </p:nvPr>
        </p:nvSpPr>
        <p:spPr/>
        <p:txBody>
          <a:bodyPr/>
          <a:lstStyle/>
          <a:p>
            <a:pPr>
              <a:defRPr/>
            </a:pPr>
            <a:fld id="{5940D53B-A33D-43FE-ACC0-96CD7D5A91E7}" type="slidenum">
              <a:rPr lang="en-GB" smtClean="0"/>
              <a:pPr>
                <a:defRPr/>
              </a:pPr>
              <a:t>78</a:t>
            </a:fld>
            <a:endParaRPr lang="en-GB" dirty="0"/>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Emotional</a:t>
            </a:r>
            <a:r>
              <a:rPr lang="en-GB" baseline="0" dirty="0"/>
              <a:t> – attachment is intrinsic</a:t>
            </a:r>
          </a:p>
          <a:p>
            <a:pPr>
              <a:buFont typeface="Arial" pitchFamily="34" charset="0"/>
              <a:buChar char="•"/>
            </a:pPr>
            <a:r>
              <a:rPr lang="en-GB" baseline="0" dirty="0"/>
              <a:t>Transactional – what factors in the work place lend themselves to transactional attachment? (Pay, holidays, bonus, promotion,).</a:t>
            </a:r>
          </a:p>
          <a:p>
            <a:pPr>
              <a:buFont typeface="Arial" pitchFamily="34" charset="0"/>
              <a:buNone/>
            </a:pPr>
            <a:r>
              <a:rPr lang="en-GB" baseline="0" dirty="0"/>
              <a:t>What indicators of transactional engagement can you think of?</a:t>
            </a:r>
          </a:p>
          <a:p>
            <a:pPr marL="228600" indent="-228600">
              <a:buFont typeface="Arial" pitchFamily="34" charset="0"/>
              <a:buAutoNum type="arabicPeriod"/>
            </a:pPr>
            <a:r>
              <a:rPr lang="en-GB" baseline="0" dirty="0"/>
              <a:t>Clock watching</a:t>
            </a:r>
          </a:p>
          <a:p>
            <a:pPr marL="228600" indent="-228600">
              <a:buFont typeface="Arial" pitchFamily="34" charset="0"/>
              <a:buAutoNum type="arabicPeriod"/>
            </a:pPr>
            <a:r>
              <a:rPr lang="en-GB" baseline="0" dirty="0"/>
              <a:t>Lack of knowledge sharing</a:t>
            </a:r>
          </a:p>
          <a:p>
            <a:pPr marL="228600" indent="-228600">
              <a:buFont typeface="Arial" pitchFamily="34" charset="0"/>
              <a:buAutoNum type="arabicPeriod"/>
            </a:pPr>
            <a:r>
              <a:rPr lang="en-GB" baseline="0" dirty="0"/>
              <a:t>Lack of tolerance of mistakes</a:t>
            </a:r>
          </a:p>
          <a:p>
            <a:pPr marL="228600" indent="-228600">
              <a:buFont typeface="Arial" pitchFamily="34" charset="0"/>
              <a:buAutoNum type="arabicPeriod"/>
            </a:pPr>
            <a:r>
              <a:rPr lang="en-GB" baseline="0" dirty="0"/>
              <a:t>Mistrust of internal communications</a:t>
            </a:r>
          </a:p>
          <a:p>
            <a:pPr marL="228600" indent="-228600">
              <a:buFont typeface="Arial" pitchFamily="34" charset="0"/>
              <a:buAutoNum type="arabicPeriod"/>
            </a:pPr>
            <a:r>
              <a:rPr lang="en-GB" baseline="0" dirty="0"/>
              <a:t>High turnover</a:t>
            </a:r>
          </a:p>
          <a:p>
            <a:pPr marL="228600" indent="-228600">
              <a:buFont typeface="Arial" pitchFamily="34" charset="0"/>
              <a:buAutoNum type="arabicPeriod"/>
            </a:pPr>
            <a:endParaRPr lang="en-GB" baseline="0" dirty="0"/>
          </a:p>
          <a:p>
            <a:pPr marL="228600" indent="-228600">
              <a:buFont typeface="Arial" pitchFamily="34" charset="0"/>
              <a:buAutoNum type="arabicPeriod"/>
            </a:pPr>
            <a:endParaRPr lang="en-GB" dirty="0"/>
          </a:p>
        </p:txBody>
      </p:sp>
      <p:sp>
        <p:nvSpPr>
          <p:cNvPr id="4" name="Slide Number Placeholder 3"/>
          <p:cNvSpPr>
            <a:spLocks noGrp="1"/>
          </p:cNvSpPr>
          <p:nvPr>
            <p:ph type="sldNum" sz="quarter" idx="10"/>
          </p:nvPr>
        </p:nvSpPr>
        <p:spPr/>
        <p:txBody>
          <a:bodyPr/>
          <a:lstStyle/>
          <a:p>
            <a:pPr>
              <a:defRPr/>
            </a:pPr>
            <a:fld id="{5940D53B-A33D-43FE-ACC0-96CD7D5A91E7}" type="slidenum">
              <a:rPr lang="en-GB" smtClean="0"/>
              <a:pPr>
                <a:defRPr/>
              </a:pPr>
              <a:t>80</a:t>
            </a:fld>
            <a:endParaRPr lang="en-GB" dirty="0"/>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a:t>READ THE STEPHEN TAYLOR CHAPTER ON MOODLE UNDER WEEK 2.</a:t>
            </a:r>
            <a:endParaRPr lang="en-GB" dirty="0"/>
          </a:p>
          <a:p>
            <a:pPr>
              <a:buFont typeface="Arial" pitchFamily="34" charset="0"/>
              <a:buChar char="•"/>
            </a:pPr>
            <a:endParaRPr lang="en-GB" dirty="0"/>
          </a:p>
          <a:p>
            <a:pPr>
              <a:buFont typeface="Arial" pitchFamily="34" charset="0"/>
              <a:buChar char="•"/>
            </a:pPr>
            <a:r>
              <a:rPr lang="en-GB" dirty="0"/>
              <a:t> Affective commitment </a:t>
            </a:r>
            <a:r>
              <a:rPr lang="en-GB" baseline="0" dirty="0"/>
              <a:t>– not wanting to let co-workers down, wanting to help the business achieve it’s goals, wanting to provide the best service for the customers</a:t>
            </a:r>
          </a:p>
          <a:p>
            <a:pPr>
              <a:buFont typeface="Arial" pitchFamily="34" charset="0"/>
              <a:buChar char="•"/>
            </a:pPr>
            <a:r>
              <a:rPr lang="en-GB" baseline="0" dirty="0"/>
              <a:t>Continuance commitment – public sector employees, cushy T&amp;C’s so don’t leave but actually hate the role? Don’t trust SMT (working lives index illustrates lower trust of SMT in the public sector), don’t care about the end users.</a:t>
            </a:r>
          </a:p>
          <a:p>
            <a:pPr>
              <a:buFont typeface="Arial" pitchFamily="34" charset="0"/>
              <a:buChar char="•"/>
            </a:pPr>
            <a:r>
              <a:rPr lang="en-GB" baseline="0" dirty="0"/>
              <a:t>Normative commitment – less common with the younger workforce, people are not prepared to stay in a job because they ought to any more.  </a:t>
            </a:r>
          </a:p>
          <a:p>
            <a:pPr>
              <a:buFont typeface="Arial" pitchFamily="34" charset="0"/>
              <a:buChar char="•"/>
            </a:pPr>
            <a:endParaRPr lang="en-GB" baseline="0" dirty="0"/>
          </a:p>
          <a:p>
            <a:pPr>
              <a:buFont typeface="Arial" pitchFamily="34" charset="0"/>
              <a:buNone/>
            </a:pPr>
            <a:r>
              <a:rPr lang="en-GB" baseline="0" dirty="0"/>
              <a:t>It has been shown that engaged workers have been characterised by low levels of ‘burnout’ and neuroticism and high levels of extraversion, some even argue they enjoy good mental and physical health compared to their colleagues. (</a:t>
            </a:r>
            <a:r>
              <a:rPr lang="en-GB" baseline="0" dirty="0" err="1"/>
              <a:t>S.Taylor</a:t>
            </a:r>
            <a:r>
              <a:rPr lang="en-GB" baseline="0" dirty="0"/>
              <a:t>),</a:t>
            </a:r>
          </a:p>
          <a:p>
            <a:pPr>
              <a:buFont typeface="Arial" pitchFamily="34" charset="0"/>
              <a:buNone/>
            </a:pPr>
            <a:endParaRPr lang="en-GB" baseline="0" dirty="0"/>
          </a:p>
          <a:p>
            <a:pPr>
              <a:buFont typeface="Arial" pitchFamily="34" charset="0"/>
              <a:buNone/>
            </a:pPr>
            <a:r>
              <a:rPr lang="en-GB" baseline="0" dirty="0"/>
              <a:t>Engagement might be about behaviour, but ultimately, even more about performance , results, outcomes.  Harnessing discretionary effort – rather than the confines of the JD,  = people going the extra mile, teams, divisions, departments work better = customers receive better service and efficiencies will improve (</a:t>
            </a:r>
            <a:r>
              <a:rPr lang="en-GB" baseline="0" dirty="0" err="1"/>
              <a:t>S.Taylor</a:t>
            </a:r>
            <a:r>
              <a:rPr lang="en-GB" baseline="0" dirty="0"/>
              <a:t>).</a:t>
            </a:r>
          </a:p>
        </p:txBody>
      </p:sp>
      <p:sp>
        <p:nvSpPr>
          <p:cNvPr id="4" name="Slide Number Placeholder 3"/>
          <p:cNvSpPr>
            <a:spLocks noGrp="1"/>
          </p:cNvSpPr>
          <p:nvPr>
            <p:ph type="sldNum" sz="quarter" idx="10"/>
          </p:nvPr>
        </p:nvSpPr>
        <p:spPr/>
        <p:txBody>
          <a:bodyPr/>
          <a:lstStyle/>
          <a:p>
            <a:pPr>
              <a:defRPr/>
            </a:pPr>
            <a:fld id="{5940D53B-A33D-43FE-ACC0-96CD7D5A91E7}" type="slidenum">
              <a:rPr lang="en-GB" smtClean="0"/>
              <a:pPr>
                <a:defRPr/>
              </a:pPr>
              <a:t>81</a:t>
            </a:fld>
            <a:endParaRPr lang="en-GB" dirty="0"/>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dirty="0"/>
              <a:t>Drivers of engagement</a:t>
            </a:r>
          </a:p>
          <a:p>
            <a:pPr>
              <a:buFont typeface="Arial" pitchFamily="34" charset="0"/>
              <a:buChar char="•"/>
            </a:pPr>
            <a:r>
              <a:rPr lang="en-GB" dirty="0"/>
              <a:t> Employee trust in management – Workplace</a:t>
            </a:r>
            <a:r>
              <a:rPr lang="en-GB" baseline="0" dirty="0"/>
              <a:t> Index states: </a:t>
            </a:r>
            <a:endParaRPr lang="en-GB" sz="1200" kern="1200" baseline="0" dirty="0">
              <a:solidFill>
                <a:schemeClr val="tx1"/>
              </a:solidFill>
              <a:latin typeface="+mn-lt"/>
              <a:ea typeface="+mn-ea"/>
              <a:cs typeface="+mn-cs"/>
            </a:endParaRPr>
          </a:p>
          <a:p>
            <a:r>
              <a:rPr lang="en-GB" sz="1200" kern="1200" baseline="0" dirty="0">
                <a:solidFill>
                  <a:schemeClr val="tx1"/>
                </a:solidFill>
                <a:latin typeface="+mn-lt"/>
                <a:ea typeface="+mn-ea"/>
                <a:cs typeface="+mn-cs"/>
              </a:rPr>
              <a:t> Employees generally view their line managers positively, but there are important areas of relative weakness, including giving feedback, supporting learning, fostering team cohesion and being trustworthy.  Social support and cohesion varies across sectors.  Unsurprisingly, the most positive rating on line management is for the basic courtesy of showing respect (74% positive). But we also see very high ratings for bosses being fair (73%); for managerial support, or as it is often termed, ‘perceived supervisor support’ (71%); and for giving recognition of good work (68%). Although generally positive, the greatest areas for improvement in line management lie in giving useful feedback (22% negative), an important factor in performance (Gifford 2016); supporting learning and development (19%); fostering team cohesion (19%); and being trustworthy (19%). </a:t>
            </a:r>
          </a:p>
          <a:p>
            <a:pPr>
              <a:buFont typeface="Arial" pitchFamily="34" charset="0"/>
              <a:buChar char="•"/>
            </a:pPr>
            <a:r>
              <a:rPr lang="en-GB" sz="1200" kern="1200" baseline="0" dirty="0">
                <a:solidFill>
                  <a:schemeClr val="tx1"/>
                </a:solidFill>
                <a:latin typeface="+mn-lt"/>
                <a:ea typeface="+mn-ea"/>
                <a:cs typeface="+mn-cs"/>
              </a:rPr>
              <a:t> Satisfaction with the work itself - While the overall findings suggest reasonable satisfaction with work and the jobs people do, there are significant underlying systemic issues which we need to address. There are clear concerns from workers in lower-skilled jobs, where over 40% don’t see opportunities to develop their skills, and from middle and senior managers who feel stressed and overworked. This is a heady mix, with over-stressed managers passing that stress down, which impacts productivity. Our previous research shows that stress is already the biggest source of workplace absence. </a:t>
            </a:r>
          </a:p>
          <a:p>
            <a:pPr>
              <a:buFont typeface="Arial" pitchFamily="34" charset="0"/>
              <a:buChar char="•"/>
            </a:pPr>
            <a:r>
              <a:rPr lang="en-GB" sz="1200" kern="1200" baseline="0" dirty="0">
                <a:solidFill>
                  <a:schemeClr val="tx1"/>
                </a:solidFill>
                <a:latin typeface="+mn-lt"/>
                <a:ea typeface="+mn-ea"/>
                <a:cs typeface="+mn-cs"/>
              </a:rPr>
              <a:t>Satisfaction with involvement in decision making - Overall, employees are reasonably empowered to directly shape their jobs, especially in how they do their work and how fast they work. These aspects are probably the most important for meaningful, enjoyable and manageable work, and in most cases will also be the aspects in which managers have most flexibility. Workers’ direct influence over what tasks they do and when they work are less pronounced, but in many cases the scope of the job may make it difficult for it to be otherwise.  </a:t>
            </a:r>
          </a:p>
          <a:p>
            <a:pPr>
              <a:buFont typeface="Arial" pitchFamily="34" charset="0"/>
              <a:buChar char="•"/>
            </a:pPr>
            <a:r>
              <a:rPr lang="en-GB" sz="1200" kern="1200" baseline="0" dirty="0">
                <a:solidFill>
                  <a:schemeClr val="tx1"/>
                </a:solidFill>
                <a:latin typeface="+mn-lt"/>
                <a:ea typeface="+mn-ea"/>
                <a:cs typeface="+mn-cs"/>
              </a:rPr>
              <a:t>Quality of relationships between management and employees - Employees are generally positive about their work relationships. For example, 80% of employees rate their relationship with their managers positively, and 91% do so for their relationships with team colleagues. Poor relationships with line managers (7%) and team colleagues (1%) are rare. We can see from Figure 26 that workers are more positive about colleagues and people they manage than with their boss, and more positive about relationships with people with whom they work more closely. </a:t>
            </a:r>
          </a:p>
          <a:p>
            <a:pPr>
              <a:buFont typeface="Arial" pitchFamily="34" charset="0"/>
              <a:buChar char="•"/>
            </a:pPr>
            <a:r>
              <a:rPr lang="en-GB" sz="1200" kern="1200" baseline="0" dirty="0">
                <a:solidFill>
                  <a:schemeClr val="tx1"/>
                </a:solidFill>
                <a:latin typeface="+mn-lt"/>
                <a:ea typeface="+mn-ea"/>
                <a:cs typeface="+mn-cs"/>
              </a:rPr>
              <a:t>Satisfaction with pay - Our data show that almost half of workers (45%) think their pay is appropriate and just over a third (36%) do not. This is a slightly positive picture, but notably less positive than people’s overall job satisfaction (64% positive; see section 10)</a:t>
            </a:r>
          </a:p>
          <a:p>
            <a:pPr marL="0" marR="0" lvl="0" indent="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sz="1200" kern="1200" baseline="0" dirty="0">
                <a:solidFill>
                  <a:schemeClr val="tx1"/>
                </a:solidFill>
                <a:latin typeface="+mn-lt"/>
                <a:ea typeface="+mn-ea"/>
                <a:cs typeface="+mn-cs"/>
              </a:rPr>
              <a:t>Job challenge - </a:t>
            </a:r>
            <a:r>
              <a:rPr lang="en-GB" sz="1200" kern="1200" dirty="0">
                <a:solidFill>
                  <a:schemeClr val="tx1"/>
                </a:solidFill>
                <a:latin typeface="+mn-lt"/>
                <a:ea typeface="+mn-ea"/>
                <a:cs typeface="+mn-cs"/>
              </a:rPr>
              <a:t>Not utilising skills effectively, under-investing, leading to slow productivity and growth and growing concerns over stress and well being at work.</a:t>
            </a:r>
          </a:p>
          <a:p>
            <a:pPr marL="0" marR="0" lvl="0" indent="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sz="1200" kern="1200" dirty="0">
                <a:solidFill>
                  <a:schemeClr val="tx1"/>
                </a:solidFill>
                <a:latin typeface="+mn-lt"/>
                <a:ea typeface="+mn-ea"/>
                <a:cs typeface="+mn-cs"/>
              </a:rPr>
              <a:t>Satisfaction</a:t>
            </a:r>
            <a:r>
              <a:rPr lang="en-GB" sz="1200" kern="1200" baseline="0" dirty="0">
                <a:solidFill>
                  <a:schemeClr val="tx1"/>
                </a:solidFill>
                <a:latin typeface="+mn-lt"/>
                <a:ea typeface="+mn-ea"/>
                <a:cs typeface="+mn-cs"/>
              </a:rPr>
              <a:t> with sense of achievement from work – Perhaps unsurprisingly, those in higher level occupational groups place more importance on their work. They are less likely to see a job as just a way of making money, and slightly more likely to say they would enjoy working even if they did not need the money. </a:t>
            </a:r>
            <a:endParaRPr lang="en-GB" sz="1200" kern="1200" dirty="0">
              <a:solidFill>
                <a:schemeClr val="tx1"/>
              </a:solidFill>
              <a:latin typeface="+mn-lt"/>
              <a:ea typeface="+mn-ea"/>
              <a:cs typeface="+mn-cs"/>
            </a:endParaRPr>
          </a:p>
          <a:p>
            <a:pPr>
              <a:buFont typeface="Arial" pitchFamily="34" charset="0"/>
              <a:buChar char="•"/>
            </a:pPr>
            <a:endParaRPr lang="en-GB" b="1" dirty="0"/>
          </a:p>
        </p:txBody>
      </p:sp>
      <p:sp>
        <p:nvSpPr>
          <p:cNvPr id="4" name="Slide Number Placeholder 3"/>
          <p:cNvSpPr>
            <a:spLocks noGrp="1"/>
          </p:cNvSpPr>
          <p:nvPr>
            <p:ph type="sldNum" sz="quarter" idx="10"/>
          </p:nvPr>
        </p:nvSpPr>
        <p:spPr/>
        <p:txBody>
          <a:bodyPr/>
          <a:lstStyle/>
          <a:p>
            <a:pPr>
              <a:defRPr/>
            </a:pPr>
            <a:fld id="{5940D53B-A33D-43FE-ACC0-96CD7D5A91E7}" type="slidenum">
              <a:rPr lang="en-GB" smtClean="0"/>
              <a:pPr>
                <a:defRPr/>
              </a:pPr>
              <a:t>82</a:t>
            </a:fld>
            <a:endParaRPr lang="en-GB" dirty="0"/>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pPr marL="228600" marR="0" indent="-228600" algn="l" defTabSz="914400" rtl="0" eaLnBrk="0" fontAlgn="base" latinLnBrk="0" hangingPunct="0">
              <a:lnSpc>
                <a:spcPct val="100000"/>
              </a:lnSpc>
              <a:spcBef>
                <a:spcPct val="30000"/>
              </a:spcBef>
              <a:spcAft>
                <a:spcPct val="0"/>
              </a:spcAft>
              <a:buClrTx/>
              <a:buSzTx/>
              <a:buFontTx/>
              <a:buNone/>
              <a:tabLst/>
              <a:defRPr/>
            </a:pPr>
            <a:r>
              <a:rPr lang="en-GB" b="1" baseline="0" dirty="0" err="1"/>
              <a:t>Youtube</a:t>
            </a:r>
            <a:r>
              <a:rPr lang="en-GB" b="1" baseline="0" dirty="0"/>
              <a:t> clip of David Macleod!</a:t>
            </a:r>
          </a:p>
          <a:p>
            <a:pPr marL="228600" marR="0" indent="-228600" algn="l" defTabSz="914400" rtl="0" eaLnBrk="0" fontAlgn="base" latinLnBrk="0" hangingPunct="0">
              <a:lnSpc>
                <a:spcPct val="100000"/>
              </a:lnSpc>
              <a:spcBef>
                <a:spcPct val="30000"/>
              </a:spcBef>
              <a:spcAft>
                <a:spcPct val="0"/>
              </a:spcAft>
              <a:buClrTx/>
              <a:buSzTx/>
              <a:buFontTx/>
              <a:buAutoNum type="arabicPeriod"/>
              <a:tabLst/>
              <a:defRPr/>
            </a:pPr>
            <a:endParaRPr lang="en-GB" baseline="0" dirty="0"/>
          </a:p>
          <a:p>
            <a:pPr marL="228600" marR="0" indent="-228600" algn="l" defTabSz="914400" rtl="0" eaLnBrk="0" fontAlgn="base" latinLnBrk="0" hangingPunct="0">
              <a:lnSpc>
                <a:spcPct val="100000"/>
              </a:lnSpc>
              <a:spcBef>
                <a:spcPct val="30000"/>
              </a:spcBef>
              <a:spcAft>
                <a:spcPct val="0"/>
              </a:spcAft>
              <a:buClrTx/>
              <a:buSzTx/>
              <a:buFontTx/>
              <a:buAutoNum type="arabicPeriod"/>
              <a:tabLst/>
              <a:defRPr/>
            </a:pPr>
            <a:r>
              <a:rPr lang="en-GB" baseline="0" dirty="0"/>
              <a:t>Strategic narrative – Google removed all status symbols of Managers (even the most senior wear jeans, no separate dining area for senior management, no separate car parking spot, no enhanced pension scheme) this sends a message to workforce that Google live their values – no hierarchical structure.  All employees can put forward suggestions (</a:t>
            </a:r>
            <a:r>
              <a:rPr lang="en-GB" sz="1200" b="1" kern="1200" dirty="0" err="1">
                <a:solidFill>
                  <a:schemeClr val="tx1"/>
                </a:solidFill>
                <a:latin typeface="+mn-lt"/>
                <a:ea typeface="+mn-ea"/>
                <a:cs typeface="+mn-cs"/>
              </a:rPr>
              <a:t>Noogler</a:t>
            </a:r>
            <a:r>
              <a:rPr lang="en-GB" sz="1200" b="1" kern="1200" dirty="0">
                <a:solidFill>
                  <a:schemeClr val="tx1"/>
                </a:solidFill>
                <a:latin typeface="+mn-lt"/>
                <a:ea typeface="+mn-ea"/>
                <a:cs typeface="+mn-cs"/>
              </a:rPr>
              <a:t> despatched to Tibet then S.A to arrange a meeting between the Dalai Lama &amp; Desmond Tutu via “Google hangout” after the Chinese Government tried to thwart the meeting. (P.116).</a:t>
            </a:r>
          </a:p>
          <a:p>
            <a:r>
              <a:rPr lang="en-GB" sz="1200" kern="1200" dirty="0">
                <a:solidFill>
                  <a:schemeClr val="tx1"/>
                </a:solidFill>
                <a:latin typeface="+mn-lt"/>
                <a:ea typeface="+mn-ea"/>
                <a:cs typeface="+mn-cs"/>
              </a:rPr>
              <a:t>Google’s 10 Values:</a:t>
            </a:r>
          </a:p>
          <a:p>
            <a:pPr lvl="0">
              <a:buFont typeface="Arial" pitchFamily="34" charset="0"/>
              <a:buChar char="•"/>
            </a:pPr>
            <a:r>
              <a:rPr lang="en-GB" sz="1200" kern="1200" dirty="0">
                <a:solidFill>
                  <a:schemeClr val="tx1"/>
                </a:solidFill>
                <a:latin typeface="+mn-lt"/>
                <a:ea typeface="+mn-ea"/>
                <a:cs typeface="+mn-cs"/>
              </a:rPr>
              <a:t>Focus on the user and all else will follow</a:t>
            </a:r>
          </a:p>
          <a:p>
            <a:pPr lvl="0">
              <a:buFont typeface="Arial" pitchFamily="34" charset="0"/>
              <a:buChar char="•"/>
            </a:pPr>
            <a:r>
              <a:rPr lang="en-GB" sz="1200" kern="1200" dirty="0">
                <a:solidFill>
                  <a:schemeClr val="tx1"/>
                </a:solidFill>
                <a:latin typeface="+mn-lt"/>
                <a:ea typeface="+mn-ea"/>
                <a:cs typeface="+mn-cs"/>
              </a:rPr>
              <a:t>It’s better to do 1 thing really </a:t>
            </a:r>
            <a:r>
              <a:rPr lang="en-GB" sz="1200" kern="1200" dirty="0" err="1">
                <a:solidFill>
                  <a:schemeClr val="tx1"/>
                </a:solidFill>
                <a:latin typeface="+mn-lt"/>
                <a:ea typeface="+mn-ea"/>
                <a:cs typeface="+mn-cs"/>
              </a:rPr>
              <a:t>really</a:t>
            </a:r>
            <a:r>
              <a:rPr lang="en-GB" sz="1200" kern="1200" dirty="0">
                <a:solidFill>
                  <a:schemeClr val="tx1"/>
                </a:solidFill>
                <a:latin typeface="+mn-lt"/>
                <a:ea typeface="+mn-ea"/>
                <a:cs typeface="+mn-cs"/>
              </a:rPr>
              <a:t> well</a:t>
            </a:r>
          </a:p>
          <a:p>
            <a:pPr lvl="0">
              <a:buFont typeface="Arial" pitchFamily="34" charset="0"/>
              <a:buChar char="•"/>
            </a:pPr>
            <a:r>
              <a:rPr lang="en-GB" sz="1200" kern="1200" dirty="0">
                <a:solidFill>
                  <a:schemeClr val="tx1"/>
                </a:solidFill>
                <a:latin typeface="+mn-lt"/>
                <a:ea typeface="+mn-ea"/>
                <a:cs typeface="+mn-cs"/>
              </a:rPr>
              <a:t>Fast is better than slow</a:t>
            </a:r>
          </a:p>
          <a:p>
            <a:pPr lvl="0">
              <a:buFont typeface="Arial" pitchFamily="34" charset="0"/>
              <a:buChar char="•"/>
            </a:pPr>
            <a:r>
              <a:rPr lang="en-GB" sz="1200" kern="1200" dirty="0">
                <a:solidFill>
                  <a:schemeClr val="tx1"/>
                </a:solidFill>
                <a:latin typeface="+mn-lt"/>
                <a:ea typeface="+mn-ea"/>
                <a:cs typeface="+mn-cs"/>
              </a:rPr>
              <a:t>Democracy on the web works</a:t>
            </a:r>
          </a:p>
          <a:p>
            <a:pPr lvl="0">
              <a:buFont typeface="Arial" pitchFamily="34" charset="0"/>
              <a:buChar char="•"/>
            </a:pPr>
            <a:r>
              <a:rPr lang="en-GB" sz="1200" kern="1200" dirty="0">
                <a:solidFill>
                  <a:schemeClr val="tx1"/>
                </a:solidFill>
                <a:latin typeface="+mn-lt"/>
                <a:ea typeface="+mn-ea"/>
                <a:cs typeface="+mn-cs"/>
              </a:rPr>
              <a:t>You don’t need to be at your desk to need an answer</a:t>
            </a:r>
          </a:p>
          <a:p>
            <a:pPr lvl="0">
              <a:buFont typeface="Arial" pitchFamily="34" charset="0"/>
              <a:buChar char="•"/>
            </a:pPr>
            <a:r>
              <a:rPr lang="en-GB" sz="1200" kern="1200" dirty="0">
                <a:solidFill>
                  <a:schemeClr val="tx1"/>
                </a:solidFill>
                <a:latin typeface="+mn-lt"/>
                <a:ea typeface="+mn-ea"/>
                <a:cs typeface="+mn-cs"/>
              </a:rPr>
              <a:t>You can make money without doing evil</a:t>
            </a:r>
          </a:p>
          <a:p>
            <a:pPr lvl="0">
              <a:buFont typeface="Arial" pitchFamily="34" charset="0"/>
              <a:buChar char="•"/>
            </a:pPr>
            <a:r>
              <a:rPr lang="en-GB" sz="1200" kern="1200" dirty="0">
                <a:solidFill>
                  <a:schemeClr val="tx1"/>
                </a:solidFill>
                <a:latin typeface="+mn-lt"/>
                <a:ea typeface="+mn-ea"/>
                <a:cs typeface="+mn-cs"/>
              </a:rPr>
              <a:t>There’s always more information out there</a:t>
            </a:r>
          </a:p>
          <a:p>
            <a:pPr lvl="0">
              <a:buFont typeface="Arial" pitchFamily="34" charset="0"/>
              <a:buChar char="•"/>
            </a:pPr>
            <a:r>
              <a:rPr lang="en-GB" sz="1200" kern="1200" dirty="0">
                <a:solidFill>
                  <a:schemeClr val="tx1"/>
                </a:solidFill>
                <a:latin typeface="+mn-lt"/>
                <a:ea typeface="+mn-ea"/>
                <a:cs typeface="+mn-cs"/>
              </a:rPr>
              <a:t>The need for information crosses all boarders</a:t>
            </a:r>
          </a:p>
          <a:p>
            <a:pPr lvl="0">
              <a:buFont typeface="Arial" pitchFamily="34" charset="0"/>
              <a:buChar char="•"/>
            </a:pPr>
            <a:r>
              <a:rPr lang="en-GB" sz="1200" kern="1200" dirty="0">
                <a:solidFill>
                  <a:schemeClr val="tx1"/>
                </a:solidFill>
                <a:latin typeface="+mn-lt"/>
                <a:ea typeface="+mn-ea"/>
                <a:cs typeface="+mn-cs"/>
              </a:rPr>
              <a:t>You can be serious without a suit</a:t>
            </a:r>
          </a:p>
          <a:p>
            <a:pPr lvl="0">
              <a:buFont typeface="Arial" pitchFamily="34" charset="0"/>
              <a:buChar char="•"/>
            </a:pPr>
            <a:r>
              <a:rPr lang="en-GB" sz="1200" kern="1200" dirty="0">
                <a:solidFill>
                  <a:schemeClr val="tx1"/>
                </a:solidFill>
                <a:latin typeface="+mn-lt"/>
                <a:ea typeface="+mn-ea"/>
                <a:cs typeface="+mn-cs"/>
              </a:rPr>
              <a:t> Great just isn’t good enough (P.. 31).</a:t>
            </a:r>
          </a:p>
          <a:p>
            <a:pPr marL="228600" marR="0" indent="-22860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latin typeface="+mn-lt"/>
              <a:ea typeface="+mn-ea"/>
              <a:cs typeface="+mn-cs"/>
            </a:endParaRPr>
          </a:p>
          <a:p>
            <a:pPr marL="228600" indent="-228600">
              <a:buAutoNum type="arabicPeriod" startAt="2"/>
            </a:pPr>
            <a:r>
              <a:rPr lang="en-GB" baseline="0" dirty="0"/>
              <a:t>Engaging Managers – Institute  of Employment Studies (IES)  25, engaging managers with between 4 – 5,000, nothing in common aside from their ability to engage their employees.</a:t>
            </a:r>
          </a:p>
          <a:p>
            <a:r>
              <a:rPr lang="en-GB" sz="1200" kern="1200" dirty="0">
                <a:solidFill>
                  <a:schemeClr val="tx1"/>
                </a:solidFill>
                <a:latin typeface="+mn-lt"/>
                <a:ea typeface="+mn-ea"/>
                <a:cs typeface="+mn-cs"/>
              </a:rPr>
              <a:t>Do you trust your Manager? = Sponsor and fight for you? Help you get work done?  Could you talk to them about considering another job?  Does your Manager trust you? = If you thought you were ready for a promotion could you promote yourself?  If you wanted to spend a day a week on a project or lecturing other employees could you do this as long as you found another way to get the work done?  Let the inmates run the asylum – take power from Managers  and trust your people to run things.  (P.118).</a:t>
            </a:r>
          </a:p>
          <a:p>
            <a:r>
              <a:rPr lang="en-GB" sz="1200" kern="1200" dirty="0">
                <a:solidFill>
                  <a:schemeClr val="tx1"/>
                </a:solidFill>
                <a:latin typeface="+mn-lt"/>
                <a:ea typeface="+mn-ea"/>
                <a:cs typeface="+mn-cs"/>
              </a:rPr>
              <a:t>Lord Acton (1887).  “ Power corrupts; absolute power corrupts absolutely”.  (P.119).</a:t>
            </a:r>
          </a:p>
          <a:p>
            <a:pPr marL="228600" indent="-228600">
              <a:buFont typeface="Arial" pitchFamily="34" charset="0"/>
              <a:buNone/>
            </a:pPr>
            <a:endParaRPr lang="en-GB" baseline="0" dirty="0"/>
          </a:p>
          <a:p>
            <a:pPr marL="228600" indent="-228600">
              <a:buFont typeface="Arial" pitchFamily="34" charset="0"/>
              <a:buNone/>
            </a:pPr>
            <a:r>
              <a:rPr lang="en-GB" baseline="0" dirty="0"/>
              <a:t>The IES also examined </a:t>
            </a:r>
            <a:r>
              <a:rPr lang="en-GB" baseline="0" dirty="0" err="1"/>
              <a:t>dis</a:t>
            </a:r>
            <a:r>
              <a:rPr lang="en-GB" baseline="0" dirty="0"/>
              <a:t>-engaging managers and found</a:t>
            </a:r>
          </a:p>
          <a:p>
            <a:pPr marL="228600" indent="-228600">
              <a:buFont typeface="Arial" pitchFamily="34" charset="0"/>
              <a:buChar char="•"/>
            </a:pPr>
            <a:r>
              <a:rPr lang="en-GB" baseline="0" dirty="0"/>
              <a:t>They lack empathy and any interest in people</a:t>
            </a:r>
          </a:p>
          <a:p>
            <a:pPr marL="228600" indent="-228600">
              <a:buFont typeface="Arial" pitchFamily="34" charset="0"/>
              <a:buChar char="•"/>
            </a:pPr>
            <a:r>
              <a:rPr lang="en-GB" baseline="0" dirty="0"/>
              <a:t>They fail to listen and communicate</a:t>
            </a:r>
          </a:p>
          <a:p>
            <a:pPr marL="228600" indent="-228600">
              <a:buFont typeface="Arial" pitchFamily="34" charset="0"/>
              <a:buChar char="•"/>
            </a:pPr>
            <a:r>
              <a:rPr lang="en-GB" baseline="0" dirty="0"/>
              <a:t>They are self-centred</a:t>
            </a:r>
          </a:p>
          <a:p>
            <a:pPr marL="228600" indent="-228600">
              <a:buFont typeface="Arial" pitchFamily="34" charset="0"/>
              <a:buChar char="•"/>
            </a:pPr>
            <a:r>
              <a:rPr lang="en-GB" baseline="0" dirty="0"/>
              <a:t>They don’t motivate or inspire</a:t>
            </a:r>
          </a:p>
          <a:p>
            <a:pPr marL="228600" indent="-228600">
              <a:buFont typeface="Arial" pitchFamily="34" charset="0"/>
              <a:buChar char="•"/>
            </a:pPr>
            <a:r>
              <a:rPr lang="en-GB" baseline="0" dirty="0"/>
              <a:t>They blame others when mistakes are made, and don’t take responsibility for team actions and results</a:t>
            </a:r>
          </a:p>
          <a:p>
            <a:pPr marL="228600" indent="-228600">
              <a:buFont typeface="Arial" pitchFamily="34" charset="0"/>
              <a:buChar char="•"/>
            </a:pPr>
            <a:r>
              <a:rPr lang="en-GB" baseline="0" dirty="0"/>
              <a:t>They are typically aggressive</a:t>
            </a:r>
          </a:p>
          <a:p>
            <a:pPr marL="228600" indent="-228600">
              <a:buFont typeface="Arial" pitchFamily="34" charset="0"/>
              <a:buChar char="•"/>
            </a:pPr>
            <a:r>
              <a:rPr lang="en-GB" baseline="0" dirty="0"/>
              <a:t>They lack personal awareness (of how their behaviour impacts on others)</a:t>
            </a:r>
          </a:p>
          <a:p>
            <a:pPr marL="228600" indent="-228600">
              <a:buFont typeface="Arial" pitchFamily="34" charset="0"/>
              <a:buChar char="•"/>
            </a:pPr>
            <a:r>
              <a:rPr lang="en-GB" baseline="0" dirty="0"/>
              <a:t>They don’t deliver on promises.</a:t>
            </a:r>
          </a:p>
          <a:p>
            <a:pPr marL="228600" indent="-228600">
              <a:buFont typeface="Arial" pitchFamily="34" charset="0"/>
              <a:buNone/>
            </a:pPr>
            <a:endParaRPr lang="en-GB" baseline="0" dirty="0"/>
          </a:p>
          <a:p>
            <a:pPr marL="228600" indent="-228600">
              <a:buFont typeface="Arial" pitchFamily="34" charset="0"/>
              <a:buNone/>
            </a:pPr>
            <a:r>
              <a:rPr lang="en-GB" dirty="0"/>
              <a:t>3. Employee Voice – </a:t>
            </a:r>
            <a:r>
              <a:rPr lang="en-GB" b="1" dirty="0" err="1"/>
              <a:t>Googleist</a:t>
            </a:r>
            <a:r>
              <a:rPr lang="en-GB" b="1" baseline="0" dirty="0"/>
              <a:t> Survey – Tough Love example</a:t>
            </a:r>
          </a:p>
          <a:p>
            <a:pPr marL="228600" indent="-228600">
              <a:buFont typeface="Arial" pitchFamily="34" charset="0"/>
              <a:buNone/>
            </a:pPr>
            <a:r>
              <a:rPr lang="en-GB" baseline="0" dirty="0"/>
              <a:t>4. Integrity (Sainsbury’s case study example / Halewood Car factory/ Google removed internet support in China and re-directed users to </a:t>
            </a:r>
            <a:r>
              <a:rPr lang="en-GB" baseline="0" dirty="0" err="1"/>
              <a:t>HongKong</a:t>
            </a:r>
            <a:r>
              <a:rPr lang="en-GB" baseline="0" dirty="0"/>
              <a:t> to avoid Chinese Censorship laws.</a:t>
            </a:r>
          </a:p>
          <a:p>
            <a:r>
              <a:rPr lang="en-GB" sz="1200" kern="1200" dirty="0">
                <a:solidFill>
                  <a:schemeClr val="tx1"/>
                </a:solidFill>
                <a:latin typeface="+mn-lt"/>
                <a:ea typeface="+mn-ea"/>
                <a:cs typeface="+mn-cs"/>
              </a:rPr>
              <a:t>Culture matters most when it is tested, in China a line to say that information was missing (due to Chinese Government Censoring Laws).  Google re-routed the Chinese Google platform to Hong Kong (exempt from the censorship for 50yrs since British Empire handed back).  The right thing to do, despite a drop in Chinese </a:t>
            </a:r>
            <a:r>
              <a:rPr lang="en-GB" sz="1200" kern="1200" dirty="0" err="1">
                <a:solidFill>
                  <a:schemeClr val="tx1"/>
                </a:solidFill>
                <a:latin typeface="+mn-lt"/>
                <a:ea typeface="+mn-ea"/>
                <a:cs typeface="+mn-cs"/>
              </a:rPr>
              <a:t>google</a:t>
            </a:r>
            <a:r>
              <a:rPr lang="en-GB" sz="1200" kern="1200" dirty="0">
                <a:solidFill>
                  <a:schemeClr val="tx1"/>
                </a:solidFill>
                <a:latin typeface="+mn-lt"/>
                <a:ea typeface="+mn-ea"/>
                <a:cs typeface="+mn-cs"/>
              </a:rPr>
              <a:t> searches (P.. 49).</a:t>
            </a:r>
          </a:p>
          <a:p>
            <a:r>
              <a:rPr lang="en-GB" sz="1200" kern="1200" dirty="0">
                <a:solidFill>
                  <a:schemeClr val="tx1"/>
                </a:solidFill>
                <a:latin typeface="+mn-lt"/>
                <a:ea typeface="+mn-ea"/>
                <a:cs typeface="+mn-cs"/>
              </a:rPr>
              <a:t> </a:t>
            </a:r>
          </a:p>
          <a:p>
            <a:r>
              <a:rPr lang="en-GB" sz="1200" kern="1200" dirty="0">
                <a:solidFill>
                  <a:schemeClr val="tx1"/>
                </a:solidFill>
                <a:latin typeface="+mn-lt"/>
                <a:ea typeface="+mn-ea"/>
                <a:cs typeface="+mn-cs"/>
              </a:rPr>
              <a:t>Think of your work as a calling with a mission that matters.  Give people slightly more freedom and authority than you are comfortable with, if you’re not uncomfortable you haven’t given them enough. (P.. 53).</a:t>
            </a:r>
          </a:p>
          <a:p>
            <a:pPr marL="228600" indent="-228600">
              <a:buFont typeface="Arial" pitchFamily="34" charset="0"/>
              <a:buNone/>
            </a:pPr>
            <a:endParaRPr lang="en-GB" baseline="0" dirty="0"/>
          </a:p>
          <a:p>
            <a:pPr marL="228600" indent="-228600">
              <a:buFont typeface="Arial" pitchFamily="34" charset="0"/>
              <a:buNone/>
            </a:pPr>
            <a:endParaRPr lang="en-GB" baseline="0" dirty="0"/>
          </a:p>
          <a:p>
            <a:pPr marL="228600" marR="0" indent="-22860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baseline="0" dirty="0"/>
              <a:t>Do you think it’s fair to say these 4 factors contribute to  (in practice) creating the ‘culture’?, what other factors determine the culture? What is more important business strategies or company culture?  - </a:t>
            </a:r>
            <a:r>
              <a:rPr lang="en-GB" sz="1200" kern="1200" dirty="0">
                <a:solidFill>
                  <a:schemeClr val="tx1"/>
                </a:solidFill>
                <a:latin typeface="+mn-lt"/>
                <a:ea typeface="+mn-ea"/>
                <a:cs typeface="+mn-cs"/>
              </a:rPr>
              <a:t>Culture eats strategy for breakfast” (</a:t>
            </a:r>
            <a:r>
              <a:rPr lang="en-GB" sz="1200" kern="1200" dirty="0" err="1">
                <a:solidFill>
                  <a:schemeClr val="tx1"/>
                </a:solidFill>
                <a:latin typeface="+mn-lt"/>
                <a:ea typeface="+mn-ea"/>
                <a:cs typeface="+mn-cs"/>
              </a:rPr>
              <a:t>Drucker</a:t>
            </a:r>
            <a:r>
              <a:rPr lang="en-GB" sz="1200" kern="1200" dirty="0">
                <a:solidFill>
                  <a:schemeClr val="tx1"/>
                </a:solidFill>
                <a:latin typeface="+mn-lt"/>
                <a:ea typeface="+mn-ea"/>
                <a:cs typeface="+mn-cs"/>
              </a:rPr>
              <a:t> and later Ford). </a:t>
            </a:r>
          </a:p>
          <a:p>
            <a:pPr marL="228600" indent="-228600">
              <a:buFont typeface="Arial" pitchFamily="34" charset="0"/>
              <a:buNone/>
            </a:pPr>
            <a:endParaRPr lang="en-GB" dirty="0"/>
          </a:p>
        </p:txBody>
      </p:sp>
      <p:sp>
        <p:nvSpPr>
          <p:cNvPr id="4" name="Slide Number Placeholder 3"/>
          <p:cNvSpPr>
            <a:spLocks noGrp="1"/>
          </p:cNvSpPr>
          <p:nvPr>
            <p:ph type="sldNum" sz="quarter" idx="10"/>
          </p:nvPr>
        </p:nvSpPr>
        <p:spPr/>
        <p:txBody>
          <a:bodyPr/>
          <a:lstStyle/>
          <a:p>
            <a:pPr>
              <a:defRPr/>
            </a:pPr>
            <a:fld id="{5940D53B-A33D-43FE-ACC0-96CD7D5A91E7}" type="slidenum">
              <a:rPr lang="en-GB" smtClean="0"/>
              <a:pPr>
                <a:defRPr/>
              </a:pPr>
              <a:t>83</a:t>
            </a:fld>
            <a:endParaRPr lang="en-GB" dirty="0"/>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pPr marL="228600" marR="0" indent="-228600" algn="l" defTabSz="914400" rtl="0" eaLnBrk="0" fontAlgn="base" latinLnBrk="0" hangingPunct="0">
              <a:lnSpc>
                <a:spcPct val="100000"/>
              </a:lnSpc>
              <a:spcBef>
                <a:spcPct val="30000"/>
              </a:spcBef>
              <a:spcAft>
                <a:spcPct val="0"/>
              </a:spcAft>
              <a:buClrTx/>
              <a:buSzTx/>
              <a:buFontTx/>
              <a:buNone/>
              <a:tabLst/>
              <a:defRPr/>
            </a:pPr>
            <a:r>
              <a:rPr lang="en-GB" b="1" baseline="0" dirty="0" err="1"/>
              <a:t>Youtube</a:t>
            </a:r>
            <a:r>
              <a:rPr lang="en-GB" b="1" baseline="0" dirty="0"/>
              <a:t> clip of David Macleod!</a:t>
            </a:r>
          </a:p>
          <a:p>
            <a:pPr marL="228600" marR="0" indent="-228600" algn="l" defTabSz="914400" rtl="0" eaLnBrk="0" fontAlgn="base" latinLnBrk="0" hangingPunct="0">
              <a:lnSpc>
                <a:spcPct val="100000"/>
              </a:lnSpc>
              <a:spcBef>
                <a:spcPct val="30000"/>
              </a:spcBef>
              <a:spcAft>
                <a:spcPct val="0"/>
              </a:spcAft>
              <a:buClrTx/>
              <a:buSzTx/>
              <a:buFontTx/>
              <a:buAutoNum type="arabicPeriod"/>
              <a:tabLst/>
              <a:defRPr/>
            </a:pPr>
            <a:endParaRPr lang="en-GB" baseline="0" dirty="0"/>
          </a:p>
          <a:p>
            <a:pPr marL="228600" marR="0" indent="-228600" algn="l" defTabSz="914400" rtl="0" eaLnBrk="0" fontAlgn="base" latinLnBrk="0" hangingPunct="0">
              <a:lnSpc>
                <a:spcPct val="100000"/>
              </a:lnSpc>
              <a:spcBef>
                <a:spcPct val="30000"/>
              </a:spcBef>
              <a:spcAft>
                <a:spcPct val="0"/>
              </a:spcAft>
              <a:buClrTx/>
              <a:buSzTx/>
              <a:buFontTx/>
              <a:buAutoNum type="arabicPeriod"/>
              <a:tabLst/>
              <a:defRPr/>
            </a:pPr>
            <a:r>
              <a:rPr lang="en-GB" baseline="0" dirty="0"/>
              <a:t>Strategic narrative – Google removed all status symbols of Managers (even the most senior wear jeans, no separate dining area for senior management, no separate car parking spot, no enhanced pension scheme) this sends a message to workforce that Google live their values – no hierarchical structure.  All employees can put forward suggestions (</a:t>
            </a:r>
            <a:r>
              <a:rPr lang="en-GB" sz="1200" b="1" kern="1200" dirty="0" err="1">
                <a:solidFill>
                  <a:schemeClr val="tx1"/>
                </a:solidFill>
                <a:latin typeface="+mn-lt"/>
                <a:ea typeface="+mn-ea"/>
                <a:cs typeface="+mn-cs"/>
              </a:rPr>
              <a:t>Noogler</a:t>
            </a:r>
            <a:r>
              <a:rPr lang="en-GB" sz="1200" b="1" kern="1200" dirty="0">
                <a:solidFill>
                  <a:schemeClr val="tx1"/>
                </a:solidFill>
                <a:latin typeface="+mn-lt"/>
                <a:ea typeface="+mn-ea"/>
                <a:cs typeface="+mn-cs"/>
              </a:rPr>
              <a:t> despatched to Tibet then S.A to arrange a meeting between the Dalai Lama &amp; Desmond Tutu via “Google hangout” after the Chinese Government tried to thwart the meeting. (P.116).</a:t>
            </a:r>
          </a:p>
          <a:p>
            <a:r>
              <a:rPr lang="en-GB" sz="1200" kern="1200" dirty="0">
                <a:solidFill>
                  <a:schemeClr val="tx1"/>
                </a:solidFill>
                <a:latin typeface="+mn-lt"/>
                <a:ea typeface="+mn-ea"/>
                <a:cs typeface="+mn-cs"/>
              </a:rPr>
              <a:t>Google’s 10 Values:</a:t>
            </a:r>
          </a:p>
          <a:p>
            <a:pPr lvl="0">
              <a:buFont typeface="Arial" pitchFamily="34" charset="0"/>
              <a:buChar char="•"/>
            </a:pPr>
            <a:r>
              <a:rPr lang="en-GB" sz="1200" kern="1200" dirty="0">
                <a:solidFill>
                  <a:schemeClr val="tx1"/>
                </a:solidFill>
                <a:latin typeface="+mn-lt"/>
                <a:ea typeface="+mn-ea"/>
                <a:cs typeface="+mn-cs"/>
              </a:rPr>
              <a:t>Focus on the user and all else will follow</a:t>
            </a:r>
          </a:p>
          <a:p>
            <a:pPr lvl="0">
              <a:buFont typeface="Arial" pitchFamily="34" charset="0"/>
              <a:buChar char="•"/>
            </a:pPr>
            <a:r>
              <a:rPr lang="en-GB" sz="1200" kern="1200" dirty="0">
                <a:solidFill>
                  <a:schemeClr val="tx1"/>
                </a:solidFill>
                <a:latin typeface="+mn-lt"/>
                <a:ea typeface="+mn-ea"/>
                <a:cs typeface="+mn-cs"/>
              </a:rPr>
              <a:t>It’s better to do 1 thing really </a:t>
            </a:r>
            <a:r>
              <a:rPr lang="en-GB" sz="1200" kern="1200" dirty="0" err="1">
                <a:solidFill>
                  <a:schemeClr val="tx1"/>
                </a:solidFill>
                <a:latin typeface="+mn-lt"/>
                <a:ea typeface="+mn-ea"/>
                <a:cs typeface="+mn-cs"/>
              </a:rPr>
              <a:t>really</a:t>
            </a:r>
            <a:r>
              <a:rPr lang="en-GB" sz="1200" kern="1200" dirty="0">
                <a:solidFill>
                  <a:schemeClr val="tx1"/>
                </a:solidFill>
                <a:latin typeface="+mn-lt"/>
                <a:ea typeface="+mn-ea"/>
                <a:cs typeface="+mn-cs"/>
              </a:rPr>
              <a:t> well</a:t>
            </a:r>
          </a:p>
          <a:p>
            <a:pPr lvl="0">
              <a:buFont typeface="Arial" pitchFamily="34" charset="0"/>
              <a:buChar char="•"/>
            </a:pPr>
            <a:r>
              <a:rPr lang="en-GB" sz="1200" kern="1200" dirty="0">
                <a:solidFill>
                  <a:schemeClr val="tx1"/>
                </a:solidFill>
                <a:latin typeface="+mn-lt"/>
                <a:ea typeface="+mn-ea"/>
                <a:cs typeface="+mn-cs"/>
              </a:rPr>
              <a:t>Fast is better than slow</a:t>
            </a:r>
          </a:p>
          <a:p>
            <a:pPr lvl="0">
              <a:buFont typeface="Arial" pitchFamily="34" charset="0"/>
              <a:buChar char="•"/>
            </a:pPr>
            <a:r>
              <a:rPr lang="en-GB" sz="1200" kern="1200" dirty="0">
                <a:solidFill>
                  <a:schemeClr val="tx1"/>
                </a:solidFill>
                <a:latin typeface="+mn-lt"/>
                <a:ea typeface="+mn-ea"/>
                <a:cs typeface="+mn-cs"/>
              </a:rPr>
              <a:t>Democracy on the web works</a:t>
            </a:r>
          </a:p>
          <a:p>
            <a:pPr lvl="0">
              <a:buFont typeface="Arial" pitchFamily="34" charset="0"/>
              <a:buChar char="•"/>
            </a:pPr>
            <a:r>
              <a:rPr lang="en-GB" sz="1200" kern="1200" dirty="0">
                <a:solidFill>
                  <a:schemeClr val="tx1"/>
                </a:solidFill>
                <a:latin typeface="+mn-lt"/>
                <a:ea typeface="+mn-ea"/>
                <a:cs typeface="+mn-cs"/>
              </a:rPr>
              <a:t>You don’t need to be at your desk to need an answer</a:t>
            </a:r>
          </a:p>
          <a:p>
            <a:pPr lvl="0">
              <a:buFont typeface="Arial" pitchFamily="34" charset="0"/>
              <a:buChar char="•"/>
            </a:pPr>
            <a:r>
              <a:rPr lang="en-GB" sz="1200" kern="1200" dirty="0">
                <a:solidFill>
                  <a:schemeClr val="tx1"/>
                </a:solidFill>
                <a:latin typeface="+mn-lt"/>
                <a:ea typeface="+mn-ea"/>
                <a:cs typeface="+mn-cs"/>
              </a:rPr>
              <a:t>You can make money without doing evil</a:t>
            </a:r>
          </a:p>
          <a:p>
            <a:pPr lvl="0">
              <a:buFont typeface="Arial" pitchFamily="34" charset="0"/>
              <a:buChar char="•"/>
            </a:pPr>
            <a:r>
              <a:rPr lang="en-GB" sz="1200" kern="1200" dirty="0">
                <a:solidFill>
                  <a:schemeClr val="tx1"/>
                </a:solidFill>
                <a:latin typeface="+mn-lt"/>
                <a:ea typeface="+mn-ea"/>
                <a:cs typeface="+mn-cs"/>
              </a:rPr>
              <a:t>There’s always more information out there</a:t>
            </a:r>
          </a:p>
          <a:p>
            <a:pPr lvl="0">
              <a:buFont typeface="Arial" pitchFamily="34" charset="0"/>
              <a:buChar char="•"/>
            </a:pPr>
            <a:r>
              <a:rPr lang="en-GB" sz="1200" kern="1200" dirty="0">
                <a:solidFill>
                  <a:schemeClr val="tx1"/>
                </a:solidFill>
                <a:latin typeface="+mn-lt"/>
                <a:ea typeface="+mn-ea"/>
                <a:cs typeface="+mn-cs"/>
              </a:rPr>
              <a:t>The need for information crosses all boarders</a:t>
            </a:r>
          </a:p>
          <a:p>
            <a:pPr lvl="0">
              <a:buFont typeface="Arial" pitchFamily="34" charset="0"/>
              <a:buChar char="•"/>
            </a:pPr>
            <a:r>
              <a:rPr lang="en-GB" sz="1200" kern="1200" dirty="0">
                <a:solidFill>
                  <a:schemeClr val="tx1"/>
                </a:solidFill>
                <a:latin typeface="+mn-lt"/>
                <a:ea typeface="+mn-ea"/>
                <a:cs typeface="+mn-cs"/>
              </a:rPr>
              <a:t>You can be serious without a suit</a:t>
            </a:r>
          </a:p>
          <a:p>
            <a:pPr lvl="0">
              <a:buFont typeface="Arial" pitchFamily="34" charset="0"/>
              <a:buChar char="•"/>
            </a:pPr>
            <a:r>
              <a:rPr lang="en-GB" sz="1200" kern="1200" dirty="0">
                <a:solidFill>
                  <a:schemeClr val="tx1"/>
                </a:solidFill>
                <a:latin typeface="+mn-lt"/>
                <a:ea typeface="+mn-ea"/>
                <a:cs typeface="+mn-cs"/>
              </a:rPr>
              <a:t> Great just isn’t good enough (P.. 31).</a:t>
            </a:r>
          </a:p>
          <a:p>
            <a:pPr marL="228600" marR="0" indent="-22860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latin typeface="+mn-lt"/>
              <a:ea typeface="+mn-ea"/>
              <a:cs typeface="+mn-cs"/>
            </a:endParaRPr>
          </a:p>
          <a:p>
            <a:pPr marL="228600" indent="-228600">
              <a:buAutoNum type="arabicPeriod" startAt="2"/>
            </a:pPr>
            <a:r>
              <a:rPr lang="en-GB" baseline="0" dirty="0"/>
              <a:t>Engaging Managers – Institute  of Employment Studies (IES)  25, engaging managers with between 4 – 5,000, nothing in common aside from their ability to engage their employees.</a:t>
            </a:r>
          </a:p>
          <a:p>
            <a:r>
              <a:rPr lang="en-GB" sz="1200" kern="1200" dirty="0">
                <a:solidFill>
                  <a:schemeClr val="tx1"/>
                </a:solidFill>
                <a:latin typeface="+mn-lt"/>
                <a:ea typeface="+mn-ea"/>
                <a:cs typeface="+mn-cs"/>
              </a:rPr>
              <a:t>Do you trust your Manager? = Sponsor and fight for you? Help you get work done?  Could you talk to them about considering another job?  Does your Manager trust you? = If you thought you were ready for a promotion could you promote yourself?  If you wanted to spend a day a week on a project or lecturing other employees could you do this as long as you found another way to get the work done?  Let the inmates run the asylum – take power from Managers  and trust your people to run things.  (P.118).</a:t>
            </a:r>
          </a:p>
          <a:p>
            <a:r>
              <a:rPr lang="en-GB" sz="1200" kern="1200" dirty="0">
                <a:solidFill>
                  <a:schemeClr val="tx1"/>
                </a:solidFill>
                <a:latin typeface="+mn-lt"/>
                <a:ea typeface="+mn-ea"/>
                <a:cs typeface="+mn-cs"/>
              </a:rPr>
              <a:t>Lord Acton (1887).  “ Power corrupts; absolute power corrupts absolutely”.  (P.119).</a:t>
            </a:r>
          </a:p>
          <a:p>
            <a:pPr marL="228600" indent="-228600">
              <a:buFont typeface="Arial" pitchFamily="34" charset="0"/>
              <a:buNone/>
            </a:pPr>
            <a:endParaRPr lang="en-GB" baseline="0" dirty="0"/>
          </a:p>
          <a:p>
            <a:pPr marL="228600" indent="-228600">
              <a:buFont typeface="Arial" pitchFamily="34" charset="0"/>
              <a:buNone/>
            </a:pPr>
            <a:r>
              <a:rPr lang="en-GB" baseline="0" dirty="0"/>
              <a:t>The IES also examined </a:t>
            </a:r>
            <a:r>
              <a:rPr lang="en-GB" baseline="0" dirty="0" err="1"/>
              <a:t>dis</a:t>
            </a:r>
            <a:r>
              <a:rPr lang="en-GB" baseline="0" dirty="0"/>
              <a:t>-engaging managers and found</a:t>
            </a:r>
          </a:p>
          <a:p>
            <a:pPr marL="228600" indent="-228600">
              <a:buFont typeface="Arial" pitchFamily="34" charset="0"/>
              <a:buChar char="•"/>
            </a:pPr>
            <a:r>
              <a:rPr lang="en-GB" baseline="0" dirty="0"/>
              <a:t>They lack empathy and any interest in people</a:t>
            </a:r>
          </a:p>
          <a:p>
            <a:pPr marL="228600" indent="-228600">
              <a:buFont typeface="Arial" pitchFamily="34" charset="0"/>
              <a:buChar char="•"/>
            </a:pPr>
            <a:r>
              <a:rPr lang="en-GB" baseline="0" dirty="0"/>
              <a:t>They fail to listen and communicate</a:t>
            </a:r>
          </a:p>
          <a:p>
            <a:pPr marL="228600" indent="-228600">
              <a:buFont typeface="Arial" pitchFamily="34" charset="0"/>
              <a:buChar char="•"/>
            </a:pPr>
            <a:r>
              <a:rPr lang="en-GB" baseline="0" dirty="0"/>
              <a:t>They are self-centred</a:t>
            </a:r>
          </a:p>
          <a:p>
            <a:pPr marL="228600" indent="-228600">
              <a:buFont typeface="Arial" pitchFamily="34" charset="0"/>
              <a:buChar char="•"/>
            </a:pPr>
            <a:r>
              <a:rPr lang="en-GB" baseline="0" dirty="0"/>
              <a:t>They don’t motivate or inspire</a:t>
            </a:r>
          </a:p>
          <a:p>
            <a:pPr marL="228600" indent="-228600">
              <a:buFont typeface="Arial" pitchFamily="34" charset="0"/>
              <a:buChar char="•"/>
            </a:pPr>
            <a:r>
              <a:rPr lang="en-GB" baseline="0" dirty="0"/>
              <a:t>They blame others when mistakes are made, and don’t take responsibility for team actions and results</a:t>
            </a:r>
          </a:p>
          <a:p>
            <a:pPr marL="228600" indent="-228600">
              <a:buFont typeface="Arial" pitchFamily="34" charset="0"/>
              <a:buChar char="•"/>
            </a:pPr>
            <a:r>
              <a:rPr lang="en-GB" baseline="0" dirty="0"/>
              <a:t>They are typically aggressive</a:t>
            </a:r>
          </a:p>
          <a:p>
            <a:pPr marL="228600" indent="-228600">
              <a:buFont typeface="Arial" pitchFamily="34" charset="0"/>
              <a:buChar char="•"/>
            </a:pPr>
            <a:r>
              <a:rPr lang="en-GB" baseline="0" dirty="0"/>
              <a:t>They lack personal awareness (of how their behaviour impacts on others)</a:t>
            </a:r>
          </a:p>
          <a:p>
            <a:pPr marL="228600" indent="-228600">
              <a:buFont typeface="Arial" pitchFamily="34" charset="0"/>
              <a:buChar char="•"/>
            </a:pPr>
            <a:r>
              <a:rPr lang="en-GB" baseline="0" dirty="0"/>
              <a:t>They don’t deliver on promises.</a:t>
            </a:r>
          </a:p>
          <a:p>
            <a:pPr marL="228600" indent="-228600">
              <a:buFont typeface="Arial" pitchFamily="34" charset="0"/>
              <a:buNone/>
            </a:pPr>
            <a:endParaRPr lang="en-GB" baseline="0" dirty="0"/>
          </a:p>
          <a:p>
            <a:pPr marL="228600" indent="-228600">
              <a:buFont typeface="Arial" pitchFamily="34" charset="0"/>
              <a:buNone/>
            </a:pPr>
            <a:r>
              <a:rPr lang="en-GB" dirty="0"/>
              <a:t>3. Employee Voice – </a:t>
            </a:r>
            <a:r>
              <a:rPr lang="en-GB" b="1" dirty="0" err="1"/>
              <a:t>Googleist</a:t>
            </a:r>
            <a:r>
              <a:rPr lang="en-GB" b="1" baseline="0" dirty="0"/>
              <a:t> Survey – Tough Love example</a:t>
            </a:r>
          </a:p>
          <a:p>
            <a:pPr marL="228600" indent="-228600">
              <a:buFont typeface="Arial" pitchFamily="34" charset="0"/>
              <a:buNone/>
            </a:pPr>
            <a:r>
              <a:rPr lang="en-GB" baseline="0" dirty="0"/>
              <a:t>4. Integrity (Sainsbury’s case study example / Halewood Car factory/ Google removed internet support in China and re-directed users to </a:t>
            </a:r>
            <a:r>
              <a:rPr lang="en-GB" baseline="0" dirty="0" err="1"/>
              <a:t>HongKong</a:t>
            </a:r>
            <a:r>
              <a:rPr lang="en-GB" baseline="0" dirty="0"/>
              <a:t> to avoid Chinese Censorship laws.</a:t>
            </a:r>
          </a:p>
          <a:p>
            <a:r>
              <a:rPr lang="en-GB" sz="1200" kern="1200" dirty="0">
                <a:solidFill>
                  <a:schemeClr val="tx1"/>
                </a:solidFill>
                <a:latin typeface="+mn-lt"/>
                <a:ea typeface="+mn-ea"/>
                <a:cs typeface="+mn-cs"/>
              </a:rPr>
              <a:t>Culture matters most when it is tested, in China a line to say that information was missing (due to Chinese Government Censoring Laws).  Google re-routed the Chinese Google platform to Hong Kong (exempt from the censorship for 50yrs since British Empire handed back).  The right thing to do, despite a drop in Chinese </a:t>
            </a:r>
            <a:r>
              <a:rPr lang="en-GB" sz="1200" kern="1200" dirty="0" err="1">
                <a:solidFill>
                  <a:schemeClr val="tx1"/>
                </a:solidFill>
                <a:latin typeface="+mn-lt"/>
                <a:ea typeface="+mn-ea"/>
                <a:cs typeface="+mn-cs"/>
              </a:rPr>
              <a:t>google</a:t>
            </a:r>
            <a:r>
              <a:rPr lang="en-GB" sz="1200" kern="1200" dirty="0">
                <a:solidFill>
                  <a:schemeClr val="tx1"/>
                </a:solidFill>
                <a:latin typeface="+mn-lt"/>
                <a:ea typeface="+mn-ea"/>
                <a:cs typeface="+mn-cs"/>
              </a:rPr>
              <a:t> searches (P.. 49).</a:t>
            </a:r>
          </a:p>
          <a:p>
            <a:r>
              <a:rPr lang="en-GB" sz="1200" kern="1200" dirty="0">
                <a:solidFill>
                  <a:schemeClr val="tx1"/>
                </a:solidFill>
                <a:latin typeface="+mn-lt"/>
                <a:ea typeface="+mn-ea"/>
                <a:cs typeface="+mn-cs"/>
              </a:rPr>
              <a:t> </a:t>
            </a:r>
          </a:p>
          <a:p>
            <a:r>
              <a:rPr lang="en-GB" sz="1200" kern="1200" dirty="0">
                <a:solidFill>
                  <a:schemeClr val="tx1"/>
                </a:solidFill>
                <a:latin typeface="+mn-lt"/>
                <a:ea typeface="+mn-ea"/>
                <a:cs typeface="+mn-cs"/>
              </a:rPr>
              <a:t>Think of your work as a calling with a mission that matters.  Give people slightly more freedom and authority than you are comfortable with, if you’re not uncomfortable you haven’t given them enough. (P.. 53).</a:t>
            </a:r>
          </a:p>
          <a:p>
            <a:pPr marL="228600" indent="-228600">
              <a:buFont typeface="Arial" pitchFamily="34" charset="0"/>
              <a:buNone/>
            </a:pPr>
            <a:endParaRPr lang="en-GB" baseline="0" dirty="0"/>
          </a:p>
          <a:p>
            <a:pPr marL="228600" indent="-228600">
              <a:buFont typeface="Arial" pitchFamily="34" charset="0"/>
              <a:buNone/>
            </a:pPr>
            <a:endParaRPr lang="en-GB" baseline="0" dirty="0"/>
          </a:p>
          <a:p>
            <a:pPr marL="228600" marR="0" indent="-22860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baseline="0" dirty="0"/>
              <a:t>Do you think it’s fair to say these 4 factors contribute to  (in practice) creating the ‘culture’?, what other factors determine the culture? What is more important business strategies or company culture?  - </a:t>
            </a:r>
            <a:r>
              <a:rPr lang="en-GB" sz="1200" kern="1200" dirty="0">
                <a:solidFill>
                  <a:schemeClr val="tx1"/>
                </a:solidFill>
                <a:latin typeface="+mn-lt"/>
                <a:ea typeface="+mn-ea"/>
                <a:cs typeface="+mn-cs"/>
              </a:rPr>
              <a:t>Culture eats strategy for breakfast” (</a:t>
            </a:r>
            <a:r>
              <a:rPr lang="en-GB" sz="1200" kern="1200" dirty="0" err="1">
                <a:solidFill>
                  <a:schemeClr val="tx1"/>
                </a:solidFill>
                <a:latin typeface="+mn-lt"/>
                <a:ea typeface="+mn-ea"/>
                <a:cs typeface="+mn-cs"/>
              </a:rPr>
              <a:t>Drucker</a:t>
            </a:r>
            <a:r>
              <a:rPr lang="en-GB" sz="1200" kern="1200" dirty="0">
                <a:solidFill>
                  <a:schemeClr val="tx1"/>
                </a:solidFill>
                <a:latin typeface="+mn-lt"/>
                <a:ea typeface="+mn-ea"/>
                <a:cs typeface="+mn-cs"/>
              </a:rPr>
              <a:t> and later Ford). </a:t>
            </a:r>
          </a:p>
          <a:p>
            <a:pPr marL="228600" indent="-228600">
              <a:buFont typeface="Arial" pitchFamily="34" charset="0"/>
              <a:buNone/>
            </a:pPr>
            <a:endParaRPr lang="en-GB" dirty="0"/>
          </a:p>
          <a:p>
            <a:pPr marL="228600" indent="-228600">
              <a:buFont typeface="Arial" pitchFamily="34" charset="0"/>
              <a:buNone/>
            </a:pPr>
            <a:endParaRPr lang="en-GB" dirty="0"/>
          </a:p>
          <a:p>
            <a:pPr marL="228600" indent="-228600">
              <a:buFont typeface="Arial" pitchFamily="34" charset="0"/>
              <a:buNone/>
            </a:pPr>
            <a:r>
              <a:rPr lang="en-GB" dirty="0"/>
              <a:t>Is Engagement Fact or Fiction Handout – Sign Post students to the work of Professor Rob</a:t>
            </a:r>
          </a:p>
        </p:txBody>
      </p:sp>
      <p:sp>
        <p:nvSpPr>
          <p:cNvPr id="4" name="Slide Number Placeholder 3"/>
          <p:cNvSpPr>
            <a:spLocks noGrp="1"/>
          </p:cNvSpPr>
          <p:nvPr>
            <p:ph type="sldNum" sz="quarter" idx="10"/>
          </p:nvPr>
        </p:nvSpPr>
        <p:spPr/>
        <p:txBody>
          <a:bodyPr/>
          <a:lstStyle/>
          <a:p>
            <a:pPr>
              <a:defRPr/>
            </a:pPr>
            <a:fld id="{5940D53B-A33D-43FE-ACC0-96CD7D5A91E7}" type="slidenum">
              <a:rPr lang="en-GB" smtClean="0"/>
              <a:pPr>
                <a:defRPr/>
              </a:pPr>
              <a:t>84</a:t>
            </a:fld>
            <a:endParaRPr lang="en-GB" dirty="0"/>
          </a:p>
        </p:txBody>
      </p:sp>
    </p:spTree>
    <p:extLst>
      <p:ext uri="{BB962C8B-B14F-4D97-AF65-F5344CB8AC3E}">
        <p14:creationId xmlns:p14="http://schemas.microsoft.com/office/powerpoint/2010/main" val="217364785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This links to John Whitmore</a:t>
            </a:r>
            <a:r>
              <a:rPr lang="en-GB" baseline="0" dirty="0"/>
              <a:t> predictions.</a:t>
            </a:r>
          </a:p>
          <a:p>
            <a:pPr marL="0" marR="0" indent="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sz="1200" kern="1200" dirty="0">
                <a:solidFill>
                  <a:schemeClr val="tx1"/>
                </a:solidFill>
                <a:latin typeface="+mn-lt"/>
                <a:ea typeface="+mn-ea"/>
                <a:cs typeface="+mn-cs"/>
              </a:rPr>
              <a:t>Nike T-shirt in Mexico – 2 plants.  Plant 1 = control culture, 80 T-shirts per day, Plant 2 = Freedom Culture,  150 T-shirts per day (Google P.. 13).</a:t>
            </a:r>
          </a:p>
          <a:p>
            <a:pPr marL="0" marR="0" indent="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sz="1200" kern="1200" dirty="0">
                <a:solidFill>
                  <a:schemeClr val="tx1"/>
                </a:solidFill>
                <a:latin typeface="+mn-lt"/>
                <a:ea typeface="+mn-ea"/>
                <a:cs typeface="+mn-cs"/>
              </a:rPr>
              <a:t>In a study of nearly 8,000 business units (within</a:t>
            </a:r>
            <a:r>
              <a:rPr lang="en-GB" sz="1200" kern="1200" baseline="0" dirty="0">
                <a:solidFill>
                  <a:schemeClr val="tx1"/>
                </a:solidFill>
                <a:latin typeface="+mn-lt"/>
                <a:ea typeface="+mn-ea"/>
                <a:cs typeface="+mn-cs"/>
              </a:rPr>
              <a:t> 36 companies) , the units in the top 25% on ‘work engagement’ produced 1% to 4% higher profitability and on average between $80,000 and $120,000 high monthly revenues or sales than the units in the bottom 25%.  </a:t>
            </a:r>
          </a:p>
          <a:p>
            <a:pPr marL="0" marR="0" indent="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sz="1200" kern="1200" baseline="0" dirty="0">
                <a:solidFill>
                  <a:schemeClr val="tx1"/>
                </a:solidFill>
                <a:latin typeface="+mn-lt"/>
                <a:ea typeface="+mn-ea"/>
                <a:cs typeface="+mn-cs"/>
              </a:rPr>
              <a:t>Gallup studies have demonstrated massive benefits  to be gained when employee engagement and customer engagement are pursued in tandem.</a:t>
            </a:r>
          </a:p>
          <a:p>
            <a:pPr marL="0" marR="0" indent="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sz="1200" kern="1200" baseline="0" dirty="0">
                <a:solidFill>
                  <a:schemeClr val="tx1"/>
                </a:solidFill>
                <a:latin typeface="+mn-lt"/>
                <a:ea typeface="+mn-ea"/>
                <a:cs typeface="+mn-cs"/>
              </a:rPr>
              <a:t>Similar results have been reported by Hutchinson and Purcell (2003) when comparing four matched Tesco Stores in the U.S, 1 store manager moved away from top-down and gave employees free-rein.  When the employees noticed the changing rooms filling up, they move to the tills themselves = happy customers didn’t have to wait, happy staff as they had some autonomy. </a:t>
            </a:r>
            <a:endParaRPr lang="en-GB" sz="1200" kern="1200" dirty="0">
              <a:solidFill>
                <a:schemeClr val="tx1"/>
              </a:solidFill>
              <a:latin typeface="+mn-lt"/>
              <a:ea typeface="+mn-ea"/>
              <a:cs typeface="+mn-cs"/>
            </a:endParaRPr>
          </a:p>
          <a:p>
            <a:pPr>
              <a:buFont typeface="Arial" pitchFamily="34" charset="0"/>
              <a:buChar char="•"/>
            </a:pPr>
            <a:endParaRPr lang="en-GB" dirty="0"/>
          </a:p>
        </p:txBody>
      </p:sp>
      <p:sp>
        <p:nvSpPr>
          <p:cNvPr id="4" name="Slide Number Placeholder 3"/>
          <p:cNvSpPr>
            <a:spLocks noGrp="1"/>
          </p:cNvSpPr>
          <p:nvPr>
            <p:ph type="sldNum" sz="quarter" idx="10"/>
          </p:nvPr>
        </p:nvSpPr>
        <p:spPr/>
        <p:txBody>
          <a:bodyPr/>
          <a:lstStyle/>
          <a:p>
            <a:pPr>
              <a:defRPr/>
            </a:pPr>
            <a:fld id="{5940D53B-A33D-43FE-ACC0-96CD7D5A91E7}" type="slidenum">
              <a:rPr lang="en-GB" smtClean="0"/>
              <a:pPr>
                <a:defRPr/>
              </a:pPr>
              <a:t>86</a:t>
            </a:fld>
            <a:endParaRPr lang="en-GB" dirty="0"/>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baseline="0" dirty="0"/>
              <a:t>Research the following:</a:t>
            </a:r>
          </a:p>
          <a:p>
            <a:pPr>
              <a:buFont typeface="Arial" pitchFamily="34" charset="0"/>
              <a:buChar char="•"/>
            </a:pPr>
            <a:endParaRPr lang="en-GB" baseline="0" dirty="0"/>
          </a:p>
          <a:p>
            <a:pPr>
              <a:buFont typeface="Arial" pitchFamily="34" charset="0"/>
              <a:buChar char="•"/>
            </a:pPr>
            <a:r>
              <a:rPr lang="en-GB" baseline="0" dirty="0"/>
              <a:t>Are there differences in engagement levels between demographic groups (men/women, young/old, MBE etc)</a:t>
            </a:r>
          </a:p>
          <a:p>
            <a:pPr>
              <a:buFont typeface="Arial" pitchFamily="34" charset="0"/>
              <a:buChar char="•"/>
            </a:pPr>
            <a:r>
              <a:rPr lang="en-GB" baseline="0" dirty="0"/>
              <a:t>Are there different engagement levels at job skill levels</a:t>
            </a:r>
          </a:p>
          <a:p>
            <a:pPr>
              <a:buFont typeface="Arial" pitchFamily="34" charset="0"/>
              <a:buChar char="•"/>
            </a:pPr>
            <a:r>
              <a:rPr lang="en-GB" baseline="0" dirty="0"/>
              <a:t>Are there different engagement levels in private / public sector</a:t>
            </a:r>
          </a:p>
          <a:p>
            <a:pPr>
              <a:buFont typeface="Arial" pitchFamily="34" charset="0"/>
              <a:buChar char="•"/>
            </a:pPr>
            <a:r>
              <a:rPr lang="en-GB" baseline="0" dirty="0"/>
              <a:t>Are there different engagement levels in UK/US/Europe</a:t>
            </a:r>
          </a:p>
          <a:p>
            <a:pPr>
              <a:buFont typeface="Arial" pitchFamily="34" charset="0"/>
              <a:buChar char="•"/>
            </a:pPr>
            <a:endParaRPr lang="en-GB" baseline="0" dirty="0"/>
          </a:p>
          <a:p>
            <a:pPr>
              <a:buFont typeface="Arial" pitchFamily="34" charset="0"/>
              <a:buChar char="•"/>
            </a:pPr>
            <a:r>
              <a:rPr lang="en-GB" baseline="0" dirty="0"/>
              <a:t>Interestingly when I did control-F for Engagement in the Working Lives Summary – nothing comes up – CIPD already using different </a:t>
            </a:r>
            <a:r>
              <a:rPr lang="en-GB" baseline="0" dirty="0" err="1"/>
              <a:t>termiology</a:t>
            </a:r>
            <a:r>
              <a:rPr lang="en-GB" baseline="0" dirty="0"/>
              <a:t>.?</a:t>
            </a:r>
          </a:p>
        </p:txBody>
      </p:sp>
      <p:sp>
        <p:nvSpPr>
          <p:cNvPr id="4" name="Slide Number Placeholder 3"/>
          <p:cNvSpPr>
            <a:spLocks noGrp="1"/>
          </p:cNvSpPr>
          <p:nvPr>
            <p:ph type="sldNum" sz="quarter" idx="10"/>
          </p:nvPr>
        </p:nvSpPr>
        <p:spPr/>
        <p:txBody>
          <a:bodyPr/>
          <a:lstStyle/>
          <a:p>
            <a:pPr>
              <a:defRPr/>
            </a:pPr>
            <a:fld id="{5940D53B-A33D-43FE-ACC0-96CD7D5A91E7}" type="slidenum">
              <a:rPr lang="en-GB" smtClean="0"/>
              <a:pPr>
                <a:defRPr/>
              </a:pPr>
              <a:t>87</a:t>
            </a:fld>
            <a:endParaRPr lang="en-GB" dirty="0"/>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a:buFont typeface="Arial" pitchFamily="34" charset="0"/>
              <a:buChar char="•"/>
            </a:pPr>
            <a:r>
              <a:rPr lang="en-GB" dirty="0"/>
              <a:t>Purcell’s limitations:</a:t>
            </a:r>
          </a:p>
          <a:p>
            <a:pPr marL="228600" indent="-228600">
              <a:buFont typeface="Arial" pitchFamily="34" charset="0"/>
              <a:buAutoNum type="arabicPeriod"/>
            </a:pPr>
            <a:r>
              <a:rPr lang="en-GB" dirty="0"/>
              <a:t>The surveys treat engagement in isolation, as an annual tick</a:t>
            </a:r>
            <a:r>
              <a:rPr lang="en-GB" baseline="0" dirty="0"/>
              <a:t> box exercise.</a:t>
            </a:r>
          </a:p>
          <a:p>
            <a:pPr marL="228600" indent="-228600">
              <a:buFont typeface="Arial" pitchFamily="34" charset="0"/>
              <a:buAutoNum type="arabicPeriod"/>
            </a:pPr>
            <a:r>
              <a:rPr lang="en-GB" baseline="0" dirty="0"/>
              <a:t>Engagement is articulated through the score with might be used to punish Managers in performance reviews</a:t>
            </a:r>
          </a:p>
          <a:p>
            <a:pPr marL="228600" indent="-228600">
              <a:buFont typeface="Arial" pitchFamily="34" charset="0"/>
              <a:buAutoNum type="arabicPeriod"/>
            </a:pPr>
            <a:r>
              <a:rPr lang="en-GB" baseline="0" dirty="0"/>
              <a:t>Engagement score does not explain the reasons for engagement.</a:t>
            </a:r>
          </a:p>
          <a:p>
            <a:pPr marL="228600" indent="-228600">
              <a:buFont typeface="Arial" pitchFamily="34" charset="0"/>
              <a:buNone/>
            </a:pPr>
            <a:endParaRPr lang="en-GB" baseline="0" dirty="0"/>
          </a:p>
          <a:p>
            <a:pPr marL="228600" indent="-228600">
              <a:buFont typeface="Arial" pitchFamily="34" charset="0"/>
              <a:buNone/>
            </a:pPr>
            <a:r>
              <a:rPr lang="en-GB" baseline="0" dirty="0"/>
              <a:t>What other limitations can you put forward? – Are they country/sector specific? Are people always going to be honest in them??  </a:t>
            </a:r>
          </a:p>
          <a:p>
            <a:pPr marL="228600" indent="-228600">
              <a:buFont typeface="Arial" pitchFamily="34" charset="0"/>
              <a:buNone/>
            </a:pPr>
            <a:endParaRPr lang="en-GB" dirty="0"/>
          </a:p>
          <a:p>
            <a:pPr>
              <a:buFont typeface="Arial" pitchFamily="34" charset="0"/>
              <a:buChar char="•"/>
            </a:pPr>
            <a:r>
              <a:rPr lang="en-GB" dirty="0"/>
              <a:t>Is engagement a transient state? Does that not mean that the very next day the engagement</a:t>
            </a:r>
            <a:r>
              <a:rPr lang="en-GB" baseline="0" dirty="0"/>
              <a:t> survey could be out of date?  Anyone here ever been in a job where they were not engaged? </a:t>
            </a:r>
          </a:p>
          <a:p>
            <a:pPr>
              <a:buFont typeface="Arial" pitchFamily="34" charset="0"/>
              <a:buChar char="•"/>
            </a:pPr>
            <a:endParaRPr lang="en-GB" dirty="0"/>
          </a:p>
          <a:p>
            <a:pPr>
              <a:buFont typeface="Arial" pitchFamily="34" charset="0"/>
              <a:buChar char="•"/>
            </a:pPr>
            <a:r>
              <a:rPr lang="en-GB" dirty="0"/>
              <a:t>Burnout – contradiction to earlier</a:t>
            </a:r>
            <a:r>
              <a:rPr lang="en-GB" baseline="0" dirty="0"/>
              <a:t> point made “Employees who are engaged exhibit less burnout”??  Nonetheless, if you have very strong emotional attachment you may find it difficult to switch off (Google’s - </a:t>
            </a:r>
            <a:r>
              <a:rPr lang="en-GB" baseline="0" dirty="0" err="1"/>
              <a:t>Googleist</a:t>
            </a:r>
            <a:r>
              <a:rPr lang="en-GB" baseline="0" dirty="0"/>
              <a:t> survey found this was a weak area for employee wellbeing, introduced “Dublin goes dark initiative”  everyone goes home by 6pm”</a:t>
            </a:r>
          </a:p>
          <a:p>
            <a:pPr>
              <a:buFont typeface="Arial" pitchFamily="34" charset="0"/>
              <a:buChar char="•"/>
            </a:pPr>
            <a:r>
              <a:rPr lang="en-GB" baseline="0" dirty="0"/>
              <a:t>Work intensification – Sometimes working on something intensely for long periods can eventually erode engagement, that initial excitement will eventually wane.  This is also the case in the more serious job roles, child protection etc.</a:t>
            </a:r>
          </a:p>
          <a:p>
            <a:pPr>
              <a:buFont typeface="Arial" pitchFamily="34" charset="0"/>
              <a:buChar char="•"/>
            </a:pPr>
            <a:r>
              <a:rPr lang="en-GB" baseline="0" dirty="0"/>
              <a:t>Work Life Balance – This is a very common one,  where people are so engaged and give their blood, sweat and tears to the job, become totally absorbed in it,  other areas of their life start to suffer and the employee eventually beings to resent the work .Link this to Open Talent Market in the Future for Knowledge Workers/Remote Working/Side Hustles/Gig Economy for the lower level jobs.</a:t>
            </a:r>
            <a:endParaRPr lang="en-GB" dirty="0"/>
          </a:p>
        </p:txBody>
      </p:sp>
      <p:sp>
        <p:nvSpPr>
          <p:cNvPr id="4" name="Slide Number Placeholder 3"/>
          <p:cNvSpPr>
            <a:spLocks noGrp="1"/>
          </p:cNvSpPr>
          <p:nvPr>
            <p:ph type="sldNum" sz="quarter" idx="10"/>
          </p:nvPr>
        </p:nvSpPr>
        <p:spPr/>
        <p:txBody>
          <a:bodyPr/>
          <a:lstStyle/>
          <a:p>
            <a:pPr>
              <a:defRPr/>
            </a:pPr>
            <a:fld id="{5940D53B-A33D-43FE-ACC0-96CD7D5A91E7}" type="slidenum">
              <a:rPr lang="en-GB" smtClean="0"/>
              <a:pPr>
                <a:defRPr/>
              </a:pPr>
              <a:t>88</a:t>
            </a:fld>
            <a:endParaRPr lang="en-GB" dirty="0"/>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8600" indent="-228600">
              <a:buFont typeface="+mj-lt"/>
              <a:buAutoNum type="arabicPeriod"/>
            </a:pPr>
            <a:r>
              <a:rPr lang="en-GB" dirty="0"/>
              <a:t>Google</a:t>
            </a:r>
            <a:r>
              <a:rPr lang="en-GB" baseline="0" dirty="0"/>
              <a:t> have removed status symbols.</a:t>
            </a:r>
          </a:p>
          <a:p>
            <a:pPr marL="228600" indent="-228600">
              <a:buFont typeface="+mj-lt"/>
              <a:buAutoNum type="arabicPeriod"/>
            </a:pPr>
            <a:r>
              <a:rPr lang="en-GB" baseline="0" dirty="0"/>
              <a:t>Employees can decide when they are ready for a promotion, give themselves job titles, write the memos to the most senior management, shape the pay scheme.</a:t>
            </a:r>
          </a:p>
          <a:p>
            <a:pPr marL="228600" marR="0" indent="-228600" algn="l" defTabSz="914400" rtl="0" eaLnBrk="0" fontAlgn="base" latinLnBrk="0" hangingPunct="0">
              <a:lnSpc>
                <a:spcPct val="100000"/>
              </a:lnSpc>
              <a:spcBef>
                <a:spcPct val="30000"/>
              </a:spcBef>
              <a:spcAft>
                <a:spcPct val="0"/>
              </a:spcAft>
              <a:buClrTx/>
              <a:buSzTx/>
              <a:buFont typeface="+mj-lt"/>
              <a:buAutoNum type="arabicPeriod"/>
              <a:tabLst/>
              <a:defRPr/>
            </a:pPr>
            <a:r>
              <a:rPr lang="en-GB" baseline="0" dirty="0"/>
              <a:t>from day 1 of recruitment have access to the same data as the other employees and put forward suggestions,  - Google put such emphasis on their recruitment strategy, that they have such confidence in their recruitment, they trust employees from the outset. Subordinates can interview their superiors.  Peer feedback is obtained on promotion decisions.</a:t>
            </a:r>
          </a:p>
          <a:p>
            <a:pPr marL="228600" marR="0" indent="-228600" algn="l" defTabSz="914400" rtl="0" eaLnBrk="0" fontAlgn="base" latinLnBrk="0" hangingPunct="0">
              <a:lnSpc>
                <a:spcPct val="100000"/>
              </a:lnSpc>
              <a:spcBef>
                <a:spcPct val="30000"/>
              </a:spcBef>
              <a:spcAft>
                <a:spcPct val="0"/>
              </a:spcAft>
              <a:buClrTx/>
              <a:buSzTx/>
              <a:buFont typeface="+mj-lt"/>
              <a:buAutoNum type="arabicPeriod"/>
              <a:tabLst/>
              <a:defRPr/>
            </a:pPr>
            <a:r>
              <a:rPr lang="en-GB" baseline="0" dirty="0" err="1"/>
              <a:t>Googlers</a:t>
            </a:r>
            <a:r>
              <a:rPr lang="en-GB" baseline="0" dirty="0"/>
              <a:t> put forward their suggestions through </a:t>
            </a:r>
            <a:r>
              <a:rPr lang="en-GB" baseline="0" dirty="0" err="1"/>
              <a:t>Googleiest</a:t>
            </a:r>
            <a:r>
              <a:rPr lang="en-GB" baseline="0" dirty="0"/>
              <a:t>.  Engineers at Google can spend 20% of their working week on something they are passionate about.</a:t>
            </a:r>
          </a:p>
          <a:p>
            <a:pPr marL="0" marR="0" indent="0" algn="l" defTabSz="914400" rtl="0" eaLnBrk="0" fontAlgn="base" latinLnBrk="0" hangingPunct="0">
              <a:lnSpc>
                <a:spcPct val="100000"/>
              </a:lnSpc>
              <a:spcBef>
                <a:spcPct val="30000"/>
              </a:spcBef>
              <a:spcAft>
                <a:spcPct val="0"/>
              </a:spcAft>
              <a:buClrTx/>
              <a:buSzTx/>
              <a:buFont typeface="Arial" pitchFamily="34" charset="0"/>
              <a:buChar char="•"/>
              <a:tabLst/>
              <a:defRPr/>
            </a:pPr>
            <a:endParaRPr lang="en-GB" baseline="0" dirty="0"/>
          </a:p>
          <a:p>
            <a:pPr>
              <a:buFont typeface="Arial" pitchFamily="34" charset="0"/>
              <a:buChar char="•"/>
            </a:pPr>
            <a:endParaRPr lang="en-GB" baseline="0" dirty="0"/>
          </a:p>
          <a:p>
            <a:pPr>
              <a:buFont typeface="Arial" pitchFamily="34" charset="0"/>
              <a:buChar char="•"/>
            </a:pPr>
            <a:endParaRPr lang="en-GB" dirty="0"/>
          </a:p>
        </p:txBody>
      </p:sp>
      <p:sp>
        <p:nvSpPr>
          <p:cNvPr id="4" name="Slide Number Placeholder 3"/>
          <p:cNvSpPr>
            <a:spLocks noGrp="1"/>
          </p:cNvSpPr>
          <p:nvPr>
            <p:ph type="sldNum" sz="quarter" idx="10"/>
          </p:nvPr>
        </p:nvSpPr>
        <p:spPr/>
        <p:txBody>
          <a:bodyPr/>
          <a:lstStyle/>
          <a:p>
            <a:pPr>
              <a:defRPr/>
            </a:pPr>
            <a:fld id="{5940D53B-A33D-43FE-ACC0-96CD7D5A91E7}" type="slidenum">
              <a:rPr lang="en-GB" smtClean="0"/>
              <a:pPr>
                <a:defRPr/>
              </a:pPr>
              <a:t>89</a:t>
            </a:fld>
            <a:endParaRPr lang="en-GB" dirty="0"/>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July (2017) Matthew Taylor Published the “Taylor Review” – set out to increase transparency of operations between employers and individuals. </a:t>
            </a:r>
          </a:p>
          <a:p>
            <a:endParaRPr lang="en-GB" dirty="0"/>
          </a:p>
          <a:p>
            <a:r>
              <a:rPr lang="en-GB" dirty="0"/>
              <a:t>“Good Work” Document (2018) was a response to the Taylor Review and recommended the following:</a:t>
            </a:r>
          </a:p>
          <a:p>
            <a:pPr marL="228600" indent="-228600">
              <a:buAutoNum type="arabicPeriod"/>
            </a:pPr>
            <a:r>
              <a:rPr lang="en-GB" dirty="0"/>
              <a:t>Day one rights for employees</a:t>
            </a:r>
          </a:p>
          <a:p>
            <a:pPr marL="228600" indent="-228600">
              <a:buAutoNum type="arabicPeriod"/>
            </a:pPr>
            <a:r>
              <a:rPr lang="en-GB" dirty="0"/>
              <a:t>Increases to the holiday pay reference period</a:t>
            </a:r>
          </a:p>
          <a:p>
            <a:pPr marL="228600" indent="-228600">
              <a:buAutoNum type="arabicPeriod"/>
            </a:pPr>
            <a:r>
              <a:rPr lang="en-GB" dirty="0"/>
              <a:t>Fixed working patterns, rights for Agency and Zero Hours workers</a:t>
            </a:r>
          </a:p>
          <a:p>
            <a:pPr marL="228600" indent="-228600">
              <a:buAutoNum type="arabicPeriod"/>
            </a:pPr>
            <a:r>
              <a:rPr lang="en-GB" dirty="0"/>
              <a:t>Extend redundancy protection for pregnant women and new parents</a:t>
            </a:r>
          </a:p>
          <a:p>
            <a:pPr marL="228600" indent="-228600">
              <a:buAutoNum type="arabicPeriod"/>
            </a:pPr>
            <a:r>
              <a:rPr lang="en-GB" dirty="0"/>
              <a:t>Lowered thresholds that trigger employee information and consultation requests</a:t>
            </a:r>
          </a:p>
          <a:p>
            <a:pPr marL="228600" indent="-228600">
              <a:buAutoNum type="arabicPeriod"/>
            </a:pPr>
            <a:r>
              <a:rPr lang="en-GB" dirty="0"/>
              <a:t>The scrapping of the Swedish </a:t>
            </a:r>
            <a:r>
              <a:rPr lang="en-GB" dirty="0" err="1"/>
              <a:t>Derrogation</a:t>
            </a:r>
            <a:r>
              <a:rPr lang="en-GB" dirty="0"/>
              <a:t>  - </a:t>
            </a:r>
            <a:r>
              <a:rPr lang="en-GB" sz="1200" b="1" i="0" kern="1200" dirty="0">
                <a:solidFill>
                  <a:schemeClr val="tx1"/>
                </a:solidFill>
                <a:effectLst/>
                <a:latin typeface="+mn-lt"/>
                <a:ea typeface="+mn-ea"/>
                <a:cs typeface="+mn-cs"/>
              </a:rPr>
              <a:t>Swedish derogation</a:t>
            </a:r>
            <a:r>
              <a:rPr lang="en-GB" sz="1200" b="0" i="0" kern="1200" dirty="0">
                <a:solidFill>
                  <a:schemeClr val="tx1"/>
                </a:solidFill>
                <a:effectLst/>
                <a:latin typeface="+mn-lt"/>
                <a:ea typeface="+mn-ea"/>
                <a:cs typeface="+mn-cs"/>
              </a:rPr>
              <a:t> is a model of employment where an agency hires a worker directly, rather than being the middleman between a worker and a client company.</a:t>
            </a:r>
          </a:p>
          <a:p>
            <a:pPr marL="228600" indent="-228600">
              <a:buAutoNum type="arabicPeriod"/>
            </a:pPr>
            <a:r>
              <a:rPr lang="en-GB" sz="1200" b="0" i="0" kern="1200" dirty="0">
                <a:solidFill>
                  <a:schemeClr val="tx1"/>
                </a:solidFill>
                <a:effectLst/>
                <a:latin typeface="+mn-lt"/>
                <a:ea typeface="+mn-ea"/>
                <a:cs typeface="+mn-cs"/>
              </a:rPr>
              <a:t>Latest developments of the use of Non-Disclosure Agreements – We will cover this in Week 4.</a:t>
            </a:r>
          </a:p>
          <a:p>
            <a:pPr marL="228600" indent="-228600">
              <a:buAutoNum type="arabicPeriod"/>
            </a:pPr>
            <a:r>
              <a:rPr lang="en-GB" sz="1200" b="0" i="0" kern="1200" dirty="0">
                <a:solidFill>
                  <a:schemeClr val="tx1"/>
                </a:solidFill>
                <a:effectLst/>
                <a:latin typeface="+mn-lt"/>
                <a:ea typeface="+mn-ea"/>
                <a:cs typeface="+mn-cs"/>
              </a:rPr>
              <a:t>Agency Worker Rights to Key Facts</a:t>
            </a:r>
          </a:p>
          <a:p>
            <a:pPr marL="228600" indent="-228600">
              <a:buAutoNum type="arabicPeriod"/>
            </a:pPr>
            <a:r>
              <a:rPr lang="en-GB" sz="1200" b="0" i="0" kern="1200" dirty="0">
                <a:solidFill>
                  <a:schemeClr val="tx1"/>
                </a:solidFill>
                <a:effectLst/>
                <a:latin typeface="+mn-lt"/>
                <a:ea typeface="+mn-ea"/>
                <a:cs typeface="+mn-cs"/>
              </a:rPr>
              <a:t>The Launch of Sexual Harassment Consultation</a:t>
            </a:r>
          </a:p>
          <a:p>
            <a:pPr marL="228600" indent="-228600">
              <a:buAutoNum type="arabicPeriod"/>
            </a:pPr>
            <a:r>
              <a:rPr lang="en-GB" sz="1200" b="0" i="0" kern="1200" dirty="0">
                <a:solidFill>
                  <a:schemeClr val="tx1"/>
                </a:solidFill>
                <a:effectLst/>
                <a:latin typeface="+mn-lt"/>
                <a:ea typeface="+mn-ea"/>
                <a:cs typeface="+mn-cs"/>
              </a:rPr>
              <a:t>Other ongoing consultations – Employment Status / Increasing Transparency / Agency Workers </a:t>
            </a:r>
            <a:r>
              <a:rPr lang="en-GB" sz="1200" b="0" i="0" kern="1200">
                <a:solidFill>
                  <a:schemeClr val="tx1"/>
                </a:solidFill>
                <a:effectLst/>
                <a:latin typeface="+mn-lt"/>
                <a:ea typeface="+mn-ea"/>
                <a:cs typeface="+mn-cs"/>
              </a:rPr>
              <a:t>/ Enforcement</a:t>
            </a:r>
            <a:endParaRPr lang="en-GB"/>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90</a:t>
            </a:fld>
            <a:endParaRPr lang="en-GB"/>
          </a:p>
        </p:txBody>
      </p:sp>
    </p:spTree>
    <p:extLst>
      <p:ext uri="{BB962C8B-B14F-4D97-AF65-F5344CB8AC3E}">
        <p14:creationId xmlns:p14="http://schemas.microsoft.com/office/powerpoint/2010/main" val="2526067144"/>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None/>
            </a:pPr>
            <a:endParaRPr lang="en-GB" baseline="0" dirty="0"/>
          </a:p>
          <a:p>
            <a:pPr>
              <a:buFont typeface="Arial" pitchFamily="34" charset="0"/>
              <a:buChar char="•"/>
            </a:pPr>
            <a:endParaRPr lang="en-GB" dirty="0"/>
          </a:p>
        </p:txBody>
      </p:sp>
      <p:sp>
        <p:nvSpPr>
          <p:cNvPr id="4" name="Slide Number Placeholder 3"/>
          <p:cNvSpPr>
            <a:spLocks noGrp="1"/>
          </p:cNvSpPr>
          <p:nvPr>
            <p:ph type="sldNum" sz="quarter" idx="10"/>
          </p:nvPr>
        </p:nvSpPr>
        <p:spPr/>
        <p:txBody>
          <a:bodyPr/>
          <a:lstStyle/>
          <a:p>
            <a:pPr>
              <a:defRPr/>
            </a:pPr>
            <a:fld id="{5940D53B-A33D-43FE-ACC0-96CD7D5A91E7}" type="slidenum">
              <a:rPr lang="en-GB" smtClean="0"/>
              <a:pPr>
                <a:defRPr/>
              </a:pPr>
              <a:t>92</a:t>
            </a:fld>
            <a:endParaRPr lang="en-GB" dirty="0"/>
          </a:p>
        </p:txBody>
      </p:sp>
    </p:spTree>
    <p:extLst>
      <p:ext uri="{BB962C8B-B14F-4D97-AF65-F5344CB8AC3E}">
        <p14:creationId xmlns:p14="http://schemas.microsoft.com/office/powerpoint/2010/main" val="23470563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0A3C1F1-E3A2-4A44-9CC4-343335065CE5}" type="datetime1">
              <a:rPr lang="en-GB" smtClean="0"/>
              <a:t>27/02/2020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720391-B273-47E2-9E3A-61653DB257D7}" type="datetime1">
              <a:rPr lang="en-GB" smtClean="0"/>
              <a:t>27/02/2020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6F63A7-04C3-4B65-B6EC-4B9E49920748}" type="datetime1">
              <a:rPr lang="en-GB" smtClean="0"/>
              <a:t>27/02/2020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536F638-883A-4FBD-90B4-E46631906F62}" type="datetime1">
              <a:rPr lang="en-GB" smtClean="0"/>
              <a:t>27/02/2020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D22008C-A2B9-4DD4-A6C3-610E671F0A9D}" type="datetime1">
              <a:rPr lang="en-GB" smtClean="0"/>
              <a:t>27/02/2020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5493505-C28B-4790-AE7B-EC74EC512DB0}" type="datetime1">
              <a:rPr lang="en-GB" smtClean="0"/>
              <a:t>27/02/2020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F3E65D-FFE9-46E4-B35E-C28716322361}" type="datetime1">
              <a:rPr lang="en-GB" smtClean="0"/>
              <a:t>27/02/2020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8D2CAB-4857-4BDF-9757-809790191DA0}" type="datetime1">
              <a:rPr lang="en-GB" smtClean="0"/>
              <a:t>27/02/2020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34D6C2-A073-4AE3-AB50-FC4639938BBB}" type="datetime1">
              <a:rPr lang="en-GB" smtClean="0"/>
              <a:t>27/02/2020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AD8E5D7-F01F-47FA-9D04-78A950A98A39}" type="datetime1">
              <a:rPr lang="en-GB" smtClean="0"/>
              <a:t>27/02/2020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D672DE-1F11-4524-8C23-F7AEBCB5113C}" type="datetime1">
              <a:rPr lang="en-GB" smtClean="0"/>
              <a:t>27/02/2020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43605904"/>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1829F61-BD3A-4F87-802F-55232DF5DE42}" type="datetime1">
              <a:rPr lang="en-GB" smtClean="0"/>
              <a:t>27/02/2020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howamigoing.com/about-us/"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video" Target="https://www.youtube.com/embed/PfXEceZzND0?feature=oembed" TargetMode="External"/><Relationship Id="rId4" Type="http://schemas.openxmlformats.org/officeDocument/2006/relationships/image" Target="../media/image6.jpeg"/></Relationships>
</file>

<file path=ppt/slides/_rels/slide4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rrkrvAUbU9Y" TargetMode="Externa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7lhVUedc1a4" TargetMode="Externa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notesSlide" Target="../notesSlides/notesSlide64.xml"/><Relationship Id="rId2" Type="http://schemas.openxmlformats.org/officeDocument/2006/relationships/slideLayout" Target="../slideLayouts/slideLayout2.xml"/><Relationship Id="rId1" Type="http://schemas.openxmlformats.org/officeDocument/2006/relationships/video" Target="https://www.youtube.com/embed/w3XKLhKyM1Y?feature=oembed" TargetMode="External"/><Relationship Id="rId4" Type="http://schemas.openxmlformats.org/officeDocument/2006/relationships/image" Target="../media/image13.jpeg"/></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hyperlink" Target="http://www.legislation.gov.uk/ukdsi/2019/9780111177457/pdfs/ukdsi_9780111177457_en.pdf" TargetMode="External"/><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251520" y="2924944"/>
            <a:ext cx="7772400" cy="1835626"/>
          </a:xfrm>
        </p:spPr>
        <p:txBody>
          <a:bodyPr>
            <a:normAutofit fontScale="90000"/>
          </a:bodyPr>
          <a:lstStyle/>
          <a:p>
            <a:pPr algn="l"/>
            <a:br>
              <a:rPr lang="en-GB" sz="4400" dirty="0">
                <a:solidFill>
                  <a:schemeClr val="bg1"/>
                </a:solidFill>
              </a:rPr>
            </a:br>
            <a:br>
              <a:rPr lang="en-GB" sz="4400" dirty="0">
                <a:solidFill>
                  <a:schemeClr val="bg1"/>
                </a:solidFill>
              </a:rPr>
            </a:br>
            <a:br>
              <a:rPr lang="en-GB" sz="4400" dirty="0">
                <a:solidFill>
                  <a:schemeClr val="bg1"/>
                </a:solidFill>
              </a:rPr>
            </a:br>
            <a:br>
              <a:rPr lang="en-GB" sz="4400" dirty="0">
                <a:solidFill>
                  <a:schemeClr val="bg1"/>
                </a:solidFill>
              </a:rPr>
            </a:br>
            <a:r>
              <a:rPr lang="en-GB" sz="3100" b="1" dirty="0">
                <a:solidFill>
                  <a:schemeClr val="accent6"/>
                </a:solidFill>
              </a:rPr>
              <a:t>Motivation, </a:t>
            </a:r>
            <a:br>
              <a:rPr lang="en-GB" sz="3100" b="1" dirty="0">
                <a:solidFill>
                  <a:schemeClr val="accent6"/>
                </a:solidFill>
              </a:rPr>
            </a:br>
            <a:r>
              <a:rPr lang="en-GB" sz="3100" b="1">
                <a:solidFill>
                  <a:schemeClr val="accent6"/>
                </a:solidFill>
              </a:rPr>
              <a:t>Commitment </a:t>
            </a:r>
            <a:br>
              <a:rPr lang="en-GB" sz="3100" b="1">
                <a:solidFill>
                  <a:schemeClr val="accent6"/>
                </a:solidFill>
              </a:rPr>
            </a:br>
            <a:r>
              <a:rPr lang="en-GB" sz="3100" b="1">
                <a:solidFill>
                  <a:schemeClr val="accent6"/>
                </a:solidFill>
              </a:rPr>
              <a:t>and </a:t>
            </a:r>
            <a:r>
              <a:rPr lang="en-GB" sz="3100" b="1" dirty="0">
                <a:solidFill>
                  <a:schemeClr val="accent6"/>
                </a:solidFill>
              </a:rPr>
              <a:t>Engagement</a:t>
            </a:r>
            <a:br>
              <a:rPr lang="en-GB" sz="3100" b="1" dirty="0">
                <a:solidFill>
                  <a:schemeClr val="accent6"/>
                </a:solidFill>
              </a:rPr>
            </a:br>
            <a:br>
              <a:rPr lang="en-GB" sz="3100" b="1" dirty="0">
                <a:solidFill>
                  <a:schemeClr val="accent6"/>
                </a:solidFill>
              </a:rPr>
            </a:br>
            <a:r>
              <a:rPr lang="en-GB" sz="2000" b="1" dirty="0" err="1">
                <a:solidFill>
                  <a:schemeClr val="accent6"/>
                </a:solidFill>
              </a:rPr>
              <a:t>Lecturer:Deborah</a:t>
            </a:r>
            <a:r>
              <a:rPr lang="en-GB" sz="2000" b="1" dirty="0">
                <a:solidFill>
                  <a:schemeClr val="accent6"/>
                </a:solidFill>
              </a:rPr>
              <a:t> Rees</a:t>
            </a:r>
            <a:br>
              <a:rPr lang="en-GB" sz="2000" b="1" dirty="0">
                <a:solidFill>
                  <a:schemeClr val="accent6"/>
                </a:solidFill>
              </a:rPr>
            </a:br>
            <a:r>
              <a:rPr lang="en-GB" sz="2000" b="1" dirty="0">
                <a:solidFill>
                  <a:schemeClr val="accent6"/>
                </a:solidFill>
              </a:rPr>
              <a:t>deborah.rees@ustsd.ac.uk</a:t>
            </a:r>
            <a:br>
              <a:rPr lang="en-GB" sz="3100" b="1" dirty="0">
                <a:solidFill>
                  <a:schemeClr val="tx2"/>
                </a:solidFill>
              </a:rPr>
            </a:br>
            <a:endParaRPr lang="en-GB" sz="3100" dirty="0">
              <a:solidFill>
                <a:schemeClr val="bg1"/>
              </a:solidFill>
            </a:endParaRPr>
          </a:p>
        </p:txBody>
      </p:sp>
      <p:sp>
        <p:nvSpPr>
          <p:cNvPr id="2" name="Rectangle 1">
            <a:extLst>
              <a:ext uri="{FF2B5EF4-FFF2-40B4-BE49-F238E27FC236}">
                <a16:creationId xmlns:a16="http://schemas.microsoft.com/office/drawing/2014/main" id="{562FF028-29B6-4752-A29F-E2B3BF6ACAFB}"/>
              </a:ext>
            </a:extLst>
          </p:cNvPr>
          <p:cNvSpPr/>
          <p:nvPr/>
        </p:nvSpPr>
        <p:spPr>
          <a:xfrm>
            <a:off x="1961964" y="1340768"/>
            <a:ext cx="5220072" cy="1569660"/>
          </a:xfrm>
          <a:prstGeom prst="rect">
            <a:avLst/>
          </a:prstGeom>
        </p:spPr>
        <p:txBody>
          <a:bodyPr wrap="square">
            <a:spAutoFit/>
          </a:bodyPr>
          <a:lstStyle/>
          <a:p>
            <a:pPr algn="r"/>
            <a:r>
              <a:rPr lang="en-GB" sz="3200" dirty="0">
                <a:solidFill>
                  <a:schemeClr val="bg1"/>
                </a:solidFill>
              </a:rPr>
              <a:t>Leading, Managing &amp; Developing People: </a:t>
            </a:r>
          </a:p>
          <a:p>
            <a:pPr algn="r"/>
            <a:r>
              <a:rPr lang="en-GB" sz="3200" dirty="0">
                <a:solidFill>
                  <a:schemeClr val="bg1"/>
                </a:solidFill>
              </a:rPr>
              <a:t>Week 2</a:t>
            </a:r>
            <a:endParaRPr lang="en-GB" sz="3200" dirty="0"/>
          </a:p>
        </p:txBody>
      </p:sp>
    </p:spTree>
    <p:extLst>
      <p:ext uri="{BB962C8B-B14F-4D97-AF65-F5344CB8AC3E}">
        <p14:creationId xmlns:p14="http://schemas.microsoft.com/office/powerpoint/2010/main" val="1667229515"/>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44624"/>
            <a:ext cx="8229600" cy="1143000"/>
          </a:xfrm>
        </p:spPr>
        <p:txBody>
          <a:bodyPr>
            <a:noAutofit/>
          </a:bodyPr>
          <a:lstStyle/>
          <a:p>
            <a:pPr algn="l"/>
            <a:r>
              <a:rPr lang="en-GB" sz="3200" dirty="0">
                <a:solidFill>
                  <a:schemeClr val="tx2"/>
                </a:solidFill>
              </a:rPr>
              <a:t>Module Aims and Learning Outcomes</a:t>
            </a:r>
          </a:p>
        </p:txBody>
      </p:sp>
      <p:sp>
        <p:nvSpPr>
          <p:cNvPr id="44035" name="Rectangle 3"/>
          <p:cNvSpPr>
            <a:spLocks noGrp="1" noChangeArrowheads="1"/>
          </p:cNvSpPr>
          <p:nvPr>
            <p:ph idx="1"/>
          </p:nvPr>
        </p:nvSpPr>
        <p:spPr>
          <a:xfrm>
            <a:off x="457200" y="980728"/>
            <a:ext cx="8229600" cy="4536505"/>
          </a:xfrm>
        </p:spPr>
        <p:txBody>
          <a:bodyPr>
            <a:normAutofit fontScale="55000" lnSpcReduction="20000"/>
          </a:bodyPr>
          <a:lstStyle/>
          <a:p>
            <a:pPr lvl="0"/>
            <a:r>
              <a:rPr lang="en-GB" dirty="0"/>
              <a:t>Review and critically evaluate major contemporary research and debates in the fields of human resource management (HRM) and human resource development (HRD). </a:t>
            </a:r>
          </a:p>
          <a:p>
            <a:pPr lvl="0"/>
            <a:r>
              <a:rPr lang="en-GB" dirty="0">
                <a:solidFill>
                  <a:schemeClr val="tx2">
                    <a:lumMod val="60000"/>
                    <a:lumOff val="40000"/>
                  </a:schemeClr>
                </a:solidFill>
              </a:rPr>
              <a:t>Evaluate major theories relating to motivation, commitment and engagement at work and how these are put into practice by organisations. </a:t>
            </a:r>
          </a:p>
          <a:p>
            <a:pPr lvl="0"/>
            <a:r>
              <a:rPr lang="en-GB" dirty="0"/>
              <a:t>Debate and critically evaluate the characteristics of effective leadership and the methods used to develop leaders in organisations. </a:t>
            </a:r>
          </a:p>
          <a:p>
            <a:pPr lvl="0"/>
            <a:r>
              <a:rPr lang="en-GB" dirty="0"/>
              <a:t>Contribute to the promotion of flexible working and effective change management in organisations. </a:t>
            </a:r>
          </a:p>
          <a:p>
            <a:pPr lvl="0"/>
            <a:r>
              <a:rPr lang="en-GB" dirty="0"/>
              <a:t>Critically discuss the aims and objectives of the HRM and HRD function in organisations and how these are met in practice. </a:t>
            </a:r>
          </a:p>
          <a:p>
            <a:pPr lvl="0"/>
            <a:r>
              <a:rPr lang="en-GB" dirty="0"/>
              <a:t>Assess the contribution made by HRM and HRD specialists in different types of organisation. </a:t>
            </a:r>
          </a:p>
          <a:p>
            <a:pPr lvl="0"/>
            <a:r>
              <a:rPr lang="en-GB" dirty="0"/>
              <a:t>Promote professionalism and an ethical approach to HRM and HRD practice in organisations. </a:t>
            </a:r>
          </a:p>
          <a:p>
            <a:pPr lvl="0"/>
            <a:r>
              <a:rPr lang="en-GB" dirty="0"/>
              <a:t>Major debates about professionalism and ethics in organisations; common ethical dilemmas faced by managers and ways of resolving these; equity and fair-dealing; managing within the expectations of the law. </a:t>
            </a:r>
          </a:p>
        </p:txBody>
      </p:sp>
      <p:sp>
        <p:nvSpPr>
          <p:cNvPr id="2" name="Slide Number Placeholder 1"/>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1698546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Today’s Session:</a:t>
            </a:r>
            <a:br>
              <a:rPr lang="en-GB" dirty="0"/>
            </a:br>
            <a:r>
              <a:rPr lang="en-GB" dirty="0">
                <a:solidFill>
                  <a:schemeClr val="tx2">
                    <a:lumMod val="60000"/>
                    <a:lumOff val="40000"/>
                  </a:schemeClr>
                </a:solidFill>
              </a:rPr>
              <a:t>Learning Outcome 2</a:t>
            </a:r>
          </a:p>
        </p:txBody>
      </p:sp>
      <p:sp>
        <p:nvSpPr>
          <p:cNvPr id="3" name="Content Placeholder 2"/>
          <p:cNvSpPr>
            <a:spLocks noGrp="1"/>
          </p:cNvSpPr>
          <p:nvPr>
            <p:ph idx="1"/>
          </p:nvPr>
        </p:nvSpPr>
        <p:spPr>
          <a:xfrm>
            <a:off x="457200" y="1417638"/>
            <a:ext cx="8229600" cy="4099594"/>
          </a:xfrm>
        </p:spPr>
        <p:txBody>
          <a:bodyPr>
            <a:normAutofit/>
          </a:bodyPr>
          <a:lstStyle/>
          <a:p>
            <a:endParaRPr lang="en-GB" dirty="0"/>
          </a:p>
          <a:p>
            <a:r>
              <a:rPr lang="en-GB" dirty="0"/>
              <a:t>Evaluate major theories relating to motivation, commitment and engagement at work and how these are put into practice by organisations. </a:t>
            </a:r>
          </a:p>
          <a:p>
            <a:endParaRPr lang="en-GB" dirty="0"/>
          </a:p>
          <a:p>
            <a:r>
              <a:rPr lang="en-GB" dirty="0"/>
              <a:t>Chapters of the core text: </a:t>
            </a:r>
            <a:r>
              <a:rPr lang="en-GB" dirty="0">
                <a:solidFill>
                  <a:schemeClr val="tx2">
                    <a:lumMod val="60000"/>
                    <a:lumOff val="40000"/>
                  </a:schemeClr>
                </a:solidFill>
                <a:latin typeface="Arial" pitchFamily="34" charset="0"/>
                <a:cs typeface="Arial" pitchFamily="34" charset="0"/>
              </a:rPr>
              <a:t> 7, 11 and 12</a:t>
            </a:r>
            <a:endParaRPr lang="es-ES_tradnl" dirty="0">
              <a:solidFill>
                <a:schemeClr val="tx2">
                  <a:lumMod val="60000"/>
                  <a:lumOff val="40000"/>
                </a:schemeClr>
              </a:solidFill>
              <a:latin typeface="Arial" pitchFamily="34" charset="0"/>
              <a:cs typeface="Arial" pitchFamily="34" charset="0"/>
            </a:endParaRPr>
          </a:p>
          <a:p>
            <a:endParaRPr lang="en-GB" dirty="0"/>
          </a:p>
          <a:p>
            <a:endParaRPr lang="en-GB" dirty="0"/>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p>
        </p:txBody>
      </p:sp>
      <p:sp>
        <p:nvSpPr>
          <p:cNvPr id="3" name="Content Placeholder 2"/>
          <p:cNvSpPr>
            <a:spLocks noGrp="1"/>
          </p:cNvSpPr>
          <p:nvPr>
            <p:ph idx="1"/>
          </p:nvPr>
        </p:nvSpPr>
        <p:spPr>
          <a:xfrm>
            <a:off x="457200" y="1379203"/>
            <a:ext cx="8229600" cy="4099594"/>
          </a:xfrm>
        </p:spPr>
        <p:txBody>
          <a:bodyPr>
            <a:normAutofit fontScale="92500"/>
          </a:bodyPr>
          <a:lstStyle/>
          <a:p>
            <a:pPr marL="514350" indent="-514350">
              <a:buFont typeface="+mj-lt"/>
              <a:buAutoNum type="arabicPeriod"/>
            </a:pPr>
            <a:r>
              <a:rPr lang="en-GB" dirty="0"/>
              <a:t>Understand, explain and evaluate major theories relating to motivation, commitment and engagement at work and how these are put into practice by organisations</a:t>
            </a:r>
          </a:p>
          <a:p>
            <a:pPr marL="514350" indent="-514350">
              <a:buFont typeface="+mj-lt"/>
              <a:buAutoNum type="arabicPeriod"/>
            </a:pPr>
            <a:r>
              <a:rPr lang="en-GB" dirty="0"/>
              <a:t>Major motivation theories and their critics</a:t>
            </a:r>
          </a:p>
          <a:p>
            <a:pPr marL="514350" indent="-514350">
              <a:buFont typeface="+mj-lt"/>
              <a:buAutoNum type="arabicPeriod"/>
            </a:pPr>
            <a:r>
              <a:rPr lang="en-GB" dirty="0"/>
              <a:t>The significance of effective leadership, reward, performance management and career development opportunities. </a:t>
            </a:r>
          </a:p>
          <a:p>
            <a:pPr marL="514350" indent="-514350">
              <a:buFont typeface="+mj-lt"/>
              <a:buAutoNum type="arabicPeriod"/>
            </a:pPr>
            <a:endParaRPr lang="en-GB" dirty="0"/>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34161354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ormAutofit/>
          </a:bodyPr>
          <a:lstStyle/>
          <a:p>
            <a:r>
              <a:rPr lang="en-GB" sz="4000" b="1" dirty="0">
                <a:latin typeface="Arial" pitchFamily="34" charset="0"/>
                <a:cs typeface="Arial" pitchFamily="34" charset="0"/>
              </a:rPr>
              <a:t>Introduction</a:t>
            </a:r>
          </a:p>
        </p:txBody>
      </p:sp>
      <p:sp>
        <p:nvSpPr>
          <p:cNvPr id="51203" name="Rectangle 3"/>
          <p:cNvSpPr>
            <a:spLocks noGrp="1" noChangeArrowheads="1"/>
          </p:cNvSpPr>
          <p:nvPr>
            <p:ph idx="1"/>
          </p:nvPr>
        </p:nvSpPr>
        <p:spPr/>
        <p:txBody>
          <a:bodyPr>
            <a:normAutofit lnSpcReduction="10000"/>
          </a:bodyPr>
          <a:lstStyle/>
          <a:p>
            <a:r>
              <a:rPr lang="en-GB" sz="2800" dirty="0">
                <a:latin typeface="Arial" pitchFamily="34" charset="0"/>
                <a:cs typeface="Arial" pitchFamily="34" charset="0"/>
              </a:rPr>
              <a:t>Most organisations in the 21</a:t>
            </a:r>
            <a:r>
              <a:rPr lang="en-GB" sz="2800" baseline="30000" dirty="0">
                <a:latin typeface="Arial" pitchFamily="34" charset="0"/>
                <a:cs typeface="Arial" pitchFamily="34" charset="0"/>
              </a:rPr>
              <a:t>st</a:t>
            </a:r>
            <a:r>
              <a:rPr lang="en-GB" sz="2800" dirty="0">
                <a:latin typeface="Arial" pitchFamily="34" charset="0"/>
                <a:cs typeface="Arial" pitchFamily="34" charset="0"/>
              </a:rPr>
              <a:t> century share the common objective of survival</a:t>
            </a:r>
          </a:p>
          <a:p>
            <a:r>
              <a:rPr lang="en-GB" sz="2800" dirty="0">
                <a:latin typeface="Arial" pitchFamily="34" charset="0"/>
                <a:cs typeface="Arial" pitchFamily="34" charset="0"/>
              </a:rPr>
              <a:t>Therefore organisation effectiveness and efficiency have rarely been off the management agenda</a:t>
            </a:r>
          </a:p>
          <a:p>
            <a:r>
              <a:rPr lang="en-GB" sz="2800" dirty="0">
                <a:latin typeface="Arial" pitchFamily="34" charset="0"/>
                <a:cs typeface="Arial" pitchFamily="34" charset="0"/>
              </a:rPr>
              <a:t>Due to current economic austerity these factors have risen in priority</a:t>
            </a:r>
          </a:p>
          <a:p>
            <a:r>
              <a:rPr lang="en-GB" sz="2800" dirty="0">
                <a:latin typeface="Arial" pitchFamily="34" charset="0"/>
                <a:cs typeface="Arial" pitchFamily="34" charset="0"/>
              </a:rPr>
              <a:t>What is beyond doubt is the role of ‘people’ in achieving organisation objectives</a:t>
            </a:r>
          </a:p>
        </p:txBody>
      </p:sp>
    </p:spTree>
    <p:extLst>
      <p:ext uri="{BB962C8B-B14F-4D97-AF65-F5344CB8AC3E}">
        <p14:creationId xmlns:p14="http://schemas.microsoft.com/office/powerpoint/2010/main" val="28189637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p:cNvSpPr>
          <p:nvPr/>
        </p:nvSpPr>
        <p:spPr bwMode="auto">
          <a:xfrm>
            <a:off x="919613" y="476250"/>
            <a:ext cx="7353530" cy="711200"/>
          </a:xfrm>
          <a:prstGeom prst="rect">
            <a:avLst/>
          </a:prstGeom>
          <a:noFill/>
          <a:ln w="9525">
            <a:noFill/>
            <a:miter lim="800000"/>
            <a:headEnd/>
            <a:tailEnd/>
          </a:ln>
        </p:spPr>
        <p:txBody>
          <a:bodyPr anchor="b"/>
          <a:lstStyle/>
          <a:p>
            <a:pPr>
              <a:lnSpc>
                <a:spcPct val="90000"/>
              </a:lnSpc>
            </a:pPr>
            <a:r>
              <a:rPr lang="en-GB" altLang="es-ES_tradnl" sz="4000" b="1" dirty="0">
                <a:solidFill>
                  <a:srgbClr val="520D5D"/>
                </a:solidFill>
                <a:latin typeface="Arial" charset="0"/>
                <a:cs typeface="Arial" charset="0"/>
              </a:rPr>
              <a:t>The search for performance</a:t>
            </a:r>
          </a:p>
        </p:txBody>
      </p:sp>
      <p:sp>
        <p:nvSpPr>
          <p:cNvPr id="4099" name="Content Placeholder 2"/>
          <p:cNvSpPr>
            <a:spLocks/>
          </p:cNvSpPr>
          <p:nvPr/>
        </p:nvSpPr>
        <p:spPr bwMode="auto">
          <a:xfrm>
            <a:off x="990600" y="1628775"/>
            <a:ext cx="7010400" cy="4238625"/>
          </a:xfrm>
          <a:prstGeom prst="rect">
            <a:avLst/>
          </a:prstGeom>
          <a:noFill/>
          <a:ln w="9525">
            <a:noFill/>
            <a:miter lim="800000"/>
            <a:headEnd/>
            <a:tailEnd/>
          </a:ln>
        </p:spPr>
        <p:txBody>
          <a:bodyPr/>
          <a:lstStyle/>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defRPr/>
            </a:pPr>
            <a:r>
              <a:rPr lang="en-GB" altLang="es-ES_tradnl" sz="2500" dirty="0">
                <a:solidFill>
                  <a:srgbClr val="58595B"/>
                </a:solidFill>
                <a:latin typeface="Arial" panose="020B0604020202020204" pitchFamily="34" charset="0"/>
                <a:cs typeface="Arial" panose="020B0604020202020204" pitchFamily="34" charset="0"/>
              </a:rPr>
              <a:t>The chapter explores the HR policies of flexibility, and psychological contracts, which have been designed to improve organisational performance.</a:t>
            </a:r>
          </a:p>
          <a:p>
            <a:pPr eaLnBrk="0" fontAlgn="base" hangingPunct="0">
              <a:lnSpc>
                <a:spcPct val="90000"/>
              </a:lnSpc>
              <a:spcBef>
                <a:spcPts val="1000"/>
              </a:spcBef>
              <a:spcAft>
                <a:spcPct val="0"/>
              </a:spcAft>
              <a:buClr>
                <a:srgbClr val="DA1D52"/>
              </a:buClr>
              <a:defRPr/>
            </a:pPr>
            <a:endParaRPr lang="en-GB" altLang="es-ES_tradnl" sz="2500" dirty="0">
              <a:solidFill>
                <a:srgbClr val="58595B"/>
              </a:solidFill>
              <a:latin typeface="Arial" panose="020B0604020202020204" pitchFamily="34" charset="0"/>
              <a:cs typeface="Arial" panose="020B0604020202020204" pitchFamily="34" charset="0"/>
            </a:endParaRP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defRPr/>
            </a:pPr>
            <a:r>
              <a:rPr lang="en-GB" altLang="es-ES_tradnl" sz="2500" dirty="0">
                <a:solidFill>
                  <a:srgbClr val="58595B"/>
                </a:solidFill>
                <a:latin typeface="Arial" panose="020B0604020202020204" pitchFamily="34" charset="0"/>
                <a:cs typeface="Arial" panose="020B0604020202020204" pitchFamily="34" charset="0"/>
              </a:rPr>
              <a:t>Marchington et al (2005) note that these concepts can become conflated with the anticipated results, so that descriptions become prescriptions.</a:t>
            </a:r>
          </a:p>
        </p:txBody>
      </p:sp>
    </p:spTree>
    <p:extLst>
      <p:ext uri="{BB962C8B-B14F-4D97-AF65-F5344CB8AC3E}">
        <p14:creationId xmlns:p14="http://schemas.microsoft.com/office/powerpoint/2010/main" val="1763638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p:cNvSpPr>
          <p:nvPr/>
        </p:nvSpPr>
        <p:spPr bwMode="auto">
          <a:xfrm>
            <a:off x="781050" y="152400"/>
            <a:ext cx="7467600" cy="612304"/>
          </a:xfrm>
          <a:prstGeom prst="rect">
            <a:avLst/>
          </a:prstGeom>
          <a:noFill/>
          <a:ln w="9525">
            <a:noFill/>
            <a:miter lim="800000"/>
            <a:headEnd/>
            <a:tailEnd/>
          </a:ln>
        </p:spPr>
        <p:txBody>
          <a:bodyPr anchor="b"/>
          <a:lstStyle/>
          <a:p>
            <a:r>
              <a:rPr lang="en-GB" altLang="es-ES_tradnl" sz="4000" b="1" dirty="0">
                <a:solidFill>
                  <a:srgbClr val="520D5D"/>
                </a:solidFill>
                <a:latin typeface="Arial" charset="0"/>
              </a:rPr>
              <a:t>The psychological contract</a:t>
            </a:r>
          </a:p>
        </p:txBody>
      </p:sp>
      <p:sp>
        <p:nvSpPr>
          <p:cNvPr id="8195" name="Content Placeholder 2"/>
          <p:cNvSpPr>
            <a:spLocks/>
          </p:cNvSpPr>
          <p:nvPr/>
        </p:nvSpPr>
        <p:spPr bwMode="auto">
          <a:xfrm>
            <a:off x="331560" y="764704"/>
            <a:ext cx="8480879" cy="5543550"/>
          </a:xfrm>
          <a:prstGeom prst="rect">
            <a:avLst/>
          </a:prstGeom>
          <a:noFill/>
          <a:ln w="9525">
            <a:noFill/>
            <a:miter lim="800000"/>
            <a:headEnd/>
            <a:tailEnd/>
          </a:ln>
        </p:spPr>
        <p:txBody>
          <a:bodyPr/>
          <a:lstStyle/>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defRPr/>
            </a:pPr>
            <a:r>
              <a:rPr lang="en-GB" altLang="es-ES_tradnl" sz="2400" dirty="0">
                <a:solidFill>
                  <a:srgbClr val="58595B"/>
                </a:solidFill>
                <a:latin typeface="Arial" panose="020B0604020202020204" pitchFamily="34" charset="0"/>
                <a:cs typeface="Arial" panose="020B0604020202020204" pitchFamily="34" charset="0"/>
              </a:rPr>
              <a:t>Describes the employment relationship in terms of mutual obligations (Argyris 1960, Schein 1978) or expectations (Rousseau 1995, Tomprou, Rousseau &amp; Hansen (2015)</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defRPr/>
            </a:pPr>
            <a:r>
              <a:rPr lang="en-GB" altLang="es-ES_tradnl" sz="2400" dirty="0">
                <a:solidFill>
                  <a:srgbClr val="58595B"/>
                </a:solidFill>
                <a:latin typeface="Arial" panose="020B0604020202020204" pitchFamily="34" charset="0"/>
                <a:cs typeface="Arial" panose="020B0604020202020204" pitchFamily="34" charset="0"/>
              </a:rPr>
              <a:t>Four types of contract (Rousseau 1995): transactional, transitional, relational, and balanced.</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defRPr/>
            </a:pPr>
            <a:r>
              <a:rPr lang="en-GB" altLang="es-ES_tradnl" sz="2400" dirty="0">
                <a:solidFill>
                  <a:srgbClr val="58595B"/>
                </a:solidFill>
                <a:latin typeface="Arial" panose="020B0604020202020204" pitchFamily="34" charset="0"/>
                <a:cs typeface="Arial" panose="020B0604020202020204" pitchFamily="34" charset="0"/>
              </a:rPr>
              <a:t>Implications for HRM: managing the contract and ‘getting’ commitment from employees through motivation (CIPD 2014), and through reward (French et al 2015).</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defRPr/>
            </a:pPr>
            <a:r>
              <a:rPr lang="en-GB" altLang="es-ES_tradnl" sz="2400" dirty="0">
                <a:solidFill>
                  <a:srgbClr val="58595B"/>
                </a:solidFill>
                <a:latin typeface="Arial" panose="020B0604020202020204" pitchFamily="34" charset="0"/>
                <a:cs typeface="Arial" panose="020B0604020202020204" pitchFamily="34" charset="0"/>
              </a:rPr>
              <a:t>Contingent workers may have obligations to two employers, raising questions about ‘organisational commitment’</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defRPr/>
            </a:pPr>
            <a:r>
              <a:rPr lang="en-GB" altLang="es-ES_tradnl" sz="2400" dirty="0">
                <a:solidFill>
                  <a:srgbClr val="58595B"/>
                </a:solidFill>
                <a:latin typeface="Arial" panose="020B0604020202020204" pitchFamily="34" charset="0"/>
                <a:cs typeface="Arial" panose="020B0604020202020204" pitchFamily="34" charset="0"/>
              </a:rPr>
              <a:t>‘Old’ and ‘new’ psychological contracts: the move towards the self-reliant and individualised worker also raises questions about loyalty. </a:t>
            </a:r>
          </a:p>
        </p:txBody>
      </p:sp>
    </p:spTree>
    <p:extLst>
      <p:ext uri="{BB962C8B-B14F-4D97-AF65-F5344CB8AC3E}">
        <p14:creationId xmlns:p14="http://schemas.microsoft.com/office/powerpoint/2010/main" val="10124371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p:cNvSpPr>
          <p:nvPr/>
        </p:nvSpPr>
        <p:spPr bwMode="auto">
          <a:xfrm>
            <a:off x="586014" y="0"/>
            <a:ext cx="7971971" cy="731838"/>
          </a:xfrm>
          <a:prstGeom prst="rect">
            <a:avLst/>
          </a:prstGeom>
          <a:noFill/>
          <a:ln w="9525">
            <a:noFill/>
            <a:miter lim="800000"/>
            <a:headEnd/>
            <a:tailEnd/>
          </a:ln>
        </p:spPr>
        <p:txBody>
          <a:bodyPr anchor="b"/>
          <a:lstStyle/>
          <a:p>
            <a:r>
              <a:rPr lang="en-GB" altLang="es-ES_tradnl" sz="4000" b="1" dirty="0">
                <a:solidFill>
                  <a:srgbClr val="520D5D"/>
                </a:solidFill>
                <a:latin typeface="Arial" charset="0"/>
                <a:cs typeface="Arial" charset="0"/>
              </a:rPr>
              <a:t>Types of psychological contract</a:t>
            </a:r>
            <a:endParaRPr lang="en-GB" altLang="es-ES_tradnl" sz="4000" b="1" dirty="0">
              <a:solidFill>
                <a:srgbClr val="520D5D"/>
              </a:solidFill>
              <a:latin typeface="Arial" charset="0"/>
            </a:endParaRPr>
          </a:p>
        </p:txBody>
      </p:sp>
      <p:graphicFrame>
        <p:nvGraphicFramePr>
          <p:cNvPr id="9249" name="Group 33"/>
          <p:cNvGraphicFramePr>
            <a:graphicFrameLocks noGrp="1"/>
          </p:cNvGraphicFramePr>
          <p:nvPr>
            <p:extLst>
              <p:ext uri="{D42A27DB-BD31-4B8C-83A1-F6EECF244321}">
                <p14:modId xmlns:p14="http://schemas.microsoft.com/office/powerpoint/2010/main" val="3373096144"/>
              </p:ext>
            </p:extLst>
          </p:nvPr>
        </p:nvGraphicFramePr>
        <p:xfrm>
          <a:off x="251520" y="620688"/>
          <a:ext cx="7772400" cy="5126039"/>
        </p:xfrm>
        <a:graphic>
          <a:graphicData uri="http://schemas.openxmlformats.org/drawingml/2006/table">
            <a:tbl>
              <a:tblPr/>
              <a:tblGrid>
                <a:gridCol w="1585913">
                  <a:extLst>
                    <a:ext uri="{9D8B030D-6E8A-4147-A177-3AD203B41FA5}">
                      <a16:colId xmlns:a16="http://schemas.microsoft.com/office/drawing/2014/main" val="20000"/>
                    </a:ext>
                  </a:extLst>
                </a:gridCol>
                <a:gridCol w="3013075">
                  <a:extLst>
                    <a:ext uri="{9D8B030D-6E8A-4147-A177-3AD203B41FA5}">
                      <a16:colId xmlns:a16="http://schemas.microsoft.com/office/drawing/2014/main" val="20001"/>
                    </a:ext>
                  </a:extLst>
                </a:gridCol>
                <a:gridCol w="3173412">
                  <a:extLst>
                    <a:ext uri="{9D8B030D-6E8A-4147-A177-3AD203B41FA5}">
                      <a16:colId xmlns:a16="http://schemas.microsoft.com/office/drawing/2014/main" val="20002"/>
                    </a:ext>
                  </a:extLst>
                </a:gridCol>
              </a:tblGrid>
              <a:tr h="256302">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charset="0"/>
                        <a:cs typeface="Times New Roman" pitchFamily="18" charset="0"/>
                      </a:endParaRPr>
                    </a:p>
                  </a:txBody>
                  <a:tcPr marL="68580" marR="68580" marT="0" marB="0" anchor="ctr" horzOverflow="overflow">
                    <a:lnL>
                      <a:noFill/>
                    </a:lnL>
                    <a:lnR>
                      <a:noFill/>
                    </a:lnR>
                    <a:lnT>
                      <a:noFill/>
                    </a:lnT>
                    <a:lnB>
                      <a:noFill/>
                    </a:lnB>
                    <a:lnTlToBr>
                      <a:noFill/>
                    </a:lnTlToBr>
                    <a:lnBlToTr>
                      <a:noFill/>
                    </a:lnBlToTr>
                    <a:noFill/>
                  </a:tcPr>
                </a:tc>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1" u="none" strike="noStrike" cap="none" normalizeH="0" baseline="0" dirty="0">
                          <a:ln>
                            <a:noFill/>
                          </a:ln>
                          <a:solidFill>
                            <a:schemeClr val="tx1"/>
                          </a:solidFill>
                          <a:effectLst/>
                          <a:latin typeface="Arial" charset="0"/>
                          <a:cs typeface="Times New Roman" pitchFamily="18" charset="0"/>
                        </a:rPr>
                        <a:t>Performance terms</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txBody>
                  <a:tcPr marL="68580" marR="68580" marT="0" marB="0" anchor="ctr" horzOverflow="overflow">
                    <a:lnL>
                      <a:noFill/>
                    </a:lnL>
                    <a:lnR>
                      <a:noFill/>
                    </a:lnR>
                    <a:lnT>
                      <a:noFill/>
                    </a:lnT>
                    <a:lnB>
                      <a:noFill/>
                    </a:lnB>
                    <a:lnTlToBr>
                      <a:noFill/>
                    </a:lnTlToBr>
                    <a:lnBlToTr>
                      <a:noFill/>
                    </a:lnBlToTr>
                    <a:noFill/>
                  </a:tcPr>
                </a:tc>
                <a:tc hMerge="1">
                  <a:txBody>
                    <a:bodyPr/>
                    <a:lstStyle/>
                    <a:p>
                      <a:endParaRPr lang="en-GB"/>
                    </a:p>
                  </a:txBody>
                  <a:tcPr/>
                </a:tc>
                <a:extLst>
                  <a:ext uri="{0D108BD9-81ED-4DB2-BD59-A6C34878D82A}">
                    <a16:rowId xmlns:a16="http://schemas.microsoft.com/office/drawing/2014/main" val="10000"/>
                  </a:ext>
                </a:extLst>
              </a:tr>
              <a:tr h="256302">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charset="0"/>
                        <a:cs typeface="Times New Roman" pitchFamily="18" charset="0"/>
                      </a:endParaRPr>
                    </a:p>
                  </a:txBody>
                  <a:tcPr marL="68580" marR="68580" marT="0" marB="0"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chemeClr val="tx1"/>
                          </a:solidFill>
                          <a:effectLst/>
                          <a:latin typeface="Arial" charset="0"/>
                          <a:cs typeface="Times New Roman" pitchFamily="18" charset="0"/>
                        </a:rPr>
                        <a:t>Specified</a:t>
                      </a:r>
                      <a:endParaRPr kumimoji="0" lang="en-GB" sz="1600" b="0" i="0" u="none" strike="noStrike" cap="none" normalizeH="0" baseline="0" dirty="0">
                        <a:ln>
                          <a:noFill/>
                        </a:ln>
                        <a:solidFill>
                          <a:schemeClr val="tx1"/>
                        </a:solidFill>
                        <a:effectLst/>
                        <a:latin typeface="Helvetica" pitchFamily="34" charset="0"/>
                        <a:cs typeface="Times New Roman" pitchFamily="18" charset="0"/>
                      </a:endParaRPr>
                    </a:p>
                  </a:txBody>
                  <a:tcPr marL="68580" marR="68580" marT="0" marB="0" anchor="ct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chemeClr val="tx1"/>
                          </a:solidFill>
                          <a:effectLst/>
                          <a:latin typeface="Arial" charset="0"/>
                          <a:cs typeface="Times New Roman" pitchFamily="18" charset="0"/>
                        </a:rPr>
                        <a:t>Not specified</a:t>
                      </a:r>
                      <a:endParaRPr kumimoji="0" lang="en-GB" sz="1600" b="0" i="0" u="none" strike="noStrike" cap="none" normalizeH="0" baseline="0" dirty="0">
                        <a:ln>
                          <a:noFill/>
                        </a:ln>
                        <a:solidFill>
                          <a:schemeClr val="tx1"/>
                        </a:solidFill>
                        <a:effectLst/>
                        <a:latin typeface="Helvetica" pitchFamily="34" charset="0"/>
                        <a:cs typeface="Times New Roman" pitchFamily="18" charset="0"/>
                      </a:endParaRPr>
                    </a:p>
                  </a:txBody>
                  <a:tcPr marL="68580" marR="68580" marT="0" marB="0" anchor="ct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819321">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1" u="none" strike="noStrike" cap="none" normalizeH="0" baseline="0" dirty="0">
                          <a:ln>
                            <a:noFill/>
                          </a:ln>
                          <a:solidFill>
                            <a:schemeClr val="tx1"/>
                          </a:solidFill>
                          <a:effectLst/>
                          <a:latin typeface="Arial" charset="0"/>
                          <a:cs typeface="Times New Roman" pitchFamily="18" charset="0"/>
                        </a:rPr>
                        <a:t>Duration</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chemeClr val="tx1"/>
                          </a:solidFill>
                          <a:effectLst/>
                          <a:latin typeface="Arial" charset="0"/>
                          <a:cs typeface="Times New Roman" pitchFamily="18" charset="0"/>
                        </a:rPr>
                        <a:t>Short term</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txBody>
                  <a:tcPr marL="68580" marR="68580" marT="0" marB="0"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chemeClr val="tx1"/>
                          </a:solidFill>
                          <a:effectLst/>
                          <a:latin typeface="Arial" charset="0"/>
                          <a:cs typeface="Times New Roman" pitchFamily="18" charset="0"/>
                        </a:rPr>
                        <a:t>Transactional</a:t>
                      </a:r>
                      <a:endParaRPr kumimoji="0" lang="en-GB" sz="1400" b="1" i="0" u="none" strike="noStrike" cap="none" normalizeH="0" baseline="0" dirty="0">
                        <a:ln>
                          <a:noFill/>
                        </a:ln>
                        <a:solidFill>
                          <a:schemeClr val="tx1"/>
                        </a:solidFill>
                        <a:effectLst/>
                        <a:latin typeface="Helvetica"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Arial" charset="0"/>
                          <a:cs typeface="Times New Roman" pitchFamily="18" charset="0"/>
                        </a:rPr>
                        <a:t>(e.g. retail check-out operators employed during Christmas season)</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pPr>
                      <a:r>
                        <a:rPr kumimoji="0" lang="en-GB" sz="1600" b="0" i="0" u="none" strike="noStrike" cap="none" normalizeH="0" baseline="0" dirty="0">
                          <a:ln>
                            <a:noFill/>
                          </a:ln>
                          <a:solidFill>
                            <a:schemeClr val="tx1"/>
                          </a:solidFill>
                          <a:effectLst/>
                          <a:latin typeface="Arial" charset="0"/>
                          <a:cs typeface="Times New Roman" pitchFamily="18" charset="0"/>
                        </a:rPr>
                        <a:t> Low ambiguity</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pPr>
                      <a:r>
                        <a:rPr kumimoji="0" lang="en-GB" sz="1600" b="0" i="0" u="none" strike="noStrike" cap="none" normalizeH="0" baseline="0" dirty="0">
                          <a:ln>
                            <a:noFill/>
                          </a:ln>
                          <a:solidFill>
                            <a:schemeClr val="tx1"/>
                          </a:solidFill>
                          <a:effectLst/>
                          <a:latin typeface="Arial" charset="0"/>
                          <a:cs typeface="Times New Roman" pitchFamily="18" charset="0"/>
                        </a:rPr>
                        <a:t> Easy exit/high turnover</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pPr>
                      <a:r>
                        <a:rPr kumimoji="0" lang="en-GB" sz="1600" b="0" i="0" u="none" strike="noStrike" cap="none" normalizeH="0" baseline="0" dirty="0">
                          <a:ln>
                            <a:noFill/>
                          </a:ln>
                          <a:solidFill>
                            <a:schemeClr val="tx1"/>
                          </a:solidFill>
                          <a:effectLst/>
                          <a:latin typeface="Arial" charset="0"/>
                          <a:cs typeface="Times New Roman" pitchFamily="18" charset="0"/>
                        </a:rPr>
                        <a:t> Low member commitment</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pPr>
                      <a:r>
                        <a:rPr kumimoji="0" lang="en-GB" sz="1600" b="0" i="0" u="none" strike="noStrike" cap="none" normalizeH="0" baseline="0" dirty="0">
                          <a:ln>
                            <a:noFill/>
                          </a:ln>
                          <a:solidFill>
                            <a:schemeClr val="tx1"/>
                          </a:solidFill>
                          <a:effectLst/>
                          <a:latin typeface="Arial" charset="0"/>
                          <a:cs typeface="Times New Roman" pitchFamily="18" charset="0"/>
                        </a:rPr>
                        <a:t> Freedom to enter new contracts</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pPr>
                      <a:r>
                        <a:rPr kumimoji="0" lang="en-GB" sz="1600" b="0" i="0" u="none" strike="noStrike" cap="none" normalizeH="0" baseline="0" dirty="0">
                          <a:ln>
                            <a:noFill/>
                          </a:ln>
                          <a:solidFill>
                            <a:schemeClr val="tx1"/>
                          </a:solidFill>
                          <a:effectLst/>
                          <a:latin typeface="Arial" charset="0"/>
                          <a:cs typeface="Times New Roman" pitchFamily="18" charset="0"/>
                        </a:rPr>
                        <a:t> Little learning</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pPr>
                      <a:r>
                        <a:rPr kumimoji="0" lang="en-GB" sz="1600" b="0" i="0" u="none" strike="noStrike" cap="none" normalizeH="0" baseline="0" dirty="0">
                          <a:ln>
                            <a:noFill/>
                          </a:ln>
                          <a:solidFill>
                            <a:schemeClr val="tx1"/>
                          </a:solidFill>
                          <a:effectLst/>
                          <a:latin typeface="Arial" charset="0"/>
                          <a:cs typeface="Times New Roman" pitchFamily="18" charset="0"/>
                        </a:rPr>
                        <a:t> Weak integration/identification</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chemeClr val="tx1"/>
                          </a:solidFill>
                          <a:effectLst/>
                          <a:latin typeface="Arial" charset="0"/>
                          <a:cs typeface="Times New Roman" pitchFamily="18" charset="0"/>
                        </a:rPr>
                        <a:t>Transitional</a:t>
                      </a:r>
                      <a:endParaRPr kumimoji="0" lang="en-GB" sz="1400" b="1" i="0" u="none" strike="noStrike" cap="none" normalizeH="0" baseline="0" dirty="0">
                        <a:ln>
                          <a:noFill/>
                        </a:ln>
                        <a:solidFill>
                          <a:schemeClr val="tx1"/>
                        </a:solidFill>
                        <a:effectLst/>
                        <a:latin typeface="Helvetica"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Arial" charset="0"/>
                          <a:cs typeface="Times New Roman" pitchFamily="18" charset="0"/>
                        </a:rPr>
                        <a:t>(e.g. employee experiences during organisational retrenchment or following merger or acquisition)</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pPr>
                      <a:r>
                        <a:rPr kumimoji="0" lang="en-GB" sz="1600" b="0" i="0" u="none" strike="noStrike" cap="none" normalizeH="0" baseline="0" dirty="0">
                          <a:ln>
                            <a:noFill/>
                          </a:ln>
                          <a:solidFill>
                            <a:schemeClr val="tx1"/>
                          </a:solidFill>
                          <a:effectLst/>
                          <a:latin typeface="Arial" charset="0"/>
                          <a:cs typeface="Times New Roman" pitchFamily="18" charset="0"/>
                        </a:rPr>
                        <a:t> Ambiguity/uncertainty</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pPr>
                      <a:r>
                        <a:rPr kumimoji="0" lang="en-GB" sz="1600" b="0" i="0" u="none" strike="noStrike" cap="none" normalizeH="0" baseline="0" dirty="0">
                          <a:ln>
                            <a:noFill/>
                          </a:ln>
                          <a:solidFill>
                            <a:schemeClr val="tx1"/>
                          </a:solidFill>
                          <a:effectLst/>
                          <a:latin typeface="Arial" charset="0"/>
                          <a:cs typeface="Times New Roman" pitchFamily="18" charset="0"/>
                        </a:rPr>
                        <a:t> High turnover/termination</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pPr>
                      <a:r>
                        <a:rPr kumimoji="0" lang="en-GB" sz="1600" b="0" i="0" u="none" strike="noStrike" cap="none" normalizeH="0" baseline="0" dirty="0">
                          <a:ln>
                            <a:noFill/>
                          </a:ln>
                          <a:solidFill>
                            <a:schemeClr val="tx1"/>
                          </a:solidFill>
                          <a:effectLst/>
                          <a:latin typeface="Arial" charset="0"/>
                          <a:cs typeface="Times New Roman" pitchFamily="18" charset="0"/>
                        </a:rPr>
                        <a:t> Instability</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79411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chemeClr val="tx1"/>
                          </a:solidFill>
                          <a:effectLst/>
                          <a:latin typeface="Arial" charset="0"/>
                          <a:cs typeface="Times New Roman" pitchFamily="18" charset="0"/>
                        </a:rPr>
                        <a:t>Long term</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txBody>
                  <a:tcPr marL="68580" marR="68580" marT="0" marB="0"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chemeClr val="tx1"/>
                          </a:solidFill>
                          <a:effectLst/>
                          <a:latin typeface="Arial" charset="0"/>
                          <a:cs typeface="Times New Roman" pitchFamily="18" charset="0"/>
                        </a:rPr>
                        <a:t>Balanced</a:t>
                      </a:r>
                      <a:endParaRPr kumimoji="0" lang="en-GB" sz="1400" b="1" i="0" u="none" strike="noStrike" cap="none" normalizeH="0" baseline="0" dirty="0">
                        <a:ln>
                          <a:noFill/>
                        </a:ln>
                        <a:solidFill>
                          <a:schemeClr val="tx1"/>
                        </a:solidFill>
                        <a:effectLst/>
                        <a:latin typeface="Helvetica"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Arial" charset="0"/>
                          <a:cs typeface="Times New Roman" pitchFamily="18" charset="0"/>
                        </a:rPr>
                        <a:t>(e.g. high-involvement team)</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pPr>
                      <a:r>
                        <a:rPr kumimoji="0" lang="en-GB" sz="1600" b="0" i="0" u="none" strike="noStrike" cap="none" normalizeH="0" baseline="0" dirty="0">
                          <a:ln>
                            <a:noFill/>
                          </a:ln>
                          <a:solidFill>
                            <a:schemeClr val="tx1"/>
                          </a:solidFill>
                          <a:effectLst/>
                          <a:latin typeface="Arial" charset="0"/>
                          <a:cs typeface="Times New Roman" pitchFamily="18" charset="0"/>
                        </a:rPr>
                        <a:t> High member commitment</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pPr>
                      <a:r>
                        <a:rPr kumimoji="0" lang="en-GB" sz="1600" b="0" i="0" u="none" strike="noStrike" cap="none" normalizeH="0" baseline="0" dirty="0">
                          <a:ln>
                            <a:noFill/>
                          </a:ln>
                          <a:solidFill>
                            <a:schemeClr val="tx1"/>
                          </a:solidFill>
                          <a:effectLst/>
                          <a:latin typeface="Arial" charset="0"/>
                          <a:cs typeface="Times New Roman" pitchFamily="18" charset="0"/>
                        </a:rPr>
                        <a:t> High integration/identification</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pPr>
                      <a:r>
                        <a:rPr kumimoji="0" lang="en-GB" sz="1600" b="0" i="0" u="none" strike="noStrike" cap="none" normalizeH="0" baseline="0" dirty="0">
                          <a:ln>
                            <a:noFill/>
                          </a:ln>
                          <a:solidFill>
                            <a:schemeClr val="tx1"/>
                          </a:solidFill>
                          <a:effectLst/>
                          <a:latin typeface="Arial" charset="0"/>
                          <a:cs typeface="Times New Roman" pitchFamily="18" charset="0"/>
                        </a:rPr>
                        <a:t> Ongoing development</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pPr>
                      <a:r>
                        <a:rPr kumimoji="0" lang="en-GB" sz="1600" b="0" i="0" u="none" strike="noStrike" cap="none" normalizeH="0" baseline="0" dirty="0">
                          <a:ln>
                            <a:noFill/>
                          </a:ln>
                          <a:solidFill>
                            <a:schemeClr val="tx1"/>
                          </a:solidFill>
                          <a:effectLst/>
                          <a:latin typeface="Arial" charset="0"/>
                          <a:cs typeface="Times New Roman" pitchFamily="18" charset="0"/>
                        </a:rPr>
                        <a:t> Mutual support</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pPr>
                      <a:r>
                        <a:rPr kumimoji="0" lang="en-GB" sz="1600" b="0" i="0" u="none" strike="noStrike" cap="none" normalizeH="0" baseline="0" dirty="0">
                          <a:ln>
                            <a:noFill/>
                          </a:ln>
                          <a:solidFill>
                            <a:schemeClr val="tx1"/>
                          </a:solidFill>
                          <a:effectLst/>
                          <a:latin typeface="Arial" charset="0"/>
                          <a:cs typeface="Times New Roman" pitchFamily="18" charset="0"/>
                        </a:rPr>
                        <a:t> Dynamic</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chemeClr val="tx1"/>
                          </a:solidFill>
                          <a:effectLst/>
                          <a:latin typeface="Arial" charset="0"/>
                          <a:cs typeface="Times New Roman" pitchFamily="18" charset="0"/>
                        </a:rPr>
                        <a:t>Relational</a:t>
                      </a:r>
                      <a:endParaRPr kumimoji="0" lang="en-GB" sz="1400" b="1" i="0" u="none" strike="noStrike" cap="none" normalizeH="0" baseline="0" dirty="0">
                        <a:ln>
                          <a:noFill/>
                        </a:ln>
                        <a:solidFill>
                          <a:schemeClr val="tx1"/>
                        </a:solidFill>
                        <a:effectLst/>
                        <a:latin typeface="Helvetica"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Arial" charset="0"/>
                          <a:cs typeface="Times New Roman" pitchFamily="18" charset="0"/>
                        </a:rPr>
                        <a:t>(e.g. family business members)</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pPr>
                      <a:r>
                        <a:rPr kumimoji="0" lang="en-GB" sz="1600" b="0" i="0" u="none" strike="noStrike" cap="none" normalizeH="0" baseline="0" dirty="0">
                          <a:ln>
                            <a:noFill/>
                          </a:ln>
                          <a:solidFill>
                            <a:schemeClr val="tx1"/>
                          </a:solidFill>
                          <a:effectLst/>
                          <a:latin typeface="Arial" charset="0"/>
                          <a:cs typeface="Times New Roman" pitchFamily="18" charset="0"/>
                        </a:rPr>
                        <a:t> High member commitment</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pPr>
                      <a:r>
                        <a:rPr kumimoji="0" lang="en-GB" sz="1600" b="0" i="0" u="none" strike="noStrike" cap="none" normalizeH="0" baseline="0" dirty="0">
                          <a:ln>
                            <a:noFill/>
                          </a:ln>
                          <a:solidFill>
                            <a:schemeClr val="tx1"/>
                          </a:solidFill>
                          <a:effectLst/>
                          <a:latin typeface="Arial" charset="0"/>
                          <a:cs typeface="Times New Roman" pitchFamily="18" charset="0"/>
                        </a:rPr>
                        <a:t> High affective commitment</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pPr>
                      <a:r>
                        <a:rPr kumimoji="0" lang="en-GB" sz="1600" b="0" i="0" u="none" strike="noStrike" cap="none" normalizeH="0" baseline="0" dirty="0">
                          <a:ln>
                            <a:noFill/>
                          </a:ln>
                          <a:solidFill>
                            <a:schemeClr val="tx1"/>
                          </a:solidFill>
                          <a:effectLst/>
                          <a:latin typeface="Arial" charset="0"/>
                          <a:cs typeface="Times New Roman" pitchFamily="18" charset="0"/>
                        </a:rPr>
                        <a:t> High integration/identification</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pPr>
                      <a:r>
                        <a:rPr kumimoji="0" lang="en-GB" sz="1600" b="0" i="0" u="none" strike="noStrike" cap="none" normalizeH="0" baseline="0" dirty="0">
                          <a:ln>
                            <a:noFill/>
                          </a:ln>
                          <a:solidFill>
                            <a:schemeClr val="tx1"/>
                          </a:solidFill>
                          <a:effectLst/>
                          <a:latin typeface="Arial" charset="0"/>
                          <a:cs typeface="Times New Roman" pitchFamily="18" charset="0"/>
                        </a:rPr>
                        <a:t> Stability</a:t>
                      </a:r>
                      <a:endParaRPr kumimoji="0" lang="en-GB" sz="1400" b="0" i="0" u="none" strike="noStrike" cap="none" normalizeH="0" baseline="0" dirty="0">
                        <a:ln>
                          <a:noFill/>
                        </a:ln>
                        <a:solidFill>
                          <a:schemeClr val="tx1"/>
                        </a:solidFill>
                        <a:effectLst/>
                        <a:latin typeface="Helvetica"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806421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49372"/>
            <a:ext cx="8568952" cy="1231200"/>
          </a:xfrm>
        </p:spPr>
        <p:txBody>
          <a:bodyPr>
            <a:normAutofit/>
          </a:bodyPr>
          <a:lstStyle/>
          <a:p>
            <a:r>
              <a:rPr lang="en-GB" sz="3200" b="1" dirty="0"/>
              <a:t>Note important possible demographic differences </a:t>
            </a:r>
          </a:p>
        </p:txBody>
      </p:sp>
      <p:sp>
        <p:nvSpPr>
          <p:cNvPr id="3" name="Content Placeholder 2"/>
          <p:cNvSpPr>
            <a:spLocks noGrp="1"/>
          </p:cNvSpPr>
          <p:nvPr>
            <p:ph idx="1"/>
          </p:nvPr>
        </p:nvSpPr>
        <p:spPr>
          <a:xfrm>
            <a:off x="628650" y="1124744"/>
            <a:ext cx="7886700" cy="4899176"/>
          </a:xfrm>
        </p:spPr>
        <p:txBody>
          <a:bodyPr/>
          <a:lstStyle/>
          <a:p>
            <a:r>
              <a:rPr lang="en-GB" dirty="0"/>
              <a:t>Baby-boomers – born between 1945 and 1964. Expectations of long-term secure work with loyalty to the employer </a:t>
            </a:r>
          </a:p>
          <a:p>
            <a:r>
              <a:rPr lang="en-GB" dirty="0"/>
              <a:t>Millennial generation faces a very different labour market impacted by globalisation - see Huws (2013)</a:t>
            </a:r>
          </a:p>
          <a:p>
            <a:r>
              <a:rPr lang="en-GB" dirty="0"/>
              <a:t>Context could be very important in affecting notions of loyalty and the input/outcome exchange at work</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p:cNvSpPr>
          <p:nvPr/>
        </p:nvSpPr>
        <p:spPr bwMode="auto">
          <a:xfrm>
            <a:off x="800100" y="533400"/>
            <a:ext cx="7467600" cy="655638"/>
          </a:xfrm>
          <a:prstGeom prst="rect">
            <a:avLst/>
          </a:prstGeom>
          <a:noFill/>
          <a:ln w="9525">
            <a:noFill/>
            <a:miter lim="800000"/>
            <a:headEnd/>
            <a:tailEnd/>
          </a:ln>
        </p:spPr>
        <p:txBody>
          <a:bodyPr anchor="b"/>
          <a:lstStyle/>
          <a:p>
            <a:r>
              <a:rPr lang="en-GB" altLang="es-ES_tradnl" sz="4000" b="1" dirty="0">
                <a:solidFill>
                  <a:srgbClr val="520D5D"/>
                </a:solidFill>
                <a:latin typeface="Arial" charset="0"/>
              </a:rPr>
              <a:t>Performance</a:t>
            </a:r>
          </a:p>
        </p:txBody>
      </p:sp>
      <p:sp>
        <p:nvSpPr>
          <p:cNvPr id="10243" name="Content Placeholder 2"/>
          <p:cNvSpPr>
            <a:spLocks/>
          </p:cNvSpPr>
          <p:nvPr/>
        </p:nvSpPr>
        <p:spPr bwMode="auto">
          <a:xfrm>
            <a:off x="539750" y="1371600"/>
            <a:ext cx="8064500" cy="4873625"/>
          </a:xfrm>
          <a:prstGeom prst="rect">
            <a:avLst/>
          </a:prstGeom>
          <a:noFill/>
          <a:ln w="9525">
            <a:noFill/>
            <a:miter lim="800000"/>
            <a:headEnd/>
            <a:tailEnd/>
          </a:ln>
        </p:spPr>
        <p:txBody>
          <a:bodyPr/>
          <a:lstStyle/>
          <a:p>
            <a:pPr marL="273050" indent="-273050">
              <a:spcBef>
                <a:spcPct val="60000"/>
              </a:spcBef>
            </a:pPr>
            <a:r>
              <a:rPr lang="en-GB" altLang="es-ES_tradnl" sz="2600" dirty="0">
                <a:latin typeface="Arial" charset="0"/>
              </a:rPr>
              <a:t>   </a:t>
            </a:r>
            <a:r>
              <a:rPr lang="en-GB" altLang="es-ES_tradnl" sz="2500" dirty="0">
                <a:solidFill>
                  <a:srgbClr val="58595B"/>
                </a:solidFill>
                <a:latin typeface="Arial" charset="0"/>
              </a:rPr>
              <a:t>The people</a:t>
            </a:r>
            <a:r>
              <a:rPr lang="en-GB" sz="2500" dirty="0">
                <a:solidFill>
                  <a:srgbClr val="58595B"/>
                </a:solidFill>
                <a:latin typeface="Arial" panose="020B0604020202020204" pitchFamily="34" charset="0"/>
                <a:cs typeface="Arial" panose="020B0604020202020204" pitchFamily="34" charset="0"/>
              </a:rPr>
              <a:t>–</a:t>
            </a:r>
            <a:r>
              <a:rPr lang="en-GB" altLang="es-ES_tradnl" sz="2500" dirty="0">
                <a:solidFill>
                  <a:srgbClr val="58595B"/>
                </a:solidFill>
                <a:latin typeface="Arial" charset="0"/>
              </a:rPr>
              <a:t>performance link (Purcell et al</a:t>
            </a:r>
            <a:r>
              <a:rPr lang="en-GB" altLang="es-ES_tradnl" sz="2500" i="1" dirty="0">
                <a:solidFill>
                  <a:srgbClr val="58595B"/>
                </a:solidFill>
                <a:latin typeface="Arial" charset="0"/>
              </a:rPr>
              <a:t> </a:t>
            </a:r>
            <a:r>
              <a:rPr lang="en-GB" altLang="es-ES_tradnl" sz="2500" dirty="0">
                <a:solidFill>
                  <a:srgbClr val="58595B"/>
                </a:solidFill>
                <a:latin typeface="Arial" charset="0"/>
              </a:rPr>
              <a:t>2003) draws attention to performance as a function of people’s ability, motivation, and opportunity (AMO).</a:t>
            </a:r>
          </a:p>
          <a:p>
            <a:pPr marL="228600" lvl="1" indent="-228600">
              <a:lnSpc>
                <a:spcPct val="90000"/>
              </a:lnSpc>
              <a:spcBef>
                <a:spcPts val="1000"/>
              </a:spcBef>
              <a:buClr>
                <a:srgbClr val="DA1D52"/>
              </a:buClr>
              <a:buFont typeface="Arial" panose="020B0604020202020204" pitchFamily="34" charset="0"/>
              <a:buChar char="•"/>
            </a:pPr>
            <a:r>
              <a:rPr lang="en-GB" altLang="es-ES_tradnl" sz="2500" dirty="0">
                <a:solidFill>
                  <a:srgbClr val="58595B"/>
                </a:solidFill>
                <a:latin typeface="Arial" panose="020B0604020202020204" pitchFamily="34" charset="0"/>
                <a:cs typeface="Arial" panose="020B0604020202020204" pitchFamily="34" charset="0"/>
              </a:rPr>
              <a:t>Eleven HR policies and practices are required to turn this into action: ‘performance infrastructure’. </a:t>
            </a:r>
          </a:p>
          <a:p>
            <a:pPr marL="228600" lvl="1" indent="-228600">
              <a:lnSpc>
                <a:spcPct val="90000"/>
              </a:lnSpc>
              <a:spcBef>
                <a:spcPts val="1000"/>
              </a:spcBef>
              <a:buClr>
                <a:srgbClr val="DA1D52"/>
              </a:buClr>
              <a:buFont typeface="Arial" panose="020B0604020202020204" pitchFamily="34" charset="0"/>
              <a:buChar char="•"/>
            </a:pPr>
            <a:r>
              <a:rPr lang="en-GB" altLang="es-ES_tradnl" sz="2500" dirty="0">
                <a:solidFill>
                  <a:srgbClr val="58595B"/>
                </a:solidFill>
                <a:latin typeface="Arial" panose="020B0604020202020204" pitchFamily="34" charset="0"/>
                <a:cs typeface="Arial" panose="020B0604020202020204" pitchFamily="34" charset="0"/>
              </a:rPr>
              <a:t>The ways in which front-line managers deliver the policies are key: ‘differentiators’.</a:t>
            </a:r>
          </a:p>
          <a:p>
            <a:pPr marL="228600" lvl="1" indent="-228600">
              <a:lnSpc>
                <a:spcPct val="90000"/>
              </a:lnSpc>
              <a:spcBef>
                <a:spcPts val="1000"/>
              </a:spcBef>
              <a:buClr>
                <a:srgbClr val="DA1D52"/>
              </a:buClr>
              <a:buFont typeface="Arial" panose="020B0604020202020204" pitchFamily="34" charset="0"/>
              <a:buChar char="•"/>
            </a:pPr>
            <a:r>
              <a:rPr lang="en-GB" altLang="es-ES_tradnl" sz="2500" dirty="0">
                <a:solidFill>
                  <a:srgbClr val="58595B"/>
                </a:solidFill>
                <a:latin typeface="Arial" panose="020B0604020202020204" pitchFamily="34" charset="0"/>
                <a:cs typeface="Arial" panose="020B0604020202020204" pitchFamily="34" charset="0"/>
              </a:rPr>
              <a:t>This connects with Herzberg’s two-factor theory of motivation.</a:t>
            </a:r>
          </a:p>
          <a:p>
            <a:pPr marL="273050" indent="-273050">
              <a:spcBef>
                <a:spcPct val="60000"/>
              </a:spcBef>
              <a:buFontTx/>
              <a:buChar char="•"/>
            </a:pPr>
            <a:endParaRPr lang="en-GB" altLang="es-ES_tradnl" dirty="0">
              <a:latin typeface="Arial" charset="0"/>
            </a:endParaRPr>
          </a:p>
        </p:txBody>
      </p:sp>
    </p:spTree>
    <p:extLst>
      <p:ext uri="{BB962C8B-B14F-4D97-AF65-F5344CB8AC3E}">
        <p14:creationId xmlns:p14="http://schemas.microsoft.com/office/powerpoint/2010/main" val="12909285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457200" y="180975"/>
            <a:ext cx="8229600" cy="838200"/>
          </a:xfrm>
        </p:spPr>
        <p:txBody>
          <a:bodyPr>
            <a:normAutofit/>
          </a:bodyPr>
          <a:lstStyle/>
          <a:p>
            <a:r>
              <a:rPr lang="en-GB" sz="4000" b="1" dirty="0">
                <a:latin typeface="Arial" charset="0"/>
              </a:rPr>
              <a:t>People performance model</a:t>
            </a:r>
            <a:endParaRPr lang="en-US" sz="4000" b="1" dirty="0"/>
          </a:p>
        </p:txBody>
      </p:sp>
      <p:sp>
        <p:nvSpPr>
          <p:cNvPr id="76803" name="Text Box 3"/>
          <p:cNvSpPr txBox="1">
            <a:spLocks noChangeArrowheads="1"/>
          </p:cNvSpPr>
          <p:nvPr/>
        </p:nvSpPr>
        <p:spPr bwMode="auto">
          <a:xfrm>
            <a:off x="385233" y="1377950"/>
            <a:ext cx="2057400" cy="3022600"/>
          </a:xfrm>
          <a:prstGeom prst="rect">
            <a:avLst/>
          </a:prstGeom>
          <a:noFill/>
          <a:ln w="9525">
            <a:solidFill>
              <a:schemeClr val="tx1"/>
            </a:solidFill>
            <a:miter lim="800000"/>
            <a:headEnd/>
            <a:tailEnd/>
          </a:ln>
          <a:effectLst/>
        </p:spPr>
        <p:txBody>
          <a:bodyPr>
            <a:spAutoFit/>
          </a:bodyPr>
          <a:lstStyle/>
          <a:p>
            <a:r>
              <a:rPr lang="en-GB" b="1" dirty="0">
                <a:latin typeface="Arial" charset="0"/>
              </a:rPr>
              <a:t>A</a:t>
            </a:r>
            <a:r>
              <a:rPr lang="en-GB" dirty="0">
                <a:latin typeface="Arial" charset="0"/>
              </a:rPr>
              <a:t>bility </a:t>
            </a:r>
          </a:p>
          <a:p>
            <a:r>
              <a:rPr lang="en-GB" dirty="0">
                <a:latin typeface="Arial" charset="0"/>
              </a:rPr>
              <a:t>and skill</a:t>
            </a:r>
          </a:p>
          <a:p>
            <a:endParaRPr lang="en-GB" dirty="0">
              <a:latin typeface="Arial" charset="0"/>
            </a:endParaRPr>
          </a:p>
          <a:p>
            <a:r>
              <a:rPr lang="en-GB" b="1" dirty="0">
                <a:latin typeface="Arial" charset="0"/>
              </a:rPr>
              <a:t>M</a:t>
            </a:r>
            <a:r>
              <a:rPr lang="en-GB" dirty="0">
                <a:latin typeface="Arial" charset="0"/>
              </a:rPr>
              <a:t>otivation</a:t>
            </a:r>
          </a:p>
          <a:p>
            <a:r>
              <a:rPr lang="en-GB" dirty="0">
                <a:latin typeface="Arial" charset="0"/>
              </a:rPr>
              <a:t>and incentive    </a:t>
            </a:r>
          </a:p>
          <a:p>
            <a:endParaRPr lang="en-GB" dirty="0">
              <a:latin typeface="Arial" charset="0"/>
            </a:endParaRPr>
          </a:p>
          <a:p>
            <a:r>
              <a:rPr lang="en-GB" b="1" dirty="0">
                <a:latin typeface="Arial" charset="0"/>
              </a:rPr>
              <a:t>O</a:t>
            </a:r>
            <a:r>
              <a:rPr lang="en-GB" dirty="0">
                <a:latin typeface="Arial" charset="0"/>
              </a:rPr>
              <a:t>pportunity </a:t>
            </a:r>
          </a:p>
          <a:p>
            <a:r>
              <a:rPr lang="en-GB" dirty="0">
                <a:latin typeface="Arial" charset="0"/>
              </a:rPr>
              <a:t>to participate</a:t>
            </a:r>
            <a:endParaRPr lang="en-GB" dirty="0"/>
          </a:p>
        </p:txBody>
      </p:sp>
      <p:sp>
        <p:nvSpPr>
          <p:cNvPr id="76804" name="AutoShape 4"/>
          <p:cNvSpPr>
            <a:spLocks noChangeArrowheads="1"/>
          </p:cNvSpPr>
          <p:nvPr/>
        </p:nvSpPr>
        <p:spPr bwMode="auto">
          <a:xfrm>
            <a:off x="2514600" y="2971800"/>
            <a:ext cx="976313" cy="485775"/>
          </a:xfrm>
          <a:prstGeom prst="rightArrow">
            <a:avLst>
              <a:gd name="adj1" fmla="val 50000"/>
              <a:gd name="adj2" fmla="val 50245"/>
            </a:avLst>
          </a:prstGeom>
          <a:solidFill>
            <a:schemeClr val="hlink"/>
          </a:solidFill>
          <a:ln w="9525">
            <a:solidFill>
              <a:schemeClr val="tx1"/>
            </a:solidFill>
            <a:miter lim="800000"/>
            <a:headEnd/>
            <a:tailEnd/>
          </a:ln>
          <a:effectLst/>
        </p:spPr>
        <p:txBody>
          <a:bodyPr wrap="none" anchor="ctr"/>
          <a:lstStyle/>
          <a:p>
            <a:endParaRPr lang="en-GB" dirty="0"/>
          </a:p>
        </p:txBody>
      </p:sp>
      <p:sp>
        <p:nvSpPr>
          <p:cNvPr id="76805" name="Text Box 5"/>
          <p:cNvSpPr txBox="1">
            <a:spLocks noChangeArrowheads="1"/>
          </p:cNvSpPr>
          <p:nvPr/>
        </p:nvSpPr>
        <p:spPr bwMode="auto">
          <a:xfrm>
            <a:off x="3581400" y="1377950"/>
            <a:ext cx="2057400" cy="2657475"/>
          </a:xfrm>
          <a:prstGeom prst="rect">
            <a:avLst/>
          </a:prstGeom>
          <a:noFill/>
          <a:ln w="9525">
            <a:solidFill>
              <a:schemeClr val="tx1"/>
            </a:solidFill>
            <a:miter lim="800000"/>
            <a:headEnd/>
            <a:tailEnd/>
          </a:ln>
          <a:effectLst/>
        </p:spPr>
        <p:txBody>
          <a:bodyPr>
            <a:spAutoFit/>
          </a:bodyPr>
          <a:lstStyle/>
          <a:p>
            <a:r>
              <a:rPr lang="en-GB" dirty="0">
                <a:latin typeface="Arial" charset="0"/>
              </a:rPr>
              <a:t>Organisation </a:t>
            </a:r>
          </a:p>
          <a:p>
            <a:r>
              <a:rPr lang="en-GB" dirty="0">
                <a:latin typeface="Arial" charset="0"/>
              </a:rPr>
              <a:t>commitment</a:t>
            </a:r>
          </a:p>
          <a:p>
            <a:endParaRPr lang="en-GB" dirty="0">
              <a:latin typeface="Arial" charset="0"/>
            </a:endParaRPr>
          </a:p>
          <a:p>
            <a:r>
              <a:rPr lang="en-GB" dirty="0">
                <a:latin typeface="Arial" charset="0"/>
              </a:rPr>
              <a:t>Motivation</a:t>
            </a:r>
          </a:p>
          <a:p>
            <a:endParaRPr lang="en-GB" dirty="0">
              <a:latin typeface="Arial" charset="0"/>
            </a:endParaRPr>
          </a:p>
          <a:p>
            <a:r>
              <a:rPr lang="en-GB" dirty="0">
                <a:latin typeface="Arial" charset="0"/>
              </a:rPr>
              <a:t>Job Satisfaction</a:t>
            </a:r>
            <a:endParaRPr lang="en-GB" dirty="0"/>
          </a:p>
        </p:txBody>
      </p:sp>
      <p:sp>
        <p:nvSpPr>
          <p:cNvPr id="76806" name="AutoShape 6"/>
          <p:cNvSpPr>
            <a:spLocks noChangeArrowheads="1"/>
          </p:cNvSpPr>
          <p:nvPr/>
        </p:nvSpPr>
        <p:spPr bwMode="auto">
          <a:xfrm>
            <a:off x="5705210" y="2141008"/>
            <a:ext cx="976313" cy="485775"/>
          </a:xfrm>
          <a:prstGeom prst="rightArrow">
            <a:avLst>
              <a:gd name="adj1" fmla="val 50000"/>
              <a:gd name="adj2" fmla="val 50245"/>
            </a:avLst>
          </a:prstGeom>
          <a:solidFill>
            <a:schemeClr val="hlink"/>
          </a:solidFill>
          <a:ln w="9525">
            <a:solidFill>
              <a:schemeClr val="tx1"/>
            </a:solidFill>
            <a:miter lim="800000"/>
            <a:headEnd/>
            <a:tailEnd/>
          </a:ln>
          <a:effectLst/>
        </p:spPr>
        <p:txBody>
          <a:bodyPr wrap="none" anchor="ctr"/>
          <a:lstStyle/>
          <a:p>
            <a:endParaRPr lang="en-GB" dirty="0"/>
          </a:p>
        </p:txBody>
      </p:sp>
      <p:sp>
        <p:nvSpPr>
          <p:cNvPr id="76807" name="Text Box 7"/>
          <p:cNvSpPr txBox="1">
            <a:spLocks noChangeArrowheads="1"/>
          </p:cNvSpPr>
          <p:nvPr/>
        </p:nvSpPr>
        <p:spPr bwMode="auto">
          <a:xfrm>
            <a:off x="6691313" y="1479550"/>
            <a:ext cx="2209800" cy="831850"/>
          </a:xfrm>
          <a:prstGeom prst="rect">
            <a:avLst/>
          </a:prstGeom>
          <a:noFill/>
          <a:ln w="9525">
            <a:solidFill>
              <a:schemeClr val="tx1"/>
            </a:solidFill>
            <a:miter lim="800000"/>
            <a:headEnd/>
            <a:tailEnd/>
          </a:ln>
          <a:effectLst/>
        </p:spPr>
        <p:txBody>
          <a:bodyPr>
            <a:spAutoFit/>
          </a:bodyPr>
          <a:lstStyle/>
          <a:p>
            <a:r>
              <a:rPr lang="en-GB" b="1" dirty="0">
                <a:latin typeface="Arial" charset="0"/>
              </a:rPr>
              <a:t>Discretionary</a:t>
            </a:r>
          </a:p>
          <a:p>
            <a:r>
              <a:rPr lang="en-GB" b="1" dirty="0">
                <a:latin typeface="Arial" charset="0"/>
              </a:rPr>
              <a:t>behaviour</a:t>
            </a:r>
            <a:endParaRPr lang="en-GB" dirty="0"/>
          </a:p>
        </p:txBody>
      </p:sp>
      <p:sp>
        <p:nvSpPr>
          <p:cNvPr id="76808" name="AutoShape 8"/>
          <p:cNvSpPr>
            <a:spLocks noChangeArrowheads="1"/>
          </p:cNvSpPr>
          <p:nvPr/>
        </p:nvSpPr>
        <p:spPr bwMode="auto">
          <a:xfrm>
            <a:off x="7553325" y="2458508"/>
            <a:ext cx="485775" cy="685800"/>
          </a:xfrm>
          <a:prstGeom prst="downArrow">
            <a:avLst>
              <a:gd name="adj1" fmla="val 50000"/>
              <a:gd name="adj2" fmla="val 35294"/>
            </a:avLst>
          </a:prstGeom>
          <a:solidFill>
            <a:srgbClr val="6600FF"/>
          </a:solidFill>
          <a:ln w="9525">
            <a:solidFill>
              <a:schemeClr val="tx1"/>
            </a:solidFill>
            <a:miter lim="800000"/>
            <a:headEnd/>
            <a:tailEnd/>
          </a:ln>
          <a:effectLst/>
        </p:spPr>
        <p:txBody>
          <a:bodyPr wrap="none" anchor="ctr"/>
          <a:lstStyle/>
          <a:p>
            <a:endParaRPr lang="en-GB" dirty="0"/>
          </a:p>
        </p:txBody>
      </p:sp>
      <p:sp>
        <p:nvSpPr>
          <p:cNvPr id="76809" name="Text Box 9"/>
          <p:cNvSpPr txBox="1">
            <a:spLocks noChangeArrowheads="1"/>
          </p:cNvSpPr>
          <p:nvPr/>
        </p:nvSpPr>
        <p:spPr bwMode="auto">
          <a:xfrm>
            <a:off x="6708247" y="3313642"/>
            <a:ext cx="2209800" cy="831850"/>
          </a:xfrm>
          <a:prstGeom prst="rect">
            <a:avLst/>
          </a:prstGeom>
          <a:noFill/>
          <a:ln w="9525">
            <a:solidFill>
              <a:schemeClr val="tx1"/>
            </a:solidFill>
            <a:miter lim="800000"/>
            <a:headEnd/>
            <a:tailEnd/>
          </a:ln>
          <a:effectLst/>
        </p:spPr>
        <p:txBody>
          <a:bodyPr>
            <a:spAutoFit/>
          </a:bodyPr>
          <a:lstStyle/>
          <a:p>
            <a:r>
              <a:rPr lang="en-GB" b="1" dirty="0">
                <a:latin typeface="Arial" charset="0"/>
              </a:rPr>
              <a:t>Performance outcomes</a:t>
            </a:r>
            <a:endParaRPr lang="en-GB" dirty="0"/>
          </a:p>
        </p:txBody>
      </p:sp>
      <p:sp>
        <p:nvSpPr>
          <p:cNvPr id="76810" name="AutoShape 10"/>
          <p:cNvSpPr>
            <a:spLocks noChangeArrowheads="1"/>
          </p:cNvSpPr>
          <p:nvPr/>
        </p:nvSpPr>
        <p:spPr bwMode="auto">
          <a:xfrm>
            <a:off x="5667110" y="3214687"/>
            <a:ext cx="976313" cy="485775"/>
          </a:xfrm>
          <a:prstGeom prst="leftArrow">
            <a:avLst>
              <a:gd name="adj1" fmla="val 50000"/>
              <a:gd name="adj2" fmla="val 50245"/>
            </a:avLst>
          </a:prstGeom>
          <a:solidFill>
            <a:srgbClr val="6600FF"/>
          </a:solidFill>
          <a:ln w="9525">
            <a:solidFill>
              <a:schemeClr val="tx1"/>
            </a:solidFill>
            <a:miter lim="800000"/>
            <a:headEnd/>
            <a:tailEnd/>
          </a:ln>
          <a:effectLst/>
        </p:spPr>
        <p:txBody>
          <a:bodyPr wrap="none" anchor="ctr"/>
          <a:lstStyle/>
          <a:p>
            <a:endParaRPr lang="en-GB" dirty="0"/>
          </a:p>
        </p:txBody>
      </p:sp>
      <p:sp>
        <p:nvSpPr>
          <p:cNvPr id="76812" name="AutoShape 12"/>
          <p:cNvSpPr>
            <a:spLocks noChangeArrowheads="1"/>
          </p:cNvSpPr>
          <p:nvPr/>
        </p:nvSpPr>
        <p:spPr bwMode="auto">
          <a:xfrm>
            <a:off x="4367212" y="4037012"/>
            <a:ext cx="485775" cy="685800"/>
          </a:xfrm>
          <a:prstGeom prst="upArrow">
            <a:avLst>
              <a:gd name="adj1" fmla="val 50000"/>
              <a:gd name="adj2" fmla="val 35294"/>
            </a:avLst>
          </a:prstGeom>
          <a:solidFill>
            <a:schemeClr val="folHlink"/>
          </a:solidFill>
          <a:ln w="9525">
            <a:solidFill>
              <a:schemeClr val="tx1"/>
            </a:solidFill>
            <a:miter lim="800000"/>
            <a:headEnd/>
            <a:tailEnd/>
          </a:ln>
          <a:effectLst/>
        </p:spPr>
        <p:txBody>
          <a:bodyPr wrap="none" anchor="ctr"/>
          <a:lstStyle/>
          <a:p>
            <a:pPr algn="ctr"/>
            <a:endParaRPr lang="en-US" dirty="0">
              <a:solidFill>
                <a:schemeClr val="folHlink"/>
              </a:solidFill>
            </a:endParaRPr>
          </a:p>
        </p:txBody>
      </p:sp>
      <p:sp>
        <p:nvSpPr>
          <p:cNvPr id="76813" name="Text Box 13"/>
          <p:cNvSpPr txBox="1">
            <a:spLocks noChangeArrowheads="1"/>
          </p:cNvSpPr>
          <p:nvPr/>
        </p:nvSpPr>
        <p:spPr bwMode="auto">
          <a:xfrm>
            <a:off x="3647810" y="4822295"/>
            <a:ext cx="2057400" cy="830997"/>
          </a:xfrm>
          <a:prstGeom prst="rect">
            <a:avLst/>
          </a:prstGeom>
          <a:noFill/>
          <a:ln w="9525">
            <a:solidFill>
              <a:schemeClr val="tx1"/>
            </a:solidFill>
            <a:miter lim="800000"/>
            <a:headEnd/>
            <a:tailEnd/>
          </a:ln>
          <a:effectLst/>
        </p:spPr>
        <p:txBody>
          <a:bodyPr>
            <a:spAutoFit/>
          </a:bodyPr>
          <a:lstStyle/>
          <a:p>
            <a:pPr algn="ctr"/>
            <a:r>
              <a:rPr lang="en-GB" dirty="0">
                <a:latin typeface="Arial" charset="0"/>
              </a:rPr>
              <a:t>Front-Line</a:t>
            </a:r>
          </a:p>
          <a:p>
            <a:pPr algn="ctr"/>
            <a:r>
              <a:rPr lang="en-GB" dirty="0">
                <a:latin typeface="Arial" charset="0"/>
              </a:rPr>
              <a:t>Management</a:t>
            </a:r>
            <a:endParaRPr lang="en-GB" dirty="0"/>
          </a:p>
        </p:txBody>
      </p:sp>
    </p:spTree>
    <p:extLst>
      <p:ext uri="{BB962C8B-B14F-4D97-AF65-F5344CB8AC3E}">
        <p14:creationId xmlns:p14="http://schemas.microsoft.com/office/powerpoint/2010/main" val="2335848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p:cNvSpPr>
          <p:nvPr/>
        </p:nvSpPr>
        <p:spPr bwMode="auto">
          <a:xfrm>
            <a:off x="246743" y="289309"/>
            <a:ext cx="9245599" cy="639762"/>
          </a:xfrm>
          <a:prstGeom prst="rect">
            <a:avLst/>
          </a:prstGeom>
          <a:noFill/>
          <a:ln w="9525">
            <a:noFill/>
            <a:miter lim="800000"/>
            <a:headEnd/>
            <a:tailEnd/>
          </a:ln>
        </p:spPr>
        <p:txBody>
          <a:bodyPr/>
          <a:lstStyle/>
          <a:p>
            <a:r>
              <a:rPr lang="en-GB" altLang="es-ES_tradnl" sz="4000" b="1" dirty="0">
                <a:solidFill>
                  <a:srgbClr val="520D5D"/>
                </a:solidFill>
                <a:latin typeface="Arial" charset="0"/>
              </a:rPr>
              <a:t>The people and performance model</a:t>
            </a:r>
          </a:p>
        </p:txBody>
      </p:sp>
      <p:pic>
        <p:nvPicPr>
          <p:cNvPr id="11267" name="Picture 54"/>
          <p:cNvPicPr>
            <a:picLocks noChangeAspect="1" noChangeArrowheads="1"/>
          </p:cNvPicPr>
          <p:nvPr/>
        </p:nvPicPr>
        <p:blipFill>
          <a:blip r:embed="rId3" cstate="print"/>
          <a:srcRect/>
          <a:stretch>
            <a:fillRect/>
          </a:stretch>
        </p:blipFill>
        <p:spPr bwMode="auto">
          <a:xfrm>
            <a:off x="1468685" y="1196974"/>
            <a:ext cx="6735743" cy="5392511"/>
          </a:xfrm>
          <a:prstGeom prst="rect">
            <a:avLst/>
          </a:prstGeom>
          <a:noFill/>
          <a:ln w="9525">
            <a:noFill/>
            <a:miter lim="800000"/>
            <a:headEnd/>
            <a:tailEnd/>
          </a:ln>
        </p:spPr>
      </p:pic>
    </p:spTree>
    <p:extLst>
      <p:ext uri="{BB962C8B-B14F-4D97-AF65-F5344CB8AC3E}">
        <p14:creationId xmlns:p14="http://schemas.microsoft.com/office/powerpoint/2010/main" val="32718814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24"/>
          <p:cNvSpPr txBox="1">
            <a:spLocks noGrp="1"/>
          </p:cNvSpPr>
          <p:nvPr>
            <p:ph type="title"/>
          </p:nvPr>
        </p:nvSpPr>
        <p:spPr>
          <a:prstGeom prst="rect">
            <a:avLst/>
          </a:prstGeom>
          <a:noFill/>
        </p:spPr>
        <p:txBody>
          <a:bodyPr wrap="square" rtlCol="0">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 </a:t>
            </a:r>
          </a:p>
        </p:txBody>
      </p:sp>
      <p:sp>
        <p:nvSpPr>
          <p:cNvPr id="16" name="Rectangle 15"/>
          <p:cNvSpPr/>
          <p:nvPr/>
        </p:nvSpPr>
        <p:spPr>
          <a:xfrm>
            <a:off x="84667" y="32386"/>
            <a:ext cx="9213876" cy="707886"/>
          </a:xfrm>
          <a:prstGeom prst="rect">
            <a:avLst/>
          </a:prstGeom>
        </p:spPr>
        <p:txBody>
          <a:bodyPr wrap="square">
            <a:spAutoFit/>
          </a:bodyPr>
          <a:lstStyle/>
          <a:p>
            <a:pPr algn="ctr"/>
            <a:r>
              <a:rPr lang="en-GB" sz="4000" b="1" dirty="0">
                <a:solidFill>
                  <a:srgbClr val="520D5D"/>
                </a:solidFill>
                <a:latin typeface="Arial" panose="020B0604020202020204" pitchFamily="34" charset="0"/>
                <a:cs typeface="Arial" pitchFamily="34" charset="0"/>
              </a:rPr>
              <a:t>ACE Model</a:t>
            </a: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0653" y="982524"/>
            <a:ext cx="7422693" cy="435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075372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DD7E3-11AC-4E34-89CD-0C9D9EAEB61C}"/>
              </a:ext>
            </a:extLst>
          </p:cNvPr>
          <p:cNvSpPr>
            <a:spLocks noGrp="1"/>
          </p:cNvSpPr>
          <p:nvPr>
            <p:ph type="title"/>
          </p:nvPr>
        </p:nvSpPr>
        <p:spPr>
          <a:xfrm>
            <a:off x="457200" y="204415"/>
            <a:ext cx="8229600" cy="632297"/>
          </a:xfrm>
        </p:spPr>
        <p:txBody>
          <a:bodyPr>
            <a:normAutofit fontScale="90000"/>
          </a:bodyPr>
          <a:lstStyle/>
          <a:p>
            <a:r>
              <a:rPr lang="en-GB" dirty="0"/>
              <a:t>What is HPW?</a:t>
            </a:r>
          </a:p>
        </p:txBody>
      </p:sp>
      <p:sp>
        <p:nvSpPr>
          <p:cNvPr id="3" name="Content Placeholder 2">
            <a:extLst>
              <a:ext uri="{FF2B5EF4-FFF2-40B4-BE49-F238E27FC236}">
                <a16:creationId xmlns:a16="http://schemas.microsoft.com/office/drawing/2014/main" id="{B9007E17-B5DD-431E-A047-97ACDF057432}"/>
              </a:ext>
            </a:extLst>
          </p:cNvPr>
          <p:cNvSpPr>
            <a:spLocks noGrp="1"/>
          </p:cNvSpPr>
          <p:nvPr>
            <p:ph idx="1"/>
          </p:nvPr>
        </p:nvSpPr>
        <p:spPr>
          <a:xfrm>
            <a:off x="460317" y="836712"/>
            <a:ext cx="8229600" cy="3917032"/>
          </a:xfrm>
        </p:spPr>
        <p:txBody>
          <a:bodyPr>
            <a:normAutofit fontScale="62500" lnSpcReduction="20000"/>
          </a:bodyPr>
          <a:lstStyle/>
          <a:p>
            <a:r>
              <a:rPr lang="en-GB" dirty="0"/>
              <a:t>High Performance Work Systems are best understood as comprising a bundle of distinct human resource management policies and procedures which are introduced in an organisation at the same time and are mutually reinforcing. </a:t>
            </a:r>
          </a:p>
          <a:p>
            <a:pPr marL="0" indent="0">
              <a:buNone/>
            </a:pPr>
            <a:endParaRPr lang="en-GB" dirty="0"/>
          </a:p>
          <a:p>
            <a:r>
              <a:rPr lang="en-GB" dirty="0"/>
              <a:t>Also known as high commitment HRM, high involvement work practices, best practice HRM.</a:t>
            </a:r>
          </a:p>
          <a:p>
            <a:pPr marL="0" indent="0">
              <a:buNone/>
            </a:pPr>
            <a:endParaRPr lang="en-GB" dirty="0"/>
          </a:p>
          <a:p>
            <a:r>
              <a:rPr lang="en-GB" dirty="0"/>
              <a:t>Believed to be associated with relatively high levels of organisational performance because people want to work for organisations that take this best practice approach (employer of choice – able to attract and retain) and once employed, staff are more likely to be engaged, committed and release ‘discretionary effort’. </a:t>
            </a:r>
          </a:p>
        </p:txBody>
      </p:sp>
    </p:spTree>
    <p:extLst>
      <p:ext uri="{BB962C8B-B14F-4D97-AF65-F5344CB8AC3E}">
        <p14:creationId xmlns:p14="http://schemas.microsoft.com/office/powerpoint/2010/main" val="27190986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8785"/>
            <a:ext cx="8229600" cy="573911"/>
          </a:xfrm>
        </p:spPr>
        <p:txBody>
          <a:bodyPr>
            <a:normAutofit fontScale="90000"/>
          </a:bodyPr>
          <a:lstStyle/>
          <a:p>
            <a:r>
              <a:rPr lang="en-GB" sz="4000" b="1" dirty="0"/>
              <a:t>What is high performance working?</a:t>
            </a:r>
          </a:p>
        </p:txBody>
      </p:sp>
      <p:sp>
        <p:nvSpPr>
          <p:cNvPr id="4" name="Content Placeholder 3"/>
          <p:cNvSpPr>
            <a:spLocks noGrp="1"/>
          </p:cNvSpPr>
          <p:nvPr>
            <p:ph idx="1"/>
          </p:nvPr>
        </p:nvSpPr>
        <p:spPr>
          <a:xfrm>
            <a:off x="628650" y="836712"/>
            <a:ext cx="7886700" cy="5510074"/>
          </a:xfrm>
        </p:spPr>
        <p:txBody>
          <a:bodyPr>
            <a:normAutofit fontScale="70000" lnSpcReduction="20000"/>
          </a:bodyPr>
          <a:lstStyle/>
          <a:p>
            <a:pPr>
              <a:lnSpc>
                <a:spcPct val="110000"/>
              </a:lnSpc>
              <a:spcBef>
                <a:spcPts val="600"/>
              </a:spcBef>
            </a:pPr>
            <a:r>
              <a:rPr lang="en-GB" dirty="0"/>
              <a:t>Rigorous and sophisticated recruitment and selection</a:t>
            </a:r>
          </a:p>
          <a:p>
            <a:pPr>
              <a:lnSpc>
                <a:spcPct val="110000"/>
              </a:lnSpc>
              <a:spcBef>
                <a:spcPts val="600"/>
              </a:spcBef>
            </a:pPr>
            <a:r>
              <a:rPr lang="en-GB" dirty="0"/>
              <a:t>Investment in training and development</a:t>
            </a:r>
          </a:p>
          <a:p>
            <a:pPr>
              <a:lnSpc>
                <a:spcPct val="110000"/>
              </a:lnSpc>
              <a:spcBef>
                <a:spcPts val="600"/>
              </a:spcBef>
            </a:pPr>
            <a:r>
              <a:rPr lang="en-GB" dirty="0"/>
              <a:t>Performance-based pay</a:t>
            </a:r>
          </a:p>
          <a:p>
            <a:pPr>
              <a:lnSpc>
                <a:spcPct val="110000"/>
              </a:lnSpc>
              <a:spcBef>
                <a:spcPts val="600"/>
              </a:spcBef>
            </a:pPr>
            <a:r>
              <a:rPr lang="en-GB" dirty="0"/>
              <a:t>Internal promotion</a:t>
            </a:r>
          </a:p>
          <a:p>
            <a:pPr>
              <a:lnSpc>
                <a:spcPct val="110000"/>
              </a:lnSpc>
              <a:spcBef>
                <a:spcPts val="600"/>
              </a:spcBef>
            </a:pPr>
            <a:r>
              <a:rPr lang="en-GB" dirty="0"/>
              <a:t>Team-based approaches</a:t>
            </a:r>
          </a:p>
          <a:p>
            <a:pPr>
              <a:lnSpc>
                <a:spcPct val="110000"/>
              </a:lnSpc>
              <a:spcBef>
                <a:spcPts val="600"/>
              </a:spcBef>
            </a:pPr>
            <a:r>
              <a:rPr lang="en-GB" dirty="0"/>
              <a:t>Grievance systems</a:t>
            </a:r>
          </a:p>
          <a:p>
            <a:pPr>
              <a:lnSpc>
                <a:spcPct val="110000"/>
              </a:lnSpc>
              <a:spcBef>
                <a:spcPts val="600"/>
              </a:spcBef>
            </a:pPr>
            <a:r>
              <a:rPr lang="en-GB" dirty="0"/>
              <a:t>Employee participation</a:t>
            </a:r>
          </a:p>
          <a:p>
            <a:pPr>
              <a:lnSpc>
                <a:spcPct val="110000"/>
              </a:lnSpc>
              <a:spcBef>
                <a:spcPts val="600"/>
              </a:spcBef>
            </a:pPr>
            <a:r>
              <a:rPr lang="en-GB" dirty="0"/>
              <a:t>Information sharing</a:t>
            </a:r>
          </a:p>
          <a:p>
            <a:pPr>
              <a:lnSpc>
                <a:spcPct val="110000"/>
              </a:lnSpc>
              <a:spcBef>
                <a:spcPts val="600"/>
              </a:spcBef>
            </a:pPr>
            <a:r>
              <a:rPr lang="en-GB" dirty="0"/>
              <a:t>Performance appraisal</a:t>
            </a:r>
          </a:p>
          <a:p>
            <a:pPr>
              <a:lnSpc>
                <a:spcPct val="110000"/>
              </a:lnSpc>
              <a:spcBef>
                <a:spcPts val="600"/>
              </a:spcBef>
            </a:pPr>
            <a:r>
              <a:rPr lang="en-GB" dirty="0"/>
              <a:t>Flexible working</a:t>
            </a:r>
          </a:p>
          <a:p>
            <a:pPr>
              <a:lnSpc>
                <a:spcPct val="110000"/>
              </a:lnSpc>
              <a:spcBef>
                <a:spcPts val="600"/>
              </a:spcBef>
            </a:pPr>
            <a:r>
              <a:rPr lang="en-GB" dirty="0"/>
              <a:t>Job security</a:t>
            </a:r>
          </a:p>
          <a:p>
            <a:pPr>
              <a:lnSpc>
                <a:spcPct val="110000"/>
              </a:lnSpc>
              <a:spcBef>
                <a:spcPts val="600"/>
              </a:spcBef>
            </a:pPr>
            <a:r>
              <a:rPr lang="en-GB" dirty="0"/>
              <a:t>Work-life balance</a:t>
            </a:r>
          </a:p>
          <a:p>
            <a:pPr>
              <a:lnSpc>
                <a:spcPct val="110000"/>
              </a:lnSpc>
              <a:spcBef>
                <a:spcPts val="600"/>
              </a:spcBef>
            </a:pPr>
            <a:r>
              <a:rPr lang="en-GB" dirty="0"/>
              <a:t>Harmonisation of terms and conditions</a:t>
            </a:r>
          </a:p>
        </p:txBody>
      </p:sp>
    </p:spTree>
    <p:extLst>
      <p:ext uri="{BB962C8B-B14F-4D97-AF65-F5344CB8AC3E}">
        <p14:creationId xmlns:p14="http://schemas.microsoft.com/office/powerpoint/2010/main" val="19670238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b="1" dirty="0"/>
              <a:t>Linking HPWS with Superior Organisational Performance (1)</a:t>
            </a:r>
          </a:p>
        </p:txBody>
      </p:sp>
      <p:sp>
        <p:nvSpPr>
          <p:cNvPr id="4" name="Content Placeholder 3"/>
          <p:cNvSpPr>
            <a:spLocks noGrp="1"/>
          </p:cNvSpPr>
          <p:nvPr>
            <p:ph idx="1"/>
          </p:nvPr>
        </p:nvSpPr>
        <p:spPr>
          <a:xfrm>
            <a:off x="628650" y="1063004"/>
            <a:ext cx="7886700" cy="5300851"/>
          </a:xfrm>
        </p:spPr>
        <p:txBody>
          <a:bodyPr>
            <a:normAutofit fontScale="85000" lnSpcReduction="10000"/>
          </a:bodyPr>
          <a:lstStyle/>
          <a:p>
            <a:endParaRPr lang="en-GB" dirty="0"/>
          </a:p>
          <a:p>
            <a:r>
              <a:rPr lang="en-GB" dirty="0"/>
              <a:t>Lots of research that has sought to test the proposition that the adoption of HPW practices leads to superior business performance. The results have been encouraging, but not all are convinced by them.</a:t>
            </a:r>
          </a:p>
          <a:p>
            <a:pPr marL="0" indent="0">
              <a:buNone/>
            </a:pPr>
            <a:endParaRPr lang="en-GB" dirty="0"/>
          </a:p>
          <a:p>
            <a:r>
              <a:rPr lang="en-GB" sz="2800" b="1" dirty="0"/>
              <a:t>Pfeffer (1994) – </a:t>
            </a:r>
            <a:r>
              <a:rPr lang="en-GB" sz="2800" dirty="0"/>
              <a:t>a mix of policies along the lines of the best practice bundle  were used in the majority of the successful organisations he studied. </a:t>
            </a:r>
          </a:p>
          <a:p>
            <a:pPr marL="457200" lvl="1" indent="0">
              <a:buNone/>
            </a:pPr>
            <a:endParaRPr lang="en-US" dirty="0"/>
          </a:p>
          <a:p>
            <a:pPr marL="457200" lvl="1" indent="0">
              <a:buNone/>
            </a:pPr>
            <a:endParaRPr lang="en-GB" dirty="0"/>
          </a:p>
          <a:p>
            <a:pPr marL="457200" lvl="1" indent="0">
              <a:buNone/>
            </a:pPr>
            <a:r>
              <a:rPr lang="en-GB" dirty="0"/>
              <a:t> </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4742481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b="1" dirty="0"/>
              <a:t>Linking HPWS with Superior Organisational Performance (2)</a:t>
            </a:r>
          </a:p>
        </p:txBody>
      </p:sp>
      <p:sp>
        <p:nvSpPr>
          <p:cNvPr id="4" name="Content Placeholder 3"/>
          <p:cNvSpPr>
            <a:spLocks noGrp="1"/>
          </p:cNvSpPr>
          <p:nvPr>
            <p:ph idx="1"/>
          </p:nvPr>
        </p:nvSpPr>
        <p:spPr>
          <a:xfrm>
            <a:off x="628650" y="1063004"/>
            <a:ext cx="7886700" cy="5300851"/>
          </a:xfrm>
        </p:spPr>
        <p:txBody>
          <a:bodyPr>
            <a:normAutofit fontScale="85000" lnSpcReduction="20000"/>
          </a:bodyPr>
          <a:lstStyle/>
          <a:p>
            <a:endParaRPr lang="en-GB" dirty="0"/>
          </a:p>
          <a:p>
            <a:pPr marL="457200" lvl="1" indent="0">
              <a:buNone/>
            </a:pPr>
            <a:endParaRPr lang="en-US" dirty="0"/>
          </a:p>
          <a:p>
            <a:r>
              <a:rPr lang="en-US" sz="2600" b="1" dirty="0"/>
              <a:t>Huselid (1995): Proof that HR adds value</a:t>
            </a:r>
          </a:p>
          <a:p>
            <a:pPr marL="457200" lvl="1" indent="0">
              <a:buNone/>
            </a:pPr>
            <a:r>
              <a:rPr lang="en-GB" sz="2600" dirty="0"/>
              <a:t>A 1 standard deviation increase in HR practices yields:</a:t>
            </a:r>
          </a:p>
          <a:p>
            <a:pPr lvl="1"/>
            <a:r>
              <a:rPr lang="en-GB" sz="2600" dirty="0"/>
              <a:t>a 7.05% decrease in staff turnover</a:t>
            </a:r>
          </a:p>
          <a:p>
            <a:pPr lvl="1"/>
            <a:r>
              <a:rPr lang="en-GB" sz="2600" dirty="0"/>
              <a:t>$27,044 in increased sales per employee</a:t>
            </a:r>
          </a:p>
          <a:p>
            <a:pPr lvl="1"/>
            <a:r>
              <a:rPr lang="en-GB" sz="2600" dirty="0"/>
              <a:t>$18,641 more in market value per employee</a:t>
            </a:r>
          </a:p>
          <a:p>
            <a:pPr lvl="1"/>
            <a:r>
              <a:rPr lang="en-GB" sz="2600" dirty="0"/>
              <a:t>$3,814 more in profit per employee.</a:t>
            </a:r>
          </a:p>
          <a:p>
            <a:pPr marL="457200" lvl="1" indent="0">
              <a:buNone/>
            </a:pPr>
            <a:endParaRPr lang="en-GB" dirty="0"/>
          </a:p>
          <a:p>
            <a:r>
              <a:rPr lang="en-GB" sz="2600" b="1" dirty="0"/>
              <a:t>Coombs et al (2006):</a:t>
            </a:r>
          </a:p>
          <a:p>
            <a:pPr marL="457200" lvl="1" indent="0">
              <a:buNone/>
            </a:pPr>
            <a:r>
              <a:rPr lang="en-GB" sz="2600" dirty="0"/>
              <a:t>Meta-analysis – 92 separate studies combined</a:t>
            </a:r>
          </a:p>
          <a:p>
            <a:pPr lvl="1"/>
            <a:r>
              <a:rPr lang="en-GB" sz="2600" dirty="0"/>
              <a:t>4.6% increase on return on assets</a:t>
            </a:r>
          </a:p>
          <a:p>
            <a:pPr lvl="1"/>
            <a:r>
              <a:rPr lang="en-GB" sz="2600" dirty="0"/>
              <a:t>4.4% reduction in staff turnover</a:t>
            </a:r>
          </a:p>
          <a:p>
            <a:pPr marL="457200" lvl="1" indent="0">
              <a:buNone/>
            </a:pPr>
            <a:endParaRPr lang="en-GB" dirty="0"/>
          </a:p>
          <a:p>
            <a:pPr marL="457200" lvl="1" indent="0">
              <a:buNone/>
            </a:pPr>
            <a:r>
              <a:rPr lang="en-GB" dirty="0"/>
              <a:t> </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39503738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856"/>
            <a:ext cx="8229600" cy="788366"/>
          </a:xfrm>
        </p:spPr>
        <p:txBody>
          <a:bodyPr>
            <a:normAutofit/>
          </a:bodyPr>
          <a:lstStyle/>
          <a:p>
            <a:r>
              <a:rPr lang="en-GB" sz="4000" b="1" dirty="0"/>
              <a:t>Explaining the Link (1)</a:t>
            </a:r>
          </a:p>
        </p:txBody>
      </p:sp>
      <p:sp>
        <p:nvSpPr>
          <p:cNvPr id="4" name="Content Placeholder 3"/>
          <p:cNvSpPr>
            <a:spLocks noGrp="1"/>
          </p:cNvSpPr>
          <p:nvPr>
            <p:ph idx="1"/>
          </p:nvPr>
        </p:nvSpPr>
        <p:spPr>
          <a:xfrm>
            <a:off x="628650" y="816222"/>
            <a:ext cx="7886700" cy="4842663"/>
          </a:xfrm>
        </p:spPr>
        <p:txBody>
          <a:bodyPr>
            <a:normAutofit fontScale="70000" lnSpcReduction="20000"/>
          </a:bodyPr>
          <a:lstStyle/>
          <a:p>
            <a:endParaRPr lang="en-GB" dirty="0"/>
          </a:p>
          <a:p>
            <a:r>
              <a:rPr lang="en-GB" dirty="0"/>
              <a:t>Purcell et al (2003)- CIPD ‘Black Box’ studies:</a:t>
            </a:r>
          </a:p>
          <a:p>
            <a:endParaRPr lang="en-GB" dirty="0"/>
          </a:p>
          <a:p>
            <a:pPr lvl="1"/>
            <a:r>
              <a:rPr lang="en-GB" sz="2400" dirty="0"/>
              <a:t>Progressive HRM leads to positive employee responses of job satisfaction, motivation or organisational commitment which leads them to work harder and release discretionary effort</a:t>
            </a:r>
          </a:p>
          <a:p>
            <a:pPr lvl="1"/>
            <a:r>
              <a:rPr lang="en-GB" sz="2400" dirty="0"/>
              <a:t>Big ideas that glue organisations together – mission, values embedded in policies. Strong sense of shared purpose. </a:t>
            </a:r>
          </a:p>
          <a:p>
            <a:pPr lvl="1"/>
            <a:r>
              <a:rPr lang="en-GB" sz="2400" dirty="0"/>
              <a:t>Line mangers who ‘bring HRM to life’</a:t>
            </a:r>
          </a:p>
          <a:p>
            <a:pPr lvl="1"/>
            <a:endParaRPr lang="en-GB" dirty="0"/>
          </a:p>
          <a:p>
            <a:pPr marL="228600" lvl="1">
              <a:spcBef>
                <a:spcPts val="1000"/>
              </a:spcBef>
            </a:pPr>
            <a:r>
              <a:rPr lang="en-GB" sz="2500" dirty="0"/>
              <a:t>AMO – one of the conditions that must be satisfied if the bundle is to underpin high levels of performance</a:t>
            </a:r>
          </a:p>
          <a:p>
            <a:pPr marL="228600" lvl="1">
              <a:spcBef>
                <a:spcPts val="1000"/>
              </a:spcBef>
            </a:pPr>
            <a:endParaRPr lang="en-GB" sz="2400" dirty="0"/>
          </a:p>
          <a:p>
            <a:pPr lvl="1"/>
            <a:r>
              <a:rPr lang="en-GB" sz="2400" dirty="0"/>
              <a:t>The ability to perform well</a:t>
            </a:r>
          </a:p>
          <a:p>
            <a:pPr lvl="1"/>
            <a:r>
              <a:rPr lang="en-GB" sz="2400" dirty="0"/>
              <a:t>The motivation to perform well</a:t>
            </a:r>
          </a:p>
          <a:p>
            <a:pPr lvl="1"/>
            <a:r>
              <a:rPr lang="en-GB" sz="2400" dirty="0"/>
              <a:t>The opportunity to perform well</a:t>
            </a:r>
          </a:p>
        </p:txBody>
      </p:sp>
    </p:spTree>
    <p:extLst>
      <p:ext uri="{BB962C8B-B14F-4D97-AF65-F5344CB8AC3E}">
        <p14:creationId xmlns:p14="http://schemas.microsoft.com/office/powerpoint/2010/main" val="16805250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34324"/>
          </a:xfrm>
        </p:spPr>
        <p:txBody>
          <a:bodyPr>
            <a:normAutofit/>
          </a:bodyPr>
          <a:lstStyle/>
          <a:p>
            <a:r>
              <a:rPr lang="en-GB" sz="4000" b="1" dirty="0"/>
              <a:t>Explaining the Link (2)</a:t>
            </a:r>
          </a:p>
        </p:txBody>
      </p:sp>
      <p:sp>
        <p:nvSpPr>
          <p:cNvPr id="3" name="Content Placeholder 2"/>
          <p:cNvSpPr>
            <a:spLocks noGrp="1"/>
          </p:cNvSpPr>
          <p:nvPr>
            <p:ph idx="1"/>
          </p:nvPr>
        </p:nvSpPr>
        <p:spPr>
          <a:xfrm>
            <a:off x="628650" y="819959"/>
            <a:ext cx="7886700" cy="4899176"/>
          </a:xfrm>
        </p:spPr>
        <p:txBody>
          <a:bodyPr>
            <a:noAutofit/>
          </a:bodyPr>
          <a:lstStyle/>
          <a:p>
            <a:r>
              <a:rPr lang="en-GB" sz="2000" dirty="0"/>
              <a:t>The Gallup Studies - engagement</a:t>
            </a:r>
          </a:p>
          <a:p>
            <a:r>
              <a:rPr lang="en-GB" sz="2000" dirty="0"/>
              <a:t>Harter et al (2002)</a:t>
            </a:r>
          </a:p>
          <a:p>
            <a:r>
              <a:rPr lang="en-GB" sz="2000" dirty="0"/>
              <a:t>12 question employee engagement instrument</a:t>
            </a:r>
          </a:p>
          <a:p>
            <a:pPr lvl="1"/>
            <a:r>
              <a:rPr lang="en-GB" sz="2000" dirty="0"/>
              <a:t>Greater variation between business units in the same organisation than between organisations (so difference is due to quality of line managers)</a:t>
            </a:r>
          </a:p>
          <a:p>
            <a:pPr lvl="1"/>
            <a:r>
              <a:rPr lang="en-GB" sz="2000" dirty="0"/>
              <a:t>Impressive correlations between engagement scores and unit performance</a:t>
            </a:r>
          </a:p>
          <a:p>
            <a:pPr lvl="1"/>
            <a:r>
              <a:rPr lang="en-GB" sz="2000" dirty="0"/>
              <a:t>Strong relationship between engagement and staff turnover</a:t>
            </a:r>
          </a:p>
          <a:p>
            <a:r>
              <a:rPr lang="en-GB" sz="2000" dirty="0"/>
              <a:t>Other studies have focussed on well-being and performance and in the case of Peccei (2013), on the development of human capital and the employee relations climate</a:t>
            </a:r>
          </a:p>
        </p:txBody>
      </p:sp>
    </p:spTree>
    <p:extLst>
      <p:ext uri="{BB962C8B-B14F-4D97-AF65-F5344CB8AC3E}">
        <p14:creationId xmlns:p14="http://schemas.microsoft.com/office/powerpoint/2010/main" val="36938317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58089"/>
          </a:xfrm>
        </p:spPr>
        <p:txBody>
          <a:bodyPr>
            <a:normAutofit fontScale="90000"/>
          </a:bodyPr>
          <a:lstStyle/>
          <a:p>
            <a:r>
              <a:rPr lang="en-GB" sz="4000" b="1" dirty="0"/>
              <a:t>Criticisms of the Research</a:t>
            </a:r>
          </a:p>
        </p:txBody>
      </p:sp>
      <p:sp>
        <p:nvSpPr>
          <p:cNvPr id="3" name="Content Placeholder 2"/>
          <p:cNvSpPr>
            <a:spLocks noGrp="1"/>
          </p:cNvSpPr>
          <p:nvPr>
            <p:ph idx="1"/>
          </p:nvPr>
        </p:nvSpPr>
        <p:spPr>
          <a:xfrm>
            <a:off x="628650" y="682001"/>
            <a:ext cx="7886700" cy="5118933"/>
          </a:xfrm>
        </p:spPr>
        <p:txBody>
          <a:bodyPr>
            <a:normAutofit fontScale="92500" lnSpcReduction="20000"/>
          </a:bodyPr>
          <a:lstStyle/>
          <a:p>
            <a:r>
              <a:rPr lang="en-GB" sz="2700" dirty="0"/>
              <a:t>Best practice HRM </a:t>
            </a:r>
            <a:r>
              <a:rPr lang="en-GB" sz="2700" i="1" dirty="0"/>
              <a:t>may</a:t>
            </a:r>
            <a:r>
              <a:rPr lang="en-GB" sz="2700" dirty="0"/>
              <a:t> have a positive impact but:</a:t>
            </a:r>
          </a:p>
          <a:p>
            <a:pPr lvl="1"/>
            <a:r>
              <a:rPr lang="en-GB" sz="2600" dirty="0"/>
              <a:t>this cannot be measured</a:t>
            </a:r>
          </a:p>
          <a:p>
            <a:pPr lvl="1"/>
            <a:r>
              <a:rPr lang="en-GB" sz="2600" dirty="0"/>
              <a:t>this cannot be proved</a:t>
            </a:r>
          </a:p>
          <a:p>
            <a:pPr lvl="1"/>
            <a:endParaRPr lang="en-GB" sz="2600" dirty="0"/>
          </a:p>
          <a:p>
            <a:r>
              <a:rPr lang="en-GB" sz="2700" dirty="0"/>
              <a:t>Correlation does not prove causation</a:t>
            </a:r>
          </a:p>
          <a:p>
            <a:pPr lvl="1"/>
            <a:r>
              <a:rPr lang="en-GB" sz="2600" dirty="0"/>
              <a:t>superior performance may lead to sophisticated HRM</a:t>
            </a:r>
          </a:p>
          <a:p>
            <a:pPr lvl="1"/>
            <a:r>
              <a:rPr lang="en-GB" sz="2600" dirty="0"/>
              <a:t>independent variables</a:t>
            </a:r>
          </a:p>
          <a:p>
            <a:pPr lvl="1"/>
            <a:endParaRPr lang="en-GB" sz="2600" dirty="0"/>
          </a:p>
          <a:p>
            <a:r>
              <a:rPr lang="en-GB" sz="2700" dirty="0"/>
              <a:t>Rhetoric and reality</a:t>
            </a:r>
          </a:p>
          <a:p>
            <a:pPr lvl="1"/>
            <a:r>
              <a:rPr lang="en-GB" sz="2600" dirty="0"/>
              <a:t>fluffy words disguise an uglier situation (actually longer hours, tight management control may cause stronger performance)</a:t>
            </a:r>
          </a:p>
          <a:p>
            <a:pPr lvl="1"/>
            <a:r>
              <a:rPr lang="en-GB" sz="2600" dirty="0"/>
              <a:t>work intensification – squeezing out more for less</a:t>
            </a:r>
          </a:p>
          <a:p>
            <a:pPr lvl="1"/>
            <a:endParaRPr lang="en-GB" dirty="0"/>
          </a:p>
        </p:txBody>
      </p:sp>
    </p:spTree>
    <p:extLst>
      <p:ext uri="{BB962C8B-B14F-4D97-AF65-F5344CB8AC3E}">
        <p14:creationId xmlns:p14="http://schemas.microsoft.com/office/powerpoint/2010/main" val="32969289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Fleetwood &amp; Hesketh (2010)</a:t>
            </a:r>
          </a:p>
        </p:txBody>
      </p:sp>
      <p:sp>
        <p:nvSpPr>
          <p:cNvPr id="3" name="Content Placeholder 2"/>
          <p:cNvSpPr>
            <a:spLocks noGrp="1"/>
          </p:cNvSpPr>
          <p:nvPr>
            <p:ph idx="1"/>
          </p:nvPr>
        </p:nvSpPr>
        <p:spPr>
          <a:xfrm>
            <a:off x="482021" y="1124744"/>
            <a:ext cx="8229600" cy="3917032"/>
          </a:xfrm>
        </p:spPr>
        <p:txBody>
          <a:bodyPr>
            <a:normAutofit fontScale="92500" lnSpcReduction="20000"/>
          </a:bodyPr>
          <a:lstStyle/>
          <a:p>
            <a:endParaRPr lang="en-GB" dirty="0"/>
          </a:p>
          <a:p>
            <a:r>
              <a:rPr lang="en-GB" dirty="0"/>
              <a:t>It is impossible accurately to predict the financial impact of HR interventions</a:t>
            </a:r>
          </a:p>
          <a:p>
            <a:endParaRPr lang="en-GB" dirty="0"/>
          </a:p>
          <a:p>
            <a:r>
              <a:rPr lang="en-GB" dirty="0"/>
              <a:t>People deliver performance rather than the ‘HRM architecture’</a:t>
            </a:r>
          </a:p>
          <a:p>
            <a:endParaRPr lang="en-GB" dirty="0"/>
          </a:p>
          <a:p>
            <a:r>
              <a:rPr lang="en-GB" dirty="0"/>
              <a:t>HR plays an </a:t>
            </a:r>
            <a:r>
              <a:rPr lang="en-GB" b="1" dirty="0"/>
              <a:t>enabling</a:t>
            </a:r>
            <a:r>
              <a:rPr lang="en-GB" dirty="0"/>
              <a:t> role, it can not </a:t>
            </a:r>
            <a:r>
              <a:rPr lang="en-GB" i="1" dirty="0"/>
              <a:t>cause</a:t>
            </a:r>
            <a:r>
              <a:rPr lang="en-GB" dirty="0"/>
              <a:t> high performance</a:t>
            </a:r>
          </a:p>
        </p:txBody>
      </p:sp>
    </p:spTree>
    <p:extLst>
      <p:ext uri="{BB962C8B-B14F-4D97-AF65-F5344CB8AC3E}">
        <p14:creationId xmlns:p14="http://schemas.microsoft.com/office/powerpoint/2010/main" val="19816406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0F94-F60D-436A-8CB8-600081386571}"/>
              </a:ext>
            </a:extLst>
          </p:cNvPr>
          <p:cNvSpPr>
            <a:spLocks noGrp="1"/>
          </p:cNvSpPr>
          <p:nvPr>
            <p:ph type="title"/>
          </p:nvPr>
        </p:nvSpPr>
        <p:spPr/>
        <p:txBody>
          <a:bodyPr>
            <a:normAutofit/>
          </a:bodyPr>
          <a:lstStyle/>
          <a:p>
            <a:r>
              <a:rPr lang="en-GB" sz="3600" dirty="0"/>
              <a:t>What is Performance Management?</a:t>
            </a:r>
          </a:p>
        </p:txBody>
      </p:sp>
      <p:sp>
        <p:nvSpPr>
          <p:cNvPr id="3" name="Content Placeholder 2">
            <a:extLst>
              <a:ext uri="{FF2B5EF4-FFF2-40B4-BE49-F238E27FC236}">
                <a16:creationId xmlns:a16="http://schemas.microsoft.com/office/drawing/2014/main" id="{9EEEEC4D-200E-4426-81B9-8ADFD5897F73}"/>
              </a:ext>
            </a:extLst>
          </p:cNvPr>
          <p:cNvSpPr>
            <a:spLocks noGrp="1"/>
          </p:cNvSpPr>
          <p:nvPr>
            <p:ph idx="1"/>
          </p:nvPr>
        </p:nvSpPr>
        <p:spPr/>
        <p:txBody>
          <a:bodyPr>
            <a:normAutofit fontScale="92500"/>
          </a:bodyPr>
          <a:lstStyle/>
          <a:p>
            <a:pPr marL="0" indent="0">
              <a:buNone/>
            </a:pPr>
            <a:r>
              <a:rPr lang="en-GB" sz="3200" dirty="0"/>
              <a:t>Performance Management is the continuous process of improving performance by setting individual and team goals which are aligned to the strategic goals of the organisation, planning performance to achieve those goals, reviewing and assessing progress, and developing the knowledge, skills and abilities of people (Armstrong, 2016). </a:t>
            </a:r>
          </a:p>
        </p:txBody>
      </p:sp>
    </p:spTree>
    <p:extLst>
      <p:ext uri="{BB962C8B-B14F-4D97-AF65-F5344CB8AC3E}">
        <p14:creationId xmlns:p14="http://schemas.microsoft.com/office/powerpoint/2010/main" val="19198426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DAF97-80AE-42AA-98F4-00F9CA3AB996}"/>
              </a:ext>
            </a:extLst>
          </p:cNvPr>
          <p:cNvSpPr>
            <a:spLocks noGrp="1"/>
          </p:cNvSpPr>
          <p:nvPr>
            <p:ph type="title"/>
          </p:nvPr>
        </p:nvSpPr>
        <p:spPr/>
        <p:txBody>
          <a:bodyPr/>
          <a:lstStyle/>
          <a:p>
            <a:r>
              <a:rPr lang="en-GB" dirty="0"/>
              <a:t>Performance Management Cycle</a:t>
            </a:r>
          </a:p>
        </p:txBody>
      </p:sp>
      <p:sp>
        <p:nvSpPr>
          <p:cNvPr id="3" name="Content Placeholder 2">
            <a:extLst>
              <a:ext uri="{FF2B5EF4-FFF2-40B4-BE49-F238E27FC236}">
                <a16:creationId xmlns:a16="http://schemas.microsoft.com/office/drawing/2014/main" id="{A471E6E6-2F74-4A0A-94AC-80E3A37017FE}"/>
              </a:ext>
            </a:extLst>
          </p:cNvPr>
          <p:cNvSpPr>
            <a:spLocks noGrp="1"/>
          </p:cNvSpPr>
          <p:nvPr>
            <p:ph idx="1"/>
          </p:nvPr>
        </p:nvSpPr>
        <p:spPr/>
        <p:txBody>
          <a:bodyPr>
            <a:normAutofit fontScale="85000" lnSpcReduction="20000"/>
          </a:bodyPr>
          <a:lstStyle/>
          <a:p>
            <a:pPr marL="0" indent="0">
              <a:buNone/>
            </a:pPr>
            <a:r>
              <a:rPr lang="en-GB" dirty="0"/>
              <a:t>Performance management takes the form of a continuous self-renewing cycle which in turn is concerned with:</a:t>
            </a:r>
          </a:p>
          <a:p>
            <a:pPr lvl="0"/>
            <a:r>
              <a:rPr lang="en-GB" dirty="0"/>
              <a:t>The performance and development agreement which leads to</a:t>
            </a:r>
          </a:p>
          <a:p>
            <a:pPr lvl="0"/>
            <a:r>
              <a:rPr lang="en-GB" dirty="0"/>
              <a:t>Managing performance throughout the year which leads to</a:t>
            </a:r>
          </a:p>
          <a:p>
            <a:pPr lvl="0"/>
            <a:r>
              <a:rPr lang="en-GB" dirty="0"/>
              <a:t>Performance review and assessment which leads back to the performance and development agreement.</a:t>
            </a:r>
          </a:p>
          <a:p>
            <a:endParaRPr lang="en-GB" dirty="0"/>
          </a:p>
        </p:txBody>
      </p:sp>
    </p:spTree>
    <p:extLst>
      <p:ext uri="{BB962C8B-B14F-4D97-AF65-F5344CB8AC3E}">
        <p14:creationId xmlns:p14="http://schemas.microsoft.com/office/powerpoint/2010/main" val="42307235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ChangeArrowheads="1"/>
          </p:cNvSpPr>
          <p:nvPr/>
        </p:nvSpPr>
        <p:spPr bwMode="auto">
          <a:xfrm>
            <a:off x="3276600" y="1447800"/>
            <a:ext cx="2667000" cy="16764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r>
              <a:rPr lang="en-GB" sz="1200"/>
              <a:t>              </a:t>
            </a:r>
            <a:r>
              <a:rPr lang="en-GB" sz="1200" b="1"/>
              <a:t>Performance and</a:t>
            </a:r>
          </a:p>
          <a:p>
            <a:r>
              <a:rPr lang="en-GB" sz="1200" b="1"/>
              <a:t>         development planning -</a:t>
            </a:r>
          </a:p>
          <a:p>
            <a:r>
              <a:rPr lang="en-GB" sz="1200" b="1"/>
              <a:t>         performance agreement:</a:t>
            </a:r>
          </a:p>
          <a:p>
            <a:pPr>
              <a:buFontTx/>
              <a:buChar char="•"/>
            </a:pPr>
            <a:r>
              <a:rPr lang="en-GB" sz="1200"/>
              <a:t>  role definition</a:t>
            </a:r>
          </a:p>
          <a:p>
            <a:pPr>
              <a:buFontTx/>
              <a:buChar char="•"/>
            </a:pPr>
            <a:r>
              <a:rPr lang="en-GB" sz="1200"/>
              <a:t>  objectives</a:t>
            </a:r>
          </a:p>
          <a:p>
            <a:pPr>
              <a:buFontTx/>
              <a:buChar char="•"/>
            </a:pPr>
            <a:r>
              <a:rPr lang="en-GB" sz="1200"/>
              <a:t>  competencies</a:t>
            </a:r>
          </a:p>
          <a:p>
            <a:pPr>
              <a:buFontTx/>
              <a:buChar char="•"/>
            </a:pPr>
            <a:r>
              <a:rPr lang="en-GB" sz="1200"/>
              <a:t>  performance improvement</a:t>
            </a:r>
          </a:p>
          <a:p>
            <a:pPr>
              <a:buFontTx/>
              <a:buChar char="•"/>
            </a:pPr>
            <a:r>
              <a:rPr lang="en-GB" sz="1200"/>
              <a:t>  personal development</a:t>
            </a:r>
          </a:p>
          <a:p>
            <a:endParaRPr lang="en-GB" sz="1200"/>
          </a:p>
        </p:txBody>
      </p:sp>
      <p:sp>
        <p:nvSpPr>
          <p:cNvPr id="8195" name="Rectangle 3"/>
          <p:cNvSpPr>
            <a:spLocks noChangeArrowheads="1"/>
          </p:cNvSpPr>
          <p:nvPr/>
        </p:nvSpPr>
        <p:spPr bwMode="auto">
          <a:xfrm>
            <a:off x="6096000" y="3124200"/>
            <a:ext cx="2667000" cy="16002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GB" sz="1200" b="1"/>
          </a:p>
          <a:p>
            <a:endParaRPr lang="en-GB" sz="1200" b="1"/>
          </a:p>
          <a:p>
            <a:r>
              <a:rPr lang="en-GB" sz="1200" b="1"/>
              <a:t>                       Act </a:t>
            </a:r>
          </a:p>
          <a:p>
            <a:endParaRPr lang="en-GB" sz="1200" b="1"/>
          </a:p>
          <a:p>
            <a:pPr>
              <a:buFontTx/>
              <a:buChar char="•"/>
            </a:pPr>
            <a:r>
              <a:rPr lang="en-GB" sz="1200" b="1"/>
              <a:t>  </a:t>
            </a:r>
            <a:r>
              <a:rPr lang="en-GB" sz="1200"/>
              <a:t>carry out role</a:t>
            </a:r>
          </a:p>
          <a:p>
            <a:pPr>
              <a:buFontTx/>
              <a:buChar char="•"/>
            </a:pPr>
            <a:r>
              <a:rPr lang="en-GB" sz="1200"/>
              <a:t>  implement performance </a:t>
            </a:r>
          </a:p>
          <a:p>
            <a:r>
              <a:rPr lang="en-GB" sz="1200"/>
              <a:t>   improvement plan</a:t>
            </a:r>
          </a:p>
          <a:p>
            <a:pPr>
              <a:buFontTx/>
              <a:buChar char="•"/>
            </a:pPr>
            <a:r>
              <a:rPr lang="en-GB" sz="1200"/>
              <a:t>  implement personal </a:t>
            </a:r>
          </a:p>
          <a:p>
            <a:r>
              <a:rPr lang="en-GB" sz="1200"/>
              <a:t>   development plan</a:t>
            </a:r>
          </a:p>
          <a:p>
            <a:pPr>
              <a:buFontTx/>
              <a:buChar char="•"/>
            </a:pPr>
            <a:endParaRPr lang="en-GB" sz="1200"/>
          </a:p>
          <a:p>
            <a:endParaRPr lang="en-GB" sz="1200" b="1"/>
          </a:p>
          <a:p>
            <a:endParaRPr lang="en-GB" sz="1200"/>
          </a:p>
        </p:txBody>
      </p:sp>
      <p:sp>
        <p:nvSpPr>
          <p:cNvPr id="8196" name="Rectangle 4"/>
          <p:cNvSpPr>
            <a:spLocks noChangeArrowheads="1"/>
          </p:cNvSpPr>
          <p:nvPr/>
        </p:nvSpPr>
        <p:spPr bwMode="auto">
          <a:xfrm>
            <a:off x="3200400" y="4724400"/>
            <a:ext cx="2743200" cy="17526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r>
              <a:rPr lang="en-GB" sz="1200" b="1"/>
              <a:t>   </a:t>
            </a:r>
          </a:p>
          <a:p>
            <a:r>
              <a:rPr lang="en-GB" sz="1200" b="1"/>
              <a:t>          Manage performance</a:t>
            </a:r>
          </a:p>
          <a:p>
            <a:r>
              <a:rPr lang="en-GB" sz="1200" b="1"/>
              <a:t>           throughout the year</a:t>
            </a:r>
          </a:p>
          <a:p>
            <a:endParaRPr lang="en-GB" sz="1200" b="1"/>
          </a:p>
          <a:p>
            <a:pPr>
              <a:buFontTx/>
              <a:buChar char="•"/>
            </a:pPr>
            <a:r>
              <a:rPr lang="en-GB" sz="1200"/>
              <a:t>  monitor performance</a:t>
            </a:r>
          </a:p>
          <a:p>
            <a:pPr>
              <a:buFontTx/>
              <a:buChar char="•"/>
            </a:pPr>
            <a:r>
              <a:rPr lang="en-GB" sz="1200"/>
              <a:t>  provide continuous feedback</a:t>
            </a:r>
          </a:p>
          <a:p>
            <a:pPr>
              <a:buFontTx/>
              <a:buChar char="•"/>
            </a:pPr>
            <a:r>
              <a:rPr lang="en-GB" sz="1200"/>
              <a:t>  provide coaching</a:t>
            </a:r>
          </a:p>
          <a:p>
            <a:pPr>
              <a:buFontTx/>
              <a:buChar char="•"/>
            </a:pPr>
            <a:r>
              <a:rPr lang="en-GB" sz="1200"/>
              <a:t>  deal with under-performers</a:t>
            </a:r>
          </a:p>
          <a:p>
            <a:endParaRPr lang="en-GB" sz="1200" b="1"/>
          </a:p>
          <a:p>
            <a:endParaRPr lang="en-GB" sz="1200" b="1"/>
          </a:p>
        </p:txBody>
      </p:sp>
      <p:sp>
        <p:nvSpPr>
          <p:cNvPr id="8197" name="Rectangle 5"/>
          <p:cNvSpPr>
            <a:spLocks noChangeArrowheads="1"/>
          </p:cNvSpPr>
          <p:nvPr/>
        </p:nvSpPr>
        <p:spPr bwMode="auto">
          <a:xfrm>
            <a:off x="381000" y="3124200"/>
            <a:ext cx="2667000" cy="16002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r>
              <a:rPr lang="en-GB" sz="1200" b="1" dirty="0"/>
              <a:t>          Review Performance</a:t>
            </a:r>
          </a:p>
          <a:p>
            <a:pPr>
              <a:buFontTx/>
              <a:buChar char="•"/>
            </a:pPr>
            <a:r>
              <a:rPr lang="en-GB" sz="1200" b="1" dirty="0"/>
              <a:t>  </a:t>
            </a:r>
            <a:r>
              <a:rPr lang="en-GB" sz="1200" dirty="0"/>
              <a:t>dialogue and  feedback</a:t>
            </a:r>
          </a:p>
          <a:p>
            <a:pPr>
              <a:buFontTx/>
              <a:buChar char="•"/>
            </a:pPr>
            <a:r>
              <a:rPr lang="en-GB" sz="1200" dirty="0"/>
              <a:t>  agree strengths and any </a:t>
            </a:r>
          </a:p>
          <a:p>
            <a:r>
              <a:rPr lang="en-GB" sz="1200" dirty="0"/>
              <a:t>    areas for improvement</a:t>
            </a:r>
          </a:p>
          <a:p>
            <a:pPr>
              <a:buFontTx/>
              <a:buChar char="•"/>
            </a:pPr>
            <a:r>
              <a:rPr lang="en-GB" sz="1200" dirty="0"/>
              <a:t>  build on strengths – ‘You are</a:t>
            </a:r>
          </a:p>
          <a:p>
            <a:r>
              <a:rPr lang="en-GB" sz="1200" dirty="0"/>
              <a:t>    particularly strong in this area – </a:t>
            </a:r>
          </a:p>
          <a:p>
            <a:r>
              <a:rPr lang="en-GB" sz="1200" dirty="0"/>
              <a:t>    how can you make</a:t>
            </a:r>
          </a:p>
          <a:p>
            <a:r>
              <a:rPr lang="en-GB" sz="1200" dirty="0"/>
              <a:t>   even greater use of them?’</a:t>
            </a:r>
          </a:p>
        </p:txBody>
      </p:sp>
      <p:sp>
        <p:nvSpPr>
          <p:cNvPr id="8198" name="Text Box 6"/>
          <p:cNvSpPr txBox="1">
            <a:spLocks noChangeArrowheads="1"/>
          </p:cNvSpPr>
          <p:nvPr/>
        </p:nvSpPr>
        <p:spPr bwMode="auto">
          <a:xfrm>
            <a:off x="685800" y="609600"/>
            <a:ext cx="7543800"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400" b="1">
                <a:solidFill>
                  <a:srgbClr val="FBFF3C"/>
                </a:solidFill>
              </a:rPr>
              <a:t>     </a:t>
            </a:r>
            <a:endParaRPr lang="en-GB" sz="2400" b="1"/>
          </a:p>
        </p:txBody>
      </p:sp>
      <p:sp>
        <p:nvSpPr>
          <p:cNvPr id="8199" name="Arc 7"/>
          <p:cNvSpPr>
            <a:spLocks/>
          </p:cNvSpPr>
          <p:nvPr/>
        </p:nvSpPr>
        <p:spPr bwMode="auto">
          <a:xfrm>
            <a:off x="5943600" y="2133600"/>
            <a:ext cx="1524000" cy="990600"/>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0" y="-1"/>
                </a:moveTo>
                <a:cubicBezTo>
                  <a:pt x="11929" y="-1"/>
                  <a:pt x="21600" y="9670"/>
                  <a:pt x="21600" y="21600"/>
                </a:cubicBezTo>
              </a:path>
              <a:path w="21600" h="21600" stroke="0" extrusionOk="0">
                <a:moveTo>
                  <a:pt x="0" y="-1"/>
                </a:moveTo>
                <a:cubicBezTo>
                  <a:pt x="11929" y="-1"/>
                  <a:pt x="21600" y="9670"/>
                  <a:pt x="21600" y="21600"/>
                </a:cubicBezTo>
                <a:lnTo>
                  <a:pt x="0" y="21600"/>
                </a:lnTo>
                <a:close/>
              </a:path>
            </a:pathLst>
          </a:custGeom>
          <a:noFill/>
          <a:ln w="38100">
            <a:solidFill>
              <a:schemeClr val="tx1"/>
            </a:solidFill>
            <a:round/>
            <a:headEn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200" name="Arc 8"/>
          <p:cNvSpPr>
            <a:spLocks/>
          </p:cNvSpPr>
          <p:nvPr/>
        </p:nvSpPr>
        <p:spPr bwMode="auto">
          <a:xfrm flipV="1">
            <a:off x="5915025" y="4724400"/>
            <a:ext cx="1554163" cy="1066800"/>
          </a:xfrm>
          <a:custGeom>
            <a:avLst/>
            <a:gdLst>
              <a:gd name="G0" fmla="+- 1581 0 0"/>
              <a:gd name="G1" fmla="+- 21600 0 0"/>
              <a:gd name="G2" fmla="+- 21600 0 0"/>
              <a:gd name="T0" fmla="*/ 0 w 23181"/>
              <a:gd name="T1" fmla="*/ 58 h 21600"/>
              <a:gd name="T2" fmla="*/ 23181 w 23181"/>
              <a:gd name="T3" fmla="*/ 21600 h 21600"/>
              <a:gd name="T4" fmla="*/ 1581 w 23181"/>
              <a:gd name="T5" fmla="*/ 21600 h 21600"/>
            </a:gdLst>
            <a:ahLst/>
            <a:cxnLst>
              <a:cxn ang="0">
                <a:pos x="T0" y="T1"/>
              </a:cxn>
              <a:cxn ang="0">
                <a:pos x="T2" y="T3"/>
              </a:cxn>
              <a:cxn ang="0">
                <a:pos x="T4" y="T5"/>
              </a:cxn>
            </a:cxnLst>
            <a:rect l="0" t="0" r="r" b="b"/>
            <a:pathLst>
              <a:path w="23181" h="21600" fill="none" extrusionOk="0">
                <a:moveTo>
                  <a:pt x="-1" y="57"/>
                </a:moveTo>
                <a:cubicBezTo>
                  <a:pt x="526" y="19"/>
                  <a:pt x="1053" y="-1"/>
                  <a:pt x="1581" y="-1"/>
                </a:cubicBezTo>
                <a:cubicBezTo>
                  <a:pt x="13510" y="-1"/>
                  <a:pt x="23181" y="9670"/>
                  <a:pt x="23181" y="21600"/>
                </a:cubicBezTo>
              </a:path>
              <a:path w="23181" h="21600" stroke="0" extrusionOk="0">
                <a:moveTo>
                  <a:pt x="-1" y="57"/>
                </a:moveTo>
                <a:cubicBezTo>
                  <a:pt x="526" y="19"/>
                  <a:pt x="1053" y="-1"/>
                  <a:pt x="1581" y="-1"/>
                </a:cubicBezTo>
                <a:cubicBezTo>
                  <a:pt x="13510" y="-1"/>
                  <a:pt x="23181" y="9670"/>
                  <a:pt x="23181" y="21600"/>
                </a:cubicBezTo>
                <a:lnTo>
                  <a:pt x="1581" y="21600"/>
                </a:lnTo>
                <a:close/>
              </a:path>
            </a:pathLst>
          </a:custGeom>
          <a:noFill/>
          <a:ln w="38100">
            <a:solidFill>
              <a:schemeClr val="tx1"/>
            </a:solidFill>
            <a:round/>
            <a:headEnd type="triangle" w="med" len="me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201" name="Arc 9"/>
          <p:cNvSpPr>
            <a:spLocks/>
          </p:cNvSpPr>
          <p:nvPr/>
        </p:nvSpPr>
        <p:spPr bwMode="auto">
          <a:xfrm flipH="1" flipV="1">
            <a:off x="1676400" y="4724400"/>
            <a:ext cx="1524000" cy="1066800"/>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0" y="-1"/>
                </a:moveTo>
                <a:cubicBezTo>
                  <a:pt x="11929" y="-1"/>
                  <a:pt x="21600" y="9670"/>
                  <a:pt x="21600" y="21600"/>
                </a:cubicBezTo>
              </a:path>
              <a:path w="21600" h="21600" stroke="0" extrusionOk="0">
                <a:moveTo>
                  <a:pt x="0" y="-1"/>
                </a:moveTo>
                <a:cubicBezTo>
                  <a:pt x="11929" y="-1"/>
                  <a:pt x="21600" y="9670"/>
                  <a:pt x="21600" y="21600"/>
                </a:cubicBezTo>
                <a:lnTo>
                  <a:pt x="0" y="21600"/>
                </a:lnTo>
                <a:close/>
              </a:path>
            </a:pathLst>
          </a:custGeom>
          <a:noFill/>
          <a:ln w="38100">
            <a:solidFill>
              <a:schemeClr val="tx1"/>
            </a:solidFill>
            <a:round/>
            <a:headEn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202" name="Arc 10"/>
          <p:cNvSpPr>
            <a:spLocks/>
          </p:cNvSpPr>
          <p:nvPr/>
        </p:nvSpPr>
        <p:spPr bwMode="auto">
          <a:xfrm flipH="1">
            <a:off x="1600200" y="2133600"/>
            <a:ext cx="1676400" cy="990600"/>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0" y="-1"/>
                </a:moveTo>
                <a:cubicBezTo>
                  <a:pt x="11929" y="-1"/>
                  <a:pt x="21600" y="9670"/>
                  <a:pt x="21600" y="21600"/>
                </a:cubicBezTo>
              </a:path>
              <a:path w="21600" h="21600" stroke="0" extrusionOk="0">
                <a:moveTo>
                  <a:pt x="0" y="-1"/>
                </a:moveTo>
                <a:cubicBezTo>
                  <a:pt x="11929" y="-1"/>
                  <a:pt x="21600" y="9670"/>
                  <a:pt x="21600" y="21600"/>
                </a:cubicBezTo>
                <a:lnTo>
                  <a:pt x="0" y="21600"/>
                </a:lnTo>
                <a:close/>
              </a:path>
            </a:pathLst>
          </a:custGeom>
          <a:noFill/>
          <a:ln w="38100">
            <a:solidFill>
              <a:schemeClr val="tx1"/>
            </a:solidFill>
            <a:round/>
            <a:headEnd type="triangle" w="med" len="me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203" name="Text Box 11"/>
          <p:cNvSpPr txBox="1">
            <a:spLocks noChangeArrowheads="1"/>
          </p:cNvSpPr>
          <p:nvPr/>
        </p:nvSpPr>
        <p:spPr bwMode="auto">
          <a:xfrm>
            <a:off x="419100" y="381000"/>
            <a:ext cx="80772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800" b="1" dirty="0">
                <a:latin typeface="Arial" pitchFamily="34" charset="0"/>
                <a:cs typeface="Arial" pitchFamily="34" charset="0"/>
              </a:rPr>
              <a:t>THE PERFORMANCE MANAGEMENT CYCLE</a:t>
            </a:r>
          </a:p>
        </p:txBody>
      </p:sp>
    </p:spTree>
    <p:extLst>
      <p:ext uri="{BB962C8B-B14F-4D97-AF65-F5344CB8AC3E}">
        <p14:creationId xmlns:p14="http://schemas.microsoft.com/office/powerpoint/2010/main" val="3742119569"/>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296CF-74F5-4AF4-9D57-887C20750677}"/>
              </a:ext>
            </a:extLst>
          </p:cNvPr>
          <p:cNvSpPr>
            <a:spLocks noGrp="1"/>
          </p:cNvSpPr>
          <p:nvPr>
            <p:ph type="title"/>
          </p:nvPr>
        </p:nvSpPr>
        <p:spPr>
          <a:xfrm>
            <a:off x="272762" y="0"/>
            <a:ext cx="8598476" cy="1231200"/>
          </a:xfrm>
        </p:spPr>
        <p:txBody>
          <a:bodyPr>
            <a:normAutofit/>
          </a:bodyPr>
          <a:lstStyle/>
          <a:p>
            <a:r>
              <a:rPr lang="en-GB" sz="3200" dirty="0"/>
              <a:t>Main stages and key aspects of the PM Cycle</a:t>
            </a:r>
          </a:p>
        </p:txBody>
      </p:sp>
      <p:sp>
        <p:nvSpPr>
          <p:cNvPr id="3" name="Content Placeholder 2">
            <a:extLst>
              <a:ext uri="{FF2B5EF4-FFF2-40B4-BE49-F238E27FC236}">
                <a16:creationId xmlns:a16="http://schemas.microsoft.com/office/drawing/2014/main" id="{48FFF880-0006-4C7E-A4F7-A20EA2E2F26F}"/>
              </a:ext>
            </a:extLst>
          </p:cNvPr>
          <p:cNvSpPr>
            <a:spLocks noGrp="1"/>
          </p:cNvSpPr>
          <p:nvPr>
            <p:ph idx="1"/>
          </p:nvPr>
        </p:nvSpPr>
        <p:spPr>
          <a:xfrm>
            <a:off x="628650" y="895349"/>
            <a:ext cx="7886700" cy="5067301"/>
          </a:xfrm>
        </p:spPr>
        <p:txBody>
          <a:bodyPr/>
          <a:lstStyle/>
          <a:p>
            <a:r>
              <a:rPr lang="en-GB" sz="2800" dirty="0"/>
              <a:t>Communication of organisational vision and objectives</a:t>
            </a:r>
          </a:p>
          <a:p>
            <a:r>
              <a:rPr lang="en-GB" sz="2800" dirty="0"/>
              <a:t>Setting departmental and individual objectives</a:t>
            </a:r>
          </a:p>
          <a:p>
            <a:r>
              <a:rPr lang="en-GB" sz="2800" dirty="0"/>
              <a:t>Measuring performance</a:t>
            </a:r>
          </a:p>
          <a:p>
            <a:r>
              <a:rPr lang="en-GB" sz="2800" dirty="0"/>
              <a:t>Reviewing performance</a:t>
            </a:r>
          </a:p>
          <a:p>
            <a:r>
              <a:rPr lang="en-GB" sz="2800" dirty="0"/>
              <a:t>Identifying training and development needs</a:t>
            </a:r>
          </a:p>
          <a:p>
            <a:r>
              <a:rPr lang="en-GB" sz="2800" dirty="0"/>
              <a:t>Evaluation</a:t>
            </a:r>
          </a:p>
          <a:p>
            <a:r>
              <a:rPr lang="en-GB" sz="2800" dirty="0"/>
              <a:t>Linking of individual outcomes back to team and organisational outcomes</a:t>
            </a:r>
          </a:p>
          <a:p>
            <a:endParaRPr lang="en-GB" dirty="0"/>
          </a:p>
        </p:txBody>
      </p:sp>
    </p:spTree>
    <p:extLst>
      <p:ext uri="{BB962C8B-B14F-4D97-AF65-F5344CB8AC3E}">
        <p14:creationId xmlns:p14="http://schemas.microsoft.com/office/powerpoint/2010/main" val="11457300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t>Formal Performance Management</a:t>
            </a:r>
          </a:p>
        </p:txBody>
      </p:sp>
      <p:sp>
        <p:nvSpPr>
          <p:cNvPr id="3" name="Content Placeholder 2"/>
          <p:cNvSpPr>
            <a:spLocks noGrp="1"/>
          </p:cNvSpPr>
          <p:nvPr>
            <p:ph idx="1"/>
          </p:nvPr>
        </p:nvSpPr>
        <p:spPr/>
        <p:txBody>
          <a:bodyPr>
            <a:normAutofit fontScale="70000" lnSpcReduction="20000"/>
          </a:bodyPr>
          <a:lstStyle/>
          <a:p>
            <a:r>
              <a:rPr lang="en-GB" dirty="0"/>
              <a:t>Appraisal, evaluation and development</a:t>
            </a:r>
          </a:p>
          <a:p>
            <a:r>
              <a:rPr lang="en-GB" dirty="0"/>
              <a:t>Annual reviews – formal – recorded – action points</a:t>
            </a:r>
          </a:p>
          <a:p>
            <a:r>
              <a:rPr lang="en-GB" dirty="0"/>
              <a:t>Bloom et al (2012): Organisations are 23% more productive when they had these in place:</a:t>
            </a:r>
          </a:p>
          <a:p>
            <a:pPr lvl="1"/>
            <a:r>
              <a:rPr lang="en-GB" sz="2400" dirty="0"/>
              <a:t>TARGETS - objectives</a:t>
            </a:r>
          </a:p>
          <a:p>
            <a:pPr lvl="1"/>
            <a:r>
              <a:rPr lang="en-GB" sz="2400" dirty="0"/>
              <a:t>INCENTIVES – reward/recognition</a:t>
            </a:r>
          </a:p>
          <a:p>
            <a:pPr lvl="1"/>
            <a:r>
              <a:rPr lang="en-GB" sz="2400" dirty="0"/>
              <a:t>MONITORING</a:t>
            </a:r>
          </a:p>
          <a:p>
            <a:r>
              <a:rPr lang="en-GB" dirty="0"/>
              <a:t>Aims</a:t>
            </a:r>
          </a:p>
          <a:p>
            <a:pPr lvl="1"/>
            <a:r>
              <a:rPr lang="en-GB" sz="2400" dirty="0"/>
              <a:t>improving individual and collective performance</a:t>
            </a:r>
          </a:p>
          <a:p>
            <a:pPr lvl="1"/>
            <a:r>
              <a:rPr lang="en-GB" sz="2400" dirty="0"/>
              <a:t>raising morale</a:t>
            </a:r>
          </a:p>
          <a:p>
            <a:pPr lvl="1"/>
            <a:r>
              <a:rPr lang="en-GB" sz="2400" dirty="0"/>
              <a:t>reinforcing control</a:t>
            </a:r>
          </a:p>
          <a:p>
            <a:pPr lvl="1"/>
            <a:r>
              <a:rPr lang="en-GB" sz="2400" dirty="0"/>
              <a:t>Identifying developmental opportunities</a:t>
            </a:r>
          </a:p>
          <a:p>
            <a:pPr lvl="1"/>
            <a:r>
              <a:rPr lang="en-GB" sz="2400" dirty="0"/>
              <a:t>Communicating goals and expectations</a:t>
            </a:r>
          </a:p>
          <a:p>
            <a:pPr lvl="1"/>
            <a:endParaRPr lang="en-GB" dirty="0"/>
          </a:p>
          <a:p>
            <a:endParaRPr lang="en-GB" dirty="0"/>
          </a:p>
        </p:txBody>
      </p:sp>
    </p:spTree>
    <p:extLst>
      <p:ext uri="{BB962C8B-B14F-4D97-AF65-F5344CB8AC3E}">
        <p14:creationId xmlns:p14="http://schemas.microsoft.com/office/powerpoint/2010/main" val="21209151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B8A20-08D4-4246-AA46-FCA3A49559FD}"/>
              </a:ext>
            </a:extLst>
          </p:cNvPr>
          <p:cNvSpPr>
            <a:spLocks noGrp="1"/>
          </p:cNvSpPr>
          <p:nvPr>
            <p:ph type="title"/>
          </p:nvPr>
        </p:nvSpPr>
        <p:spPr/>
        <p:txBody>
          <a:bodyPr/>
          <a:lstStyle/>
          <a:p>
            <a:r>
              <a:rPr lang="en-GB" dirty="0"/>
              <a:t>Underpinning Theories</a:t>
            </a:r>
          </a:p>
        </p:txBody>
      </p:sp>
      <p:sp>
        <p:nvSpPr>
          <p:cNvPr id="3" name="Content Placeholder 2">
            <a:extLst>
              <a:ext uri="{FF2B5EF4-FFF2-40B4-BE49-F238E27FC236}">
                <a16:creationId xmlns:a16="http://schemas.microsoft.com/office/drawing/2014/main" id="{26C98D61-462E-48FD-A9BF-3CC5487CCFA5}"/>
              </a:ext>
            </a:extLst>
          </p:cNvPr>
          <p:cNvSpPr>
            <a:spLocks noGrp="1"/>
          </p:cNvSpPr>
          <p:nvPr>
            <p:ph idx="1"/>
          </p:nvPr>
        </p:nvSpPr>
        <p:spPr/>
        <p:txBody>
          <a:bodyPr>
            <a:normAutofit/>
          </a:bodyPr>
          <a:lstStyle/>
          <a:p>
            <a:r>
              <a:rPr lang="en-GB" sz="3600" dirty="0"/>
              <a:t>Goal Theory</a:t>
            </a:r>
          </a:p>
          <a:p>
            <a:r>
              <a:rPr lang="en-GB" sz="3600" dirty="0"/>
              <a:t>Control Theory</a:t>
            </a:r>
          </a:p>
          <a:p>
            <a:r>
              <a:rPr lang="en-GB" sz="3600" dirty="0"/>
              <a:t>Social Cognitive Theory</a:t>
            </a:r>
          </a:p>
        </p:txBody>
      </p:sp>
    </p:spTree>
    <p:extLst>
      <p:ext uri="{BB962C8B-B14F-4D97-AF65-F5344CB8AC3E}">
        <p14:creationId xmlns:p14="http://schemas.microsoft.com/office/powerpoint/2010/main" val="4246194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AC7B0-201C-4B99-8394-6F00E7E7B25B}"/>
              </a:ext>
            </a:extLst>
          </p:cNvPr>
          <p:cNvSpPr>
            <a:spLocks noGrp="1"/>
          </p:cNvSpPr>
          <p:nvPr>
            <p:ph type="title"/>
          </p:nvPr>
        </p:nvSpPr>
        <p:spPr>
          <a:xfrm>
            <a:off x="628650" y="1"/>
            <a:ext cx="8230342" cy="1231200"/>
          </a:xfrm>
        </p:spPr>
        <p:txBody>
          <a:bodyPr>
            <a:normAutofit/>
          </a:bodyPr>
          <a:lstStyle/>
          <a:p>
            <a:r>
              <a:rPr lang="en-GB" sz="3600" dirty="0"/>
              <a:t>Impact of Performance Management</a:t>
            </a:r>
          </a:p>
        </p:txBody>
      </p:sp>
      <p:sp>
        <p:nvSpPr>
          <p:cNvPr id="3" name="Content Placeholder 2">
            <a:extLst>
              <a:ext uri="{FF2B5EF4-FFF2-40B4-BE49-F238E27FC236}">
                <a16:creationId xmlns:a16="http://schemas.microsoft.com/office/drawing/2014/main" id="{9C2FB375-1932-434B-964C-ED708DA21E94}"/>
              </a:ext>
            </a:extLst>
          </p:cNvPr>
          <p:cNvSpPr>
            <a:spLocks noGrp="1"/>
          </p:cNvSpPr>
          <p:nvPr>
            <p:ph idx="1"/>
          </p:nvPr>
        </p:nvSpPr>
        <p:spPr>
          <a:xfrm>
            <a:off x="597405" y="1231200"/>
            <a:ext cx="8229600" cy="4358039"/>
          </a:xfrm>
        </p:spPr>
        <p:txBody>
          <a:bodyPr>
            <a:normAutofit fontScale="92500" lnSpcReduction="20000"/>
          </a:bodyPr>
          <a:lstStyle/>
          <a:p>
            <a:pPr marL="0" indent="0">
              <a:buNone/>
            </a:pPr>
            <a:r>
              <a:rPr lang="en-GB" sz="2400" dirty="0"/>
              <a:t>Results of research is mixed but still possible to believe in the benefits of performance management:</a:t>
            </a:r>
          </a:p>
          <a:p>
            <a:pPr marL="0" indent="0">
              <a:buNone/>
            </a:pPr>
            <a:endParaRPr lang="en-GB" sz="2400" dirty="0"/>
          </a:p>
          <a:p>
            <a:r>
              <a:rPr lang="en-GB" sz="2400" dirty="0"/>
              <a:t>People are more likely to respond positively and are more likely to improve and develop their capabilities if they share in the processes of defining expectations and reviewing performance and competency against those expectations and are involved in creating and implementing plans for developing their skills and competencies. </a:t>
            </a:r>
          </a:p>
          <a:p>
            <a:pPr marL="0" indent="0">
              <a:buNone/>
            </a:pPr>
            <a:endParaRPr lang="en-GB" sz="2400" dirty="0"/>
          </a:p>
          <a:p>
            <a:r>
              <a:rPr lang="en-GB" sz="2400" dirty="0"/>
              <a:t>If carried out properly PM can reward people by recognition through feedback, the provision of opportunities to achieve, the scope to develop skills and guidance on career paths (Armstrong, 2016)</a:t>
            </a:r>
          </a:p>
        </p:txBody>
      </p:sp>
    </p:spTree>
    <p:extLst>
      <p:ext uri="{BB962C8B-B14F-4D97-AF65-F5344CB8AC3E}">
        <p14:creationId xmlns:p14="http://schemas.microsoft.com/office/powerpoint/2010/main" val="22395726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B7115-97B3-491C-9F52-278F01748C43}"/>
              </a:ext>
            </a:extLst>
          </p:cNvPr>
          <p:cNvSpPr>
            <a:spLocks noGrp="1"/>
          </p:cNvSpPr>
          <p:nvPr>
            <p:ph type="title"/>
          </p:nvPr>
        </p:nvSpPr>
        <p:spPr/>
        <p:txBody>
          <a:bodyPr/>
          <a:lstStyle/>
          <a:p>
            <a:r>
              <a:rPr lang="en-GB" dirty="0"/>
              <a:t>Activity – 20 minutes</a:t>
            </a:r>
          </a:p>
        </p:txBody>
      </p:sp>
      <p:sp>
        <p:nvSpPr>
          <p:cNvPr id="3" name="Content Placeholder 2">
            <a:extLst>
              <a:ext uri="{FF2B5EF4-FFF2-40B4-BE49-F238E27FC236}">
                <a16:creationId xmlns:a16="http://schemas.microsoft.com/office/drawing/2014/main" id="{95A828FE-6981-4BB1-A5EB-F69645CF6921}"/>
              </a:ext>
            </a:extLst>
          </p:cNvPr>
          <p:cNvSpPr>
            <a:spLocks noGrp="1"/>
          </p:cNvSpPr>
          <p:nvPr>
            <p:ph idx="1"/>
          </p:nvPr>
        </p:nvSpPr>
        <p:spPr/>
        <p:txBody>
          <a:bodyPr>
            <a:normAutofit/>
          </a:bodyPr>
          <a:lstStyle/>
          <a:p>
            <a:r>
              <a:rPr lang="en-GB" sz="3200" dirty="0"/>
              <a:t>In your groups brainstorm the advantages and disadvantages of yearly appraisals. Think of examples to support your points. </a:t>
            </a:r>
          </a:p>
          <a:p>
            <a:pPr marL="0" indent="0">
              <a:buNone/>
            </a:pPr>
            <a:endParaRPr lang="en-GB" sz="3200" dirty="0"/>
          </a:p>
          <a:p>
            <a:r>
              <a:rPr lang="en-GB" sz="3200" dirty="0"/>
              <a:t>Decide as a group how to overcome some of the problems with appraisals. </a:t>
            </a:r>
          </a:p>
        </p:txBody>
      </p:sp>
    </p:spTree>
    <p:extLst>
      <p:ext uri="{BB962C8B-B14F-4D97-AF65-F5344CB8AC3E}">
        <p14:creationId xmlns:p14="http://schemas.microsoft.com/office/powerpoint/2010/main" val="32990961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t>Formal Performance Appraisal (1)</a:t>
            </a:r>
          </a:p>
        </p:txBody>
      </p:sp>
      <p:sp>
        <p:nvSpPr>
          <p:cNvPr id="4" name="Content Placeholder 3"/>
          <p:cNvSpPr>
            <a:spLocks noGrp="1"/>
          </p:cNvSpPr>
          <p:nvPr>
            <p:ph idx="1"/>
          </p:nvPr>
        </p:nvSpPr>
        <p:spPr>
          <a:xfrm>
            <a:off x="628650" y="1063004"/>
            <a:ext cx="7886700" cy="5079177"/>
          </a:xfrm>
        </p:spPr>
        <p:txBody>
          <a:bodyPr>
            <a:normAutofit fontScale="70000" lnSpcReduction="20000"/>
          </a:bodyPr>
          <a:lstStyle/>
          <a:p>
            <a:endParaRPr lang="en-GB" dirty="0"/>
          </a:p>
          <a:p>
            <a:r>
              <a:rPr lang="en-GB" dirty="0"/>
              <a:t>Limited evidence that it improves performance</a:t>
            </a:r>
          </a:p>
          <a:p>
            <a:r>
              <a:rPr lang="en-GB" dirty="0"/>
              <a:t>Widely criticised and now regularly abandoned or replaced</a:t>
            </a:r>
          </a:p>
          <a:p>
            <a:r>
              <a:rPr lang="en-GB" dirty="0"/>
              <a:t>Difficult to do well</a:t>
            </a:r>
          </a:p>
          <a:p>
            <a:r>
              <a:rPr lang="en-GB" dirty="0"/>
              <a:t>Paper exercise / box ticking</a:t>
            </a:r>
          </a:p>
          <a:p>
            <a:r>
              <a:rPr lang="en-GB" dirty="0"/>
              <a:t>Evaluation v developmental objectives</a:t>
            </a:r>
          </a:p>
          <a:p>
            <a:r>
              <a:rPr lang="en-GB" dirty="0"/>
              <a:t>Behavioural assessment v output-based assessment</a:t>
            </a:r>
          </a:p>
          <a:p>
            <a:r>
              <a:rPr lang="en-GB" dirty="0"/>
              <a:t>SMART objectives (specific, measurable, achievable, realistic, time-bound)</a:t>
            </a:r>
          </a:p>
          <a:p>
            <a:r>
              <a:rPr lang="en-GB" dirty="0"/>
              <a:t>SMART criticised - DUMB objectives (defective, unrealistic, misdirected, bureaucratic)</a:t>
            </a:r>
          </a:p>
          <a:p>
            <a:r>
              <a:rPr lang="en-GB" dirty="0"/>
              <a:t>Rate of change means objectives need to flexible and focus on aspects that do not change such as the need to provide good service to customers</a:t>
            </a:r>
          </a:p>
        </p:txBody>
      </p:sp>
    </p:spTree>
    <p:extLst>
      <p:ext uri="{BB962C8B-B14F-4D97-AF65-F5344CB8AC3E}">
        <p14:creationId xmlns:p14="http://schemas.microsoft.com/office/powerpoint/2010/main" val="35966630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t>Formal Performance Appraisal</a:t>
            </a:r>
            <a:br>
              <a:rPr lang="en-GB" sz="4000" b="1" dirty="0"/>
            </a:br>
            <a:r>
              <a:rPr lang="en-GB" sz="4000" b="1" dirty="0"/>
              <a:t>(2) – problem of unfair bias</a:t>
            </a:r>
          </a:p>
        </p:txBody>
      </p:sp>
      <p:sp>
        <p:nvSpPr>
          <p:cNvPr id="3" name="Content Placeholder 2"/>
          <p:cNvSpPr>
            <a:spLocks noGrp="1"/>
          </p:cNvSpPr>
          <p:nvPr>
            <p:ph idx="1"/>
          </p:nvPr>
        </p:nvSpPr>
        <p:spPr/>
        <p:txBody>
          <a:bodyPr>
            <a:normAutofit fontScale="85000" lnSpcReduction="10000"/>
          </a:bodyPr>
          <a:lstStyle/>
          <a:p>
            <a:pPr>
              <a:lnSpc>
                <a:spcPct val="120000"/>
              </a:lnSpc>
            </a:pPr>
            <a:r>
              <a:rPr lang="en-GB" sz="2600" dirty="0"/>
              <a:t>the tendency to give a good overall assessment on the basis that one particular aspect has been accomplished well</a:t>
            </a:r>
          </a:p>
          <a:p>
            <a:pPr>
              <a:lnSpc>
                <a:spcPct val="120000"/>
              </a:lnSpc>
            </a:pPr>
            <a:r>
              <a:rPr lang="en-GB" sz="2600" dirty="0"/>
              <a:t> a tendency to avoid giving low ratings, even when deserved, for fear of angering or upsetting a weak performer</a:t>
            </a:r>
          </a:p>
          <a:p>
            <a:pPr>
              <a:lnSpc>
                <a:spcPct val="120000"/>
              </a:lnSpc>
            </a:pPr>
            <a:r>
              <a:rPr lang="en-GB" sz="2600" dirty="0"/>
              <a:t> the tendency to give a poor overall assessment on the basis of particularly poor performance in one area</a:t>
            </a:r>
          </a:p>
          <a:p>
            <a:pPr>
              <a:lnSpc>
                <a:spcPct val="120000"/>
              </a:lnSpc>
            </a:pPr>
            <a:r>
              <a:rPr lang="en-GB" sz="2600" dirty="0"/>
              <a:t> the tendency to rate employee performance as ‘average’ or ‘good’ rather than to use the end-points of rating scales</a:t>
            </a:r>
          </a:p>
          <a:p>
            <a:pPr>
              <a:lnSpc>
                <a:spcPct val="120000"/>
              </a:lnSpc>
            </a:pPr>
            <a:endParaRPr lang="en-GB" dirty="0"/>
          </a:p>
        </p:txBody>
      </p:sp>
    </p:spTree>
    <p:extLst>
      <p:ext uri="{BB962C8B-B14F-4D97-AF65-F5344CB8AC3E}">
        <p14:creationId xmlns:p14="http://schemas.microsoft.com/office/powerpoint/2010/main" val="8653578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t>Formal Performance Appraisal (3)</a:t>
            </a:r>
          </a:p>
        </p:txBody>
      </p:sp>
      <p:sp>
        <p:nvSpPr>
          <p:cNvPr id="3" name="Content Placeholder 2"/>
          <p:cNvSpPr>
            <a:spLocks noGrp="1"/>
          </p:cNvSpPr>
          <p:nvPr>
            <p:ph idx="1"/>
          </p:nvPr>
        </p:nvSpPr>
        <p:spPr/>
        <p:txBody>
          <a:bodyPr>
            <a:normAutofit fontScale="92500"/>
          </a:bodyPr>
          <a:lstStyle/>
          <a:p>
            <a:pPr>
              <a:lnSpc>
                <a:spcPct val="120000"/>
              </a:lnSpc>
            </a:pPr>
            <a:r>
              <a:rPr lang="en-GB" sz="2400" dirty="0"/>
              <a:t>the tendency to give particular weight to recent occurrences in reaching judgements about individual performance</a:t>
            </a:r>
          </a:p>
          <a:p>
            <a:pPr>
              <a:lnSpc>
                <a:spcPct val="120000"/>
              </a:lnSpc>
            </a:pPr>
            <a:r>
              <a:rPr lang="en-GB" sz="2400" dirty="0"/>
              <a:t> the tendency to give high ratings to people who have performed well historically, whatever their performance over the previous year</a:t>
            </a:r>
          </a:p>
          <a:p>
            <a:pPr>
              <a:lnSpc>
                <a:spcPct val="120000"/>
              </a:lnSpc>
            </a:pPr>
            <a:r>
              <a:rPr lang="en-GB" sz="2400" dirty="0"/>
              <a:t> a tendency to refrain, on principle, from giving particularly high ratings</a:t>
            </a:r>
          </a:p>
          <a:p>
            <a:pPr>
              <a:lnSpc>
                <a:spcPct val="120000"/>
              </a:lnSpc>
            </a:pPr>
            <a:r>
              <a:rPr lang="en-GB" sz="2400" dirty="0"/>
              <a:t> a tendency to rate subordinates at a lower level than the appraiser achieved when in their position</a:t>
            </a:r>
          </a:p>
          <a:p>
            <a:pPr>
              <a:lnSpc>
                <a:spcPct val="120000"/>
              </a:lnSpc>
            </a:pPr>
            <a:endParaRPr lang="en-GB" dirty="0"/>
          </a:p>
        </p:txBody>
      </p:sp>
    </p:spTree>
    <p:extLst>
      <p:ext uri="{BB962C8B-B14F-4D97-AF65-F5344CB8AC3E}">
        <p14:creationId xmlns:p14="http://schemas.microsoft.com/office/powerpoint/2010/main" val="41249949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Formal Performance Appraisal</a:t>
            </a:r>
          </a:p>
        </p:txBody>
      </p:sp>
      <p:sp>
        <p:nvSpPr>
          <p:cNvPr id="3" name="Content Placeholder 2"/>
          <p:cNvSpPr>
            <a:spLocks noGrp="1"/>
          </p:cNvSpPr>
          <p:nvPr>
            <p:ph idx="1"/>
          </p:nvPr>
        </p:nvSpPr>
        <p:spPr/>
        <p:txBody>
          <a:bodyPr>
            <a:normAutofit fontScale="62500" lnSpcReduction="20000"/>
          </a:bodyPr>
          <a:lstStyle/>
          <a:p>
            <a:endParaRPr lang="en-GB" sz="3100" dirty="0"/>
          </a:p>
          <a:p>
            <a:r>
              <a:rPr lang="en-GB" sz="3100" b="1" dirty="0"/>
              <a:t>Longenecker et al (1987):</a:t>
            </a:r>
          </a:p>
          <a:p>
            <a:pPr marL="457200">
              <a:spcAft>
                <a:spcPts val="0"/>
              </a:spcAft>
            </a:pPr>
            <a:endParaRPr lang="en-GB" sz="3100" dirty="0">
              <a:ea typeface="Times New Roman" panose="02020603050405020304" pitchFamily="18" charset="0"/>
            </a:endParaRPr>
          </a:p>
          <a:p>
            <a:pPr indent="0">
              <a:lnSpc>
                <a:spcPct val="120000"/>
              </a:lnSpc>
              <a:spcAft>
                <a:spcPts val="0"/>
              </a:spcAft>
              <a:buNone/>
            </a:pPr>
            <a:r>
              <a:rPr lang="en-GB" sz="3100" dirty="0">
                <a:ea typeface="Times New Roman" panose="02020603050405020304" pitchFamily="18" charset="0"/>
              </a:rPr>
              <a:t>‘There is really no getting around the fact that whenever I evaluate one of my people, I stop and think about the impact – the ramifications of my decisions on my relationship with the guy and his future here. I’d be stupid not to. Call it being politically minded, or using managerial discretion, or fine tuning the guy’s ratings, but in the end I’ve got to live with him, and I’m not going to rate a guy without thinking about the fallout. There are a lot of games played in the rating process and whether we admit it or not we are all guilty of playing them at our discretion.’</a:t>
            </a:r>
          </a:p>
          <a:p>
            <a:endParaRPr lang="en-GB" dirty="0"/>
          </a:p>
        </p:txBody>
      </p:sp>
    </p:spTree>
    <p:extLst>
      <p:ext uri="{BB962C8B-B14F-4D97-AF65-F5344CB8AC3E}">
        <p14:creationId xmlns:p14="http://schemas.microsoft.com/office/powerpoint/2010/main" val="12890475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741FA-DA08-46D0-BFAF-CA2508322343}"/>
              </a:ext>
            </a:extLst>
          </p:cNvPr>
          <p:cNvSpPr>
            <a:spLocks noGrp="1"/>
          </p:cNvSpPr>
          <p:nvPr>
            <p:ph type="title"/>
          </p:nvPr>
        </p:nvSpPr>
        <p:spPr/>
        <p:txBody>
          <a:bodyPr/>
          <a:lstStyle/>
          <a:p>
            <a:r>
              <a:rPr lang="en-GB" dirty="0"/>
              <a:t>To overcome issues:</a:t>
            </a:r>
          </a:p>
        </p:txBody>
      </p:sp>
      <p:sp>
        <p:nvSpPr>
          <p:cNvPr id="3" name="Content Placeholder 2">
            <a:extLst>
              <a:ext uri="{FF2B5EF4-FFF2-40B4-BE49-F238E27FC236}">
                <a16:creationId xmlns:a16="http://schemas.microsoft.com/office/drawing/2014/main" id="{F0C6BFC7-FB0A-4BFD-9FBD-B8913F4453B5}"/>
              </a:ext>
            </a:extLst>
          </p:cNvPr>
          <p:cNvSpPr>
            <a:spLocks noGrp="1"/>
          </p:cNvSpPr>
          <p:nvPr>
            <p:ph idx="1"/>
          </p:nvPr>
        </p:nvSpPr>
        <p:spPr/>
        <p:txBody>
          <a:bodyPr>
            <a:normAutofit fontScale="92500" lnSpcReduction="20000"/>
          </a:bodyPr>
          <a:lstStyle/>
          <a:p>
            <a:r>
              <a:rPr lang="en-GB" dirty="0"/>
              <a:t>Effective training</a:t>
            </a:r>
          </a:p>
          <a:p>
            <a:r>
              <a:rPr lang="en-GB" dirty="0"/>
              <a:t>Regular evaluation of how appraisal interviewing is working in practice</a:t>
            </a:r>
          </a:p>
          <a:p>
            <a:r>
              <a:rPr lang="en-GB" dirty="0"/>
              <a:t>However there still may be a reluctance by managers to carry out appraisals for a number of reasons – affecting relationships. </a:t>
            </a:r>
          </a:p>
          <a:p>
            <a:r>
              <a:rPr lang="en-GB" dirty="0"/>
              <a:t>Brings into question whether appraisals can ever be objective. They will result in some being demotivated and dissatisfied. </a:t>
            </a:r>
          </a:p>
        </p:txBody>
      </p:sp>
    </p:spTree>
    <p:extLst>
      <p:ext uri="{BB962C8B-B14F-4D97-AF65-F5344CB8AC3E}">
        <p14:creationId xmlns:p14="http://schemas.microsoft.com/office/powerpoint/2010/main" val="13697473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a:bodyPr>
          <a:lstStyle/>
          <a:p>
            <a:r>
              <a:rPr lang="en-GB" sz="4000" b="1" dirty="0"/>
              <a:t>360 Degree Feedback</a:t>
            </a:r>
          </a:p>
        </p:txBody>
      </p:sp>
      <p:sp>
        <p:nvSpPr>
          <p:cNvPr id="4" name="Content Placeholder 3"/>
          <p:cNvSpPr>
            <a:spLocks noGrp="1"/>
          </p:cNvSpPr>
          <p:nvPr>
            <p:ph idx="1"/>
          </p:nvPr>
        </p:nvSpPr>
        <p:spPr>
          <a:xfrm>
            <a:off x="628650" y="1063004"/>
            <a:ext cx="7886700" cy="5079177"/>
          </a:xfrm>
        </p:spPr>
        <p:txBody>
          <a:bodyPr>
            <a:normAutofit fontScale="92500" lnSpcReduction="20000"/>
          </a:bodyPr>
          <a:lstStyle/>
          <a:p>
            <a:endParaRPr lang="en-GB" dirty="0"/>
          </a:p>
          <a:p>
            <a:r>
              <a:rPr lang="en-GB" sz="2800" dirty="0"/>
              <a:t>Peers, subordinates and superiors</a:t>
            </a:r>
          </a:p>
          <a:p>
            <a:r>
              <a:rPr lang="en-GB" sz="2800" dirty="0"/>
              <a:t>Fashionable and widely used in the USA</a:t>
            </a:r>
          </a:p>
          <a:p>
            <a:r>
              <a:rPr lang="en-GB" sz="2800" dirty="0"/>
              <a:t>Theoretically attractive, practically problematic</a:t>
            </a:r>
          </a:p>
          <a:p>
            <a:pPr lvl="1"/>
            <a:r>
              <a:rPr lang="en-GB" sz="2600" dirty="0"/>
              <a:t>Objectivity </a:t>
            </a:r>
          </a:p>
          <a:p>
            <a:pPr lvl="1"/>
            <a:r>
              <a:rPr lang="en-GB" sz="2600" dirty="0"/>
              <a:t>Vindictiveness </a:t>
            </a:r>
          </a:p>
          <a:p>
            <a:pPr lvl="1"/>
            <a:r>
              <a:rPr lang="en-GB" sz="2600" dirty="0"/>
              <a:t>Competition </a:t>
            </a:r>
          </a:p>
          <a:p>
            <a:pPr lvl="1"/>
            <a:r>
              <a:rPr lang="en-GB" sz="2600" dirty="0"/>
              <a:t>Popularity courting</a:t>
            </a:r>
          </a:p>
          <a:p>
            <a:pPr marL="0" indent="0">
              <a:buNone/>
            </a:pPr>
            <a:r>
              <a:rPr lang="en-GB" sz="2800" dirty="0"/>
              <a:t>Can be successful if:</a:t>
            </a:r>
          </a:p>
          <a:p>
            <a:r>
              <a:rPr lang="en-GB" sz="2800" dirty="0"/>
              <a:t>Feeding back completed sensitively</a:t>
            </a:r>
          </a:p>
          <a:p>
            <a:r>
              <a:rPr lang="en-GB" sz="2800" dirty="0"/>
              <a:t>Used for Developmental not evaluative purposes</a:t>
            </a:r>
          </a:p>
          <a:p>
            <a:r>
              <a:rPr lang="en-GB" sz="2800" dirty="0"/>
              <a:t>Confidentiality</a:t>
            </a:r>
          </a:p>
          <a:p>
            <a:pPr lvl="3"/>
            <a:endParaRPr lang="en-GB" dirty="0"/>
          </a:p>
          <a:p>
            <a:pPr lvl="1"/>
            <a:endParaRPr lang="en-GB" dirty="0"/>
          </a:p>
          <a:p>
            <a:endParaRPr lang="en-GB" dirty="0"/>
          </a:p>
        </p:txBody>
      </p:sp>
    </p:spTree>
    <p:extLst>
      <p:ext uri="{BB962C8B-B14F-4D97-AF65-F5344CB8AC3E}">
        <p14:creationId xmlns:p14="http://schemas.microsoft.com/office/powerpoint/2010/main" val="21133199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B7115-97B3-491C-9F52-278F01748C43}"/>
              </a:ext>
            </a:extLst>
          </p:cNvPr>
          <p:cNvSpPr>
            <a:spLocks noGrp="1"/>
          </p:cNvSpPr>
          <p:nvPr>
            <p:ph type="title"/>
          </p:nvPr>
        </p:nvSpPr>
        <p:spPr/>
        <p:txBody>
          <a:bodyPr/>
          <a:lstStyle/>
          <a:p>
            <a:r>
              <a:rPr lang="en-GB" dirty="0"/>
              <a:t>Activity – 10 minutes</a:t>
            </a:r>
          </a:p>
        </p:txBody>
      </p:sp>
      <p:sp>
        <p:nvSpPr>
          <p:cNvPr id="3" name="Content Placeholder 2">
            <a:extLst>
              <a:ext uri="{FF2B5EF4-FFF2-40B4-BE49-F238E27FC236}">
                <a16:creationId xmlns:a16="http://schemas.microsoft.com/office/drawing/2014/main" id="{95A828FE-6981-4BB1-A5EB-F69645CF6921}"/>
              </a:ext>
            </a:extLst>
          </p:cNvPr>
          <p:cNvSpPr>
            <a:spLocks noGrp="1"/>
          </p:cNvSpPr>
          <p:nvPr>
            <p:ph idx="1"/>
          </p:nvPr>
        </p:nvSpPr>
        <p:spPr/>
        <p:txBody>
          <a:bodyPr>
            <a:normAutofit/>
          </a:bodyPr>
          <a:lstStyle/>
          <a:p>
            <a:r>
              <a:rPr lang="en-GB" sz="3200" dirty="0"/>
              <a:t>In your view, should appraisals be linked to pay???</a:t>
            </a:r>
          </a:p>
        </p:txBody>
      </p:sp>
    </p:spTree>
    <p:extLst>
      <p:ext uri="{BB962C8B-B14F-4D97-AF65-F5344CB8AC3E}">
        <p14:creationId xmlns:p14="http://schemas.microsoft.com/office/powerpoint/2010/main" val="31302834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24082-6206-44F3-A0D5-DDE62451F3B8}"/>
              </a:ext>
            </a:extLst>
          </p:cNvPr>
          <p:cNvSpPr>
            <a:spLocks noGrp="1"/>
          </p:cNvSpPr>
          <p:nvPr>
            <p:ph type="title"/>
          </p:nvPr>
        </p:nvSpPr>
        <p:spPr/>
        <p:txBody>
          <a:bodyPr/>
          <a:lstStyle/>
          <a:p>
            <a:r>
              <a:rPr lang="en-GB" dirty="0"/>
              <a:t>How am I going? </a:t>
            </a:r>
          </a:p>
        </p:txBody>
      </p:sp>
      <p:sp>
        <p:nvSpPr>
          <p:cNvPr id="3" name="Content Placeholder 2">
            <a:extLst>
              <a:ext uri="{FF2B5EF4-FFF2-40B4-BE49-F238E27FC236}">
                <a16:creationId xmlns:a16="http://schemas.microsoft.com/office/drawing/2014/main" id="{61AD2ABD-65D5-47BA-98D6-49DA5C6658BC}"/>
              </a:ext>
            </a:extLst>
          </p:cNvPr>
          <p:cNvSpPr>
            <a:spLocks noGrp="1"/>
          </p:cNvSpPr>
          <p:nvPr>
            <p:ph idx="1"/>
          </p:nvPr>
        </p:nvSpPr>
        <p:spPr/>
        <p:txBody>
          <a:bodyPr>
            <a:normAutofit fontScale="70000" lnSpcReduction="20000"/>
          </a:bodyPr>
          <a:lstStyle/>
          <a:p>
            <a:r>
              <a:rPr lang="en-GB" dirty="0">
                <a:hlinkClick r:id="rId3"/>
              </a:rPr>
              <a:t>https://howamigoing.com/about-us/</a:t>
            </a:r>
            <a:endParaRPr lang="en-GB" dirty="0"/>
          </a:p>
          <a:p>
            <a:endParaRPr lang="en-GB" dirty="0"/>
          </a:p>
          <a:p>
            <a:r>
              <a:rPr lang="en-GB" dirty="0"/>
              <a:t>6 tools for all year round development:</a:t>
            </a:r>
          </a:p>
          <a:p>
            <a:r>
              <a:rPr lang="en-GB" dirty="0"/>
              <a:t>Company 360 feedback</a:t>
            </a:r>
          </a:p>
          <a:p>
            <a:r>
              <a:rPr lang="en-GB" dirty="0"/>
              <a:t>Personal 360 feedback</a:t>
            </a:r>
          </a:p>
          <a:p>
            <a:r>
              <a:rPr lang="en-GB" dirty="0"/>
              <a:t>Goal management</a:t>
            </a:r>
          </a:p>
          <a:p>
            <a:r>
              <a:rPr lang="en-GB" dirty="0"/>
              <a:t>Check-ins</a:t>
            </a:r>
          </a:p>
          <a:p>
            <a:r>
              <a:rPr lang="en-GB" dirty="0"/>
              <a:t>Pulse surveys</a:t>
            </a:r>
          </a:p>
          <a:p>
            <a:r>
              <a:rPr lang="en-GB" dirty="0"/>
              <a:t>Personal note</a:t>
            </a:r>
          </a:p>
          <a:p>
            <a:endParaRPr lang="en-GB" dirty="0"/>
          </a:p>
          <a:p>
            <a:r>
              <a:rPr lang="en-GB" dirty="0"/>
              <a:t>Anonymous and preserves relationships</a:t>
            </a:r>
          </a:p>
        </p:txBody>
      </p:sp>
    </p:spTree>
    <p:extLst>
      <p:ext uri="{BB962C8B-B14F-4D97-AF65-F5344CB8AC3E}">
        <p14:creationId xmlns:p14="http://schemas.microsoft.com/office/powerpoint/2010/main" val="40099883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b="1" dirty="0"/>
              <a:t>HRM and Performance Management</a:t>
            </a:r>
          </a:p>
        </p:txBody>
      </p:sp>
      <p:sp>
        <p:nvSpPr>
          <p:cNvPr id="3" name="Content Placeholder 2"/>
          <p:cNvSpPr>
            <a:spLocks noGrp="1"/>
          </p:cNvSpPr>
          <p:nvPr>
            <p:ph idx="1"/>
          </p:nvPr>
        </p:nvSpPr>
        <p:spPr>
          <a:xfrm>
            <a:off x="628650" y="1231202"/>
            <a:ext cx="7886700" cy="4932092"/>
          </a:xfrm>
        </p:spPr>
        <p:txBody>
          <a:bodyPr>
            <a:normAutofit fontScale="62500" lnSpcReduction="20000"/>
          </a:bodyPr>
          <a:lstStyle/>
          <a:p>
            <a:pPr marL="0" indent="0">
              <a:buNone/>
            </a:pPr>
            <a:endParaRPr lang="en-GB" sz="2800" dirty="0"/>
          </a:p>
          <a:p>
            <a:r>
              <a:rPr lang="en-GB" sz="2800" dirty="0"/>
              <a:t>Line manager-led and owned</a:t>
            </a:r>
          </a:p>
          <a:p>
            <a:pPr marL="0" indent="0">
              <a:buNone/>
            </a:pPr>
            <a:endParaRPr lang="en-GB" sz="2800" dirty="0"/>
          </a:p>
          <a:p>
            <a:pPr marL="0" indent="0">
              <a:buNone/>
            </a:pPr>
            <a:r>
              <a:rPr lang="en-GB" sz="2800" dirty="0"/>
              <a:t>HR can help by:</a:t>
            </a:r>
          </a:p>
          <a:p>
            <a:r>
              <a:rPr lang="en-GB" sz="2800" dirty="0"/>
              <a:t>Recruiting and selecting employees using competency framework, communicating mission, vision, objectives and values at this stage</a:t>
            </a:r>
          </a:p>
          <a:p>
            <a:r>
              <a:rPr lang="en-GB" sz="2800" dirty="0"/>
              <a:t>Introducing performance management at Induction (information about vision, mission and objectives)</a:t>
            </a:r>
          </a:p>
          <a:p>
            <a:r>
              <a:rPr lang="en-GB" sz="2800" dirty="0"/>
              <a:t>Providing documentation (self appraisal being an important component)</a:t>
            </a:r>
          </a:p>
          <a:p>
            <a:r>
              <a:rPr lang="en-GB" sz="2800" dirty="0"/>
              <a:t>Providing training and development opportunities including CPD opportunities</a:t>
            </a:r>
          </a:p>
          <a:p>
            <a:r>
              <a:rPr lang="en-GB" sz="2800" dirty="0"/>
              <a:t>Providing personal development and career planning advice/training</a:t>
            </a:r>
          </a:p>
          <a:p>
            <a:r>
              <a:rPr lang="en-GB" sz="2800" dirty="0"/>
              <a:t>Providing policies/training/opportunities for recognition and reward</a:t>
            </a:r>
          </a:p>
          <a:p>
            <a:r>
              <a:rPr lang="en-GB" sz="2800" dirty="0"/>
              <a:t>Giving advice on performance issues</a:t>
            </a:r>
          </a:p>
          <a:p>
            <a:r>
              <a:rPr lang="en-GB" sz="2800" dirty="0"/>
              <a:t>Helping line managers identify and address training needs</a:t>
            </a:r>
          </a:p>
          <a:p>
            <a:r>
              <a:rPr lang="en-GB" sz="2800" dirty="0"/>
              <a:t>Acting as co-ordinator of the process</a:t>
            </a:r>
          </a:p>
          <a:p>
            <a:pPr marL="0" indent="0">
              <a:buNone/>
            </a:pPr>
            <a:endParaRPr lang="en-GB" sz="2800" dirty="0"/>
          </a:p>
          <a:p>
            <a:endParaRPr lang="en-GB" sz="2800" dirty="0"/>
          </a:p>
        </p:txBody>
      </p:sp>
    </p:spTree>
    <p:extLst>
      <p:ext uri="{BB962C8B-B14F-4D97-AF65-F5344CB8AC3E}">
        <p14:creationId xmlns:p14="http://schemas.microsoft.com/office/powerpoint/2010/main" val="16948240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2FE28-6DB6-45D5-B73B-AAE458A6DDCB}"/>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algn="ctr"/>
            <a:r>
              <a:rPr lang="en-US" sz="2800" kern="1200">
                <a:solidFill>
                  <a:schemeClr val="bg1"/>
                </a:solidFill>
                <a:latin typeface="+mj-lt"/>
                <a:ea typeface="+mj-ea"/>
                <a:cs typeface="+mj-cs"/>
              </a:rPr>
              <a:t>The Performance Management Process</a:t>
            </a:r>
          </a:p>
        </p:txBody>
      </p:sp>
      <p:pic>
        <p:nvPicPr>
          <p:cNvPr id="27" name="Picture 2" descr="A picture containing text, map&#10;&#10;Description automatically generated">
            <a:extLst>
              <a:ext uri="{FF2B5EF4-FFF2-40B4-BE49-F238E27FC236}">
                <a16:creationId xmlns:a16="http://schemas.microsoft.com/office/drawing/2014/main" id="{41221F40-6FEE-49A3-BBFE-7E8C90FB5C7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352708" y="643467"/>
            <a:ext cx="4438584" cy="439419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954219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7C102-0B1C-43F5-8C98-1034CC80B962}"/>
              </a:ext>
            </a:extLst>
          </p:cNvPr>
          <p:cNvSpPr>
            <a:spLocks noGrp="1"/>
          </p:cNvSpPr>
          <p:nvPr>
            <p:ph type="title"/>
          </p:nvPr>
        </p:nvSpPr>
        <p:spPr/>
        <p:txBody>
          <a:bodyPr>
            <a:normAutofit/>
          </a:bodyPr>
          <a:lstStyle/>
          <a:p>
            <a:r>
              <a:rPr lang="en-GB" sz="3600" dirty="0"/>
              <a:t>Updating Performance Management</a:t>
            </a:r>
          </a:p>
        </p:txBody>
      </p:sp>
      <p:sp>
        <p:nvSpPr>
          <p:cNvPr id="3" name="Content Placeholder 2">
            <a:extLst>
              <a:ext uri="{FF2B5EF4-FFF2-40B4-BE49-F238E27FC236}">
                <a16:creationId xmlns:a16="http://schemas.microsoft.com/office/drawing/2014/main" id="{8CC9B1D1-3D57-450A-AC6B-F3F58DCD0A25}"/>
              </a:ext>
            </a:extLst>
          </p:cNvPr>
          <p:cNvSpPr>
            <a:spLocks noGrp="1"/>
          </p:cNvSpPr>
          <p:nvPr>
            <p:ph idx="1"/>
          </p:nvPr>
        </p:nvSpPr>
        <p:spPr/>
        <p:txBody>
          <a:bodyPr>
            <a:normAutofit fontScale="85000" lnSpcReduction="10000"/>
          </a:bodyPr>
          <a:lstStyle/>
          <a:p>
            <a:r>
              <a:rPr lang="en-GB" sz="2800" dirty="0"/>
              <a:t>In a fast changing world, do appraisals still have a place?</a:t>
            </a:r>
          </a:p>
          <a:p>
            <a:r>
              <a:rPr lang="en-GB" sz="2800" dirty="0"/>
              <a:t>Baker (2013)</a:t>
            </a:r>
          </a:p>
          <a:p>
            <a:pPr lvl="1"/>
            <a:r>
              <a:rPr lang="en-GB" sz="2800" dirty="0"/>
              <a:t>The five conversations framework</a:t>
            </a:r>
          </a:p>
          <a:p>
            <a:pPr lvl="1"/>
            <a:endParaRPr lang="en-GB" sz="2800" dirty="0"/>
          </a:p>
          <a:p>
            <a:r>
              <a:rPr lang="en-GB" sz="2800" dirty="0"/>
              <a:t>Buckingham &amp; Goodall (2015) - The four criteria framework, rated on a Likert scale (strongly agree to strongly disagree)</a:t>
            </a:r>
          </a:p>
          <a:p>
            <a:pPr marL="0" indent="0">
              <a:buNone/>
            </a:pPr>
            <a:endParaRPr lang="en-GB" sz="2800" dirty="0"/>
          </a:p>
          <a:p>
            <a:pPr marL="0" indent="0">
              <a:buNone/>
            </a:pPr>
            <a:r>
              <a:rPr lang="en-GB" sz="2800" dirty="0"/>
              <a:t>Example – ‘Given what I know of this person’s performance, I would always want him or her on my team’.  </a:t>
            </a:r>
          </a:p>
          <a:p>
            <a:endParaRPr lang="en-GB" dirty="0"/>
          </a:p>
        </p:txBody>
      </p:sp>
    </p:spTree>
    <p:extLst>
      <p:ext uri="{BB962C8B-B14F-4D97-AF65-F5344CB8AC3E}">
        <p14:creationId xmlns:p14="http://schemas.microsoft.com/office/powerpoint/2010/main" val="23770899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B7115-97B3-491C-9F52-278F01748C43}"/>
              </a:ext>
            </a:extLst>
          </p:cNvPr>
          <p:cNvSpPr>
            <a:spLocks noGrp="1"/>
          </p:cNvSpPr>
          <p:nvPr>
            <p:ph type="title"/>
          </p:nvPr>
        </p:nvSpPr>
        <p:spPr/>
        <p:txBody>
          <a:bodyPr/>
          <a:lstStyle/>
          <a:p>
            <a:r>
              <a:rPr lang="en-GB" dirty="0"/>
              <a:t>Activity – 10 minutes</a:t>
            </a:r>
          </a:p>
        </p:txBody>
      </p:sp>
      <p:sp>
        <p:nvSpPr>
          <p:cNvPr id="3" name="Content Placeholder 2">
            <a:extLst>
              <a:ext uri="{FF2B5EF4-FFF2-40B4-BE49-F238E27FC236}">
                <a16:creationId xmlns:a16="http://schemas.microsoft.com/office/drawing/2014/main" id="{95A828FE-6981-4BB1-A5EB-F69645CF6921}"/>
              </a:ext>
            </a:extLst>
          </p:cNvPr>
          <p:cNvSpPr>
            <a:spLocks noGrp="1"/>
          </p:cNvSpPr>
          <p:nvPr>
            <p:ph idx="1"/>
          </p:nvPr>
        </p:nvSpPr>
        <p:spPr/>
        <p:txBody>
          <a:bodyPr>
            <a:normAutofit/>
          </a:bodyPr>
          <a:lstStyle/>
          <a:p>
            <a:r>
              <a:rPr lang="en-GB" sz="3200" dirty="0"/>
              <a:t>In your group discuss the merits of focusing on developing your strengths as opposed to building on all your weaknesses.</a:t>
            </a:r>
          </a:p>
        </p:txBody>
      </p:sp>
    </p:spTree>
    <p:extLst>
      <p:ext uri="{BB962C8B-B14F-4D97-AF65-F5344CB8AC3E}">
        <p14:creationId xmlns:p14="http://schemas.microsoft.com/office/powerpoint/2010/main" val="39132085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7A8C6-7F9C-44DB-80A9-46A55C74BB8F}"/>
              </a:ext>
            </a:extLst>
          </p:cNvPr>
          <p:cNvSpPr>
            <a:spLocks noGrp="1"/>
          </p:cNvSpPr>
          <p:nvPr>
            <p:ph type="title"/>
          </p:nvPr>
        </p:nvSpPr>
        <p:spPr/>
        <p:txBody>
          <a:bodyPr/>
          <a:lstStyle/>
          <a:p>
            <a:r>
              <a:rPr lang="en-GB" dirty="0"/>
              <a:t>Video – Changing Trends</a:t>
            </a:r>
          </a:p>
        </p:txBody>
      </p:sp>
      <p:sp>
        <p:nvSpPr>
          <p:cNvPr id="3" name="Content Placeholder 2">
            <a:extLst>
              <a:ext uri="{FF2B5EF4-FFF2-40B4-BE49-F238E27FC236}">
                <a16:creationId xmlns:a16="http://schemas.microsoft.com/office/drawing/2014/main" id="{E56FC021-BF19-401C-A756-BBDD034E084C}"/>
              </a:ext>
            </a:extLst>
          </p:cNvPr>
          <p:cNvSpPr>
            <a:spLocks noGrp="1"/>
          </p:cNvSpPr>
          <p:nvPr>
            <p:ph idx="1"/>
          </p:nvPr>
        </p:nvSpPr>
        <p:spPr/>
        <p:txBody>
          <a:bodyPr/>
          <a:lstStyle/>
          <a:p>
            <a:endParaRPr lang="en-GB" dirty="0"/>
          </a:p>
          <a:p>
            <a:endParaRPr lang="en-GB" dirty="0"/>
          </a:p>
        </p:txBody>
      </p:sp>
      <p:pic>
        <p:nvPicPr>
          <p:cNvPr id="4" name="Online Media 3" title="Changing trends in performance management">
            <a:hlinkClick r:id="" action="ppaction://media"/>
            <a:extLst>
              <a:ext uri="{FF2B5EF4-FFF2-40B4-BE49-F238E27FC236}">
                <a16:creationId xmlns:a16="http://schemas.microsoft.com/office/drawing/2014/main" id="{33C78EDF-7913-4183-B464-1F4529633810}"/>
              </a:ext>
            </a:extLst>
          </p:cNvPr>
          <p:cNvPicPr>
            <a:picLocks noRot="1" noChangeAspect="1"/>
          </p:cNvPicPr>
          <p:nvPr>
            <a:videoFile r:link="rId1"/>
          </p:nvPr>
        </p:nvPicPr>
        <p:blipFill>
          <a:blip r:embed="rId4"/>
          <a:stretch>
            <a:fillRect/>
          </a:stretch>
        </p:blipFill>
        <p:spPr>
          <a:xfrm>
            <a:off x="1524000" y="1714500"/>
            <a:ext cx="6096000" cy="3429000"/>
          </a:xfrm>
          <a:prstGeom prst="rect">
            <a:avLst/>
          </a:prstGeom>
        </p:spPr>
      </p:pic>
    </p:spTree>
    <p:extLst>
      <p:ext uri="{BB962C8B-B14F-4D97-AF65-F5344CB8AC3E}">
        <p14:creationId xmlns:p14="http://schemas.microsoft.com/office/powerpoint/2010/main" val="1990149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E0945A4-D381-4014-9D7B-6ADD784EE1D9}"/>
              </a:ext>
            </a:extLst>
          </p:cNvPr>
          <p:cNvSpPr>
            <a:spLocks noGrp="1"/>
          </p:cNvSpPr>
          <p:nvPr>
            <p:ph type="sldNum" sz="quarter" idx="12"/>
          </p:nvPr>
        </p:nvSpPr>
        <p:spPr/>
        <p:txBody>
          <a:bodyPr/>
          <a:lstStyle/>
          <a:p>
            <a:fld id="{AC82685A-BD3A-4230-8D85-804689F67293}" type="slidenum">
              <a:rPr lang="en-GB" smtClean="0"/>
              <a:t>43</a:t>
            </a:fld>
            <a:endParaRPr lang="en-GB"/>
          </a:p>
        </p:txBody>
      </p:sp>
      <p:pic>
        <p:nvPicPr>
          <p:cNvPr id="2050" name="Picture 2" descr="Work Rules!: Insights from Inside Google That Will Transform How You Live and Lead">
            <a:extLst>
              <a:ext uri="{FF2B5EF4-FFF2-40B4-BE49-F238E27FC236}">
                <a16:creationId xmlns:a16="http://schemas.microsoft.com/office/drawing/2014/main" id="{7851C395-6152-4BE5-8B88-CAD31C82EB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3728" y="692696"/>
            <a:ext cx="4536504"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59026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9996"/>
            <a:ext cx="8229600" cy="1143000"/>
          </a:xfrm>
        </p:spPr>
        <p:txBody>
          <a:bodyPr>
            <a:normAutofit fontScale="90000"/>
          </a:bodyPr>
          <a:lstStyle/>
          <a:p>
            <a:r>
              <a:rPr lang="en-GB" sz="4000" b="1" dirty="0"/>
              <a:t>Building a High Performance Culture</a:t>
            </a:r>
          </a:p>
        </p:txBody>
      </p:sp>
      <p:sp>
        <p:nvSpPr>
          <p:cNvPr id="4" name="Content Placeholder 3"/>
          <p:cNvSpPr>
            <a:spLocks noGrp="1"/>
          </p:cNvSpPr>
          <p:nvPr>
            <p:ph idx="1"/>
          </p:nvPr>
        </p:nvSpPr>
        <p:spPr>
          <a:xfrm>
            <a:off x="628650" y="1063004"/>
            <a:ext cx="7886700" cy="5079177"/>
          </a:xfrm>
        </p:spPr>
        <p:txBody>
          <a:bodyPr>
            <a:normAutofit/>
          </a:bodyPr>
          <a:lstStyle/>
          <a:p>
            <a:r>
              <a:rPr lang="en-GB" sz="2800" dirty="0"/>
              <a:t>Discretionary effort – widely undertaken</a:t>
            </a:r>
          </a:p>
          <a:p>
            <a:r>
              <a:rPr lang="en-GB" sz="2800" b="1" dirty="0" err="1"/>
              <a:t>Holbeche</a:t>
            </a:r>
            <a:r>
              <a:rPr lang="en-GB" sz="2800" b="1" dirty="0"/>
              <a:t> (2005):</a:t>
            </a:r>
          </a:p>
          <a:p>
            <a:pPr lvl="1"/>
            <a:r>
              <a:rPr lang="en-GB" sz="2600" dirty="0"/>
              <a:t>building a positive psychological contract</a:t>
            </a:r>
          </a:p>
          <a:p>
            <a:pPr lvl="1"/>
            <a:r>
              <a:rPr lang="en-GB" sz="2600" dirty="0"/>
              <a:t>don’t promise more than you can deliver</a:t>
            </a:r>
          </a:p>
          <a:p>
            <a:pPr lvl="1"/>
            <a:r>
              <a:rPr lang="en-GB" sz="2600" dirty="0"/>
              <a:t>become a values-based organisation</a:t>
            </a:r>
          </a:p>
          <a:p>
            <a:pPr lvl="1"/>
            <a:r>
              <a:rPr lang="en-GB" sz="2600" dirty="0"/>
              <a:t>involve everyone in change management</a:t>
            </a:r>
          </a:p>
          <a:p>
            <a:pPr lvl="1"/>
            <a:r>
              <a:rPr lang="en-GB" sz="2600" dirty="0"/>
              <a:t>encourage innovation and creativity</a:t>
            </a:r>
          </a:p>
          <a:p>
            <a:pPr lvl="1"/>
            <a:r>
              <a:rPr lang="en-GB" sz="2600" dirty="0"/>
              <a:t>Break down silos</a:t>
            </a:r>
          </a:p>
          <a:p>
            <a:pPr lvl="1"/>
            <a:r>
              <a:rPr lang="en-GB" sz="2600" dirty="0"/>
              <a:t>‘unleash rather than constrain employee potential’</a:t>
            </a:r>
          </a:p>
          <a:p>
            <a:pPr lvl="1"/>
            <a:endParaRPr lang="en-GB" dirty="0"/>
          </a:p>
          <a:p>
            <a:pPr lvl="1"/>
            <a:endParaRPr lang="en-GB" dirty="0"/>
          </a:p>
          <a:p>
            <a:pPr lvl="1"/>
            <a:endParaRPr lang="en-GB" dirty="0"/>
          </a:p>
          <a:p>
            <a:pPr lvl="1"/>
            <a:endParaRPr lang="en-GB" dirty="0"/>
          </a:p>
          <a:p>
            <a:endParaRPr lang="en-GB" dirty="0"/>
          </a:p>
        </p:txBody>
      </p:sp>
    </p:spTree>
    <p:extLst>
      <p:ext uri="{BB962C8B-B14F-4D97-AF65-F5344CB8AC3E}">
        <p14:creationId xmlns:p14="http://schemas.microsoft.com/office/powerpoint/2010/main" val="2532357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9996"/>
            <a:ext cx="8229600" cy="628676"/>
          </a:xfrm>
        </p:spPr>
        <p:txBody>
          <a:bodyPr>
            <a:normAutofit fontScale="90000"/>
          </a:bodyPr>
          <a:lstStyle/>
          <a:p>
            <a:r>
              <a:rPr lang="en-GB" sz="4000" b="1" dirty="0"/>
              <a:t>Netflix Culture</a:t>
            </a:r>
          </a:p>
        </p:txBody>
      </p:sp>
      <p:sp>
        <p:nvSpPr>
          <p:cNvPr id="4" name="Content Placeholder 3"/>
          <p:cNvSpPr>
            <a:spLocks noGrp="1"/>
          </p:cNvSpPr>
          <p:nvPr>
            <p:ph idx="1"/>
          </p:nvPr>
        </p:nvSpPr>
        <p:spPr>
          <a:xfrm>
            <a:off x="628650" y="548680"/>
            <a:ext cx="7886700" cy="5079177"/>
          </a:xfrm>
        </p:spPr>
        <p:txBody>
          <a:bodyPr>
            <a:normAutofit fontScale="92500" lnSpcReduction="10000"/>
          </a:bodyPr>
          <a:lstStyle/>
          <a:p>
            <a:pPr marL="457200" lvl="1" indent="0">
              <a:buNone/>
            </a:pPr>
            <a:r>
              <a:rPr lang="en-GB" dirty="0"/>
              <a:t>Netflix (2018)</a:t>
            </a:r>
          </a:p>
          <a:p>
            <a:pPr marL="457200" lvl="1" indent="0">
              <a:buNone/>
            </a:pPr>
            <a:r>
              <a:rPr lang="en-GB" dirty="0"/>
              <a:t>“ Like all great companies we strive to hire the best and we value integrity, excellence, respect, inclusivity and collaboration.  What is special about Netflix is the following:</a:t>
            </a:r>
          </a:p>
          <a:p>
            <a:pPr marL="971550" lvl="1" indent="-514350">
              <a:buAutoNum type="arabicPeriod"/>
            </a:pPr>
            <a:r>
              <a:rPr lang="en-GB" dirty="0"/>
              <a:t>Encourage independent decision making by employees.</a:t>
            </a:r>
          </a:p>
          <a:p>
            <a:pPr marL="971550" lvl="1" indent="-514350">
              <a:buAutoNum type="arabicPeriod"/>
            </a:pPr>
            <a:r>
              <a:rPr lang="en-GB" dirty="0"/>
              <a:t>Share information openly, broadly and deliberately.</a:t>
            </a:r>
          </a:p>
          <a:p>
            <a:pPr marL="971550" lvl="1" indent="-514350">
              <a:buAutoNum type="arabicPeriod"/>
            </a:pPr>
            <a:r>
              <a:rPr lang="en-GB" dirty="0"/>
              <a:t>Are extraordinarily candid with each other.</a:t>
            </a:r>
          </a:p>
          <a:p>
            <a:pPr marL="971550" lvl="1" indent="-514350">
              <a:buAutoNum type="arabicPeriod"/>
            </a:pPr>
            <a:r>
              <a:rPr lang="en-GB" dirty="0"/>
              <a:t>Keep our highly effective people.</a:t>
            </a:r>
          </a:p>
          <a:p>
            <a:pPr marL="971550" lvl="1" indent="-514350">
              <a:buAutoNum type="arabicPeriod"/>
            </a:pPr>
            <a:r>
              <a:rPr lang="en-GB" dirty="0"/>
              <a:t>Avoid rules</a:t>
            </a:r>
          </a:p>
          <a:p>
            <a:pPr marL="971550" lvl="1" indent="-514350">
              <a:buAutoNum type="arabicPeriod"/>
            </a:pPr>
            <a:endParaRPr lang="en-GB" dirty="0"/>
          </a:p>
          <a:p>
            <a:pPr lvl="1"/>
            <a:endParaRPr lang="en-GB" dirty="0"/>
          </a:p>
          <a:p>
            <a:pPr lvl="1"/>
            <a:endParaRPr lang="en-GB" dirty="0"/>
          </a:p>
          <a:p>
            <a:pPr lvl="1"/>
            <a:endParaRPr lang="en-GB" dirty="0"/>
          </a:p>
          <a:p>
            <a:endParaRPr lang="en-GB" dirty="0"/>
          </a:p>
        </p:txBody>
      </p:sp>
    </p:spTree>
    <p:extLst>
      <p:ext uri="{BB962C8B-B14F-4D97-AF65-F5344CB8AC3E}">
        <p14:creationId xmlns:p14="http://schemas.microsoft.com/office/powerpoint/2010/main" val="282963753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AA114-DAC0-4D8A-9DBC-582C5AA52147}"/>
              </a:ext>
            </a:extLst>
          </p:cNvPr>
          <p:cNvSpPr>
            <a:spLocks noGrp="1"/>
          </p:cNvSpPr>
          <p:nvPr>
            <p:ph type="title"/>
          </p:nvPr>
        </p:nvSpPr>
        <p:spPr>
          <a:xfrm>
            <a:off x="457200" y="0"/>
            <a:ext cx="8229600" cy="1143000"/>
          </a:xfrm>
        </p:spPr>
        <p:txBody>
          <a:bodyPr/>
          <a:lstStyle/>
          <a:p>
            <a:r>
              <a:rPr lang="en-GB" dirty="0"/>
              <a:t>Activity – 30 minutes</a:t>
            </a:r>
          </a:p>
        </p:txBody>
      </p:sp>
      <p:sp>
        <p:nvSpPr>
          <p:cNvPr id="3" name="Content Placeholder 2">
            <a:extLst>
              <a:ext uri="{FF2B5EF4-FFF2-40B4-BE49-F238E27FC236}">
                <a16:creationId xmlns:a16="http://schemas.microsoft.com/office/drawing/2014/main" id="{C5A22485-3FA3-4802-BE34-621EC4EA5D6D}"/>
              </a:ext>
            </a:extLst>
          </p:cNvPr>
          <p:cNvSpPr>
            <a:spLocks noGrp="1"/>
          </p:cNvSpPr>
          <p:nvPr>
            <p:ph idx="1"/>
          </p:nvPr>
        </p:nvSpPr>
        <p:spPr>
          <a:xfrm>
            <a:off x="628650" y="942851"/>
            <a:ext cx="7886700" cy="4972298"/>
          </a:xfrm>
        </p:spPr>
        <p:txBody>
          <a:bodyPr>
            <a:normAutofit lnSpcReduction="10000"/>
          </a:bodyPr>
          <a:lstStyle/>
          <a:p>
            <a:r>
              <a:rPr lang="en-GB" sz="3200" dirty="0"/>
              <a:t>Read the IES paper on ‘Performance Management – Making it Work’ (2016).</a:t>
            </a:r>
          </a:p>
          <a:p>
            <a:r>
              <a:rPr lang="en-GB" sz="3200" dirty="0"/>
              <a:t>In your groups discuss your organisations’ performance management systems (even if it is only your experiences of having had an appraisal) and make suggestions for their improvement.</a:t>
            </a:r>
          </a:p>
          <a:p>
            <a:r>
              <a:rPr lang="en-GB" sz="3200" dirty="0"/>
              <a:t>Be prepared to share your recommendations with the class. </a:t>
            </a:r>
          </a:p>
        </p:txBody>
      </p:sp>
    </p:spTree>
    <p:extLst>
      <p:ext uri="{BB962C8B-B14F-4D97-AF65-F5344CB8AC3E}">
        <p14:creationId xmlns:p14="http://schemas.microsoft.com/office/powerpoint/2010/main" val="236861185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p:cNvSpPr>
          <p:nvPr/>
        </p:nvSpPr>
        <p:spPr bwMode="auto">
          <a:xfrm>
            <a:off x="457200" y="388938"/>
            <a:ext cx="7467600" cy="792162"/>
          </a:xfrm>
          <a:prstGeom prst="rect">
            <a:avLst/>
          </a:prstGeom>
          <a:noFill/>
          <a:ln w="9525">
            <a:noFill/>
            <a:miter lim="800000"/>
            <a:headEnd/>
            <a:tailEnd/>
          </a:ln>
        </p:spPr>
        <p:txBody>
          <a:bodyPr anchor="b"/>
          <a:lstStyle/>
          <a:p>
            <a:r>
              <a:rPr lang="en-GB" altLang="es-ES_tradnl" sz="4000" b="1" dirty="0">
                <a:solidFill>
                  <a:srgbClr val="520D5D"/>
                </a:solidFill>
                <a:latin typeface="Arial" charset="0"/>
              </a:rPr>
              <a:t>Key Points</a:t>
            </a:r>
          </a:p>
        </p:txBody>
      </p:sp>
      <p:sp>
        <p:nvSpPr>
          <p:cNvPr id="12291" name="Content Placeholder 2"/>
          <p:cNvSpPr>
            <a:spLocks/>
          </p:cNvSpPr>
          <p:nvPr/>
        </p:nvSpPr>
        <p:spPr bwMode="auto">
          <a:xfrm>
            <a:off x="462756" y="1205343"/>
            <a:ext cx="8218488" cy="4873625"/>
          </a:xfrm>
          <a:prstGeom prst="rect">
            <a:avLst/>
          </a:prstGeom>
          <a:noFill/>
          <a:ln w="9525">
            <a:noFill/>
            <a:miter lim="800000"/>
            <a:headEnd/>
            <a:tailEnd/>
          </a:ln>
        </p:spPr>
        <p:txBody>
          <a:bodyPr/>
          <a:lstStyle/>
          <a:p>
            <a:pPr marL="228600" indent="-228600">
              <a:lnSpc>
                <a:spcPct val="90000"/>
              </a:lnSpc>
              <a:spcBef>
                <a:spcPts val="1000"/>
              </a:spcBef>
              <a:buClr>
                <a:srgbClr val="DA1D52"/>
              </a:buClr>
              <a:buFont typeface="Arial" panose="020B0604020202020204" pitchFamily="34" charset="0"/>
              <a:buChar char="•"/>
            </a:pPr>
            <a:r>
              <a:rPr lang="en-GB" altLang="es-ES_tradnl" sz="2500" dirty="0">
                <a:solidFill>
                  <a:srgbClr val="58595B"/>
                </a:solidFill>
                <a:latin typeface="Arial" panose="020B0604020202020204" pitchFamily="34" charset="0"/>
                <a:cs typeface="Arial" panose="020B0604020202020204" pitchFamily="34" charset="0"/>
              </a:rPr>
              <a:t>The organisation and its workers focus on performing; short-term time-frames demand agility and responsiveness.</a:t>
            </a:r>
          </a:p>
          <a:p>
            <a:pPr marL="228600" indent="-228600">
              <a:lnSpc>
                <a:spcPct val="90000"/>
              </a:lnSpc>
              <a:spcBef>
                <a:spcPts val="1000"/>
              </a:spcBef>
              <a:buClr>
                <a:srgbClr val="DA1D52"/>
              </a:buClr>
              <a:buFont typeface="Arial" panose="020B0604020202020204" pitchFamily="34" charset="0"/>
              <a:buChar char="•"/>
            </a:pPr>
            <a:r>
              <a:rPr lang="en-GB" altLang="es-ES_tradnl" sz="2500" dirty="0">
                <a:solidFill>
                  <a:srgbClr val="58595B"/>
                </a:solidFill>
                <a:latin typeface="Arial" panose="020B0604020202020204" pitchFamily="34" charset="0"/>
                <a:cs typeface="Arial" panose="020B0604020202020204" pitchFamily="34" charset="0"/>
              </a:rPr>
              <a:t>At the same time, flexibility is offered in terms of achieving an acceptable work</a:t>
            </a:r>
            <a:r>
              <a:rPr lang="en-GB" sz="2500" dirty="0">
                <a:solidFill>
                  <a:srgbClr val="58595B"/>
                </a:solidFill>
                <a:latin typeface="Arial" panose="020B0604020202020204" pitchFamily="34" charset="0"/>
                <a:cs typeface="Arial" panose="020B0604020202020204" pitchFamily="34" charset="0"/>
              </a:rPr>
              <a:t>–</a:t>
            </a:r>
            <a:r>
              <a:rPr lang="en-GB" altLang="es-ES_tradnl" sz="2500" dirty="0">
                <a:solidFill>
                  <a:srgbClr val="58595B"/>
                </a:solidFill>
                <a:latin typeface="Arial" panose="020B0604020202020204" pitchFamily="34" charset="0"/>
                <a:cs typeface="Arial" panose="020B0604020202020204" pitchFamily="34" charset="0"/>
              </a:rPr>
              <a:t>life balance.</a:t>
            </a:r>
          </a:p>
          <a:p>
            <a:pPr marL="228600" indent="-228600">
              <a:lnSpc>
                <a:spcPct val="90000"/>
              </a:lnSpc>
              <a:spcBef>
                <a:spcPts val="1000"/>
              </a:spcBef>
              <a:buClr>
                <a:srgbClr val="DA1D52"/>
              </a:buClr>
              <a:buFont typeface="Arial" panose="020B0604020202020204" pitchFamily="34" charset="0"/>
              <a:buChar char="•"/>
            </a:pPr>
            <a:r>
              <a:rPr lang="en-GB" altLang="es-ES_tradnl" sz="2500" dirty="0">
                <a:solidFill>
                  <a:srgbClr val="58595B"/>
                </a:solidFill>
                <a:latin typeface="Arial" panose="020B0604020202020204" pitchFamily="34" charset="0"/>
                <a:cs typeface="Arial" panose="020B0604020202020204" pitchFamily="34" charset="0"/>
              </a:rPr>
              <a:t>Workers’ discretionary behaviour might be understood, and managed, through the psychological contract concept.</a:t>
            </a:r>
          </a:p>
          <a:p>
            <a:pPr marL="228600" indent="-228600">
              <a:lnSpc>
                <a:spcPct val="90000"/>
              </a:lnSpc>
              <a:spcBef>
                <a:spcPts val="1000"/>
              </a:spcBef>
              <a:buClr>
                <a:srgbClr val="DA1D52"/>
              </a:buClr>
              <a:buFont typeface="Arial" panose="020B0604020202020204" pitchFamily="34" charset="0"/>
              <a:buChar char="•"/>
            </a:pPr>
            <a:r>
              <a:rPr lang="en-GB" altLang="es-ES_tradnl" sz="2500" dirty="0">
                <a:solidFill>
                  <a:srgbClr val="58595B"/>
                </a:solidFill>
                <a:latin typeface="Arial" panose="020B0604020202020204" pitchFamily="34" charset="0"/>
                <a:cs typeface="Arial" panose="020B0604020202020204" pitchFamily="34" charset="0"/>
              </a:rPr>
              <a:t>Information and assertions, sometimes ambiguous and conflicting, need interpretation in order to guide HR practice.</a:t>
            </a:r>
          </a:p>
        </p:txBody>
      </p:sp>
    </p:spTree>
    <p:extLst>
      <p:ext uri="{BB962C8B-B14F-4D97-AF65-F5344CB8AC3E}">
        <p14:creationId xmlns:p14="http://schemas.microsoft.com/office/powerpoint/2010/main" val="53538824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38994" y="116632"/>
            <a:ext cx="7886700" cy="1231200"/>
          </a:xfrm>
        </p:spPr>
        <p:txBody>
          <a:bodyPr>
            <a:normAutofit fontScale="90000"/>
          </a:bodyPr>
          <a:lstStyle/>
          <a:p>
            <a:r>
              <a:rPr lang="en-GB" sz="4000" b="1" dirty="0">
                <a:latin typeface="Arial" pitchFamily="34" charset="0"/>
                <a:cs typeface="Arial" pitchFamily="34" charset="0"/>
              </a:rPr>
              <a:t>Links to High Performance Work Practices and Organisations</a:t>
            </a:r>
          </a:p>
        </p:txBody>
      </p:sp>
      <p:sp>
        <p:nvSpPr>
          <p:cNvPr id="6" name="Content Placeholder 5"/>
          <p:cNvSpPr>
            <a:spLocks noGrp="1"/>
          </p:cNvSpPr>
          <p:nvPr>
            <p:ph idx="1"/>
          </p:nvPr>
        </p:nvSpPr>
        <p:spPr>
          <a:xfrm>
            <a:off x="467544" y="1325715"/>
            <a:ext cx="8229600" cy="4525963"/>
          </a:xfrm>
        </p:spPr>
        <p:txBody>
          <a:bodyPr>
            <a:noAutofit/>
          </a:bodyPr>
          <a:lstStyle/>
          <a:p>
            <a:r>
              <a:rPr lang="en-US" sz="2600" dirty="0">
                <a:latin typeface="Arial" pitchFamily="34" charset="0"/>
                <a:cs typeface="Arial" pitchFamily="34" charset="0"/>
              </a:rPr>
              <a:t>Jamrog et al</a:t>
            </a:r>
            <a:r>
              <a:rPr lang="en-US" sz="2600" i="1" dirty="0">
                <a:latin typeface="Arial" pitchFamily="34" charset="0"/>
                <a:cs typeface="Arial" pitchFamily="34" charset="0"/>
              </a:rPr>
              <a:t> </a:t>
            </a:r>
            <a:r>
              <a:rPr lang="en-US" sz="2600" dirty="0">
                <a:latin typeface="Arial" pitchFamily="34" charset="0"/>
                <a:cs typeface="Arial" pitchFamily="34" charset="0"/>
              </a:rPr>
              <a:t>(2008) survey of 1,369 organisations</a:t>
            </a:r>
          </a:p>
          <a:p>
            <a:r>
              <a:rPr lang="en-US" sz="2600" dirty="0">
                <a:latin typeface="Arial" pitchFamily="34" charset="0"/>
                <a:cs typeface="Arial" pitchFamily="34" charset="0"/>
              </a:rPr>
              <a:t>HPWOs have well-established values that are typically well understood by most employees and are key drivers of employee behaviour. </a:t>
            </a:r>
          </a:p>
          <a:p>
            <a:r>
              <a:rPr lang="en-US" sz="2600" dirty="0">
                <a:latin typeface="Arial" pitchFamily="34" charset="0"/>
                <a:cs typeface="Arial" pitchFamily="34" charset="0"/>
              </a:rPr>
              <a:t>HPWOs have organisational and departmental strategies that enable managers to:</a:t>
            </a:r>
            <a:endParaRPr lang="en-GB" sz="2600" dirty="0">
              <a:latin typeface="Arial" pitchFamily="34" charset="0"/>
              <a:cs typeface="Arial" pitchFamily="34" charset="0"/>
            </a:endParaRPr>
          </a:p>
          <a:p>
            <a:pPr lvl="1">
              <a:buFont typeface="Arial" pitchFamily="34" charset="0"/>
              <a:buChar char="•"/>
            </a:pPr>
            <a:r>
              <a:rPr lang="en-US" sz="2600" dirty="0">
                <a:latin typeface="Arial" pitchFamily="34" charset="0"/>
                <a:cs typeface="Arial" pitchFamily="34" charset="0"/>
              </a:rPr>
              <a:t>set clear goals</a:t>
            </a:r>
            <a:endParaRPr lang="en-GB" sz="2600" dirty="0">
              <a:latin typeface="Arial" pitchFamily="34" charset="0"/>
              <a:cs typeface="Arial" pitchFamily="34" charset="0"/>
            </a:endParaRPr>
          </a:p>
          <a:p>
            <a:pPr lvl="1">
              <a:buFont typeface="Arial" pitchFamily="34" charset="0"/>
              <a:buChar char="•"/>
            </a:pPr>
            <a:r>
              <a:rPr lang="en-US" sz="2600" dirty="0">
                <a:latin typeface="Arial" pitchFamily="34" charset="0"/>
                <a:cs typeface="Arial" pitchFamily="34" charset="0"/>
              </a:rPr>
              <a:t>understand employees' abilities</a:t>
            </a:r>
            <a:endParaRPr lang="en-GB" sz="2600" dirty="0">
              <a:latin typeface="Arial" pitchFamily="34" charset="0"/>
              <a:cs typeface="Arial" pitchFamily="34" charset="0"/>
            </a:endParaRPr>
          </a:p>
          <a:p>
            <a:pPr lvl="1">
              <a:buFont typeface="Arial" pitchFamily="34" charset="0"/>
              <a:buChar char="•"/>
            </a:pPr>
            <a:r>
              <a:rPr lang="en-US" sz="2600" dirty="0">
                <a:latin typeface="Arial" pitchFamily="34" charset="0"/>
                <a:cs typeface="Arial" pitchFamily="34" charset="0"/>
              </a:rPr>
              <a:t>guide and coach employees. </a:t>
            </a:r>
            <a:endParaRPr lang="en-GB" sz="2600" dirty="0">
              <a:latin typeface="Arial" pitchFamily="34" charset="0"/>
              <a:cs typeface="Arial" pitchFamily="34" charset="0"/>
            </a:endParaRPr>
          </a:p>
        </p:txBody>
      </p:sp>
    </p:spTree>
    <p:extLst>
      <p:ext uri="{BB962C8B-B14F-4D97-AF65-F5344CB8AC3E}">
        <p14:creationId xmlns:p14="http://schemas.microsoft.com/office/powerpoint/2010/main" val="282004178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p:cNvSpPr>
          <p:nvPr>
            <p:ph type="title"/>
          </p:nvPr>
        </p:nvSpPr>
        <p:spPr>
          <a:xfrm>
            <a:off x="457200" y="27856"/>
            <a:ext cx="8229600" cy="780181"/>
          </a:xfrm>
          <a:noFill/>
        </p:spPr>
        <p:txBody>
          <a:bodyPr>
            <a:normAutofit/>
          </a:bodyPr>
          <a:lstStyle/>
          <a:p>
            <a:r>
              <a:rPr lang="en-GB" sz="4000" b="1" dirty="0">
                <a:latin typeface="Arial" charset="0"/>
                <a:cs typeface="Arial" charset="0"/>
              </a:rPr>
              <a:t>Partnership agreements</a:t>
            </a:r>
          </a:p>
        </p:txBody>
      </p:sp>
      <p:sp>
        <p:nvSpPr>
          <p:cNvPr id="16387" name="Rectangle 3"/>
          <p:cNvSpPr>
            <a:spLocks noGrp="1"/>
          </p:cNvSpPr>
          <p:nvPr>
            <p:ph idx="1"/>
          </p:nvPr>
        </p:nvSpPr>
        <p:spPr>
          <a:xfrm>
            <a:off x="457200" y="836554"/>
            <a:ext cx="8458200" cy="4525963"/>
          </a:xfrm>
        </p:spPr>
        <p:txBody>
          <a:bodyPr>
            <a:normAutofit fontScale="92500" lnSpcReduction="10000"/>
          </a:bodyPr>
          <a:lstStyle/>
          <a:p>
            <a:pPr marL="609600" indent="-609600"/>
            <a:r>
              <a:rPr lang="en-US" sz="2800" dirty="0">
                <a:latin typeface="Arial" charset="0"/>
                <a:cs typeface="Arial" charset="0"/>
              </a:rPr>
              <a:t>A development in cooperative arrangements between employers and trade unions</a:t>
            </a:r>
          </a:p>
          <a:p>
            <a:pPr marL="609600" indent="-609600"/>
            <a:r>
              <a:rPr lang="en-US" sz="2800" dirty="0">
                <a:latin typeface="Arial" charset="0"/>
                <a:cs typeface="Arial" charset="0"/>
              </a:rPr>
              <a:t>Claimed to provide increased benefits to employers, trade unions and employees</a:t>
            </a:r>
          </a:p>
          <a:p>
            <a:pPr marL="609600" indent="-609600"/>
            <a:r>
              <a:rPr lang="en-US" sz="2800" dirty="0">
                <a:latin typeface="Arial" charset="0"/>
                <a:cs typeface="Arial" charset="0"/>
              </a:rPr>
              <a:t>Requires higher levels of trust in the employment relationship</a:t>
            </a:r>
          </a:p>
          <a:p>
            <a:pPr marL="609600" indent="-609600"/>
            <a:r>
              <a:rPr lang="en-US" sz="2800" dirty="0">
                <a:latin typeface="Arial" charset="0"/>
                <a:cs typeface="Arial" charset="0"/>
              </a:rPr>
              <a:t>Common elements:</a:t>
            </a:r>
          </a:p>
          <a:p>
            <a:pPr marL="976313" lvl="1" indent="-609600">
              <a:buFont typeface="Arial" pitchFamily="34" charset="0"/>
              <a:buChar char="•"/>
            </a:pPr>
            <a:r>
              <a:rPr lang="en-US" sz="2400" dirty="0">
                <a:latin typeface="Arial" charset="0"/>
                <a:cs typeface="Arial" charset="0"/>
              </a:rPr>
              <a:t>shared commitment to business success</a:t>
            </a:r>
          </a:p>
          <a:p>
            <a:pPr marL="976313" lvl="1" indent="-609600">
              <a:buFont typeface="Arial" pitchFamily="34" charset="0"/>
              <a:buChar char="•"/>
            </a:pPr>
            <a:r>
              <a:rPr lang="en-US" sz="2400" dirty="0">
                <a:latin typeface="Arial" charset="0"/>
                <a:cs typeface="Arial" charset="0"/>
              </a:rPr>
              <a:t>developed forms of communication and consultation</a:t>
            </a:r>
          </a:p>
          <a:p>
            <a:pPr marL="976313" lvl="1" indent="-609600">
              <a:buFont typeface="Arial" pitchFamily="34" charset="0"/>
              <a:buChar char="•"/>
            </a:pPr>
            <a:r>
              <a:rPr lang="en-US" sz="2400" dirty="0">
                <a:latin typeface="Arial" charset="0"/>
                <a:cs typeface="Arial" charset="0"/>
              </a:rPr>
              <a:t>some employer guarantee on employment security</a:t>
            </a:r>
          </a:p>
          <a:p>
            <a:pPr marL="976313" lvl="1" indent="-609600">
              <a:buFont typeface="Arial" pitchFamily="34" charset="0"/>
              <a:buChar char="•"/>
            </a:pPr>
            <a:r>
              <a:rPr lang="en-US" sz="2400" dirty="0">
                <a:latin typeface="Arial" charset="0"/>
                <a:cs typeface="Arial" charset="0"/>
              </a:rPr>
              <a:t>acceptance of the need for flexible working</a:t>
            </a:r>
          </a:p>
          <a:p>
            <a:pPr marL="609600" indent="-609600"/>
            <a:endParaRPr lang="en-US" dirty="0">
              <a:latin typeface="Arial" charset="0"/>
              <a:cs typeface="Arial" charset="0"/>
            </a:endParaRPr>
          </a:p>
        </p:txBody>
      </p:sp>
    </p:spTree>
    <p:extLst>
      <p:ext uri="{BB962C8B-B14F-4D97-AF65-F5344CB8AC3E}">
        <p14:creationId xmlns:p14="http://schemas.microsoft.com/office/powerpoint/2010/main" val="132095724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628650" y="251790"/>
            <a:ext cx="7886700" cy="1231200"/>
          </a:xfrm>
        </p:spPr>
        <p:txBody>
          <a:bodyPr>
            <a:normAutofit fontScale="90000"/>
          </a:bodyPr>
          <a:lstStyle/>
          <a:p>
            <a:r>
              <a:rPr lang="en-GB" b="1" dirty="0">
                <a:latin typeface="Arial" pitchFamily="34" charset="0"/>
                <a:cs typeface="Arial" pitchFamily="34" charset="0"/>
              </a:rPr>
              <a:t>Organisational benefits of diversity management</a:t>
            </a:r>
          </a:p>
        </p:txBody>
      </p:sp>
      <p:sp>
        <p:nvSpPr>
          <p:cNvPr id="21507" name="Content Placeholder 2"/>
          <p:cNvSpPr>
            <a:spLocks noGrp="1"/>
          </p:cNvSpPr>
          <p:nvPr>
            <p:ph idx="1"/>
          </p:nvPr>
        </p:nvSpPr>
        <p:spPr>
          <a:xfrm>
            <a:off x="457200" y="1981200"/>
            <a:ext cx="8229600" cy="4525963"/>
          </a:xfrm>
        </p:spPr>
        <p:txBody>
          <a:bodyPr/>
          <a:lstStyle/>
          <a:p>
            <a:r>
              <a:rPr lang="en-US" sz="2800" dirty="0">
                <a:latin typeface="Arial" pitchFamily="34" charset="0"/>
                <a:cs typeface="Arial" pitchFamily="34" charset="0"/>
              </a:rPr>
              <a:t>Three main reasons used to justify the case for a diversity approach:</a:t>
            </a:r>
          </a:p>
          <a:p>
            <a:endParaRPr lang="en-US" sz="2800" dirty="0">
              <a:latin typeface="Arial" pitchFamily="34" charset="0"/>
              <a:cs typeface="Arial" pitchFamily="34" charset="0"/>
            </a:endParaRPr>
          </a:p>
          <a:p>
            <a:pPr marL="1257300" lvl="2" indent="-457200">
              <a:buFont typeface="+mj-lt"/>
              <a:buAutoNum type="arabicPeriod"/>
            </a:pPr>
            <a:r>
              <a:rPr lang="en-US" sz="2800" dirty="0"/>
              <a:t>t</a:t>
            </a:r>
            <a:r>
              <a:rPr lang="en-US" sz="2800" dirty="0">
                <a:latin typeface="Arial" pitchFamily="34" charset="0"/>
                <a:cs typeface="Arial" pitchFamily="34" charset="0"/>
              </a:rPr>
              <a:t>he </a:t>
            </a:r>
            <a:r>
              <a:rPr lang="en-US" sz="2800" dirty="0"/>
              <a:t>b</a:t>
            </a:r>
            <a:r>
              <a:rPr lang="en-US" sz="2800" dirty="0">
                <a:latin typeface="Arial" pitchFamily="34" charset="0"/>
                <a:cs typeface="Arial" pitchFamily="34" charset="0"/>
              </a:rPr>
              <a:t>usiness </a:t>
            </a:r>
            <a:r>
              <a:rPr lang="en-US" sz="2800" dirty="0"/>
              <a:t>c</a:t>
            </a:r>
            <a:r>
              <a:rPr lang="en-US" sz="2800" dirty="0">
                <a:latin typeface="Arial" pitchFamily="34" charset="0"/>
                <a:cs typeface="Arial" pitchFamily="34" charset="0"/>
              </a:rPr>
              <a:t>ase</a:t>
            </a:r>
          </a:p>
          <a:p>
            <a:pPr marL="1257300" lvl="2" indent="-457200">
              <a:buFont typeface="+mj-lt"/>
              <a:buAutoNum type="arabicPeriod"/>
            </a:pPr>
            <a:r>
              <a:rPr lang="en-US" sz="2800" dirty="0"/>
              <a:t>t</a:t>
            </a:r>
            <a:r>
              <a:rPr lang="en-US" sz="2800" dirty="0">
                <a:latin typeface="Arial" pitchFamily="34" charset="0"/>
                <a:cs typeface="Arial" pitchFamily="34" charset="0"/>
              </a:rPr>
              <a:t>he impact of the demographic time bomb </a:t>
            </a:r>
          </a:p>
          <a:p>
            <a:pPr marL="1257300" lvl="2" indent="-457200">
              <a:buFont typeface="+mj-lt"/>
              <a:buAutoNum type="arabicPeriod"/>
            </a:pPr>
            <a:r>
              <a:rPr lang="en-US" sz="2800" dirty="0"/>
              <a:t>t</a:t>
            </a:r>
            <a:r>
              <a:rPr lang="en-US" sz="2800" dirty="0">
                <a:latin typeface="Arial" pitchFamily="34" charset="0"/>
                <a:cs typeface="Arial" pitchFamily="34" charset="0"/>
              </a:rPr>
              <a:t>he social justice argument</a:t>
            </a:r>
          </a:p>
          <a:p>
            <a:pPr marL="457200" indent="-457200">
              <a:buFont typeface="+mj-lt"/>
              <a:buAutoNum type="arabicPeriod"/>
            </a:pPr>
            <a:endParaRPr lang="en-US" dirty="0"/>
          </a:p>
        </p:txBody>
      </p:sp>
    </p:spTree>
    <p:extLst>
      <p:ext uri="{BB962C8B-B14F-4D97-AF65-F5344CB8AC3E}">
        <p14:creationId xmlns:p14="http://schemas.microsoft.com/office/powerpoint/2010/main" val="308499336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Arial" pitchFamily="34" charset="0"/>
                <a:cs typeface="Arial" pitchFamily="34" charset="0"/>
              </a:rPr>
              <a:t>The business case for diversity</a:t>
            </a:r>
          </a:p>
        </p:txBody>
      </p:sp>
      <p:sp>
        <p:nvSpPr>
          <p:cNvPr id="3" name="Content Placeholder 2"/>
          <p:cNvSpPr>
            <a:spLocks noGrp="1"/>
          </p:cNvSpPr>
          <p:nvPr>
            <p:ph idx="1"/>
          </p:nvPr>
        </p:nvSpPr>
        <p:spPr>
          <a:xfrm>
            <a:off x="628650" y="1613168"/>
            <a:ext cx="7886700" cy="4899176"/>
          </a:xfrm>
        </p:spPr>
        <p:txBody>
          <a:bodyPr/>
          <a:lstStyle/>
          <a:p>
            <a:r>
              <a:rPr lang="en-GB" sz="2800" dirty="0">
                <a:latin typeface="Arial" pitchFamily="34" charset="0"/>
                <a:cs typeface="Arial" pitchFamily="34" charset="0"/>
              </a:rPr>
              <a:t>According to the CIPD (2012) there are 3 business reasons: </a:t>
            </a:r>
          </a:p>
          <a:p>
            <a:pPr marL="0" indent="0">
              <a:buNone/>
            </a:pPr>
            <a:endParaRPr lang="en-GB" sz="2800" dirty="0">
              <a:latin typeface="Arial" pitchFamily="34" charset="0"/>
              <a:cs typeface="Arial" pitchFamily="34" charset="0"/>
            </a:endParaRPr>
          </a:p>
          <a:p>
            <a:pPr marL="1257300" lvl="2" indent="-457200">
              <a:buFont typeface="+mj-lt"/>
              <a:buAutoNum type="arabicPeriod"/>
            </a:pPr>
            <a:r>
              <a:rPr lang="en-GB" sz="2800" dirty="0"/>
              <a:t>p</a:t>
            </a:r>
            <a:r>
              <a:rPr lang="en-GB" sz="2800" dirty="0">
                <a:latin typeface="Arial" pitchFamily="34" charset="0"/>
                <a:cs typeface="Arial" pitchFamily="34" charset="0"/>
              </a:rPr>
              <a:t>eople issues</a:t>
            </a:r>
          </a:p>
          <a:p>
            <a:pPr marL="1257300" lvl="2" indent="-457200">
              <a:buFont typeface="+mj-lt"/>
              <a:buAutoNum type="arabicPeriod"/>
            </a:pPr>
            <a:r>
              <a:rPr lang="en-GB" sz="2800" dirty="0"/>
              <a:t>p</a:t>
            </a:r>
            <a:r>
              <a:rPr lang="en-GB" sz="2800" dirty="0">
                <a:latin typeface="Arial" pitchFamily="34" charset="0"/>
                <a:cs typeface="Arial" pitchFamily="34" charset="0"/>
              </a:rPr>
              <a:t>roduct </a:t>
            </a:r>
            <a:r>
              <a:rPr lang="en-GB" sz="2800" dirty="0"/>
              <a:t>m</a:t>
            </a:r>
            <a:r>
              <a:rPr lang="en-GB" sz="2800" dirty="0">
                <a:latin typeface="Arial" pitchFamily="34" charset="0"/>
                <a:cs typeface="Arial" pitchFamily="34" charset="0"/>
              </a:rPr>
              <a:t>arket competiveness</a:t>
            </a:r>
          </a:p>
          <a:p>
            <a:pPr marL="1257300" lvl="2" indent="-457200">
              <a:buFont typeface="+mj-lt"/>
              <a:buAutoNum type="arabicPeriod"/>
            </a:pPr>
            <a:r>
              <a:rPr lang="en-GB" sz="2800" dirty="0"/>
              <a:t>c</a:t>
            </a:r>
            <a:r>
              <a:rPr lang="en-GB" sz="2800" dirty="0">
                <a:latin typeface="Arial" pitchFamily="34" charset="0"/>
                <a:cs typeface="Arial" pitchFamily="34" charset="0"/>
              </a:rPr>
              <a:t>orporate reputation</a:t>
            </a:r>
          </a:p>
          <a:p>
            <a:pPr marL="1257300" lvl="2" indent="-457200">
              <a:buNone/>
            </a:pPr>
            <a:endParaRPr lang="en-GB" sz="2800" dirty="0"/>
          </a:p>
        </p:txBody>
      </p:sp>
    </p:spTree>
    <p:extLst>
      <p:ext uri="{BB962C8B-B14F-4D97-AF65-F5344CB8AC3E}">
        <p14:creationId xmlns:p14="http://schemas.microsoft.com/office/powerpoint/2010/main" val="89731583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457200" y="457200"/>
            <a:ext cx="8229600" cy="1143000"/>
          </a:xfrm>
        </p:spPr>
        <p:txBody>
          <a:bodyPr>
            <a:noAutofit/>
          </a:bodyPr>
          <a:lstStyle/>
          <a:p>
            <a:r>
              <a:rPr lang="en-GB" sz="4000" b="1" dirty="0">
                <a:latin typeface="Arial" pitchFamily="34" charset="0"/>
                <a:cs typeface="Arial" pitchFamily="34" charset="0"/>
              </a:rPr>
              <a:t>Managing diversity – how to move equality forward</a:t>
            </a:r>
          </a:p>
        </p:txBody>
      </p:sp>
      <p:sp>
        <p:nvSpPr>
          <p:cNvPr id="22531" name="Content Placeholder 2"/>
          <p:cNvSpPr>
            <a:spLocks noGrp="1"/>
          </p:cNvSpPr>
          <p:nvPr>
            <p:ph idx="1"/>
          </p:nvPr>
        </p:nvSpPr>
        <p:spPr>
          <a:xfrm>
            <a:off x="457200" y="2133600"/>
            <a:ext cx="8229600" cy="4525963"/>
          </a:xfrm>
        </p:spPr>
        <p:txBody>
          <a:bodyPr>
            <a:normAutofit/>
          </a:bodyPr>
          <a:lstStyle/>
          <a:p>
            <a:r>
              <a:rPr lang="en-US" sz="2800" dirty="0"/>
              <a:t>n</a:t>
            </a:r>
            <a:r>
              <a:rPr lang="en-US" sz="2800" dirty="0">
                <a:latin typeface="Arial" pitchFamily="34" charset="0"/>
                <a:cs typeface="Arial" pitchFamily="34" charset="0"/>
              </a:rPr>
              <a:t>eeds to be led from the top </a:t>
            </a:r>
          </a:p>
          <a:p>
            <a:r>
              <a:rPr lang="en-US" sz="2800" dirty="0">
                <a:latin typeface="Arial" pitchFamily="34" charset="0"/>
                <a:cs typeface="Arial" pitchFamily="34" charset="0"/>
              </a:rPr>
              <a:t>needs to be seen as a mainstream issue owned by everyone</a:t>
            </a:r>
          </a:p>
          <a:p>
            <a:r>
              <a:rPr lang="en-US" sz="2800" dirty="0"/>
              <a:t>r</a:t>
            </a:r>
            <a:r>
              <a:rPr lang="en-US" sz="2800" dirty="0">
                <a:latin typeface="Arial" pitchFamily="34" charset="0"/>
                <a:cs typeface="Arial" pitchFamily="34" charset="0"/>
              </a:rPr>
              <a:t>equires systematic management action </a:t>
            </a:r>
          </a:p>
          <a:p>
            <a:r>
              <a:rPr lang="en-US" sz="2800" dirty="0">
                <a:latin typeface="Arial" pitchFamily="34" charset="0"/>
                <a:cs typeface="Arial" pitchFamily="34" charset="0"/>
              </a:rPr>
              <a:t>culture change from minimum legal compliance to open workplace where everyone feels valued and can add value</a:t>
            </a:r>
          </a:p>
          <a:p>
            <a:endParaRPr lang="en-US" sz="2800" dirty="0">
              <a:latin typeface="Arial" pitchFamily="34" charset="0"/>
              <a:cs typeface="Arial" pitchFamily="34" charset="0"/>
            </a:endParaRPr>
          </a:p>
        </p:txBody>
      </p:sp>
    </p:spTree>
    <p:extLst>
      <p:ext uri="{BB962C8B-B14F-4D97-AF65-F5344CB8AC3E}">
        <p14:creationId xmlns:p14="http://schemas.microsoft.com/office/powerpoint/2010/main" val="271017979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2365" y="548680"/>
            <a:ext cx="8110332" cy="785818"/>
          </a:xfrm>
        </p:spPr>
        <p:txBody>
          <a:bodyPr>
            <a:noAutofit/>
          </a:bodyPr>
          <a:lstStyle/>
          <a:p>
            <a:r>
              <a:rPr lang="en-GB" sz="4000" b="1" dirty="0">
                <a:latin typeface="Arial" pitchFamily="34" charset="0"/>
                <a:cs typeface="Arial" pitchFamily="34" charset="0"/>
              </a:rPr>
              <a:t>Issues with goals, objectives and targets</a:t>
            </a:r>
          </a:p>
        </p:txBody>
      </p:sp>
      <p:sp>
        <p:nvSpPr>
          <p:cNvPr id="3" name="Content Placeholder 2"/>
          <p:cNvSpPr>
            <a:spLocks noGrp="1"/>
          </p:cNvSpPr>
          <p:nvPr>
            <p:ph idx="1"/>
          </p:nvPr>
        </p:nvSpPr>
        <p:spPr>
          <a:xfrm>
            <a:off x="899592" y="2060848"/>
            <a:ext cx="7429552" cy="4310074"/>
          </a:xfrm>
        </p:spPr>
        <p:txBody>
          <a:bodyPr/>
          <a:lstStyle/>
          <a:p>
            <a:pPr lvl="0"/>
            <a:r>
              <a:rPr lang="en-GB" sz="2800" dirty="0"/>
              <a:t>p</a:t>
            </a:r>
            <a:r>
              <a:rPr lang="en-GB" sz="2800" dirty="0">
                <a:latin typeface="Arial" pitchFamily="34" charset="0"/>
                <a:cs typeface="Arial" pitchFamily="34" charset="0"/>
              </a:rPr>
              <a:t>olicy deployment </a:t>
            </a:r>
          </a:p>
          <a:p>
            <a:pPr lvl="0"/>
            <a:r>
              <a:rPr lang="en-GB" sz="2800" dirty="0"/>
              <a:t>q</a:t>
            </a:r>
            <a:r>
              <a:rPr lang="en-GB" sz="2800" dirty="0">
                <a:latin typeface="Arial" pitchFamily="34" charset="0"/>
                <a:cs typeface="Arial" pitchFamily="34" charset="0"/>
              </a:rPr>
              <a:t>uality versus quantity targets</a:t>
            </a:r>
          </a:p>
          <a:p>
            <a:pPr lvl="0"/>
            <a:r>
              <a:rPr lang="en-GB" sz="2800" dirty="0"/>
              <a:t>g</a:t>
            </a:r>
            <a:r>
              <a:rPr lang="en-GB" sz="2800" dirty="0">
                <a:latin typeface="Arial" pitchFamily="34" charset="0"/>
                <a:cs typeface="Arial" pitchFamily="34" charset="0"/>
              </a:rPr>
              <a:t>oal displacement  </a:t>
            </a:r>
          </a:p>
          <a:p>
            <a:pPr lvl="0"/>
            <a:r>
              <a:rPr lang="en-GB" sz="2800" dirty="0">
                <a:latin typeface="Arial" pitchFamily="34" charset="0"/>
                <a:cs typeface="Arial" pitchFamily="34" charset="0"/>
              </a:rPr>
              <a:t>individualisation effect </a:t>
            </a:r>
          </a:p>
          <a:p>
            <a:pPr lvl="0"/>
            <a:r>
              <a:rPr lang="en-GB" sz="2800" dirty="0"/>
              <a:t>g</a:t>
            </a:r>
            <a:r>
              <a:rPr lang="en-GB" sz="2800" dirty="0">
                <a:latin typeface="Arial" pitchFamily="34" charset="0"/>
                <a:cs typeface="Arial" pitchFamily="34" charset="0"/>
              </a:rPr>
              <a:t>oal override</a:t>
            </a:r>
          </a:p>
          <a:p>
            <a:pPr lvl="0"/>
            <a:r>
              <a:rPr lang="en-GB" sz="2800" dirty="0"/>
              <a:t>l</a:t>
            </a:r>
            <a:r>
              <a:rPr lang="en-GB" sz="2800" dirty="0">
                <a:latin typeface="Arial" pitchFamily="34" charset="0"/>
                <a:cs typeface="Arial" pitchFamily="34" charset="0"/>
              </a:rPr>
              <a:t>imited influence  </a:t>
            </a:r>
          </a:p>
          <a:p>
            <a:pPr lvl="0">
              <a:buNone/>
            </a:pPr>
            <a:endParaRPr lang="en-GB" sz="2800" dirty="0">
              <a:latin typeface="Arial" pitchFamily="34" charset="0"/>
              <a:cs typeface="Arial" pitchFamily="34" charset="0"/>
            </a:endParaRPr>
          </a:p>
          <a:p>
            <a:pPr lvl="0">
              <a:buNone/>
            </a:pPr>
            <a:r>
              <a:rPr lang="en-GB" sz="2800" dirty="0">
                <a:latin typeface="Arial" pitchFamily="34" charset="0"/>
                <a:cs typeface="Arial" pitchFamily="34" charset="0"/>
              </a:rPr>
              <a:t>Rees and French (2013)</a:t>
            </a:r>
          </a:p>
        </p:txBody>
      </p:sp>
    </p:spTree>
    <p:extLst>
      <p:ext uri="{BB962C8B-B14F-4D97-AF65-F5344CB8AC3E}">
        <p14:creationId xmlns:p14="http://schemas.microsoft.com/office/powerpoint/2010/main" val="1586648260"/>
      </p:ext>
    </p:extLst>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42910" y="285728"/>
            <a:ext cx="7772400" cy="928694"/>
          </a:xfrm>
        </p:spPr>
        <p:txBody>
          <a:bodyPr>
            <a:normAutofit/>
          </a:bodyPr>
          <a:lstStyle/>
          <a:p>
            <a:r>
              <a:rPr lang="en-GB" sz="4000" b="1" dirty="0"/>
              <a:t>Appraisal systems</a:t>
            </a:r>
          </a:p>
        </p:txBody>
      </p:sp>
      <p:sp>
        <p:nvSpPr>
          <p:cNvPr id="5" name="Content Placeholder 4"/>
          <p:cNvSpPr>
            <a:spLocks noGrp="1"/>
          </p:cNvSpPr>
          <p:nvPr>
            <p:ph sz="half" idx="1"/>
          </p:nvPr>
        </p:nvSpPr>
        <p:spPr>
          <a:xfrm>
            <a:off x="685800" y="1714488"/>
            <a:ext cx="3810000" cy="4381512"/>
          </a:xfrm>
        </p:spPr>
        <p:txBody>
          <a:bodyPr>
            <a:normAutofit/>
          </a:bodyPr>
          <a:lstStyle/>
          <a:p>
            <a:pPr eaLnBrk="1" hangingPunct="1"/>
            <a:r>
              <a:rPr lang="en-GB" dirty="0">
                <a:latin typeface="Arial" pitchFamily="34" charset="0"/>
                <a:cs typeface="Arial" pitchFamily="34" charset="0"/>
              </a:rPr>
              <a:t>Top down</a:t>
            </a:r>
          </a:p>
          <a:p>
            <a:pPr eaLnBrk="1" hangingPunct="1"/>
            <a:r>
              <a:rPr lang="en-GB" dirty="0">
                <a:latin typeface="Arial" pitchFamily="34" charset="0"/>
                <a:cs typeface="Arial" pitchFamily="34" charset="0"/>
              </a:rPr>
              <a:t>Self appraisal</a:t>
            </a:r>
          </a:p>
          <a:p>
            <a:pPr eaLnBrk="1" hangingPunct="1"/>
            <a:r>
              <a:rPr lang="en-GB" dirty="0">
                <a:latin typeface="Arial" pitchFamily="34" charset="0"/>
                <a:cs typeface="Arial" pitchFamily="34" charset="0"/>
              </a:rPr>
              <a:t>Peer Appraisal</a:t>
            </a:r>
          </a:p>
          <a:p>
            <a:pPr eaLnBrk="1" hangingPunct="1"/>
            <a:r>
              <a:rPr lang="en-GB" dirty="0">
                <a:latin typeface="Arial" pitchFamily="34" charset="0"/>
                <a:cs typeface="Arial" pitchFamily="34" charset="0"/>
              </a:rPr>
              <a:t>Upward appraisal</a:t>
            </a:r>
          </a:p>
          <a:p>
            <a:pPr eaLnBrk="1" hangingPunct="1"/>
            <a:r>
              <a:rPr lang="en-GB" dirty="0">
                <a:latin typeface="Arial" pitchFamily="34" charset="0"/>
                <a:cs typeface="Arial" pitchFamily="34" charset="0"/>
              </a:rPr>
              <a:t>Multi-rater </a:t>
            </a:r>
          </a:p>
          <a:p>
            <a:endParaRPr lang="en-GB" dirty="0"/>
          </a:p>
        </p:txBody>
      </p:sp>
      <p:sp>
        <p:nvSpPr>
          <p:cNvPr id="6" name="Content Placeholder 5"/>
          <p:cNvSpPr>
            <a:spLocks noGrp="1"/>
          </p:cNvSpPr>
          <p:nvPr>
            <p:ph sz="half" idx="2"/>
          </p:nvPr>
        </p:nvSpPr>
        <p:spPr>
          <a:xfrm>
            <a:off x="4427984" y="1681808"/>
            <a:ext cx="4392488" cy="4524388"/>
          </a:xfrm>
        </p:spPr>
        <p:txBody>
          <a:bodyPr>
            <a:normAutofit/>
          </a:bodyPr>
          <a:lstStyle/>
          <a:p>
            <a:pPr eaLnBrk="1" hangingPunct="1"/>
            <a:r>
              <a:rPr lang="en-GB" dirty="0">
                <a:latin typeface="Arial" pitchFamily="34" charset="0"/>
                <a:cs typeface="Arial" pitchFamily="34" charset="0"/>
              </a:rPr>
              <a:t>What are the advantages and disadvantages of each</a:t>
            </a:r>
          </a:p>
          <a:p>
            <a:pPr eaLnBrk="1" hangingPunct="1"/>
            <a:r>
              <a:rPr lang="en-GB" dirty="0">
                <a:latin typeface="Arial" pitchFamily="34" charset="0"/>
                <a:cs typeface="Arial" pitchFamily="34" charset="0"/>
              </a:rPr>
              <a:t>When is each appropriate?</a:t>
            </a:r>
          </a:p>
          <a:p>
            <a:pPr eaLnBrk="1" hangingPunct="1"/>
            <a:r>
              <a:rPr lang="en-GB" dirty="0">
                <a:latin typeface="Arial" pitchFamily="34" charset="0"/>
                <a:cs typeface="Arial" pitchFamily="34" charset="0"/>
              </a:rPr>
              <a:t>Which types have you experienced and how did you find them?</a:t>
            </a:r>
          </a:p>
          <a:p>
            <a:endParaRPr lang="en-GB" dirty="0"/>
          </a:p>
        </p:txBody>
      </p:sp>
    </p:spTree>
    <p:extLst>
      <p:ext uri="{BB962C8B-B14F-4D97-AF65-F5344CB8AC3E}">
        <p14:creationId xmlns:p14="http://schemas.microsoft.com/office/powerpoint/2010/main" val="3299490655"/>
      </p:ext>
    </p:extLst>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642910" y="357166"/>
            <a:ext cx="8072494" cy="863600"/>
          </a:xfrm>
        </p:spPr>
        <p:txBody>
          <a:bodyPr/>
          <a:lstStyle/>
          <a:p>
            <a:pPr eaLnBrk="1" hangingPunct="1"/>
            <a:r>
              <a:rPr lang="en-GB" sz="4000" b="1" dirty="0">
                <a:latin typeface="Arial" pitchFamily="34" charset="0"/>
                <a:cs typeface="Arial" pitchFamily="34" charset="0"/>
              </a:rPr>
              <a:t>Problems with appraisals (1)</a:t>
            </a:r>
          </a:p>
        </p:txBody>
      </p:sp>
      <p:sp>
        <p:nvSpPr>
          <p:cNvPr id="29699" name="Rectangle 3"/>
          <p:cNvSpPr>
            <a:spLocks noGrp="1" noChangeArrowheads="1"/>
          </p:cNvSpPr>
          <p:nvPr>
            <p:ph idx="1"/>
          </p:nvPr>
        </p:nvSpPr>
        <p:spPr>
          <a:xfrm>
            <a:off x="685800" y="1253558"/>
            <a:ext cx="7772400" cy="4968875"/>
          </a:xfrm>
        </p:spPr>
        <p:txBody>
          <a:bodyPr/>
          <a:lstStyle/>
          <a:p>
            <a:pPr eaLnBrk="1" hangingPunct="1">
              <a:lnSpc>
                <a:spcPct val="90000"/>
              </a:lnSpc>
            </a:pPr>
            <a:r>
              <a:rPr lang="en-GB" sz="2800" dirty="0">
                <a:latin typeface="Arial" pitchFamily="34" charset="0"/>
                <a:cs typeface="Arial" pitchFamily="34" charset="0"/>
              </a:rPr>
              <a:t>Uses can be split into 3 broad categories:</a:t>
            </a:r>
          </a:p>
          <a:p>
            <a:pPr lvl="1" eaLnBrk="1" hangingPunct="1">
              <a:lnSpc>
                <a:spcPct val="90000"/>
              </a:lnSpc>
              <a:buFont typeface="Arial" panose="020B0604020202020204" pitchFamily="34" charset="0"/>
              <a:buChar char="•"/>
            </a:pPr>
            <a:r>
              <a:rPr lang="en-GB" sz="2400" dirty="0"/>
              <a:t>r</a:t>
            </a:r>
            <a:r>
              <a:rPr lang="en-GB" sz="2400" dirty="0">
                <a:latin typeface="Arial" pitchFamily="34" charset="0"/>
                <a:cs typeface="Arial" pitchFamily="34" charset="0"/>
              </a:rPr>
              <a:t>eward reviews</a:t>
            </a:r>
          </a:p>
          <a:p>
            <a:pPr lvl="1" eaLnBrk="1" hangingPunct="1">
              <a:lnSpc>
                <a:spcPct val="90000"/>
              </a:lnSpc>
              <a:buFont typeface="Arial" panose="020B0604020202020204" pitchFamily="34" charset="0"/>
              <a:buChar char="•"/>
            </a:pPr>
            <a:r>
              <a:rPr lang="en-GB" sz="2400" dirty="0"/>
              <a:t>p</a:t>
            </a:r>
            <a:r>
              <a:rPr lang="en-GB" sz="2400" dirty="0">
                <a:latin typeface="Arial" pitchFamily="34" charset="0"/>
                <a:cs typeface="Arial" pitchFamily="34" charset="0"/>
              </a:rPr>
              <a:t>otential reviews</a:t>
            </a:r>
          </a:p>
          <a:p>
            <a:pPr lvl="1" eaLnBrk="1" hangingPunct="1">
              <a:lnSpc>
                <a:spcPct val="90000"/>
              </a:lnSpc>
              <a:buFont typeface="Arial" panose="020B0604020202020204" pitchFamily="34" charset="0"/>
              <a:buChar char="•"/>
            </a:pPr>
            <a:r>
              <a:rPr lang="en-GB" sz="2400" dirty="0"/>
              <a:t>p</a:t>
            </a:r>
            <a:r>
              <a:rPr lang="en-GB" sz="2400" dirty="0">
                <a:latin typeface="Arial" pitchFamily="34" charset="0"/>
                <a:cs typeface="Arial" pitchFamily="34" charset="0"/>
              </a:rPr>
              <a:t>erformance reviews</a:t>
            </a:r>
          </a:p>
          <a:p>
            <a:pPr marL="457200" lvl="1" indent="0" eaLnBrk="1" hangingPunct="1">
              <a:lnSpc>
                <a:spcPct val="90000"/>
              </a:lnSpc>
              <a:buNone/>
            </a:pPr>
            <a:endParaRPr lang="en-GB" sz="1000" dirty="0">
              <a:latin typeface="Arial" pitchFamily="34" charset="0"/>
              <a:cs typeface="Arial" pitchFamily="34" charset="0"/>
            </a:endParaRPr>
          </a:p>
          <a:p>
            <a:pPr eaLnBrk="1" hangingPunct="1">
              <a:lnSpc>
                <a:spcPct val="90000"/>
              </a:lnSpc>
            </a:pPr>
            <a:r>
              <a:rPr lang="en-GB" sz="2800" dirty="0">
                <a:latin typeface="Arial" pitchFamily="34" charset="0"/>
                <a:cs typeface="Arial" pitchFamily="34" charset="0"/>
              </a:rPr>
              <a:t>There is a conflict between the three</a:t>
            </a:r>
          </a:p>
          <a:p>
            <a:pPr eaLnBrk="1" hangingPunct="1">
              <a:lnSpc>
                <a:spcPct val="90000"/>
              </a:lnSpc>
            </a:pPr>
            <a:endParaRPr lang="en-GB" sz="1000" dirty="0">
              <a:latin typeface="Arial" pitchFamily="34" charset="0"/>
              <a:cs typeface="Arial" pitchFamily="34" charset="0"/>
            </a:endParaRPr>
          </a:p>
          <a:p>
            <a:pPr eaLnBrk="1" hangingPunct="1">
              <a:lnSpc>
                <a:spcPct val="90000"/>
              </a:lnSpc>
            </a:pPr>
            <a:r>
              <a:rPr lang="en-GB" sz="2800" dirty="0">
                <a:latin typeface="Arial" pitchFamily="34" charset="0"/>
                <a:cs typeface="Arial" pitchFamily="34" charset="0"/>
              </a:rPr>
              <a:t>Asking appraisers to be both judge and helper?</a:t>
            </a:r>
          </a:p>
          <a:p>
            <a:pPr eaLnBrk="1" hangingPunct="1">
              <a:lnSpc>
                <a:spcPct val="90000"/>
              </a:lnSpc>
            </a:pPr>
            <a:endParaRPr lang="en-GB" sz="1000" dirty="0">
              <a:latin typeface="Arial" pitchFamily="34" charset="0"/>
              <a:cs typeface="Arial" pitchFamily="34" charset="0"/>
            </a:endParaRPr>
          </a:p>
          <a:p>
            <a:pPr eaLnBrk="1" hangingPunct="1">
              <a:lnSpc>
                <a:spcPct val="90000"/>
              </a:lnSpc>
            </a:pPr>
            <a:r>
              <a:rPr lang="en-GB" sz="2800" dirty="0">
                <a:latin typeface="Arial" pitchFamily="34" charset="0"/>
                <a:cs typeface="Arial" pitchFamily="34" charset="0"/>
              </a:rPr>
              <a:t>Organisations need to decide their primary use</a:t>
            </a:r>
          </a:p>
          <a:p>
            <a:pPr eaLnBrk="1" hangingPunct="1">
              <a:lnSpc>
                <a:spcPct val="90000"/>
              </a:lnSpc>
              <a:buFontTx/>
              <a:buNone/>
            </a:pPr>
            <a:endParaRPr lang="en-GB" sz="2800" dirty="0">
              <a:solidFill>
                <a:schemeClr val="accent2"/>
              </a:solidFill>
              <a:latin typeface="Comic Sans MS" pitchFamily="66" charset="0"/>
            </a:endParaRPr>
          </a:p>
        </p:txBody>
      </p:sp>
    </p:spTree>
    <p:extLst>
      <p:ext uri="{BB962C8B-B14F-4D97-AF65-F5344CB8AC3E}">
        <p14:creationId xmlns:p14="http://schemas.microsoft.com/office/powerpoint/2010/main" val="1485367588"/>
      </p:ext>
    </p:extLst>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28604"/>
            <a:ext cx="8101042" cy="857256"/>
          </a:xfrm>
        </p:spPr>
        <p:txBody>
          <a:bodyPr/>
          <a:lstStyle/>
          <a:p>
            <a:r>
              <a:rPr lang="en-GB" sz="4000" b="1" dirty="0">
                <a:latin typeface="Arial" pitchFamily="34" charset="0"/>
                <a:cs typeface="Arial" pitchFamily="34" charset="0"/>
              </a:rPr>
              <a:t>Problems with </a:t>
            </a:r>
            <a:r>
              <a:rPr lang="en-GB" sz="4000" b="1" dirty="0"/>
              <a:t>a</a:t>
            </a:r>
            <a:r>
              <a:rPr lang="en-GB" sz="4000" b="1" dirty="0">
                <a:latin typeface="Arial" pitchFamily="34" charset="0"/>
                <a:cs typeface="Arial" pitchFamily="34" charset="0"/>
              </a:rPr>
              <a:t>ppraisals (2)</a:t>
            </a:r>
          </a:p>
        </p:txBody>
      </p:sp>
      <p:sp>
        <p:nvSpPr>
          <p:cNvPr id="3" name="Content Placeholder 2"/>
          <p:cNvSpPr>
            <a:spLocks noGrp="1"/>
          </p:cNvSpPr>
          <p:nvPr>
            <p:ph idx="1"/>
          </p:nvPr>
        </p:nvSpPr>
        <p:spPr>
          <a:xfrm>
            <a:off x="714348" y="1500174"/>
            <a:ext cx="7772400" cy="5357826"/>
          </a:xfrm>
        </p:spPr>
        <p:txBody>
          <a:bodyPr>
            <a:normAutofit/>
          </a:bodyPr>
          <a:lstStyle/>
          <a:p>
            <a:pPr>
              <a:buNone/>
            </a:pPr>
            <a:r>
              <a:rPr lang="fr-FR" sz="3000" dirty="0">
                <a:latin typeface="Arial" pitchFamily="34" charset="0"/>
                <a:cs typeface="Arial" pitchFamily="34" charset="0"/>
              </a:rPr>
              <a:t>Pitfalls related to evaluation of performance: </a:t>
            </a:r>
          </a:p>
          <a:p>
            <a:pPr>
              <a:buNone/>
            </a:pPr>
            <a:endParaRPr lang="fr-FR" sz="1200" dirty="0">
              <a:latin typeface="Arial" pitchFamily="34" charset="0"/>
              <a:cs typeface="Arial" pitchFamily="34" charset="0"/>
            </a:endParaRPr>
          </a:p>
          <a:p>
            <a:pPr lvl="1">
              <a:buFont typeface="Arial" panose="020B0604020202020204" pitchFamily="34" charset="0"/>
              <a:buChar char="•"/>
            </a:pPr>
            <a:r>
              <a:rPr lang="fr-FR" sz="2500" dirty="0">
                <a:latin typeface="Arial" pitchFamily="34" charset="0"/>
                <a:cs typeface="Arial" pitchFamily="34" charset="0"/>
              </a:rPr>
              <a:t>Kind versus extreme severe evaluations</a:t>
            </a:r>
          </a:p>
          <a:p>
            <a:pPr lvl="1">
              <a:buFont typeface="Arial" panose="020B0604020202020204" pitchFamily="34" charset="0"/>
              <a:buChar char="•"/>
            </a:pPr>
            <a:r>
              <a:rPr lang="fr-CH" sz="2500" dirty="0">
                <a:latin typeface="Arial" pitchFamily="34" charset="0"/>
                <a:cs typeface="Arial" pitchFamily="34" charset="0"/>
              </a:rPr>
              <a:t>Which scale is best (psychologically) suited to evaluate performance ?</a:t>
            </a:r>
            <a:endParaRPr lang="fr-FR" sz="2500" dirty="0">
              <a:latin typeface="Arial" pitchFamily="34" charset="0"/>
              <a:cs typeface="Arial" pitchFamily="34" charset="0"/>
            </a:endParaRPr>
          </a:p>
          <a:p>
            <a:pPr lvl="1">
              <a:buFont typeface="Arial" panose="020B0604020202020204" pitchFamily="34" charset="0"/>
              <a:buChar char="•"/>
            </a:pPr>
            <a:r>
              <a:rPr lang="fr-FR" sz="2500" dirty="0">
                <a:latin typeface="Arial" pitchFamily="34" charset="0"/>
                <a:cs typeface="Arial" pitchFamily="34" charset="0"/>
              </a:rPr>
              <a:t>Evaluation not inspired by actual level of performance, but by fixed quotas and amount of (financial) reward available</a:t>
            </a:r>
          </a:p>
          <a:p>
            <a:pPr lvl="1">
              <a:buFont typeface="Arial" panose="020B0604020202020204" pitchFamily="34" charset="0"/>
              <a:buChar char="•"/>
            </a:pPr>
            <a:r>
              <a:rPr lang="fr-FR" sz="2500" dirty="0">
                <a:latin typeface="Arial" pitchFamily="34" charset="0"/>
                <a:cs typeface="Arial" pitchFamily="34" charset="0"/>
              </a:rPr>
              <a:t>Avoiding true evaluation by using a ‘watering-can’ method </a:t>
            </a:r>
          </a:p>
          <a:p>
            <a:pPr marL="762000" lvl="1" indent="-304800"/>
            <a:endParaRPr lang="fr-FR" sz="3400" dirty="0">
              <a:latin typeface="Arial" pitchFamily="34" charset="0"/>
              <a:cs typeface="Arial" pitchFamily="34" charset="0"/>
            </a:endParaRPr>
          </a:p>
          <a:p>
            <a:endParaRPr lang="en-GB" dirty="0">
              <a:latin typeface="Comic Sans MS" pitchFamily="66" charset="0"/>
            </a:endParaRPr>
          </a:p>
        </p:txBody>
      </p:sp>
    </p:spTree>
    <p:extLst>
      <p:ext uri="{BB962C8B-B14F-4D97-AF65-F5344CB8AC3E}">
        <p14:creationId xmlns:p14="http://schemas.microsoft.com/office/powerpoint/2010/main" val="1046808219"/>
      </p:ext>
    </p:extLst>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Problems with appraisals (3)</a:t>
            </a:r>
            <a:endParaRPr lang="es-ES_tradnl" sz="4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a:buNone/>
            </a:pPr>
            <a:r>
              <a:rPr lang="en-GB" sz="3000" dirty="0">
                <a:latin typeface="Arial" pitchFamily="34" charset="0"/>
                <a:cs typeface="Arial" pitchFamily="34" charset="0"/>
              </a:rPr>
              <a:t>Pitfalls</a:t>
            </a:r>
            <a:r>
              <a:rPr lang="fr-FR" sz="3000" dirty="0">
                <a:latin typeface="Arial" pitchFamily="34" charset="0"/>
                <a:cs typeface="Arial" pitchFamily="34" charset="0"/>
              </a:rPr>
              <a:t> related to financial rewards:</a:t>
            </a:r>
          </a:p>
          <a:p>
            <a:pPr lvl="1">
              <a:buFont typeface="Arial" panose="020B0604020202020204" pitchFamily="34" charset="0"/>
              <a:buChar char="•"/>
            </a:pPr>
            <a:r>
              <a:rPr lang="fr-CH" sz="3000" dirty="0" err="1">
                <a:latin typeface="Arial" pitchFamily="34" charset="0"/>
                <a:cs typeface="Arial" pitchFamily="34" charset="0"/>
              </a:rPr>
              <a:t>Motivational</a:t>
            </a:r>
            <a:r>
              <a:rPr lang="fr-CH" sz="3000" dirty="0">
                <a:latin typeface="Arial" pitchFamily="34" charset="0"/>
                <a:cs typeface="Arial" pitchFamily="34" charset="0"/>
              </a:rPr>
              <a:t> power of financial rewards</a:t>
            </a:r>
          </a:p>
          <a:p>
            <a:pPr lvl="1">
              <a:buFont typeface="Arial" panose="020B0604020202020204" pitchFamily="34" charset="0"/>
              <a:buChar char="•"/>
            </a:pPr>
            <a:r>
              <a:rPr lang="fr-CH" sz="3000" dirty="0">
                <a:latin typeface="Arial" pitchFamily="34" charset="0"/>
                <a:cs typeface="Arial" pitchFamily="34" charset="0"/>
              </a:rPr>
              <a:t>Amount of money available</a:t>
            </a:r>
            <a:endParaRPr lang="fr-FR" sz="3000" dirty="0">
              <a:latin typeface="Arial" pitchFamily="34" charset="0"/>
              <a:cs typeface="Arial" pitchFamily="34" charset="0"/>
            </a:endParaRPr>
          </a:p>
          <a:p>
            <a:pPr lvl="1">
              <a:buFont typeface="Arial" panose="020B0604020202020204" pitchFamily="34" charset="0"/>
              <a:buChar char="•"/>
            </a:pPr>
            <a:r>
              <a:rPr lang="fr-CH" sz="3000" dirty="0">
                <a:latin typeface="Arial" pitchFamily="34" charset="0"/>
                <a:cs typeface="Arial" pitchFamily="34" charset="0"/>
              </a:rPr>
              <a:t>Problematic adaptation of annual bonus</a:t>
            </a:r>
          </a:p>
          <a:p>
            <a:pPr lvl="1">
              <a:buFont typeface="Arial" panose="020B0604020202020204" pitchFamily="34" charset="0"/>
              <a:buChar char="•"/>
            </a:pPr>
            <a:r>
              <a:rPr lang="fr-CH" sz="3000" dirty="0">
                <a:latin typeface="Arial" pitchFamily="34" charset="0"/>
                <a:cs typeface="Arial" pitchFamily="34" charset="0"/>
              </a:rPr>
              <a:t>Intrinsic motivation factors replaced by extrinsic motivation factors?</a:t>
            </a:r>
          </a:p>
          <a:p>
            <a:endParaRPr lang="es-ES_tradnl" dirty="0"/>
          </a:p>
        </p:txBody>
      </p:sp>
    </p:spTree>
    <p:extLst>
      <p:ext uri="{BB962C8B-B14F-4D97-AF65-F5344CB8AC3E}">
        <p14:creationId xmlns:p14="http://schemas.microsoft.com/office/powerpoint/2010/main" val="382623455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348" y="116632"/>
            <a:ext cx="8101042" cy="857256"/>
          </a:xfrm>
        </p:spPr>
        <p:txBody>
          <a:bodyPr/>
          <a:lstStyle/>
          <a:p>
            <a:r>
              <a:rPr lang="en-GB" sz="4000" b="1" dirty="0">
                <a:latin typeface="Arial" pitchFamily="34" charset="0"/>
                <a:cs typeface="Arial" pitchFamily="34" charset="0"/>
              </a:rPr>
              <a:t>Problems with </a:t>
            </a:r>
            <a:r>
              <a:rPr lang="en-GB" sz="4000" b="1" dirty="0"/>
              <a:t>a</a:t>
            </a:r>
            <a:r>
              <a:rPr lang="en-GB" sz="4000" b="1" dirty="0">
                <a:latin typeface="Arial" pitchFamily="34" charset="0"/>
                <a:cs typeface="Arial" pitchFamily="34" charset="0"/>
              </a:rPr>
              <a:t>ppraisals (4)</a:t>
            </a:r>
          </a:p>
        </p:txBody>
      </p:sp>
      <p:sp>
        <p:nvSpPr>
          <p:cNvPr id="3" name="Content Placeholder 2"/>
          <p:cNvSpPr>
            <a:spLocks noGrp="1"/>
          </p:cNvSpPr>
          <p:nvPr>
            <p:ph idx="1"/>
          </p:nvPr>
        </p:nvSpPr>
        <p:spPr>
          <a:xfrm>
            <a:off x="734729" y="1006680"/>
            <a:ext cx="7772400" cy="4667264"/>
          </a:xfrm>
        </p:spPr>
        <p:txBody>
          <a:bodyPr>
            <a:normAutofit lnSpcReduction="10000"/>
          </a:bodyPr>
          <a:lstStyle/>
          <a:p>
            <a:pPr>
              <a:buNone/>
            </a:pPr>
            <a:r>
              <a:rPr lang="en-GB" sz="2400" dirty="0">
                <a:latin typeface="Arial" pitchFamily="34" charset="0"/>
                <a:cs typeface="Arial" pitchFamily="34" charset="0"/>
              </a:rPr>
              <a:t>Furnham’s 13 common perceptual errors in appraisals:</a:t>
            </a:r>
          </a:p>
          <a:p>
            <a:pPr>
              <a:buNone/>
            </a:pPr>
            <a:endParaRPr lang="en-GB" sz="1100" dirty="0">
              <a:latin typeface="Arial" pitchFamily="34" charset="0"/>
              <a:cs typeface="Arial" pitchFamily="34" charset="0"/>
            </a:endParaRPr>
          </a:p>
          <a:p>
            <a:pPr lvl="0"/>
            <a:r>
              <a:rPr lang="en-US" sz="2400" dirty="0">
                <a:latin typeface="Arial" panose="020B0604020202020204" pitchFamily="34" charset="0"/>
                <a:cs typeface="Arial" panose="020B0604020202020204" pitchFamily="34" charset="0"/>
              </a:rPr>
              <a:t>First impressions </a:t>
            </a:r>
            <a:r>
              <a:rPr lang="en-US" sz="2400" dirty="0">
                <a:latin typeface="Arial" panose="020B0604020202020204" pitchFamily="34" charset="0"/>
                <a:cs typeface="Arial" panose="020B0604020202020204" pitchFamily="34" charset="0"/>
                <a:sym typeface="Symbol"/>
              </a:rPr>
              <a:t></a:t>
            </a:r>
            <a:r>
              <a:rPr lang="en-US" sz="2400" dirty="0">
                <a:latin typeface="Arial" panose="020B0604020202020204" pitchFamily="34" charset="0"/>
                <a:cs typeface="Arial" panose="020B0604020202020204" pitchFamily="34" charset="0"/>
              </a:rPr>
              <a:t> rather than how the appraisee has performed.</a:t>
            </a:r>
            <a:endParaRPr lang="en-GB" sz="2400" dirty="0">
              <a:latin typeface="Arial" panose="020B0604020202020204" pitchFamily="34" charset="0"/>
              <a:cs typeface="Arial" panose="020B0604020202020204" pitchFamily="34" charset="0"/>
            </a:endParaRPr>
          </a:p>
          <a:p>
            <a:pPr lvl="0"/>
            <a:r>
              <a:rPr lang="en-US" sz="2400" dirty="0">
                <a:latin typeface="Arial" panose="020B0604020202020204" pitchFamily="34" charset="0"/>
                <a:cs typeface="Arial" panose="020B0604020202020204" pitchFamily="34" charset="0"/>
              </a:rPr>
              <a:t>Halo effect </a:t>
            </a:r>
            <a:r>
              <a:rPr lang="en-US" sz="2400" dirty="0">
                <a:latin typeface="Arial" panose="020B0604020202020204" pitchFamily="34" charset="0"/>
                <a:cs typeface="Arial" panose="020B0604020202020204" pitchFamily="34" charset="0"/>
                <a:sym typeface="Symbol"/>
              </a:rPr>
              <a:t></a:t>
            </a:r>
            <a:r>
              <a:rPr lang="en-US" sz="2400" dirty="0">
                <a:latin typeface="Arial" panose="020B0604020202020204" pitchFamily="34" charset="0"/>
                <a:cs typeface="Arial" panose="020B0604020202020204" pitchFamily="34" charset="0"/>
              </a:rPr>
              <a:t> only focusing on one favourable behaviour or quality.</a:t>
            </a:r>
            <a:endParaRPr lang="en-GB" sz="2400" dirty="0">
              <a:latin typeface="Arial" panose="020B0604020202020204" pitchFamily="34" charset="0"/>
              <a:cs typeface="Arial" panose="020B0604020202020204" pitchFamily="34" charset="0"/>
            </a:endParaRPr>
          </a:p>
          <a:p>
            <a:pPr lvl="0"/>
            <a:r>
              <a:rPr lang="en-US" sz="2400" dirty="0">
                <a:latin typeface="Arial" panose="020B0604020202020204" pitchFamily="34" charset="0"/>
                <a:cs typeface="Arial" panose="020B0604020202020204" pitchFamily="34" charset="0"/>
              </a:rPr>
              <a:t>Horns effect </a:t>
            </a:r>
            <a:r>
              <a:rPr lang="en-US" sz="2400" dirty="0">
                <a:latin typeface="Arial" panose="020B0604020202020204" pitchFamily="34" charset="0"/>
                <a:cs typeface="Arial" panose="020B0604020202020204" pitchFamily="34" charset="0"/>
                <a:sym typeface="Symbol"/>
              </a:rPr>
              <a:t></a:t>
            </a:r>
            <a:r>
              <a:rPr lang="en-US" sz="2400" dirty="0">
                <a:latin typeface="Arial" panose="020B0604020202020204" pitchFamily="34" charset="0"/>
                <a:cs typeface="Arial" panose="020B0604020202020204" pitchFamily="34" charset="0"/>
              </a:rPr>
              <a:t> contrary to halo effect, a negative rating.</a:t>
            </a:r>
            <a:endParaRPr lang="en-GB" sz="2400" dirty="0">
              <a:latin typeface="Arial" panose="020B0604020202020204" pitchFamily="34" charset="0"/>
              <a:cs typeface="Arial" panose="020B0604020202020204" pitchFamily="34" charset="0"/>
            </a:endParaRPr>
          </a:p>
          <a:p>
            <a:pPr lvl="0"/>
            <a:r>
              <a:rPr lang="en-US" sz="2400" dirty="0">
                <a:latin typeface="Arial" panose="020B0604020202020204" pitchFamily="34" charset="0"/>
                <a:cs typeface="Arial" panose="020B0604020202020204" pitchFamily="34" charset="0"/>
              </a:rPr>
              <a:t>Contrast error </a:t>
            </a:r>
            <a:r>
              <a:rPr lang="en-US" sz="2400" dirty="0">
                <a:latin typeface="Arial" panose="020B0604020202020204" pitchFamily="34" charset="0"/>
                <a:cs typeface="Arial" panose="020B0604020202020204" pitchFamily="34" charset="0"/>
                <a:sym typeface="Symbol"/>
              </a:rPr>
              <a:t></a:t>
            </a:r>
            <a:r>
              <a:rPr lang="en-US" sz="2400" dirty="0">
                <a:latin typeface="Arial" panose="020B0604020202020204" pitchFamily="34" charset="0"/>
                <a:cs typeface="Arial" panose="020B0604020202020204" pitchFamily="34" charset="0"/>
              </a:rPr>
              <a:t> comparison with selected employees, often star performers.</a:t>
            </a:r>
            <a:endParaRPr lang="en-GB" sz="2400" dirty="0">
              <a:latin typeface="Arial" panose="020B0604020202020204" pitchFamily="34" charset="0"/>
              <a:cs typeface="Arial" panose="020B0604020202020204" pitchFamily="34" charset="0"/>
            </a:endParaRPr>
          </a:p>
          <a:p>
            <a:pPr lvl="0"/>
            <a:r>
              <a:rPr lang="en-US" sz="2400" dirty="0">
                <a:latin typeface="Arial" panose="020B0604020202020204" pitchFamily="34" charset="0"/>
                <a:cs typeface="Arial" panose="020B0604020202020204" pitchFamily="34" charset="0"/>
              </a:rPr>
              <a:t>Same as me </a:t>
            </a:r>
            <a:r>
              <a:rPr lang="en-US" sz="2400" dirty="0">
                <a:latin typeface="Arial" panose="020B0604020202020204" pitchFamily="34" charset="0"/>
                <a:cs typeface="Arial" panose="020B0604020202020204" pitchFamily="34" charset="0"/>
                <a:sym typeface="Symbol"/>
              </a:rPr>
              <a:t></a:t>
            </a:r>
            <a:r>
              <a:rPr lang="en-US" sz="2400" dirty="0">
                <a:latin typeface="Arial" panose="020B0604020202020204" pitchFamily="34" charset="0"/>
                <a:cs typeface="Arial" panose="020B0604020202020204" pitchFamily="34" charset="0"/>
              </a:rPr>
              <a:t> rating appraises highly due to sharing common attributes with appraiser.</a:t>
            </a:r>
            <a:endParaRPr lang="en-GB" sz="2400" dirty="0">
              <a:latin typeface="Arial" panose="020B0604020202020204" pitchFamily="34" charset="0"/>
              <a:cs typeface="Arial" panose="020B0604020202020204" pitchFamily="34" charset="0"/>
            </a:endParaRPr>
          </a:p>
          <a:p>
            <a:pPr lvl="0"/>
            <a:r>
              <a:rPr lang="en-US" sz="2400" dirty="0">
                <a:latin typeface="Arial" panose="020B0604020202020204" pitchFamily="34" charset="0"/>
                <a:cs typeface="Arial" panose="020B0604020202020204" pitchFamily="34" charset="0"/>
              </a:rPr>
              <a:t>Different from me </a:t>
            </a:r>
            <a:r>
              <a:rPr lang="en-US" sz="2400" dirty="0">
                <a:latin typeface="Arial" panose="020B0604020202020204" pitchFamily="34" charset="0"/>
                <a:cs typeface="Arial" panose="020B0604020202020204" pitchFamily="34" charset="0"/>
                <a:sym typeface="Symbol"/>
              </a:rPr>
              <a:t></a:t>
            </a:r>
            <a:r>
              <a:rPr lang="en-US" sz="2400" dirty="0">
                <a:latin typeface="Arial" panose="020B0604020202020204" pitchFamily="34" charset="0"/>
                <a:cs typeface="Arial" panose="020B0604020202020204" pitchFamily="34" charset="0"/>
              </a:rPr>
              <a:t> contrary to same as me.</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dirty="0">
              <a:latin typeface="Comic Sans MS" pitchFamily="66" charset="0"/>
            </a:endParaRPr>
          </a:p>
        </p:txBody>
      </p:sp>
    </p:spTree>
    <p:extLst>
      <p:ext uri="{BB962C8B-B14F-4D97-AF65-F5344CB8AC3E}">
        <p14:creationId xmlns:p14="http://schemas.microsoft.com/office/powerpoint/2010/main" val="1530754334"/>
      </p:ext>
    </p:extLst>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5633" y="10923"/>
            <a:ext cx="8101042" cy="857256"/>
          </a:xfrm>
        </p:spPr>
        <p:txBody>
          <a:bodyPr/>
          <a:lstStyle/>
          <a:p>
            <a:r>
              <a:rPr lang="en-GB" sz="4000" b="1" dirty="0">
                <a:latin typeface="Arial" pitchFamily="34" charset="0"/>
                <a:cs typeface="Arial" pitchFamily="34" charset="0"/>
              </a:rPr>
              <a:t>Problems with appraisals (5)</a:t>
            </a:r>
          </a:p>
        </p:txBody>
      </p:sp>
      <p:sp>
        <p:nvSpPr>
          <p:cNvPr id="3" name="Content Placeholder 2"/>
          <p:cNvSpPr>
            <a:spLocks noGrp="1"/>
          </p:cNvSpPr>
          <p:nvPr>
            <p:ph idx="1"/>
          </p:nvPr>
        </p:nvSpPr>
        <p:spPr>
          <a:xfrm>
            <a:off x="717154" y="764704"/>
            <a:ext cx="8106124" cy="5328592"/>
          </a:xfrm>
        </p:spPr>
        <p:txBody>
          <a:bodyPr>
            <a:normAutofit fontScale="77500" lnSpcReduction="20000"/>
          </a:bodyPr>
          <a:lstStyle/>
          <a:p>
            <a:pPr marL="0" indent="0">
              <a:buNone/>
            </a:pPr>
            <a:r>
              <a:rPr lang="en-GB" sz="3100" dirty="0">
                <a:latin typeface="Arial" pitchFamily="34" charset="0"/>
                <a:cs typeface="Arial" pitchFamily="34" charset="0"/>
              </a:rPr>
              <a:t>Furnham’s 13 common perceptual errors in appraisals:</a:t>
            </a:r>
          </a:p>
          <a:p>
            <a:pPr marL="0" indent="0">
              <a:buNone/>
            </a:pPr>
            <a:endParaRPr lang="en-GB" sz="1200" dirty="0">
              <a:latin typeface="Arial" pitchFamily="34" charset="0"/>
              <a:cs typeface="Arial" pitchFamily="34" charset="0"/>
            </a:endParaRPr>
          </a:p>
          <a:p>
            <a:pPr lvl="0">
              <a:lnSpc>
                <a:spcPct val="110000"/>
              </a:lnSpc>
              <a:spcBef>
                <a:spcPts val="576"/>
              </a:spcBef>
            </a:pPr>
            <a:r>
              <a:rPr lang="en-US" sz="3100" dirty="0">
                <a:latin typeface="Arial" panose="020B0604020202020204" pitchFamily="34" charset="0"/>
                <a:cs typeface="Arial" panose="020B0604020202020204" pitchFamily="34" charset="0"/>
              </a:rPr>
              <a:t>Recency effect</a:t>
            </a:r>
            <a:r>
              <a:rPr lang="en-US" sz="3100" dirty="0">
                <a:latin typeface="Arial" panose="020B0604020202020204" pitchFamily="34" charset="0"/>
                <a:cs typeface="Arial" panose="020B0604020202020204" pitchFamily="34" charset="0"/>
                <a:sym typeface="Symbol"/>
              </a:rPr>
              <a:t> </a:t>
            </a:r>
            <a:r>
              <a:rPr lang="en-US" sz="3100" dirty="0">
                <a:latin typeface="Arial" panose="020B0604020202020204" pitchFamily="34" charset="0"/>
                <a:cs typeface="Arial" panose="020B0604020202020204" pitchFamily="34" charset="0"/>
              </a:rPr>
              <a:t> judging only recent behaviour, then generalising.</a:t>
            </a:r>
            <a:endParaRPr lang="en-GB" sz="3100" dirty="0">
              <a:latin typeface="Arial" panose="020B0604020202020204" pitchFamily="34" charset="0"/>
              <a:cs typeface="Arial" panose="020B0604020202020204" pitchFamily="34" charset="0"/>
            </a:endParaRPr>
          </a:p>
          <a:p>
            <a:pPr lvl="0">
              <a:lnSpc>
                <a:spcPct val="110000"/>
              </a:lnSpc>
              <a:spcBef>
                <a:spcPts val="576"/>
              </a:spcBef>
            </a:pPr>
            <a:r>
              <a:rPr lang="en-US" sz="3100" dirty="0">
                <a:latin typeface="Arial" panose="020B0604020202020204" pitchFamily="34" charset="0"/>
                <a:cs typeface="Arial" panose="020B0604020202020204" pitchFamily="34" charset="0"/>
              </a:rPr>
              <a:t>Central tendency </a:t>
            </a:r>
            <a:r>
              <a:rPr lang="en-US" sz="3100" dirty="0">
                <a:latin typeface="Arial" panose="020B0604020202020204" pitchFamily="34" charset="0"/>
                <a:cs typeface="Arial" panose="020B0604020202020204" pitchFamily="34" charset="0"/>
                <a:sym typeface="Symbol"/>
              </a:rPr>
              <a:t></a:t>
            </a:r>
            <a:r>
              <a:rPr lang="en-US" sz="3100" dirty="0">
                <a:latin typeface="Arial" panose="020B0604020202020204" pitchFamily="34" charset="0"/>
                <a:cs typeface="Arial" panose="020B0604020202020204" pitchFamily="34" charset="0"/>
              </a:rPr>
              <a:t> rating everyone in the middle of the scale.</a:t>
            </a:r>
            <a:endParaRPr lang="en-GB" sz="3100" dirty="0">
              <a:latin typeface="Arial" panose="020B0604020202020204" pitchFamily="34" charset="0"/>
              <a:cs typeface="Arial" panose="020B0604020202020204" pitchFamily="34" charset="0"/>
            </a:endParaRPr>
          </a:p>
          <a:p>
            <a:pPr lvl="0">
              <a:lnSpc>
                <a:spcPct val="110000"/>
              </a:lnSpc>
              <a:spcBef>
                <a:spcPts val="576"/>
              </a:spcBef>
            </a:pPr>
            <a:r>
              <a:rPr lang="en-US" sz="3100" dirty="0">
                <a:latin typeface="Arial" panose="020B0604020202020204" pitchFamily="34" charset="0"/>
                <a:cs typeface="Arial" panose="020B0604020202020204" pitchFamily="34" charset="0"/>
              </a:rPr>
              <a:t>Leniency in rating </a:t>
            </a:r>
            <a:r>
              <a:rPr lang="en-US" sz="3100" dirty="0">
                <a:latin typeface="Arial" panose="020B0604020202020204" pitchFamily="34" charset="0"/>
                <a:cs typeface="Arial" panose="020B0604020202020204" pitchFamily="34" charset="0"/>
                <a:sym typeface="Symbol"/>
              </a:rPr>
              <a:t></a:t>
            </a:r>
            <a:r>
              <a:rPr lang="en-US" sz="3100" dirty="0">
                <a:latin typeface="Arial" panose="020B0604020202020204" pitchFamily="34" charset="0"/>
                <a:cs typeface="Arial" panose="020B0604020202020204" pitchFamily="34" charset="0"/>
              </a:rPr>
              <a:t> generous to all to avoid conflict.</a:t>
            </a:r>
            <a:endParaRPr lang="en-GB" sz="3100" dirty="0">
              <a:latin typeface="Arial" panose="020B0604020202020204" pitchFamily="34" charset="0"/>
              <a:cs typeface="Arial" panose="020B0604020202020204" pitchFamily="34" charset="0"/>
            </a:endParaRPr>
          </a:p>
          <a:p>
            <a:pPr lvl="0">
              <a:lnSpc>
                <a:spcPct val="110000"/>
              </a:lnSpc>
              <a:spcBef>
                <a:spcPts val="576"/>
              </a:spcBef>
            </a:pPr>
            <a:r>
              <a:rPr lang="en-US" sz="3100" dirty="0">
                <a:latin typeface="Arial" panose="020B0604020202020204" pitchFamily="34" charset="0"/>
                <a:cs typeface="Arial" panose="020B0604020202020204" pitchFamily="34" charset="0"/>
              </a:rPr>
              <a:t>Strict rating </a:t>
            </a:r>
            <a:r>
              <a:rPr lang="en-US" sz="3100" dirty="0">
                <a:latin typeface="Arial" panose="020B0604020202020204" pitchFamily="34" charset="0"/>
                <a:cs typeface="Arial" panose="020B0604020202020204" pitchFamily="34" charset="0"/>
                <a:sym typeface="Symbol"/>
              </a:rPr>
              <a:t></a:t>
            </a:r>
            <a:r>
              <a:rPr lang="en-US" sz="3100" dirty="0">
                <a:latin typeface="Arial" panose="020B0604020202020204" pitchFamily="34" charset="0"/>
                <a:cs typeface="Arial" panose="020B0604020202020204" pitchFamily="34" charset="0"/>
              </a:rPr>
              <a:t> consistently strict in appraising performance.</a:t>
            </a:r>
            <a:endParaRPr lang="en-GB" sz="3100" dirty="0">
              <a:latin typeface="Arial" panose="020B0604020202020204" pitchFamily="34" charset="0"/>
              <a:cs typeface="Arial" panose="020B0604020202020204" pitchFamily="34" charset="0"/>
            </a:endParaRPr>
          </a:p>
          <a:p>
            <a:pPr lvl="0">
              <a:lnSpc>
                <a:spcPct val="110000"/>
              </a:lnSpc>
              <a:spcBef>
                <a:spcPts val="576"/>
              </a:spcBef>
            </a:pPr>
            <a:r>
              <a:rPr lang="en-US" sz="3100" dirty="0">
                <a:latin typeface="Arial" panose="020B0604020202020204" pitchFamily="34" charset="0"/>
                <a:cs typeface="Arial" panose="020B0604020202020204" pitchFamily="34" charset="0"/>
              </a:rPr>
              <a:t>Performance dimension error </a:t>
            </a:r>
            <a:r>
              <a:rPr lang="en-US" sz="3100" dirty="0">
                <a:latin typeface="Arial" panose="020B0604020202020204" pitchFamily="34" charset="0"/>
                <a:cs typeface="Arial" panose="020B0604020202020204" pitchFamily="34" charset="0"/>
                <a:sym typeface="Symbol"/>
              </a:rPr>
              <a:t></a:t>
            </a:r>
            <a:r>
              <a:rPr lang="en-US" sz="3100" dirty="0">
                <a:latin typeface="Arial" panose="020B0604020202020204" pitchFamily="34" charset="0"/>
                <a:cs typeface="Arial" panose="020B0604020202020204" pitchFamily="34" charset="0"/>
              </a:rPr>
              <a:t> where two distinct aspects of the appraisal follow, score them equally.</a:t>
            </a:r>
          </a:p>
          <a:p>
            <a:pPr lvl="0">
              <a:lnSpc>
                <a:spcPct val="110000"/>
              </a:lnSpc>
              <a:spcBef>
                <a:spcPts val="576"/>
              </a:spcBef>
            </a:pPr>
            <a:r>
              <a:rPr lang="en-US" sz="3100" dirty="0">
                <a:latin typeface="Arial" panose="020B0604020202020204" pitchFamily="34" charset="0"/>
                <a:cs typeface="Arial" panose="020B0604020202020204" pitchFamily="34" charset="0"/>
              </a:rPr>
              <a:t>Spillover effect </a:t>
            </a:r>
            <a:r>
              <a:rPr lang="en-US" sz="3100" dirty="0">
                <a:latin typeface="Arial" panose="020B0604020202020204" pitchFamily="34" charset="0"/>
                <a:cs typeface="Arial" panose="020B0604020202020204" pitchFamily="34" charset="0"/>
                <a:sym typeface="Symbol"/>
              </a:rPr>
              <a:t></a:t>
            </a:r>
            <a:r>
              <a:rPr lang="en-US" sz="3100" dirty="0">
                <a:latin typeface="Arial" panose="020B0604020202020204" pitchFamily="34" charset="0"/>
                <a:cs typeface="Arial" panose="020B0604020202020204" pitchFamily="34" charset="0"/>
              </a:rPr>
              <a:t> based on previous appraisal.</a:t>
            </a:r>
            <a:endParaRPr lang="en-GB" sz="3100" dirty="0">
              <a:latin typeface="Arial" panose="020B0604020202020204" pitchFamily="34" charset="0"/>
              <a:cs typeface="Arial" panose="020B0604020202020204" pitchFamily="34" charset="0"/>
            </a:endParaRPr>
          </a:p>
          <a:p>
            <a:pPr lvl="0">
              <a:lnSpc>
                <a:spcPct val="110000"/>
              </a:lnSpc>
              <a:spcBef>
                <a:spcPts val="576"/>
              </a:spcBef>
            </a:pPr>
            <a:r>
              <a:rPr lang="en-US" sz="3100" dirty="0">
                <a:latin typeface="Arial" panose="020B0604020202020204" pitchFamily="34" charset="0"/>
                <a:cs typeface="Arial" panose="020B0604020202020204" pitchFamily="34" charset="0"/>
              </a:rPr>
              <a:t>Status effect </a:t>
            </a:r>
            <a:r>
              <a:rPr lang="en-US" sz="3100" dirty="0">
                <a:latin typeface="Arial" panose="020B0604020202020204" pitchFamily="34" charset="0"/>
                <a:cs typeface="Arial" panose="020B0604020202020204" pitchFamily="34" charset="0"/>
                <a:sym typeface="Symbol"/>
              </a:rPr>
              <a:t></a:t>
            </a:r>
            <a:r>
              <a:rPr lang="en-US" sz="3100" dirty="0">
                <a:latin typeface="Arial" panose="020B0604020202020204" pitchFamily="34" charset="0"/>
                <a:cs typeface="Arial" panose="020B0604020202020204" pitchFamily="34" charset="0"/>
              </a:rPr>
              <a:t> giving better ratings to higher-level employees.</a:t>
            </a:r>
            <a:endParaRPr lang="en-GB" sz="3100" dirty="0">
              <a:latin typeface="Arial" panose="020B0604020202020204" pitchFamily="34" charset="0"/>
              <a:cs typeface="Arial" panose="020B0604020202020204" pitchFamily="34" charset="0"/>
            </a:endParaRPr>
          </a:p>
          <a:p>
            <a:endParaRPr lang="en-GB" sz="2400" dirty="0">
              <a:latin typeface="Arial" pitchFamily="34" charset="0"/>
              <a:cs typeface="Arial" pitchFamily="34" charset="0"/>
            </a:endParaRPr>
          </a:p>
          <a:p>
            <a:endParaRPr lang="en-GB" dirty="0">
              <a:latin typeface="Comic Sans MS" pitchFamily="66" charset="0"/>
            </a:endParaRPr>
          </a:p>
        </p:txBody>
      </p:sp>
    </p:spTree>
    <p:extLst>
      <p:ext uri="{BB962C8B-B14F-4D97-AF65-F5344CB8AC3E}">
        <p14:creationId xmlns:p14="http://schemas.microsoft.com/office/powerpoint/2010/main" val="3345886835"/>
      </p:ext>
    </p:extLst>
  </p:cSld>
  <p:clrMapOvr>
    <a:masterClrMapping/>
  </p:clrMapOv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idx="4294967295"/>
          </p:nvPr>
        </p:nvSpPr>
        <p:spPr>
          <a:xfrm>
            <a:off x="323528" y="404813"/>
            <a:ext cx="8291513" cy="742950"/>
          </a:xfrm>
        </p:spPr>
        <p:txBody>
          <a:bodyPr>
            <a:noAutofit/>
          </a:bodyPr>
          <a:lstStyle/>
          <a:p>
            <a:pPr eaLnBrk="1" hangingPunct="1"/>
            <a:r>
              <a:rPr lang="en-GB" sz="4000" b="1" dirty="0">
                <a:latin typeface="Arial" panose="020B0604020202020204" pitchFamily="34" charset="0"/>
                <a:cs typeface="Arial" panose="020B0604020202020204" pitchFamily="34" charset="0"/>
              </a:rPr>
              <a:t>Main theories of work </a:t>
            </a:r>
            <a:r>
              <a:rPr lang="en-GB" sz="4000" b="1" dirty="0"/>
              <a:t>m</a:t>
            </a:r>
            <a:r>
              <a:rPr lang="en-GB" sz="4000" b="1" dirty="0">
                <a:latin typeface="Arial" panose="020B0604020202020204" pitchFamily="34" charset="0"/>
                <a:cs typeface="Arial" panose="020B0604020202020204" pitchFamily="34" charset="0"/>
              </a:rPr>
              <a:t>otivation</a:t>
            </a:r>
            <a:endParaRPr lang="en-US" sz="4000" b="1" dirty="0">
              <a:latin typeface="Arial" panose="020B0604020202020204" pitchFamily="34" charset="0"/>
              <a:cs typeface="Arial" panose="020B0604020202020204" pitchFamily="34" charset="0"/>
            </a:endParaRPr>
          </a:p>
        </p:txBody>
      </p:sp>
      <p:sp>
        <p:nvSpPr>
          <p:cNvPr id="9219" name="Rectangle 3"/>
          <p:cNvSpPr>
            <a:spLocks noGrp="1" noChangeArrowheads="1"/>
          </p:cNvSpPr>
          <p:nvPr>
            <p:ph type="body" sz="half" idx="4294967295"/>
          </p:nvPr>
        </p:nvSpPr>
        <p:spPr>
          <a:xfrm>
            <a:off x="0" y="1773238"/>
            <a:ext cx="7859713" cy="4464050"/>
          </a:xfrm>
        </p:spPr>
        <p:txBody>
          <a:bodyPr/>
          <a:lstStyle/>
          <a:p>
            <a:pPr eaLnBrk="1" hangingPunct="1">
              <a:buFontTx/>
              <a:buNone/>
            </a:pPr>
            <a:endParaRPr lang="en-GB" sz="800" dirty="0">
              <a:solidFill>
                <a:schemeClr val="bg1"/>
              </a:solidFill>
            </a:endParaRPr>
          </a:p>
          <a:p>
            <a:pPr eaLnBrk="1" hangingPunct="1">
              <a:buFontTx/>
              <a:buNone/>
            </a:pPr>
            <a:endParaRPr lang="en-GB" sz="800" dirty="0">
              <a:solidFill>
                <a:schemeClr val="bg1"/>
              </a:solidFill>
            </a:endParaRPr>
          </a:p>
          <a:p>
            <a:pPr eaLnBrk="1" hangingPunct="1">
              <a:buFontTx/>
              <a:buNone/>
            </a:pPr>
            <a:endParaRPr lang="en-GB" sz="800" dirty="0">
              <a:solidFill>
                <a:schemeClr val="bg1"/>
              </a:solidFill>
            </a:endParaRPr>
          </a:p>
          <a:p>
            <a:pPr eaLnBrk="1" hangingPunct="1">
              <a:buFontTx/>
              <a:buNone/>
            </a:pPr>
            <a:endParaRPr lang="en-GB" sz="800" dirty="0">
              <a:solidFill>
                <a:schemeClr val="bg1"/>
              </a:solidFill>
            </a:endParaRPr>
          </a:p>
          <a:p>
            <a:pPr eaLnBrk="1" hangingPunct="1">
              <a:buFontTx/>
              <a:buNone/>
            </a:pPr>
            <a:endParaRPr lang="en-GB" sz="500" dirty="0">
              <a:solidFill>
                <a:srgbClr val="FFFF00"/>
              </a:solidFill>
            </a:endParaRPr>
          </a:p>
        </p:txBody>
      </p:sp>
      <p:pic>
        <p:nvPicPr>
          <p:cNvPr id="9221" name="Picture 5" descr="12"/>
          <p:cNvPicPr>
            <a:picLocks noGrp="1" noChangeAspect="1" noChangeArrowheads="1"/>
          </p:cNvPicPr>
          <p:nvPr>
            <p:ph sz="half" idx="4294967295"/>
          </p:nvPr>
        </p:nvPicPr>
        <p:blipFill>
          <a:blip r:embed="rId3" cstate="print"/>
          <a:srcRect/>
          <a:stretch>
            <a:fillRect/>
          </a:stretch>
        </p:blipFill>
        <p:spPr>
          <a:xfrm>
            <a:off x="-29891" y="1052736"/>
            <a:ext cx="9144000" cy="5661025"/>
          </a:xfrm>
        </p:spPr>
      </p:pic>
      <p:sp>
        <p:nvSpPr>
          <p:cNvPr id="9220" name="Text Box 4"/>
          <p:cNvSpPr txBox="1">
            <a:spLocks noChangeArrowheads="1"/>
          </p:cNvSpPr>
          <p:nvPr/>
        </p:nvSpPr>
        <p:spPr bwMode="auto">
          <a:xfrm>
            <a:off x="7308850" y="404813"/>
            <a:ext cx="1509713" cy="366712"/>
          </a:xfrm>
          <a:prstGeom prst="rect">
            <a:avLst/>
          </a:prstGeom>
          <a:noFill/>
          <a:ln w="9525">
            <a:noFill/>
            <a:miter lim="800000"/>
            <a:headEnd/>
            <a:tailEnd/>
          </a:ln>
        </p:spPr>
        <p:txBody>
          <a:bodyPr>
            <a:spAutoFit/>
          </a:bodyPr>
          <a:lstStyle/>
          <a:p>
            <a:pPr>
              <a:spcBef>
                <a:spcPct val="50000"/>
              </a:spcBef>
            </a:pPr>
            <a:r>
              <a:rPr lang="en-GB" sz="1800" b="1" dirty="0">
                <a:solidFill>
                  <a:schemeClr val="bg1"/>
                </a:solidFill>
                <a:latin typeface="Arial" charset="0"/>
              </a:rPr>
              <a:t>Figure 12.4</a:t>
            </a:r>
            <a:endParaRPr lang="en-US" sz="1800" b="1" dirty="0">
              <a:solidFill>
                <a:schemeClr val="bg1"/>
              </a:solidFill>
              <a:latin typeface="Arial" charset="0"/>
            </a:endParaRPr>
          </a:p>
        </p:txBody>
      </p:sp>
    </p:spTree>
    <p:extLst>
      <p:ext uri="{BB962C8B-B14F-4D97-AF65-F5344CB8AC3E}">
        <p14:creationId xmlns:p14="http://schemas.microsoft.com/office/powerpoint/2010/main" val="81909804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74638"/>
            <a:ext cx="8229600" cy="850106"/>
          </a:xfrm>
        </p:spPr>
        <p:txBody>
          <a:bodyPr>
            <a:normAutofit/>
          </a:bodyPr>
          <a:lstStyle/>
          <a:p>
            <a:pPr eaLnBrk="1" hangingPunct="1"/>
            <a:r>
              <a:rPr lang="en-GB" sz="4000" b="1" dirty="0">
                <a:latin typeface="Arial" panose="020B0604020202020204" pitchFamily="34" charset="0"/>
                <a:cs typeface="Arial" panose="020B0604020202020204" pitchFamily="34" charset="0"/>
              </a:rPr>
              <a:t>Herzberg – Two Factor Theory</a:t>
            </a:r>
            <a:endParaRPr lang="en-US" sz="4000" b="1" dirty="0">
              <a:latin typeface="Arial" panose="020B0604020202020204" pitchFamily="34" charset="0"/>
              <a:cs typeface="Arial" panose="020B0604020202020204" pitchFamily="34" charset="0"/>
            </a:endParaRPr>
          </a:p>
        </p:txBody>
      </p:sp>
      <p:pic>
        <p:nvPicPr>
          <p:cNvPr id="10244" name="Picture 5" descr="12"/>
          <p:cNvPicPr>
            <a:picLocks noGrp="1" noChangeAspect="1" noChangeArrowheads="1"/>
          </p:cNvPicPr>
          <p:nvPr>
            <p:ph idx="1"/>
          </p:nvPr>
        </p:nvPicPr>
        <p:blipFill>
          <a:blip r:embed="rId3" cstate="print"/>
          <a:stretch>
            <a:fillRect/>
          </a:stretch>
        </p:blipFill>
        <p:spPr>
          <a:xfrm>
            <a:off x="2123728" y="1052736"/>
            <a:ext cx="5174472" cy="5805264"/>
          </a:xfrm>
          <a:noFill/>
        </p:spPr>
      </p:pic>
    </p:spTree>
    <p:extLst>
      <p:ext uri="{BB962C8B-B14F-4D97-AF65-F5344CB8AC3E}">
        <p14:creationId xmlns:p14="http://schemas.microsoft.com/office/powerpoint/2010/main" val="406474524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426244" y="188640"/>
            <a:ext cx="8291512" cy="863600"/>
          </a:xfrm>
        </p:spPr>
        <p:txBody>
          <a:bodyPr/>
          <a:lstStyle/>
          <a:p>
            <a:pPr eaLnBrk="1" hangingPunct="1">
              <a:defRPr/>
            </a:pPr>
            <a:r>
              <a:rPr lang="en-GB" sz="4000" b="1" dirty="0">
                <a:latin typeface="Arial" panose="020B0604020202020204" pitchFamily="34" charset="0"/>
                <a:cs typeface="Arial" panose="020B0604020202020204" pitchFamily="34" charset="0"/>
              </a:rPr>
              <a:t>Alderfer's Modified Approach</a:t>
            </a:r>
            <a:endParaRPr lang="en-US" sz="4000" b="1" dirty="0">
              <a:latin typeface="Arial" panose="020B0604020202020204" pitchFamily="34" charset="0"/>
              <a:cs typeface="Arial" panose="020B0604020202020204" pitchFamily="34" charset="0"/>
            </a:endParaRPr>
          </a:p>
        </p:txBody>
      </p:sp>
      <p:sp>
        <p:nvSpPr>
          <p:cNvPr id="12291" name="Rectangle 3"/>
          <p:cNvSpPr>
            <a:spLocks noGrp="1" noChangeArrowheads="1"/>
          </p:cNvSpPr>
          <p:nvPr>
            <p:ph type="body" sz="half" idx="1"/>
          </p:nvPr>
        </p:nvSpPr>
        <p:spPr>
          <a:xfrm>
            <a:off x="503548" y="1024731"/>
            <a:ext cx="8136904" cy="4808538"/>
          </a:xfrm>
        </p:spPr>
        <p:txBody>
          <a:bodyPr>
            <a:noAutofit/>
          </a:bodyPr>
          <a:lstStyle/>
          <a:p>
            <a:pPr eaLnBrk="1" hangingPunct="1"/>
            <a:r>
              <a:rPr lang="en-GB" sz="2600" b="1" i="1" dirty="0">
                <a:latin typeface="Arial" panose="020B0604020202020204" pitchFamily="34" charset="0"/>
                <a:cs typeface="Arial" panose="020B0604020202020204" pitchFamily="34" charset="0"/>
              </a:rPr>
              <a:t>Existence needs</a:t>
            </a:r>
            <a:r>
              <a:rPr lang="en-GB" sz="2600" b="1" dirty="0">
                <a:latin typeface="Arial" panose="020B0604020202020204" pitchFamily="34" charset="0"/>
                <a:cs typeface="Arial" panose="020B0604020202020204" pitchFamily="34" charset="0"/>
              </a:rPr>
              <a:t>:</a:t>
            </a:r>
            <a:r>
              <a:rPr lang="en-GB" sz="2600" dirty="0">
                <a:latin typeface="Arial" panose="020B0604020202020204" pitchFamily="34" charset="0"/>
                <a:cs typeface="Arial" panose="020B0604020202020204" pitchFamily="34" charset="0"/>
              </a:rPr>
              <a:t> concerned with sustaining human existence and survival, covers  physiological and material safety needs</a:t>
            </a:r>
          </a:p>
          <a:p>
            <a:pPr eaLnBrk="1" hangingPunct="1"/>
            <a:endParaRPr lang="en-GB" sz="1200" dirty="0">
              <a:latin typeface="Arial" panose="020B0604020202020204" pitchFamily="34" charset="0"/>
              <a:cs typeface="Arial" panose="020B0604020202020204" pitchFamily="34" charset="0"/>
            </a:endParaRPr>
          </a:p>
          <a:p>
            <a:pPr eaLnBrk="1" hangingPunct="1"/>
            <a:r>
              <a:rPr lang="en-GB" sz="2600" b="1" i="1" dirty="0">
                <a:latin typeface="Arial" panose="020B0604020202020204" pitchFamily="34" charset="0"/>
                <a:cs typeface="Arial" panose="020B0604020202020204" pitchFamily="34" charset="0"/>
              </a:rPr>
              <a:t>Relatedness needs</a:t>
            </a:r>
            <a:r>
              <a:rPr lang="en-GB" sz="2600" b="1" dirty="0">
                <a:latin typeface="Arial" panose="020B0604020202020204" pitchFamily="34" charset="0"/>
                <a:cs typeface="Arial" panose="020B0604020202020204" pitchFamily="34" charset="0"/>
              </a:rPr>
              <a:t>:</a:t>
            </a:r>
            <a:r>
              <a:rPr lang="en-GB" sz="2600" b="1" i="1" dirty="0">
                <a:latin typeface="Arial" panose="020B0604020202020204" pitchFamily="34" charset="0"/>
                <a:cs typeface="Arial" panose="020B0604020202020204" pitchFamily="34" charset="0"/>
              </a:rPr>
              <a:t> </a:t>
            </a:r>
            <a:r>
              <a:rPr lang="en-GB" sz="2600" dirty="0">
                <a:latin typeface="Arial" panose="020B0604020202020204" pitchFamily="34" charset="0"/>
                <a:cs typeface="Arial" panose="020B0604020202020204" pitchFamily="34" charset="0"/>
              </a:rPr>
              <a:t>concerned with relationships to the social environment; covers love or belonging, affiliation, and meaningful interpersonal relationships</a:t>
            </a:r>
          </a:p>
          <a:p>
            <a:pPr eaLnBrk="1" hangingPunct="1"/>
            <a:endParaRPr lang="en-GB" sz="1200" dirty="0">
              <a:latin typeface="Arial" panose="020B0604020202020204" pitchFamily="34" charset="0"/>
              <a:cs typeface="Arial" panose="020B0604020202020204" pitchFamily="34" charset="0"/>
            </a:endParaRPr>
          </a:p>
          <a:p>
            <a:pPr eaLnBrk="1" hangingPunct="1"/>
            <a:r>
              <a:rPr lang="en-GB" sz="2600" b="1" i="1" dirty="0">
                <a:latin typeface="Arial" panose="020B0604020202020204" pitchFamily="34" charset="0"/>
                <a:cs typeface="Arial" panose="020B0604020202020204" pitchFamily="34" charset="0"/>
              </a:rPr>
              <a:t>Growth needs</a:t>
            </a:r>
            <a:r>
              <a:rPr lang="en-GB" sz="2600" b="1" dirty="0">
                <a:latin typeface="Arial" panose="020B0604020202020204" pitchFamily="34" charset="0"/>
                <a:cs typeface="Arial" panose="020B0604020202020204" pitchFamily="34" charset="0"/>
              </a:rPr>
              <a:t>:</a:t>
            </a:r>
            <a:r>
              <a:rPr lang="en-GB" sz="2600" dirty="0">
                <a:latin typeface="Arial" panose="020B0604020202020204" pitchFamily="34" charset="0"/>
                <a:cs typeface="Arial" panose="020B0604020202020204" pitchFamily="34" charset="0"/>
              </a:rPr>
              <a:t> concerned with the development of potential; covers self-esteem and self-actualisation</a:t>
            </a:r>
          </a:p>
        </p:txBody>
      </p:sp>
    </p:spTree>
    <p:extLst>
      <p:ext uri="{BB962C8B-B14F-4D97-AF65-F5344CB8AC3E}">
        <p14:creationId xmlns:p14="http://schemas.microsoft.com/office/powerpoint/2010/main" val="180900028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Autofit/>
          </a:bodyPr>
          <a:lstStyle/>
          <a:p>
            <a:pPr eaLnBrk="1" hangingPunct="1"/>
            <a:r>
              <a:rPr lang="en-GB" sz="4000" b="1" dirty="0">
                <a:latin typeface="Arial" panose="020B0604020202020204" pitchFamily="34" charset="0"/>
                <a:cs typeface="Arial" panose="020B0604020202020204" pitchFamily="34" charset="0"/>
              </a:rPr>
              <a:t>McClelland’s Achievement Motivation Theory</a:t>
            </a:r>
            <a:endParaRPr lang="en-US" sz="4000" b="1" dirty="0">
              <a:latin typeface="Arial" panose="020B0604020202020204" pitchFamily="34" charset="0"/>
              <a:cs typeface="Arial" panose="020B0604020202020204" pitchFamily="34" charset="0"/>
            </a:endParaRPr>
          </a:p>
        </p:txBody>
      </p:sp>
      <p:sp>
        <p:nvSpPr>
          <p:cNvPr id="13315" name="Rectangle 4"/>
          <p:cNvSpPr>
            <a:spLocks noGrp="1" noChangeArrowheads="1"/>
          </p:cNvSpPr>
          <p:nvPr>
            <p:ph idx="1"/>
          </p:nvPr>
        </p:nvSpPr>
        <p:spPr>
          <a:xfrm>
            <a:off x="1000531" y="1399631"/>
            <a:ext cx="7715200" cy="3901578"/>
          </a:xfrm>
        </p:spPr>
        <p:txBody>
          <a:bodyPr>
            <a:normAutofit/>
          </a:bodyPr>
          <a:lstStyle/>
          <a:p>
            <a:pPr marL="0" indent="0" eaLnBrk="1" hangingPunct="1">
              <a:buFontTx/>
              <a:buNone/>
            </a:pPr>
            <a:endParaRPr lang="en-GB" sz="800" dirty="0">
              <a:solidFill>
                <a:srgbClr val="002060"/>
              </a:solidFill>
            </a:endParaRPr>
          </a:p>
          <a:p>
            <a:pPr marL="0" indent="0" eaLnBrk="1" hangingPunct="1">
              <a:buFontTx/>
              <a:buNone/>
            </a:pPr>
            <a:r>
              <a:rPr lang="en-GB" sz="2800" dirty="0">
                <a:latin typeface="Arial" panose="020B0604020202020204" pitchFamily="34" charset="0"/>
                <a:cs typeface="Arial" panose="020B0604020202020204" pitchFamily="34" charset="0"/>
              </a:rPr>
              <a:t>Based on four arousal-based and socially developed motives:</a:t>
            </a:r>
          </a:p>
        </p:txBody>
      </p:sp>
      <p:sp>
        <p:nvSpPr>
          <p:cNvPr id="13316" name="Rectangle 3"/>
          <p:cNvSpPr>
            <a:spLocks noGrp="1" noChangeArrowheads="1"/>
          </p:cNvSpPr>
          <p:nvPr>
            <p:ph type="body" sz="half" idx="4294967295"/>
          </p:nvPr>
        </p:nvSpPr>
        <p:spPr>
          <a:xfrm>
            <a:off x="1150077" y="2780928"/>
            <a:ext cx="6980237" cy="3005137"/>
          </a:xfrm>
        </p:spPr>
        <p:txBody>
          <a:bodyPr>
            <a:noAutofit/>
          </a:bodyPr>
          <a:lstStyle/>
          <a:p>
            <a:pPr eaLnBrk="1" hangingPunct="1"/>
            <a:r>
              <a:rPr lang="en-GB" sz="2800" dirty="0">
                <a:latin typeface="Arial" panose="020B0604020202020204" pitchFamily="34" charset="0"/>
                <a:cs typeface="Arial" panose="020B0604020202020204" pitchFamily="34" charset="0"/>
              </a:rPr>
              <a:t>Achievement</a:t>
            </a:r>
          </a:p>
          <a:p>
            <a:pPr eaLnBrk="1" hangingPunct="1"/>
            <a:endParaRPr lang="en-GB" sz="1200" dirty="0">
              <a:latin typeface="Arial" panose="020B0604020202020204" pitchFamily="34" charset="0"/>
              <a:cs typeface="Arial" panose="020B0604020202020204" pitchFamily="34" charset="0"/>
            </a:endParaRPr>
          </a:p>
          <a:p>
            <a:pPr eaLnBrk="1" hangingPunct="1"/>
            <a:r>
              <a:rPr lang="en-GB" sz="2800" dirty="0">
                <a:latin typeface="Arial" panose="020B0604020202020204" pitchFamily="34" charset="0"/>
                <a:cs typeface="Arial" panose="020B0604020202020204" pitchFamily="34" charset="0"/>
              </a:rPr>
              <a:t>Power</a:t>
            </a:r>
          </a:p>
          <a:p>
            <a:pPr eaLnBrk="1" hangingPunct="1"/>
            <a:endParaRPr lang="en-GB" sz="1200" dirty="0">
              <a:latin typeface="Arial" panose="020B0604020202020204" pitchFamily="34" charset="0"/>
              <a:cs typeface="Arial" panose="020B0604020202020204" pitchFamily="34" charset="0"/>
            </a:endParaRPr>
          </a:p>
          <a:p>
            <a:pPr eaLnBrk="1" hangingPunct="1"/>
            <a:r>
              <a:rPr lang="en-GB" sz="2800" dirty="0">
                <a:latin typeface="Arial" panose="020B0604020202020204" pitchFamily="34" charset="0"/>
                <a:cs typeface="Arial" panose="020B0604020202020204" pitchFamily="34" charset="0"/>
              </a:rPr>
              <a:t>Affiliative</a:t>
            </a:r>
          </a:p>
          <a:p>
            <a:pPr eaLnBrk="1" hangingPunct="1"/>
            <a:endParaRPr lang="en-GB" sz="1200" dirty="0">
              <a:latin typeface="Arial" panose="020B0604020202020204" pitchFamily="34" charset="0"/>
              <a:cs typeface="Arial" panose="020B0604020202020204" pitchFamily="34" charset="0"/>
            </a:endParaRPr>
          </a:p>
          <a:p>
            <a:pPr eaLnBrk="1" hangingPunct="1"/>
            <a:r>
              <a:rPr lang="en-GB" sz="2800" dirty="0">
                <a:latin typeface="Arial" panose="020B0604020202020204" pitchFamily="34" charset="0"/>
                <a:cs typeface="Arial" panose="020B0604020202020204" pitchFamily="34" charset="0"/>
              </a:rPr>
              <a:t>Avoidance</a:t>
            </a:r>
          </a:p>
        </p:txBody>
      </p:sp>
    </p:spTree>
    <p:extLst>
      <p:ext uri="{BB962C8B-B14F-4D97-AF65-F5344CB8AC3E}">
        <p14:creationId xmlns:p14="http://schemas.microsoft.com/office/powerpoint/2010/main" val="94366278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68313" y="228600"/>
            <a:ext cx="8229600" cy="838200"/>
          </a:xfrm>
        </p:spPr>
        <p:txBody>
          <a:bodyPr>
            <a:normAutofit fontScale="90000"/>
          </a:bodyPr>
          <a:lstStyle/>
          <a:p>
            <a:r>
              <a:rPr lang="en-GB" sz="4000" b="1" dirty="0">
                <a:latin typeface="Arial" panose="020B0604020202020204" pitchFamily="34" charset="0"/>
                <a:cs typeface="Arial" panose="020B0604020202020204" pitchFamily="34" charset="0"/>
              </a:rPr>
              <a:t>Basic Model of Expectancy Theory</a:t>
            </a:r>
            <a:endParaRPr lang="en-US" sz="4000" b="1" dirty="0">
              <a:latin typeface="Arial" panose="020B0604020202020204" pitchFamily="34" charset="0"/>
              <a:cs typeface="Arial" panose="020B0604020202020204" pitchFamily="34" charset="0"/>
            </a:endParaRPr>
          </a:p>
        </p:txBody>
      </p:sp>
      <p:pic>
        <p:nvPicPr>
          <p:cNvPr id="14339" name="Picture 4" descr="12"/>
          <p:cNvPicPr>
            <a:picLocks noGrp="1" noChangeAspect="1" noChangeArrowheads="1"/>
          </p:cNvPicPr>
          <p:nvPr>
            <p:ph sz="half" idx="1"/>
          </p:nvPr>
        </p:nvPicPr>
        <p:blipFill>
          <a:blip r:embed="rId3" cstate="print"/>
          <a:srcRect/>
          <a:stretch>
            <a:fillRect/>
          </a:stretch>
        </p:blipFill>
        <p:spPr>
          <a:xfrm>
            <a:off x="267286" y="1340768"/>
            <a:ext cx="8884366" cy="4997646"/>
          </a:xfrm>
        </p:spPr>
      </p:pic>
    </p:spTree>
    <p:extLst>
      <p:ext uri="{BB962C8B-B14F-4D97-AF65-F5344CB8AC3E}">
        <p14:creationId xmlns:p14="http://schemas.microsoft.com/office/powerpoint/2010/main" val="370889617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357188" y="260350"/>
            <a:ext cx="8358187" cy="1008063"/>
          </a:xfrm>
        </p:spPr>
        <p:txBody>
          <a:bodyPr>
            <a:normAutofit/>
          </a:bodyPr>
          <a:lstStyle/>
          <a:p>
            <a:pPr eaLnBrk="1" hangingPunct="1"/>
            <a:r>
              <a:rPr lang="en-GB" b="1" dirty="0">
                <a:latin typeface="Arial" panose="020B0604020202020204" pitchFamily="34" charset="0"/>
                <a:cs typeface="Arial" panose="020B0604020202020204" pitchFamily="34" charset="0"/>
              </a:rPr>
              <a:t>Equity Theory</a:t>
            </a:r>
          </a:p>
        </p:txBody>
      </p:sp>
      <p:sp>
        <p:nvSpPr>
          <p:cNvPr id="16387" name="Rectangle 3"/>
          <p:cNvSpPr>
            <a:spLocks noGrp="1" noChangeArrowheads="1"/>
          </p:cNvSpPr>
          <p:nvPr>
            <p:ph idx="1"/>
          </p:nvPr>
        </p:nvSpPr>
        <p:spPr>
          <a:xfrm>
            <a:off x="357188" y="1643063"/>
            <a:ext cx="7599362" cy="4357687"/>
          </a:xfrm>
        </p:spPr>
        <p:txBody>
          <a:bodyPr>
            <a:normAutofit/>
          </a:bodyPr>
          <a:lstStyle/>
          <a:p>
            <a:pPr eaLnBrk="1" hangingPunct="1">
              <a:lnSpc>
                <a:spcPct val="90000"/>
              </a:lnSpc>
            </a:pPr>
            <a:r>
              <a:rPr lang="en-GB" sz="2800" dirty="0">
                <a:latin typeface="Arial" panose="020B0604020202020204" pitchFamily="34" charset="0"/>
                <a:cs typeface="Arial" panose="020B0604020202020204" pitchFamily="34" charset="0"/>
              </a:rPr>
              <a:t>Perceptions of fair treatment</a:t>
            </a:r>
          </a:p>
          <a:p>
            <a:pPr eaLnBrk="1" hangingPunct="1">
              <a:lnSpc>
                <a:spcPct val="90000"/>
              </a:lnSpc>
              <a:buFontTx/>
              <a:buNone/>
            </a:pPr>
            <a:endParaRPr lang="en-GB" sz="1200" dirty="0">
              <a:latin typeface="Arial" panose="020B0604020202020204" pitchFamily="34" charset="0"/>
              <a:cs typeface="Arial" panose="020B0604020202020204" pitchFamily="34" charset="0"/>
            </a:endParaRPr>
          </a:p>
          <a:p>
            <a:pPr eaLnBrk="1" hangingPunct="1">
              <a:lnSpc>
                <a:spcPct val="90000"/>
              </a:lnSpc>
            </a:pPr>
            <a:r>
              <a:rPr lang="en-GB" sz="2800" dirty="0">
                <a:latin typeface="Arial" panose="020B0604020202020204" pitchFamily="34" charset="0"/>
                <a:cs typeface="Arial" panose="020B0604020202020204" pitchFamily="34" charset="0"/>
              </a:rPr>
              <a:t>Motivation to act comes from inequality or unfair treatment</a:t>
            </a:r>
          </a:p>
          <a:p>
            <a:pPr eaLnBrk="1" hangingPunct="1">
              <a:lnSpc>
                <a:spcPct val="90000"/>
              </a:lnSpc>
              <a:buFontTx/>
              <a:buNone/>
            </a:pPr>
            <a:endParaRPr lang="en-GB" sz="1200" dirty="0">
              <a:latin typeface="Arial" panose="020B0604020202020204" pitchFamily="34" charset="0"/>
              <a:cs typeface="Arial" panose="020B0604020202020204" pitchFamily="34" charset="0"/>
            </a:endParaRPr>
          </a:p>
          <a:p>
            <a:pPr eaLnBrk="1" hangingPunct="1">
              <a:lnSpc>
                <a:spcPct val="90000"/>
              </a:lnSpc>
            </a:pPr>
            <a:r>
              <a:rPr lang="en-GB" sz="2800" dirty="0">
                <a:latin typeface="Arial" panose="020B0604020202020204" pitchFamily="34" charset="0"/>
                <a:cs typeface="Arial" panose="020B0604020202020204" pitchFamily="34" charset="0"/>
              </a:rPr>
              <a:t>Based on social comparisons</a:t>
            </a:r>
          </a:p>
          <a:p>
            <a:pPr eaLnBrk="1" hangingPunct="1">
              <a:lnSpc>
                <a:spcPct val="90000"/>
              </a:lnSpc>
              <a:buFontTx/>
              <a:buNone/>
            </a:pPr>
            <a:endParaRPr lang="en-GB" sz="1200" dirty="0">
              <a:latin typeface="Arial" panose="020B0604020202020204" pitchFamily="34" charset="0"/>
              <a:cs typeface="Arial" panose="020B0604020202020204" pitchFamily="34" charset="0"/>
            </a:endParaRPr>
          </a:p>
          <a:p>
            <a:pPr lvl="1" eaLnBrk="1" hangingPunct="1">
              <a:lnSpc>
                <a:spcPct val="90000"/>
              </a:lnSpc>
              <a:buFont typeface="Arial" panose="020B0604020202020204" pitchFamily="34" charset="0"/>
              <a:buChar char="•"/>
            </a:pPr>
            <a:r>
              <a:rPr lang="en-GB" sz="2400" dirty="0">
                <a:latin typeface="Arial" panose="020B0604020202020204" pitchFamily="34" charset="0"/>
                <a:cs typeface="Arial" panose="020B0604020202020204" pitchFamily="34" charset="0"/>
              </a:rPr>
              <a:t>perception of inequity leads to tension</a:t>
            </a:r>
          </a:p>
          <a:p>
            <a:pPr lvl="1" eaLnBrk="1" hangingPunct="1">
              <a:lnSpc>
                <a:spcPct val="9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tension leads to motivation to take action</a:t>
            </a:r>
          </a:p>
          <a:p>
            <a:pPr lvl="1" eaLnBrk="1" hangingPunct="1">
              <a:lnSpc>
                <a:spcPct val="90000"/>
              </a:lnSpc>
              <a:buFont typeface="Arial" panose="020B0604020202020204" pitchFamily="34" charset="0"/>
              <a:buChar char="•"/>
            </a:pPr>
            <a:r>
              <a:rPr lang="en-GB" sz="2400" dirty="0"/>
              <a:t>a</a:t>
            </a:r>
            <a:r>
              <a:rPr lang="en-GB" sz="2400" dirty="0">
                <a:latin typeface="Arial" panose="020B0604020202020204" pitchFamily="34" charset="0"/>
                <a:cs typeface="Arial" panose="020B0604020202020204" pitchFamily="34" charset="0"/>
              </a:rPr>
              <a:t>ction leads to restoration of equity</a:t>
            </a:r>
          </a:p>
          <a:p>
            <a:pPr lvl="1" eaLnBrk="1" hangingPunct="1">
              <a:lnSpc>
                <a:spcPct val="90000"/>
              </a:lnSpc>
            </a:pPr>
            <a:endParaRPr lang="en-GB" sz="2400" dirty="0">
              <a:latin typeface="Comic Sans MS" pitchFamily="66" charset="0"/>
            </a:endParaRPr>
          </a:p>
          <a:p>
            <a:pPr lvl="1" eaLnBrk="1" hangingPunct="1">
              <a:lnSpc>
                <a:spcPct val="90000"/>
              </a:lnSpc>
            </a:pPr>
            <a:endParaRPr lang="en-GB" sz="2200" dirty="0">
              <a:latin typeface="Comic Sans MS" pitchFamily="66" charset="0"/>
            </a:endParaRPr>
          </a:p>
        </p:txBody>
      </p:sp>
    </p:spTree>
    <p:extLst>
      <p:ext uri="{BB962C8B-B14F-4D97-AF65-F5344CB8AC3E}">
        <p14:creationId xmlns:p14="http://schemas.microsoft.com/office/powerpoint/2010/main" val="39006232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1026"/>
          <p:cNvSpPr>
            <a:spLocks noGrp="1" noChangeArrowheads="1"/>
          </p:cNvSpPr>
          <p:nvPr>
            <p:ph type="title"/>
          </p:nvPr>
        </p:nvSpPr>
        <p:spPr/>
        <p:txBody>
          <a:bodyPr>
            <a:normAutofit/>
          </a:bodyPr>
          <a:lstStyle/>
          <a:p>
            <a:pPr eaLnBrk="1" hangingPunct="1"/>
            <a:r>
              <a:rPr lang="en-GB" sz="4000" b="1" dirty="0">
                <a:latin typeface="Arial" panose="020B0604020202020204" pitchFamily="34" charset="0"/>
                <a:cs typeface="Arial" panose="020B0604020202020204" pitchFamily="34" charset="0"/>
              </a:rPr>
              <a:t>Intrinsic versus extrinsic </a:t>
            </a:r>
          </a:p>
        </p:txBody>
      </p:sp>
      <p:sp>
        <p:nvSpPr>
          <p:cNvPr id="23556" name="Rectangle 1027"/>
          <p:cNvSpPr>
            <a:spLocks noGrp="1" noChangeArrowheads="1"/>
          </p:cNvSpPr>
          <p:nvPr>
            <p:ph idx="1"/>
          </p:nvPr>
        </p:nvSpPr>
        <p:spPr/>
        <p:txBody>
          <a:bodyPr>
            <a:normAutofit fontScale="85000" lnSpcReduction="20000"/>
          </a:bodyPr>
          <a:lstStyle/>
          <a:p>
            <a:pPr eaLnBrk="1" hangingPunct="1"/>
            <a:r>
              <a:rPr lang="en-GB" sz="2600" i="1" dirty="0">
                <a:latin typeface="Arial" panose="020B0604020202020204" pitchFamily="34" charset="0"/>
                <a:cs typeface="Arial" panose="020B0604020202020204" pitchFamily="34" charset="0"/>
              </a:rPr>
              <a:t>Intrinsic motivation</a:t>
            </a:r>
          </a:p>
          <a:p>
            <a:pPr lvl="1" eaLnBrk="1" hangingPunct="1">
              <a:buFont typeface="Arial" panose="020B0604020202020204" pitchFamily="34" charset="0"/>
              <a:buChar char="•"/>
            </a:pPr>
            <a:r>
              <a:rPr lang="en-GB" sz="2600" dirty="0">
                <a:latin typeface="Arial" panose="020B0604020202020204" pitchFamily="34" charset="0"/>
                <a:cs typeface="Arial" panose="020B0604020202020204" pitchFamily="34" charset="0"/>
              </a:rPr>
              <a:t>Reward is ‘internal’ i.e. motivation to do something because it is experienced as pleasurable.</a:t>
            </a:r>
          </a:p>
          <a:p>
            <a:pPr lvl="1" eaLnBrk="1" hangingPunct="1">
              <a:buFont typeface="Arial" panose="020B0604020202020204" pitchFamily="34" charset="0"/>
              <a:buChar char="•"/>
            </a:pPr>
            <a:r>
              <a:rPr lang="en-US" sz="2600" dirty="0">
                <a:latin typeface="Arial" panose="020B0604020202020204" pitchFamily="34" charset="0"/>
                <a:cs typeface="Arial" panose="020B0604020202020204" pitchFamily="34" charset="0"/>
              </a:rPr>
              <a:t>Related to psychological rewards, e.g. a sense of challenge and achievement, receiving appreciation.</a:t>
            </a:r>
          </a:p>
          <a:p>
            <a:pPr eaLnBrk="1" hangingPunct="1"/>
            <a:r>
              <a:rPr lang="en-GB" sz="2600" i="1" dirty="0">
                <a:latin typeface="Arial" panose="020B0604020202020204" pitchFamily="34" charset="0"/>
                <a:cs typeface="Arial" panose="020B0604020202020204" pitchFamily="34" charset="0"/>
              </a:rPr>
              <a:t>Extrinsic motivation</a:t>
            </a:r>
          </a:p>
          <a:p>
            <a:pPr lvl="1" eaLnBrk="1" hangingPunct="1">
              <a:buFont typeface="Arial" panose="020B0604020202020204" pitchFamily="34" charset="0"/>
              <a:buChar char="•"/>
            </a:pPr>
            <a:r>
              <a:rPr lang="en-GB" sz="2600" dirty="0">
                <a:latin typeface="Arial" panose="020B0604020202020204" pitchFamily="34" charset="0"/>
                <a:cs typeface="Arial" panose="020B0604020202020204" pitchFamily="34" charset="0"/>
              </a:rPr>
              <a:t>Reward is ‘external’ or separate from what is being done; motivation to do one thing (which may not be pleasurable ) because it will lead to something different that is pleasurable.</a:t>
            </a:r>
          </a:p>
          <a:p>
            <a:pPr lvl="1" eaLnBrk="1" hangingPunct="1">
              <a:buFont typeface="Arial" panose="020B0604020202020204" pitchFamily="34" charset="0"/>
              <a:buChar char="•"/>
            </a:pPr>
            <a:r>
              <a:rPr lang="en-US" sz="2600" dirty="0">
                <a:latin typeface="Arial" panose="020B0604020202020204" pitchFamily="34" charset="0"/>
                <a:cs typeface="Arial" panose="020B0604020202020204" pitchFamily="34" charset="0"/>
              </a:rPr>
              <a:t>Related to tangible rewards, e.g. salary, security, promotion, conditions of work.</a:t>
            </a:r>
          </a:p>
          <a:p>
            <a:pPr lvl="2" eaLnBrk="1" hangingPunct="1"/>
            <a:endParaRPr lang="en-GB" sz="2000" dirty="0"/>
          </a:p>
        </p:txBody>
      </p:sp>
    </p:spTree>
    <p:extLst>
      <p:ext uri="{BB962C8B-B14F-4D97-AF65-F5344CB8AC3E}">
        <p14:creationId xmlns:p14="http://schemas.microsoft.com/office/powerpoint/2010/main" val="354774056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Activity</a:t>
            </a:r>
          </a:p>
        </p:txBody>
      </p:sp>
      <p:sp>
        <p:nvSpPr>
          <p:cNvPr id="3" name="Content Placeholder 2"/>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Review the evidence:</a:t>
            </a:r>
          </a:p>
          <a:p>
            <a:pPr marL="0" indent="0">
              <a:buNone/>
            </a:pP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	To what extent is money a motivator?</a:t>
            </a:r>
          </a:p>
        </p:txBody>
      </p:sp>
    </p:spTree>
    <p:extLst>
      <p:ext uri="{BB962C8B-B14F-4D97-AF65-F5344CB8AC3E}">
        <p14:creationId xmlns:p14="http://schemas.microsoft.com/office/powerpoint/2010/main" val="157650286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Dan Pink</a:t>
            </a:r>
          </a:p>
        </p:txBody>
      </p:sp>
      <p:pic>
        <p:nvPicPr>
          <p:cNvPr id="4" name="Online Media 3" title="The puzzle of motivation | Dan Pink">
            <a:hlinkClick r:id="" action="ppaction://media"/>
            <a:extLst>
              <a:ext uri="{FF2B5EF4-FFF2-40B4-BE49-F238E27FC236}">
                <a16:creationId xmlns:a16="http://schemas.microsoft.com/office/drawing/2014/main" id="{F862FF6A-B8A9-43DF-BD43-4AC80812F13C}"/>
              </a:ext>
            </a:extLst>
          </p:cNvPr>
          <p:cNvPicPr>
            <a:picLocks noGrp="1" noRot="1" noChangeAspect="1"/>
          </p:cNvPicPr>
          <p:nvPr>
            <p:ph idx="1"/>
            <a:videoFile r:link="rId1"/>
          </p:nvPr>
        </p:nvPicPr>
        <p:blipFill>
          <a:blip r:embed="rId3"/>
          <a:stretch>
            <a:fillRect/>
          </a:stretch>
        </p:blipFill>
        <p:spPr>
          <a:xfrm>
            <a:off x="2286000" y="2271713"/>
            <a:ext cx="4572000" cy="2571750"/>
          </a:xfrm>
          <a:prstGeom prst="rect">
            <a:avLst/>
          </a:prstGeom>
        </p:spPr>
      </p:pic>
    </p:spTree>
    <p:extLst>
      <p:ext uri="{BB962C8B-B14F-4D97-AF65-F5344CB8AC3E}">
        <p14:creationId xmlns:p14="http://schemas.microsoft.com/office/powerpoint/2010/main" val="90802912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Activity</a:t>
            </a:r>
          </a:p>
        </p:txBody>
      </p:sp>
      <p:sp>
        <p:nvSpPr>
          <p:cNvPr id="3" name="Content Placeholder 2"/>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Review the evidence:</a:t>
            </a:r>
          </a:p>
          <a:p>
            <a:pPr marL="0" indent="0">
              <a:buNone/>
            </a:pP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To what extent should we need to motivate employees?</a:t>
            </a:r>
          </a:p>
        </p:txBody>
      </p:sp>
    </p:spTree>
    <p:extLst>
      <p:ext uri="{BB962C8B-B14F-4D97-AF65-F5344CB8AC3E}">
        <p14:creationId xmlns:p14="http://schemas.microsoft.com/office/powerpoint/2010/main" val="364069137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Kerry Goyette</a:t>
            </a:r>
          </a:p>
        </p:txBody>
      </p:sp>
      <p:pic>
        <p:nvPicPr>
          <p:cNvPr id="4" name="Online Media 3" title="Stop Trying to Motivate Your Employees | Kerry Goyette | TEDxCosmoPark">
            <a:hlinkClick r:id="" action="ppaction://media"/>
            <a:extLst>
              <a:ext uri="{FF2B5EF4-FFF2-40B4-BE49-F238E27FC236}">
                <a16:creationId xmlns:a16="http://schemas.microsoft.com/office/drawing/2014/main" id="{38547359-C7CA-46E4-B165-468800FD072B}"/>
              </a:ext>
            </a:extLst>
          </p:cNvPr>
          <p:cNvPicPr>
            <a:picLocks noGrp="1" noRot="1" noChangeAspect="1"/>
          </p:cNvPicPr>
          <p:nvPr>
            <p:ph idx="1"/>
            <a:videoFile r:link="rId1"/>
          </p:nvPr>
        </p:nvPicPr>
        <p:blipFill>
          <a:blip r:embed="rId3"/>
          <a:stretch>
            <a:fillRect/>
          </a:stretch>
        </p:blipFill>
        <p:spPr>
          <a:xfrm>
            <a:off x="2286000" y="2271713"/>
            <a:ext cx="4572000" cy="2571750"/>
          </a:xfrm>
          <a:prstGeom prst="rect">
            <a:avLst/>
          </a:prstGeom>
        </p:spPr>
      </p:pic>
    </p:spTree>
    <p:extLst>
      <p:ext uri="{BB962C8B-B14F-4D97-AF65-F5344CB8AC3E}">
        <p14:creationId xmlns:p14="http://schemas.microsoft.com/office/powerpoint/2010/main" val="138740065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395288" y="228600"/>
            <a:ext cx="8291512" cy="1143000"/>
          </a:xfrm>
        </p:spPr>
        <p:txBody>
          <a:bodyPr>
            <a:noAutofit/>
          </a:bodyPr>
          <a:lstStyle/>
          <a:p>
            <a:pPr eaLnBrk="1" hangingPunct="1"/>
            <a:r>
              <a:rPr lang="en-GB" sz="4000" b="1" dirty="0">
                <a:latin typeface="Arial" panose="020B0604020202020204" pitchFamily="34" charset="0"/>
                <a:cs typeface="Arial" panose="020B0604020202020204" pitchFamily="34" charset="0"/>
              </a:rPr>
              <a:t>Job satisfaction</a:t>
            </a:r>
            <a:endParaRPr lang="en-US" sz="4000" b="1" dirty="0">
              <a:latin typeface="Arial" panose="020B0604020202020204" pitchFamily="34" charset="0"/>
              <a:cs typeface="Arial" panose="020B0604020202020204" pitchFamily="34" charset="0"/>
            </a:endParaRPr>
          </a:p>
        </p:txBody>
      </p:sp>
      <p:sp>
        <p:nvSpPr>
          <p:cNvPr id="31747" name="Rectangle 3"/>
          <p:cNvSpPr>
            <a:spLocks noGrp="1" noChangeArrowheads="1"/>
          </p:cNvSpPr>
          <p:nvPr>
            <p:ph type="body" sz="half" idx="1"/>
          </p:nvPr>
        </p:nvSpPr>
        <p:spPr>
          <a:xfrm>
            <a:off x="381000" y="1752600"/>
            <a:ext cx="8077200" cy="4335463"/>
          </a:xfrm>
        </p:spPr>
        <p:txBody>
          <a:bodyPr/>
          <a:lstStyle/>
          <a:p>
            <a:pPr eaLnBrk="1" hangingPunct="1"/>
            <a:r>
              <a:rPr lang="en-GB" sz="2800" dirty="0">
                <a:latin typeface="Arial" panose="020B0604020202020204" pitchFamily="34" charset="0"/>
                <a:cs typeface="Arial" panose="020B0604020202020204" pitchFamily="34" charset="0"/>
              </a:rPr>
              <a:t>An attitude or internal state associated with the working environment and working experiences</a:t>
            </a:r>
          </a:p>
          <a:p>
            <a:pPr marL="0" indent="0" eaLnBrk="1" hangingPunct="1">
              <a:buNone/>
            </a:pPr>
            <a:endParaRPr lang="en-GB" sz="1200" dirty="0">
              <a:latin typeface="Arial" panose="020B0604020202020204" pitchFamily="34" charset="0"/>
              <a:cs typeface="Arial" panose="020B0604020202020204" pitchFamily="34" charset="0"/>
            </a:endParaRPr>
          </a:p>
          <a:p>
            <a:pPr eaLnBrk="1" hangingPunct="1"/>
            <a:r>
              <a:rPr lang="en-GB" sz="2800" dirty="0">
                <a:latin typeface="Arial" panose="020B0604020202020204" pitchFamily="34" charset="0"/>
                <a:cs typeface="Arial" panose="020B0604020202020204" pitchFamily="34" charset="0"/>
              </a:rPr>
              <a:t>How a person feels about their job</a:t>
            </a:r>
          </a:p>
          <a:p>
            <a:pPr marL="0" indent="0" eaLnBrk="1" hangingPunct="1">
              <a:buNone/>
            </a:pPr>
            <a:endParaRPr lang="en-GB" sz="1200" dirty="0">
              <a:latin typeface="Arial" panose="020B0604020202020204" pitchFamily="34" charset="0"/>
              <a:cs typeface="Arial" panose="020B0604020202020204" pitchFamily="34" charset="0"/>
            </a:endParaRPr>
          </a:p>
          <a:p>
            <a:pPr eaLnBrk="1" hangingPunct="1"/>
            <a:r>
              <a:rPr lang="en-GB" sz="2800" dirty="0">
                <a:latin typeface="Arial" panose="020B0604020202020204" pitchFamily="34" charset="0"/>
                <a:cs typeface="Arial" panose="020B0604020202020204" pitchFamily="34" charset="0"/>
              </a:rPr>
              <a:t>In recent years it has been closely associated with improved job design and work organisation, the quality of working life and engagement</a:t>
            </a:r>
            <a:endParaRPr lang="en-US" sz="2800" dirty="0">
              <a:latin typeface="Arial" panose="020B0604020202020204" pitchFamily="34" charset="0"/>
              <a:cs typeface="Arial" panose="020B0604020202020204" pitchFamily="34" charset="0"/>
            </a:endParaRPr>
          </a:p>
          <a:p>
            <a:pPr eaLnBrk="1" hangingPunct="1"/>
            <a:endParaRPr lang="en-US" sz="2400" dirty="0"/>
          </a:p>
        </p:txBody>
      </p:sp>
    </p:spTree>
    <p:extLst>
      <p:ext uri="{BB962C8B-B14F-4D97-AF65-F5344CB8AC3E}">
        <p14:creationId xmlns:p14="http://schemas.microsoft.com/office/powerpoint/2010/main" val="405554557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46088" y="0"/>
            <a:ext cx="8229600" cy="1295400"/>
          </a:xfrm>
        </p:spPr>
        <p:txBody>
          <a:bodyPr>
            <a:noAutofit/>
          </a:bodyPr>
          <a:lstStyle/>
          <a:p>
            <a:r>
              <a:rPr lang="en-GB" sz="4000" b="1" dirty="0">
                <a:latin typeface="Arial" panose="020B0604020202020204" pitchFamily="34" charset="0"/>
                <a:cs typeface="Arial" panose="020B0604020202020204" pitchFamily="34" charset="0"/>
              </a:rPr>
              <a:t>Five core </a:t>
            </a:r>
            <a:r>
              <a:rPr lang="en-GB" sz="4000" b="1" dirty="0"/>
              <a:t>d</a:t>
            </a:r>
            <a:r>
              <a:rPr lang="en-GB" sz="4000" b="1" dirty="0">
                <a:latin typeface="Arial" panose="020B0604020202020204" pitchFamily="34" charset="0"/>
                <a:cs typeface="Arial" panose="020B0604020202020204" pitchFamily="34" charset="0"/>
              </a:rPr>
              <a:t>imensions of job </a:t>
            </a:r>
            <a:r>
              <a:rPr lang="en-GB" sz="4000" b="1" dirty="0"/>
              <a:t>s</a:t>
            </a:r>
            <a:r>
              <a:rPr lang="en-GB" sz="4000" b="1" dirty="0">
                <a:latin typeface="Arial" panose="020B0604020202020204" pitchFamily="34" charset="0"/>
                <a:cs typeface="Arial" panose="020B0604020202020204" pitchFamily="34" charset="0"/>
              </a:rPr>
              <a:t>atisfaction</a:t>
            </a:r>
          </a:p>
        </p:txBody>
      </p:sp>
      <p:sp>
        <p:nvSpPr>
          <p:cNvPr id="33795" name="Rectangle 3"/>
          <p:cNvSpPr>
            <a:spLocks noGrp="1" noChangeArrowheads="1"/>
          </p:cNvSpPr>
          <p:nvPr>
            <p:ph idx="1"/>
          </p:nvPr>
        </p:nvSpPr>
        <p:spPr>
          <a:xfrm>
            <a:off x="1259632" y="1295400"/>
            <a:ext cx="7198568" cy="5154636"/>
          </a:xfrm>
        </p:spPr>
        <p:txBody>
          <a:bodyPr>
            <a:normAutofit/>
          </a:bodyPr>
          <a:lstStyle/>
          <a:p>
            <a:pPr marL="457200" indent="-457200">
              <a:lnSpc>
                <a:spcPct val="90000"/>
              </a:lnSpc>
              <a:buFont typeface="+mj-lt"/>
              <a:buAutoNum type="arabicPeriod"/>
            </a:pPr>
            <a:r>
              <a:rPr lang="en-GB" dirty="0">
                <a:latin typeface="Arial" panose="020B0604020202020204" pitchFamily="34" charset="0"/>
                <a:cs typeface="Arial" panose="020B0604020202020204" pitchFamily="34" charset="0"/>
              </a:rPr>
              <a:t>Skill variety</a:t>
            </a:r>
          </a:p>
          <a:p>
            <a:pPr>
              <a:lnSpc>
                <a:spcPct val="90000"/>
              </a:lnSpc>
              <a:buFont typeface="+mj-lt"/>
              <a:buAutoNum type="arabicPeriod"/>
            </a:pPr>
            <a:endParaRPr lang="en-GB" sz="1200" dirty="0">
              <a:latin typeface="Arial" panose="020B0604020202020204" pitchFamily="34" charset="0"/>
              <a:cs typeface="Arial" panose="020B0604020202020204" pitchFamily="34" charset="0"/>
            </a:endParaRPr>
          </a:p>
          <a:p>
            <a:pPr marL="457200" indent="-457200">
              <a:lnSpc>
                <a:spcPct val="90000"/>
              </a:lnSpc>
              <a:buFont typeface="+mj-lt"/>
              <a:buAutoNum type="arabicPeriod"/>
            </a:pPr>
            <a:r>
              <a:rPr lang="en-GB" dirty="0">
                <a:latin typeface="Arial" panose="020B0604020202020204" pitchFamily="34" charset="0"/>
                <a:cs typeface="Arial" panose="020B0604020202020204" pitchFamily="34" charset="0"/>
              </a:rPr>
              <a:t>Task identity</a:t>
            </a:r>
          </a:p>
          <a:p>
            <a:pPr>
              <a:lnSpc>
                <a:spcPct val="90000"/>
              </a:lnSpc>
              <a:buFont typeface="+mj-lt"/>
              <a:buAutoNum type="arabicPeriod"/>
            </a:pPr>
            <a:endParaRPr lang="en-GB" sz="1200" dirty="0">
              <a:latin typeface="Arial" panose="020B0604020202020204" pitchFamily="34" charset="0"/>
              <a:cs typeface="Arial" panose="020B0604020202020204" pitchFamily="34" charset="0"/>
            </a:endParaRPr>
          </a:p>
          <a:p>
            <a:pPr marL="457200" indent="-457200">
              <a:lnSpc>
                <a:spcPct val="90000"/>
              </a:lnSpc>
              <a:buFont typeface="+mj-lt"/>
              <a:buAutoNum type="arabicPeriod"/>
            </a:pPr>
            <a:r>
              <a:rPr lang="en-GB" dirty="0">
                <a:latin typeface="Arial" panose="020B0604020202020204" pitchFamily="34" charset="0"/>
                <a:cs typeface="Arial" panose="020B0604020202020204" pitchFamily="34" charset="0"/>
              </a:rPr>
              <a:t>Task significance</a:t>
            </a:r>
          </a:p>
          <a:p>
            <a:pPr>
              <a:lnSpc>
                <a:spcPct val="90000"/>
              </a:lnSpc>
              <a:buFont typeface="+mj-lt"/>
              <a:buAutoNum type="arabicPeriod"/>
            </a:pPr>
            <a:endParaRPr lang="en-GB" sz="1200" dirty="0">
              <a:latin typeface="Arial" panose="020B0604020202020204" pitchFamily="34" charset="0"/>
              <a:cs typeface="Arial" panose="020B0604020202020204" pitchFamily="34" charset="0"/>
            </a:endParaRPr>
          </a:p>
          <a:p>
            <a:pPr marL="457200" indent="-457200">
              <a:lnSpc>
                <a:spcPct val="90000"/>
              </a:lnSpc>
              <a:buFont typeface="+mj-lt"/>
              <a:buAutoNum type="arabicPeriod"/>
            </a:pPr>
            <a:r>
              <a:rPr lang="en-GB" dirty="0">
                <a:latin typeface="Arial" panose="020B0604020202020204" pitchFamily="34" charset="0"/>
                <a:cs typeface="Arial" panose="020B0604020202020204" pitchFamily="34" charset="0"/>
              </a:rPr>
              <a:t>Autonomy</a:t>
            </a:r>
          </a:p>
          <a:p>
            <a:pPr>
              <a:lnSpc>
                <a:spcPct val="90000"/>
              </a:lnSpc>
              <a:buFont typeface="+mj-lt"/>
              <a:buAutoNum type="arabicPeriod"/>
            </a:pPr>
            <a:endParaRPr lang="en-GB" sz="1200" dirty="0">
              <a:latin typeface="Arial" panose="020B0604020202020204" pitchFamily="34" charset="0"/>
              <a:cs typeface="Arial" panose="020B0604020202020204" pitchFamily="34" charset="0"/>
            </a:endParaRPr>
          </a:p>
          <a:p>
            <a:pPr marL="457200" indent="-457200">
              <a:lnSpc>
                <a:spcPct val="90000"/>
              </a:lnSpc>
              <a:buFont typeface="+mj-lt"/>
              <a:buAutoNum type="arabicPeriod"/>
            </a:pPr>
            <a:r>
              <a:rPr lang="en-GB" dirty="0">
                <a:latin typeface="Arial" panose="020B0604020202020204" pitchFamily="34" charset="0"/>
                <a:cs typeface="Arial" panose="020B0604020202020204" pitchFamily="34" charset="0"/>
              </a:rPr>
              <a:t>Feedback</a:t>
            </a:r>
          </a:p>
          <a:p>
            <a:pPr marL="0" indent="0">
              <a:lnSpc>
                <a:spcPct val="90000"/>
              </a:lnSpc>
              <a:buNone/>
            </a:pPr>
            <a:endParaRPr lang="en-GB" dirty="0">
              <a:latin typeface="Arial" panose="020B0604020202020204" pitchFamily="34" charset="0"/>
              <a:cs typeface="Arial" panose="020B0604020202020204" pitchFamily="34" charset="0"/>
            </a:endParaRPr>
          </a:p>
          <a:p>
            <a:pPr marL="0" indent="0">
              <a:lnSpc>
                <a:spcPct val="90000"/>
              </a:lnSpc>
              <a:buNone/>
            </a:pPr>
            <a:r>
              <a:rPr lang="en-GB" sz="2400" dirty="0">
                <a:latin typeface="Arial" panose="020B0604020202020204" pitchFamily="34" charset="0"/>
                <a:cs typeface="Arial" panose="020B0604020202020204" pitchFamily="34" charset="0"/>
              </a:rPr>
              <a:t>Hackman and Oldham (1980)</a:t>
            </a:r>
          </a:p>
        </p:txBody>
      </p:sp>
    </p:spTree>
    <p:extLst>
      <p:ext uri="{BB962C8B-B14F-4D97-AF65-F5344CB8AC3E}">
        <p14:creationId xmlns:p14="http://schemas.microsoft.com/office/powerpoint/2010/main" val="111806278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395536" y="188640"/>
            <a:ext cx="8229600" cy="1143000"/>
          </a:xfrm>
        </p:spPr>
        <p:txBody>
          <a:bodyPr>
            <a:normAutofit/>
          </a:bodyPr>
          <a:lstStyle/>
          <a:p>
            <a:r>
              <a:rPr lang="en-GB" sz="4000" b="1" dirty="0">
                <a:latin typeface="Arial" panose="020B0604020202020204" pitchFamily="34" charset="0"/>
                <a:cs typeface="Arial" panose="020B0604020202020204" pitchFamily="34" charset="0"/>
              </a:rPr>
              <a:t>Employee commitment</a:t>
            </a:r>
          </a:p>
        </p:txBody>
      </p:sp>
      <p:sp>
        <p:nvSpPr>
          <p:cNvPr id="191491" name="Content Placeholder 2"/>
          <p:cNvSpPr>
            <a:spLocks noGrp="1"/>
          </p:cNvSpPr>
          <p:nvPr>
            <p:ph idx="4294967295"/>
          </p:nvPr>
        </p:nvSpPr>
        <p:spPr>
          <a:xfrm>
            <a:off x="685800" y="1087437"/>
            <a:ext cx="7772400" cy="4683125"/>
          </a:xfrm>
        </p:spPr>
        <p:txBody>
          <a:bodyPr>
            <a:normAutofit lnSpcReduction="10000"/>
          </a:bodyPr>
          <a:lstStyle/>
          <a:p>
            <a:r>
              <a:rPr lang="en-GB" sz="2600" dirty="0">
                <a:latin typeface="Arial" panose="020B0604020202020204" pitchFamily="34" charset="0"/>
                <a:cs typeface="Arial" panose="020B0604020202020204" pitchFamily="34" charset="0"/>
              </a:rPr>
              <a:t>Identification with the organisation’s goals and values; congruence between personal and organisational values; internalisation of the organisations mission. (Chalofski 2009)</a:t>
            </a:r>
          </a:p>
          <a:p>
            <a:endParaRPr lang="en-GB" sz="12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Engaged and committed employees gain ‘meaning at work’ and are more likely to provide discretionary effort, thus there is a link to performance</a:t>
            </a:r>
          </a:p>
          <a:p>
            <a:endParaRPr lang="en-GB" sz="12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The extent of the employee’s commitment will have a major influence on the level of work performance</a:t>
            </a:r>
          </a:p>
          <a:p>
            <a:endParaRPr lang="en-GB" sz="2400" dirty="0"/>
          </a:p>
          <a:p>
            <a:pPr>
              <a:buFontTx/>
              <a:buNone/>
            </a:pPr>
            <a:endParaRPr lang="en-GB" sz="1800" dirty="0"/>
          </a:p>
          <a:p>
            <a:endParaRPr lang="en-GB" sz="1800" dirty="0"/>
          </a:p>
        </p:txBody>
      </p:sp>
    </p:spTree>
    <p:extLst>
      <p:ext uri="{BB962C8B-B14F-4D97-AF65-F5344CB8AC3E}">
        <p14:creationId xmlns:p14="http://schemas.microsoft.com/office/powerpoint/2010/main" val="342677627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323850" y="228600"/>
            <a:ext cx="8496300" cy="1143000"/>
          </a:xfrm>
        </p:spPr>
        <p:txBody>
          <a:bodyPr>
            <a:noAutofit/>
          </a:bodyPr>
          <a:lstStyle/>
          <a:p>
            <a:r>
              <a:rPr lang="en-GB" sz="4000" b="1" dirty="0">
                <a:latin typeface="Arial" panose="020B0604020202020204" pitchFamily="34" charset="0"/>
                <a:cs typeface="Arial" panose="020B0604020202020204" pitchFamily="34" charset="0"/>
              </a:rPr>
              <a:t>Three Component Model</a:t>
            </a:r>
          </a:p>
        </p:txBody>
      </p:sp>
      <p:sp>
        <p:nvSpPr>
          <p:cNvPr id="8195" name="Content Placeholder 2"/>
          <p:cNvSpPr>
            <a:spLocks noGrp="1"/>
          </p:cNvSpPr>
          <p:nvPr>
            <p:ph idx="1"/>
          </p:nvPr>
        </p:nvSpPr>
        <p:spPr>
          <a:xfrm>
            <a:off x="685800" y="1412875"/>
            <a:ext cx="7772400" cy="4895850"/>
          </a:xfrm>
        </p:spPr>
        <p:txBody>
          <a:bodyPr>
            <a:normAutofit fontScale="92500" lnSpcReduction="10000"/>
          </a:bodyPr>
          <a:lstStyle/>
          <a:p>
            <a:r>
              <a:rPr lang="en-GB" sz="2800" dirty="0">
                <a:latin typeface="Arial" panose="020B0604020202020204" pitchFamily="34" charset="0"/>
                <a:cs typeface="Arial" panose="020B0604020202020204" pitchFamily="34" charset="0"/>
              </a:rPr>
              <a:t>Three motives to explain the commitment relationship: </a:t>
            </a:r>
          </a:p>
          <a:p>
            <a:pPr lvl="1">
              <a:buFont typeface="Arial" panose="020B0604020202020204" pitchFamily="34" charset="0"/>
              <a:buChar char="•"/>
            </a:pPr>
            <a:r>
              <a:rPr lang="en-GB" sz="2400" dirty="0">
                <a:latin typeface="Arial" panose="020B0604020202020204" pitchFamily="34" charset="0"/>
                <a:cs typeface="Arial" panose="020B0604020202020204" pitchFamily="34" charset="0"/>
              </a:rPr>
              <a:t>commitment</a:t>
            </a:r>
          </a:p>
          <a:p>
            <a:pPr lvl="1">
              <a:buFont typeface="Arial" panose="020B0604020202020204" pitchFamily="34" charset="0"/>
              <a:buChar char="•"/>
            </a:pPr>
            <a:r>
              <a:rPr lang="en-GB" sz="2400" dirty="0"/>
              <a:t>n</a:t>
            </a:r>
            <a:r>
              <a:rPr lang="en-GB" sz="2400" dirty="0">
                <a:latin typeface="Arial" panose="020B0604020202020204" pitchFamily="34" charset="0"/>
                <a:cs typeface="Arial" panose="020B0604020202020204" pitchFamily="34" charset="0"/>
              </a:rPr>
              <a:t>ormative commitment</a:t>
            </a:r>
          </a:p>
          <a:p>
            <a:pPr lvl="1">
              <a:buFont typeface="Arial" panose="020B0604020202020204" pitchFamily="34" charset="0"/>
              <a:buChar char="•"/>
            </a:pPr>
            <a:r>
              <a:rPr lang="en-GB" sz="2400" dirty="0"/>
              <a:t>c</a:t>
            </a:r>
            <a:r>
              <a:rPr lang="en-GB" sz="2400" dirty="0">
                <a:latin typeface="Arial" panose="020B0604020202020204" pitchFamily="34" charset="0"/>
                <a:cs typeface="Arial" panose="020B0604020202020204" pitchFamily="34" charset="0"/>
              </a:rPr>
              <a:t>ontinuance commitment</a:t>
            </a:r>
          </a:p>
          <a:p>
            <a:pPr lvl="1">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Proximate targets (different foci) are often stronger, e.g.</a:t>
            </a:r>
          </a:p>
          <a:p>
            <a:pPr lvl="1">
              <a:buFont typeface="Arial" panose="020B0604020202020204" pitchFamily="34" charset="0"/>
              <a:buChar char="•"/>
            </a:pPr>
            <a:r>
              <a:rPr lang="en-GB" sz="2400" dirty="0"/>
              <a:t>o</a:t>
            </a:r>
            <a:r>
              <a:rPr lang="en-GB" sz="2400" dirty="0">
                <a:latin typeface="Arial" panose="020B0604020202020204" pitchFamily="34" charset="0"/>
                <a:cs typeface="Arial" panose="020B0604020202020204" pitchFamily="34" charset="0"/>
              </a:rPr>
              <a:t>ccupation</a:t>
            </a:r>
          </a:p>
          <a:p>
            <a:pPr lvl="1">
              <a:buFont typeface="Arial" panose="020B0604020202020204" pitchFamily="34" charset="0"/>
              <a:buChar char="•"/>
            </a:pPr>
            <a:r>
              <a:rPr lang="en-GB" sz="2400" dirty="0"/>
              <a:t>w</a:t>
            </a:r>
            <a:r>
              <a:rPr lang="en-GB" sz="2400" dirty="0">
                <a:latin typeface="Arial" panose="020B0604020202020204" pitchFamily="34" charset="0"/>
                <a:cs typeface="Arial" panose="020B0604020202020204" pitchFamily="34" charset="0"/>
              </a:rPr>
              <a:t>ork group</a:t>
            </a:r>
          </a:p>
          <a:p>
            <a:pPr lvl="1">
              <a:buFont typeface="Arial" panose="020B0604020202020204" pitchFamily="34" charset="0"/>
              <a:buChar char="•"/>
            </a:pPr>
            <a:r>
              <a:rPr lang="en-GB" sz="2400" dirty="0"/>
              <a:t>d</a:t>
            </a:r>
            <a:r>
              <a:rPr lang="en-GB" sz="2400" dirty="0">
                <a:latin typeface="Arial" panose="020B0604020202020204" pitchFamily="34" charset="0"/>
                <a:cs typeface="Arial" panose="020B0604020202020204" pitchFamily="34" charset="0"/>
              </a:rPr>
              <a:t>epartment</a:t>
            </a:r>
          </a:p>
          <a:p>
            <a:pPr lvl="1">
              <a:buFont typeface="Arial" panose="020B0604020202020204" pitchFamily="34" charset="0"/>
              <a:buChar char="•"/>
            </a:pPr>
            <a:endParaRPr lang="en-GB" sz="2400" dirty="0"/>
          </a:p>
          <a:p>
            <a:pPr marL="0" lvl="1" indent="0">
              <a:lnSpc>
                <a:spcPct val="100000"/>
              </a:lnSpc>
              <a:spcBef>
                <a:spcPts val="1000"/>
              </a:spcBef>
              <a:buNone/>
            </a:pPr>
            <a:r>
              <a:rPr lang="en-GB" sz="2400" dirty="0"/>
              <a:t>Meyer and Allen (1991)</a:t>
            </a:r>
          </a:p>
        </p:txBody>
      </p:sp>
    </p:spTree>
    <p:extLst>
      <p:ext uri="{BB962C8B-B14F-4D97-AF65-F5344CB8AC3E}">
        <p14:creationId xmlns:p14="http://schemas.microsoft.com/office/powerpoint/2010/main" val="249183180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4"/>
          <p:cNvSpPr>
            <a:spLocks noGrp="1"/>
          </p:cNvSpPr>
          <p:nvPr>
            <p:ph type="title" idx="4294967295"/>
          </p:nvPr>
        </p:nvSpPr>
        <p:spPr>
          <a:xfrm>
            <a:off x="556590" y="274638"/>
            <a:ext cx="8229600" cy="1143000"/>
          </a:xfrm>
        </p:spPr>
        <p:txBody>
          <a:bodyPr>
            <a:normAutofit/>
          </a:bodyPr>
          <a:lstStyle/>
          <a:p>
            <a:r>
              <a:rPr lang="en-GB" sz="4000" b="1" dirty="0">
                <a:latin typeface="Arial" panose="020B0604020202020204" pitchFamily="34" charset="0"/>
                <a:cs typeface="Arial" panose="020B0604020202020204" pitchFamily="34" charset="0"/>
              </a:rPr>
              <a:t>Employee engagement</a:t>
            </a:r>
          </a:p>
        </p:txBody>
      </p:sp>
      <p:sp>
        <p:nvSpPr>
          <p:cNvPr id="193539" name="Content Placeholder 5"/>
          <p:cNvSpPr>
            <a:spLocks noGrp="1"/>
          </p:cNvSpPr>
          <p:nvPr>
            <p:ph idx="4294967295"/>
          </p:nvPr>
        </p:nvSpPr>
        <p:spPr>
          <a:xfrm>
            <a:off x="539552" y="1700808"/>
            <a:ext cx="8229600" cy="4525963"/>
          </a:xfrm>
        </p:spPr>
        <p:txBody>
          <a:bodyPr>
            <a:normAutofit/>
          </a:bodyPr>
          <a:lstStyle/>
          <a:p>
            <a:r>
              <a:rPr lang="en-GB" sz="2800" dirty="0">
                <a:latin typeface="Arial" panose="020B0604020202020204" pitchFamily="34" charset="0"/>
                <a:cs typeface="Arial" panose="020B0604020202020204" pitchFamily="34" charset="0"/>
              </a:rPr>
              <a:t>A combination of commitment to the organisation  and organisational citizenship (CIPD 2008)</a:t>
            </a:r>
          </a:p>
          <a:p>
            <a:r>
              <a:rPr lang="en-GB" sz="2800" dirty="0">
                <a:latin typeface="Arial" panose="020B0604020202020204" pitchFamily="34" charset="0"/>
                <a:cs typeface="Arial" panose="020B0604020202020204" pitchFamily="34" charset="0"/>
              </a:rPr>
              <a:t>Employees who feel there is a good fit between their capabilities and their tasks.  Feel their work positively affects their health and wellbeing (Chalofski 2009)</a:t>
            </a:r>
          </a:p>
          <a:p>
            <a:r>
              <a:rPr lang="en-GB" sz="2800" dirty="0">
                <a:latin typeface="Arial" panose="020B0604020202020204" pitchFamily="34" charset="0"/>
                <a:cs typeface="Arial" panose="020B0604020202020204" pitchFamily="34" charset="0"/>
              </a:rPr>
              <a:t>Goes beyond satisfaction, motivation and commitment</a:t>
            </a:r>
          </a:p>
          <a:p>
            <a:endParaRPr lang="en-GB" sz="2800" dirty="0">
              <a:latin typeface="Comic Sans MS" pitchFamily="66" charset="0"/>
            </a:endParaRPr>
          </a:p>
        </p:txBody>
      </p:sp>
    </p:spTree>
    <p:extLst>
      <p:ext uri="{BB962C8B-B14F-4D97-AF65-F5344CB8AC3E}">
        <p14:creationId xmlns:p14="http://schemas.microsoft.com/office/powerpoint/2010/main" val="110654119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467544" y="116632"/>
            <a:ext cx="8229600" cy="648072"/>
          </a:xfrm>
        </p:spPr>
        <p:txBody>
          <a:bodyPr>
            <a:normAutofit fontScale="90000"/>
          </a:bodyPr>
          <a:lstStyle/>
          <a:p>
            <a:r>
              <a:rPr lang="en-GB" sz="4000" b="1" dirty="0">
                <a:latin typeface="Arial" panose="020B0604020202020204" pitchFamily="34" charset="0"/>
                <a:cs typeface="Arial" panose="020B0604020202020204" pitchFamily="34" charset="0"/>
              </a:rPr>
              <a:t>CIPD Research Report 2010</a:t>
            </a:r>
          </a:p>
        </p:txBody>
      </p:sp>
      <p:sp>
        <p:nvSpPr>
          <p:cNvPr id="12291" name="Content Placeholder 2"/>
          <p:cNvSpPr>
            <a:spLocks noGrp="1"/>
          </p:cNvSpPr>
          <p:nvPr>
            <p:ph idx="1"/>
          </p:nvPr>
        </p:nvSpPr>
        <p:spPr>
          <a:xfrm>
            <a:off x="463104" y="764704"/>
            <a:ext cx="8229600" cy="4525963"/>
          </a:xfrm>
        </p:spPr>
        <p:txBody>
          <a:bodyPr>
            <a:noAutofit/>
          </a:bodyPr>
          <a:lstStyle/>
          <a:p>
            <a:pPr marL="0" indent="0">
              <a:buNone/>
            </a:pPr>
            <a:r>
              <a:rPr lang="en-GB" sz="2800" dirty="0">
                <a:latin typeface="Arial" panose="020B0604020202020204" pitchFamily="34" charset="0"/>
                <a:cs typeface="Arial" panose="020B0604020202020204" pitchFamily="34" charset="0"/>
              </a:rPr>
              <a:t>‘</a:t>
            </a:r>
            <a:r>
              <a:rPr lang="en-GB" sz="2600" dirty="0">
                <a:latin typeface="Arial" panose="020B0604020202020204" pitchFamily="34" charset="0"/>
                <a:cs typeface="Arial" panose="020B0604020202020204" pitchFamily="34" charset="0"/>
              </a:rPr>
              <a:t>Creating an Engaged Workforce’: engagement can be</a:t>
            </a:r>
          </a:p>
          <a:p>
            <a:endParaRPr lang="en-GB" sz="1000" dirty="0">
              <a:latin typeface="Arial" panose="020B0604020202020204" pitchFamily="34" charset="0"/>
              <a:cs typeface="Arial" panose="020B0604020202020204" pitchFamily="34" charset="0"/>
            </a:endParaRPr>
          </a:p>
          <a:p>
            <a:pPr lvl="1">
              <a:buFont typeface="Arial" panose="020B0604020202020204" pitchFamily="34" charset="0"/>
              <a:buChar char="•"/>
            </a:pPr>
            <a:r>
              <a:rPr lang="en-GB" sz="2600" i="1" dirty="0">
                <a:solidFill>
                  <a:schemeClr val="tx2">
                    <a:lumMod val="60000"/>
                    <a:lumOff val="40000"/>
                  </a:schemeClr>
                </a:solidFill>
                <a:latin typeface="Arial" panose="020B0604020202020204" pitchFamily="34" charset="0"/>
                <a:cs typeface="Arial" panose="020B0604020202020204" pitchFamily="34" charset="0"/>
              </a:rPr>
              <a:t>intellectual</a:t>
            </a:r>
            <a:r>
              <a:rPr lang="en-GB" sz="2600" dirty="0">
                <a:latin typeface="Arial" panose="020B0604020202020204" pitchFamily="34" charset="0"/>
                <a:cs typeface="Arial" panose="020B0604020202020204" pitchFamily="34" charset="0"/>
              </a:rPr>
              <a:t>: thinking hard about the job and how to do it better</a:t>
            </a:r>
          </a:p>
          <a:p>
            <a:pPr lvl="1">
              <a:buFont typeface="Arial" panose="020B0604020202020204" pitchFamily="34" charset="0"/>
              <a:buChar char="•"/>
            </a:pPr>
            <a:r>
              <a:rPr lang="en-GB" sz="2600" i="1" dirty="0">
                <a:solidFill>
                  <a:schemeClr val="tx2">
                    <a:lumMod val="60000"/>
                    <a:lumOff val="40000"/>
                  </a:schemeClr>
                </a:solidFill>
                <a:latin typeface="Arial" panose="020B0604020202020204" pitchFamily="34" charset="0"/>
                <a:cs typeface="Arial" panose="020B0604020202020204" pitchFamily="34" charset="0"/>
              </a:rPr>
              <a:t>affective</a:t>
            </a:r>
            <a:r>
              <a:rPr lang="en-GB" sz="2600" dirty="0">
                <a:solidFill>
                  <a:schemeClr val="tx2">
                    <a:lumMod val="60000"/>
                    <a:lumOff val="40000"/>
                  </a:schemeClr>
                </a:solidFill>
                <a:latin typeface="Arial" panose="020B0604020202020204" pitchFamily="34" charset="0"/>
                <a:cs typeface="Arial" panose="020B0604020202020204" pitchFamily="34" charset="0"/>
              </a:rPr>
              <a:t>: </a:t>
            </a:r>
            <a:r>
              <a:rPr lang="en-GB" sz="2600" dirty="0">
                <a:latin typeface="Arial" panose="020B0604020202020204" pitchFamily="34" charset="0"/>
                <a:cs typeface="Arial" panose="020B0604020202020204" pitchFamily="34" charset="0"/>
              </a:rPr>
              <a:t>feeling positive about doing a good job</a:t>
            </a:r>
          </a:p>
          <a:p>
            <a:pPr lvl="1">
              <a:buFont typeface="Arial" panose="020B0604020202020204" pitchFamily="34" charset="0"/>
              <a:buChar char="•"/>
            </a:pPr>
            <a:r>
              <a:rPr lang="en-GB" sz="2600" i="1" dirty="0">
                <a:solidFill>
                  <a:schemeClr val="tx2">
                    <a:lumMod val="60000"/>
                    <a:lumOff val="40000"/>
                  </a:schemeClr>
                </a:solidFill>
                <a:latin typeface="Arial" panose="020B0604020202020204" pitchFamily="34" charset="0"/>
                <a:cs typeface="Arial" panose="020B0604020202020204" pitchFamily="34" charset="0"/>
              </a:rPr>
              <a:t>social</a:t>
            </a:r>
            <a:r>
              <a:rPr lang="en-GB" sz="2600" dirty="0">
                <a:solidFill>
                  <a:schemeClr val="tx2">
                    <a:lumMod val="60000"/>
                    <a:lumOff val="40000"/>
                  </a:schemeClr>
                </a:solidFill>
                <a:latin typeface="Arial" panose="020B0604020202020204" pitchFamily="34" charset="0"/>
                <a:cs typeface="Arial" panose="020B0604020202020204" pitchFamily="34" charset="0"/>
              </a:rPr>
              <a:t>: </a:t>
            </a:r>
            <a:r>
              <a:rPr lang="en-GB" sz="2600" dirty="0">
                <a:latin typeface="Arial" panose="020B0604020202020204" pitchFamily="34" charset="0"/>
                <a:cs typeface="Arial" panose="020B0604020202020204" pitchFamily="34" charset="0"/>
              </a:rPr>
              <a:t>actively taking opportunities to discuss work-related improvements with colleagues</a:t>
            </a:r>
          </a:p>
          <a:p>
            <a:pPr lvl="1">
              <a:buFont typeface="Arial" panose="020B0604020202020204" pitchFamily="34" charset="0"/>
              <a:buChar char="•"/>
            </a:pPr>
            <a:r>
              <a:rPr lang="en-GB" sz="2600" dirty="0">
                <a:solidFill>
                  <a:schemeClr val="tx2">
                    <a:lumMod val="60000"/>
                    <a:lumOff val="40000"/>
                  </a:schemeClr>
                </a:solidFill>
                <a:latin typeface="Arial" panose="020B0604020202020204" pitchFamily="34" charset="0"/>
                <a:cs typeface="Arial" panose="020B0604020202020204" pitchFamily="34" charset="0"/>
              </a:rPr>
              <a:t>both job and organisation </a:t>
            </a:r>
            <a:r>
              <a:rPr lang="en-GB" sz="2600" dirty="0">
                <a:latin typeface="Arial" panose="020B0604020202020204" pitchFamily="34" charset="0"/>
                <a:cs typeface="Arial" panose="020B0604020202020204" pitchFamily="34" charset="0"/>
              </a:rPr>
              <a:t>focused</a:t>
            </a:r>
          </a:p>
          <a:p>
            <a:pPr lvl="1">
              <a:buFont typeface="Arial" panose="020B0604020202020204" pitchFamily="34" charset="0"/>
              <a:buChar char="•"/>
            </a:pPr>
            <a:r>
              <a:rPr lang="en-GB" sz="2600" i="1" dirty="0">
                <a:solidFill>
                  <a:schemeClr val="tx2">
                    <a:lumMod val="60000"/>
                    <a:lumOff val="40000"/>
                  </a:schemeClr>
                </a:solidFill>
                <a:latin typeface="Arial" panose="020B0604020202020204" pitchFamily="34" charset="0"/>
                <a:cs typeface="Arial" panose="020B0604020202020204" pitchFamily="34" charset="0"/>
              </a:rPr>
              <a:t>positive</a:t>
            </a:r>
            <a:r>
              <a:rPr lang="en-GB" sz="2600" dirty="0">
                <a:solidFill>
                  <a:schemeClr val="tx2">
                    <a:lumMod val="60000"/>
                    <a:lumOff val="40000"/>
                  </a:schemeClr>
                </a:solidFill>
                <a:latin typeface="Arial" panose="020B0604020202020204" pitchFamily="34" charset="0"/>
                <a:cs typeface="Arial" panose="020B0604020202020204" pitchFamily="34" charset="0"/>
              </a:rPr>
              <a:t>: </a:t>
            </a:r>
            <a:r>
              <a:rPr lang="en-GB" sz="2600" dirty="0">
                <a:latin typeface="Arial" panose="020B0604020202020204" pitchFamily="34" charset="0"/>
                <a:cs typeface="Arial" panose="020B0604020202020204" pitchFamily="34" charset="0"/>
              </a:rPr>
              <a:t>high levels of engagement = high performance, corporate citizenship behaviours and proactivity</a:t>
            </a:r>
          </a:p>
        </p:txBody>
      </p:sp>
    </p:spTree>
    <p:extLst>
      <p:ext uri="{BB962C8B-B14F-4D97-AF65-F5344CB8AC3E}">
        <p14:creationId xmlns:p14="http://schemas.microsoft.com/office/powerpoint/2010/main" val="287125230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p:cNvSpPr>
            <a:spLocks noGrp="1"/>
          </p:cNvSpPr>
          <p:nvPr>
            <p:ph type="title"/>
          </p:nvPr>
        </p:nvSpPr>
        <p:spPr>
          <a:xfrm>
            <a:off x="0" y="260648"/>
            <a:ext cx="8820472" cy="720080"/>
          </a:xfrm>
        </p:spPr>
        <p:txBody>
          <a:bodyPr>
            <a:normAutofit fontScale="90000"/>
          </a:bodyPr>
          <a:lstStyle/>
          <a:p>
            <a:pPr eaLnBrk="1" hangingPunct="1"/>
            <a:r>
              <a:rPr lang="en-GB" sz="2200" b="1" dirty="0">
                <a:solidFill>
                  <a:schemeClr val="tx2">
                    <a:lumMod val="60000"/>
                    <a:lumOff val="40000"/>
                  </a:schemeClr>
                </a:solidFill>
                <a:latin typeface="Arial" charset="0"/>
                <a:cs typeface="Arial" charset="0"/>
              </a:rPr>
              <a:t>Taylor. S, Woodhams, C. (2017) </a:t>
            </a:r>
            <a:r>
              <a:rPr lang="en-GB" sz="2200" b="1" i="1" dirty="0">
                <a:solidFill>
                  <a:schemeClr val="tx2">
                    <a:lumMod val="60000"/>
                    <a:lumOff val="40000"/>
                  </a:schemeClr>
                </a:solidFill>
                <a:latin typeface="Arial" charset="0"/>
                <a:cs typeface="Arial" charset="0"/>
              </a:rPr>
              <a:t>Human Resource Management: People and Organisation. 2</a:t>
            </a:r>
            <a:r>
              <a:rPr lang="en-GB" sz="2200" b="1" i="1" baseline="30000" dirty="0">
                <a:solidFill>
                  <a:schemeClr val="tx2">
                    <a:lumMod val="60000"/>
                    <a:lumOff val="40000"/>
                  </a:schemeClr>
                </a:solidFill>
                <a:latin typeface="Arial" charset="0"/>
                <a:cs typeface="Arial" charset="0"/>
              </a:rPr>
              <a:t>nd</a:t>
            </a:r>
            <a:r>
              <a:rPr lang="en-GB" sz="2200" b="1" i="1" dirty="0">
                <a:solidFill>
                  <a:schemeClr val="tx2">
                    <a:lumMod val="60000"/>
                    <a:lumOff val="40000"/>
                  </a:schemeClr>
                </a:solidFill>
                <a:latin typeface="Arial" charset="0"/>
                <a:cs typeface="Arial" charset="0"/>
              </a:rPr>
              <a:t> ed. London: CIPD</a:t>
            </a:r>
          </a:p>
        </p:txBody>
      </p:sp>
      <p:sp>
        <p:nvSpPr>
          <p:cNvPr id="63490" name="Content Placeholder 3"/>
          <p:cNvSpPr>
            <a:spLocks noGrp="1"/>
          </p:cNvSpPr>
          <p:nvPr>
            <p:ph idx="1"/>
          </p:nvPr>
        </p:nvSpPr>
        <p:spPr>
          <a:xfrm>
            <a:off x="628650" y="980728"/>
            <a:ext cx="7886700" cy="5186363"/>
          </a:xfrm>
        </p:spPr>
        <p:txBody>
          <a:bodyPr>
            <a:normAutofit lnSpcReduction="10000"/>
          </a:bodyPr>
          <a:lstStyle/>
          <a:p>
            <a:pPr eaLnBrk="1" hangingPunct="1"/>
            <a:r>
              <a:rPr lang="en-GB" sz="2400" dirty="0">
                <a:latin typeface="Arial" charset="0"/>
                <a:cs typeface="Arial" charset="0"/>
              </a:rPr>
              <a:t>The engagement concept: </a:t>
            </a:r>
          </a:p>
          <a:p>
            <a:pPr lvl="1" eaLnBrk="1" hangingPunct="1"/>
            <a:r>
              <a:rPr lang="en-GB" sz="2400" dirty="0">
                <a:latin typeface="Arial" charset="0"/>
                <a:cs typeface="Arial" charset="0"/>
              </a:rPr>
              <a:t>Definitions</a:t>
            </a:r>
          </a:p>
          <a:p>
            <a:pPr lvl="1" eaLnBrk="1" hangingPunct="1"/>
            <a:r>
              <a:rPr lang="en-GB" sz="2400" dirty="0">
                <a:latin typeface="Arial" charset="0"/>
                <a:cs typeface="Arial" charset="0"/>
              </a:rPr>
              <a:t>Types</a:t>
            </a:r>
          </a:p>
          <a:p>
            <a:pPr lvl="1" eaLnBrk="1" hangingPunct="1"/>
            <a:r>
              <a:rPr lang="en-GB" sz="2400" dirty="0">
                <a:latin typeface="Arial" charset="0"/>
                <a:cs typeface="Arial" charset="0"/>
              </a:rPr>
              <a:t>Distinctiveness</a:t>
            </a:r>
          </a:p>
          <a:p>
            <a:pPr eaLnBrk="1" hangingPunct="1"/>
            <a:r>
              <a:rPr lang="en-GB" sz="2400" dirty="0">
                <a:latin typeface="Arial" charset="0"/>
                <a:cs typeface="Arial" charset="0"/>
              </a:rPr>
              <a:t>Approaches to employee engagement</a:t>
            </a:r>
          </a:p>
          <a:p>
            <a:pPr lvl="1" eaLnBrk="1" hangingPunct="1"/>
            <a:r>
              <a:rPr lang="en-GB" sz="2400" dirty="0">
                <a:latin typeface="Arial" charset="0"/>
                <a:cs typeface="Arial" charset="0"/>
              </a:rPr>
              <a:t>Drivers</a:t>
            </a:r>
          </a:p>
          <a:p>
            <a:pPr eaLnBrk="1" hangingPunct="1"/>
            <a:r>
              <a:rPr lang="en-GB" sz="2400" dirty="0">
                <a:latin typeface="Arial" charset="0"/>
                <a:cs typeface="Arial" charset="0"/>
              </a:rPr>
              <a:t>Benefits of employee engagement:</a:t>
            </a:r>
          </a:p>
          <a:p>
            <a:pPr lvl="1" eaLnBrk="1" hangingPunct="1"/>
            <a:r>
              <a:rPr lang="en-GB" sz="2400" dirty="0">
                <a:latin typeface="Arial" charset="0"/>
                <a:cs typeface="Arial" charset="0"/>
              </a:rPr>
              <a:t>For organisations</a:t>
            </a:r>
          </a:p>
          <a:p>
            <a:pPr lvl="1" eaLnBrk="1" hangingPunct="1"/>
            <a:r>
              <a:rPr lang="en-GB" sz="2400" dirty="0">
                <a:latin typeface="Arial" charset="0"/>
                <a:cs typeface="Arial" charset="0"/>
              </a:rPr>
              <a:t>For employees</a:t>
            </a:r>
          </a:p>
          <a:p>
            <a:pPr eaLnBrk="1" hangingPunct="1"/>
            <a:r>
              <a:rPr lang="en-GB" sz="2400" dirty="0">
                <a:latin typeface="Arial" charset="0"/>
                <a:cs typeface="Arial" charset="0"/>
              </a:rPr>
              <a:t>Research evidence on employee engagement</a:t>
            </a:r>
          </a:p>
          <a:p>
            <a:pPr eaLnBrk="1" hangingPunct="1"/>
            <a:r>
              <a:rPr lang="en-GB" sz="2400" dirty="0">
                <a:latin typeface="Arial" charset="0"/>
                <a:cs typeface="Arial" charset="0"/>
              </a:rPr>
              <a:t>Approaches to increasing employee engagement levels</a:t>
            </a:r>
          </a:p>
          <a:p>
            <a:pPr eaLnBrk="1" hangingPunct="1">
              <a:buFont typeface="Arial" charset="0"/>
              <a:buNone/>
            </a:pPr>
            <a:endParaRPr lang="en-GB" sz="1600" dirty="0">
              <a:latin typeface="Arial" charset="0"/>
              <a:cs typeface="Arial" charset="0"/>
            </a:endParaRP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
          <p:cNvSpPr>
            <a:spLocks noGrp="1"/>
          </p:cNvSpPr>
          <p:nvPr>
            <p:ph type="title"/>
          </p:nvPr>
        </p:nvSpPr>
        <p:spPr>
          <a:xfrm>
            <a:off x="628650" y="0"/>
            <a:ext cx="7886700" cy="1231900"/>
          </a:xfrm>
        </p:spPr>
        <p:txBody>
          <a:bodyPr/>
          <a:lstStyle/>
          <a:p>
            <a:pPr eaLnBrk="1" hangingPunct="1"/>
            <a:r>
              <a:rPr lang="en-GB" sz="4000" b="1" dirty="0">
                <a:latin typeface="Arial" charset="0"/>
                <a:cs typeface="Arial" charset="0"/>
              </a:rPr>
              <a:t>The Engagement Concept</a:t>
            </a:r>
          </a:p>
        </p:txBody>
      </p:sp>
      <p:sp>
        <p:nvSpPr>
          <p:cNvPr id="64514" name="Content Placeholder 2"/>
          <p:cNvSpPr>
            <a:spLocks noGrp="1"/>
          </p:cNvSpPr>
          <p:nvPr>
            <p:ph idx="1"/>
          </p:nvPr>
        </p:nvSpPr>
        <p:spPr/>
        <p:txBody>
          <a:bodyPr>
            <a:normAutofit fontScale="92500"/>
          </a:bodyPr>
          <a:lstStyle/>
          <a:p>
            <a:pPr marL="476250" indent="-476250" eaLnBrk="1" hangingPunct="1"/>
            <a:r>
              <a:rPr lang="en-US" sz="2800" dirty="0">
                <a:latin typeface="Arial" charset="0"/>
                <a:cs typeface="Arial" charset="0"/>
              </a:rPr>
              <a:t>3-dimensional concept:</a:t>
            </a:r>
          </a:p>
          <a:p>
            <a:pPr marL="838200" lvl="1" indent="-381000" eaLnBrk="1" hangingPunct="1"/>
            <a:r>
              <a:rPr lang="en-US" sz="2400" dirty="0">
                <a:latin typeface="Arial" charset="0"/>
                <a:cs typeface="Arial" charset="0"/>
              </a:rPr>
              <a:t>‘in engagement, people employ and express themselves physically, cognitively and emotionally’</a:t>
            </a:r>
            <a:r>
              <a:rPr lang="en-GB" sz="2400" dirty="0">
                <a:latin typeface="Arial" charset="0"/>
                <a:cs typeface="Arial" charset="0"/>
              </a:rPr>
              <a:t> (</a:t>
            </a:r>
            <a:r>
              <a:rPr lang="en-US" sz="2400" dirty="0">
                <a:latin typeface="Arial" charset="0"/>
                <a:cs typeface="Arial" charset="0"/>
              </a:rPr>
              <a:t>Kahn 1990: 694) </a:t>
            </a:r>
          </a:p>
          <a:p>
            <a:pPr marL="476250" indent="-476250" eaLnBrk="1" hangingPunct="1"/>
            <a:r>
              <a:rPr lang="en-US" sz="2800" dirty="0">
                <a:latin typeface="Arial" charset="0"/>
                <a:cs typeface="Arial" charset="0"/>
              </a:rPr>
              <a:t>CIPD (2015) describes employee engagement as ‘a combination of commitment to the organisation and its values plus a willingness to help out colleagues (organisational citizenship)’</a:t>
            </a:r>
            <a:r>
              <a:rPr lang="en-GB" sz="2800" dirty="0">
                <a:latin typeface="Arial" charset="0"/>
                <a:cs typeface="Arial" charset="0"/>
              </a:rPr>
              <a:t>  </a:t>
            </a:r>
          </a:p>
          <a:p>
            <a:pPr marL="476250" indent="-476250" eaLnBrk="1" hangingPunct="1"/>
            <a:r>
              <a:rPr lang="en-GB" sz="2800" dirty="0">
                <a:latin typeface="Arial" charset="0"/>
                <a:cs typeface="Arial" charset="0"/>
              </a:rPr>
              <a:t>Engagement is discretionary</a:t>
            </a:r>
          </a:p>
          <a:p>
            <a:pPr marL="476250" indent="-476250" eaLnBrk="1" hangingPunct="1"/>
            <a:r>
              <a:rPr lang="en-GB" sz="2800" dirty="0">
                <a:latin typeface="Arial" charset="0"/>
                <a:cs typeface="Arial" charset="0"/>
              </a:rPr>
              <a:t>Complex concept</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p:cNvSpPr>
          <p:nvPr>
            <p:ph type="title"/>
          </p:nvPr>
        </p:nvSpPr>
        <p:spPr>
          <a:xfrm>
            <a:off x="457200" y="6648"/>
            <a:ext cx="8229600" cy="1143000"/>
          </a:xfrm>
          <a:noFill/>
        </p:spPr>
        <p:txBody>
          <a:bodyPr>
            <a:normAutofit/>
          </a:bodyPr>
          <a:lstStyle/>
          <a:p>
            <a:r>
              <a:rPr lang="en-GB" sz="4000" b="1" dirty="0">
                <a:latin typeface="Arial" charset="0"/>
                <a:cs typeface="Arial" charset="0"/>
              </a:rPr>
              <a:t>Employee engagement</a:t>
            </a:r>
          </a:p>
        </p:txBody>
      </p:sp>
      <p:sp>
        <p:nvSpPr>
          <p:cNvPr id="5" name="Content Placeholder 4"/>
          <p:cNvSpPr>
            <a:spLocks noGrp="1"/>
          </p:cNvSpPr>
          <p:nvPr>
            <p:ph idx="1"/>
          </p:nvPr>
        </p:nvSpPr>
        <p:spPr>
          <a:xfrm>
            <a:off x="304800" y="908720"/>
            <a:ext cx="8839200" cy="4525963"/>
          </a:xfrm>
        </p:spPr>
        <p:txBody>
          <a:bodyPr>
            <a:noAutofit/>
          </a:bodyPr>
          <a:lstStyle/>
          <a:p>
            <a:r>
              <a:rPr lang="en-GB" sz="2600" dirty="0">
                <a:latin typeface="Arial" pitchFamily="34" charset="0"/>
                <a:cs typeface="Arial" pitchFamily="34" charset="0"/>
              </a:rPr>
              <a:t>Three dimensions:</a:t>
            </a:r>
          </a:p>
          <a:p>
            <a:pPr lvl="1">
              <a:buFont typeface="Arial" pitchFamily="34" charset="0"/>
              <a:buChar char="•"/>
            </a:pPr>
            <a:r>
              <a:rPr lang="en-GB" sz="2600" dirty="0"/>
              <a:t>i</a:t>
            </a:r>
            <a:r>
              <a:rPr lang="en-GB" sz="2600" dirty="0">
                <a:latin typeface="Arial" pitchFamily="34" charset="0"/>
                <a:cs typeface="Arial" pitchFamily="34" charset="0"/>
              </a:rPr>
              <a:t>ntellectual</a:t>
            </a:r>
          </a:p>
          <a:p>
            <a:pPr lvl="1">
              <a:buFont typeface="Arial" pitchFamily="34" charset="0"/>
              <a:buChar char="•"/>
            </a:pPr>
            <a:r>
              <a:rPr lang="en-GB" sz="2600" dirty="0"/>
              <a:t>a</a:t>
            </a:r>
            <a:r>
              <a:rPr lang="en-GB" sz="2600" dirty="0">
                <a:latin typeface="Arial" pitchFamily="34" charset="0"/>
                <a:cs typeface="Arial" pitchFamily="34" charset="0"/>
              </a:rPr>
              <a:t>ffective</a:t>
            </a:r>
          </a:p>
          <a:p>
            <a:pPr lvl="1">
              <a:buFont typeface="Arial" pitchFamily="34" charset="0"/>
              <a:buChar char="•"/>
            </a:pPr>
            <a:r>
              <a:rPr lang="en-GB" sz="2600" dirty="0"/>
              <a:t>s</a:t>
            </a:r>
            <a:r>
              <a:rPr lang="en-GB" sz="2600" dirty="0">
                <a:latin typeface="Arial" pitchFamily="34" charset="0"/>
                <a:cs typeface="Arial" pitchFamily="34" charset="0"/>
              </a:rPr>
              <a:t>ocial</a:t>
            </a:r>
          </a:p>
          <a:p>
            <a:r>
              <a:rPr lang="en-GB" sz="2600" dirty="0">
                <a:latin typeface="Arial" pitchFamily="34" charset="0"/>
                <a:cs typeface="Arial" pitchFamily="34" charset="0"/>
              </a:rPr>
              <a:t>Drivers of engagement:</a:t>
            </a:r>
          </a:p>
          <a:p>
            <a:pPr lvl="1">
              <a:buFont typeface="Arial" pitchFamily="34" charset="0"/>
              <a:buChar char="•"/>
            </a:pPr>
            <a:r>
              <a:rPr lang="en-GB" sz="2600" dirty="0"/>
              <a:t>c</a:t>
            </a:r>
            <a:r>
              <a:rPr lang="en-GB" sz="2600" dirty="0">
                <a:latin typeface="Arial" pitchFamily="34" charset="0"/>
                <a:cs typeface="Arial" pitchFamily="34" charset="0"/>
              </a:rPr>
              <a:t>onnection – identification with and pride in working for the employer</a:t>
            </a:r>
          </a:p>
          <a:p>
            <a:pPr lvl="1">
              <a:buFont typeface="Arial" pitchFamily="34" charset="0"/>
              <a:buChar char="•"/>
            </a:pPr>
            <a:r>
              <a:rPr lang="en-GB" sz="2600" dirty="0"/>
              <a:t>e</a:t>
            </a:r>
            <a:r>
              <a:rPr lang="en-GB" sz="2600" dirty="0">
                <a:latin typeface="Arial" pitchFamily="34" charset="0"/>
                <a:cs typeface="Arial" pitchFamily="34" charset="0"/>
              </a:rPr>
              <a:t>mployee </a:t>
            </a:r>
            <a:r>
              <a:rPr lang="en-GB" sz="2600" dirty="0"/>
              <a:t>v</a:t>
            </a:r>
            <a:r>
              <a:rPr lang="en-GB" sz="2600" dirty="0">
                <a:latin typeface="Arial" pitchFamily="34" charset="0"/>
                <a:cs typeface="Arial" pitchFamily="34" charset="0"/>
              </a:rPr>
              <a:t>oice – generating employee involvement</a:t>
            </a:r>
          </a:p>
          <a:p>
            <a:pPr lvl="1">
              <a:buFont typeface="Arial" pitchFamily="34" charset="0"/>
              <a:buChar char="•"/>
            </a:pPr>
            <a:r>
              <a:rPr lang="en-GB" sz="2600" dirty="0"/>
              <a:t>s</a:t>
            </a:r>
            <a:r>
              <a:rPr lang="en-GB" sz="2600" dirty="0">
                <a:latin typeface="Arial" pitchFamily="34" charset="0"/>
                <a:cs typeface="Arial" pitchFamily="34" charset="0"/>
              </a:rPr>
              <a:t>upport – employees should feel valued</a:t>
            </a:r>
          </a:p>
          <a:p>
            <a:pPr lvl="1">
              <a:buFont typeface="Arial" pitchFamily="34" charset="0"/>
              <a:buChar char="•"/>
            </a:pPr>
            <a:r>
              <a:rPr lang="en-GB" sz="2600" dirty="0"/>
              <a:t>s</a:t>
            </a:r>
            <a:r>
              <a:rPr lang="en-GB" sz="2600" dirty="0">
                <a:latin typeface="Arial" pitchFamily="34" charset="0"/>
                <a:cs typeface="Arial" pitchFamily="34" charset="0"/>
              </a:rPr>
              <a:t>cope – purposeful work</a:t>
            </a:r>
          </a:p>
        </p:txBody>
      </p:sp>
    </p:spTree>
    <p:extLst>
      <p:ext uri="{BB962C8B-B14F-4D97-AF65-F5344CB8AC3E}">
        <p14:creationId xmlns:p14="http://schemas.microsoft.com/office/powerpoint/2010/main" val="229402574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1"/>
          <p:cNvSpPr>
            <a:spLocks noGrp="1"/>
          </p:cNvSpPr>
          <p:nvPr>
            <p:ph type="title"/>
          </p:nvPr>
        </p:nvSpPr>
        <p:spPr>
          <a:xfrm>
            <a:off x="628650" y="265040"/>
            <a:ext cx="7886700" cy="1231900"/>
          </a:xfrm>
        </p:spPr>
        <p:txBody>
          <a:bodyPr>
            <a:normAutofit fontScale="90000"/>
          </a:bodyPr>
          <a:lstStyle/>
          <a:p>
            <a:pPr eaLnBrk="1" hangingPunct="1"/>
            <a:r>
              <a:rPr lang="en-GB" sz="4000" b="1" dirty="0">
                <a:latin typeface="Arial" charset="0"/>
                <a:cs typeface="Arial" charset="0"/>
              </a:rPr>
              <a:t>Types of Employee Engagement</a:t>
            </a:r>
          </a:p>
        </p:txBody>
      </p:sp>
      <p:sp>
        <p:nvSpPr>
          <p:cNvPr id="65538" name="Content Placeholder 2"/>
          <p:cNvSpPr>
            <a:spLocks noGrp="1"/>
          </p:cNvSpPr>
          <p:nvPr>
            <p:ph idx="1"/>
          </p:nvPr>
        </p:nvSpPr>
        <p:spPr/>
        <p:txBody>
          <a:bodyPr>
            <a:normAutofit fontScale="70000" lnSpcReduction="20000"/>
          </a:bodyPr>
          <a:lstStyle/>
          <a:p>
            <a:pPr marL="476250" indent="-476250" eaLnBrk="1" hangingPunct="1"/>
            <a:endParaRPr lang="en-GB" dirty="0">
              <a:latin typeface="Arial" charset="0"/>
              <a:cs typeface="Arial" charset="0"/>
            </a:endParaRPr>
          </a:p>
          <a:p>
            <a:pPr marL="476250" indent="-476250" eaLnBrk="1" hangingPunct="1"/>
            <a:r>
              <a:rPr lang="en-GB" dirty="0">
                <a:latin typeface="Arial" charset="0"/>
                <a:cs typeface="Arial" charset="0"/>
              </a:rPr>
              <a:t>CIPD (2012) identifies two types of engagement:</a:t>
            </a:r>
          </a:p>
          <a:p>
            <a:pPr marL="476250" indent="-476250" eaLnBrk="1" hangingPunct="1">
              <a:buFont typeface="Arial" charset="0"/>
              <a:buAutoNum type="arabicPeriod"/>
            </a:pPr>
            <a:r>
              <a:rPr lang="en-GB" dirty="0">
                <a:latin typeface="Arial" charset="0"/>
                <a:cs typeface="Arial" charset="0"/>
              </a:rPr>
              <a:t>Emotional</a:t>
            </a:r>
          </a:p>
          <a:p>
            <a:pPr marL="476250" indent="-476250" eaLnBrk="1" hangingPunct="1">
              <a:buFont typeface="Arial" charset="0"/>
              <a:buAutoNum type="arabicPeriod"/>
            </a:pPr>
            <a:r>
              <a:rPr lang="en-GB" dirty="0">
                <a:latin typeface="Arial" charset="0"/>
                <a:cs typeface="Arial" charset="0"/>
              </a:rPr>
              <a:t>Transactional</a:t>
            </a:r>
          </a:p>
          <a:p>
            <a:pPr marL="476250" indent="-476250" eaLnBrk="1" hangingPunct="1"/>
            <a:r>
              <a:rPr lang="en-US" dirty="0">
                <a:latin typeface="Arial" charset="0"/>
                <a:cs typeface="Arial" charset="0"/>
              </a:rPr>
              <a:t>Emotional engagement is defined as someone who has ‘emotional attachment to one or more aspects of their work’ </a:t>
            </a:r>
          </a:p>
          <a:p>
            <a:pPr marL="476250" indent="-476250" eaLnBrk="1" hangingPunct="1"/>
            <a:r>
              <a:rPr lang="en-US" dirty="0">
                <a:latin typeface="Arial" charset="0"/>
                <a:cs typeface="Arial" charset="0"/>
              </a:rPr>
              <a:t>Transactional engagement is described as a person who is ‘happy to exhibit the behaviour of engagement … but not committed to the job or the organisation and willing to leave if a better offer appears elsewhere’ (CIPD 2012: 3).</a:t>
            </a:r>
            <a:r>
              <a:rPr lang="en-GB" dirty="0">
                <a:latin typeface="Arial" charset="0"/>
                <a:cs typeface="Arial" charset="0"/>
              </a:rPr>
              <a:t> </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Title 1"/>
          <p:cNvSpPr>
            <a:spLocks noGrp="1"/>
          </p:cNvSpPr>
          <p:nvPr>
            <p:ph type="title"/>
          </p:nvPr>
        </p:nvSpPr>
        <p:spPr>
          <a:xfrm>
            <a:off x="628650" y="172276"/>
            <a:ext cx="7886700" cy="808452"/>
          </a:xfrm>
        </p:spPr>
        <p:txBody>
          <a:bodyPr>
            <a:normAutofit/>
          </a:bodyPr>
          <a:lstStyle/>
          <a:p>
            <a:pPr eaLnBrk="1" hangingPunct="1"/>
            <a:r>
              <a:rPr lang="en-GB" sz="2800" b="1" dirty="0">
                <a:latin typeface="Arial" charset="0"/>
                <a:cs typeface="Arial" charset="0"/>
              </a:rPr>
              <a:t>Distinctiveness of Employee Engagement</a:t>
            </a:r>
          </a:p>
        </p:txBody>
      </p:sp>
      <p:sp>
        <p:nvSpPr>
          <p:cNvPr id="66562" name="Content Placeholder 2"/>
          <p:cNvSpPr>
            <a:spLocks noGrp="1"/>
          </p:cNvSpPr>
          <p:nvPr>
            <p:ph idx="1"/>
          </p:nvPr>
        </p:nvSpPr>
        <p:spPr>
          <a:xfrm>
            <a:off x="628650" y="836712"/>
            <a:ext cx="7886700" cy="4899025"/>
          </a:xfrm>
        </p:spPr>
        <p:txBody>
          <a:bodyPr>
            <a:normAutofit fontScale="92500"/>
          </a:bodyPr>
          <a:lstStyle/>
          <a:p>
            <a:pPr eaLnBrk="1" hangingPunct="1"/>
            <a:r>
              <a:rPr lang="en-GB" sz="2400" dirty="0">
                <a:latin typeface="Arial" charset="0"/>
                <a:cs typeface="Arial" charset="0"/>
              </a:rPr>
              <a:t>Close links between employee engagement and commitment </a:t>
            </a:r>
          </a:p>
          <a:p>
            <a:pPr marL="476250" indent="-476250" eaLnBrk="1" hangingPunct="1"/>
            <a:r>
              <a:rPr lang="en-GB" sz="2400" dirty="0">
                <a:latin typeface="Arial" charset="0"/>
                <a:cs typeface="Arial" charset="0"/>
              </a:rPr>
              <a:t>3 mindsets of commitment:</a:t>
            </a:r>
          </a:p>
          <a:p>
            <a:pPr marL="838200" lvl="1" indent="-381000">
              <a:buFont typeface="Arial" charset="0"/>
              <a:buAutoNum type="arabicPeriod"/>
            </a:pPr>
            <a:r>
              <a:rPr lang="en-GB" sz="2400" i="1" dirty="0">
                <a:latin typeface="Arial" charset="0"/>
                <a:cs typeface="Arial" charset="0"/>
              </a:rPr>
              <a:t>affective commitment</a:t>
            </a:r>
            <a:r>
              <a:rPr lang="en-GB" sz="2400" dirty="0">
                <a:latin typeface="Arial" charset="0"/>
                <a:cs typeface="Arial" charset="0"/>
              </a:rPr>
              <a:t> – employee’s positive emotional attachment to the organisation. This psychological condition is very similar to the CIPD’s own definition of employee engagement </a:t>
            </a:r>
            <a:endParaRPr lang="en-GB" sz="2400" i="1" dirty="0">
              <a:latin typeface="Arial" charset="0"/>
              <a:cs typeface="Arial" charset="0"/>
            </a:endParaRPr>
          </a:p>
          <a:p>
            <a:pPr marL="838200" lvl="1" indent="-381000">
              <a:buFont typeface="Arial" charset="0"/>
              <a:buAutoNum type="arabicPeriod"/>
            </a:pPr>
            <a:r>
              <a:rPr lang="en-GB" sz="2400" i="1" dirty="0">
                <a:latin typeface="Arial" charset="0"/>
                <a:cs typeface="Arial" charset="0"/>
              </a:rPr>
              <a:t>continuance commitment</a:t>
            </a:r>
            <a:r>
              <a:rPr lang="en-GB" sz="2400" dirty="0">
                <a:latin typeface="Arial" charset="0"/>
                <a:cs typeface="Arial" charset="0"/>
              </a:rPr>
              <a:t> – more negative in character, because these individuals commit to the organisation on account of the perceived ‘costs’ of departure and loss. </a:t>
            </a:r>
          </a:p>
          <a:p>
            <a:pPr marL="838200" lvl="1" indent="-381000">
              <a:buFont typeface="Arial" charset="0"/>
              <a:buAutoNum type="arabicPeriod"/>
            </a:pPr>
            <a:r>
              <a:rPr lang="en-GB" sz="2400" i="1" dirty="0">
                <a:latin typeface="Arial" charset="0"/>
                <a:cs typeface="Arial" charset="0"/>
              </a:rPr>
              <a:t>normative commitment</a:t>
            </a:r>
            <a:r>
              <a:rPr lang="en-GB" sz="2400" dirty="0">
                <a:latin typeface="Arial" charset="0"/>
                <a:cs typeface="Arial" charset="0"/>
              </a:rPr>
              <a:t> – employees remain committed to the organisation because they feel they ‘ought to’.</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Title 1"/>
          <p:cNvSpPr>
            <a:spLocks noGrp="1"/>
          </p:cNvSpPr>
          <p:nvPr>
            <p:ph type="title"/>
          </p:nvPr>
        </p:nvSpPr>
        <p:spPr>
          <a:xfrm>
            <a:off x="628650" y="0"/>
            <a:ext cx="7886700" cy="764704"/>
          </a:xfrm>
        </p:spPr>
        <p:txBody>
          <a:bodyPr>
            <a:normAutofit/>
          </a:bodyPr>
          <a:lstStyle/>
          <a:p>
            <a:pPr eaLnBrk="1" hangingPunct="1"/>
            <a:r>
              <a:rPr lang="en-GB" sz="2800" b="1" dirty="0">
                <a:latin typeface="Arial" charset="0"/>
                <a:cs typeface="Arial" charset="0"/>
              </a:rPr>
              <a:t>Drivers of Employee Engagement</a:t>
            </a:r>
          </a:p>
        </p:txBody>
      </p:sp>
      <p:sp>
        <p:nvSpPr>
          <p:cNvPr id="67586" name="Content Placeholder 2"/>
          <p:cNvSpPr>
            <a:spLocks noGrp="1"/>
          </p:cNvSpPr>
          <p:nvPr>
            <p:ph idx="1"/>
          </p:nvPr>
        </p:nvSpPr>
        <p:spPr>
          <a:xfrm>
            <a:off x="628650" y="979487"/>
            <a:ext cx="7886700" cy="4899025"/>
          </a:xfrm>
        </p:spPr>
        <p:txBody>
          <a:bodyPr>
            <a:normAutofit lnSpcReduction="10000"/>
          </a:bodyPr>
          <a:lstStyle/>
          <a:p>
            <a:pPr eaLnBrk="1" hangingPunct="1"/>
            <a:r>
              <a:rPr lang="en-GB" sz="2800" dirty="0">
                <a:latin typeface="Arial" charset="0"/>
                <a:cs typeface="Arial" charset="0"/>
              </a:rPr>
              <a:t>Purcell (2010) identifies building blocks of engagement as drivers:</a:t>
            </a:r>
          </a:p>
          <a:p>
            <a:pPr marL="742950" lvl="1" indent="-285750"/>
            <a:r>
              <a:rPr lang="en-GB" sz="2400" dirty="0">
                <a:latin typeface="Arial" charset="0"/>
                <a:cs typeface="Arial" charset="0"/>
              </a:rPr>
              <a:t>Employee trust in management </a:t>
            </a:r>
          </a:p>
          <a:p>
            <a:pPr marL="742950" lvl="1" indent="-285750"/>
            <a:r>
              <a:rPr lang="en-GB" sz="2400" dirty="0">
                <a:latin typeface="Arial" charset="0"/>
                <a:cs typeface="Arial" charset="0"/>
              </a:rPr>
              <a:t>Satisfaction with the work itself </a:t>
            </a:r>
          </a:p>
          <a:p>
            <a:pPr marL="742950" lvl="1" indent="-285750"/>
            <a:r>
              <a:rPr lang="en-GB" sz="2400" dirty="0">
                <a:latin typeface="Arial" charset="0"/>
                <a:cs typeface="Arial" charset="0"/>
              </a:rPr>
              <a:t>Satisfaction with involvement in decision-making at the workplace </a:t>
            </a:r>
          </a:p>
          <a:p>
            <a:pPr marL="742950" lvl="1" indent="-285750"/>
            <a:r>
              <a:rPr lang="en-GB" sz="2400" dirty="0">
                <a:latin typeface="Arial" charset="0"/>
                <a:cs typeface="Arial" charset="0"/>
              </a:rPr>
              <a:t>Quality of relationships between management and employees</a:t>
            </a:r>
          </a:p>
          <a:p>
            <a:pPr marL="742950" lvl="1" indent="-285750"/>
            <a:r>
              <a:rPr lang="en-GB" sz="2400" dirty="0">
                <a:latin typeface="Arial" charset="0"/>
                <a:cs typeface="Arial" charset="0"/>
              </a:rPr>
              <a:t>Satisfaction with the amount of pay received </a:t>
            </a:r>
          </a:p>
          <a:p>
            <a:pPr marL="742950" lvl="1" indent="-285750"/>
            <a:r>
              <a:rPr lang="en-GB" sz="2400" dirty="0">
                <a:latin typeface="Arial" charset="0"/>
                <a:cs typeface="Arial" charset="0"/>
              </a:rPr>
              <a:t>Job challenge </a:t>
            </a:r>
          </a:p>
          <a:p>
            <a:pPr marL="742950" lvl="1" indent="-285750"/>
            <a:r>
              <a:rPr lang="en-GB" sz="2400" dirty="0">
                <a:latin typeface="Arial" charset="0"/>
                <a:cs typeface="Arial" charset="0"/>
              </a:rPr>
              <a:t>Satisfaction with the sense of achievement from work </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Title 1"/>
          <p:cNvSpPr>
            <a:spLocks noGrp="1"/>
          </p:cNvSpPr>
          <p:nvPr>
            <p:ph type="title"/>
          </p:nvPr>
        </p:nvSpPr>
        <p:spPr>
          <a:xfrm>
            <a:off x="628650" y="265040"/>
            <a:ext cx="7886700" cy="1231900"/>
          </a:xfrm>
        </p:spPr>
        <p:txBody>
          <a:bodyPr>
            <a:normAutofit fontScale="90000"/>
          </a:bodyPr>
          <a:lstStyle/>
          <a:p>
            <a:pPr eaLnBrk="1" hangingPunct="1"/>
            <a:r>
              <a:rPr lang="en-GB" sz="4000" b="1" dirty="0">
                <a:latin typeface="Arial" charset="0"/>
                <a:cs typeface="Arial" charset="0"/>
              </a:rPr>
              <a:t>Enablers of Employee Engagement</a:t>
            </a:r>
          </a:p>
        </p:txBody>
      </p:sp>
      <p:sp>
        <p:nvSpPr>
          <p:cNvPr id="68610" name="Content Placeholder 2"/>
          <p:cNvSpPr>
            <a:spLocks noGrp="1"/>
          </p:cNvSpPr>
          <p:nvPr>
            <p:ph idx="1"/>
          </p:nvPr>
        </p:nvSpPr>
        <p:spPr/>
        <p:txBody>
          <a:bodyPr/>
          <a:lstStyle/>
          <a:p>
            <a:pPr marL="476250" indent="-476250" eaLnBrk="1" hangingPunct="1">
              <a:lnSpc>
                <a:spcPct val="80000"/>
              </a:lnSpc>
              <a:buFont typeface="Arial" charset="0"/>
              <a:buNone/>
            </a:pPr>
            <a:endParaRPr lang="en-GB" sz="3300" dirty="0">
              <a:latin typeface="Arial" charset="0"/>
              <a:cs typeface="Arial" charset="0"/>
            </a:endParaRPr>
          </a:p>
          <a:p>
            <a:pPr marL="476250" indent="-476250" eaLnBrk="1" hangingPunct="1">
              <a:lnSpc>
                <a:spcPct val="80000"/>
              </a:lnSpc>
              <a:buFont typeface="Arial" charset="0"/>
              <a:buNone/>
            </a:pPr>
            <a:r>
              <a:rPr lang="en-GB" sz="3300" dirty="0">
                <a:latin typeface="Arial" charset="0"/>
                <a:cs typeface="Arial" charset="0"/>
              </a:rPr>
              <a:t>MacLeod (2009) identifies 4 enablers:</a:t>
            </a:r>
          </a:p>
          <a:p>
            <a:pPr marL="476250" indent="-476250" eaLnBrk="1" hangingPunct="1">
              <a:lnSpc>
                <a:spcPct val="80000"/>
              </a:lnSpc>
              <a:buFont typeface="Arial" charset="0"/>
              <a:buAutoNum type="arabicPeriod"/>
            </a:pPr>
            <a:r>
              <a:rPr lang="en-GB" sz="3300" dirty="0">
                <a:latin typeface="Arial" charset="0"/>
                <a:cs typeface="Arial" charset="0"/>
              </a:rPr>
              <a:t>Strategic narrative</a:t>
            </a:r>
          </a:p>
          <a:p>
            <a:pPr marL="476250" indent="-476250" eaLnBrk="1" hangingPunct="1">
              <a:lnSpc>
                <a:spcPct val="80000"/>
              </a:lnSpc>
              <a:buFont typeface="Arial" charset="0"/>
              <a:buAutoNum type="arabicPeriod"/>
            </a:pPr>
            <a:r>
              <a:rPr lang="en-GB" sz="3300" dirty="0">
                <a:latin typeface="Arial" charset="0"/>
                <a:cs typeface="Arial" charset="0"/>
              </a:rPr>
              <a:t>Engaging managers</a:t>
            </a:r>
          </a:p>
          <a:p>
            <a:pPr marL="476250" indent="-476250" eaLnBrk="1" hangingPunct="1">
              <a:lnSpc>
                <a:spcPct val="80000"/>
              </a:lnSpc>
              <a:buFont typeface="Arial" charset="0"/>
              <a:buAutoNum type="arabicPeriod"/>
            </a:pPr>
            <a:r>
              <a:rPr lang="en-GB" sz="3300" dirty="0">
                <a:latin typeface="Arial" charset="0"/>
                <a:cs typeface="Arial" charset="0"/>
              </a:rPr>
              <a:t>Employee voice</a:t>
            </a:r>
          </a:p>
          <a:p>
            <a:pPr marL="476250" indent="-476250" eaLnBrk="1" hangingPunct="1">
              <a:lnSpc>
                <a:spcPct val="80000"/>
              </a:lnSpc>
              <a:buFont typeface="Arial" charset="0"/>
              <a:buAutoNum type="arabicPeriod"/>
            </a:pPr>
            <a:r>
              <a:rPr lang="en-GB" sz="3300" dirty="0">
                <a:latin typeface="Arial" charset="0"/>
                <a:cs typeface="Arial" charset="0"/>
              </a:rPr>
              <a:t>Integrity</a:t>
            </a:r>
          </a:p>
          <a:p>
            <a:pPr marL="0" indent="0" eaLnBrk="1" hangingPunct="1">
              <a:lnSpc>
                <a:spcPct val="80000"/>
              </a:lnSpc>
              <a:buNone/>
            </a:pPr>
            <a:r>
              <a:rPr lang="en-GB" sz="3300" dirty="0">
                <a:latin typeface="Arial" charset="0"/>
                <a:cs typeface="Arial" charset="0"/>
              </a:rPr>
              <a:t>See “Engage for Success” report and </a:t>
            </a:r>
            <a:r>
              <a:rPr lang="en-GB" sz="3300" dirty="0" err="1">
                <a:latin typeface="Arial" charset="0"/>
                <a:cs typeface="Arial" charset="0"/>
              </a:rPr>
              <a:t>Youtube</a:t>
            </a:r>
            <a:r>
              <a:rPr lang="en-GB" sz="3300" dirty="0">
                <a:latin typeface="Arial" charset="0"/>
                <a:cs typeface="Arial" charset="0"/>
              </a:rPr>
              <a:t> clip</a:t>
            </a:r>
          </a:p>
          <a:p>
            <a:pPr marL="838200" lvl="1" indent="-381000" eaLnBrk="1" hangingPunct="1">
              <a:lnSpc>
                <a:spcPct val="80000"/>
              </a:lnSpc>
              <a:buFont typeface="Arial" charset="0"/>
              <a:buNone/>
            </a:pPr>
            <a:endParaRPr lang="en-GB" sz="2800" dirty="0">
              <a:latin typeface="Arial" charset="0"/>
              <a:cs typeface="Arial" charset="0"/>
            </a:endParaRP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Title 1"/>
          <p:cNvSpPr>
            <a:spLocks noGrp="1"/>
          </p:cNvSpPr>
          <p:nvPr>
            <p:ph type="title"/>
          </p:nvPr>
        </p:nvSpPr>
        <p:spPr>
          <a:xfrm>
            <a:off x="628650" y="265040"/>
            <a:ext cx="7886700" cy="1231900"/>
          </a:xfrm>
        </p:spPr>
        <p:txBody>
          <a:bodyPr>
            <a:normAutofit fontScale="90000"/>
          </a:bodyPr>
          <a:lstStyle/>
          <a:p>
            <a:pPr eaLnBrk="1" hangingPunct="1"/>
            <a:r>
              <a:rPr lang="en-GB" sz="4000" b="1" dirty="0">
                <a:latin typeface="Arial" charset="0"/>
                <a:cs typeface="Arial" charset="0"/>
              </a:rPr>
              <a:t>Enablers of Employee Engagement</a:t>
            </a:r>
          </a:p>
        </p:txBody>
      </p:sp>
      <p:sp>
        <p:nvSpPr>
          <p:cNvPr id="68610" name="Content Placeholder 2"/>
          <p:cNvSpPr>
            <a:spLocks noGrp="1"/>
          </p:cNvSpPr>
          <p:nvPr>
            <p:ph idx="1"/>
          </p:nvPr>
        </p:nvSpPr>
        <p:spPr/>
        <p:txBody>
          <a:bodyPr/>
          <a:lstStyle/>
          <a:p>
            <a:pPr marL="476250" indent="-476250" eaLnBrk="1" hangingPunct="1">
              <a:lnSpc>
                <a:spcPct val="80000"/>
              </a:lnSpc>
              <a:buFont typeface="Arial" charset="0"/>
              <a:buNone/>
            </a:pPr>
            <a:endParaRPr lang="en-GB" sz="3300" dirty="0">
              <a:latin typeface="Arial" charset="0"/>
              <a:cs typeface="Arial" charset="0"/>
            </a:endParaRPr>
          </a:p>
          <a:p>
            <a:pPr marL="838200" lvl="1" indent="-381000" eaLnBrk="1" hangingPunct="1">
              <a:lnSpc>
                <a:spcPct val="80000"/>
              </a:lnSpc>
              <a:buFont typeface="Arial" charset="0"/>
              <a:buNone/>
            </a:pPr>
            <a:endParaRPr lang="en-GB" sz="2800" dirty="0">
              <a:latin typeface="Arial" charset="0"/>
              <a:cs typeface="Arial" charset="0"/>
            </a:endParaRPr>
          </a:p>
        </p:txBody>
      </p:sp>
      <p:pic>
        <p:nvPicPr>
          <p:cNvPr id="2" name="Online Media 1" title="The Four Enablers of Engagement">
            <a:hlinkClick r:id="" action="ppaction://media"/>
            <a:extLst>
              <a:ext uri="{FF2B5EF4-FFF2-40B4-BE49-F238E27FC236}">
                <a16:creationId xmlns:a16="http://schemas.microsoft.com/office/drawing/2014/main" id="{8B4D8900-F739-4E7C-BB31-4D3818354712}"/>
              </a:ext>
            </a:extLst>
          </p:cNvPr>
          <p:cNvPicPr>
            <a:picLocks noRot="1" noChangeAspect="1"/>
          </p:cNvPicPr>
          <p:nvPr>
            <a:videoFile r:link="rId1"/>
          </p:nvPr>
        </p:nvPicPr>
        <p:blipFill>
          <a:blip r:embed="rId4"/>
          <a:stretch>
            <a:fillRect/>
          </a:stretch>
        </p:blipFill>
        <p:spPr>
          <a:xfrm>
            <a:off x="1524000" y="1714500"/>
            <a:ext cx="6096000" cy="3429000"/>
          </a:xfrm>
          <a:prstGeom prst="rect">
            <a:avLst/>
          </a:prstGeom>
        </p:spPr>
      </p:pic>
    </p:spTree>
    <p:extLst>
      <p:ext uri="{BB962C8B-B14F-4D97-AF65-F5344CB8AC3E}">
        <p14:creationId xmlns:p14="http://schemas.microsoft.com/office/powerpoint/2010/main" val="2751555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Title 1"/>
          <p:cNvSpPr>
            <a:spLocks noGrp="1"/>
          </p:cNvSpPr>
          <p:nvPr>
            <p:ph type="title"/>
          </p:nvPr>
        </p:nvSpPr>
        <p:spPr>
          <a:xfrm>
            <a:off x="628650" y="238536"/>
            <a:ext cx="7886700" cy="523687"/>
          </a:xfrm>
        </p:spPr>
        <p:txBody>
          <a:bodyPr>
            <a:normAutofit fontScale="90000"/>
          </a:bodyPr>
          <a:lstStyle/>
          <a:p>
            <a:pPr eaLnBrk="1" hangingPunct="1"/>
            <a:r>
              <a:rPr lang="en-GB" sz="4000" b="1" dirty="0">
                <a:latin typeface="Arial" charset="0"/>
                <a:cs typeface="Arial" charset="0"/>
              </a:rPr>
              <a:t>Behaviour of Engaging Managers</a:t>
            </a:r>
          </a:p>
        </p:txBody>
      </p:sp>
      <p:sp>
        <p:nvSpPr>
          <p:cNvPr id="69634" name="Content Placeholder 2"/>
          <p:cNvSpPr>
            <a:spLocks noGrp="1"/>
          </p:cNvSpPr>
          <p:nvPr>
            <p:ph idx="1"/>
          </p:nvPr>
        </p:nvSpPr>
        <p:spPr>
          <a:xfrm>
            <a:off x="657746" y="979487"/>
            <a:ext cx="7886700" cy="4899025"/>
          </a:xfrm>
        </p:spPr>
        <p:txBody>
          <a:bodyPr>
            <a:normAutofit lnSpcReduction="10000"/>
          </a:bodyPr>
          <a:lstStyle/>
          <a:p>
            <a:pPr marL="476250" indent="-476250" eaLnBrk="1" hangingPunct="1">
              <a:buFont typeface="Arial" charset="0"/>
              <a:buNone/>
            </a:pPr>
            <a:r>
              <a:rPr lang="en-GB" sz="2400" dirty="0">
                <a:latin typeface="Arial" charset="0"/>
                <a:cs typeface="Arial" charset="0"/>
              </a:rPr>
              <a:t>Robinson and Hayday (2009):</a:t>
            </a:r>
          </a:p>
          <a:p>
            <a:pPr marL="476250" indent="-476250"/>
            <a:r>
              <a:rPr lang="en-GB" sz="2400" dirty="0">
                <a:latin typeface="Arial" charset="0"/>
                <a:cs typeface="Arial" charset="0"/>
              </a:rPr>
              <a:t>They communicate and make clear what is expected (‘I try to encourage people to think of the wider objectives … and how they fit in’).</a:t>
            </a:r>
          </a:p>
          <a:p>
            <a:pPr marL="476250" indent="-476250"/>
            <a:r>
              <a:rPr lang="en-GB" sz="2400" dirty="0">
                <a:latin typeface="Arial" charset="0"/>
                <a:cs typeface="Arial" charset="0"/>
              </a:rPr>
              <a:t>They listen, value and involve their teams.</a:t>
            </a:r>
          </a:p>
          <a:p>
            <a:pPr marL="476250" indent="-476250"/>
            <a:r>
              <a:rPr lang="en-GB" sz="2400" dirty="0">
                <a:latin typeface="Arial" charset="0"/>
                <a:cs typeface="Arial" charset="0"/>
              </a:rPr>
              <a:t>They focus on targets rather than on processes, tasks and procedures.</a:t>
            </a:r>
          </a:p>
          <a:p>
            <a:pPr marL="476250" indent="-476250"/>
            <a:r>
              <a:rPr lang="en-GB" sz="2400" dirty="0">
                <a:latin typeface="Arial" charset="0"/>
                <a:cs typeface="Arial" charset="0"/>
              </a:rPr>
              <a:t>They have, and share, a clear strategic vision.</a:t>
            </a:r>
          </a:p>
          <a:p>
            <a:pPr marL="476250" indent="-476250"/>
            <a:r>
              <a:rPr lang="en-GB" sz="2400" dirty="0">
                <a:latin typeface="Arial" charset="0"/>
                <a:cs typeface="Arial" charset="0"/>
              </a:rPr>
              <a:t>They show an active interest in others.</a:t>
            </a:r>
          </a:p>
          <a:p>
            <a:pPr marL="476250" indent="-476250"/>
            <a:r>
              <a:rPr lang="en-GB" sz="2400" dirty="0">
                <a:latin typeface="Arial" charset="0"/>
                <a:cs typeface="Arial" charset="0"/>
              </a:rPr>
              <a:t>They exercise good leadership skills, especially through positive role-modelling.</a:t>
            </a:r>
          </a:p>
          <a:p>
            <a:pPr marL="476250" indent="-476250"/>
            <a:r>
              <a:rPr lang="en-GB" sz="2400" dirty="0">
                <a:latin typeface="Arial" charset="0"/>
                <a:cs typeface="Arial" charset="0"/>
              </a:rPr>
              <a:t>They act with respect, and in turn are respected.</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Title 1"/>
          <p:cNvSpPr>
            <a:spLocks noGrp="1"/>
          </p:cNvSpPr>
          <p:nvPr>
            <p:ph type="title"/>
          </p:nvPr>
        </p:nvSpPr>
        <p:spPr>
          <a:xfrm>
            <a:off x="628650" y="265040"/>
            <a:ext cx="7886700" cy="1231900"/>
          </a:xfrm>
        </p:spPr>
        <p:txBody>
          <a:bodyPr>
            <a:normAutofit fontScale="90000"/>
          </a:bodyPr>
          <a:lstStyle/>
          <a:p>
            <a:pPr eaLnBrk="1" hangingPunct="1"/>
            <a:r>
              <a:rPr lang="en-GB" sz="4000" b="1" dirty="0">
                <a:latin typeface="Arial" charset="0"/>
                <a:cs typeface="Arial" charset="0"/>
              </a:rPr>
              <a:t>Benefits of Employee Engagement</a:t>
            </a:r>
          </a:p>
        </p:txBody>
      </p:sp>
      <p:sp>
        <p:nvSpPr>
          <p:cNvPr id="70658" name="Content Placeholder 2"/>
          <p:cNvSpPr>
            <a:spLocks noGrp="1"/>
          </p:cNvSpPr>
          <p:nvPr>
            <p:ph idx="1"/>
          </p:nvPr>
        </p:nvSpPr>
        <p:spPr/>
        <p:txBody>
          <a:bodyPr>
            <a:normAutofit fontScale="62500" lnSpcReduction="20000"/>
          </a:bodyPr>
          <a:lstStyle/>
          <a:p>
            <a:pPr eaLnBrk="1" hangingPunct="1"/>
            <a:endParaRPr lang="en-US" dirty="0">
              <a:latin typeface="Arial" charset="0"/>
              <a:cs typeface="Arial" charset="0"/>
            </a:endParaRPr>
          </a:p>
          <a:p>
            <a:pPr eaLnBrk="1" hangingPunct="1"/>
            <a:r>
              <a:rPr lang="en-US" dirty="0">
                <a:latin typeface="Arial" charset="0"/>
                <a:cs typeface="Arial" charset="0"/>
              </a:rPr>
              <a:t>‘it is our firm belief that (engagement) can be a triple win: for the individual at work, the enterprise or service, and for the country as a whole’</a:t>
            </a:r>
            <a:r>
              <a:rPr lang="en-GB" dirty="0">
                <a:latin typeface="Arial" charset="0"/>
                <a:cs typeface="Arial" charset="0"/>
              </a:rPr>
              <a:t> (</a:t>
            </a:r>
            <a:r>
              <a:rPr lang="en-US" dirty="0">
                <a:latin typeface="Arial" charset="0"/>
                <a:cs typeface="Arial" charset="0"/>
              </a:rPr>
              <a:t>MacLeod 2009: 6)</a:t>
            </a:r>
          </a:p>
          <a:p>
            <a:pPr marL="0" indent="0" eaLnBrk="1" hangingPunct="1">
              <a:buNone/>
            </a:pPr>
            <a:endParaRPr lang="en-US" dirty="0">
              <a:latin typeface="Arial" charset="0"/>
              <a:cs typeface="Arial" charset="0"/>
            </a:endParaRPr>
          </a:p>
          <a:p>
            <a:pPr eaLnBrk="1" hangingPunct="1"/>
            <a:r>
              <a:rPr lang="en-US" dirty="0">
                <a:latin typeface="Arial" charset="0"/>
                <a:cs typeface="Arial" charset="0"/>
              </a:rPr>
              <a:t>Towers Perrin 2007/2008 Global Workforce study (2009) clearly demonstrates the links between high engagement and high performance</a:t>
            </a:r>
            <a:r>
              <a:rPr lang="en-GB" dirty="0">
                <a:latin typeface="Arial" charset="0"/>
                <a:cs typeface="Arial" charset="0"/>
              </a:rPr>
              <a:t> </a:t>
            </a:r>
            <a:r>
              <a:rPr lang="en-US" dirty="0">
                <a:latin typeface="Arial" charset="0"/>
                <a:cs typeface="Arial" charset="0"/>
              </a:rPr>
              <a:t> </a:t>
            </a:r>
          </a:p>
          <a:p>
            <a:pPr marL="0" indent="0" eaLnBrk="1" hangingPunct="1">
              <a:buNone/>
            </a:pPr>
            <a:endParaRPr lang="en-US" dirty="0">
              <a:latin typeface="Arial" charset="0"/>
              <a:cs typeface="Arial" charset="0"/>
            </a:endParaRPr>
          </a:p>
          <a:p>
            <a:pPr eaLnBrk="1" hangingPunct="1"/>
            <a:r>
              <a:rPr lang="en-US" dirty="0">
                <a:latin typeface="Arial" charset="0"/>
                <a:cs typeface="Arial" charset="0"/>
              </a:rPr>
              <a:t>Other research has shown that high levels of employee engagement are positively associated with organisational commitment (Saks, 2006), customer satisfaction, employee loyalty, profitability, productivity and even safety (Harter et al 2002)</a:t>
            </a:r>
            <a:endParaRPr lang="en-GB" dirty="0">
              <a:latin typeface="Arial" charset="0"/>
              <a:cs typeface="Arial" charset="0"/>
            </a:endParaRP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Rectangle 2"/>
          <p:cNvSpPr>
            <a:spLocks noGrp="1"/>
          </p:cNvSpPr>
          <p:nvPr>
            <p:ph type="title"/>
          </p:nvPr>
        </p:nvSpPr>
        <p:spPr>
          <a:xfrm>
            <a:off x="628650" y="265040"/>
            <a:ext cx="7886700" cy="1231900"/>
          </a:xfrm>
        </p:spPr>
        <p:txBody>
          <a:bodyPr/>
          <a:lstStyle/>
          <a:p>
            <a:pPr eaLnBrk="1" hangingPunct="1"/>
            <a:r>
              <a:rPr lang="en-GB" sz="4000" b="1" dirty="0">
                <a:latin typeface="Arial" charset="0"/>
                <a:cs typeface="Arial" charset="0"/>
              </a:rPr>
              <a:t>Research Evidence</a:t>
            </a:r>
          </a:p>
        </p:txBody>
      </p:sp>
      <p:sp>
        <p:nvSpPr>
          <p:cNvPr id="71682" name="Rectangle 3"/>
          <p:cNvSpPr>
            <a:spLocks noGrp="1"/>
          </p:cNvSpPr>
          <p:nvPr>
            <p:ph type="body" idx="1"/>
          </p:nvPr>
        </p:nvSpPr>
        <p:spPr/>
        <p:txBody>
          <a:bodyPr>
            <a:normAutofit fontScale="70000" lnSpcReduction="20000"/>
          </a:bodyPr>
          <a:lstStyle/>
          <a:p>
            <a:pPr marL="476250" indent="-476250" eaLnBrk="1" hangingPunct="1"/>
            <a:endParaRPr lang="en-GB" dirty="0">
              <a:latin typeface="Arial" charset="0"/>
              <a:cs typeface="Arial" charset="0"/>
            </a:endParaRPr>
          </a:p>
          <a:p>
            <a:pPr marL="0" indent="0">
              <a:buNone/>
            </a:pPr>
            <a:r>
              <a:rPr lang="en-GB" dirty="0"/>
              <a:t>UK Working Lives (2019)</a:t>
            </a:r>
          </a:p>
          <a:p>
            <a:pPr marL="171450" indent="-171450"/>
            <a:r>
              <a:rPr lang="en-GB" dirty="0"/>
              <a:t>Work life balance – </a:t>
            </a:r>
            <a:r>
              <a:rPr lang="en-GB" dirty="0" err="1"/>
              <a:t>Uk</a:t>
            </a:r>
            <a:r>
              <a:rPr lang="en-GB" dirty="0"/>
              <a:t> is 24 out of 25</a:t>
            </a:r>
          </a:p>
          <a:p>
            <a:pPr marL="171450" indent="-171450"/>
            <a:r>
              <a:rPr lang="en-GB" dirty="0"/>
              <a:t>In-work poverty</a:t>
            </a:r>
          </a:p>
          <a:p>
            <a:pPr marL="171450" indent="-171450"/>
            <a:r>
              <a:rPr lang="en-GB" dirty="0"/>
              <a:t>UK is below average earnings quality</a:t>
            </a:r>
          </a:p>
          <a:p>
            <a:pPr marL="171450" indent="-171450"/>
            <a:r>
              <a:rPr lang="en-GB" dirty="0"/>
              <a:t>A third of workers feel they have too much work</a:t>
            </a:r>
          </a:p>
          <a:p>
            <a:pPr marL="171450" indent="-171450"/>
            <a:r>
              <a:rPr lang="en-GB" dirty="0"/>
              <a:t>9% of employees say their work lacks meaning</a:t>
            </a:r>
          </a:p>
          <a:p>
            <a:pPr marL="171450" indent="-171450"/>
            <a:r>
              <a:rPr lang="en-GB" dirty="0" err="1"/>
              <a:t>Uk</a:t>
            </a:r>
            <a:r>
              <a:rPr lang="en-GB" dirty="0"/>
              <a:t> workers have slightly worse health and wellbeing than average.</a:t>
            </a:r>
          </a:p>
          <a:p>
            <a:pPr marL="171450" indent="-171450"/>
            <a:r>
              <a:rPr lang="en-GB" dirty="0"/>
              <a:t>Almost half of workers report a skills mis-match</a:t>
            </a:r>
          </a:p>
          <a:p>
            <a:pPr marL="171450" indent="-171450"/>
            <a:r>
              <a:rPr lang="en-GB" dirty="0"/>
              <a:t>3 in 10 report bullying /harassment</a:t>
            </a:r>
          </a:p>
          <a:p>
            <a:pPr marL="838200" lvl="1" indent="-381000" eaLnBrk="1" hangingPunct="1">
              <a:buFont typeface="Arial" charset="0"/>
              <a:buAutoNum type="arabicPeriod"/>
            </a:pPr>
            <a:endParaRPr lang="en-GB" dirty="0">
              <a:latin typeface="Arial" charset="0"/>
              <a:cs typeface="Arial" charset="0"/>
            </a:endParaRP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2"/>
          <p:cNvSpPr>
            <a:spLocks noGrp="1"/>
          </p:cNvSpPr>
          <p:nvPr>
            <p:ph type="title"/>
          </p:nvPr>
        </p:nvSpPr>
        <p:spPr>
          <a:xfrm>
            <a:off x="628650" y="265040"/>
            <a:ext cx="7886700" cy="1231900"/>
          </a:xfrm>
        </p:spPr>
        <p:txBody>
          <a:bodyPr>
            <a:normAutofit fontScale="90000"/>
          </a:bodyPr>
          <a:lstStyle/>
          <a:p>
            <a:pPr eaLnBrk="1" hangingPunct="1"/>
            <a:r>
              <a:rPr lang="en-GB" sz="4000" b="1" dirty="0">
                <a:latin typeface="Arial" charset="0"/>
                <a:cs typeface="Arial" charset="0"/>
              </a:rPr>
              <a:t>Explanations for Engagement Gap</a:t>
            </a:r>
          </a:p>
        </p:txBody>
      </p:sp>
      <p:sp>
        <p:nvSpPr>
          <p:cNvPr id="72706" name="Rectangle 3"/>
          <p:cNvSpPr>
            <a:spLocks noGrp="1"/>
          </p:cNvSpPr>
          <p:nvPr>
            <p:ph type="body" idx="1"/>
          </p:nvPr>
        </p:nvSpPr>
        <p:spPr/>
        <p:txBody>
          <a:bodyPr/>
          <a:lstStyle/>
          <a:p>
            <a:pPr marL="476250" indent="-476250" eaLnBrk="1" hangingPunct="1"/>
            <a:r>
              <a:rPr lang="en-GB" sz="2800" dirty="0">
                <a:latin typeface="Arial" charset="0"/>
                <a:cs typeface="Arial" charset="0"/>
              </a:rPr>
              <a:t>Limitations with engagement surveys (Purcell: 2010)</a:t>
            </a:r>
          </a:p>
          <a:p>
            <a:pPr marL="476250" indent="-476250" eaLnBrk="1" hangingPunct="1"/>
            <a:r>
              <a:rPr lang="en-GB" sz="2800" dirty="0">
                <a:latin typeface="Arial" charset="0"/>
                <a:cs typeface="Arial" charset="0"/>
              </a:rPr>
              <a:t>Possible detrimental implications of engagement for employees:</a:t>
            </a:r>
          </a:p>
          <a:p>
            <a:pPr marL="838200" lvl="1" indent="-381000"/>
            <a:r>
              <a:rPr lang="en-GB" sz="2400" dirty="0">
                <a:latin typeface="Arial" charset="0"/>
                <a:cs typeface="Arial" charset="0"/>
              </a:rPr>
              <a:t>Burnout</a:t>
            </a:r>
          </a:p>
          <a:p>
            <a:pPr marL="838200" lvl="1" indent="-381000"/>
            <a:r>
              <a:rPr lang="en-GB" sz="2400" dirty="0">
                <a:latin typeface="Arial" charset="0"/>
                <a:cs typeface="Arial" charset="0"/>
              </a:rPr>
              <a:t>Work intensification</a:t>
            </a:r>
          </a:p>
          <a:p>
            <a:pPr marL="838200" lvl="1" indent="-381000"/>
            <a:r>
              <a:rPr lang="en-GB" sz="2400" dirty="0">
                <a:latin typeface="Arial" charset="0"/>
                <a:cs typeface="Arial" charset="0"/>
              </a:rPr>
              <a:t>Lack of work-life balance</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p:cNvSpPr>
          <p:nvPr>
            <p:ph type="title"/>
          </p:nvPr>
        </p:nvSpPr>
        <p:spPr>
          <a:xfrm>
            <a:off x="628650" y="265040"/>
            <a:ext cx="7886700" cy="643680"/>
          </a:xfrm>
        </p:spPr>
        <p:txBody>
          <a:bodyPr>
            <a:normAutofit fontScale="90000"/>
          </a:bodyPr>
          <a:lstStyle/>
          <a:p>
            <a:r>
              <a:rPr lang="en-GB" sz="4000" b="1" dirty="0">
                <a:latin typeface="Arial" charset="0"/>
                <a:cs typeface="Arial" charset="0"/>
              </a:rPr>
              <a:t>Strategies for Promoting Employee Engagement</a:t>
            </a:r>
          </a:p>
        </p:txBody>
      </p:sp>
      <p:sp>
        <p:nvSpPr>
          <p:cNvPr id="79875" name="Rectangle 3"/>
          <p:cNvSpPr>
            <a:spLocks noGrp="1"/>
          </p:cNvSpPr>
          <p:nvPr>
            <p:ph type="body" idx="1"/>
          </p:nvPr>
        </p:nvSpPr>
        <p:spPr>
          <a:xfrm>
            <a:off x="457200" y="1124744"/>
            <a:ext cx="8229600" cy="4320480"/>
          </a:xfrm>
        </p:spPr>
        <p:txBody>
          <a:bodyPr>
            <a:normAutofit fontScale="62500" lnSpcReduction="20000"/>
          </a:bodyPr>
          <a:lstStyle/>
          <a:p>
            <a:pPr>
              <a:buFont typeface="Arial" charset="0"/>
              <a:buNone/>
            </a:pPr>
            <a:endParaRPr lang="en-GB" dirty="0">
              <a:latin typeface="Arial" charset="0"/>
              <a:cs typeface="Arial" charset="0"/>
            </a:endParaRPr>
          </a:p>
          <a:p>
            <a:pPr>
              <a:buFont typeface="Arial" charset="0"/>
              <a:buNone/>
            </a:pPr>
            <a:r>
              <a:rPr lang="en-GB" dirty="0">
                <a:latin typeface="Arial" charset="0"/>
                <a:cs typeface="Arial" charset="0"/>
              </a:rPr>
              <a:t>Guest (2015):</a:t>
            </a:r>
          </a:p>
          <a:p>
            <a:r>
              <a:rPr lang="en-GB" dirty="0">
                <a:latin typeface="Arial" charset="0"/>
                <a:cs typeface="Arial" charset="0"/>
              </a:rPr>
              <a:t>Implementing engagement by managers and leaders promoting engagement values </a:t>
            </a:r>
          </a:p>
          <a:p>
            <a:pPr marL="0" indent="0">
              <a:buNone/>
            </a:pPr>
            <a:endParaRPr lang="en-GB" dirty="0">
              <a:latin typeface="Arial" charset="0"/>
              <a:cs typeface="Arial" charset="0"/>
            </a:endParaRPr>
          </a:p>
          <a:p>
            <a:r>
              <a:rPr lang="en-GB" dirty="0">
                <a:latin typeface="Arial" charset="0"/>
                <a:cs typeface="Arial" charset="0"/>
              </a:rPr>
              <a:t>Creating and reinforcing a climate for engagement by treating employees with fairness and trust</a:t>
            </a:r>
          </a:p>
          <a:p>
            <a:pPr marL="0" indent="0">
              <a:buNone/>
            </a:pPr>
            <a:endParaRPr lang="en-GB" dirty="0">
              <a:latin typeface="Arial" charset="0"/>
              <a:cs typeface="Arial" charset="0"/>
            </a:endParaRPr>
          </a:p>
          <a:p>
            <a:r>
              <a:rPr lang="en-GB" dirty="0">
                <a:latin typeface="Arial" charset="0"/>
                <a:cs typeface="Arial" charset="0"/>
              </a:rPr>
              <a:t>Promoting engagement through recruitment of employees who welcome engaging jobs, provision of training and development and design of jobs to provide autonomy</a:t>
            </a:r>
          </a:p>
          <a:p>
            <a:pPr marL="0" indent="0">
              <a:buNone/>
            </a:pPr>
            <a:endParaRPr lang="en-GB" dirty="0">
              <a:latin typeface="Arial" charset="0"/>
              <a:cs typeface="Arial" charset="0"/>
            </a:endParaRPr>
          </a:p>
          <a:p>
            <a:r>
              <a:rPr lang="en-GB" dirty="0">
                <a:latin typeface="Arial" charset="0"/>
                <a:cs typeface="Arial" charset="0"/>
              </a:rPr>
              <a:t>Monitoring progress towards high engagement through surveys, feedback and action planning</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BDBA4-11AF-46B2-A65F-236826F7AE60}"/>
              </a:ext>
            </a:extLst>
          </p:cNvPr>
          <p:cNvSpPr>
            <a:spLocks noGrp="1"/>
          </p:cNvSpPr>
          <p:nvPr>
            <p:ph type="title"/>
          </p:nvPr>
        </p:nvSpPr>
        <p:spPr/>
        <p:txBody>
          <a:bodyPr/>
          <a:lstStyle/>
          <a:p>
            <a:r>
              <a:rPr lang="en-GB" dirty="0"/>
              <a:t>Good Work Plan</a:t>
            </a:r>
          </a:p>
        </p:txBody>
      </p:sp>
      <p:sp>
        <p:nvSpPr>
          <p:cNvPr id="3" name="Content Placeholder 2">
            <a:extLst>
              <a:ext uri="{FF2B5EF4-FFF2-40B4-BE49-F238E27FC236}">
                <a16:creationId xmlns:a16="http://schemas.microsoft.com/office/drawing/2014/main" id="{C97DBFD9-C9F3-4BD2-9644-DC4BD5DDEA5F}"/>
              </a:ext>
            </a:extLst>
          </p:cNvPr>
          <p:cNvSpPr>
            <a:spLocks noGrp="1"/>
          </p:cNvSpPr>
          <p:nvPr>
            <p:ph idx="1"/>
          </p:nvPr>
        </p:nvSpPr>
        <p:spPr/>
        <p:txBody>
          <a:bodyPr>
            <a:normAutofit fontScale="77500" lnSpcReduction="20000"/>
          </a:bodyPr>
          <a:lstStyle/>
          <a:p>
            <a:r>
              <a:rPr lang="en-GB" dirty="0"/>
              <a:t>The government’s ‘Good work plan’, published in December 2018, made a commitment to increase the penalties for employers that repeatedly breach their employment law obligations. Tribunals have the power to impose a £5,000 ‘aggravated breach’ penalty on employers losing cases, and from 6 April 2019, the maximum limit on these penalties will rise to £20,000.</a:t>
            </a:r>
          </a:p>
          <a:p>
            <a:r>
              <a:rPr lang="en-GB" dirty="0"/>
              <a:t>The change is contained in Part 1 of the </a:t>
            </a:r>
            <a:r>
              <a:rPr lang="en-GB" u="sng" dirty="0">
                <a:hlinkClick r:id="rId3" tooltip="Employment Rights (Miscellaneous Amendments) Regulations 2019"/>
              </a:rPr>
              <a:t>Employment Rights (Miscellaneous Amendments) Regulations 2019</a:t>
            </a:r>
            <a:r>
              <a:rPr lang="en-GB" dirty="0"/>
              <a:t>.</a:t>
            </a:r>
          </a:p>
          <a:p>
            <a:pPr marL="0" indent="0">
              <a:buNone/>
            </a:pPr>
            <a:r>
              <a:rPr lang="en-GB" dirty="0"/>
              <a:t>CIPD (2020)</a:t>
            </a:r>
          </a:p>
        </p:txBody>
      </p:sp>
      <p:sp>
        <p:nvSpPr>
          <p:cNvPr id="4" name="Slide Number Placeholder 3">
            <a:extLst>
              <a:ext uri="{FF2B5EF4-FFF2-40B4-BE49-F238E27FC236}">
                <a16:creationId xmlns:a16="http://schemas.microsoft.com/office/drawing/2014/main" id="{9E9F21E0-DB9D-4A3E-90DF-ADD46CA6460E}"/>
              </a:ext>
            </a:extLst>
          </p:cNvPr>
          <p:cNvSpPr>
            <a:spLocks noGrp="1"/>
          </p:cNvSpPr>
          <p:nvPr>
            <p:ph type="sldNum" sz="quarter" idx="12"/>
          </p:nvPr>
        </p:nvSpPr>
        <p:spPr/>
        <p:txBody>
          <a:bodyPr/>
          <a:lstStyle/>
          <a:p>
            <a:fld id="{AC82685A-BD3A-4230-8D85-804689F67293}" type="slidenum">
              <a:rPr lang="en-GB" smtClean="0"/>
              <a:t>90</a:t>
            </a:fld>
            <a:endParaRPr lang="en-GB"/>
          </a:p>
        </p:txBody>
      </p:sp>
    </p:spTree>
    <p:extLst>
      <p:ext uri="{BB962C8B-B14F-4D97-AF65-F5344CB8AC3E}">
        <p14:creationId xmlns:p14="http://schemas.microsoft.com/office/powerpoint/2010/main" val="359220099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E5A8F-AAC0-4A96-9B80-80DFF1A9901D}"/>
              </a:ext>
            </a:extLst>
          </p:cNvPr>
          <p:cNvSpPr>
            <a:spLocks noGrp="1"/>
          </p:cNvSpPr>
          <p:nvPr>
            <p:ph type="title"/>
          </p:nvPr>
        </p:nvSpPr>
        <p:spPr/>
        <p:txBody>
          <a:bodyPr/>
          <a:lstStyle/>
          <a:p>
            <a:endParaRPr lang="en-GB"/>
          </a:p>
        </p:txBody>
      </p:sp>
      <p:sp>
        <p:nvSpPr>
          <p:cNvPr id="4" name="Slide Number Placeholder 3">
            <a:extLst>
              <a:ext uri="{FF2B5EF4-FFF2-40B4-BE49-F238E27FC236}">
                <a16:creationId xmlns:a16="http://schemas.microsoft.com/office/drawing/2014/main" id="{CBF6E8F3-B4AD-40F9-AB33-1BB7C98BA4B2}"/>
              </a:ext>
            </a:extLst>
          </p:cNvPr>
          <p:cNvSpPr>
            <a:spLocks noGrp="1"/>
          </p:cNvSpPr>
          <p:nvPr>
            <p:ph type="sldNum" sz="quarter" idx="12"/>
          </p:nvPr>
        </p:nvSpPr>
        <p:spPr/>
        <p:txBody>
          <a:bodyPr/>
          <a:lstStyle/>
          <a:p>
            <a:fld id="{AC82685A-BD3A-4230-8D85-804689F67293}" type="slidenum">
              <a:rPr lang="en-GB" smtClean="0"/>
              <a:t>91</a:t>
            </a:fld>
            <a:endParaRPr lang="en-GB"/>
          </a:p>
        </p:txBody>
      </p:sp>
      <p:sp>
        <p:nvSpPr>
          <p:cNvPr id="5" name="Rectangle 3">
            <a:extLst>
              <a:ext uri="{FF2B5EF4-FFF2-40B4-BE49-F238E27FC236}">
                <a16:creationId xmlns:a16="http://schemas.microsoft.com/office/drawing/2014/main" id="{85C7F5F6-8398-4F49-995D-0178AB0C4062}"/>
              </a:ext>
            </a:extLst>
          </p:cNvPr>
          <p:cNvSpPr>
            <a:spLocks noGrp="1" noChangeArrowheads="1"/>
          </p:cNvSpPr>
          <p:nvPr>
            <p:ph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a:spcBef>
                <a:spcPct val="20000"/>
              </a:spcBef>
              <a:defRPr sz="3200">
                <a:solidFill>
                  <a:schemeClr val="tx1"/>
                </a:solidFill>
                <a:latin typeface="Arial" panose="020B0604020202020204" pitchFamily="34" charset="0"/>
                <a:cs typeface="Arial" panose="020B0604020202020204" pitchFamily="34" charset="0"/>
              </a:defRPr>
            </a:lvl1pPr>
            <a:lvl2pPr algn="ctr">
              <a:spcBef>
                <a:spcPct val="20000"/>
              </a:spcBef>
              <a:defRPr sz="2800">
                <a:solidFill>
                  <a:schemeClr val="tx1"/>
                </a:solidFill>
                <a:latin typeface="Arial" panose="020B0604020202020204" pitchFamily="34" charset="0"/>
                <a:cs typeface="Arial" panose="020B0604020202020204" pitchFamily="34" charset="0"/>
              </a:defRPr>
            </a:lvl2pPr>
            <a:lvl3pPr algn="ctr">
              <a:spcBef>
                <a:spcPct val="20000"/>
              </a:spcBef>
              <a:defRPr sz="2400">
                <a:solidFill>
                  <a:schemeClr val="tx1"/>
                </a:solidFill>
                <a:latin typeface="Arial" panose="020B0604020202020204" pitchFamily="34" charset="0"/>
                <a:cs typeface="Arial" panose="020B0604020202020204" pitchFamily="34" charset="0"/>
              </a:defRPr>
            </a:lvl3pPr>
            <a:lvl4pPr algn="ctr">
              <a:spcBef>
                <a:spcPct val="20000"/>
              </a:spcBef>
              <a:defRPr sz="2000">
                <a:solidFill>
                  <a:schemeClr val="tx1"/>
                </a:solidFill>
                <a:latin typeface="Arial" panose="020B0604020202020204" pitchFamily="34" charset="0"/>
                <a:cs typeface="Arial" panose="020B0604020202020204" pitchFamily="34" charset="0"/>
              </a:defRPr>
            </a:lvl4pPr>
            <a:lvl5pPr algn="ctr">
              <a:spcBef>
                <a:spcPct val="20000"/>
              </a:spcBef>
              <a:defRPr sz="2000">
                <a:solidFill>
                  <a:schemeClr val="tx1"/>
                </a:solidFill>
                <a:latin typeface="Arial" panose="020B0604020202020204" pitchFamily="34" charset="0"/>
                <a:cs typeface="Arial" panose="020B0604020202020204" pitchFamily="34" charset="0"/>
              </a:defRPr>
            </a:lvl5pPr>
            <a:lvl6pPr algn="ctr" fontAlgn="base">
              <a:spcBef>
                <a:spcPct val="20000"/>
              </a:spcBef>
              <a:spcAft>
                <a:spcPct val="0"/>
              </a:spcAft>
              <a:defRPr sz="2000">
                <a:solidFill>
                  <a:schemeClr val="tx1"/>
                </a:solidFill>
                <a:latin typeface="Arial" panose="020B0604020202020204" pitchFamily="34" charset="0"/>
                <a:cs typeface="Arial" panose="020B0604020202020204" pitchFamily="34" charset="0"/>
              </a:defRPr>
            </a:lvl6pPr>
            <a:lvl7pPr algn="ctr" fontAlgn="base">
              <a:spcBef>
                <a:spcPct val="20000"/>
              </a:spcBef>
              <a:spcAft>
                <a:spcPct val="0"/>
              </a:spcAft>
              <a:defRPr sz="2000">
                <a:solidFill>
                  <a:schemeClr val="tx1"/>
                </a:solidFill>
                <a:latin typeface="Arial" panose="020B0604020202020204" pitchFamily="34" charset="0"/>
                <a:cs typeface="Arial" panose="020B0604020202020204" pitchFamily="34" charset="0"/>
              </a:defRPr>
            </a:lvl7pPr>
            <a:lvl8pPr algn="ctr" fontAlgn="base">
              <a:spcBef>
                <a:spcPct val="20000"/>
              </a:spcBef>
              <a:spcAft>
                <a:spcPct val="0"/>
              </a:spcAft>
              <a:defRPr sz="2000">
                <a:solidFill>
                  <a:schemeClr val="tx1"/>
                </a:solidFill>
                <a:latin typeface="Arial" panose="020B0604020202020204" pitchFamily="34" charset="0"/>
                <a:cs typeface="Arial" panose="020B0604020202020204" pitchFamily="34" charset="0"/>
              </a:defRPr>
            </a:lvl8pPr>
            <a:lvl9pPr algn="ctr" fontAlgn="base">
              <a:spcBef>
                <a:spcPct val="20000"/>
              </a:spcBef>
              <a:spcAft>
                <a:spcPct val="0"/>
              </a:spcAft>
              <a:defRPr sz="2000">
                <a:solidFill>
                  <a:schemeClr val="tx1"/>
                </a:solidFill>
                <a:latin typeface="Arial" panose="020B0604020202020204" pitchFamily="34" charset="0"/>
                <a:cs typeface="Arial" panose="020B0604020202020204" pitchFamily="34" charset="0"/>
              </a:defRPr>
            </a:lvl9pPr>
          </a:lstStyle>
          <a:p>
            <a:r>
              <a:rPr lang="en-US" altLang="en-US" sz="2400" b="1" dirty="0">
                <a:latin typeface="Arial Unicode MS" panose="020B0604020202020204" pitchFamily="34" charset="-128"/>
              </a:rPr>
              <a:t>Tapping into discretionary effort ……</a:t>
            </a:r>
          </a:p>
          <a:p>
            <a:r>
              <a:rPr lang="en-US" altLang="en-US" sz="2400" b="1" dirty="0">
                <a:latin typeface="Arial Unicode MS" panose="020B0604020202020204" pitchFamily="34" charset="-128"/>
              </a:rPr>
              <a:t>“A candle loses nothing, by lighting another”</a:t>
            </a:r>
          </a:p>
          <a:p>
            <a:endParaRPr lang="en-US" altLang="en-US" sz="2400" b="1" dirty="0">
              <a:latin typeface="Arial Unicode MS" panose="020B0604020202020204" pitchFamily="34" charset="-128"/>
            </a:endParaRPr>
          </a:p>
          <a:p>
            <a:endParaRPr lang="en-US" altLang="en-US" sz="2400" b="1" dirty="0">
              <a:latin typeface="Arial Unicode MS" panose="020B0604020202020204" pitchFamily="34" charset="-128"/>
            </a:endParaRPr>
          </a:p>
          <a:p>
            <a:endParaRPr lang="en-US" altLang="en-US" sz="2400" b="1" dirty="0">
              <a:latin typeface="Arial Unicode MS" panose="020B0604020202020204" pitchFamily="34" charset="-128"/>
            </a:endParaRPr>
          </a:p>
          <a:p>
            <a:endParaRPr lang="en-US" altLang="en-US" sz="2400" b="1" dirty="0">
              <a:latin typeface="Arial Unicode MS" panose="020B0604020202020204" pitchFamily="34" charset="-128"/>
            </a:endParaRPr>
          </a:p>
          <a:p>
            <a:endParaRPr lang="en-US" altLang="en-US" sz="2000" b="1" dirty="0">
              <a:latin typeface="Arial Unicode MS" panose="020B0604020202020204" pitchFamily="34" charset="-128"/>
            </a:endParaRPr>
          </a:p>
          <a:p>
            <a:endParaRPr lang="en-US" altLang="en-US" sz="2000" b="1" dirty="0">
              <a:latin typeface="Arial Unicode MS" panose="020B0604020202020204" pitchFamily="34" charset="-128"/>
            </a:endParaRPr>
          </a:p>
          <a:p>
            <a:endParaRPr lang="en-US" altLang="en-US" sz="2400" b="1" dirty="0">
              <a:latin typeface="Arial Unicode MS" panose="020B0604020202020204" pitchFamily="34" charset="-128"/>
            </a:endParaRPr>
          </a:p>
        </p:txBody>
      </p:sp>
      <p:pic>
        <p:nvPicPr>
          <p:cNvPr id="6" name="Picture 5" descr="C:\Users\deborahc1\AppData\Local\Microsoft\Windows\Temporary Internet Files\Content.IE5\3D8ZNMA9\MP900448607[1].jpg">
            <a:extLst>
              <a:ext uri="{FF2B5EF4-FFF2-40B4-BE49-F238E27FC236}">
                <a16:creationId xmlns:a16="http://schemas.microsoft.com/office/drawing/2014/main" id="{A9B8A481-7D34-4095-BA73-618ECEE3EC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5896" y="2808288"/>
            <a:ext cx="2232025" cy="270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Box 10">
            <a:extLst>
              <a:ext uri="{FF2B5EF4-FFF2-40B4-BE49-F238E27FC236}">
                <a16:creationId xmlns:a16="http://schemas.microsoft.com/office/drawing/2014/main" id="{D8F1DF7C-73F9-4C17-8DBB-C188335B7582}"/>
              </a:ext>
            </a:extLst>
          </p:cNvPr>
          <p:cNvSpPr txBox="1">
            <a:spLocks noChangeArrowheads="1"/>
          </p:cNvSpPr>
          <p:nvPr/>
        </p:nvSpPr>
        <p:spPr bwMode="auto">
          <a:xfrm>
            <a:off x="6199013" y="4891088"/>
            <a:ext cx="251936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a:spcBef>
                <a:spcPct val="50000"/>
              </a:spcBef>
            </a:pPr>
            <a:r>
              <a:rPr lang="en-GB" altLang="en-US" b="1" dirty="0" err="1"/>
              <a:t>Keller.J</a:t>
            </a:r>
            <a:r>
              <a:rPr lang="en-GB" altLang="en-US" b="1" dirty="0"/>
              <a:t>. 1945</a:t>
            </a:r>
          </a:p>
        </p:txBody>
      </p:sp>
    </p:spTree>
    <p:extLst>
      <p:ext uri="{BB962C8B-B14F-4D97-AF65-F5344CB8AC3E}">
        <p14:creationId xmlns:p14="http://schemas.microsoft.com/office/powerpoint/2010/main" val="422084366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p:cNvSpPr>
          <p:nvPr>
            <p:ph type="title"/>
          </p:nvPr>
        </p:nvSpPr>
        <p:spPr>
          <a:xfrm>
            <a:off x="628650" y="265040"/>
            <a:ext cx="7886700" cy="643680"/>
          </a:xfrm>
        </p:spPr>
        <p:txBody>
          <a:bodyPr>
            <a:normAutofit fontScale="90000"/>
          </a:bodyPr>
          <a:lstStyle/>
          <a:p>
            <a:r>
              <a:rPr lang="en-GB" sz="4000" b="1" dirty="0">
                <a:latin typeface="Arial" charset="0"/>
                <a:cs typeface="Arial" charset="0"/>
              </a:rPr>
              <a:t>Any Questions???</a:t>
            </a:r>
          </a:p>
        </p:txBody>
      </p:sp>
      <p:sp>
        <p:nvSpPr>
          <p:cNvPr id="79875" name="Rectangle 3"/>
          <p:cNvSpPr>
            <a:spLocks noGrp="1"/>
          </p:cNvSpPr>
          <p:nvPr>
            <p:ph type="body" idx="1"/>
          </p:nvPr>
        </p:nvSpPr>
        <p:spPr>
          <a:xfrm>
            <a:off x="457200" y="1124744"/>
            <a:ext cx="8229600" cy="4320480"/>
          </a:xfrm>
        </p:spPr>
        <p:txBody>
          <a:bodyPr>
            <a:normAutofit/>
          </a:bodyPr>
          <a:lstStyle/>
          <a:p>
            <a:pPr>
              <a:buFont typeface="Arial" charset="0"/>
              <a:buNone/>
            </a:pPr>
            <a:endParaRPr lang="en-GB" dirty="0">
              <a:latin typeface="Arial" charset="0"/>
              <a:cs typeface="Arial" charset="0"/>
            </a:endParaRPr>
          </a:p>
          <a:p>
            <a:pPr>
              <a:buFont typeface="Arial" charset="0"/>
              <a:buNone/>
            </a:pPr>
            <a:r>
              <a:rPr lang="en-GB" dirty="0">
                <a:solidFill>
                  <a:schemeClr val="tx2">
                    <a:lumMod val="60000"/>
                    <a:lumOff val="40000"/>
                  </a:schemeClr>
                </a:solidFill>
                <a:latin typeface="Arial" charset="0"/>
                <a:cs typeface="Arial" charset="0"/>
              </a:rPr>
              <a:t>Next week:</a:t>
            </a:r>
          </a:p>
          <a:p>
            <a:r>
              <a:rPr lang="en-GB" dirty="0"/>
              <a:t>Debate and critically evaluate the characteristics of effective </a:t>
            </a:r>
            <a:r>
              <a:rPr lang="en-GB" b="1" dirty="0"/>
              <a:t>leadership</a:t>
            </a:r>
            <a:r>
              <a:rPr lang="en-GB" dirty="0"/>
              <a:t> and the methods used to develop leaders in organisations. </a:t>
            </a:r>
          </a:p>
          <a:p>
            <a:pPr marL="0" indent="0">
              <a:buNone/>
            </a:pPr>
            <a:endParaRPr lang="en-GB" dirty="0">
              <a:latin typeface="Arial" charset="0"/>
              <a:cs typeface="Arial" charset="0"/>
            </a:endParaRPr>
          </a:p>
        </p:txBody>
      </p:sp>
    </p:spTree>
    <p:extLst>
      <p:ext uri="{BB962C8B-B14F-4D97-AF65-F5344CB8AC3E}">
        <p14:creationId xmlns:p14="http://schemas.microsoft.com/office/powerpoint/2010/main" val="266821798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f66716c4-314f-46c1-b01e-5a44c61897d8"/>
    <ds:schemaRef ds:uri="http://purl.org/dc/elements/1.1/"/>
    <ds:schemaRef ds:uri="http://purl.org/dc/terms/"/>
    <ds:schemaRef ds:uri="http://www.w3.org/XML/1998/namespace"/>
    <ds:schemaRef ds:uri="http://purl.org/dc/dcmitype/"/>
    <ds:schemaRef ds:uri="http://schemas.openxmlformats.org/package/2006/metadata/core-properties"/>
    <ds:schemaRef ds:uri="http://schemas.microsoft.com/office/2006/documentManagement/types"/>
    <ds:schemaRef ds:uri="http://schemas.microsoft.com/office/infopath/2007/PartnerControls"/>
    <ds:schemaRef ds:uri="a908d394-d138-480e-87a3-ff44c37f991a"/>
    <ds:schemaRef ds:uri="http://schemas.microsoft.com/office/2006/metadata/propertie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8BFD2DBE-5C5E-4B5B-A7BE-01135E916F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3538</TotalTime>
  <Words>10329</Words>
  <Application>Microsoft Office PowerPoint</Application>
  <PresentationFormat>On-screen Show (4:3)</PresentationFormat>
  <Paragraphs>1091</Paragraphs>
  <Slides>92</Slides>
  <Notes>70</Notes>
  <HiddenSlides>0</HiddenSlides>
  <MMClips>4</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92</vt:i4>
      </vt:variant>
    </vt:vector>
  </HeadingPairs>
  <TitlesOfParts>
    <vt:vector size="101" baseType="lpstr">
      <vt:lpstr>Arial Unicode MS</vt:lpstr>
      <vt:lpstr>Arial</vt:lpstr>
      <vt:lpstr>Calibri</vt:lpstr>
      <vt:lpstr>Comic Sans MS</vt:lpstr>
      <vt:lpstr>Helvetica</vt:lpstr>
      <vt:lpstr>Myriad Pro</vt:lpstr>
      <vt:lpstr>Symbol</vt:lpstr>
      <vt:lpstr>Times New Roman</vt:lpstr>
      <vt:lpstr>20140311PresentationUWTSDTemplate</vt:lpstr>
      <vt:lpstr>    Motivation,  Commitment  and Engagement  Lecturer:Deborah Rees deborah.rees@ustsd.ac.uk </vt:lpstr>
      <vt:lpstr>Module Aims and Learning Outcomes</vt:lpstr>
      <vt:lpstr>Today’s Session: Learning Outcome 2</vt:lpstr>
      <vt:lpstr>Indicative Content</vt:lpstr>
      <vt:lpstr>Introduction</vt:lpstr>
      <vt:lpstr>PowerPoint Presentation</vt:lpstr>
      <vt:lpstr>PowerPoint Presentation</vt:lpstr>
      <vt:lpstr>PowerPoint Presentation</vt:lpstr>
      <vt:lpstr>Note important possible demographic differences </vt:lpstr>
      <vt:lpstr>PowerPoint Presentation</vt:lpstr>
      <vt:lpstr>People performance model</vt:lpstr>
      <vt:lpstr>PowerPoint Presentation</vt:lpstr>
      <vt:lpstr>                      </vt:lpstr>
      <vt:lpstr>What is HPW?</vt:lpstr>
      <vt:lpstr>What is high performance working?</vt:lpstr>
      <vt:lpstr>Linking HPWS with Superior Organisational Performance (1)</vt:lpstr>
      <vt:lpstr>Linking HPWS with Superior Organisational Performance (2)</vt:lpstr>
      <vt:lpstr>Explaining the Link (1)</vt:lpstr>
      <vt:lpstr>Explaining the Link (2)</vt:lpstr>
      <vt:lpstr>Criticisms of the Research</vt:lpstr>
      <vt:lpstr>Fleetwood &amp; Hesketh (2010)</vt:lpstr>
      <vt:lpstr>What is Performance Management?</vt:lpstr>
      <vt:lpstr>Performance Management Cycle</vt:lpstr>
      <vt:lpstr>PowerPoint Presentation</vt:lpstr>
      <vt:lpstr>Main stages and key aspects of the PM Cycle</vt:lpstr>
      <vt:lpstr>Formal Performance Management</vt:lpstr>
      <vt:lpstr>Underpinning Theories</vt:lpstr>
      <vt:lpstr>Impact of Performance Management</vt:lpstr>
      <vt:lpstr>Activity – 20 minutes</vt:lpstr>
      <vt:lpstr>Formal Performance Appraisal (1)</vt:lpstr>
      <vt:lpstr>Formal Performance Appraisal (2) – problem of unfair bias</vt:lpstr>
      <vt:lpstr>Formal Performance Appraisal (3)</vt:lpstr>
      <vt:lpstr>Formal Performance Appraisal</vt:lpstr>
      <vt:lpstr>To overcome issues:</vt:lpstr>
      <vt:lpstr>360 Degree Feedback</vt:lpstr>
      <vt:lpstr>Activity – 10 minutes</vt:lpstr>
      <vt:lpstr>How am I going? </vt:lpstr>
      <vt:lpstr>HRM and Performance Management</vt:lpstr>
      <vt:lpstr>The Performance Management Process</vt:lpstr>
      <vt:lpstr>Updating Performance Management</vt:lpstr>
      <vt:lpstr>Activity – 10 minutes</vt:lpstr>
      <vt:lpstr>Video – Changing Trends</vt:lpstr>
      <vt:lpstr>PowerPoint Presentation</vt:lpstr>
      <vt:lpstr>Building a High Performance Culture</vt:lpstr>
      <vt:lpstr>Netflix Culture</vt:lpstr>
      <vt:lpstr>Activity – 30 minutes</vt:lpstr>
      <vt:lpstr>PowerPoint Presentation</vt:lpstr>
      <vt:lpstr>Links to High Performance Work Practices and Organisations</vt:lpstr>
      <vt:lpstr>Partnership agreements</vt:lpstr>
      <vt:lpstr>Organisational benefits of diversity management</vt:lpstr>
      <vt:lpstr>The business case for diversity</vt:lpstr>
      <vt:lpstr>Managing diversity – how to move equality forward</vt:lpstr>
      <vt:lpstr>Issues with goals, objectives and targets</vt:lpstr>
      <vt:lpstr>Appraisal systems</vt:lpstr>
      <vt:lpstr>Problems with appraisals (1)</vt:lpstr>
      <vt:lpstr>Problems with appraisals (2)</vt:lpstr>
      <vt:lpstr>Problems with appraisals (3)</vt:lpstr>
      <vt:lpstr>Problems with appraisals (4)</vt:lpstr>
      <vt:lpstr>Problems with appraisals (5)</vt:lpstr>
      <vt:lpstr>Main theories of work motivation</vt:lpstr>
      <vt:lpstr>Herzberg – Two Factor Theory</vt:lpstr>
      <vt:lpstr>Alderfer's Modified Approach</vt:lpstr>
      <vt:lpstr>McClelland’s Achievement Motivation Theory</vt:lpstr>
      <vt:lpstr>Basic Model of Expectancy Theory</vt:lpstr>
      <vt:lpstr>Equity Theory</vt:lpstr>
      <vt:lpstr>Intrinsic versus extrinsic </vt:lpstr>
      <vt:lpstr>Activity</vt:lpstr>
      <vt:lpstr>Dan Pink</vt:lpstr>
      <vt:lpstr>Activity</vt:lpstr>
      <vt:lpstr>Kerry Goyette</vt:lpstr>
      <vt:lpstr>Job satisfaction</vt:lpstr>
      <vt:lpstr>Five core dimensions of job satisfaction</vt:lpstr>
      <vt:lpstr>Employee commitment</vt:lpstr>
      <vt:lpstr>Three Component Model</vt:lpstr>
      <vt:lpstr>Employee engagement</vt:lpstr>
      <vt:lpstr>CIPD Research Report 2010</vt:lpstr>
      <vt:lpstr>Taylor. S, Woodhams, C. (2017) Human Resource Management: People and Organisation. 2nd ed. London: CIPD</vt:lpstr>
      <vt:lpstr>The Engagement Concept</vt:lpstr>
      <vt:lpstr>Employee engagement</vt:lpstr>
      <vt:lpstr>Types of Employee Engagement</vt:lpstr>
      <vt:lpstr>Distinctiveness of Employee Engagement</vt:lpstr>
      <vt:lpstr>Drivers of Employee Engagement</vt:lpstr>
      <vt:lpstr>Enablers of Employee Engagement</vt:lpstr>
      <vt:lpstr>Enablers of Employee Engagement</vt:lpstr>
      <vt:lpstr>Behaviour of Engaging Managers</vt:lpstr>
      <vt:lpstr>Benefits of Employee Engagement</vt:lpstr>
      <vt:lpstr>Research Evidence</vt:lpstr>
      <vt:lpstr>Explanations for Engagement Gap</vt:lpstr>
      <vt:lpstr>Strategies for Promoting Employee Engagement</vt:lpstr>
      <vt:lpstr>Good Work Plan</vt:lpstr>
      <vt:lpstr>PowerPoint Presentation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Deborah</cp:lastModifiedBy>
  <cp:revision>122</cp:revision>
  <dcterms:created xsi:type="dcterms:W3CDTF">2015-04-14T15:21:28Z</dcterms:created>
  <dcterms:modified xsi:type="dcterms:W3CDTF">2020-02-27T09:51:25Z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