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713" autoAdjust="0"/>
  </p:normalViewPr>
  <p:slideViewPr>
    <p:cSldViewPr>
      <p:cViewPr>
        <p:scale>
          <a:sx n="66" d="100"/>
          <a:sy n="66" d="100"/>
        </p:scale>
        <p:origin x="-1506" y="48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893D88-F9B0-4D2B-B125-224EB52ADB08}" type="datetimeFigureOut">
              <a:rPr lang="en-US" smtClean="0"/>
              <a:pPr/>
              <a:t>4/1/22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248033-DEA9-4584-9733-C76C01CC5DB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Tests that aid in identification can be used to diagnose the physiology of a patient. Tests are used to assess the patient's physical condition. It is critical to assess one's lifestyle in conjunction with social services in order to establish the causes of a certain disease. In functioning live organisms and their interactions, fundamental mechanisms are seen.</a:t>
            </a:r>
          </a:p>
        </p:txBody>
      </p:sp>
      <p:sp>
        <p:nvSpPr>
          <p:cNvPr id="4" name="Slide Number Placeholder 3"/>
          <p:cNvSpPr>
            <a:spLocks noGrp="1"/>
          </p:cNvSpPr>
          <p:nvPr>
            <p:ph type="sldNum" sz="quarter" idx="10"/>
          </p:nvPr>
        </p:nvSpPr>
        <p:spPr/>
        <p:txBody>
          <a:bodyPr/>
          <a:lstStyle/>
          <a:p>
            <a:fld id="{8F248033-DEA9-4584-9733-C76C01CC5DB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Following the diagnosis of heart disease, the patient confronts substantial problems for the rest of his or her life(</a:t>
            </a:r>
            <a:r>
              <a:rPr lang="en-GB" sz="1200" kern="1200" dirty="0" err="1">
                <a:solidFill>
                  <a:schemeClr val="tx1"/>
                </a:solidFill>
                <a:latin typeface="+mn-lt"/>
                <a:ea typeface="+mn-ea"/>
                <a:cs typeface="+mn-cs"/>
              </a:rPr>
              <a:t>Meo</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2018). Symptoms of heart illness include dizziness, chest pain, shortness of breath, stomach discomfort, and heart palpitations (</a:t>
            </a:r>
            <a:r>
              <a:rPr lang="en-GB" sz="1200" kern="1200" dirty="0" err="1">
                <a:solidFill>
                  <a:schemeClr val="tx1"/>
                </a:solidFill>
                <a:latin typeface="+mn-lt"/>
                <a:ea typeface="+mn-ea"/>
                <a:cs typeface="+mn-cs"/>
              </a:rPr>
              <a:t>Cobelli</a:t>
            </a:r>
            <a:r>
              <a:rPr lang="en-GB" sz="1200" kern="1200" dirty="0">
                <a:solidFill>
                  <a:schemeClr val="tx1"/>
                </a:solidFill>
                <a:latin typeface="+mn-lt"/>
                <a:ea typeface="+mn-ea"/>
                <a:cs typeface="+mn-cs"/>
              </a:rPr>
              <a:t> and Carson, 2019). The presence of abnormal cardiac thickening indicates the presence of a patient with heart disease. The patient's capacity to pump blood deteriorates with time.</a:t>
            </a:r>
          </a:p>
        </p:txBody>
      </p:sp>
      <p:sp>
        <p:nvSpPr>
          <p:cNvPr id="4" name="Slide Number Placeholder 3"/>
          <p:cNvSpPr>
            <a:spLocks noGrp="1"/>
          </p:cNvSpPr>
          <p:nvPr>
            <p:ph type="sldNum" sz="quarter" idx="10"/>
          </p:nvPr>
        </p:nvSpPr>
        <p:spPr/>
        <p:txBody>
          <a:bodyPr/>
          <a:lstStyle/>
          <a:p>
            <a:fld id="{8F248033-DEA9-4584-9733-C76C01CC5DB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dirty="0">
                <a:latin typeface="Times New Roman" pitchFamily="18" charset="0"/>
                <a:cs typeface="Times New Roman" pitchFamily="18" charset="0"/>
              </a:rPr>
              <a:t>How many times do you visit the doctor for regular check-ups?</a:t>
            </a:r>
          </a:p>
          <a:p>
            <a:r>
              <a:rPr lang="en-GB" sz="1200" dirty="0">
                <a:latin typeface="Times New Roman" pitchFamily="18" charset="0"/>
                <a:cs typeface="Times New Roman" pitchFamily="18" charset="0"/>
              </a:rPr>
              <a:t>Daily, </a:t>
            </a:r>
            <a:r>
              <a:rPr lang="en-GB" sz="1200" dirty="0">
                <a:solidFill>
                  <a:srgbClr val="00B0F0"/>
                </a:solidFill>
                <a:latin typeface="Times New Roman" pitchFamily="18" charset="0"/>
                <a:cs typeface="Times New Roman" pitchFamily="18" charset="0"/>
              </a:rPr>
              <a:t>Weekly</a:t>
            </a:r>
            <a:r>
              <a:rPr lang="en-GB" sz="1200" dirty="0">
                <a:latin typeface="Times New Roman" pitchFamily="18" charset="0"/>
                <a:cs typeface="Times New Roman" pitchFamily="18" charset="0"/>
              </a:rPr>
              <a:t>, Monthly</a:t>
            </a:r>
          </a:p>
          <a:p>
            <a:pPr lvl="0"/>
            <a:r>
              <a:rPr lang="en-GB" sz="1200" dirty="0">
                <a:latin typeface="Times New Roman" pitchFamily="18" charset="0"/>
                <a:cs typeface="Times New Roman" pitchFamily="18" charset="0"/>
              </a:rPr>
              <a:t>Do you smoke?</a:t>
            </a:r>
          </a:p>
          <a:p>
            <a:r>
              <a:rPr lang="en-GB" sz="1200" dirty="0">
                <a:latin typeface="Times New Roman" pitchFamily="18" charset="0"/>
                <a:cs typeface="Times New Roman" pitchFamily="18" charset="0"/>
              </a:rPr>
              <a:t>Yes, No, </a:t>
            </a:r>
            <a:r>
              <a:rPr lang="en-GB" sz="1200" dirty="0">
                <a:solidFill>
                  <a:srgbClr val="00B0F0"/>
                </a:solidFill>
                <a:latin typeface="Times New Roman" pitchFamily="18" charset="0"/>
                <a:cs typeface="Times New Roman" pitchFamily="18" charset="0"/>
              </a:rPr>
              <a:t>Sometimes</a:t>
            </a:r>
          </a:p>
          <a:p>
            <a:pPr lvl="0"/>
            <a:r>
              <a:rPr lang="en-GB" sz="1200" dirty="0">
                <a:latin typeface="Times New Roman" pitchFamily="18" charset="0"/>
                <a:cs typeface="Times New Roman" pitchFamily="18" charset="0"/>
              </a:rPr>
              <a:t>Do you drink alcohol?</a:t>
            </a:r>
          </a:p>
          <a:p>
            <a:r>
              <a:rPr lang="en-GB" sz="1200" dirty="0">
                <a:latin typeface="Times New Roman" pitchFamily="18" charset="0"/>
                <a:cs typeface="Times New Roman" pitchFamily="18" charset="0"/>
              </a:rPr>
              <a:t>Yes, </a:t>
            </a:r>
            <a:r>
              <a:rPr lang="en-GB" sz="1200" dirty="0">
                <a:solidFill>
                  <a:srgbClr val="00B0F0"/>
                </a:solidFill>
                <a:latin typeface="Times New Roman" pitchFamily="18" charset="0"/>
                <a:cs typeface="Times New Roman" pitchFamily="18" charset="0"/>
              </a:rPr>
              <a:t>No</a:t>
            </a:r>
            <a:r>
              <a:rPr lang="en-GB" sz="1200" dirty="0">
                <a:latin typeface="Times New Roman" pitchFamily="18" charset="0"/>
                <a:cs typeface="Times New Roman" pitchFamily="18" charset="0"/>
              </a:rPr>
              <a:t>, Sometimes</a:t>
            </a:r>
          </a:p>
          <a:p>
            <a:pPr lvl="0"/>
            <a:r>
              <a:rPr lang="en-GB" sz="1200" dirty="0">
                <a:latin typeface="Times New Roman" pitchFamily="18" charset="0"/>
                <a:cs typeface="Times New Roman" pitchFamily="18" charset="0"/>
              </a:rPr>
              <a:t>Do you get excited, depressed or frustrated sometimes?</a:t>
            </a:r>
          </a:p>
          <a:p>
            <a:r>
              <a:rPr lang="en-GB" sz="1200" dirty="0">
                <a:latin typeface="Times New Roman" pitchFamily="18" charset="0"/>
                <a:cs typeface="Times New Roman" pitchFamily="18" charset="0"/>
              </a:rPr>
              <a:t>Yes, No, </a:t>
            </a:r>
            <a:r>
              <a:rPr lang="en-GB" sz="1200" dirty="0">
                <a:solidFill>
                  <a:srgbClr val="00B0F0"/>
                </a:solidFill>
                <a:latin typeface="Times New Roman" pitchFamily="18" charset="0"/>
                <a:cs typeface="Times New Roman" pitchFamily="18" charset="0"/>
              </a:rPr>
              <a:t>Sometimes</a:t>
            </a:r>
          </a:p>
          <a:p>
            <a:pPr lvl="0"/>
            <a:r>
              <a:rPr lang="en-GB" sz="1200" dirty="0">
                <a:latin typeface="Times New Roman" pitchFamily="18" charset="0"/>
                <a:cs typeface="Times New Roman" pitchFamily="18" charset="0"/>
              </a:rPr>
              <a:t>Do you do morning walks and evening walks?</a:t>
            </a:r>
          </a:p>
          <a:p>
            <a:r>
              <a:rPr lang="en-GB" sz="1200" dirty="0">
                <a:solidFill>
                  <a:srgbClr val="00B0F0"/>
                </a:solidFill>
                <a:latin typeface="Times New Roman" pitchFamily="18" charset="0"/>
                <a:cs typeface="Times New Roman" pitchFamily="18" charset="0"/>
              </a:rPr>
              <a:t>Yes</a:t>
            </a:r>
            <a:r>
              <a:rPr lang="en-GB" sz="1200" dirty="0">
                <a:latin typeface="Times New Roman" pitchFamily="18" charset="0"/>
                <a:cs typeface="Times New Roman" pitchFamily="18" charset="0"/>
              </a:rPr>
              <a:t>, No, Sometimes</a:t>
            </a:r>
          </a:p>
          <a:p>
            <a:pPr lvl="0"/>
            <a:r>
              <a:rPr lang="en-GB" sz="1200" dirty="0">
                <a:latin typeface="Times New Roman" pitchFamily="18" charset="0"/>
                <a:cs typeface="Times New Roman" pitchFamily="18" charset="0"/>
              </a:rPr>
              <a:t>Do you feel tired while walking?</a:t>
            </a:r>
          </a:p>
          <a:p>
            <a:r>
              <a:rPr lang="en-GB" sz="1200" dirty="0">
                <a:latin typeface="Times New Roman" pitchFamily="18" charset="0"/>
                <a:cs typeface="Times New Roman" pitchFamily="18" charset="0"/>
              </a:rPr>
              <a:t>Yes, No, </a:t>
            </a:r>
            <a:r>
              <a:rPr lang="en-GB" sz="1200" dirty="0">
                <a:solidFill>
                  <a:srgbClr val="00B0F0"/>
                </a:solidFill>
                <a:latin typeface="Times New Roman" pitchFamily="18" charset="0"/>
                <a:cs typeface="Times New Roman" pitchFamily="18" charset="0"/>
              </a:rPr>
              <a:t>Sometimes</a:t>
            </a:r>
          </a:p>
          <a:p>
            <a:pPr lvl="0"/>
            <a:r>
              <a:rPr lang="en-GB" sz="1200" dirty="0">
                <a:latin typeface="Times New Roman" pitchFamily="18" charset="0"/>
                <a:cs typeface="Times New Roman" pitchFamily="18" charset="0"/>
              </a:rPr>
              <a:t>Is your sugar level normal?</a:t>
            </a:r>
          </a:p>
          <a:p>
            <a:r>
              <a:rPr lang="en-GB" sz="1200" dirty="0">
                <a:latin typeface="Times New Roman" pitchFamily="18" charset="0"/>
                <a:cs typeface="Times New Roman" pitchFamily="18" charset="0"/>
              </a:rPr>
              <a:t>Yes, </a:t>
            </a:r>
            <a:r>
              <a:rPr lang="en-GB" sz="1200" dirty="0">
                <a:solidFill>
                  <a:srgbClr val="00B0F0"/>
                </a:solidFill>
                <a:latin typeface="Times New Roman" pitchFamily="18" charset="0"/>
                <a:cs typeface="Times New Roman" pitchFamily="18" charset="0"/>
              </a:rPr>
              <a:t>No</a:t>
            </a:r>
          </a:p>
        </p:txBody>
      </p:sp>
      <p:sp>
        <p:nvSpPr>
          <p:cNvPr id="4" name="Slide Number Placeholder 3"/>
          <p:cNvSpPr>
            <a:spLocks noGrp="1"/>
          </p:cNvSpPr>
          <p:nvPr>
            <p:ph type="sldNum" sz="quarter" idx="10"/>
          </p:nvPr>
        </p:nvSpPr>
        <p:spPr/>
        <p:txBody>
          <a:bodyPr/>
          <a:lstStyle/>
          <a:p>
            <a:fld id="{8F248033-DEA9-4584-9733-C76C01CC5DB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As a result, the patient with heart disease develops a variety of additional body discomfort symptoms. He visits the doctor's chamber on a weekly basis since he is at danger of heart failure. Despite his physical condition, he smokes occasionally but does not drink alcohol (</a:t>
            </a:r>
            <a:r>
              <a:rPr lang="en-US" sz="1200" kern="1200" dirty="0" err="1">
                <a:solidFill>
                  <a:schemeClr val="tx1"/>
                </a:solidFill>
                <a:latin typeface="+mn-lt"/>
                <a:ea typeface="+mn-ea"/>
                <a:cs typeface="+mn-cs"/>
              </a:rPr>
              <a:t>Deschênes</a:t>
            </a:r>
            <a:r>
              <a:rPr lang="en-US" sz="1200" i="1"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2019). He becomes annoyed, depressed, and excited by particular items that may have an effect on his physique. He goes for a daily and evening stroll to keep his body in shape. He is able to control and maintain his blood sugar levels.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48033-DEA9-4584-9733-C76C01CC5DB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Smoking and alcohol intake are the primary health risks associated with his disease. He stated in the poll that he does not drink alcohol and only smokes on occasion (Said, 2018). He engages in a few health-related exercises to keep his health in check and prevent health hazards such as high cholesterol and blood pressure (</a:t>
            </a:r>
            <a:r>
              <a:rPr lang="en-GB" sz="1200" kern="1200" dirty="0" err="1">
                <a:solidFill>
                  <a:schemeClr val="tx1"/>
                </a:solidFill>
                <a:latin typeface="+mn-lt"/>
                <a:ea typeface="+mn-ea"/>
                <a:cs typeface="+mn-cs"/>
              </a:rPr>
              <a:t>Saikia</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Mahanta</a:t>
            </a:r>
            <a:r>
              <a:rPr lang="en-GB" sz="1200" kern="1200" dirty="0">
                <a:solidFill>
                  <a:schemeClr val="tx1"/>
                </a:solidFill>
                <a:latin typeface="+mn-lt"/>
                <a:ea typeface="+mn-ea"/>
                <a:cs typeface="+mn-cs"/>
              </a:rPr>
              <a:t>, 2019). He also goes for a daily and evening stroll, but too much activity might jeopardise his health.</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48033-DEA9-4584-9733-C76C01CC5DBF}"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Since the patient has been diagnosed with serious cardiac problems, health care professionals have recommended certain treatment options for him. In the United Kingdom, patients receive competent health care interventions, as well as data collecting for studying the patient's specific circumstances (Shorter, 2019). The patient must monitor his or her blood pressure since excessive blood pressure might trigger a stroke. The patient must be engaged on the engagement that requires practical knowledge of the study's prerequisites(</a:t>
            </a:r>
            <a:r>
              <a:rPr lang="en-IN" sz="1200" kern="1200" dirty="0" err="1">
                <a:solidFill>
                  <a:schemeClr val="tx1"/>
                </a:solidFill>
                <a:latin typeface="+mn-lt"/>
                <a:ea typeface="+mn-ea"/>
                <a:cs typeface="+mn-cs"/>
              </a:rPr>
              <a:t>Gargani</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 </a:t>
            </a:r>
            <a:r>
              <a:rPr lang="en-IN" sz="1200" kern="1200" dirty="0">
                <a:solidFill>
                  <a:schemeClr val="tx1"/>
                </a:solidFill>
                <a:latin typeface="+mn-lt"/>
                <a:ea typeface="+mn-ea"/>
                <a:cs typeface="+mn-cs"/>
              </a:rPr>
              <a:t>2021</a:t>
            </a:r>
            <a:r>
              <a:rPr lang="en-GB" sz="1200" kern="1200" dirty="0">
                <a:solidFill>
                  <a:schemeClr val="tx1"/>
                </a:solidFill>
                <a:latin typeface="+mn-lt"/>
                <a:ea typeface="+mn-ea"/>
                <a:cs typeface="+mn-cs"/>
              </a:rPr>
              <a:t>). The patient must acquire data and information from different organisations in order to receive adequate therapy.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48033-DEA9-4584-9733-C76C01CC5DB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physiology of every patient is examined in order to diagnose health problems. The patient's symptoms include heart illness, which is the most common cause, as well as a variety of other symptoms. A questionnaire is collected to assess the patient's state, including their health and behaviour, which may indicate a problem with their system. According to the tube survey results, the patient requires a variety of medical interventions, including regular visits to the doctor's office and blood pressure control. Thus, with the patient examination of data gathered from the survey results, effective recommendations are made.</a:t>
            </a:r>
            <a:endParaRPr lang="en-GB" sz="1200" kern="120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F248033-DEA9-4584-9733-C76C01CC5DB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Books</a:t>
            </a:r>
            <a:endParaRPr lang="en-GB"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Cobelli</a:t>
            </a:r>
            <a:r>
              <a:rPr lang="en-GB" sz="1200" kern="1200" dirty="0">
                <a:solidFill>
                  <a:schemeClr val="tx1"/>
                </a:solidFill>
                <a:latin typeface="+mn-lt"/>
                <a:ea typeface="+mn-ea"/>
                <a:cs typeface="+mn-cs"/>
              </a:rPr>
              <a:t>, C. and Carson, E., 2019. </a:t>
            </a:r>
            <a:r>
              <a:rPr lang="en-GB" sz="1200" i="1" kern="1200" dirty="0">
                <a:solidFill>
                  <a:schemeClr val="tx1"/>
                </a:solidFill>
                <a:latin typeface="+mn-lt"/>
                <a:ea typeface="+mn-ea"/>
                <a:cs typeface="+mn-cs"/>
              </a:rPr>
              <a:t>Introduction to modelling in physiology and medicine</a:t>
            </a:r>
            <a:r>
              <a:rPr lang="en-GB" sz="1200" kern="1200" dirty="0">
                <a:solidFill>
                  <a:schemeClr val="tx1"/>
                </a:solidFill>
                <a:latin typeface="+mn-lt"/>
                <a:ea typeface="+mn-ea"/>
                <a:cs typeface="+mn-cs"/>
              </a:rPr>
              <a:t>. Academic Press.</a:t>
            </a:r>
          </a:p>
          <a:p>
            <a:r>
              <a:rPr lang="en-GB" sz="1200" kern="1200" dirty="0">
                <a:solidFill>
                  <a:schemeClr val="tx1"/>
                </a:solidFill>
                <a:latin typeface="+mn-lt"/>
                <a:ea typeface="+mn-ea"/>
                <a:cs typeface="+mn-cs"/>
              </a:rPr>
              <a:t>Said, H.M. ed., 2018. </a:t>
            </a:r>
            <a:r>
              <a:rPr lang="en-GB" sz="1200" i="1" kern="1200" dirty="0">
                <a:solidFill>
                  <a:schemeClr val="tx1"/>
                </a:solidFill>
                <a:latin typeface="+mn-lt"/>
                <a:ea typeface="+mn-ea"/>
                <a:cs typeface="+mn-cs"/>
              </a:rPr>
              <a:t>Physiology of the gastrointestinal tract</a:t>
            </a:r>
            <a:r>
              <a:rPr lang="en-GB" sz="1200" kern="1200" dirty="0">
                <a:solidFill>
                  <a:schemeClr val="tx1"/>
                </a:solidFill>
                <a:latin typeface="+mn-lt"/>
                <a:ea typeface="+mn-ea"/>
                <a:cs typeface="+mn-cs"/>
              </a:rPr>
              <a:t>. Academic Press.</a:t>
            </a:r>
          </a:p>
          <a:p>
            <a:r>
              <a:rPr lang="en-GB" sz="1200" kern="1200" dirty="0" err="1">
                <a:solidFill>
                  <a:schemeClr val="tx1"/>
                </a:solidFill>
                <a:latin typeface="+mn-lt"/>
                <a:ea typeface="+mn-ea"/>
                <a:cs typeface="+mn-cs"/>
              </a:rPr>
              <a:t>Yahia</a:t>
            </a:r>
            <a:r>
              <a:rPr lang="en-GB" sz="1200" kern="1200" dirty="0">
                <a:solidFill>
                  <a:schemeClr val="tx1"/>
                </a:solidFill>
                <a:latin typeface="+mn-lt"/>
                <a:ea typeface="+mn-ea"/>
                <a:cs typeface="+mn-cs"/>
              </a:rPr>
              <a:t>, E.M. and Carrillo-Lopez, A. eds., 2018. </a:t>
            </a:r>
            <a:r>
              <a:rPr lang="en-GB" sz="1200" i="1" kern="1200" dirty="0">
                <a:solidFill>
                  <a:schemeClr val="tx1"/>
                </a:solidFill>
                <a:latin typeface="+mn-lt"/>
                <a:ea typeface="+mn-ea"/>
                <a:cs typeface="+mn-cs"/>
              </a:rPr>
              <a:t>Postharvest physiology and biochemistry of fruits and vegetables</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Woodhead</a:t>
            </a:r>
            <a:r>
              <a:rPr lang="en-GB" sz="1200" kern="1200" dirty="0">
                <a:solidFill>
                  <a:schemeClr val="tx1"/>
                </a:solidFill>
                <a:latin typeface="+mn-lt"/>
                <a:ea typeface="+mn-ea"/>
                <a:cs typeface="+mn-cs"/>
              </a:rPr>
              <a:t> publishing.</a:t>
            </a:r>
          </a:p>
          <a:p>
            <a:r>
              <a:rPr lang="en-GB" sz="1200" b="1" kern="1200" dirty="0">
                <a:solidFill>
                  <a:schemeClr val="tx1"/>
                </a:solidFill>
                <a:latin typeface="+mn-lt"/>
                <a:ea typeface="+mn-ea"/>
                <a:cs typeface="+mn-cs"/>
              </a:rPr>
              <a:t>Journals</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Shorter, J., 2019. Phase separation of RNA-binding proteins in physiology and disease: An introduction to the JBC Reviews thematic series. </a:t>
            </a:r>
            <a:r>
              <a:rPr lang="en-GB" sz="1200" i="1" kern="1200" dirty="0">
                <a:solidFill>
                  <a:schemeClr val="tx1"/>
                </a:solidFill>
                <a:latin typeface="+mn-lt"/>
                <a:ea typeface="+mn-ea"/>
                <a:cs typeface="+mn-cs"/>
              </a:rPr>
              <a:t>Journal of Biological Chemistry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294</a:t>
            </a:r>
            <a:r>
              <a:rPr lang="en-GB" sz="1200" kern="1200" dirty="0">
                <a:solidFill>
                  <a:schemeClr val="tx1"/>
                </a:solidFill>
                <a:latin typeface="+mn-lt"/>
                <a:ea typeface="+mn-ea"/>
                <a:cs typeface="+mn-cs"/>
              </a:rPr>
              <a:t>(18), pp.7113-7114.</a:t>
            </a:r>
          </a:p>
          <a:p>
            <a:r>
              <a:rPr lang="en-GB" sz="1200" kern="1200" dirty="0" err="1">
                <a:solidFill>
                  <a:schemeClr val="tx1"/>
                </a:solidFill>
                <a:latin typeface="+mn-lt"/>
                <a:ea typeface="+mn-ea"/>
                <a:cs typeface="+mn-cs"/>
              </a:rPr>
              <a:t>Meo</a:t>
            </a:r>
            <a:r>
              <a:rPr lang="en-GB" sz="1200" kern="1200" dirty="0">
                <a:solidFill>
                  <a:schemeClr val="tx1"/>
                </a:solidFill>
                <a:latin typeface="+mn-lt"/>
                <a:ea typeface="+mn-ea"/>
                <a:cs typeface="+mn-cs"/>
              </a:rPr>
              <a:t>, S.A., 2018. Anatomy and physiology of a scientific paper. </a:t>
            </a:r>
            <a:r>
              <a:rPr lang="en-GB" sz="1200" i="1" kern="1200" dirty="0">
                <a:solidFill>
                  <a:schemeClr val="tx1"/>
                </a:solidFill>
                <a:latin typeface="+mn-lt"/>
                <a:ea typeface="+mn-ea"/>
                <a:cs typeface="+mn-cs"/>
              </a:rPr>
              <a:t>Saudi Journal of Biological Sciences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25</a:t>
            </a:r>
            <a:r>
              <a:rPr lang="en-GB" sz="1200" kern="1200" dirty="0">
                <a:solidFill>
                  <a:schemeClr val="tx1"/>
                </a:solidFill>
                <a:latin typeface="+mn-lt"/>
                <a:ea typeface="+mn-ea"/>
                <a:cs typeface="+mn-cs"/>
              </a:rPr>
              <a:t>(7), pp.1278-1283.</a:t>
            </a:r>
          </a:p>
          <a:p>
            <a:r>
              <a:rPr lang="en-GB" sz="1200" kern="1200" dirty="0" err="1">
                <a:solidFill>
                  <a:schemeClr val="tx1"/>
                </a:solidFill>
                <a:latin typeface="+mn-lt"/>
                <a:ea typeface="+mn-ea"/>
                <a:cs typeface="+mn-cs"/>
              </a:rPr>
              <a:t>Saikia</a:t>
            </a:r>
            <a:r>
              <a:rPr lang="en-GB" sz="1200" kern="1200" dirty="0">
                <a:solidFill>
                  <a:schemeClr val="tx1"/>
                </a:solidFill>
                <a:latin typeface="+mn-lt"/>
                <a:ea typeface="+mn-ea"/>
                <a:cs typeface="+mn-cs"/>
              </a:rPr>
              <a:t>, D. and </a:t>
            </a:r>
            <a:r>
              <a:rPr lang="en-GB" sz="1200" kern="1200" dirty="0" err="1">
                <a:solidFill>
                  <a:schemeClr val="tx1"/>
                </a:solidFill>
                <a:latin typeface="+mn-lt"/>
                <a:ea typeface="+mn-ea"/>
                <a:cs typeface="+mn-cs"/>
              </a:rPr>
              <a:t>Mahanta</a:t>
            </a:r>
            <a:r>
              <a:rPr lang="en-GB" sz="1200" kern="1200" dirty="0">
                <a:solidFill>
                  <a:schemeClr val="tx1"/>
                </a:solidFill>
                <a:latin typeface="+mn-lt"/>
                <a:ea typeface="+mn-ea"/>
                <a:cs typeface="+mn-cs"/>
              </a:rPr>
              <a:t>, B., 2019. Cardiovascular and respiratory physiology in children. </a:t>
            </a:r>
            <a:r>
              <a:rPr lang="en-GB" sz="1200" i="1" kern="1200" dirty="0">
                <a:solidFill>
                  <a:schemeClr val="tx1"/>
                </a:solidFill>
                <a:latin typeface="+mn-lt"/>
                <a:ea typeface="+mn-ea"/>
                <a:cs typeface="+mn-cs"/>
              </a:rPr>
              <a:t>Indian journal of anaesthesia</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63</a:t>
            </a:r>
            <a:r>
              <a:rPr lang="en-GB" sz="1200" kern="1200" dirty="0">
                <a:solidFill>
                  <a:schemeClr val="tx1"/>
                </a:solidFill>
                <a:latin typeface="+mn-lt"/>
                <a:ea typeface="+mn-ea"/>
                <a:cs typeface="+mn-cs"/>
              </a:rPr>
              <a:t>(9), p.690. </a:t>
            </a:r>
          </a:p>
        </p:txBody>
      </p:sp>
      <p:sp>
        <p:nvSpPr>
          <p:cNvPr id="4" name="Slide Number Placeholder 3"/>
          <p:cNvSpPr>
            <a:spLocks noGrp="1"/>
          </p:cNvSpPr>
          <p:nvPr>
            <p:ph type="sldNum" sz="quarter" idx="10"/>
          </p:nvPr>
        </p:nvSpPr>
        <p:spPr/>
        <p:txBody>
          <a:bodyPr/>
          <a:lstStyle/>
          <a:p>
            <a:fld id="{8F248033-DEA9-4584-9733-C76C01CC5DBF}"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4E0CAF3-559C-47F3-9EC1-4653759BB24A}" type="datetimeFigureOut">
              <a:rPr lang="en-US" smtClean="0"/>
              <a:pPr/>
              <a:t>4/1/22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0CAF3-559C-47F3-9EC1-4653759BB24A}" type="datetimeFigureOut">
              <a:rPr lang="en-US" smtClean="0"/>
              <a:pPr/>
              <a:t>4/1/22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E0CAF3-559C-47F3-9EC1-4653759BB24A}" type="datetimeFigureOut">
              <a:rPr lang="en-US" smtClean="0"/>
              <a:pPr/>
              <a:t>4/1/22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4E0CAF3-559C-47F3-9EC1-4653759BB24A}" type="datetimeFigureOut">
              <a:rPr lang="en-US" smtClean="0"/>
              <a:pPr/>
              <a:t>4/1/22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4E0CAF3-559C-47F3-9EC1-4653759BB24A}" type="datetimeFigureOut">
              <a:rPr lang="en-US" smtClean="0"/>
              <a:pPr/>
              <a:t>4/1/22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0CAF3-559C-47F3-9EC1-4653759BB24A}" type="datetimeFigureOut">
              <a:rPr lang="en-US" smtClean="0"/>
              <a:pPr/>
              <a:t>4/1/22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0CAF3-559C-47F3-9EC1-4653759BB24A}" type="datetimeFigureOut">
              <a:rPr lang="en-US" smtClean="0"/>
              <a:pPr/>
              <a:t>4/1/22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0CAF3-559C-47F3-9EC1-4653759BB24A}" type="datetimeFigureOut">
              <a:rPr lang="en-US" smtClean="0"/>
              <a:pPr/>
              <a:t>4/1/22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4E0CAF3-559C-47F3-9EC1-4653759BB24A}" type="datetimeFigureOut">
              <a:rPr lang="en-US" smtClean="0"/>
              <a:pPr/>
              <a:t>4/1/22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0CAF3-559C-47F3-9EC1-4653759BB24A}" type="datetimeFigureOut">
              <a:rPr lang="en-US" smtClean="0"/>
              <a:pPr/>
              <a:t>4/1/22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0CAF3-559C-47F3-9EC1-4653759BB24A}" type="datetimeFigureOut">
              <a:rPr lang="en-US" smtClean="0"/>
              <a:pPr/>
              <a:t>4/1/22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D25F10-298E-4809-B042-28F08A17901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24000"/>
            <a:lum/>
          </a:blip>
          <a:srcRect/>
          <a:stretch>
            <a:fillRect l="-48000" r="-4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E0CAF3-559C-47F3-9EC1-4653759BB24A}" type="datetimeFigureOut">
              <a:rPr lang="en-US" smtClean="0"/>
              <a:pPr/>
              <a:t>4/1/22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D25F10-298E-4809-B042-28F08A17901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0800000" flipV="1">
            <a:off x="685798" y="2676047"/>
            <a:ext cx="7772400" cy="113099"/>
          </a:xfrm>
        </p:spPr>
        <p:txBody>
          <a:bodyPr>
            <a:noAutofit/>
          </a:bodyPr>
          <a:lstStyle/>
          <a:p>
            <a:r>
              <a:rPr lang="en-GB" sz="6000" b="1" dirty="0">
                <a:effectLst>
                  <a:outerShdw blurRad="38100" dist="38100" dir="2700000" algn="tl">
                    <a:srgbClr val="000000">
                      <a:alpha val="43137"/>
                    </a:srgbClr>
                  </a:outerShdw>
                </a:effectLst>
                <a:latin typeface="Times New Roman" pitchFamily="18" charset="0"/>
                <a:cs typeface="Times New Roman" pitchFamily="18" charset="0"/>
              </a:rPr>
              <a:t>Practical Test on Introduction to Physiology</a:t>
            </a:r>
            <a:endParaRPr lang="en-GB" sz="60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6FB60F6F-E393-6641-A965-A800A882C6EE}"/>
              </a:ext>
            </a:extLst>
          </p:cNvPr>
          <p:cNvSpPr txBox="1"/>
          <p:nvPr/>
        </p:nvSpPr>
        <p:spPr>
          <a:xfrm>
            <a:off x="3667561" y="252207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BDCBECC7-8C64-D145-92E0-48394BC312C3}"/>
              </a:ext>
            </a:extLst>
          </p:cNvPr>
          <p:cNvSpPr txBox="1"/>
          <p:nvPr/>
        </p:nvSpPr>
        <p:spPr>
          <a:xfrm>
            <a:off x="1201270" y="5161101"/>
            <a:ext cx="6741459" cy="923330"/>
          </a:xfrm>
          <a:prstGeom prst="rect">
            <a:avLst/>
          </a:prstGeom>
          <a:noFill/>
        </p:spPr>
        <p:txBody>
          <a:bodyPr wrap="square" rtlCol="0">
            <a:spAutoFit/>
          </a:bodyPr>
          <a:lstStyle/>
          <a:p>
            <a:pPr algn="l"/>
            <a:r>
              <a:rPr lang="en-US" dirty="0"/>
              <a:t>Student Name : Jessica </a:t>
            </a:r>
            <a:r>
              <a:rPr lang="en-US" dirty="0" err="1"/>
              <a:t>Nmadume</a:t>
            </a:r>
            <a:r>
              <a:rPr lang="en-US" dirty="0"/>
              <a:t> </a:t>
            </a:r>
          </a:p>
          <a:p>
            <a:pPr algn="l"/>
            <a:r>
              <a:rPr lang="en-US" dirty="0"/>
              <a:t>Student ID Number: 2008179</a:t>
            </a:r>
          </a:p>
          <a:p>
            <a:pPr algn="l"/>
            <a:r>
              <a:rPr lang="en-US" dirty="0"/>
              <a:t>Lecturer: Dr Laila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effectLst>
                  <a:outerShdw blurRad="38100" dist="38100" dir="2700000" algn="tl">
                    <a:srgbClr val="000000">
                      <a:alpha val="43137"/>
                    </a:srgbClr>
                  </a:outerShdw>
                </a:effectLst>
                <a:latin typeface="Times New Roman" pitchFamily="18" charset="0"/>
                <a:cs typeface="Times New Roman" pitchFamily="18" charset="0"/>
              </a:rPr>
              <a:t>Introduction</a:t>
            </a:r>
            <a:endParaRPr lang="en-GB" sz="40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67544" y="1916832"/>
            <a:ext cx="8229600" cy="4525963"/>
          </a:xfrm>
        </p:spPr>
        <p:txBody>
          <a:bodyPr>
            <a:normAutofit fontScale="92500"/>
          </a:bodyPr>
          <a:lstStyle/>
          <a:p>
            <a:pPr lvl="0" algn="just">
              <a:lnSpc>
                <a:spcPct val="150000"/>
              </a:lnSpc>
            </a:pPr>
            <a:r>
              <a:rPr lang="en-GB" sz="2500" dirty="0">
                <a:latin typeface="Times New Roman" pitchFamily="18" charset="0"/>
                <a:cs typeface="Times New Roman" pitchFamily="18" charset="0"/>
              </a:rPr>
              <a:t>The physiology of a </a:t>
            </a:r>
            <a:r>
              <a:rPr lang="en-US" sz="2500" dirty="0">
                <a:latin typeface="Times New Roman" pitchFamily="18" charset="0"/>
                <a:cs typeface="Times New Roman" pitchFamily="18" charset="0"/>
              </a:rPr>
              <a:t>patient can be diagnosed</a:t>
            </a:r>
            <a:r>
              <a:rPr lang="en-GB" sz="2500" dirty="0">
                <a:latin typeface="Times New Roman" pitchFamily="18" charset="0"/>
                <a:cs typeface="Times New Roman" pitchFamily="18" charset="0"/>
              </a:rPr>
              <a:t> through tests that helps in identification.</a:t>
            </a:r>
          </a:p>
          <a:p>
            <a:pPr lvl="0" algn="just">
              <a:lnSpc>
                <a:spcPct val="150000"/>
              </a:lnSpc>
            </a:pPr>
            <a:r>
              <a:rPr lang="en-GB" sz="2500" dirty="0">
                <a:latin typeface="Times New Roman" pitchFamily="18" charset="0"/>
                <a:cs typeface="Times New Roman" pitchFamily="18" charset="0"/>
              </a:rPr>
              <a:t>Condition of the patient body is being observed through tests.</a:t>
            </a:r>
          </a:p>
          <a:p>
            <a:pPr lvl="0" algn="just">
              <a:lnSpc>
                <a:spcPct val="150000"/>
              </a:lnSpc>
            </a:pPr>
            <a:r>
              <a:rPr lang="en-GB" sz="2500" dirty="0">
                <a:latin typeface="Times New Roman" pitchFamily="18" charset="0"/>
                <a:cs typeface="Times New Roman" pitchFamily="18" charset="0"/>
              </a:rPr>
              <a:t>It is important to measure lifestyle with the social care to determine the possible reasons of the particular disease.</a:t>
            </a:r>
          </a:p>
          <a:p>
            <a:pPr lvl="0" algn="just">
              <a:lnSpc>
                <a:spcPct val="150000"/>
              </a:lnSpc>
            </a:pPr>
            <a:r>
              <a:rPr lang="en-GB" sz="2500" dirty="0">
                <a:latin typeface="Times New Roman" pitchFamily="18" charset="0"/>
                <a:cs typeface="Times New Roman" pitchFamily="18" charset="0"/>
              </a:rPr>
              <a:t>Fundamental mechanism is being observed in operating living organism and their interaction</a:t>
            </a:r>
          </a:p>
          <a:p>
            <a:pPr algn="just">
              <a:lnSpc>
                <a:spcPct val="150000"/>
              </a:lnSpc>
            </a:pPr>
            <a:endParaRPr lang="en-GB" sz="25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Anatomy and Physiology</a:t>
            </a:r>
            <a:br>
              <a:rPr lang="en-GB" dirty="0">
                <a:effectLst>
                  <a:outerShdw blurRad="38100" dist="38100" dir="2700000" algn="tl">
                    <a:srgbClr val="000000">
                      <a:alpha val="43137"/>
                    </a:srgbClr>
                  </a:outerShdw>
                </a:effectLst>
                <a:latin typeface="Times New Roman" pitchFamily="18" charset="0"/>
                <a:cs typeface="Times New Roman" pitchFamily="18" charset="0"/>
              </a:rPr>
            </a:br>
            <a:endParaRPr lang="en-GB"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67544" y="1412776"/>
            <a:ext cx="3857652" cy="4857784"/>
          </a:xfrm>
        </p:spPr>
        <p:txBody>
          <a:bodyPr>
            <a:noAutofit/>
          </a:bodyPr>
          <a:lstStyle/>
          <a:p>
            <a:pPr lvl="0" algn="just">
              <a:lnSpc>
                <a:spcPct val="150000"/>
              </a:lnSpc>
            </a:pPr>
            <a:r>
              <a:rPr lang="en-GB" sz="1600" dirty="0">
                <a:latin typeface="Times New Roman" pitchFamily="18" charset="0"/>
                <a:cs typeface="Times New Roman" pitchFamily="18" charset="0"/>
              </a:rPr>
              <a:t>The patient suffering from heart disease faces major issues throughout lifetime after the detection of the disease.</a:t>
            </a:r>
          </a:p>
          <a:p>
            <a:pPr lvl="0" algn="just">
              <a:lnSpc>
                <a:spcPct val="150000"/>
              </a:lnSpc>
            </a:pPr>
            <a:r>
              <a:rPr lang="en-GB" sz="1600" dirty="0">
                <a:latin typeface="Times New Roman" pitchFamily="18" charset="0"/>
                <a:cs typeface="Times New Roman" pitchFamily="18" charset="0"/>
              </a:rPr>
              <a:t>Patient with heart disease may show symptoms like dizziness, chest pain, shortness of breath, abdominal distress or heart palpitations.</a:t>
            </a:r>
          </a:p>
          <a:p>
            <a:pPr lvl="0" algn="just">
              <a:lnSpc>
                <a:spcPct val="150000"/>
              </a:lnSpc>
            </a:pPr>
            <a:r>
              <a:rPr lang="en-GB" sz="1600" dirty="0">
                <a:latin typeface="Times New Roman" pitchFamily="18" charset="0"/>
                <a:cs typeface="Times New Roman" pitchFamily="18" charset="0"/>
              </a:rPr>
              <a:t>The patient with heart disease is detected with</a:t>
            </a:r>
            <a:r>
              <a:rPr lang="en-US" sz="1600" dirty="0">
                <a:latin typeface="Times New Roman" pitchFamily="18" charset="0"/>
                <a:cs typeface="Times New Roman" pitchFamily="18" charset="0"/>
              </a:rPr>
              <a:t> </a:t>
            </a:r>
            <a:r>
              <a:rPr lang="en-GB" sz="1600" dirty="0">
                <a:latin typeface="Times New Roman" pitchFamily="18" charset="0"/>
                <a:cs typeface="Times New Roman" pitchFamily="18" charset="0"/>
              </a:rPr>
              <a:t>abnormal heart thickening.</a:t>
            </a:r>
          </a:p>
          <a:p>
            <a:pPr lvl="0" algn="just">
              <a:lnSpc>
                <a:spcPct val="150000"/>
              </a:lnSpc>
            </a:pPr>
            <a:r>
              <a:rPr lang="en-GB" sz="1600" dirty="0">
                <a:latin typeface="Times New Roman" pitchFamily="18" charset="0"/>
                <a:cs typeface="Times New Roman" pitchFamily="18" charset="0"/>
              </a:rPr>
              <a:t>The patient’s ability to pump blood gradually weakens.</a:t>
            </a:r>
          </a:p>
        </p:txBody>
      </p:sp>
      <p:pic>
        <p:nvPicPr>
          <p:cNvPr id="15362" name="Picture 2" descr="19 1 Heart Anatomy And Physiology In This Figure The - Healed In Your Heart:  Be Healed Transparent PNG - 1469x748 - Free Download on NicePNG"/>
          <p:cNvPicPr>
            <a:picLocks noChangeAspect="1" noChangeArrowheads="1"/>
          </p:cNvPicPr>
          <p:nvPr/>
        </p:nvPicPr>
        <p:blipFill>
          <a:blip r:embed="rId3" cstate="print"/>
          <a:srcRect/>
          <a:stretch>
            <a:fillRect/>
          </a:stretch>
        </p:blipFill>
        <p:spPr bwMode="auto">
          <a:xfrm>
            <a:off x="4572000" y="1916832"/>
            <a:ext cx="4134550" cy="2304256"/>
          </a:xfrm>
          <a:prstGeom prst="rect">
            <a:avLst/>
          </a:prstGeom>
          <a:noFill/>
        </p:spPr>
      </p:pic>
      <p:sp>
        <p:nvSpPr>
          <p:cNvPr id="6" name="Rectangle 5"/>
          <p:cNvSpPr/>
          <p:nvPr/>
        </p:nvSpPr>
        <p:spPr>
          <a:xfrm>
            <a:off x="4599166" y="4293096"/>
            <a:ext cx="4544834" cy="215444"/>
          </a:xfrm>
          <a:prstGeom prst="rect">
            <a:avLst/>
          </a:prstGeom>
        </p:spPr>
        <p:txBody>
          <a:bodyPr wrap="none">
            <a:spAutoFit/>
          </a:bodyPr>
          <a:lstStyle/>
          <a:p>
            <a:r>
              <a:rPr lang="en-GB" sz="800" dirty="0">
                <a:latin typeface="Times New Roman" pitchFamily="18" charset="0"/>
                <a:cs typeface="Times New Roman" pitchFamily="18" charset="0"/>
              </a:rPr>
              <a:t>Source: https://www.nicepng.com/ourpic/u2r5y3a9w7e6t4a9_19-1-heart-anatomy-and-physiology-in-this/</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a:bodyPr>
          <a:lstStyle/>
          <a:p>
            <a:r>
              <a:rPr lang="en-GB" sz="4000" b="1" dirty="0">
                <a:effectLst>
                  <a:outerShdw blurRad="38100" dist="38100" dir="2700000" algn="tl">
                    <a:srgbClr val="000000">
                      <a:alpha val="43137"/>
                    </a:srgbClr>
                  </a:outerShdw>
                </a:effectLst>
                <a:latin typeface="Times New Roman" pitchFamily="18" charset="0"/>
                <a:cs typeface="Times New Roman" pitchFamily="18" charset="0"/>
              </a:rPr>
              <a:t>Questionnaire</a:t>
            </a:r>
            <a:endParaRPr lang="en-GB" sz="40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67544" y="1340768"/>
            <a:ext cx="8229600" cy="4525963"/>
          </a:xfrm>
        </p:spPr>
        <p:txBody>
          <a:bodyPr>
            <a:noAutofit/>
          </a:bodyPr>
          <a:lstStyle/>
          <a:p>
            <a:pPr lvl="0"/>
            <a:r>
              <a:rPr lang="en-GB" sz="2000" dirty="0">
                <a:latin typeface="Times New Roman" pitchFamily="18" charset="0"/>
                <a:cs typeface="Times New Roman" pitchFamily="18" charset="0"/>
              </a:rPr>
              <a:t>How many times do you visit the doctor for regular check-ups?</a:t>
            </a:r>
          </a:p>
          <a:p>
            <a:r>
              <a:rPr lang="en-GB" sz="2000" dirty="0">
                <a:latin typeface="Times New Roman" pitchFamily="18" charset="0"/>
                <a:cs typeface="Times New Roman" pitchFamily="18" charset="0"/>
              </a:rPr>
              <a:t>Daily, </a:t>
            </a:r>
            <a:r>
              <a:rPr lang="en-GB" sz="2000" dirty="0">
                <a:solidFill>
                  <a:srgbClr val="00B0F0"/>
                </a:solidFill>
                <a:latin typeface="Times New Roman" pitchFamily="18" charset="0"/>
                <a:cs typeface="Times New Roman" pitchFamily="18" charset="0"/>
              </a:rPr>
              <a:t>Weekly</a:t>
            </a:r>
            <a:r>
              <a:rPr lang="en-GB" sz="2000" dirty="0">
                <a:latin typeface="Times New Roman" pitchFamily="18" charset="0"/>
                <a:cs typeface="Times New Roman" pitchFamily="18" charset="0"/>
              </a:rPr>
              <a:t>, Monthly</a:t>
            </a:r>
          </a:p>
          <a:p>
            <a:pPr lvl="0"/>
            <a:r>
              <a:rPr lang="en-GB" sz="2000" dirty="0">
                <a:latin typeface="Times New Roman" pitchFamily="18" charset="0"/>
                <a:cs typeface="Times New Roman" pitchFamily="18" charset="0"/>
              </a:rPr>
              <a:t>Do you smoke?</a:t>
            </a:r>
          </a:p>
          <a:p>
            <a:r>
              <a:rPr lang="en-GB" sz="2000" dirty="0">
                <a:latin typeface="Times New Roman" pitchFamily="18" charset="0"/>
                <a:cs typeface="Times New Roman" pitchFamily="18" charset="0"/>
              </a:rPr>
              <a:t>Yes, No, </a:t>
            </a:r>
            <a:r>
              <a:rPr lang="en-GB" sz="2000" dirty="0">
                <a:solidFill>
                  <a:srgbClr val="00B0F0"/>
                </a:solidFill>
                <a:latin typeface="Times New Roman" pitchFamily="18" charset="0"/>
                <a:cs typeface="Times New Roman" pitchFamily="18" charset="0"/>
              </a:rPr>
              <a:t>Sometimes</a:t>
            </a:r>
          </a:p>
          <a:p>
            <a:pPr lvl="0"/>
            <a:r>
              <a:rPr lang="en-GB" sz="2000" dirty="0">
                <a:latin typeface="Times New Roman" pitchFamily="18" charset="0"/>
                <a:cs typeface="Times New Roman" pitchFamily="18" charset="0"/>
              </a:rPr>
              <a:t>Do you drink alcohol?</a:t>
            </a:r>
          </a:p>
          <a:p>
            <a:r>
              <a:rPr lang="en-GB" sz="2000" dirty="0">
                <a:latin typeface="Times New Roman" pitchFamily="18" charset="0"/>
                <a:cs typeface="Times New Roman" pitchFamily="18" charset="0"/>
              </a:rPr>
              <a:t>Yes, </a:t>
            </a:r>
            <a:r>
              <a:rPr lang="en-GB" sz="2000" dirty="0">
                <a:solidFill>
                  <a:srgbClr val="00B0F0"/>
                </a:solidFill>
                <a:latin typeface="Times New Roman" pitchFamily="18" charset="0"/>
                <a:cs typeface="Times New Roman" pitchFamily="18" charset="0"/>
              </a:rPr>
              <a:t>No</a:t>
            </a:r>
            <a:r>
              <a:rPr lang="en-GB" sz="2000" dirty="0">
                <a:latin typeface="Times New Roman" pitchFamily="18" charset="0"/>
                <a:cs typeface="Times New Roman" pitchFamily="18" charset="0"/>
              </a:rPr>
              <a:t>, Sometimes</a:t>
            </a:r>
          </a:p>
          <a:p>
            <a:pPr lvl="0"/>
            <a:r>
              <a:rPr lang="en-GB" sz="2000" dirty="0">
                <a:latin typeface="Times New Roman" pitchFamily="18" charset="0"/>
                <a:cs typeface="Times New Roman" pitchFamily="18" charset="0"/>
              </a:rPr>
              <a:t>Do you get excited, depressed or frustrated sometimes?</a:t>
            </a:r>
          </a:p>
          <a:p>
            <a:r>
              <a:rPr lang="en-GB" sz="2000" dirty="0">
                <a:latin typeface="Times New Roman" pitchFamily="18" charset="0"/>
                <a:cs typeface="Times New Roman" pitchFamily="18" charset="0"/>
              </a:rPr>
              <a:t>Yes, No, </a:t>
            </a:r>
            <a:r>
              <a:rPr lang="en-GB" sz="2000" dirty="0">
                <a:solidFill>
                  <a:srgbClr val="00B0F0"/>
                </a:solidFill>
                <a:latin typeface="Times New Roman" pitchFamily="18" charset="0"/>
                <a:cs typeface="Times New Roman" pitchFamily="18" charset="0"/>
              </a:rPr>
              <a:t>Sometimes</a:t>
            </a:r>
          </a:p>
          <a:p>
            <a:pPr lvl="0"/>
            <a:r>
              <a:rPr lang="en-GB" sz="2000" dirty="0">
                <a:latin typeface="Times New Roman" pitchFamily="18" charset="0"/>
                <a:cs typeface="Times New Roman" pitchFamily="18" charset="0"/>
              </a:rPr>
              <a:t>Do you do morning walks and evening walks?</a:t>
            </a:r>
          </a:p>
          <a:p>
            <a:r>
              <a:rPr lang="en-GB" sz="2000" dirty="0">
                <a:latin typeface="Times New Roman" pitchFamily="18" charset="0"/>
                <a:cs typeface="Times New Roman" pitchFamily="18" charset="0"/>
              </a:rPr>
              <a:t>Yes, No, </a:t>
            </a:r>
            <a:r>
              <a:rPr lang="en-GB" sz="2000" dirty="0">
                <a:solidFill>
                  <a:schemeClr val="accent1"/>
                </a:solidFill>
                <a:latin typeface="Times New Roman" pitchFamily="18" charset="0"/>
                <a:cs typeface="Times New Roman" pitchFamily="18" charset="0"/>
              </a:rPr>
              <a:t>Sometimes</a:t>
            </a:r>
          </a:p>
          <a:p>
            <a:pPr lvl="0"/>
            <a:r>
              <a:rPr lang="en-GB" sz="2000" dirty="0">
                <a:latin typeface="Times New Roman" pitchFamily="18" charset="0"/>
                <a:cs typeface="Times New Roman" pitchFamily="18" charset="0"/>
              </a:rPr>
              <a:t>Do you feel tired while walking?</a:t>
            </a:r>
          </a:p>
          <a:p>
            <a:r>
              <a:rPr lang="en-GB" sz="2000" dirty="0">
                <a:solidFill>
                  <a:schemeClr val="accent1"/>
                </a:solidFill>
                <a:latin typeface="Times New Roman" pitchFamily="18" charset="0"/>
                <a:cs typeface="Times New Roman" pitchFamily="18" charset="0"/>
              </a:rPr>
              <a:t>Yes</a:t>
            </a:r>
            <a:r>
              <a:rPr lang="en-US" sz="2000" dirty="0">
                <a:solidFill>
                  <a:srgbClr val="FF0000"/>
                </a:solidFill>
                <a:latin typeface="Times New Roman" pitchFamily="18" charset="0"/>
                <a:cs typeface="Times New Roman" pitchFamily="18" charset="0"/>
              </a:rPr>
              <a:t> </a:t>
            </a:r>
            <a:r>
              <a:rPr lang="en-GB" sz="2000" dirty="0">
                <a:latin typeface="Times New Roman" pitchFamily="18" charset="0"/>
                <a:cs typeface="Times New Roman" pitchFamily="18" charset="0"/>
              </a:rPr>
              <a:t>,</a:t>
            </a:r>
            <a:r>
              <a:rPr lang="en-US" sz="2000" dirty="0">
                <a:latin typeface="Times New Roman" pitchFamily="18" charset="0"/>
                <a:cs typeface="Times New Roman" pitchFamily="18" charset="0"/>
              </a:rPr>
              <a:t>No, </a:t>
            </a:r>
            <a:r>
              <a:rPr lang="en-GB" sz="2000" dirty="0">
                <a:latin typeface="Times New Roman" pitchFamily="18" charset="0"/>
                <a:cs typeface="Times New Roman" pitchFamily="18" charset="0"/>
              </a:rPr>
              <a:t>Sometimes</a:t>
            </a:r>
          </a:p>
          <a:p>
            <a:pPr lvl="0"/>
            <a:r>
              <a:rPr lang="en-GB" sz="2000" dirty="0">
                <a:latin typeface="Times New Roman" pitchFamily="18" charset="0"/>
                <a:cs typeface="Times New Roman" pitchFamily="18" charset="0"/>
              </a:rPr>
              <a:t>Is your sugar level normal?</a:t>
            </a:r>
          </a:p>
          <a:p>
            <a:r>
              <a:rPr lang="en-GB" sz="2000">
                <a:solidFill>
                  <a:schemeClr val="accent1"/>
                </a:solidFill>
                <a:latin typeface="Times New Roman" pitchFamily="18" charset="0"/>
                <a:cs typeface="Times New Roman" pitchFamily="18" charset="0"/>
              </a:rPr>
              <a:t>Yes</a:t>
            </a:r>
            <a:endParaRPr lang="en-GB" sz="2000" dirty="0">
              <a:solidFill>
                <a:srgbClr val="FF0000"/>
              </a:solidFill>
              <a:latin typeface="Times New Roman" pitchFamily="18" charset="0"/>
              <a:cs typeface="Times New Roman" pitchFamily="18" charset="0"/>
            </a:endParaRPr>
          </a:p>
          <a:p>
            <a:pPr algn="just">
              <a:lnSpc>
                <a:spcPct val="150000"/>
              </a:lnSpc>
              <a:buNone/>
            </a:pPr>
            <a:endParaRPr lang="en-GB" sz="20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Health-related lifestyle information of the patient</a:t>
            </a:r>
            <a:endParaRPr lang="en-GB"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251520" y="1772816"/>
            <a:ext cx="4285710" cy="4525963"/>
          </a:xfrm>
        </p:spPr>
        <p:txBody>
          <a:bodyPr>
            <a:noAutofit/>
          </a:bodyPr>
          <a:lstStyle/>
          <a:p>
            <a:pPr lvl="0" algn="just">
              <a:lnSpc>
                <a:spcPct val="150000"/>
              </a:lnSpc>
            </a:pPr>
            <a:r>
              <a:rPr lang="en-GB" sz="1500" dirty="0">
                <a:latin typeface="Times New Roman" pitchFamily="18" charset="0"/>
                <a:cs typeface="Times New Roman" pitchFamily="18" charset="0"/>
              </a:rPr>
              <a:t>The patient suffering from heart disease gains few other multiple body ache symptoms</a:t>
            </a:r>
          </a:p>
          <a:p>
            <a:pPr lvl="0" algn="just">
              <a:lnSpc>
                <a:spcPct val="150000"/>
              </a:lnSpc>
            </a:pPr>
            <a:r>
              <a:rPr lang="en-US" sz="1500" dirty="0">
                <a:latin typeface="Times New Roman" pitchFamily="18" charset="0"/>
                <a:cs typeface="Times New Roman" pitchFamily="18" charset="0"/>
              </a:rPr>
              <a:t>The Patient </a:t>
            </a:r>
            <a:r>
              <a:rPr lang="en-GB" sz="1500" dirty="0">
                <a:latin typeface="Times New Roman" pitchFamily="18" charset="0"/>
                <a:cs typeface="Times New Roman" pitchFamily="18" charset="0"/>
              </a:rPr>
              <a:t>goes to doctor’s chamber for weekly check-up since he has a high risk of heart failure.</a:t>
            </a:r>
          </a:p>
          <a:p>
            <a:pPr lvl="0" algn="just">
              <a:lnSpc>
                <a:spcPct val="150000"/>
              </a:lnSpc>
            </a:pPr>
            <a:r>
              <a:rPr lang="en-GB" sz="1500" dirty="0">
                <a:latin typeface="Times New Roman" pitchFamily="18" charset="0"/>
                <a:cs typeface="Times New Roman" pitchFamily="18" charset="0"/>
              </a:rPr>
              <a:t>Despite such physical disorder</a:t>
            </a:r>
            <a:r>
              <a:rPr lang="en-US" sz="1500" dirty="0">
                <a:latin typeface="Times New Roman" pitchFamily="18" charset="0"/>
                <a:cs typeface="Times New Roman" pitchFamily="18" charset="0"/>
              </a:rPr>
              <a:t>, T</a:t>
            </a:r>
            <a:r>
              <a:rPr lang="en-GB" sz="1500" dirty="0">
                <a:latin typeface="Times New Roman" pitchFamily="18" charset="0"/>
                <a:cs typeface="Times New Roman" pitchFamily="18" charset="0"/>
              </a:rPr>
              <a:t>he</a:t>
            </a:r>
            <a:r>
              <a:rPr lang="en-US" sz="1500" dirty="0">
                <a:latin typeface="Times New Roman" pitchFamily="18" charset="0"/>
                <a:cs typeface="Times New Roman" pitchFamily="18" charset="0"/>
              </a:rPr>
              <a:t> Patient </a:t>
            </a:r>
            <a:r>
              <a:rPr lang="en-GB" sz="1500" dirty="0">
                <a:latin typeface="Times New Roman" pitchFamily="18" charset="0"/>
                <a:cs typeface="Times New Roman" pitchFamily="18" charset="0"/>
              </a:rPr>
              <a:t>sometimes smokes, but don’t consume alcohol at all</a:t>
            </a:r>
          </a:p>
          <a:p>
            <a:pPr lvl="0" algn="just">
              <a:lnSpc>
                <a:spcPct val="150000"/>
              </a:lnSpc>
            </a:pPr>
            <a:r>
              <a:rPr lang="en-US" sz="1500" dirty="0">
                <a:latin typeface="Times New Roman" pitchFamily="18" charset="0"/>
                <a:cs typeface="Times New Roman" pitchFamily="18" charset="0"/>
              </a:rPr>
              <a:t>The patient </a:t>
            </a:r>
            <a:r>
              <a:rPr lang="en-GB" sz="1500" dirty="0">
                <a:latin typeface="Times New Roman" pitchFamily="18" charset="0"/>
                <a:cs typeface="Times New Roman" pitchFamily="18" charset="0"/>
              </a:rPr>
              <a:t>sometimes gets frustrated, feel depressed and gets excited with certain objects that might affect his body.</a:t>
            </a:r>
          </a:p>
          <a:p>
            <a:pPr algn="just">
              <a:lnSpc>
                <a:spcPct val="150000"/>
              </a:lnSpc>
            </a:pPr>
            <a:r>
              <a:rPr lang="en-US" sz="1500" dirty="0">
                <a:latin typeface="Times New Roman" pitchFamily="18" charset="0"/>
                <a:cs typeface="Times New Roman" pitchFamily="18" charset="0"/>
              </a:rPr>
              <a:t>The patient does </a:t>
            </a:r>
            <a:r>
              <a:rPr lang="en-GB" sz="1500" dirty="0">
                <a:latin typeface="Times New Roman" pitchFamily="18" charset="0"/>
                <a:cs typeface="Times New Roman" pitchFamily="18" charset="0"/>
              </a:rPr>
              <a:t>morning walk and evening walk, to maintain his body physique</a:t>
            </a:r>
          </a:p>
          <a:p>
            <a:pPr algn="just">
              <a:lnSpc>
                <a:spcPct val="150000"/>
              </a:lnSpc>
            </a:pPr>
            <a:r>
              <a:rPr lang="en-US" sz="1500" dirty="0">
                <a:latin typeface="Times New Roman" pitchFamily="18" charset="0"/>
                <a:cs typeface="Times New Roman" pitchFamily="18" charset="0"/>
              </a:rPr>
              <a:t>The patient </a:t>
            </a:r>
            <a:r>
              <a:rPr lang="en-GB" sz="1500" dirty="0">
                <a:latin typeface="Times New Roman" pitchFamily="18" charset="0"/>
                <a:cs typeface="Times New Roman" pitchFamily="18" charset="0"/>
              </a:rPr>
              <a:t>maintain and regulate his blood sugar level</a:t>
            </a:r>
          </a:p>
        </p:txBody>
      </p:sp>
      <p:pic>
        <p:nvPicPr>
          <p:cNvPr id="11266" name="Picture 2" descr="Here are 10 signs of heart disease | The Star"/>
          <p:cNvPicPr>
            <a:picLocks noChangeAspect="1" noChangeArrowheads="1"/>
          </p:cNvPicPr>
          <p:nvPr/>
        </p:nvPicPr>
        <p:blipFill>
          <a:blip r:embed="rId3" cstate="print"/>
          <a:srcRect/>
          <a:stretch>
            <a:fillRect/>
          </a:stretch>
        </p:blipFill>
        <p:spPr bwMode="auto">
          <a:xfrm>
            <a:off x="5292080" y="1883259"/>
            <a:ext cx="3348372" cy="2232248"/>
          </a:xfrm>
          <a:prstGeom prst="rect">
            <a:avLst/>
          </a:prstGeom>
          <a:noFill/>
        </p:spPr>
      </p:pic>
      <p:sp>
        <p:nvSpPr>
          <p:cNvPr id="6" name="Rectangle 5"/>
          <p:cNvSpPr/>
          <p:nvPr/>
        </p:nvSpPr>
        <p:spPr>
          <a:xfrm>
            <a:off x="5292080" y="4581128"/>
            <a:ext cx="2852063" cy="215444"/>
          </a:xfrm>
          <a:prstGeom prst="rect">
            <a:avLst/>
          </a:prstGeom>
        </p:spPr>
        <p:txBody>
          <a:bodyPr wrap="none">
            <a:spAutoFit/>
          </a:bodyPr>
          <a:lstStyle/>
          <a:p>
            <a:pPr algn="ctr"/>
            <a:r>
              <a:rPr lang="en-GB" sz="800" dirty="0">
                <a:latin typeface="Times New Roman" pitchFamily="18" charset="0"/>
                <a:cs typeface="Times New Roman" pitchFamily="18" charset="0"/>
              </a:rPr>
              <a:t>Source: https://www.thestar.com.my/lifestyle/health/2019/12/17/</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Health Risks</a:t>
            </a:r>
            <a:br>
              <a:rPr lang="en-GB" dirty="0">
                <a:effectLst>
                  <a:outerShdw blurRad="38100" dist="38100" dir="2700000" algn="tl">
                    <a:srgbClr val="000000">
                      <a:alpha val="43137"/>
                    </a:srgbClr>
                  </a:outerShdw>
                </a:effectLst>
                <a:latin typeface="Times New Roman" pitchFamily="18" charset="0"/>
                <a:cs typeface="Times New Roman" pitchFamily="18" charset="0"/>
              </a:rPr>
            </a:br>
            <a:endParaRPr lang="en-GB"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571472" y="928670"/>
            <a:ext cx="4114800" cy="3829064"/>
          </a:xfrm>
        </p:spPr>
        <p:txBody>
          <a:bodyPr>
            <a:noAutofit/>
          </a:bodyPr>
          <a:lstStyle/>
          <a:p>
            <a:pPr lvl="0" algn="just">
              <a:lnSpc>
                <a:spcPct val="150000"/>
              </a:lnSpc>
            </a:pPr>
            <a:r>
              <a:rPr lang="en-GB" sz="1800" dirty="0">
                <a:latin typeface="Times New Roman" pitchFamily="18" charset="0"/>
                <a:cs typeface="Times New Roman" pitchFamily="18" charset="0"/>
              </a:rPr>
              <a:t>The Health risk due to disorder </a:t>
            </a:r>
            <a:r>
              <a:rPr lang="en-US" sz="1800" dirty="0">
                <a:latin typeface="Times New Roman" pitchFamily="18" charset="0"/>
                <a:cs typeface="Times New Roman" pitchFamily="18" charset="0"/>
              </a:rPr>
              <a:t>is</a:t>
            </a:r>
            <a:r>
              <a:rPr lang="en-GB" sz="1800" dirty="0">
                <a:latin typeface="Times New Roman" pitchFamily="18" charset="0"/>
                <a:cs typeface="Times New Roman" pitchFamily="18" charset="0"/>
              </a:rPr>
              <a:t> mainly from smoking and alcohol consumption</a:t>
            </a:r>
          </a:p>
          <a:p>
            <a:pPr lvl="0" algn="just">
              <a:lnSpc>
                <a:spcPct val="150000"/>
              </a:lnSpc>
            </a:pPr>
            <a:r>
              <a:rPr lang="en-GB" sz="1800" dirty="0">
                <a:latin typeface="Times New Roman" pitchFamily="18" charset="0"/>
                <a:cs typeface="Times New Roman" pitchFamily="18" charset="0"/>
              </a:rPr>
              <a:t>According to the survey</a:t>
            </a:r>
            <a:r>
              <a:rPr lang="en-US" sz="1800" dirty="0">
                <a:latin typeface="Times New Roman" pitchFamily="18" charset="0"/>
                <a:cs typeface="Times New Roman" pitchFamily="18" charset="0"/>
              </a:rPr>
              <a:t> the patient states that they don’t </a:t>
            </a:r>
            <a:r>
              <a:rPr lang="en-GB" sz="1800" dirty="0">
                <a:latin typeface="Times New Roman" pitchFamily="18" charset="0"/>
                <a:cs typeface="Times New Roman" pitchFamily="18" charset="0"/>
              </a:rPr>
              <a:t>take alcohol at all, but sometimes smokes</a:t>
            </a:r>
          </a:p>
          <a:p>
            <a:pPr lvl="0" algn="just">
              <a:lnSpc>
                <a:spcPct val="150000"/>
              </a:lnSpc>
            </a:pPr>
            <a:r>
              <a:rPr lang="en-US" sz="1800" dirty="0">
                <a:latin typeface="Times New Roman" pitchFamily="18" charset="0"/>
                <a:cs typeface="Times New Roman" pitchFamily="18" charset="0"/>
              </a:rPr>
              <a:t>The patient </a:t>
            </a:r>
            <a:r>
              <a:rPr lang="en-GB" sz="1800" dirty="0">
                <a:latin typeface="Times New Roman" pitchFamily="18" charset="0"/>
                <a:cs typeface="Times New Roman" pitchFamily="18" charset="0"/>
              </a:rPr>
              <a:t>performs few health related exercise to maintain his health conditions to avoid health risks like high cholesterol, high blood pressure.</a:t>
            </a:r>
          </a:p>
          <a:p>
            <a:pPr lvl="0" algn="just">
              <a:lnSpc>
                <a:spcPct val="150000"/>
              </a:lnSpc>
            </a:pPr>
            <a:r>
              <a:rPr lang="en-US" sz="1800" dirty="0">
                <a:latin typeface="Times New Roman" pitchFamily="18" charset="0"/>
                <a:cs typeface="Times New Roman" pitchFamily="18" charset="0"/>
              </a:rPr>
              <a:t>The patient also </a:t>
            </a:r>
            <a:r>
              <a:rPr lang="en-GB" sz="1800" dirty="0">
                <a:latin typeface="Times New Roman" pitchFamily="18" charset="0"/>
                <a:cs typeface="Times New Roman" pitchFamily="18" charset="0"/>
              </a:rPr>
              <a:t>d</a:t>
            </a:r>
            <a:r>
              <a:rPr lang="en-US" sz="1800" dirty="0" err="1">
                <a:latin typeface="Times New Roman" pitchFamily="18" charset="0"/>
                <a:cs typeface="Times New Roman" pitchFamily="18" charset="0"/>
              </a:rPr>
              <a:t>oes</a:t>
            </a:r>
            <a:r>
              <a:rPr lang="en-US" sz="1800" dirty="0">
                <a:latin typeface="Times New Roman" pitchFamily="18" charset="0"/>
                <a:cs typeface="Times New Roman" pitchFamily="18" charset="0"/>
              </a:rPr>
              <a:t> </a:t>
            </a:r>
            <a:r>
              <a:rPr lang="en-GB" sz="1800" dirty="0">
                <a:latin typeface="Times New Roman" pitchFamily="18" charset="0"/>
                <a:cs typeface="Times New Roman" pitchFamily="18" charset="0"/>
              </a:rPr>
              <a:t>morning and evening walk, but still excess of doing exercise may also risk</a:t>
            </a:r>
            <a:r>
              <a:rPr lang="en-US" sz="1800" dirty="0">
                <a:latin typeface="Times New Roman" pitchFamily="18" charset="0"/>
                <a:cs typeface="Times New Roman" pitchFamily="18" charset="0"/>
              </a:rPr>
              <a:t> </a:t>
            </a:r>
            <a:r>
              <a:rPr lang="en-GB" sz="1800" dirty="0">
                <a:latin typeface="Times New Roman" pitchFamily="18" charset="0"/>
                <a:cs typeface="Times New Roman" pitchFamily="18" charset="0"/>
              </a:rPr>
              <a:t>his life </a:t>
            </a:r>
            <a:r>
              <a:rPr lang="en-US" sz="1800" dirty="0">
                <a:latin typeface="Times New Roman" pitchFamily="18" charset="0"/>
                <a:cs typeface="Times New Roman" pitchFamily="18" charset="0"/>
              </a:rPr>
              <a:t>and</a:t>
            </a:r>
            <a:r>
              <a:rPr lang="en-GB" sz="1800" dirty="0">
                <a:latin typeface="Times New Roman" pitchFamily="18" charset="0"/>
                <a:cs typeface="Times New Roman" pitchFamily="18" charset="0"/>
              </a:rPr>
              <a:t> health</a:t>
            </a:r>
          </a:p>
        </p:txBody>
      </p:sp>
      <p:sp>
        <p:nvSpPr>
          <p:cNvPr id="9218" name="AutoShape 2" descr="3 Heart Health Risks All Men Should Know"/>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9219" name="Picture 3"/>
          <p:cNvPicPr>
            <a:picLocks noChangeAspect="1" noChangeArrowheads="1"/>
          </p:cNvPicPr>
          <p:nvPr/>
        </p:nvPicPr>
        <p:blipFill>
          <a:blip r:embed="rId3" cstate="print"/>
          <a:srcRect/>
          <a:stretch>
            <a:fillRect/>
          </a:stretch>
        </p:blipFill>
        <p:spPr bwMode="auto">
          <a:xfrm>
            <a:off x="5220072" y="2060848"/>
            <a:ext cx="3316982" cy="2627200"/>
          </a:xfrm>
          <a:prstGeom prst="rect">
            <a:avLst/>
          </a:prstGeom>
          <a:noFill/>
          <a:ln w="9525">
            <a:noFill/>
            <a:miter lim="800000"/>
            <a:headEnd/>
            <a:tailEnd/>
          </a:ln>
        </p:spPr>
      </p:pic>
      <p:sp>
        <p:nvSpPr>
          <p:cNvPr id="7" name="Rectangle 6"/>
          <p:cNvSpPr/>
          <p:nvPr/>
        </p:nvSpPr>
        <p:spPr>
          <a:xfrm>
            <a:off x="5148064" y="4797152"/>
            <a:ext cx="3634328" cy="215444"/>
          </a:xfrm>
          <a:prstGeom prst="rect">
            <a:avLst/>
          </a:prstGeom>
        </p:spPr>
        <p:txBody>
          <a:bodyPr wrap="none">
            <a:spAutoFit/>
          </a:bodyPr>
          <a:lstStyle/>
          <a:p>
            <a:r>
              <a:rPr lang="en-GB" sz="800" dirty="0">
                <a:latin typeface="Times New Roman" pitchFamily="18" charset="0"/>
                <a:cs typeface="Times New Roman" pitchFamily="18" charset="0"/>
              </a:rPr>
              <a:t>Source: https://healthblog.uofmhealth.org/Mens-Heart-Disease-Risks-Signs-perfcon</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Recommendations</a:t>
            </a:r>
            <a:br>
              <a:rPr lang="en-GB" dirty="0">
                <a:effectLst>
                  <a:outerShdw blurRad="38100" dist="38100" dir="2700000" algn="tl">
                    <a:srgbClr val="000000">
                      <a:alpha val="43137"/>
                    </a:srgbClr>
                  </a:outerShdw>
                </a:effectLst>
                <a:latin typeface="Times New Roman" pitchFamily="18" charset="0"/>
                <a:cs typeface="Times New Roman" pitchFamily="18" charset="0"/>
              </a:rPr>
            </a:br>
            <a:endParaRPr lang="en-GB"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67544" y="1628800"/>
            <a:ext cx="8229600" cy="4525963"/>
          </a:xfrm>
        </p:spPr>
        <p:txBody>
          <a:bodyPr>
            <a:noAutofit/>
          </a:bodyPr>
          <a:lstStyle/>
          <a:p>
            <a:pPr lvl="0" algn="just">
              <a:lnSpc>
                <a:spcPct val="150000"/>
              </a:lnSpc>
            </a:pPr>
            <a:r>
              <a:rPr lang="en-GB" sz="2000" dirty="0">
                <a:latin typeface="Times New Roman" pitchFamily="18" charset="0"/>
                <a:cs typeface="Times New Roman" pitchFamily="18" charset="0"/>
              </a:rPr>
              <a:t>Since the patient has been detected with major heart related issues some care interventions are suggested to him from health care services.</a:t>
            </a:r>
          </a:p>
          <a:p>
            <a:pPr lvl="0" algn="just">
              <a:lnSpc>
                <a:spcPct val="150000"/>
              </a:lnSpc>
            </a:pPr>
            <a:r>
              <a:rPr lang="en-GB" sz="2000" dirty="0">
                <a:latin typeface="Times New Roman" pitchFamily="18" charset="0"/>
                <a:cs typeface="Times New Roman" pitchFamily="18" charset="0"/>
              </a:rPr>
              <a:t>In UK the patient takes proper health care interventions with the data collection for analysing the exact conditions of the patient</a:t>
            </a:r>
          </a:p>
          <a:p>
            <a:pPr lvl="0" algn="just">
              <a:lnSpc>
                <a:spcPct val="150000"/>
              </a:lnSpc>
            </a:pPr>
            <a:r>
              <a:rPr lang="en-GB" sz="2000" dirty="0">
                <a:latin typeface="Times New Roman" pitchFamily="18" charset="0"/>
                <a:cs typeface="Times New Roman" pitchFamily="18" charset="0"/>
              </a:rPr>
              <a:t>The patient needs to keep a track on blood pressure level because a high blood pressure can lead to stroke.</a:t>
            </a:r>
          </a:p>
          <a:p>
            <a:pPr lvl="0" algn="just">
              <a:lnSpc>
                <a:spcPct val="150000"/>
              </a:lnSpc>
            </a:pPr>
            <a:r>
              <a:rPr lang="en-GB" sz="2000" dirty="0">
                <a:latin typeface="Times New Roman" pitchFamily="18" charset="0"/>
                <a:cs typeface="Times New Roman" pitchFamily="18" charset="0"/>
              </a:rPr>
              <a:t>The patient needs to be focused with the engagement that needs practical periphery of the requirements of the study.</a:t>
            </a:r>
          </a:p>
          <a:p>
            <a:pPr lvl="0" algn="just">
              <a:lnSpc>
                <a:spcPct val="150000"/>
              </a:lnSpc>
            </a:pPr>
            <a:r>
              <a:rPr lang="en-GB" sz="2000" dirty="0">
                <a:latin typeface="Times New Roman" pitchFamily="18" charset="0"/>
                <a:cs typeface="Times New Roman" pitchFamily="18" charset="0"/>
              </a:rPr>
              <a:t>The patient needs to collect data and information with proper treatment gathered from other organisations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effectLst>
                  <a:outerShdw blurRad="38100" dist="38100" dir="2700000" algn="tl">
                    <a:srgbClr val="000000">
                      <a:alpha val="43137"/>
                    </a:srgbClr>
                  </a:outerShdw>
                </a:effectLst>
                <a:latin typeface="Times New Roman" pitchFamily="18" charset="0"/>
                <a:cs typeface="Times New Roman" pitchFamily="18" charset="0"/>
              </a:rPr>
              <a:t>Conclusion</a:t>
            </a:r>
            <a:endParaRPr lang="en-GB" sz="40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500034" y="1357298"/>
            <a:ext cx="8229600" cy="4525963"/>
          </a:xfrm>
        </p:spPr>
        <p:txBody>
          <a:bodyPr>
            <a:noAutofit/>
          </a:bodyPr>
          <a:lstStyle/>
          <a:p>
            <a:pPr lvl="0" algn="just">
              <a:lnSpc>
                <a:spcPct val="150000"/>
              </a:lnSpc>
            </a:pPr>
            <a:r>
              <a:rPr lang="en-GB" sz="2000" dirty="0">
                <a:latin typeface="Times New Roman" pitchFamily="18" charset="0"/>
                <a:cs typeface="Times New Roman" pitchFamily="18" charset="0"/>
              </a:rPr>
              <a:t>Physiology of any patient is being observed for the identification of the health conditions</a:t>
            </a:r>
          </a:p>
          <a:p>
            <a:pPr lvl="0" algn="just">
              <a:lnSpc>
                <a:spcPct val="150000"/>
              </a:lnSpc>
            </a:pPr>
            <a:r>
              <a:rPr lang="en-GB" sz="2000" dirty="0">
                <a:latin typeface="Times New Roman" pitchFamily="18" charset="0"/>
                <a:cs typeface="Times New Roman" pitchFamily="18" charset="0"/>
              </a:rPr>
              <a:t>The symptoms thus consider for the patient is heart disease, which is the main case, thus give rise to many other symptoms.</a:t>
            </a:r>
          </a:p>
          <a:p>
            <a:pPr lvl="0" algn="just">
              <a:lnSpc>
                <a:spcPct val="150000"/>
              </a:lnSpc>
            </a:pPr>
            <a:r>
              <a:rPr lang="en-GB" sz="2000" dirty="0">
                <a:latin typeface="Times New Roman" pitchFamily="18" charset="0"/>
                <a:cs typeface="Times New Roman" pitchFamily="18" charset="0"/>
              </a:rPr>
              <a:t>Questionnaire is collected for the condition of the patient, about their health and behaviour, that may proves dispute to their system</a:t>
            </a:r>
          </a:p>
          <a:p>
            <a:pPr lvl="0" algn="just">
              <a:lnSpc>
                <a:spcPct val="150000"/>
              </a:lnSpc>
            </a:pPr>
            <a:r>
              <a:rPr lang="en-GB" sz="2000" dirty="0">
                <a:latin typeface="Times New Roman" pitchFamily="18" charset="0"/>
                <a:cs typeface="Times New Roman" pitchFamily="18" charset="0"/>
              </a:rPr>
              <a:t>According to tube survey result the patient must be treated with many medical provinces, like regular visit to doctor’s chamber, controlling blood pressure level.</a:t>
            </a:r>
          </a:p>
          <a:p>
            <a:pPr lvl="0" algn="just">
              <a:lnSpc>
                <a:spcPct val="150000"/>
              </a:lnSpc>
            </a:pPr>
            <a:r>
              <a:rPr lang="en-GB" sz="2000" dirty="0">
                <a:latin typeface="Times New Roman" pitchFamily="18" charset="0"/>
                <a:cs typeface="Times New Roman" pitchFamily="18" charset="0"/>
              </a:rPr>
              <a:t>A fruitful recommendations thus given with the patient analysis of data of which being taken from survey result</a:t>
            </a:r>
          </a:p>
          <a:p>
            <a:pPr algn="just">
              <a:lnSpc>
                <a:spcPct val="150000"/>
              </a:lnSpc>
            </a:pPr>
            <a:endParaRPr lang="en-GB"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942"/>
            <a:ext cx="8229600" cy="1143000"/>
          </a:xfrm>
        </p:spPr>
        <p:txBody>
          <a:bodyPr>
            <a:normAutofit/>
          </a:bodyPr>
          <a:lstStyle/>
          <a:p>
            <a:r>
              <a:rPr lang="en-GB" sz="4000" b="1" dirty="0">
                <a:latin typeface="Times New Roman" pitchFamily="18" charset="0"/>
                <a:cs typeface="Times New Roman" pitchFamily="18" charset="0"/>
              </a:rPr>
              <a:t>References</a:t>
            </a:r>
            <a:endParaRPr lang="en-GB" sz="4000" dirty="0">
              <a:latin typeface="Times New Roman" pitchFamily="18" charset="0"/>
              <a:cs typeface="Times New Roman" pitchFamily="18" charset="0"/>
            </a:endParaRPr>
          </a:p>
        </p:txBody>
      </p:sp>
      <p:sp>
        <p:nvSpPr>
          <p:cNvPr id="3" name="Content Placeholder 2"/>
          <p:cNvSpPr>
            <a:spLocks noGrp="1"/>
          </p:cNvSpPr>
          <p:nvPr>
            <p:ph idx="1"/>
          </p:nvPr>
        </p:nvSpPr>
        <p:spPr>
          <a:xfrm>
            <a:off x="323528" y="692696"/>
            <a:ext cx="8229600" cy="4525963"/>
          </a:xfrm>
        </p:spPr>
        <p:txBody>
          <a:bodyPr>
            <a:noAutofit/>
          </a:bodyPr>
          <a:lstStyle/>
          <a:p>
            <a:pPr marL="0" indent="0" algn="just">
              <a:lnSpc>
                <a:spcPct val="150000"/>
              </a:lnSpc>
              <a:buNone/>
            </a:pPr>
            <a:r>
              <a:rPr lang="en-GB" sz="1500" b="1" dirty="0">
                <a:latin typeface="Times New Roman" panose="02020603050405020304" pitchFamily="18" charset="0"/>
                <a:cs typeface="Times New Roman" pitchFamily="18" charset="0"/>
              </a:rPr>
              <a:t>Books</a:t>
            </a:r>
            <a:endParaRPr lang="en-GB" sz="1500" dirty="0">
              <a:latin typeface="Times New Roman" panose="02020603050405020304" pitchFamily="18" charset="0"/>
              <a:cs typeface="Times New Roman" pitchFamily="18" charset="0"/>
            </a:endParaRPr>
          </a:p>
          <a:p>
            <a:pPr algn="just">
              <a:lnSpc>
                <a:spcPct val="150000"/>
              </a:lnSpc>
            </a:pPr>
            <a:r>
              <a:rPr lang="en-GB" sz="1500" dirty="0" err="1">
                <a:latin typeface="Times New Roman" panose="02020603050405020304" pitchFamily="18" charset="0"/>
                <a:cs typeface="Times New Roman" pitchFamily="18" charset="0"/>
              </a:rPr>
              <a:t>Cobelli</a:t>
            </a:r>
            <a:r>
              <a:rPr lang="en-GB" sz="1500" dirty="0">
                <a:latin typeface="Times New Roman" panose="02020603050405020304" pitchFamily="18" charset="0"/>
                <a:cs typeface="Times New Roman" pitchFamily="18" charset="0"/>
              </a:rPr>
              <a:t>, C. and Carson, E., 2019. </a:t>
            </a:r>
            <a:r>
              <a:rPr lang="en-GB" sz="1500" i="1" dirty="0">
                <a:latin typeface="Times New Roman" panose="02020603050405020304" pitchFamily="18" charset="0"/>
                <a:cs typeface="Times New Roman" pitchFamily="18" charset="0"/>
              </a:rPr>
              <a:t>Introduction to modelling in physiology and medicine</a:t>
            </a:r>
            <a:r>
              <a:rPr lang="en-GB" sz="1500" dirty="0">
                <a:latin typeface="Times New Roman" pitchFamily="18" charset="0"/>
                <a:cs typeface="Times New Roman" pitchFamily="18" charset="0"/>
              </a:rPr>
              <a:t>. Academic Press.</a:t>
            </a:r>
          </a:p>
          <a:p>
            <a:pPr algn="just">
              <a:lnSpc>
                <a:spcPct val="150000"/>
              </a:lnSpc>
            </a:pPr>
            <a:r>
              <a:rPr lang="en-GB" sz="1500" dirty="0">
                <a:latin typeface="Times New Roman" pitchFamily="18" charset="0"/>
                <a:cs typeface="Times New Roman" pitchFamily="18" charset="0"/>
              </a:rPr>
              <a:t>Said, H.M. ed., 2018. </a:t>
            </a:r>
            <a:r>
              <a:rPr lang="en-GB" sz="1500" i="1" dirty="0">
                <a:latin typeface="Times New Roman" panose="02020603050405020304" pitchFamily="18" charset="0"/>
                <a:cs typeface="Times New Roman" pitchFamily="18" charset="0"/>
              </a:rPr>
              <a:t>Physiology of the gastrointestinal tract</a:t>
            </a:r>
            <a:r>
              <a:rPr lang="en-GB" sz="1500" dirty="0">
                <a:latin typeface="Times New Roman" panose="02020603050405020304" pitchFamily="18" charset="0"/>
                <a:cs typeface="Times New Roman" pitchFamily="18" charset="0"/>
              </a:rPr>
              <a:t>. Academic Press.</a:t>
            </a:r>
          </a:p>
          <a:p>
            <a:pPr marL="0" indent="0" algn="just">
              <a:lnSpc>
                <a:spcPct val="150000"/>
              </a:lnSpc>
              <a:buNone/>
            </a:pPr>
            <a:r>
              <a:rPr lang="en-GB" sz="1500" b="1" dirty="0">
                <a:latin typeface="Times New Roman" panose="02020603050405020304" pitchFamily="18" charset="0"/>
                <a:cs typeface="Times New Roman" pitchFamily="18" charset="0"/>
              </a:rPr>
              <a:t>Journals</a:t>
            </a:r>
            <a:endParaRPr lang="en-GB" sz="1500" dirty="0">
              <a:latin typeface="Times New Roman" panose="02020603050405020304" pitchFamily="18" charset="0"/>
              <a:cs typeface="Times New Roman" pitchFamily="18" charset="0"/>
            </a:endParaRPr>
          </a:p>
          <a:p>
            <a:pPr algn="just">
              <a:lnSpc>
                <a:spcPct val="150000"/>
              </a:lnSpc>
            </a:pPr>
            <a:r>
              <a:rPr lang="en-GB" sz="1500" dirty="0" err="1">
                <a:latin typeface="Times New Roman" panose="02020603050405020304" pitchFamily="18" charset="0"/>
                <a:cs typeface="Times New Roman" pitchFamily="18" charset="0"/>
              </a:rPr>
              <a:t>Meo</a:t>
            </a:r>
            <a:r>
              <a:rPr lang="en-GB" sz="1500" dirty="0">
                <a:latin typeface="Times New Roman" panose="02020603050405020304" pitchFamily="18" charset="0"/>
                <a:cs typeface="Times New Roman" pitchFamily="18" charset="0"/>
              </a:rPr>
              <a:t>, S.A., 2018. Anatomy and physiology of a scientific paper. </a:t>
            </a:r>
            <a:r>
              <a:rPr lang="en-GB" sz="1500" i="1" dirty="0">
                <a:latin typeface="Times New Roman" panose="02020603050405020304" pitchFamily="18" charset="0"/>
                <a:cs typeface="Times New Roman" pitchFamily="18" charset="0"/>
              </a:rPr>
              <a:t>Saudi Journal of Biological Sciences</a:t>
            </a:r>
            <a:r>
              <a:rPr lang="en-GB" sz="1500" dirty="0">
                <a:latin typeface="Times New Roman" panose="02020603050405020304" pitchFamily="18" charset="0"/>
                <a:cs typeface="Times New Roman" pitchFamily="18" charset="0"/>
              </a:rPr>
              <a:t>, </a:t>
            </a:r>
            <a:r>
              <a:rPr lang="en-GB" sz="1500" i="1" dirty="0">
                <a:latin typeface="Times New Roman" panose="02020603050405020304" pitchFamily="18" charset="0"/>
                <a:cs typeface="Times New Roman" pitchFamily="18" charset="0"/>
              </a:rPr>
              <a:t>25</a:t>
            </a:r>
            <a:r>
              <a:rPr lang="en-GB" sz="1500" dirty="0">
                <a:latin typeface="Times New Roman" panose="02020603050405020304" pitchFamily="18" charset="0"/>
                <a:cs typeface="Times New Roman" pitchFamily="18" charset="0"/>
              </a:rPr>
              <a:t>(7), pp.1278-1283.</a:t>
            </a:r>
          </a:p>
          <a:p>
            <a:pPr algn="just">
              <a:lnSpc>
                <a:spcPct val="150000"/>
              </a:lnSpc>
            </a:pPr>
            <a:r>
              <a:rPr lang="en-US" sz="1500" b="0" i="0" dirty="0" err="1">
                <a:effectLst/>
                <a:latin typeface="Times New Roman" panose="02020603050405020304" pitchFamily="18" charset="0"/>
                <a:cs typeface="Times New Roman" panose="02020603050405020304" pitchFamily="18" charset="0"/>
              </a:rPr>
              <a:t>Deschênes</a:t>
            </a:r>
            <a:r>
              <a:rPr lang="en-US" sz="1500" b="0" i="0" dirty="0">
                <a:effectLst/>
                <a:latin typeface="Times New Roman" panose="02020603050405020304" pitchFamily="18" charset="0"/>
                <a:cs typeface="Times New Roman" panose="02020603050405020304" pitchFamily="18" charset="0"/>
              </a:rPr>
              <a:t>, S.S., Burns, R.J., Graham, E. and Schmitz, N., 2020. Depressive symptoms and sleep problems as risk factors for heart disease: a prospective community study. </a:t>
            </a:r>
            <a:r>
              <a:rPr lang="en-US" sz="1500" b="0" i="1" dirty="0">
                <a:effectLst/>
                <a:latin typeface="Times New Roman" panose="02020603050405020304" pitchFamily="18" charset="0"/>
                <a:cs typeface="Times New Roman" panose="02020603050405020304" pitchFamily="18" charset="0"/>
              </a:rPr>
              <a:t>Epidemiology and psychiatric sciences</a:t>
            </a:r>
            <a:r>
              <a:rPr lang="en-US" sz="1500" b="0" i="0" dirty="0">
                <a:effectLst/>
                <a:latin typeface="Times New Roman" panose="02020603050405020304" pitchFamily="18" charset="0"/>
                <a:cs typeface="Times New Roman" panose="02020603050405020304" pitchFamily="18" charset="0"/>
              </a:rPr>
              <a:t>, </a:t>
            </a:r>
            <a:r>
              <a:rPr lang="en-US" sz="1500" b="0" i="1" dirty="0">
                <a:effectLst/>
                <a:latin typeface="Times New Roman" panose="02020603050405020304" pitchFamily="18" charset="0"/>
                <a:cs typeface="Times New Roman" panose="02020603050405020304" pitchFamily="18" charset="0"/>
              </a:rPr>
              <a:t>29</a:t>
            </a:r>
            <a:r>
              <a:rPr lang="en-US" sz="1500" b="0" i="0" dirty="0">
                <a:effectLst/>
                <a:latin typeface="Times New Roman" panose="02020603050405020304" pitchFamily="18" charset="0"/>
                <a:cs typeface="Times New Roman" panose="02020603050405020304" pitchFamily="18" charset="0"/>
              </a:rPr>
              <a:t>.</a:t>
            </a:r>
            <a:endParaRPr lang="en-GB" sz="1500" dirty="0">
              <a:latin typeface="Times New Roman" panose="02020603050405020304" pitchFamily="18" charset="0"/>
              <a:cs typeface="Times New Roman" pitchFamily="18" charset="0"/>
            </a:endParaRPr>
          </a:p>
          <a:p>
            <a:pPr algn="just">
              <a:lnSpc>
                <a:spcPct val="150000"/>
              </a:lnSpc>
            </a:pPr>
            <a:r>
              <a:rPr lang="en-GB" sz="1500" dirty="0" err="1">
                <a:latin typeface="Times New Roman" panose="02020603050405020304" pitchFamily="18" charset="0"/>
                <a:cs typeface="Times New Roman" pitchFamily="18" charset="0"/>
              </a:rPr>
              <a:t>Saikia</a:t>
            </a:r>
            <a:r>
              <a:rPr lang="en-GB" sz="1500" dirty="0">
                <a:latin typeface="Times New Roman" panose="02020603050405020304" pitchFamily="18" charset="0"/>
                <a:cs typeface="Times New Roman" pitchFamily="18" charset="0"/>
              </a:rPr>
              <a:t>, D. and </a:t>
            </a:r>
            <a:r>
              <a:rPr lang="en-GB" sz="1500" dirty="0" err="1">
                <a:latin typeface="Times New Roman" panose="02020603050405020304" pitchFamily="18" charset="0"/>
                <a:cs typeface="Times New Roman" pitchFamily="18" charset="0"/>
              </a:rPr>
              <a:t>Mahanta</a:t>
            </a:r>
            <a:r>
              <a:rPr lang="en-GB" sz="1500" dirty="0">
                <a:latin typeface="Times New Roman" panose="02020603050405020304" pitchFamily="18" charset="0"/>
                <a:cs typeface="Times New Roman" pitchFamily="18" charset="0"/>
              </a:rPr>
              <a:t>, B., 2019. Cardiovascular and respiratory physiology in children. </a:t>
            </a:r>
            <a:r>
              <a:rPr lang="en-GB" sz="1500" i="1" dirty="0">
                <a:latin typeface="Times New Roman" panose="02020603050405020304" pitchFamily="18" charset="0"/>
                <a:cs typeface="Times New Roman" pitchFamily="18" charset="0"/>
              </a:rPr>
              <a:t>Indian journal of anaesthesia</a:t>
            </a:r>
            <a:r>
              <a:rPr lang="en-GB" sz="1500" dirty="0">
                <a:latin typeface="Times New Roman" panose="02020603050405020304" pitchFamily="18" charset="0"/>
                <a:cs typeface="Times New Roman" pitchFamily="18" charset="0"/>
              </a:rPr>
              <a:t>, </a:t>
            </a:r>
            <a:r>
              <a:rPr lang="en-GB" sz="1500" i="1" dirty="0">
                <a:latin typeface="Times New Roman" panose="02020603050405020304" pitchFamily="18" charset="0"/>
                <a:cs typeface="Times New Roman" pitchFamily="18" charset="0"/>
              </a:rPr>
              <a:t>63</a:t>
            </a:r>
            <a:r>
              <a:rPr lang="en-GB" sz="1500" dirty="0">
                <a:latin typeface="Times New Roman" pitchFamily="18" charset="0"/>
                <a:cs typeface="Times New Roman" pitchFamily="18" charset="0"/>
              </a:rPr>
              <a:t>(9), p.690. </a:t>
            </a:r>
          </a:p>
          <a:p>
            <a:pPr algn="just">
              <a:lnSpc>
                <a:spcPct val="150000"/>
              </a:lnSpc>
            </a:pPr>
            <a:r>
              <a:rPr lang="en-IN" sz="1500" b="0" i="0" dirty="0" err="1">
                <a:effectLst/>
                <a:latin typeface="Times New Roman" panose="02020603050405020304" pitchFamily="18" charset="0"/>
                <a:cs typeface="Times New Roman" panose="02020603050405020304" pitchFamily="18" charset="0"/>
              </a:rPr>
              <a:t>Gargani</a:t>
            </a:r>
            <a:r>
              <a:rPr lang="en-IN" sz="1500" b="0" i="0" dirty="0">
                <a:effectLst/>
                <a:latin typeface="Times New Roman" panose="02020603050405020304" pitchFamily="18" charset="0"/>
                <a:cs typeface="Times New Roman" panose="02020603050405020304" pitchFamily="18" charset="0"/>
              </a:rPr>
              <a:t>, L., Pugliese, N.R., </a:t>
            </a:r>
            <a:r>
              <a:rPr lang="en-IN" sz="1500" b="0" i="0" dirty="0" err="1">
                <a:effectLst/>
                <a:latin typeface="Times New Roman" panose="02020603050405020304" pitchFamily="18" charset="0"/>
                <a:cs typeface="Times New Roman" panose="02020603050405020304" pitchFamily="18" charset="0"/>
              </a:rPr>
              <a:t>Frassi</a:t>
            </a:r>
            <a:r>
              <a:rPr lang="en-IN" sz="1500" b="0" i="0" dirty="0">
                <a:effectLst/>
                <a:latin typeface="Times New Roman" panose="02020603050405020304" pitchFamily="18" charset="0"/>
                <a:cs typeface="Times New Roman" panose="02020603050405020304" pitchFamily="18" charset="0"/>
              </a:rPr>
              <a:t>, F., </a:t>
            </a:r>
            <a:r>
              <a:rPr lang="en-IN" sz="1500" b="0" i="0" dirty="0" err="1">
                <a:effectLst/>
                <a:latin typeface="Times New Roman" panose="02020603050405020304" pitchFamily="18" charset="0"/>
                <a:cs typeface="Times New Roman" panose="02020603050405020304" pitchFamily="18" charset="0"/>
              </a:rPr>
              <a:t>Frumento</a:t>
            </a:r>
            <a:r>
              <a:rPr lang="en-IN" sz="1500" b="0" i="0" dirty="0">
                <a:effectLst/>
                <a:latin typeface="Times New Roman" panose="02020603050405020304" pitchFamily="18" charset="0"/>
                <a:cs typeface="Times New Roman" panose="02020603050405020304" pitchFamily="18" charset="0"/>
              </a:rPr>
              <a:t>, P., </a:t>
            </a:r>
            <a:r>
              <a:rPr lang="en-IN" sz="1500" b="0" i="0" dirty="0" err="1">
                <a:effectLst/>
                <a:latin typeface="Times New Roman" panose="02020603050405020304" pitchFamily="18" charset="0"/>
                <a:cs typeface="Times New Roman" panose="02020603050405020304" pitchFamily="18" charset="0"/>
              </a:rPr>
              <a:t>Poggianti</a:t>
            </a:r>
            <a:r>
              <a:rPr lang="en-IN" sz="1500" b="0" i="0" dirty="0">
                <a:effectLst/>
                <a:latin typeface="Times New Roman" panose="02020603050405020304" pitchFamily="18" charset="0"/>
                <a:cs typeface="Times New Roman" panose="02020603050405020304" pitchFamily="18" charset="0"/>
              </a:rPr>
              <a:t>, E., Mazzola, M., De </a:t>
            </a:r>
            <a:r>
              <a:rPr lang="en-IN" sz="1500" b="0" i="0" dirty="0" err="1">
                <a:effectLst/>
                <a:latin typeface="Times New Roman" panose="02020603050405020304" pitchFamily="18" charset="0"/>
                <a:cs typeface="Times New Roman" panose="02020603050405020304" pitchFamily="18" charset="0"/>
              </a:rPr>
              <a:t>Biase</a:t>
            </a:r>
            <a:r>
              <a:rPr lang="en-IN" sz="1500" b="0" i="0" dirty="0">
                <a:effectLst/>
                <a:latin typeface="Times New Roman" panose="02020603050405020304" pitchFamily="18" charset="0"/>
                <a:cs typeface="Times New Roman" panose="02020603050405020304" pitchFamily="18" charset="0"/>
              </a:rPr>
              <a:t>, N., </a:t>
            </a:r>
            <a:r>
              <a:rPr lang="en-IN" sz="1500" b="0" i="0" dirty="0" err="1">
                <a:effectLst/>
                <a:latin typeface="Times New Roman" panose="02020603050405020304" pitchFamily="18" charset="0"/>
                <a:cs typeface="Times New Roman" panose="02020603050405020304" pitchFamily="18" charset="0"/>
              </a:rPr>
              <a:t>Landi</a:t>
            </a:r>
            <a:r>
              <a:rPr lang="en-IN" sz="1500" b="0" i="0" dirty="0">
                <a:effectLst/>
                <a:latin typeface="Times New Roman" panose="02020603050405020304" pitchFamily="18" charset="0"/>
                <a:cs typeface="Times New Roman" panose="02020603050405020304" pitchFamily="18" charset="0"/>
              </a:rPr>
              <a:t>, P., </a:t>
            </a:r>
            <a:r>
              <a:rPr lang="en-IN" sz="1500" b="0" i="0" dirty="0" err="1">
                <a:effectLst/>
                <a:latin typeface="Times New Roman" panose="02020603050405020304" pitchFamily="18" charset="0"/>
                <a:cs typeface="Times New Roman" panose="02020603050405020304" pitchFamily="18" charset="0"/>
              </a:rPr>
              <a:t>Masi</a:t>
            </a:r>
            <a:r>
              <a:rPr lang="en-IN" sz="1500" b="0" i="0" dirty="0">
                <a:effectLst/>
                <a:latin typeface="Times New Roman" panose="02020603050405020304" pitchFamily="18" charset="0"/>
                <a:cs typeface="Times New Roman" panose="02020603050405020304" pitchFamily="18" charset="0"/>
              </a:rPr>
              <a:t>, S., </a:t>
            </a:r>
            <a:r>
              <a:rPr lang="en-IN" sz="1500" b="0" i="0" dirty="0" err="1">
                <a:effectLst/>
                <a:latin typeface="Times New Roman" panose="02020603050405020304" pitchFamily="18" charset="0"/>
                <a:cs typeface="Times New Roman" panose="02020603050405020304" pitchFamily="18" charset="0"/>
              </a:rPr>
              <a:t>Taddei</a:t>
            </a:r>
            <a:r>
              <a:rPr lang="en-IN" sz="1500" b="0" i="0" dirty="0">
                <a:effectLst/>
                <a:latin typeface="Times New Roman" panose="02020603050405020304" pitchFamily="18" charset="0"/>
                <a:cs typeface="Times New Roman" panose="02020603050405020304" pitchFamily="18" charset="0"/>
              </a:rPr>
              <a:t>, S. and Pang, P.S., 2021. Prognostic value of lung ultrasound in patients hospitalized for heart disease irrespective of symptoms and ejection fraction. </a:t>
            </a:r>
            <a:r>
              <a:rPr lang="en-IN" sz="1500" b="0" i="1" dirty="0">
                <a:effectLst/>
                <a:latin typeface="Times New Roman" panose="02020603050405020304" pitchFamily="18" charset="0"/>
                <a:cs typeface="Times New Roman" panose="02020603050405020304" pitchFamily="18" charset="0"/>
              </a:rPr>
              <a:t>ESC heart failure</a:t>
            </a:r>
            <a:r>
              <a:rPr lang="en-IN" sz="1500" b="0" i="0" dirty="0">
                <a:effectLst/>
                <a:latin typeface="Times New Roman" panose="02020603050405020304" pitchFamily="18" charset="0"/>
                <a:cs typeface="Times New Roman" panose="02020603050405020304" pitchFamily="18" charset="0"/>
              </a:rPr>
              <a:t>, </a:t>
            </a:r>
            <a:r>
              <a:rPr lang="en-IN" sz="1500" b="0" i="1" dirty="0">
                <a:effectLst/>
                <a:latin typeface="Times New Roman" panose="02020603050405020304" pitchFamily="18" charset="0"/>
                <a:cs typeface="Times New Roman" panose="02020603050405020304" pitchFamily="18" charset="0"/>
              </a:rPr>
              <a:t>8</a:t>
            </a:r>
            <a:r>
              <a:rPr lang="en-IN" sz="1500" b="0" i="0" dirty="0">
                <a:effectLst/>
                <a:latin typeface="Times New Roman" panose="02020603050405020304" pitchFamily="18" charset="0"/>
                <a:cs typeface="Times New Roman" panose="02020603050405020304" pitchFamily="18" charset="0"/>
              </a:rPr>
              <a:t>(4), pp.2660-2669.</a:t>
            </a:r>
            <a:endParaRPr lang="en-GB" sz="1500" dirty="0">
              <a:latin typeface="Times New Roman" pitchFamily="18" charset="0"/>
              <a:cs typeface="Times New Roman" pitchFamily="18" charset="0"/>
            </a:endParaRPr>
          </a:p>
          <a:p>
            <a:pPr algn="just">
              <a:lnSpc>
                <a:spcPct val="150000"/>
              </a:lnSpc>
            </a:pPr>
            <a:endParaRPr lang="en-GB" sz="15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Huge-Thank-You.jpeg"/>
          <p:cNvPicPr>
            <a:picLocks noChangeAspect="1"/>
          </p:cNvPicPr>
          <p:nvPr/>
        </p:nvPicPr>
        <p:blipFill>
          <a:blip r:embed="rId2" cstate="print"/>
          <a:stretch>
            <a:fillRect/>
          </a:stretch>
        </p:blipFill>
        <p:spPr>
          <a:xfrm>
            <a:off x="0" y="0"/>
            <a:ext cx="9144000" cy="6858000"/>
          </a:xfrm>
          <a:prstGeom prst="rect">
            <a:avLst/>
          </a:prstGeom>
          <a:ln>
            <a:noFill/>
          </a:ln>
          <a:effectLst>
            <a:softEdge rad="112500"/>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211</TotalTime>
  <Words>1503</Words>
  <Application>Microsoft Office PowerPoint</Application>
  <PresentationFormat>On-screen Show (4:3)</PresentationFormat>
  <Paragraphs>98</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Practical Test on Introduction to Physiology</vt:lpstr>
      <vt:lpstr>Introduction</vt:lpstr>
      <vt:lpstr>Anatomy and Physiology </vt:lpstr>
      <vt:lpstr>Questionnaire</vt:lpstr>
      <vt:lpstr>Health-related lifestyle information of the patient</vt:lpstr>
      <vt:lpstr>Health Risks </vt:lpstr>
      <vt:lpstr>Recommendations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Test on Introduction to Physiology</dc:title>
  <dc:creator>User</dc:creator>
  <cp:lastModifiedBy>Jessica Onyemaechi Nmadume (2008179)</cp:lastModifiedBy>
  <cp:revision>58</cp:revision>
  <dcterms:created xsi:type="dcterms:W3CDTF">2022-03-24T06:16:58Z</dcterms:created>
  <dcterms:modified xsi:type="dcterms:W3CDTF">2022-04-01T20:34:47Z</dcterms:modified>
</cp:coreProperties>
</file>