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73" r:id="rId3"/>
    <p:sldId id="274" r:id="rId4"/>
    <p:sldId id="257" r:id="rId5"/>
    <p:sldId id="258" r:id="rId6"/>
    <p:sldId id="259" r:id="rId7"/>
    <p:sldId id="260" r:id="rId8"/>
    <p:sldId id="261" r:id="rId9"/>
    <p:sldId id="262" r:id="rId10"/>
    <p:sldId id="264" r:id="rId11"/>
    <p:sldId id="265" r:id="rId12"/>
    <p:sldId id="266" r:id="rId13"/>
    <p:sldId id="269" r:id="rId14"/>
    <p:sldId id="270" r:id="rId15"/>
    <p:sldId id="271" r:id="rId16"/>
    <p:sldId id="275" r:id="rId17"/>
  </p:sldIdLst>
  <p:sldSz cx="10693400" cy="7562850"/>
  <p:notesSz cx="10693400" cy="75628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FB6C804-C215-2F18-139A-5AB9F6156666}" name="Rehana Intisar" initials="RI" userId="89862d313e702cd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33CC33"/>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B7130-BF9B-4965-AD34-48008EB49196}" v="194" dt="2026-10-26T11:28:29.361"/>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281" autoAdjust="0"/>
  </p:normalViewPr>
  <p:slideViewPr>
    <p:cSldViewPr>
      <p:cViewPr>
        <p:scale>
          <a:sx n="40" d="100"/>
          <a:sy n="40" d="100"/>
        </p:scale>
        <p:origin x="2405" y="61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hana Intisar" userId="89862d313e702cd1" providerId="LiveId" clId="{8D2DFBC8-22BF-4116-A9CA-5DAD829A5C16}"/>
    <pc:docChg chg="undo custSel addSld delSld modSld">
      <pc:chgData name="Rehana Intisar" userId="89862d313e702cd1" providerId="LiveId" clId="{8D2DFBC8-22BF-4116-A9CA-5DAD829A5C16}" dt="2026-10-26T11:28:44.999" v="4940" actId="6549"/>
      <pc:docMkLst>
        <pc:docMk/>
      </pc:docMkLst>
      <pc:sldChg chg="addSp delSp modSp mod">
        <pc:chgData name="Rehana Intisar" userId="89862d313e702cd1" providerId="LiveId" clId="{8D2DFBC8-22BF-4116-A9CA-5DAD829A5C16}" dt="2026-10-25T14:42:07.642" v="4647" actId="22"/>
        <pc:sldMkLst>
          <pc:docMk/>
          <pc:sldMk cId="0" sldId="256"/>
        </pc:sldMkLst>
        <pc:spChg chg="mod">
          <ac:chgData name="Rehana Intisar" userId="89862d313e702cd1" providerId="LiveId" clId="{8D2DFBC8-22BF-4116-A9CA-5DAD829A5C16}" dt="2026-10-22T11:27:31.683" v="66" actId="255"/>
          <ac:spMkLst>
            <pc:docMk/>
            <pc:sldMk cId="0" sldId="256"/>
            <ac:spMk id="3" creationId="{00000000-0000-0000-0000-000000000000}"/>
          </ac:spMkLst>
        </pc:spChg>
        <pc:spChg chg="add del mod">
          <ac:chgData name="Rehana Intisar" userId="89862d313e702cd1" providerId="LiveId" clId="{8D2DFBC8-22BF-4116-A9CA-5DAD829A5C16}" dt="2026-10-25T14:38:01.656" v="4646" actId="478"/>
          <ac:spMkLst>
            <pc:docMk/>
            <pc:sldMk cId="0" sldId="256"/>
            <ac:spMk id="5" creationId="{B3869CEB-40F3-B546-D212-37ED916428E0}"/>
          </ac:spMkLst>
        </pc:spChg>
        <pc:spChg chg="add mod">
          <ac:chgData name="Rehana Intisar" userId="89862d313e702cd1" providerId="LiveId" clId="{8D2DFBC8-22BF-4116-A9CA-5DAD829A5C16}" dt="2026-10-22T11:44:18.547" v="156" actId="2710"/>
          <ac:spMkLst>
            <pc:docMk/>
            <pc:sldMk cId="0" sldId="256"/>
            <ac:spMk id="7" creationId="{4EB3A9F3-CAC4-D6E3-CC9F-AB3A793E74AD}"/>
          </ac:spMkLst>
        </pc:spChg>
        <pc:spChg chg="add mod">
          <ac:chgData name="Rehana Intisar" userId="89862d313e702cd1" providerId="LiveId" clId="{8D2DFBC8-22BF-4116-A9CA-5DAD829A5C16}" dt="2026-10-22T11:45:32.415" v="161" actId="14100"/>
          <ac:spMkLst>
            <pc:docMk/>
            <pc:sldMk cId="0" sldId="256"/>
            <ac:spMk id="8" creationId="{3DCB5B71-E87B-897C-DCC4-FD98C4A9B85F}"/>
          </ac:spMkLst>
        </pc:spChg>
        <pc:picChg chg="del mod">
          <ac:chgData name="Rehana Intisar" userId="89862d313e702cd1" providerId="LiveId" clId="{8D2DFBC8-22BF-4116-A9CA-5DAD829A5C16}" dt="2026-10-25T14:37:47.214" v="4645" actId="478"/>
          <ac:picMkLst>
            <pc:docMk/>
            <pc:sldMk cId="0" sldId="256"/>
            <ac:picMk id="2" creationId="{00000000-0000-0000-0000-000000000000}"/>
          </ac:picMkLst>
        </pc:picChg>
        <pc:picChg chg="add mod">
          <ac:chgData name="Rehana Intisar" userId="89862d313e702cd1" providerId="LiveId" clId="{8D2DFBC8-22BF-4116-A9CA-5DAD829A5C16}" dt="2026-10-22T11:45:11.147" v="157" actId="1076"/>
          <ac:picMkLst>
            <pc:docMk/>
            <pc:sldMk cId="0" sldId="256"/>
            <ac:picMk id="4" creationId="{B147CCDF-1B75-3206-EA62-ADE176546E72}"/>
          </ac:picMkLst>
        </pc:picChg>
        <pc:picChg chg="add">
          <ac:chgData name="Rehana Intisar" userId="89862d313e702cd1" providerId="LiveId" clId="{8D2DFBC8-22BF-4116-A9CA-5DAD829A5C16}" dt="2026-10-25T14:42:07.642" v="4647" actId="22"/>
          <ac:picMkLst>
            <pc:docMk/>
            <pc:sldMk cId="0" sldId="256"/>
            <ac:picMk id="9" creationId="{09433324-E827-650F-EF3B-44C3EF3AB591}"/>
          </ac:picMkLst>
        </pc:picChg>
      </pc:sldChg>
      <pc:sldChg chg="addSp delSp modSp mod">
        <pc:chgData name="Rehana Intisar" userId="89862d313e702cd1" providerId="LiveId" clId="{8D2DFBC8-22BF-4116-A9CA-5DAD829A5C16}" dt="2026-10-26T11:06:57.603" v="4932" actId="20577"/>
        <pc:sldMkLst>
          <pc:docMk/>
          <pc:sldMk cId="0" sldId="257"/>
        </pc:sldMkLst>
        <pc:spChg chg="mod">
          <ac:chgData name="Rehana Intisar" userId="89862d313e702cd1" providerId="LiveId" clId="{8D2DFBC8-22BF-4116-A9CA-5DAD829A5C16}" dt="2026-10-25T15:21:08.793" v="4814" actId="20577"/>
          <ac:spMkLst>
            <pc:docMk/>
            <pc:sldMk cId="0" sldId="257"/>
            <ac:spMk id="2" creationId="{00000000-0000-0000-0000-000000000000}"/>
          </ac:spMkLst>
        </pc:spChg>
        <pc:spChg chg="mod">
          <ac:chgData name="Rehana Intisar" userId="89862d313e702cd1" providerId="LiveId" clId="{8D2DFBC8-22BF-4116-A9CA-5DAD829A5C16}" dt="2026-10-26T11:06:57.603" v="4932" actId="20577"/>
          <ac:spMkLst>
            <pc:docMk/>
            <pc:sldMk cId="0" sldId="257"/>
            <ac:spMk id="4" creationId="{00000000-0000-0000-0000-000000000000}"/>
          </ac:spMkLst>
        </pc:spChg>
        <pc:spChg chg="add mod">
          <ac:chgData name="Rehana Intisar" userId="89862d313e702cd1" providerId="LiveId" clId="{8D2DFBC8-22BF-4116-A9CA-5DAD829A5C16}" dt="2026-10-24T12:31:47.579" v="2007" actId="1076"/>
          <ac:spMkLst>
            <pc:docMk/>
            <pc:sldMk cId="0" sldId="257"/>
            <ac:spMk id="5" creationId="{5B891661-E180-734F-3E77-5D55A5CF2D62}"/>
          </ac:spMkLst>
        </pc:spChg>
        <pc:spChg chg="add mod">
          <ac:chgData name="Rehana Intisar" userId="89862d313e702cd1" providerId="LiveId" clId="{8D2DFBC8-22BF-4116-A9CA-5DAD829A5C16}" dt="2026-10-25T14:13:13.018" v="4345" actId="1036"/>
          <ac:spMkLst>
            <pc:docMk/>
            <pc:sldMk cId="0" sldId="257"/>
            <ac:spMk id="8" creationId="{C8F61BAD-7150-1A4D-FBE0-FEA5DE006E0C}"/>
          </ac:spMkLst>
        </pc:spChg>
        <pc:spChg chg="add mod">
          <ac:chgData name="Rehana Intisar" userId="89862d313e702cd1" providerId="LiveId" clId="{8D2DFBC8-22BF-4116-A9CA-5DAD829A5C16}" dt="2026-10-25T14:13:16.675" v="4347" actId="1036"/>
          <ac:spMkLst>
            <pc:docMk/>
            <pc:sldMk cId="0" sldId="257"/>
            <ac:spMk id="9" creationId="{E6839561-D618-FDE6-D2D5-8D77CBEF5CDE}"/>
          </ac:spMkLst>
        </pc:spChg>
        <pc:spChg chg="add mod">
          <ac:chgData name="Rehana Intisar" userId="89862d313e702cd1" providerId="LiveId" clId="{8D2DFBC8-22BF-4116-A9CA-5DAD829A5C16}" dt="2026-10-22T13:54:13.143" v="753" actId="113"/>
          <ac:spMkLst>
            <pc:docMk/>
            <pc:sldMk cId="0" sldId="257"/>
            <ac:spMk id="11" creationId="{AB433B0E-8951-9AC2-A43A-62146E5ADA6D}"/>
          </ac:spMkLst>
        </pc:spChg>
        <pc:picChg chg="add mod">
          <ac:chgData name="Rehana Intisar" userId="89862d313e702cd1" providerId="LiveId" clId="{8D2DFBC8-22BF-4116-A9CA-5DAD829A5C16}" dt="2026-10-25T14:12:55.800" v="4340" actId="14100"/>
          <ac:picMkLst>
            <pc:docMk/>
            <pc:sldMk cId="0" sldId="257"/>
            <ac:picMk id="7" creationId="{340D357C-6447-1280-32C3-A92F8EE62497}"/>
          </ac:picMkLst>
        </pc:picChg>
      </pc:sldChg>
      <pc:sldChg chg="addSp delSp modSp mod modClrScheme chgLayout">
        <pc:chgData name="Rehana Intisar" userId="89862d313e702cd1" providerId="LiveId" clId="{8D2DFBC8-22BF-4116-A9CA-5DAD829A5C16}" dt="2026-10-25T15:20:54.987" v="4812" actId="20577"/>
        <pc:sldMkLst>
          <pc:docMk/>
          <pc:sldMk cId="0" sldId="258"/>
        </pc:sldMkLst>
        <pc:spChg chg="mod">
          <ac:chgData name="Rehana Intisar" userId="89862d313e702cd1" providerId="LiveId" clId="{8D2DFBC8-22BF-4116-A9CA-5DAD829A5C16}" dt="2026-10-24T12:55:50.267" v="2028" actId="1076"/>
          <ac:spMkLst>
            <pc:docMk/>
            <pc:sldMk cId="0" sldId="258"/>
            <ac:spMk id="2" creationId="{00000000-0000-0000-0000-000000000000}"/>
          </ac:spMkLst>
        </pc:spChg>
        <pc:spChg chg="mod ord">
          <ac:chgData name="Rehana Intisar" userId="89862d313e702cd1" providerId="LiveId" clId="{8D2DFBC8-22BF-4116-A9CA-5DAD829A5C16}" dt="2026-10-25T15:20:54.987" v="4812" actId="20577"/>
          <ac:spMkLst>
            <pc:docMk/>
            <pc:sldMk cId="0" sldId="258"/>
            <ac:spMk id="4" creationId="{00000000-0000-0000-0000-000000000000}"/>
          </ac:spMkLst>
        </pc:spChg>
        <pc:spChg chg="add mod">
          <ac:chgData name="Rehana Intisar" userId="89862d313e702cd1" providerId="LiveId" clId="{8D2DFBC8-22BF-4116-A9CA-5DAD829A5C16}" dt="2026-10-22T13:24:37.427" v="462" actId="14100"/>
          <ac:spMkLst>
            <pc:docMk/>
            <pc:sldMk cId="0" sldId="258"/>
            <ac:spMk id="10" creationId="{5B0E3D8A-7E3E-DFFA-95E0-38FB003F2C65}"/>
          </ac:spMkLst>
        </pc:spChg>
        <pc:spChg chg="add mod">
          <ac:chgData name="Rehana Intisar" userId="89862d313e702cd1" providerId="LiveId" clId="{8D2DFBC8-22BF-4116-A9CA-5DAD829A5C16}" dt="2026-10-25T11:52:21.400" v="3027" actId="20577"/>
          <ac:spMkLst>
            <pc:docMk/>
            <pc:sldMk cId="0" sldId="258"/>
            <ac:spMk id="11" creationId="{13479194-452C-3A66-0AA1-43A4ED4E03F1}"/>
          </ac:spMkLst>
        </pc:spChg>
        <pc:spChg chg="add mod">
          <ac:chgData name="Rehana Intisar" userId="89862d313e702cd1" providerId="LiveId" clId="{8D2DFBC8-22BF-4116-A9CA-5DAD829A5C16}" dt="2026-10-24T14:14:19.183" v="2058" actId="14100"/>
          <ac:spMkLst>
            <pc:docMk/>
            <pc:sldMk cId="0" sldId="258"/>
            <ac:spMk id="12" creationId="{326B12DC-CEE4-73F2-A987-6EAD86DF1FCF}"/>
          </ac:spMkLst>
        </pc:spChg>
        <pc:spChg chg="add mod">
          <ac:chgData name="Rehana Intisar" userId="89862d313e702cd1" providerId="LiveId" clId="{8D2DFBC8-22BF-4116-A9CA-5DAD829A5C16}" dt="2026-10-24T14:13:36.702" v="2054" actId="20577"/>
          <ac:spMkLst>
            <pc:docMk/>
            <pc:sldMk cId="0" sldId="258"/>
            <ac:spMk id="13" creationId="{65227F20-C614-6739-96C6-BBC981CDB557}"/>
          </ac:spMkLst>
        </pc:spChg>
        <pc:picChg chg="add mod">
          <ac:chgData name="Rehana Intisar" userId="89862d313e702cd1" providerId="LiveId" clId="{8D2DFBC8-22BF-4116-A9CA-5DAD829A5C16}" dt="2026-10-22T13:20:54.232" v="438" actId="14100"/>
          <ac:picMkLst>
            <pc:docMk/>
            <pc:sldMk cId="0" sldId="258"/>
            <ac:picMk id="7" creationId="{B8517B35-6F08-2073-4D97-226B6CBCC2FD}"/>
          </ac:picMkLst>
        </pc:picChg>
      </pc:sldChg>
      <pc:sldChg chg="addSp delSp modSp mod">
        <pc:chgData name="Rehana Intisar" userId="89862d313e702cd1" providerId="LiveId" clId="{8D2DFBC8-22BF-4116-A9CA-5DAD829A5C16}" dt="2026-10-25T15:20:45.889" v="4810" actId="20577"/>
        <pc:sldMkLst>
          <pc:docMk/>
          <pc:sldMk cId="0" sldId="259"/>
        </pc:sldMkLst>
        <pc:spChg chg="mod">
          <ac:chgData name="Rehana Intisar" userId="89862d313e702cd1" providerId="LiveId" clId="{8D2DFBC8-22BF-4116-A9CA-5DAD829A5C16}" dt="2026-10-22T20:14:58.438" v="895" actId="207"/>
          <ac:spMkLst>
            <pc:docMk/>
            <pc:sldMk cId="0" sldId="259"/>
            <ac:spMk id="2" creationId="{00000000-0000-0000-0000-000000000000}"/>
          </ac:spMkLst>
        </pc:spChg>
        <pc:spChg chg="mod">
          <ac:chgData name="Rehana Intisar" userId="89862d313e702cd1" providerId="LiveId" clId="{8D2DFBC8-22BF-4116-A9CA-5DAD829A5C16}" dt="2026-10-25T15:20:45.889" v="4810" actId="20577"/>
          <ac:spMkLst>
            <pc:docMk/>
            <pc:sldMk cId="0" sldId="259"/>
            <ac:spMk id="3" creationId="{00000000-0000-0000-0000-000000000000}"/>
          </ac:spMkLst>
        </pc:spChg>
        <pc:spChg chg="add mod">
          <ac:chgData name="Rehana Intisar" userId="89862d313e702cd1" providerId="LiveId" clId="{8D2DFBC8-22BF-4116-A9CA-5DAD829A5C16}" dt="2026-10-22T14:10:42.956" v="826" actId="1076"/>
          <ac:spMkLst>
            <pc:docMk/>
            <pc:sldMk cId="0" sldId="259"/>
            <ac:spMk id="6" creationId="{B6AE4964-11F8-88E8-CFA1-F592D559E0D0}"/>
          </ac:spMkLst>
        </pc:spChg>
        <pc:spChg chg="add mod">
          <ac:chgData name="Rehana Intisar" userId="89862d313e702cd1" providerId="LiveId" clId="{8D2DFBC8-22BF-4116-A9CA-5DAD829A5C16}" dt="2026-10-24T19:36:22.800" v="2363" actId="1038"/>
          <ac:spMkLst>
            <pc:docMk/>
            <pc:sldMk cId="0" sldId="259"/>
            <ac:spMk id="10" creationId="{DA544328-5D3F-5B78-131D-4570F4DDA8C1}"/>
          </ac:spMkLst>
        </pc:spChg>
        <pc:picChg chg="add mod">
          <ac:chgData name="Rehana Intisar" userId="89862d313e702cd1" providerId="LiveId" clId="{8D2DFBC8-22BF-4116-A9CA-5DAD829A5C16}" dt="2026-10-24T19:36:15.528" v="2361" actId="1038"/>
          <ac:picMkLst>
            <pc:docMk/>
            <pc:sldMk cId="0" sldId="259"/>
            <ac:picMk id="4" creationId="{4C8D3967-9CC3-1672-7C62-1EFA9597227D}"/>
          </ac:picMkLst>
        </pc:picChg>
      </pc:sldChg>
      <pc:sldChg chg="addSp delSp modSp mod">
        <pc:chgData name="Rehana Intisar" userId="89862d313e702cd1" providerId="LiveId" clId="{8D2DFBC8-22BF-4116-A9CA-5DAD829A5C16}" dt="2026-10-25T15:20:34.549" v="4808" actId="20577"/>
        <pc:sldMkLst>
          <pc:docMk/>
          <pc:sldMk cId="0" sldId="260"/>
        </pc:sldMkLst>
        <pc:spChg chg="mod">
          <ac:chgData name="Rehana Intisar" userId="89862d313e702cd1" providerId="LiveId" clId="{8D2DFBC8-22BF-4116-A9CA-5DAD829A5C16}" dt="2026-10-25T15:20:34.549" v="4808" actId="20577"/>
          <ac:spMkLst>
            <pc:docMk/>
            <pc:sldMk cId="0" sldId="260"/>
            <ac:spMk id="2" creationId="{00000000-0000-0000-0000-000000000000}"/>
          </ac:spMkLst>
        </pc:spChg>
        <pc:spChg chg="add mod">
          <ac:chgData name="Rehana Intisar" userId="89862d313e702cd1" providerId="LiveId" clId="{8D2DFBC8-22BF-4116-A9CA-5DAD829A5C16}" dt="2026-10-25T12:07:57.914" v="3107" actId="1037"/>
          <ac:spMkLst>
            <pc:docMk/>
            <pc:sldMk cId="0" sldId="260"/>
            <ac:spMk id="4" creationId="{A919EE2A-E9A2-3286-786C-CCC53882EC99}"/>
          </ac:spMkLst>
        </pc:spChg>
        <pc:spChg chg="del mod">
          <ac:chgData name="Rehana Intisar" userId="89862d313e702cd1" providerId="LiveId" clId="{8D2DFBC8-22BF-4116-A9CA-5DAD829A5C16}" dt="2026-10-25T11:54:01.889" v="3028" actId="478"/>
          <ac:spMkLst>
            <pc:docMk/>
            <pc:sldMk cId="0" sldId="260"/>
            <ac:spMk id="7" creationId="{00000000-0000-0000-0000-000000000000}"/>
          </ac:spMkLst>
        </pc:spChg>
        <pc:spChg chg="add mod">
          <ac:chgData name="Rehana Intisar" userId="89862d313e702cd1" providerId="LiveId" clId="{8D2DFBC8-22BF-4116-A9CA-5DAD829A5C16}" dt="2026-10-24T19:39:45.433" v="2367" actId="1035"/>
          <ac:spMkLst>
            <pc:docMk/>
            <pc:sldMk cId="0" sldId="260"/>
            <ac:spMk id="10" creationId="{14FE0932-B7F6-272D-6D01-DAE3FEFE2F9D}"/>
          </ac:spMkLst>
        </pc:spChg>
        <pc:spChg chg="add mod">
          <ac:chgData name="Rehana Intisar" userId="89862d313e702cd1" providerId="LiveId" clId="{8D2DFBC8-22BF-4116-A9CA-5DAD829A5C16}" dt="2026-10-25T12:05:36.798" v="3105" actId="1076"/>
          <ac:spMkLst>
            <pc:docMk/>
            <pc:sldMk cId="0" sldId="260"/>
            <ac:spMk id="13" creationId="{2014148C-670D-EE67-C80E-5C8131681686}"/>
          </ac:spMkLst>
        </pc:spChg>
        <pc:spChg chg="add mod">
          <ac:chgData name="Rehana Intisar" userId="89862d313e702cd1" providerId="LiveId" clId="{8D2DFBC8-22BF-4116-A9CA-5DAD829A5C16}" dt="2026-10-25T12:02:23.279" v="3071" actId="14100"/>
          <ac:spMkLst>
            <pc:docMk/>
            <pc:sldMk cId="0" sldId="260"/>
            <ac:spMk id="14" creationId="{A333B384-9363-FB0F-3913-476EE57545C2}"/>
          </ac:spMkLst>
        </pc:spChg>
        <pc:picChg chg="add mod modCrop">
          <ac:chgData name="Rehana Intisar" userId="89862d313e702cd1" providerId="LiveId" clId="{8D2DFBC8-22BF-4116-A9CA-5DAD829A5C16}" dt="2026-10-25T12:05:52.973" v="3106" actId="14100"/>
          <ac:picMkLst>
            <pc:docMk/>
            <pc:sldMk cId="0" sldId="260"/>
            <ac:picMk id="9" creationId="{672B70D8-56D8-1E98-2658-C1949CF97AFE}"/>
          </ac:picMkLst>
        </pc:picChg>
      </pc:sldChg>
      <pc:sldChg chg="addSp delSp modSp mod">
        <pc:chgData name="Rehana Intisar" userId="89862d313e702cd1" providerId="LiveId" clId="{8D2DFBC8-22BF-4116-A9CA-5DAD829A5C16}" dt="2026-10-25T15:20:28.298" v="4806" actId="20577"/>
        <pc:sldMkLst>
          <pc:docMk/>
          <pc:sldMk cId="0" sldId="261"/>
        </pc:sldMkLst>
        <pc:spChg chg="mod">
          <ac:chgData name="Rehana Intisar" userId="89862d313e702cd1" providerId="LiveId" clId="{8D2DFBC8-22BF-4116-A9CA-5DAD829A5C16}" dt="2026-10-25T15:20:28.298" v="4806" actId="20577"/>
          <ac:spMkLst>
            <pc:docMk/>
            <pc:sldMk cId="0" sldId="261"/>
            <ac:spMk id="2" creationId="{00000000-0000-0000-0000-000000000000}"/>
          </ac:spMkLst>
        </pc:spChg>
        <pc:spChg chg="mod">
          <ac:chgData name="Rehana Intisar" userId="89862d313e702cd1" providerId="LiveId" clId="{8D2DFBC8-22BF-4116-A9CA-5DAD829A5C16}" dt="2026-10-25T12:11:45.557" v="3120" actId="1036"/>
          <ac:spMkLst>
            <pc:docMk/>
            <pc:sldMk cId="0" sldId="261"/>
            <ac:spMk id="3" creationId="{00000000-0000-0000-0000-000000000000}"/>
          </ac:spMkLst>
        </pc:spChg>
        <pc:spChg chg="add mod">
          <ac:chgData name="Rehana Intisar" userId="89862d313e702cd1" providerId="LiveId" clId="{8D2DFBC8-22BF-4116-A9CA-5DAD829A5C16}" dt="2026-10-25T12:12:25.793" v="3122" actId="14100"/>
          <ac:spMkLst>
            <pc:docMk/>
            <pc:sldMk cId="0" sldId="261"/>
            <ac:spMk id="4" creationId="{AF952E31-E63E-E805-FC02-6BA3ABA12148}"/>
          </ac:spMkLst>
        </pc:spChg>
        <pc:spChg chg="add mod">
          <ac:chgData name="Rehana Intisar" userId="89862d313e702cd1" providerId="LiveId" clId="{8D2DFBC8-22BF-4116-A9CA-5DAD829A5C16}" dt="2026-10-24T21:40:36.883" v="2753" actId="1076"/>
          <ac:spMkLst>
            <pc:docMk/>
            <pc:sldMk cId="0" sldId="261"/>
            <ac:spMk id="5" creationId="{4D0A91E9-8435-3F9D-D93F-F26E46ED20FA}"/>
          </ac:spMkLst>
        </pc:spChg>
        <pc:spChg chg="add mod">
          <ac:chgData name="Rehana Intisar" userId="89862d313e702cd1" providerId="LiveId" clId="{8D2DFBC8-22BF-4116-A9CA-5DAD829A5C16}" dt="2026-10-24T21:40:44.471" v="2754" actId="1076"/>
          <ac:spMkLst>
            <pc:docMk/>
            <pc:sldMk cId="0" sldId="261"/>
            <ac:spMk id="8" creationId="{5579A0C6-9D1C-8996-FF25-C9713148C7CC}"/>
          </ac:spMkLst>
        </pc:spChg>
        <pc:spChg chg="add mod">
          <ac:chgData name="Rehana Intisar" userId="89862d313e702cd1" providerId="LiveId" clId="{8D2DFBC8-22BF-4116-A9CA-5DAD829A5C16}" dt="2026-10-25T12:08:59.424" v="3111" actId="1036"/>
          <ac:spMkLst>
            <pc:docMk/>
            <pc:sldMk cId="0" sldId="261"/>
            <ac:spMk id="9" creationId="{255F6054-B607-738B-A4B5-ABE12B785304}"/>
          </ac:spMkLst>
        </pc:spChg>
        <pc:picChg chg="add mod">
          <ac:chgData name="Rehana Intisar" userId="89862d313e702cd1" providerId="LiveId" clId="{8D2DFBC8-22BF-4116-A9CA-5DAD829A5C16}" dt="2026-10-25T12:09:05.284" v="3112" actId="14100"/>
          <ac:picMkLst>
            <pc:docMk/>
            <pc:sldMk cId="0" sldId="261"/>
            <ac:picMk id="7" creationId="{E2CC8EBC-41BC-B45D-10C1-DAFADA554DCA}"/>
          </ac:picMkLst>
        </pc:picChg>
      </pc:sldChg>
      <pc:sldChg chg="addSp delSp modSp mod">
        <pc:chgData name="Rehana Intisar" userId="89862d313e702cd1" providerId="LiveId" clId="{8D2DFBC8-22BF-4116-A9CA-5DAD829A5C16}" dt="2026-10-26T10:56:20.024" v="4930"/>
        <pc:sldMkLst>
          <pc:docMk/>
          <pc:sldMk cId="0" sldId="262"/>
        </pc:sldMkLst>
        <pc:spChg chg="mod">
          <ac:chgData name="Rehana Intisar" userId="89862d313e702cd1" providerId="LiveId" clId="{8D2DFBC8-22BF-4116-A9CA-5DAD829A5C16}" dt="2026-10-24T21:03:49.355" v="2700" actId="1076"/>
          <ac:spMkLst>
            <pc:docMk/>
            <pc:sldMk cId="0" sldId="262"/>
            <ac:spMk id="2" creationId="{00000000-0000-0000-0000-000000000000}"/>
          </ac:spMkLst>
        </pc:spChg>
        <pc:spChg chg="mod">
          <ac:chgData name="Rehana Intisar" userId="89862d313e702cd1" providerId="LiveId" clId="{8D2DFBC8-22BF-4116-A9CA-5DAD829A5C16}" dt="2026-10-25T15:19:53.061" v="4804" actId="20577"/>
          <ac:spMkLst>
            <pc:docMk/>
            <pc:sldMk cId="0" sldId="262"/>
            <ac:spMk id="3" creationId="{00000000-0000-0000-0000-000000000000}"/>
          </ac:spMkLst>
        </pc:spChg>
        <pc:spChg chg="add mod">
          <ac:chgData name="Rehana Intisar" userId="89862d313e702cd1" providerId="LiveId" clId="{8D2DFBC8-22BF-4116-A9CA-5DAD829A5C16}" dt="2026-10-25T12:21:35.914" v="3205" actId="14100"/>
          <ac:spMkLst>
            <pc:docMk/>
            <pc:sldMk cId="0" sldId="262"/>
            <ac:spMk id="15" creationId="{91EDC375-2B71-3C1F-3896-AF7AB5E4BB8C}"/>
          </ac:spMkLst>
        </pc:spChg>
        <pc:spChg chg="add mod">
          <ac:chgData name="Rehana Intisar" userId="89862d313e702cd1" providerId="LiveId" clId="{8D2DFBC8-22BF-4116-A9CA-5DAD829A5C16}" dt="2026-10-26T10:56:20.024" v="4930"/>
          <ac:spMkLst>
            <pc:docMk/>
            <pc:sldMk cId="0" sldId="262"/>
            <ac:spMk id="16" creationId="{DCD5F5AA-0CF1-FCF3-A2F8-A25BE413592B}"/>
          </ac:spMkLst>
        </pc:spChg>
        <pc:spChg chg="add mod">
          <ac:chgData name="Rehana Intisar" userId="89862d313e702cd1" providerId="LiveId" clId="{8D2DFBC8-22BF-4116-A9CA-5DAD829A5C16}" dt="2026-10-26T10:54:58.988" v="4928" actId="14100"/>
          <ac:spMkLst>
            <pc:docMk/>
            <pc:sldMk cId="0" sldId="262"/>
            <ac:spMk id="17" creationId="{3EDB2505-F3DF-8E15-6A9C-4CD04E9AE18F}"/>
          </ac:spMkLst>
        </pc:spChg>
        <pc:graphicFrameChg chg="add mod modGraphic">
          <ac:chgData name="Rehana Intisar" userId="89862d313e702cd1" providerId="LiveId" clId="{8D2DFBC8-22BF-4116-A9CA-5DAD829A5C16}" dt="2026-10-24T22:04:15.798" v="2906" actId="6549"/>
          <ac:graphicFrameMkLst>
            <pc:docMk/>
            <pc:sldMk cId="0" sldId="262"/>
            <ac:graphicFrameMk id="14" creationId="{20D6BF43-BEEA-75C2-1AAA-D9E08524818E}"/>
          </ac:graphicFrameMkLst>
        </pc:graphicFrameChg>
      </pc:sldChg>
      <pc:sldChg chg="addSp delSp modSp mod setBg">
        <pc:chgData name="Rehana Intisar" userId="89862d313e702cd1" providerId="LiveId" clId="{8D2DFBC8-22BF-4116-A9CA-5DAD829A5C16}" dt="2026-10-25T16:08:45.493" v="4920" actId="20577"/>
        <pc:sldMkLst>
          <pc:docMk/>
          <pc:sldMk cId="0" sldId="264"/>
        </pc:sldMkLst>
        <pc:spChg chg="mod">
          <ac:chgData name="Rehana Intisar" userId="89862d313e702cd1" providerId="LiveId" clId="{8D2DFBC8-22BF-4116-A9CA-5DAD829A5C16}" dt="2026-10-25T15:19:42.063" v="4802" actId="20577"/>
          <ac:spMkLst>
            <pc:docMk/>
            <pc:sldMk cId="0" sldId="264"/>
            <ac:spMk id="2" creationId="{00000000-0000-0000-0000-000000000000}"/>
          </ac:spMkLst>
        </pc:spChg>
        <pc:spChg chg="mod">
          <ac:chgData name="Rehana Intisar" userId="89862d313e702cd1" providerId="LiveId" clId="{8D2DFBC8-22BF-4116-A9CA-5DAD829A5C16}" dt="2026-10-25T12:54:42.222" v="4011" actId="207"/>
          <ac:spMkLst>
            <pc:docMk/>
            <pc:sldMk cId="0" sldId="264"/>
            <ac:spMk id="3" creationId="{00000000-0000-0000-0000-000000000000}"/>
          </ac:spMkLst>
        </pc:spChg>
        <pc:spChg chg="add del mod">
          <ac:chgData name="Rehana Intisar" userId="89862d313e702cd1" providerId="LiveId" clId="{8D2DFBC8-22BF-4116-A9CA-5DAD829A5C16}" dt="2026-10-25T12:32:37.233" v="3648" actId="478"/>
          <ac:spMkLst>
            <pc:docMk/>
            <pc:sldMk cId="0" sldId="264"/>
            <ac:spMk id="4" creationId="{259D5378-9840-5525-C7B5-DC0162DEBFD6}"/>
          </ac:spMkLst>
        </pc:spChg>
        <pc:spChg chg="add del mod">
          <ac:chgData name="Rehana Intisar" userId="89862d313e702cd1" providerId="LiveId" clId="{8D2DFBC8-22BF-4116-A9CA-5DAD829A5C16}" dt="2026-10-25T12:35:18.008" v="3661"/>
          <ac:spMkLst>
            <pc:docMk/>
            <pc:sldMk cId="0" sldId="264"/>
            <ac:spMk id="5" creationId="{5A27FE16-760F-F4A6-119B-733C118147AA}"/>
          </ac:spMkLst>
        </pc:spChg>
        <pc:spChg chg="del mod">
          <ac:chgData name="Rehana Intisar" userId="89862d313e702cd1" providerId="LiveId" clId="{8D2DFBC8-22BF-4116-A9CA-5DAD829A5C16}" dt="2026-10-25T12:31:41.941" v="3646"/>
          <ac:spMkLst>
            <pc:docMk/>
            <pc:sldMk cId="0" sldId="264"/>
            <ac:spMk id="6" creationId="{00000000-0000-0000-0000-000000000000}"/>
          </ac:spMkLst>
        </pc:spChg>
        <pc:spChg chg="add del mod">
          <ac:chgData name="Rehana Intisar" userId="89862d313e702cd1" providerId="LiveId" clId="{8D2DFBC8-22BF-4116-A9CA-5DAD829A5C16}" dt="2026-10-25T12:35:59.814" v="3934"/>
          <ac:spMkLst>
            <pc:docMk/>
            <pc:sldMk cId="0" sldId="264"/>
            <ac:spMk id="7" creationId="{A8A1B2EE-0FE9-8DC8-F3B4-715A89EF2F2D}"/>
          </ac:spMkLst>
        </pc:spChg>
        <pc:spChg chg="add del mod">
          <ac:chgData name="Rehana Intisar" userId="89862d313e702cd1" providerId="LiveId" clId="{8D2DFBC8-22BF-4116-A9CA-5DAD829A5C16}" dt="2026-10-25T12:35:22.585" v="3663" actId="478"/>
          <ac:spMkLst>
            <pc:docMk/>
            <pc:sldMk cId="0" sldId="264"/>
            <ac:spMk id="8" creationId="{7E421249-A1D2-99AB-37AA-FF67814D76E0}"/>
          </ac:spMkLst>
        </pc:spChg>
        <pc:spChg chg="add del mod">
          <ac:chgData name="Rehana Intisar" userId="89862d313e702cd1" providerId="LiveId" clId="{8D2DFBC8-22BF-4116-A9CA-5DAD829A5C16}" dt="2026-10-25T12:48:18.409" v="3967" actId="478"/>
          <ac:spMkLst>
            <pc:docMk/>
            <pc:sldMk cId="0" sldId="264"/>
            <ac:spMk id="11" creationId="{D6887699-7C30-4609-88AA-323B1A2F055B}"/>
          </ac:spMkLst>
        </pc:spChg>
        <pc:spChg chg="add del mod">
          <ac:chgData name="Rehana Intisar" userId="89862d313e702cd1" providerId="LiveId" clId="{8D2DFBC8-22BF-4116-A9CA-5DAD829A5C16}" dt="2026-10-25T12:53:38.128" v="4005" actId="478"/>
          <ac:spMkLst>
            <pc:docMk/>
            <pc:sldMk cId="0" sldId="264"/>
            <ac:spMk id="12" creationId="{AA1AA9B5-72AB-4538-495B-117C4CA1041D}"/>
          </ac:spMkLst>
        </pc:spChg>
        <pc:spChg chg="add del mod">
          <ac:chgData name="Rehana Intisar" userId="89862d313e702cd1" providerId="LiveId" clId="{8D2DFBC8-22BF-4116-A9CA-5DAD829A5C16}" dt="2026-10-25T12:53:44.123" v="4007" actId="478"/>
          <ac:spMkLst>
            <pc:docMk/>
            <pc:sldMk cId="0" sldId="264"/>
            <ac:spMk id="13" creationId="{7B5FC29F-D556-0E60-8008-119CD0D7E438}"/>
          </ac:spMkLst>
        </pc:spChg>
        <pc:spChg chg="add del mod">
          <ac:chgData name="Rehana Intisar" userId="89862d313e702cd1" providerId="LiveId" clId="{8D2DFBC8-22BF-4116-A9CA-5DAD829A5C16}" dt="2026-10-25T12:53:32.974" v="4003" actId="478"/>
          <ac:spMkLst>
            <pc:docMk/>
            <pc:sldMk cId="0" sldId="264"/>
            <ac:spMk id="15" creationId="{5904ADDB-8944-7D34-7265-D8A38B2D6AEE}"/>
          </ac:spMkLst>
        </pc:spChg>
        <pc:spChg chg="add del mod">
          <ac:chgData name="Rehana Intisar" userId="89862d313e702cd1" providerId="LiveId" clId="{8D2DFBC8-22BF-4116-A9CA-5DAD829A5C16}" dt="2026-10-25T12:53:40.634" v="4006" actId="478"/>
          <ac:spMkLst>
            <pc:docMk/>
            <pc:sldMk cId="0" sldId="264"/>
            <ac:spMk id="17" creationId="{2E991531-88E1-42A1-B416-283804C5C840}"/>
          </ac:spMkLst>
        </pc:spChg>
        <pc:spChg chg="add del">
          <ac:chgData name="Rehana Intisar" userId="89862d313e702cd1" providerId="LiveId" clId="{8D2DFBC8-22BF-4116-A9CA-5DAD829A5C16}" dt="2026-10-25T12:52:15.200" v="3993" actId="22"/>
          <ac:spMkLst>
            <pc:docMk/>
            <pc:sldMk cId="0" sldId="264"/>
            <ac:spMk id="19" creationId="{A7AB5E2A-68FB-7A6A-0377-9262B3D8D545}"/>
          </ac:spMkLst>
        </pc:spChg>
        <pc:spChg chg="add del mod">
          <ac:chgData name="Rehana Intisar" userId="89862d313e702cd1" providerId="LiveId" clId="{8D2DFBC8-22BF-4116-A9CA-5DAD829A5C16}" dt="2026-10-25T12:53:20.779" v="4001"/>
          <ac:spMkLst>
            <pc:docMk/>
            <pc:sldMk cId="0" sldId="264"/>
            <ac:spMk id="21" creationId="{4222B07D-3988-46DF-F656-6B060A466E52}"/>
          </ac:spMkLst>
        </pc:spChg>
        <pc:spChg chg="add del mod">
          <ac:chgData name="Rehana Intisar" userId="89862d313e702cd1" providerId="LiveId" clId="{8D2DFBC8-22BF-4116-A9CA-5DAD829A5C16}" dt="2026-10-25T13:06:40.931" v="4174"/>
          <ac:spMkLst>
            <pc:docMk/>
            <pc:sldMk cId="0" sldId="264"/>
            <ac:spMk id="23" creationId="{DD1A2A81-2FEB-6E5B-2625-227B03308B1C}"/>
          </ac:spMkLst>
        </pc:spChg>
        <pc:spChg chg="add mod">
          <ac:chgData name="Rehana Intisar" userId="89862d313e702cd1" providerId="LiveId" clId="{8D2DFBC8-22BF-4116-A9CA-5DAD829A5C16}" dt="2026-10-25T13:14:00.350" v="4217" actId="207"/>
          <ac:spMkLst>
            <pc:docMk/>
            <pc:sldMk cId="0" sldId="264"/>
            <ac:spMk id="24" creationId="{CAF54D66-2A28-C6EF-7D2D-4AD1D85C613F}"/>
          </ac:spMkLst>
        </pc:spChg>
        <pc:spChg chg="add mod ord">
          <ac:chgData name="Rehana Intisar" userId="89862d313e702cd1" providerId="LiveId" clId="{8D2DFBC8-22BF-4116-A9CA-5DAD829A5C16}" dt="2026-10-25T13:47:19.945" v="4269" actId="1076"/>
          <ac:spMkLst>
            <pc:docMk/>
            <pc:sldMk cId="0" sldId="264"/>
            <ac:spMk id="25" creationId="{E3C0496D-082D-42EA-74FE-BC16846E3824}"/>
          </ac:spMkLst>
        </pc:spChg>
        <pc:spChg chg="add del">
          <ac:chgData name="Rehana Intisar" userId="89862d313e702cd1" providerId="LiveId" clId="{8D2DFBC8-22BF-4116-A9CA-5DAD829A5C16}" dt="2026-10-25T13:20:20.270" v="4256" actId="478"/>
          <ac:spMkLst>
            <pc:docMk/>
            <pc:sldMk cId="0" sldId="264"/>
            <ac:spMk id="26" creationId="{4C000597-33BE-B861-4864-024568E31A1A}"/>
          </ac:spMkLst>
        </pc:spChg>
        <pc:spChg chg="add mod">
          <ac:chgData name="Rehana Intisar" userId="89862d313e702cd1" providerId="LiveId" clId="{8D2DFBC8-22BF-4116-A9CA-5DAD829A5C16}" dt="2026-10-25T14:30:37.411" v="4583" actId="1037"/>
          <ac:spMkLst>
            <pc:docMk/>
            <pc:sldMk cId="0" sldId="264"/>
            <ac:spMk id="27" creationId="{775E7F1D-D02A-722E-B0CF-450D3E4CD81A}"/>
          </ac:spMkLst>
        </pc:spChg>
        <pc:graphicFrameChg chg="add del mod modGraphic">
          <ac:chgData name="Rehana Intisar" userId="89862d313e702cd1" providerId="LiveId" clId="{8D2DFBC8-22BF-4116-A9CA-5DAD829A5C16}" dt="2026-10-25T12:39:29.233" v="3940" actId="478"/>
          <ac:graphicFrameMkLst>
            <pc:docMk/>
            <pc:sldMk cId="0" sldId="264"/>
            <ac:graphicFrameMk id="9" creationId="{30CEC68B-DE24-57A4-18B5-709590FDF20F}"/>
          </ac:graphicFrameMkLst>
        </pc:graphicFrameChg>
        <pc:graphicFrameChg chg="add del mod modGraphic">
          <ac:chgData name="Rehana Intisar" userId="89862d313e702cd1" providerId="LiveId" clId="{8D2DFBC8-22BF-4116-A9CA-5DAD829A5C16}" dt="2026-10-25T12:53:28.525" v="4002" actId="478"/>
          <ac:graphicFrameMkLst>
            <pc:docMk/>
            <pc:sldMk cId="0" sldId="264"/>
            <ac:graphicFrameMk id="10" creationId="{C9FAC43A-10F9-C85A-2995-191314C34399}"/>
          </ac:graphicFrameMkLst>
        </pc:graphicFrameChg>
        <pc:graphicFrameChg chg="add mod modGraphic">
          <ac:chgData name="Rehana Intisar" userId="89862d313e702cd1" providerId="LiveId" clId="{8D2DFBC8-22BF-4116-A9CA-5DAD829A5C16}" dt="2026-10-25T16:08:45.493" v="4920" actId="20577"/>
          <ac:graphicFrameMkLst>
            <pc:docMk/>
            <pc:sldMk cId="0" sldId="264"/>
            <ac:graphicFrameMk id="22" creationId="{C1FE78BE-7AA7-F028-6B6E-46D2853A3CFB}"/>
          </ac:graphicFrameMkLst>
        </pc:graphicFrameChg>
      </pc:sldChg>
      <pc:sldChg chg="addSp delSp modSp mod">
        <pc:chgData name="Rehana Intisar" userId="89862d313e702cd1" providerId="LiveId" clId="{8D2DFBC8-22BF-4116-A9CA-5DAD829A5C16}" dt="2026-10-26T11:25:27.053" v="4936" actId="2710"/>
        <pc:sldMkLst>
          <pc:docMk/>
          <pc:sldMk cId="0" sldId="265"/>
        </pc:sldMkLst>
        <pc:spChg chg="mod">
          <ac:chgData name="Rehana Intisar" userId="89862d313e702cd1" providerId="LiveId" clId="{8D2DFBC8-22BF-4116-A9CA-5DAD829A5C16}" dt="2026-10-25T14:43:25.734" v="4662" actId="14100"/>
          <ac:spMkLst>
            <pc:docMk/>
            <pc:sldMk cId="0" sldId="265"/>
            <ac:spMk id="2" creationId="{00000000-0000-0000-0000-000000000000}"/>
          </ac:spMkLst>
        </pc:spChg>
        <pc:spChg chg="mod">
          <ac:chgData name="Rehana Intisar" userId="89862d313e702cd1" providerId="LiveId" clId="{8D2DFBC8-22BF-4116-A9CA-5DAD829A5C16}" dt="2026-10-25T15:19:21.846" v="4797" actId="20577"/>
          <ac:spMkLst>
            <pc:docMk/>
            <pc:sldMk cId="0" sldId="265"/>
            <ac:spMk id="3" creationId="{00000000-0000-0000-0000-000000000000}"/>
          </ac:spMkLst>
        </pc:spChg>
        <pc:spChg chg="add mod">
          <ac:chgData name="Rehana Intisar" userId="89862d313e702cd1" providerId="LiveId" clId="{8D2DFBC8-22BF-4116-A9CA-5DAD829A5C16}" dt="2026-10-26T11:25:27.053" v="4936" actId="2710"/>
          <ac:spMkLst>
            <pc:docMk/>
            <pc:sldMk cId="0" sldId="265"/>
            <ac:spMk id="8" creationId="{01838BE9-DC3B-65F6-3C3C-15EFC9905EED}"/>
          </ac:spMkLst>
        </pc:spChg>
      </pc:sldChg>
      <pc:sldChg chg="addSp delSp modSp mod">
        <pc:chgData name="Rehana Intisar" userId="89862d313e702cd1" providerId="LiveId" clId="{8D2DFBC8-22BF-4116-A9CA-5DAD829A5C16}" dt="2026-10-25T15:19:09.539" v="4795" actId="20577"/>
        <pc:sldMkLst>
          <pc:docMk/>
          <pc:sldMk cId="0" sldId="266"/>
        </pc:sldMkLst>
        <pc:spChg chg="mod">
          <ac:chgData name="Rehana Intisar" userId="89862d313e702cd1" providerId="LiveId" clId="{8D2DFBC8-22BF-4116-A9CA-5DAD829A5C16}" dt="2026-10-25T13:04:57.112" v="4125" actId="1076"/>
          <ac:spMkLst>
            <pc:docMk/>
            <pc:sldMk cId="0" sldId="266"/>
            <ac:spMk id="2" creationId="{00000000-0000-0000-0000-000000000000}"/>
          </ac:spMkLst>
        </pc:spChg>
        <pc:spChg chg="mod">
          <ac:chgData name="Rehana Intisar" userId="89862d313e702cd1" providerId="LiveId" clId="{8D2DFBC8-22BF-4116-A9CA-5DAD829A5C16}" dt="2026-10-25T15:19:09.539" v="4795" actId="20577"/>
          <ac:spMkLst>
            <pc:docMk/>
            <pc:sldMk cId="0" sldId="266"/>
            <ac:spMk id="3" creationId="{00000000-0000-0000-0000-000000000000}"/>
          </ac:spMkLst>
        </pc:spChg>
        <pc:spChg chg="add mod">
          <ac:chgData name="Rehana Intisar" userId="89862d313e702cd1" providerId="LiveId" clId="{8D2DFBC8-22BF-4116-A9CA-5DAD829A5C16}" dt="2026-10-25T13:06:02.260" v="4170" actId="20577"/>
          <ac:spMkLst>
            <pc:docMk/>
            <pc:sldMk cId="0" sldId="266"/>
            <ac:spMk id="7" creationId="{9638637F-97F3-2247-C886-9100B5962024}"/>
          </ac:spMkLst>
        </pc:spChg>
      </pc:sldChg>
      <pc:sldChg chg="delSp del mod">
        <pc:chgData name="Rehana Intisar" userId="89862d313e702cd1" providerId="LiveId" clId="{8D2DFBC8-22BF-4116-A9CA-5DAD829A5C16}" dt="2026-10-25T14:03:11.454" v="4334" actId="2696"/>
        <pc:sldMkLst>
          <pc:docMk/>
          <pc:sldMk cId="0" sldId="267"/>
        </pc:sldMkLst>
        <pc:spChg chg="del">
          <ac:chgData name="Rehana Intisar" userId="89862d313e702cd1" providerId="LiveId" clId="{8D2DFBC8-22BF-4116-A9CA-5DAD829A5C16}" dt="2026-10-25T14:03:05.687" v="4333" actId="21"/>
          <ac:spMkLst>
            <pc:docMk/>
            <pc:sldMk cId="0" sldId="267"/>
            <ac:spMk id="9" creationId="{00000000-0000-0000-0000-000000000000}"/>
          </ac:spMkLst>
        </pc:spChg>
      </pc:sldChg>
      <pc:sldChg chg="del">
        <pc:chgData name="Rehana Intisar" userId="89862d313e702cd1" providerId="LiveId" clId="{8D2DFBC8-22BF-4116-A9CA-5DAD829A5C16}" dt="2026-10-25T14:03:18.723" v="4335" actId="2696"/>
        <pc:sldMkLst>
          <pc:docMk/>
          <pc:sldMk cId="0" sldId="268"/>
        </pc:sldMkLst>
      </pc:sldChg>
      <pc:sldChg chg="addSp delSp modSp mod">
        <pc:chgData name="Rehana Intisar" userId="89862d313e702cd1" providerId="LiveId" clId="{8D2DFBC8-22BF-4116-A9CA-5DAD829A5C16}" dt="2026-10-25T15:18:48.380" v="4790" actId="20577"/>
        <pc:sldMkLst>
          <pc:docMk/>
          <pc:sldMk cId="0" sldId="269"/>
        </pc:sldMkLst>
        <pc:spChg chg="mod">
          <ac:chgData name="Rehana Intisar" userId="89862d313e702cd1" providerId="LiveId" clId="{8D2DFBC8-22BF-4116-A9CA-5DAD829A5C16}" dt="2026-10-25T15:18:48.380" v="4790" actId="20577"/>
          <ac:spMkLst>
            <pc:docMk/>
            <pc:sldMk cId="0" sldId="269"/>
            <ac:spMk id="2" creationId="{00000000-0000-0000-0000-000000000000}"/>
          </ac:spMkLst>
        </pc:spChg>
        <pc:spChg chg="del mod">
          <ac:chgData name="Rehana Intisar" userId="89862d313e702cd1" providerId="LiveId" clId="{8D2DFBC8-22BF-4116-A9CA-5DAD829A5C16}" dt="2026-10-25T15:16:31.156" v="4768" actId="478"/>
          <ac:spMkLst>
            <pc:docMk/>
            <pc:sldMk cId="0" sldId="269"/>
            <ac:spMk id="3" creationId="{00000000-0000-0000-0000-000000000000}"/>
          </ac:spMkLst>
        </pc:spChg>
        <pc:spChg chg="add mod">
          <ac:chgData name="Rehana Intisar" userId="89862d313e702cd1" providerId="LiveId" clId="{8D2DFBC8-22BF-4116-A9CA-5DAD829A5C16}" dt="2026-10-25T15:07:57.582" v="4729" actId="1076"/>
          <ac:spMkLst>
            <pc:docMk/>
            <pc:sldMk cId="0" sldId="269"/>
            <ac:spMk id="4" creationId="{BC98C299-02BC-7D0F-4663-EB88A64B0589}"/>
          </ac:spMkLst>
        </pc:spChg>
        <pc:spChg chg="add mod">
          <ac:chgData name="Rehana Intisar" userId="89862d313e702cd1" providerId="LiveId" clId="{8D2DFBC8-22BF-4116-A9CA-5DAD829A5C16}" dt="2026-10-25T15:18:30.891" v="4787" actId="1076"/>
          <ac:spMkLst>
            <pc:docMk/>
            <pc:sldMk cId="0" sldId="269"/>
            <ac:spMk id="5" creationId="{CD8B2962-96DE-DE46-AA32-B8400C263FC6}"/>
          </ac:spMkLst>
        </pc:spChg>
      </pc:sldChg>
      <pc:sldChg chg="addSp delSp modSp mod">
        <pc:chgData name="Rehana Intisar" userId="89862d313e702cd1" providerId="LiveId" clId="{8D2DFBC8-22BF-4116-A9CA-5DAD829A5C16}" dt="2026-10-25T16:10:17.807" v="4927" actId="14100"/>
        <pc:sldMkLst>
          <pc:docMk/>
          <pc:sldMk cId="0" sldId="270"/>
        </pc:sldMkLst>
        <pc:spChg chg="del">
          <ac:chgData name="Rehana Intisar" userId="89862d313e702cd1" providerId="LiveId" clId="{8D2DFBC8-22BF-4116-A9CA-5DAD829A5C16}" dt="2026-10-25T15:23:25.787" v="4825" actId="478"/>
          <ac:spMkLst>
            <pc:docMk/>
            <pc:sldMk cId="0" sldId="270"/>
            <ac:spMk id="2" creationId="{00000000-0000-0000-0000-000000000000}"/>
          </ac:spMkLst>
        </pc:spChg>
        <pc:spChg chg="del">
          <ac:chgData name="Rehana Intisar" userId="89862d313e702cd1" providerId="LiveId" clId="{8D2DFBC8-22BF-4116-A9CA-5DAD829A5C16}" dt="2026-10-25T15:23:28.244" v="4826" actId="478"/>
          <ac:spMkLst>
            <pc:docMk/>
            <pc:sldMk cId="0" sldId="270"/>
            <ac:spMk id="3" creationId="{00000000-0000-0000-0000-000000000000}"/>
          </ac:spMkLst>
        </pc:spChg>
        <pc:spChg chg="del">
          <ac:chgData name="Rehana Intisar" userId="89862d313e702cd1" providerId="LiveId" clId="{8D2DFBC8-22BF-4116-A9CA-5DAD829A5C16}" dt="2026-10-25T15:23:30.207" v="4827" actId="478"/>
          <ac:spMkLst>
            <pc:docMk/>
            <pc:sldMk cId="0" sldId="270"/>
            <ac:spMk id="4" creationId="{00000000-0000-0000-0000-000000000000}"/>
          </ac:spMkLst>
        </pc:spChg>
        <pc:spChg chg="del">
          <ac:chgData name="Rehana Intisar" userId="89862d313e702cd1" providerId="LiveId" clId="{8D2DFBC8-22BF-4116-A9CA-5DAD829A5C16}" dt="2026-10-25T15:23:32.247" v="4828" actId="478"/>
          <ac:spMkLst>
            <pc:docMk/>
            <pc:sldMk cId="0" sldId="270"/>
            <ac:spMk id="5" creationId="{00000000-0000-0000-0000-000000000000}"/>
          </ac:spMkLst>
        </pc:spChg>
        <pc:spChg chg="del">
          <ac:chgData name="Rehana Intisar" userId="89862d313e702cd1" providerId="LiveId" clId="{8D2DFBC8-22BF-4116-A9CA-5DAD829A5C16}" dt="2026-10-25T15:23:03.210" v="4822" actId="478"/>
          <ac:spMkLst>
            <pc:docMk/>
            <pc:sldMk cId="0" sldId="270"/>
            <ac:spMk id="6" creationId="{00000000-0000-0000-0000-000000000000}"/>
          </ac:spMkLst>
        </pc:spChg>
        <pc:spChg chg="mod">
          <ac:chgData name="Rehana Intisar" userId="89862d313e702cd1" providerId="LiveId" clId="{8D2DFBC8-22BF-4116-A9CA-5DAD829A5C16}" dt="2026-10-25T16:10:03.075" v="4925" actId="1076"/>
          <ac:spMkLst>
            <pc:docMk/>
            <pc:sldMk cId="0" sldId="270"/>
            <ac:spMk id="7" creationId="{00000000-0000-0000-0000-000000000000}"/>
          </ac:spMkLst>
        </pc:spChg>
        <pc:spChg chg="add mod">
          <ac:chgData name="Rehana Intisar" userId="89862d313e702cd1" providerId="LiveId" clId="{8D2DFBC8-22BF-4116-A9CA-5DAD829A5C16}" dt="2026-10-25T16:10:17.807" v="4927" actId="14100"/>
          <ac:spMkLst>
            <pc:docMk/>
            <pc:sldMk cId="0" sldId="270"/>
            <ac:spMk id="8" creationId="{2F52BF27-3204-B830-048D-F7191E5765B8}"/>
          </ac:spMkLst>
        </pc:spChg>
      </pc:sldChg>
      <pc:sldChg chg="addSp delSp modSp mod">
        <pc:chgData name="Rehana Intisar" userId="89862d313e702cd1" providerId="LiveId" clId="{8D2DFBC8-22BF-4116-A9CA-5DAD829A5C16}" dt="2026-10-25T16:02:18.430" v="4904" actId="20577"/>
        <pc:sldMkLst>
          <pc:docMk/>
          <pc:sldMk cId="0" sldId="271"/>
        </pc:sldMkLst>
        <pc:spChg chg="del">
          <ac:chgData name="Rehana Intisar" userId="89862d313e702cd1" providerId="LiveId" clId="{8D2DFBC8-22BF-4116-A9CA-5DAD829A5C16}" dt="2026-10-25T15:23:12.016" v="4823" actId="478"/>
          <ac:spMkLst>
            <pc:docMk/>
            <pc:sldMk cId="0" sldId="271"/>
            <ac:spMk id="2" creationId="{00000000-0000-0000-0000-000000000000}"/>
          </ac:spMkLst>
        </pc:spChg>
        <pc:spChg chg="add mod">
          <ac:chgData name="Rehana Intisar" userId="89862d313e702cd1" providerId="LiveId" clId="{8D2DFBC8-22BF-4116-A9CA-5DAD829A5C16}" dt="2026-10-25T16:02:18.430" v="4904" actId="20577"/>
          <ac:spMkLst>
            <pc:docMk/>
            <pc:sldMk cId="0" sldId="271"/>
            <ac:spMk id="3" creationId="{DFCE3B09-1F5D-0685-BC15-20074E11A2C5}"/>
          </ac:spMkLst>
        </pc:spChg>
      </pc:sldChg>
      <pc:sldChg chg="del">
        <pc:chgData name="Rehana Intisar" userId="89862d313e702cd1" providerId="LiveId" clId="{8D2DFBC8-22BF-4116-A9CA-5DAD829A5C16}" dt="2026-10-25T15:23:18.525" v="4824" actId="2696"/>
        <pc:sldMkLst>
          <pc:docMk/>
          <pc:sldMk cId="0" sldId="272"/>
        </pc:sldMkLst>
      </pc:sldChg>
      <pc:sldChg chg="addSp modSp new mod">
        <pc:chgData name="Rehana Intisar" userId="89862d313e702cd1" providerId="LiveId" clId="{8D2DFBC8-22BF-4116-A9CA-5DAD829A5C16}" dt="2026-10-25T15:21:57.045" v="4821" actId="20577"/>
        <pc:sldMkLst>
          <pc:docMk/>
          <pc:sldMk cId="2065292382" sldId="273"/>
        </pc:sldMkLst>
        <pc:spChg chg="add mod">
          <ac:chgData name="Rehana Intisar" userId="89862d313e702cd1" providerId="LiveId" clId="{8D2DFBC8-22BF-4116-A9CA-5DAD829A5C16}" dt="2026-10-23T21:15:24.710" v="1901" actId="113"/>
          <ac:spMkLst>
            <pc:docMk/>
            <pc:sldMk cId="2065292382" sldId="273"/>
            <ac:spMk id="2" creationId="{11608CE7-22C6-13D7-563F-33C06A991DB9}"/>
          </ac:spMkLst>
        </pc:spChg>
        <pc:spChg chg="add mod">
          <ac:chgData name="Rehana Intisar" userId="89862d313e702cd1" providerId="LiveId" clId="{8D2DFBC8-22BF-4116-A9CA-5DAD829A5C16}" dt="2026-10-25T15:21:57.045" v="4821" actId="20577"/>
          <ac:spMkLst>
            <pc:docMk/>
            <pc:sldMk cId="2065292382" sldId="273"/>
            <ac:spMk id="4" creationId="{4A2EA506-0A40-A70C-8A7F-7B769D97C8D4}"/>
          </ac:spMkLst>
        </pc:spChg>
      </pc:sldChg>
      <pc:sldChg chg="addSp delSp modSp new mod">
        <pc:chgData name="Rehana Intisar" userId="89862d313e702cd1" providerId="LiveId" clId="{8D2DFBC8-22BF-4116-A9CA-5DAD829A5C16}" dt="2026-10-25T15:21:39.755" v="4818" actId="20577"/>
        <pc:sldMkLst>
          <pc:docMk/>
          <pc:sldMk cId="2162334126" sldId="274"/>
        </pc:sldMkLst>
        <pc:spChg chg="add del mod">
          <ac:chgData name="Rehana Intisar" userId="89862d313e702cd1" providerId="LiveId" clId="{8D2DFBC8-22BF-4116-A9CA-5DAD829A5C16}" dt="2026-10-25T14:13:44.633" v="4350"/>
          <ac:spMkLst>
            <pc:docMk/>
            <pc:sldMk cId="2162334126" sldId="274"/>
            <ac:spMk id="2" creationId="{107CB2B9-73B5-0EFF-6CB9-121439C92E63}"/>
          </ac:spMkLst>
        </pc:spChg>
        <pc:spChg chg="add mod">
          <ac:chgData name="Rehana Intisar" userId="89862d313e702cd1" providerId="LiveId" clId="{8D2DFBC8-22BF-4116-A9CA-5DAD829A5C16}" dt="2026-10-25T14:36:03.118" v="4637" actId="1076"/>
          <ac:spMkLst>
            <pc:docMk/>
            <pc:sldMk cId="2162334126" sldId="274"/>
            <ac:spMk id="3" creationId="{E791F703-95FF-142B-DFB3-552BF35E10D7}"/>
          </ac:spMkLst>
        </pc:spChg>
        <pc:spChg chg="add del mod">
          <ac:chgData name="Rehana Intisar" userId="89862d313e702cd1" providerId="LiveId" clId="{8D2DFBC8-22BF-4116-A9CA-5DAD829A5C16}" dt="2026-10-25T14:15:20.406" v="4382" actId="478"/>
          <ac:spMkLst>
            <pc:docMk/>
            <pc:sldMk cId="2162334126" sldId="274"/>
            <ac:spMk id="4" creationId="{F9A2E502-1446-F451-DF75-D73AA2807CD1}"/>
          </ac:spMkLst>
        </pc:spChg>
        <pc:spChg chg="add mod">
          <ac:chgData name="Rehana Intisar" userId="89862d313e702cd1" providerId="LiveId" clId="{8D2DFBC8-22BF-4116-A9CA-5DAD829A5C16}" dt="2026-10-25T15:21:39.755" v="4818" actId="20577"/>
          <ac:spMkLst>
            <pc:docMk/>
            <pc:sldMk cId="2162334126" sldId="274"/>
            <ac:spMk id="8" creationId="{4B99D737-E02E-18BA-F00B-FC312D46AE26}"/>
          </ac:spMkLst>
        </pc:spChg>
        <pc:graphicFrameChg chg="add del mod modGraphic">
          <ac:chgData name="Rehana Intisar" userId="89862d313e702cd1" providerId="LiveId" clId="{8D2DFBC8-22BF-4116-A9CA-5DAD829A5C16}" dt="2026-10-25T14:19:53.105" v="4394" actId="478"/>
          <ac:graphicFrameMkLst>
            <pc:docMk/>
            <pc:sldMk cId="2162334126" sldId="274"/>
            <ac:graphicFrameMk id="5" creationId="{A31EB8EE-137D-2310-8166-172F24458CE2}"/>
          </ac:graphicFrameMkLst>
        </pc:graphicFrameChg>
        <pc:graphicFrameChg chg="add mod modGraphic">
          <ac:chgData name="Rehana Intisar" userId="89862d313e702cd1" providerId="LiveId" clId="{8D2DFBC8-22BF-4116-A9CA-5DAD829A5C16}" dt="2026-10-25T15:21:18.491" v="4815" actId="1076"/>
          <ac:graphicFrameMkLst>
            <pc:docMk/>
            <pc:sldMk cId="2162334126" sldId="274"/>
            <ac:graphicFrameMk id="6" creationId="{A34139C8-DC2A-C468-27C6-F10AD06EEA9D}"/>
          </ac:graphicFrameMkLst>
        </pc:graphicFrameChg>
      </pc:sldChg>
      <pc:sldChg chg="addSp modSp new mod">
        <pc:chgData name="Rehana Intisar" userId="89862d313e702cd1" providerId="LiveId" clId="{8D2DFBC8-22BF-4116-A9CA-5DAD829A5C16}" dt="2026-10-26T11:28:44.999" v="4940" actId="6549"/>
        <pc:sldMkLst>
          <pc:docMk/>
          <pc:sldMk cId="1600562583" sldId="275"/>
        </pc:sldMkLst>
        <pc:spChg chg="add mod">
          <ac:chgData name="Rehana Intisar" userId="89862d313e702cd1" providerId="LiveId" clId="{8D2DFBC8-22BF-4116-A9CA-5DAD829A5C16}" dt="2026-10-26T11:28:44.999" v="4940" actId="6549"/>
          <ac:spMkLst>
            <pc:docMk/>
            <pc:sldMk cId="1600562583" sldId="275"/>
            <ac:spMk id="2" creationId="{B8F82A0D-1E3C-FA80-A6D5-B82A619419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3794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057900" y="0"/>
            <a:ext cx="4632325" cy="379413"/>
          </a:xfrm>
          <a:prstGeom prst="rect">
            <a:avLst/>
          </a:prstGeom>
        </p:spPr>
        <p:txBody>
          <a:bodyPr vert="horz" lIns="91440" tIns="45720" rIns="91440" bIns="45720" rtlCol="0"/>
          <a:lstStyle>
            <a:lvl1pPr algn="r">
              <a:defRPr sz="1200"/>
            </a:lvl1pPr>
          </a:lstStyle>
          <a:p>
            <a:fld id="{7D0CEEA1-6A2A-4779-8F47-86B2B70C506E}" type="datetimeFigureOut">
              <a:rPr lang="en-GB" smtClean="0"/>
              <a:t>26/10/2026</a:t>
            </a:fld>
            <a:endParaRPr lang="en-GB"/>
          </a:p>
        </p:txBody>
      </p:sp>
      <p:sp>
        <p:nvSpPr>
          <p:cNvPr id="4" name="Slide Image Placeholder 3"/>
          <p:cNvSpPr>
            <a:spLocks noGrp="1" noRot="1" noChangeAspect="1"/>
          </p:cNvSpPr>
          <p:nvPr>
            <p:ph type="sldImg" idx="2"/>
          </p:nvPr>
        </p:nvSpPr>
        <p:spPr>
          <a:xfrm>
            <a:off x="3543300" y="946150"/>
            <a:ext cx="3606800" cy="25511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069975" y="3640138"/>
            <a:ext cx="8553450" cy="29781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7183438"/>
            <a:ext cx="4633913" cy="3794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057900" y="7183438"/>
            <a:ext cx="4632325" cy="379412"/>
          </a:xfrm>
          <a:prstGeom prst="rect">
            <a:avLst/>
          </a:prstGeom>
        </p:spPr>
        <p:txBody>
          <a:bodyPr vert="horz" lIns="91440" tIns="45720" rIns="91440" bIns="45720" rtlCol="0" anchor="b"/>
          <a:lstStyle>
            <a:lvl1pPr algn="r">
              <a:defRPr sz="1200"/>
            </a:lvl1pPr>
          </a:lstStyle>
          <a:p>
            <a:fld id="{9DFA03BB-BD9B-40ED-A30E-A013DF11840C}" type="slidenum">
              <a:rPr lang="en-GB" smtClean="0"/>
              <a:t>‹#›</a:t>
            </a:fld>
            <a:endParaRPr lang="en-GB"/>
          </a:p>
        </p:txBody>
      </p:sp>
    </p:spTree>
    <p:extLst>
      <p:ext uri="{BB962C8B-B14F-4D97-AF65-F5344CB8AC3E}">
        <p14:creationId xmlns:p14="http://schemas.microsoft.com/office/powerpoint/2010/main" val="1281574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A03BB-BD9B-40ED-A30E-A013DF11840C}" type="slidenum">
              <a:rPr lang="en-GB" smtClean="0"/>
              <a:t>4</a:t>
            </a:fld>
            <a:endParaRPr lang="en-GB"/>
          </a:p>
        </p:txBody>
      </p:sp>
    </p:spTree>
    <p:extLst>
      <p:ext uri="{BB962C8B-B14F-4D97-AF65-F5344CB8AC3E}">
        <p14:creationId xmlns:p14="http://schemas.microsoft.com/office/powerpoint/2010/main" val="4137742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A03BB-BD9B-40ED-A30E-A013DF11840C}" type="slidenum">
              <a:rPr lang="en-GB" smtClean="0"/>
              <a:t>10</a:t>
            </a:fld>
            <a:endParaRPr lang="en-GB"/>
          </a:p>
        </p:txBody>
      </p:sp>
    </p:spTree>
    <p:extLst>
      <p:ext uri="{BB962C8B-B14F-4D97-AF65-F5344CB8AC3E}">
        <p14:creationId xmlns:p14="http://schemas.microsoft.com/office/powerpoint/2010/main" val="1956002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2005" y="2344483"/>
            <a:ext cx="9089390" cy="1588198"/>
          </a:xfrm>
          <a:prstGeom prst="rect">
            <a:avLst/>
          </a:prstGeom>
        </p:spPr>
        <p:txBody>
          <a:bodyPr wrap="square" lIns="0" tIns="0" rIns="0" bIns="0">
            <a:spAutoFit/>
          </a:bodyPr>
          <a:lstStyle>
            <a:lvl1pPr>
              <a:defRPr sz="5500" b="1" i="0">
                <a:solidFill>
                  <a:schemeClr val="tx1"/>
                </a:solidFill>
                <a:latin typeface="Calibri"/>
                <a:cs typeface="Calibri"/>
              </a:defRPr>
            </a:lvl1pPr>
          </a:lstStyle>
          <a:p>
            <a:endParaRPr/>
          </a:p>
        </p:txBody>
      </p:sp>
      <p:sp>
        <p:nvSpPr>
          <p:cNvPr id="3" name="Holder 3"/>
          <p:cNvSpPr>
            <a:spLocks noGrp="1"/>
          </p:cNvSpPr>
          <p:nvPr>
            <p:ph type="subTitle" idx="4"/>
          </p:nvPr>
        </p:nvSpPr>
        <p:spPr>
          <a:xfrm>
            <a:off x="1604010" y="4235196"/>
            <a:ext cx="7485380" cy="1890712"/>
          </a:xfrm>
          <a:prstGeom prst="rect">
            <a:avLst/>
          </a:prstGeom>
        </p:spPr>
        <p:txBody>
          <a:bodyPr wrap="square" lIns="0" tIns="0" rIns="0" bIns="0">
            <a:spAutoFit/>
          </a:bodyPr>
          <a:lstStyle>
            <a:lvl1pPr>
              <a:defRPr sz="195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5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195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500" b="1" i="0">
                <a:solidFill>
                  <a:schemeClr val="tx1"/>
                </a:solidFill>
                <a:latin typeface="Calibri"/>
                <a:cs typeface="Calibri"/>
              </a:defRPr>
            </a:lvl1pPr>
          </a:lstStyle>
          <a:p>
            <a:endParaRPr/>
          </a:p>
        </p:txBody>
      </p:sp>
      <p:sp>
        <p:nvSpPr>
          <p:cNvPr id="3" name="Holder 3"/>
          <p:cNvSpPr>
            <a:spLocks noGrp="1"/>
          </p:cNvSpPr>
          <p:nvPr>
            <p:ph sz="half" idx="2"/>
          </p:nvPr>
        </p:nvSpPr>
        <p:spPr>
          <a:xfrm>
            <a:off x="534670" y="1739455"/>
            <a:ext cx="4651629" cy="499148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07101" y="1739455"/>
            <a:ext cx="4651629" cy="499148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5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304800" y="0"/>
            <a:ext cx="10081260" cy="7560564"/>
          </a:xfrm>
          <a:prstGeom prst="rect">
            <a:avLst/>
          </a:prstGeom>
        </p:spPr>
      </p:pic>
      <p:sp>
        <p:nvSpPr>
          <p:cNvPr id="2" name="Holder 2"/>
          <p:cNvSpPr>
            <a:spLocks noGrp="1"/>
          </p:cNvSpPr>
          <p:nvPr>
            <p:ph type="title"/>
          </p:nvPr>
        </p:nvSpPr>
        <p:spPr>
          <a:xfrm>
            <a:off x="858962" y="743173"/>
            <a:ext cx="8975475" cy="864869"/>
          </a:xfrm>
          <a:prstGeom prst="rect">
            <a:avLst/>
          </a:prstGeom>
        </p:spPr>
        <p:txBody>
          <a:bodyPr wrap="square" lIns="0" tIns="0" rIns="0" bIns="0">
            <a:spAutoFit/>
          </a:bodyPr>
          <a:lstStyle>
            <a:lvl1pPr>
              <a:defRPr sz="5500" b="1" i="0">
                <a:solidFill>
                  <a:schemeClr val="tx1"/>
                </a:solidFill>
                <a:latin typeface="Calibri"/>
                <a:cs typeface="Calibri"/>
              </a:defRPr>
            </a:lvl1pPr>
          </a:lstStyle>
          <a:p>
            <a:endParaRPr/>
          </a:p>
        </p:txBody>
      </p:sp>
      <p:sp>
        <p:nvSpPr>
          <p:cNvPr id="3" name="Holder 3"/>
          <p:cNvSpPr>
            <a:spLocks noGrp="1"/>
          </p:cNvSpPr>
          <p:nvPr>
            <p:ph type="body" idx="1"/>
          </p:nvPr>
        </p:nvSpPr>
        <p:spPr>
          <a:xfrm>
            <a:off x="3925306" y="1631678"/>
            <a:ext cx="5808345" cy="5019675"/>
          </a:xfrm>
          <a:prstGeom prst="rect">
            <a:avLst/>
          </a:prstGeom>
        </p:spPr>
        <p:txBody>
          <a:bodyPr wrap="square" lIns="0" tIns="0" rIns="0" bIns="0">
            <a:spAutoFit/>
          </a:bodyPr>
          <a:lstStyle>
            <a:lvl1pPr>
              <a:defRPr sz="1950" b="0" i="0">
                <a:solidFill>
                  <a:schemeClr val="tx1"/>
                </a:solidFill>
                <a:latin typeface="Arial"/>
                <a:cs typeface="Arial"/>
              </a:defRPr>
            </a:lvl1pPr>
          </a:lstStyle>
          <a:p>
            <a:endParaRPr/>
          </a:p>
        </p:txBody>
      </p:sp>
      <p:sp>
        <p:nvSpPr>
          <p:cNvPr id="4" name="Holder 4"/>
          <p:cNvSpPr>
            <a:spLocks noGrp="1"/>
          </p:cNvSpPr>
          <p:nvPr>
            <p:ph type="ftr" sz="quarter" idx="5"/>
          </p:nvPr>
        </p:nvSpPr>
        <p:spPr>
          <a:xfrm>
            <a:off x="3635756" y="7033450"/>
            <a:ext cx="3421888" cy="37814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34670" y="7033450"/>
            <a:ext cx="2459482" cy="37814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a:xfrm>
            <a:off x="7699248" y="7033450"/>
            <a:ext cx="2459482" cy="37814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qi.elft.nhs.uk/resource/cause-and-effect-diagram-fish-bone" TargetMode="External"/><Relationship Id="rId3" Type="http://schemas.openxmlformats.org/officeDocument/2006/relationships/hyperlink" Target="https://doi.org/10.1186/s12909-025-06881-w" TargetMode="External"/><Relationship Id="rId7" Type="http://schemas.openxmlformats.org/officeDocument/2006/relationships/hyperlink" Target="https://www.proquest.com/docview/2645703567?pq-origsite=gscholar&amp;fromopenview=true&amp;sourcetype=Scholarly%20Journals" TargetMode="External"/><Relationship Id="rId2" Type="http://schemas.openxmlformats.org/officeDocument/2006/relationships/hyperlink" Target="https://doi.org/10.1007/s13669-026-00480-2" TargetMode="External"/><Relationship Id="rId1" Type="http://schemas.openxmlformats.org/officeDocument/2006/relationships/slideLayout" Target="../slideLayouts/slideLayout2.xml"/><Relationship Id="rId6" Type="http://schemas.openxmlformats.org/officeDocument/2006/relationships/hyperlink" Target="https://doi.org/10.1002/9781394310890.ch9" TargetMode="External"/><Relationship Id="rId5" Type="http://schemas.openxmlformats.org/officeDocument/2006/relationships/hyperlink" Target="https://doi.org/10.1016/j.nutos.2023.08.010" TargetMode="External"/><Relationship Id="rId4" Type="http://schemas.openxmlformats.org/officeDocument/2006/relationships/hyperlink" Target="https://doi.org/10.1177/03064220251332627a"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roquest.com/scholarly-journals/using-service-improvement-methodology-change/docview/1288276512/se-2?accountid=130472" TargetMode="External"/><Relationship Id="rId7" Type="http://schemas.openxmlformats.org/officeDocument/2006/relationships/hyperlink" Target="https://www.sath.nhs.uk/about-us/trust-information/" TargetMode="External"/><Relationship Id="rId2" Type="http://schemas.openxmlformats.org/officeDocument/2006/relationships/hyperlink" Target="https://batdacademy.com/en/post/how-quality-management-drives-success-in-healthcare" TargetMode="External"/><Relationship Id="rId1" Type="http://schemas.openxmlformats.org/officeDocument/2006/relationships/slideLayout" Target="../slideLayouts/slideLayout5.xml"/><Relationship Id="rId6" Type="http://schemas.openxmlformats.org/officeDocument/2006/relationships/hyperlink" Target="https://www.gov.uk/government/publications/final-report-of-the-ockenden-review/ockenden-review-summary-of-findings-conclusions-and-essential-actions" TargetMode="External"/><Relationship Id="rId5" Type="http://schemas.openxmlformats.org/officeDocument/2006/relationships/hyperlink" Target="https://www.hqip.org.uk/news/marginalised-voices-in-maternity-case-study/" TargetMode="External"/><Relationship Id="rId4" Type="http://schemas.openxmlformats.org/officeDocument/2006/relationships/hyperlink" Target="https://www.health.org.uk/sites/default/files/upload/publications/2022/Learning%20health%20systems_RGB_WEB.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areerdesignstudio.buffalo.edu/blog/2023/01/27/healthcare-policy-what-is-it-and-why-is-it-important/" TargetMode="External"/><Relationship Id="rId2" Type="http://schemas.openxmlformats.org/officeDocument/2006/relationships/hyperlink" Target="https://doi.org/10.1007/s42797-023-00091-7" TargetMode="External"/><Relationship Id="rId1" Type="http://schemas.openxmlformats.org/officeDocument/2006/relationships/slideLayout" Target="../slideLayouts/slideLayout5.xml"/><Relationship Id="rId4" Type="http://schemas.openxmlformats.org/officeDocument/2006/relationships/hyperlink" Target="https://doi.org/10.1093/heapol/czae11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descr="$PPTXTitle"/>
          <p:cNvSpPr txBox="1">
            <a:spLocks noGrp="1"/>
          </p:cNvSpPr>
          <p:nvPr>
            <p:ph type="title"/>
          </p:nvPr>
        </p:nvSpPr>
        <p:spPr>
          <a:xfrm>
            <a:off x="3289300" y="394226"/>
            <a:ext cx="7239000" cy="2163541"/>
          </a:xfrm>
          <a:prstGeom prst="rect">
            <a:avLst/>
          </a:prstGeom>
        </p:spPr>
        <p:txBody>
          <a:bodyPr vert="horz" wrap="square" lIns="0" tIns="15875" rIns="0" bIns="0" rtlCol="0">
            <a:spAutoFit/>
          </a:bodyPr>
          <a:lstStyle/>
          <a:p>
            <a:pPr marL="12065" marR="5080" algn="ctr">
              <a:lnSpc>
                <a:spcPct val="150000"/>
              </a:lnSpc>
              <a:spcBef>
                <a:spcPts val="100"/>
              </a:spcBef>
            </a:pPr>
            <a:r>
              <a:rPr lang="en-GB" sz="2400" dirty="0">
                <a:solidFill>
                  <a:schemeClr val="tx2">
                    <a:lumMod val="50000"/>
                  </a:schemeClr>
                </a:solidFill>
                <a:latin typeface="Arial" panose="020B0604020202020204" pitchFamily="34" charset="0"/>
                <a:cs typeface="Arial" panose="020B0604020202020204" pitchFamily="34" charset="0"/>
              </a:rPr>
              <a:t>Quality Management and Service Improvement in Health and Social Care</a:t>
            </a:r>
            <a:br>
              <a:rPr lang="en-GB" sz="2400" dirty="0">
                <a:solidFill>
                  <a:schemeClr val="tx2">
                    <a:lumMod val="50000"/>
                  </a:schemeClr>
                </a:solidFill>
                <a:latin typeface="Arial" panose="020B0604020202020204" pitchFamily="34" charset="0"/>
                <a:cs typeface="Arial" panose="020B0604020202020204" pitchFamily="34" charset="0"/>
              </a:rPr>
            </a:br>
            <a:r>
              <a:rPr lang="en-GB" sz="2400" dirty="0">
                <a:solidFill>
                  <a:schemeClr val="tx2">
                    <a:lumMod val="50000"/>
                  </a:schemeClr>
                </a:solidFill>
                <a:latin typeface="Arial" panose="020B0604020202020204" pitchFamily="34" charset="0"/>
                <a:cs typeface="Arial" panose="020B0604020202020204" pitchFamily="34" charset="0"/>
              </a:rPr>
              <a:t>Case Study: The Shrewsbury and Telford Hospital NHS Trust Maternity Scandal</a:t>
            </a:r>
            <a:endParaRPr sz="2400" dirty="0">
              <a:solidFill>
                <a:schemeClr val="tx2">
                  <a:lumMod val="5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EB3A9F3-CAC4-D6E3-CC9F-AB3A793E74AD}"/>
              </a:ext>
            </a:extLst>
          </p:cNvPr>
          <p:cNvSpPr txBox="1"/>
          <p:nvPr/>
        </p:nvSpPr>
        <p:spPr>
          <a:xfrm>
            <a:off x="241300" y="3735726"/>
            <a:ext cx="5334000" cy="1881990"/>
          </a:xfrm>
          <a:prstGeom prst="rect">
            <a:avLst/>
          </a:prstGeom>
          <a:noFill/>
        </p:spPr>
        <p:txBody>
          <a:bodyPr wrap="square" rtlCol="0">
            <a:spAutoFit/>
          </a:bodyPr>
          <a:lstStyle/>
          <a:p>
            <a:pPr lvl="0">
              <a:lnSpc>
                <a:spcPct val="150000"/>
              </a:lnSpc>
            </a:pPr>
            <a:r>
              <a:rPr lang="en-GB" sz="2000" b="1" dirty="0">
                <a:solidFill>
                  <a:srgbClr val="33CC33"/>
                </a:solidFill>
                <a:latin typeface="Arial" panose="020B0604020202020204" pitchFamily="34" charset="0"/>
                <a:cs typeface="Arial" panose="020B0604020202020204" pitchFamily="34" charset="0"/>
              </a:rPr>
              <a:t>Student Name:		Rehana Intisar</a:t>
            </a:r>
          </a:p>
          <a:p>
            <a:pPr lvl="0">
              <a:lnSpc>
                <a:spcPct val="150000"/>
              </a:lnSpc>
            </a:pPr>
            <a:r>
              <a:rPr lang="en-GB" sz="2000" b="1" dirty="0">
                <a:solidFill>
                  <a:srgbClr val="33CC33"/>
                </a:solidFill>
                <a:latin typeface="Arial" panose="020B0604020202020204" pitchFamily="34" charset="0"/>
                <a:cs typeface="Arial" panose="020B0604020202020204" pitchFamily="34" charset="0"/>
              </a:rPr>
              <a:t>Student ID:		2234706</a:t>
            </a:r>
          </a:p>
          <a:p>
            <a:pPr lvl="0">
              <a:lnSpc>
                <a:spcPct val="150000"/>
              </a:lnSpc>
            </a:pPr>
            <a:r>
              <a:rPr lang="en-GB" sz="2000" b="1" dirty="0">
                <a:solidFill>
                  <a:srgbClr val="33CC33"/>
                </a:solidFill>
                <a:latin typeface="Arial" panose="020B0604020202020204" pitchFamily="34" charset="0"/>
                <a:cs typeface="Arial" panose="020B0604020202020204" pitchFamily="34" charset="0"/>
              </a:rPr>
              <a:t>Module:		</a:t>
            </a:r>
            <a:r>
              <a:rPr lang="en-GB" sz="2000" b="1" dirty="0">
                <a:solidFill>
                  <a:srgbClr val="33CC33"/>
                </a:solidFill>
              </a:rPr>
              <a:t>LCHS7006_LON</a:t>
            </a:r>
            <a:endParaRPr lang="en-GB" sz="2000" b="1" dirty="0">
              <a:solidFill>
                <a:srgbClr val="33CC33"/>
              </a:solidFill>
              <a:latin typeface="Arial" panose="020B0604020202020204" pitchFamily="34" charset="0"/>
              <a:cs typeface="Arial" panose="020B0604020202020204" pitchFamily="34" charset="0"/>
            </a:endParaRPr>
          </a:p>
          <a:p>
            <a:pPr lvl="0">
              <a:lnSpc>
                <a:spcPct val="150000"/>
              </a:lnSpc>
            </a:pPr>
            <a:r>
              <a:rPr lang="en-GB" sz="2000" b="1" dirty="0">
                <a:solidFill>
                  <a:schemeClr val="accent2">
                    <a:lumMod val="50000"/>
                  </a:schemeClr>
                </a:solidFill>
                <a:latin typeface="Arial" panose="020B0604020202020204" pitchFamily="34" charset="0"/>
                <a:cs typeface="Arial" panose="020B0604020202020204" pitchFamily="34" charset="0"/>
              </a:rPr>
              <a:t>Tutor Name:		</a:t>
            </a:r>
            <a:r>
              <a:rPr lang="en-GB" sz="2000" b="1" dirty="0" err="1">
                <a:solidFill>
                  <a:schemeClr val="accent2">
                    <a:lumMod val="50000"/>
                  </a:schemeClr>
                </a:solidFill>
              </a:rPr>
              <a:t>Dilhara</a:t>
            </a:r>
            <a:r>
              <a:rPr lang="en-GB" sz="2000" b="1" dirty="0">
                <a:solidFill>
                  <a:schemeClr val="accent2">
                    <a:lumMod val="50000"/>
                  </a:schemeClr>
                </a:solidFill>
              </a:rPr>
              <a:t> </a:t>
            </a:r>
            <a:r>
              <a:rPr lang="en-GB" sz="2000" b="1" dirty="0" err="1">
                <a:solidFill>
                  <a:schemeClr val="accent2">
                    <a:lumMod val="50000"/>
                  </a:schemeClr>
                </a:solidFill>
              </a:rPr>
              <a:t>Mampitiya</a:t>
            </a:r>
            <a:r>
              <a:rPr lang="en-GB" sz="2000" b="1" dirty="0">
                <a:solidFill>
                  <a:schemeClr val="accent2">
                    <a:lumMod val="50000"/>
                  </a:schemeClr>
                </a:solidFill>
              </a:rPr>
              <a:t> </a:t>
            </a:r>
            <a:endParaRPr lang="en-GB" sz="2000" b="1" dirty="0">
              <a:solidFill>
                <a:schemeClr val="accent2">
                  <a:lumMod val="50000"/>
                </a:schemeClr>
              </a:solidFill>
              <a:latin typeface="Arial" panose="020B0604020202020204" pitchFamily="34" charset="0"/>
              <a:cs typeface="Arial" panose="020B0604020202020204" pitchFamily="34" charset="0"/>
            </a:endParaRPr>
          </a:p>
        </p:txBody>
      </p:sp>
      <p:pic>
        <p:nvPicPr>
          <p:cNvPr id="4" name="Picture 3" descr="Listening to marginalised voices in maternity case study - HQIP">
            <a:extLst>
              <a:ext uri="{FF2B5EF4-FFF2-40B4-BE49-F238E27FC236}">
                <a16:creationId xmlns:a16="http://schemas.microsoft.com/office/drawing/2014/main" id="{B147CCDF-1B75-3206-EA62-ADE176546E7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54976" y="2945996"/>
            <a:ext cx="4758746" cy="3733800"/>
          </a:xfrm>
          <a:prstGeom prst="rect">
            <a:avLst/>
          </a:prstGeom>
          <a:noFill/>
          <a:ln>
            <a:noFill/>
          </a:ln>
        </p:spPr>
      </p:pic>
      <p:sp>
        <p:nvSpPr>
          <p:cNvPr id="8" name="TextBox 7">
            <a:extLst>
              <a:ext uri="{FF2B5EF4-FFF2-40B4-BE49-F238E27FC236}">
                <a16:creationId xmlns:a16="http://schemas.microsoft.com/office/drawing/2014/main" id="{3DCB5B71-E87B-897C-DCC4-FD98C4A9B85F}"/>
              </a:ext>
            </a:extLst>
          </p:cNvPr>
          <p:cNvSpPr txBox="1"/>
          <p:nvPr/>
        </p:nvSpPr>
        <p:spPr>
          <a:xfrm>
            <a:off x="8851901" y="6750848"/>
            <a:ext cx="1676400" cy="369332"/>
          </a:xfrm>
          <a:prstGeom prst="rect">
            <a:avLst/>
          </a:prstGeom>
          <a:noFill/>
        </p:spPr>
        <p:txBody>
          <a:bodyPr wrap="square">
            <a:spAutoFit/>
          </a:bodyPr>
          <a:lstStyle/>
          <a:p>
            <a:r>
              <a:rPr lang="en-GB" sz="1800" dirty="0">
                <a:solidFill>
                  <a:sysClr val="windowText" lastClr="000000"/>
                </a:solidFill>
                <a:effectLst/>
                <a:latin typeface="Arial" panose="020B0604020202020204" pitchFamily="34" charset="0"/>
                <a:ea typeface="Calibri" panose="020F0502020204030204" pitchFamily="34" charset="0"/>
              </a:rPr>
              <a:t>(HQIP, 2025): </a:t>
            </a:r>
            <a:endParaRPr lang="en-GB" dirty="0"/>
          </a:p>
        </p:txBody>
      </p:sp>
      <p:pic>
        <p:nvPicPr>
          <p:cNvPr id="9" name="Picture 8" descr="University of Wales Trinity Saint David">
            <a:extLst>
              <a:ext uri="{FF2B5EF4-FFF2-40B4-BE49-F238E27FC236}">
                <a16:creationId xmlns:a16="http://schemas.microsoft.com/office/drawing/2014/main" id="{09433324-E827-650F-EF3B-44C3EF3AB591}"/>
              </a:ext>
            </a:extLst>
          </p:cNvPr>
          <p:cNvPicPr/>
          <p:nvPr/>
        </p:nvPicPr>
        <p:blipFill rotWithShape="1">
          <a:blip r:embed="rId3">
            <a:extLst>
              <a:ext uri="{28A0092B-C50C-407E-A947-70E740481C1C}">
                <a14:useLocalDpi xmlns:a14="http://schemas.microsoft.com/office/drawing/2010/main" val="0"/>
              </a:ext>
            </a:extLst>
          </a:blip>
          <a:srcRect l="5923" t="29904" r="5907" b="33238"/>
          <a:stretch/>
        </p:blipFill>
        <p:spPr bwMode="auto">
          <a:xfrm>
            <a:off x="55815" y="105471"/>
            <a:ext cx="2565465" cy="15201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608CE7-22C6-13D7-563F-33C06A991DB9}"/>
              </a:ext>
            </a:extLst>
          </p:cNvPr>
          <p:cNvSpPr txBox="1">
            <a:spLocks/>
          </p:cNvSpPr>
          <p:nvPr/>
        </p:nvSpPr>
        <p:spPr>
          <a:xfrm>
            <a:off x="1155700" y="1114425"/>
            <a:ext cx="8686800" cy="3505200"/>
          </a:xfrm>
          <a:prstGeom prst="rect">
            <a:avLst/>
          </a:prstGeom>
        </p:spPr>
        <p:txBody>
          <a:bodyPr anchor="ctr">
            <a:normAutofit/>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marL="109728" algn="ctr">
              <a:lnSpc>
                <a:spcPct val="150000"/>
              </a:lnSpc>
            </a:pPr>
            <a:r>
              <a:rPr lang="en-US" sz="2000" b="1" dirty="0">
                <a:solidFill>
                  <a:schemeClr val="tx1"/>
                </a:solidFill>
                <a:latin typeface="Arial" panose="020B0604020202020204" pitchFamily="34" charset="0"/>
                <a:cs typeface="Arial" panose="020B0604020202020204" pitchFamily="34" charset="0"/>
              </a:rPr>
              <a:t>Acknowledgement</a:t>
            </a:r>
          </a:p>
          <a:p>
            <a:pPr marL="109728" algn="ctr">
              <a:lnSpc>
                <a:spcPct val="150000"/>
              </a:lnSpc>
            </a:pPr>
            <a:endParaRPr lang="en-US" sz="2000" dirty="0">
              <a:solidFill>
                <a:schemeClr val="tx1"/>
              </a:solidFill>
              <a:latin typeface="Arial" panose="020B0604020202020204" pitchFamily="34" charset="0"/>
              <a:cs typeface="Arial" panose="020B0604020202020204" pitchFamily="34" charset="0"/>
            </a:endParaRPr>
          </a:p>
          <a:p>
            <a:pPr marL="109728" algn="just">
              <a:lnSpc>
                <a:spcPct val="150000"/>
              </a:lnSpc>
            </a:pPr>
            <a:r>
              <a:rPr lang="en-US" sz="2000" dirty="0">
                <a:solidFill>
                  <a:schemeClr val="tx1"/>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endParaRPr lang="en-GB" sz="2000" dirty="0">
              <a:solidFill>
                <a:schemeClr val="tx1"/>
              </a:solidFill>
              <a:latin typeface="Arial" panose="020B0604020202020204" pitchFamily="34" charset="0"/>
              <a:cs typeface="Arial" panose="020B0604020202020204" pitchFamily="34" charset="0"/>
            </a:endParaRPr>
          </a:p>
        </p:txBody>
      </p:sp>
      <p:sp>
        <p:nvSpPr>
          <p:cNvPr id="4" name="object 2">
            <a:extLst>
              <a:ext uri="{FF2B5EF4-FFF2-40B4-BE49-F238E27FC236}">
                <a16:creationId xmlns:a16="http://schemas.microsoft.com/office/drawing/2014/main" id="{4A2EA506-0A40-A70C-8A7F-7B769D97C8D4}"/>
              </a:ext>
            </a:extLst>
          </p:cNvPr>
          <p:cNvSpPr txBox="1"/>
          <p:nvPr/>
        </p:nvSpPr>
        <p:spPr>
          <a:xfrm>
            <a:off x="280812" y="6905625"/>
            <a:ext cx="227965" cy="462915"/>
          </a:xfrm>
          <a:prstGeom prst="rect">
            <a:avLst/>
          </a:prstGeom>
        </p:spPr>
        <p:txBody>
          <a:bodyPr vert="horz" wrap="square" lIns="0" tIns="14604" rIns="0" bIns="0" rtlCol="0">
            <a:spAutoFit/>
          </a:bodyPr>
          <a:lstStyle/>
          <a:p>
            <a:pPr marL="12700">
              <a:lnSpc>
                <a:spcPct val="100000"/>
              </a:lnSpc>
              <a:spcBef>
                <a:spcPts val="114"/>
              </a:spcBef>
            </a:pPr>
            <a:r>
              <a:rPr lang="en-GB" sz="2850" dirty="0">
                <a:latin typeface="Arial"/>
                <a:cs typeface="Arial"/>
              </a:rPr>
              <a:t>2</a:t>
            </a:r>
            <a:endParaRPr sz="2850" dirty="0">
              <a:latin typeface="Arial"/>
              <a:cs typeface="Arial"/>
            </a:endParaRPr>
          </a:p>
        </p:txBody>
      </p:sp>
    </p:spTree>
    <p:extLst>
      <p:ext uri="{BB962C8B-B14F-4D97-AF65-F5344CB8AC3E}">
        <p14:creationId xmlns:p14="http://schemas.microsoft.com/office/powerpoint/2010/main" val="2065292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91F703-95FF-142B-DFB3-552BF35E10D7}"/>
              </a:ext>
            </a:extLst>
          </p:cNvPr>
          <p:cNvSpPr txBox="1"/>
          <p:nvPr/>
        </p:nvSpPr>
        <p:spPr>
          <a:xfrm>
            <a:off x="1993900" y="657225"/>
            <a:ext cx="44196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Table of contents:</a:t>
            </a:r>
          </a:p>
        </p:txBody>
      </p:sp>
      <p:graphicFrame>
        <p:nvGraphicFramePr>
          <p:cNvPr id="6" name="Table 5">
            <a:extLst>
              <a:ext uri="{FF2B5EF4-FFF2-40B4-BE49-F238E27FC236}">
                <a16:creationId xmlns:a16="http://schemas.microsoft.com/office/drawing/2014/main" id="{A34139C8-DC2A-C468-27C6-F10AD06EEA9D}"/>
              </a:ext>
            </a:extLst>
          </p:cNvPr>
          <p:cNvGraphicFramePr>
            <a:graphicFrameLocks noGrp="1"/>
          </p:cNvGraphicFramePr>
          <p:nvPr>
            <p:extLst>
              <p:ext uri="{D42A27DB-BD31-4B8C-83A1-F6EECF244321}">
                <p14:modId xmlns:p14="http://schemas.microsoft.com/office/powerpoint/2010/main" val="3728175669"/>
              </p:ext>
            </p:extLst>
          </p:nvPr>
        </p:nvGraphicFramePr>
        <p:xfrm>
          <a:off x="1422400" y="1541145"/>
          <a:ext cx="7848600" cy="5364480"/>
        </p:xfrm>
        <a:graphic>
          <a:graphicData uri="http://schemas.openxmlformats.org/drawingml/2006/table">
            <a:tbl>
              <a:tblPr firstRow="1" bandRow="1">
                <a:tableStyleId>{5C22544A-7EE6-4342-B048-85BDC9FD1C3A}</a:tableStyleId>
              </a:tblPr>
              <a:tblGrid>
                <a:gridCol w="6710100">
                  <a:extLst>
                    <a:ext uri="{9D8B030D-6E8A-4147-A177-3AD203B41FA5}">
                      <a16:colId xmlns:a16="http://schemas.microsoft.com/office/drawing/2014/main" val="2271075416"/>
                    </a:ext>
                  </a:extLst>
                </a:gridCol>
                <a:gridCol w="1138500">
                  <a:extLst>
                    <a:ext uri="{9D8B030D-6E8A-4147-A177-3AD203B41FA5}">
                      <a16:colId xmlns:a16="http://schemas.microsoft.com/office/drawing/2014/main" val="3224217768"/>
                    </a:ext>
                  </a:extLst>
                </a:gridCol>
              </a:tblGrid>
              <a:tr h="370840">
                <a:tc>
                  <a:txBody>
                    <a:bodyPr/>
                    <a:lstStyle/>
                    <a:p>
                      <a:pPr>
                        <a:lnSpc>
                          <a:spcPct val="100000"/>
                        </a:lnSpc>
                      </a:pPr>
                      <a:r>
                        <a:rPr lang="en-GB" sz="2000" b="0" dirty="0">
                          <a:solidFill>
                            <a:schemeClr val="tx1"/>
                          </a:solidFill>
                          <a:latin typeface="Arial" panose="020B0604020202020204" pitchFamily="34" charset="0"/>
                          <a:cs typeface="Arial" panose="020B0604020202020204" pitchFamily="34" charset="0"/>
                        </a:rPr>
                        <a:t>Topics</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pPr>
                      <a:r>
                        <a:rPr lang="en-GB" sz="2000" b="0" dirty="0">
                          <a:solidFill>
                            <a:schemeClr val="tx1"/>
                          </a:solidFill>
                          <a:latin typeface="Arial" panose="020B0604020202020204" pitchFamily="34" charset="0"/>
                          <a:cs typeface="Arial" panose="020B0604020202020204" pitchFamily="34" charset="0"/>
                        </a:rPr>
                        <a:t>P. No.</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36134836"/>
                  </a:ext>
                </a:extLst>
              </a:tr>
              <a:tr h="370840">
                <a:tc>
                  <a:txBody>
                    <a:bodyPr/>
                    <a:lstStyle/>
                    <a:p>
                      <a:pPr>
                        <a:lnSpc>
                          <a:spcPct val="100000"/>
                        </a:lnSpc>
                      </a:pPr>
                      <a:r>
                        <a:rPr lang="en-GB" sz="2000" b="0" dirty="0">
                          <a:solidFill>
                            <a:schemeClr val="tx1"/>
                          </a:solidFill>
                          <a:latin typeface="Arial" panose="020B0604020202020204" pitchFamily="34" charset="0"/>
                          <a:cs typeface="Arial" panose="020B0604020202020204" pitchFamily="34" charset="0"/>
                        </a:rPr>
                        <a:t>Title</a:t>
                      </a:r>
                    </a:p>
                    <a:p>
                      <a:pPr>
                        <a:lnSpc>
                          <a:spcPct val="100000"/>
                        </a:lnSpc>
                      </a:pPr>
                      <a:r>
                        <a:rPr lang="en-GB" sz="2000" b="0" dirty="0">
                          <a:solidFill>
                            <a:schemeClr val="tx1"/>
                          </a:solidFill>
                          <a:latin typeface="Arial" panose="020B0604020202020204" pitchFamily="34" charset="0"/>
                          <a:cs typeface="Arial" panose="020B0604020202020204" pitchFamily="34" charset="0"/>
                        </a:rPr>
                        <a:t>Acknowledgement</a:t>
                      </a:r>
                    </a:p>
                    <a:p>
                      <a:pPr>
                        <a:lnSpc>
                          <a:spcPct val="100000"/>
                        </a:lnSpc>
                      </a:pPr>
                      <a:r>
                        <a:rPr lang="en-GB" sz="2000" b="0" dirty="0">
                          <a:solidFill>
                            <a:schemeClr val="tx1"/>
                          </a:solidFill>
                          <a:latin typeface="Arial" panose="020B0604020202020204" pitchFamily="34" charset="0"/>
                          <a:cs typeface="Arial" panose="020B0604020202020204" pitchFamily="34" charset="0"/>
                        </a:rPr>
                        <a:t>Table of Contents</a:t>
                      </a:r>
                    </a:p>
                    <a:p>
                      <a:pPr>
                        <a:lnSpc>
                          <a:spcPct val="100000"/>
                        </a:lnSpc>
                      </a:pPr>
                      <a:r>
                        <a:rPr lang="en-GB" sz="2000" b="0" dirty="0">
                          <a:solidFill>
                            <a:schemeClr val="tx1"/>
                          </a:solidFill>
                          <a:latin typeface="Arial" panose="020B0604020202020204" pitchFamily="34" charset="0"/>
                          <a:cs typeface="Arial" panose="020B0604020202020204" pitchFamily="34" charset="0"/>
                        </a:rPr>
                        <a:t>Case Overview</a:t>
                      </a:r>
                    </a:p>
                    <a:p>
                      <a:pPr>
                        <a:lnSpc>
                          <a:spcPct val="100000"/>
                        </a:lnSpc>
                      </a:pPr>
                      <a:r>
                        <a:rPr lang="en-GB" sz="2000" b="0" i="0" dirty="0">
                          <a:solidFill>
                            <a:schemeClr val="tx1"/>
                          </a:solidFill>
                          <a:latin typeface="Arial" panose="020B0604020202020204" pitchFamily="34" charset="0"/>
                          <a:cs typeface="Arial" panose="020B0604020202020204" pitchFamily="34" charset="0"/>
                        </a:rPr>
                        <a:t>What is quality management, and how does it drive success in Healthcare?</a:t>
                      </a:r>
                    </a:p>
                    <a:p>
                      <a:pPr>
                        <a:lnSpc>
                          <a:spcPct val="100000"/>
                        </a:lnSpc>
                      </a:pPr>
                      <a:r>
                        <a:rPr lang="en-GB" sz="2000" b="0" dirty="0">
                          <a:solidFill>
                            <a:schemeClr val="tx1"/>
                          </a:solidFill>
                          <a:latin typeface="Arial" panose="020B0604020202020204" pitchFamily="34" charset="0"/>
                          <a:cs typeface="Arial" panose="020B0604020202020204" pitchFamily="34" charset="0"/>
                        </a:rPr>
                        <a:t>Swiss Cheese Model</a:t>
                      </a:r>
                    </a:p>
                    <a:p>
                      <a:pPr>
                        <a:lnSpc>
                          <a:spcPct val="100000"/>
                        </a:lnSpc>
                      </a:pPr>
                      <a:r>
                        <a:rPr lang="en-GB" sz="2000" b="0" dirty="0">
                          <a:solidFill>
                            <a:schemeClr val="tx1"/>
                          </a:solidFill>
                          <a:latin typeface="Arial" panose="020B0604020202020204" pitchFamily="34" charset="0"/>
                          <a:cs typeface="Arial" panose="020B0604020202020204" pitchFamily="34" charset="0"/>
                        </a:rPr>
                        <a:t>Fishbone Diagram </a:t>
                      </a:r>
                    </a:p>
                    <a:p>
                      <a:pPr>
                        <a:lnSpc>
                          <a:spcPct val="100000"/>
                        </a:lnSpc>
                      </a:pPr>
                      <a:r>
                        <a:rPr lang="en-GB" sz="2000" b="0" dirty="0">
                          <a:solidFill>
                            <a:schemeClr val="tx1"/>
                          </a:solidFill>
                          <a:latin typeface="Arial" panose="020B0604020202020204" pitchFamily="34" charset="0"/>
                          <a:cs typeface="Arial" panose="020B0604020202020204" pitchFamily="34" charset="0"/>
                        </a:rPr>
                        <a:t>National and local policy issues</a:t>
                      </a:r>
                    </a:p>
                    <a:p>
                      <a:pPr>
                        <a:lnSpc>
                          <a:spcPct val="100000"/>
                        </a:lnSpc>
                      </a:pPr>
                      <a:r>
                        <a:rPr lang="en-GB" sz="2000" b="0" dirty="0">
                          <a:solidFill>
                            <a:schemeClr val="tx1"/>
                          </a:solidFill>
                          <a:latin typeface="Arial" panose="020B0604020202020204" pitchFamily="34" charset="0"/>
                          <a:cs typeface="Arial" panose="020B0604020202020204" pitchFamily="34" charset="0"/>
                        </a:rPr>
                        <a:t>Donabedian’s Quality Framework</a:t>
                      </a:r>
                    </a:p>
                    <a:p>
                      <a:pPr>
                        <a:lnSpc>
                          <a:spcPct val="100000"/>
                        </a:lnSpc>
                      </a:pPr>
                      <a:r>
                        <a:rPr lang="en-GB" sz="2000" b="0" dirty="0">
                          <a:solidFill>
                            <a:schemeClr val="tx1"/>
                          </a:solidFill>
                          <a:latin typeface="Arial" panose="020B0604020202020204" pitchFamily="34" charset="0"/>
                          <a:cs typeface="Arial" panose="020B0604020202020204" pitchFamily="34" charset="0"/>
                        </a:rPr>
                        <a:t>PDSA: Implementing service improvement</a:t>
                      </a:r>
                    </a:p>
                    <a:p>
                      <a:pPr>
                        <a:lnSpc>
                          <a:spcPct val="100000"/>
                        </a:lnSpc>
                      </a:pPr>
                      <a:r>
                        <a:rPr lang="en-GB" sz="2000" b="0" dirty="0">
                          <a:solidFill>
                            <a:schemeClr val="tx1"/>
                          </a:solidFill>
                          <a:latin typeface="Arial" panose="020B0604020202020204" pitchFamily="34" charset="0"/>
                          <a:cs typeface="Arial" panose="020B0604020202020204" pitchFamily="34" charset="0"/>
                        </a:rPr>
                        <a:t>Recommendations</a:t>
                      </a:r>
                    </a:p>
                    <a:p>
                      <a:pPr>
                        <a:lnSpc>
                          <a:spcPct val="100000"/>
                        </a:lnSpc>
                      </a:pPr>
                      <a:r>
                        <a:rPr lang="en-GB" sz="2000" b="0" dirty="0">
                          <a:solidFill>
                            <a:schemeClr val="tx1"/>
                          </a:solidFill>
                          <a:latin typeface="Arial" panose="020B0604020202020204" pitchFamily="34" charset="0"/>
                          <a:cs typeface="Arial" panose="020B0604020202020204" pitchFamily="34" charset="0"/>
                        </a:rPr>
                        <a:t>Structural Outline of Report (Component 2)</a:t>
                      </a:r>
                    </a:p>
                    <a:p>
                      <a:pPr>
                        <a:lnSpc>
                          <a:spcPct val="100000"/>
                        </a:lnSpc>
                      </a:pPr>
                      <a:r>
                        <a:rPr lang="en-GB" sz="2000" b="0" dirty="0">
                          <a:solidFill>
                            <a:schemeClr val="tx1"/>
                          </a:solidFill>
                          <a:latin typeface="Arial" panose="020B0604020202020204" pitchFamily="34" charset="0"/>
                          <a:cs typeface="Arial" panose="020B0604020202020204" pitchFamily="34" charset="0"/>
                        </a:rPr>
                        <a:t>Conclusion</a:t>
                      </a:r>
                    </a:p>
                    <a:p>
                      <a:pPr>
                        <a:lnSpc>
                          <a:spcPct val="100000"/>
                        </a:lnSpc>
                      </a:pPr>
                      <a:r>
                        <a:rPr lang="en-GB" sz="2000" b="0" dirty="0">
                          <a:solidFill>
                            <a:schemeClr val="tx1"/>
                          </a:solidFill>
                          <a:latin typeface="Arial" panose="020B0604020202020204" pitchFamily="34" charset="0"/>
                          <a:cs typeface="Arial" panose="020B0604020202020204" pitchFamily="34" charset="0"/>
                        </a:rPr>
                        <a:t>References:</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nSpc>
                          <a:spcPct val="100000"/>
                        </a:lnSpc>
                      </a:pPr>
                      <a:r>
                        <a:rPr lang="en-GB" sz="2000" b="0" dirty="0">
                          <a:solidFill>
                            <a:schemeClr val="tx1"/>
                          </a:solidFill>
                          <a:latin typeface="Arial" panose="020B0604020202020204" pitchFamily="34" charset="0"/>
                          <a:cs typeface="Arial" panose="020B0604020202020204" pitchFamily="34" charset="0"/>
                        </a:rPr>
                        <a:t>1</a:t>
                      </a:r>
                    </a:p>
                    <a:p>
                      <a:pPr>
                        <a:lnSpc>
                          <a:spcPct val="100000"/>
                        </a:lnSpc>
                      </a:pPr>
                      <a:r>
                        <a:rPr lang="en-GB" sz="2000" b="0" dirty="0">
                          <a:solidFill>
                            <a:schemeClr val="tx1"/>
                          </a:solidFill>
                          <a:latin typeface="Arial" panose="020B0604020202020204" pitchFamily="34" charset="0"/>
                          <a:cs typeface="Arial" panose="020B0604020202020204" pitchFamily="34" charset="0"/>
                        </a:rPr>
                        <a:t>2</a:t>
                      </a:r>
                    </a:p>
                    <a:p>
                      <a:pPr>
                        <a:lnSpc>
                          <a:spcPct val="100000"/>
                        </a:lnSpc>
                      </a:pPr>
                      <a:r>
                        <a:rPr lang="en-GB" sz="2000" b="0" dirty="0">
                          <a:solidFill>
                            <a:schemeClr val="tx1"/>
                          </a:solidFill>
                          <a:latin typeface="Arial" panose="020B0604020202020204" pitchFamily="34" charset="0"/>
                          <a:cs typeface="Arial" panose="020B0604020202020204" pitchFamily="34" charset="0"/>
                        </a:rPr>
                        <a:t>3</a:t>
                      </a:r>
                    </a:p>
                    <a:p>
                      <a:pPr>
                        <a:lnSpc>
                          <a:spcPct val="100000"/>
                        </a:lnSpc>
                      </a:pPr>
                      <a:r>
                        <a:rPr lang="en-GB" sz="2000" b="0" dirty="0">
                          <a:solidFill>
                            <a:schemeClr val="tx1"/>
                          </a:solidFill>
                          <a:latin typeface="Arial" panose="020B0604020202020204" pitchFamily="34" charset="0"/>
                          <a:cs typeface="Arial" panose="020B0604020202020204" pitchFamily="34" charset="0"/>
                        </a:rPr>
                        <a:t>4</a:t>
                      </a:r>
                    </a:p>
                    <a:p>
                      <a:pPr>
                        <a:lnSpc>
                          <a:spcPct val="100000"/>
                        </a:lnSpc>
                      </a:pPr>
                      <a:endParaRPr lang="en-GB" sz="2000" b="0" dirty="0">
                        <a:solidFill>
                          <a:schemeClr val="tx1"/>
                        </a:solidFill>
                        <a:latin typeface="Arial" panose="020B0604020202020204" pitchFamily="34" charset="0"/>
                        <a:cs typeface="Arial" panose="020B0604020202020204" pitchFamily="34" charset="0"/>
                      </a:endParaRPr>
                    </a:p>
                    <a:p>
                      <a:pPr>
                        <a:lnSpc>
                          <a:spcPct val="100000"/>
                        </a:lnSpc>
                      </a:pPr>
                      <a:r>
                        <a:rPr lang="en-GB" sz="2000" b="0" dirty="0">
                          <a:solidFill>
                            <a:schemeClr val="tx1"/>
                          </a:solidFill>
                          <a:latin typeface="Arial" panose="020B0604020202020204" pitchFamily="34" charset="0"/>
                          <a:cs typeface="Arial" panose="020B0604020202020204" pitchFamily="34" charset="0"/>
                        </a:rPr>
                        <a:t>5</a:t>
                      </a:r>
                    </a:p>
                    <a:p>
                      <a:pPr>
                        <a:lnSpc>
                          <a:spcPct val="100000"/>
                        </a:lnSpc>
                      </a:pPr>
                      <a:r>
                        <a:rPr lang="en-GB" sz="2000" b="0" dirty="0">
                          <a:solidFill>
                            <a:schemeClr val="tx1"/>
                          </a:solidFill>
                          <a:latin typeface="Arial" panose="020B0604020202020204" pitchFamily="34" charset="0"/>
                          <a:cs typeface="Arial" panose="020B0604020202020204" pitchFamily="34" charset="0"/>
                        </a:rPr>
                        <a:t>6</a:t>
                      </a:r>
                    </a:p>
                    <a:p>
                      <a:pPr>
                        <a:lnSpc>
                          <a:spcPct val="100000"/>
                        </a:lnSpc>
                      </a:pPr>
                      <a:r>
                        <a:rPr lang="en-GB" sz="2000" b="0" dirty="0">
                          <a:solidFill>
                            <a:schemeClr val="tx1"/>
                          </a:solidFill>
                          <a:latin typeface="Arial" panose="020B0604020202020204" pitchFamily="34" charset="0"/>
                          <a:cs typeface="Arial" panose="020B0604020202020204" pitchFamily="34" charset="0"/>
                        </a:rPr>
                        <a:t>7</a:t>
                      </a:r>
                    </a:p>
                    <a:p>
                      <a:pPr>
                        <a:lnSpc>
                          <a:spcPct val="100000"/>
                        </a:lnSpc>
                      </a:pPr>
                      <a:r>
                        <a:rPr lang="en-GB" sz="2000" b="0" dirty="0">
                          <a:solidFill>
                            <a:schemeClr val="tx1"/>
                          </a:solidFill>
                          <a:latin typeface="Arial" panose="020B0604020202020204" pitchFamily="34" charset="0"/>
                          <a:cs typeface="Arial" panose="020B0604020202020204" pitchFamily="34" charset="0"/>
                        </a:rPr>
                        <a:t>8</a:t>
                      </a:r>
                    </a:p>
                    <a:p>
                      <a:pPr>
                        <a:lnSpc>
                          <a:spcPct val="100000"/>
                        </a:lnSpc>
                      </a:pPr>
                      <a:r>
                        <a:rPr lang="en-GB" sz="2000" b="0" dirty="0">
                          <a:solidFill>
                            <a:schemeClr val="tx1"/>
                          </a:solidFill>
                          <a:latin typeface="Arial" panose="020B0604020202020204" pitchFamily="34" charset="0"/>
                          <a:cs typeface="Arial" panose="020B0604020202020204" pitchFamily="34" charset="0"/>
                        </a:rPr>
                        <a:t>9</a:t>
                      </a:r>
                    </a:p>
                    <a:p>
                      <a:pPr>
                        <a:lnSpc>
                          <a:spcPct val="100000"/>
                        </a:lnSpc>
                      </a:pPr>
                      <a:r>
                        <a:rPr lang="en-GB" sz="2000" b="0" dirty="0">
                          <a:solidFill>
                            <a:schemeClr val="tx1"/>
                          </a:solidFill>
                          <a:latin typeface="Arial" panose="020B0604020202020204" pitchFamily="34" charset="0"/>
                          <a:cs typeface="Arial" panose="020B0604020202020204" pitchFamily="34" charset="0"/>
                        </a:rPr>
                        <a:t>10</a:t>
                      </a:r>
                    </a:p>
                    <a:p>
                      <a:pPr>
                        <a:lnSpc>
                          <a:spcPct val="100000"/>
                        </a:lnSpc>
                      </a:pPr>
                      <a:r>
                        <a:rPr lang="en-GB" sz="2000" b="0" dirty="0">
                          <a:solidFill>
                            <a:schemeClr val="tx1"/>
                          </a:solidFill>
                          <a:latin typeface="Arial" panose="020B0604020202020204" pitchFamily="34" charset="0"/>
                          <a:cs typeface="Arial" panose="020B0604020202020204" pitchFamily="34" charset="0"/>
                        </a:rPr>
                        <a:t>11</a:t>
                      </a:r>
                    </a:p>
                    <a:p>
                      <a:pPr>
                        <a:lnSpc>
                          <a:spcPct val="100000"/>
                        </a:lnSpc>
                      </a:pPr>
                      <a:r>
                        <a:rPr lang="en-GB" sz="2000" b="0" dirty="0">
                          <a:solidFill>
                            <a:schemeClr val="tx1"/>
                          </a:solidFill>
                          <a:latin typeface="Arial" panose="020B0604020202020204" pitchFamily="34" charset="0"/>
                          <a:cs typeface="Arial" panose="020B0604020202020204" pitchFamily="34" charset="0"/>
                        </a:rPr>
                        <a:t>12</a:t>
                      </a:r>
                    </a:p>
                    <a:p>
                      <a:pPr>
                        <a:lnSpc>
                          <a:spcPct val="100000"/>
                        </a:lnSpc>
                      </a:pPr>
                      <a:r>
                        <a:rPr lang="en-GB" sz="2000" b="0" dirty="0">
                          <a:solidFill>
                            <a:schemeClr val="tx1"/>
                          </a:solidFill>
                          <a:latin typeface="Arial" panose="020B0604020202020204" pitchFamily="34" charset="0"/>
                          <a:cs typeface="Arial" panose="020B0604020202020204" pitchFamily="34" charset="0"/>
                        </a:rPr>
                        <a:t>13</a:t>
                      </a:r>
                    </a:p>
                    <a:p>
                      <a:pPr>
                        <a:lnSpc>
                          <a:spcPct val="100000"/>
                        </a:lnSpc>
                      </a:pPr>
                      <a:r>
                        <a:rPr lang="en-GB" sz="2000" b="0" dirty="0">
                          <a:solidFill>
                            <a:schemeClr val="tx1"/>
                          </a:solidFill>
                          <a:latin typeface="Arial" panose="020B0604020202020204" pitchFamily="34" charset="0"/>
                          <a:cs typeface="Arial" panose="020B0604020202020204" pitchFamily="34" charset="0"/>
                        </a:rPr>
                        <a:t>14</a:t>
                      </a:r>
                    </a:p>
                    <a:p>
                      <a:pPr>
                        <a:lnSpc>
                          <a:spcPct val="100000"/>
                        </a:lnSpc>
                      </a:pPr>
                      <a:endParaRPr lang="en-GB"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74400292"/>
                  </a:ext>
                </a:extLst>
              </a:tr>
            </a:tbl>
          </a:graphicData>
        </a:graphic>
      </p:graphicFrame>
      <p:sp>
        <p:nvSpPr>
          <p:cNvPr id="8" name="object 2">
            <a:extLst>
              <a:ext uri="{FF2B5EF4-FFF2-40B4-BE49-F238E27FC236}">
                <a16:creationId xmlns:a16="http://schemas.microsoft.com/office/drawing/2014/main" id="{4B99D737-E02E-18BA-F00B-FC312D46AE26}"/>
              </a:ext>
            </a:extLst>
          </p:cNvPr>
          <p:cNvSpPr txBox="1"/>
          <p:nvPr/>
        </p:nvSpPr>
        <p:spPr>
          <a:xfrm>
            <a:off x="280812" y="6905625"/>
            <a:ext cx="227965" cy="462915"/>
          </a:xfrm>
          <a:prstGeom prst="rect">
            <a:avLst/>
          </a:prstGeom>
        </p:spPr>
        <p:txBody>
          <a:bodyPr vert="horz" wrap="square" lIns="0" tIns="14604" rIns="0" bIns="0" rtlCol="0">
            <a:spAutoFit/>
          </a:bodyPr>
          <a:lstStyle/>
          <a:p>
            <a:pPr marL="12700">
              <a:lnSpc>
                <a:spcPct val="100000"/>
              </a:lnSpc>
              <a:spcBef>
                <a:spcPts val="114"/>
              </a:spcBef>
            </a:pPr>
            <a:r>
              <a:rPr lang="en-GB" sz="2850" dirty="0">
                <a:latin typeface="Arial"/>
                <a:cs typeface="Arial"/>
              </a:rPr>
              <a:t>3</a:t>
            </a:r>
            <a:endParaRPr sz="2850" dirty="0">
              <a:latin typeface="Arial"/>
              <a:cs typeface="Arial"/>
            </a:endParaRPr>
          </a:p>
        </p:txBody>
      </p:sp>
    </p:spTree>
    <p:extLst>
      <p:ext uri="{BB962C8B-B14F-4D97-AF65-F5344CB8AC3E}">
        <p14:creationId xmlns:p14="http://schemas.microsoft.com/office/powerpoint/2010/main" val="216233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3155445" y="1596308"/>
            <a:ext cx="7372855" cy="4702569"/>
          </a:xfrm>
          <a:prstGeom prst="rect">
            <a:avLst/>
          </a:prstGeom>
        </p:spPr>
        <p:txBody>
          <a:bodyPr vert="horz" wrap="square" lIns="0" tIns="181610" rIns="0" bIns="0" rtlCol="0">
            <a:spAutoFit/>
          </a:bodyPr>
          <a:lstStyle/>
          <a:p>
            <a:pPr marL="180975">
              <a:lnSpc>
                <a:spcPct val="150000"/>
              </a:lnSpc>
            </a:pPr>
            <a:r>
              <a:rPr lang="en-GB" dirty="0">
                <a:solidFill>
                  <a:schemeClr val="tx1"/>
                </a:solidFill>
                <a:latin typeface="Arial"/>
                <a:cs typeface="Arial"/>
              </a:rPr>
              <a:t>This presentation critically analyses the root causes and policy issues behind maternity care failures </a:t>
            </a:r>
            <a:r>
              <a:rPr lang="en-GB" dirty="0">
                <a:solidFill>
                  <a:schemeClr val="tx1"/>
                </a:solidFill>
              </a:rPr>
              <a:t>that led to avoidable maternal and newborn harm </a:t>
            </a:r>
            <a:r>
              <a:rPr lang="en-GB" dirty="0">
                <a:solidFill>
                  <a:schemeClr val="tx1"/>
                </a:solidFill>
                <a:latin typeface="Arial"/>
                <a:cs typeface="Arial"/>
              </a:rPr>
              <a:t>at Shrewsbury and Telford Hospital NHS Trust between</a:t>
            </a:r>
            <a:r>
              <a:rPr lang="en-GB" dirty="0">
                <a:solidFill>
                  <a:schemeClr val="tx1"/>
                </a:solidFill>
              </a:rPr>
              <a:t> the 1970s and 2019 </a:t>
            </a:r>
            <a:r>
              <a:rPr lang="en-GB" dirty="0"/>
              <a:t>(Ockenden, 2022)</a:t>
            </a:r>
            <a:r>
              <a:rPr lang="en-GB" dirty="0">
                <a:solidFill>
                  <a:schemeClr val="tx1"/>
                </a:solidFill>
                <a:latin typeface="Arial"/>
                <a:cs typeface="Arial"/>
              </a:rPr>
              <a:t>. </a:t>
            </a:r>
          </a:p>
          <a:p>
            <a:pPr marL="180975">
              <a:lnSpc>
                <a:spcPct val="150000"/>
              </a:lnSpc>
            </a:pPr>
            <a:r>
              <a:rPr lang="en-GB" dirty="0">
                <a:solidFill>
                  <a:schemeClr val="tx1"/>
                </a:solidFill>
              </a:rPr>
              <a:t>The final report, published in March 2022 </a:t>
            </a:r>
            <a:r>
              <a:rPr lang="en-GB" dirty="0"/>
              <a:t>(DYER, 2022)</a:t>
            </a:r>
            <a:r>
              <a:rPr lang="en-GB" dirty="0">
                <a:solidFill>
                  <a:schemeClr val="tx1"/>
                </a:solidFill>
              </a:rPr>
              <a:t>, set out key recommendations to make maternity services safer. Using quality management theories and service improvement frameworks, it evaluates how these systemic failures affected healthcare quality, patient safety, and clinical outcomes </a:t>
            </a:r>
            <a:r>
              <a:rPr lang="en-GB" dirty="0"/>
              <a:t>(Ockenden, 2022): </a:t>
            </a:r>
            <a:r>
              <a:rPr lang="en-GB" sz="1800" u="sng" dirty="0">
                <a:hlinkClick r:id="rId3"/>
              </a:rPr>
              <a:t>https://www.gov.uk/government/publications/final-report-of-the-ockenden-review</a:t>
            </a:r>
            <a:r>
              <a:rPr lang="en-GB" dirty="0">
                <a:solidFill>
                  <a:schemeClr val="tx1"/>
                </a:solidFill>
              </a:rPr>
              <a:t>.</a:t>
            </a:r>
            <a:endParaRPr dirty="0">
              <a:solidFill>
                <a:schemeClr val="tx1"/>
              </a:solidFill>
              <a:latin typeface="Arial"/>
              <a:cs typeface="Arial"/>
            </a:endParaRPr>
          </a:p>
        </p:txBody>
      </p:sp>
      <p:sp>
        <p:nvSpPr>
          <p:cNvPr id="2" name="object 2"/>
          <p:cNvSpPr txBox="1"/>
          <p:nvPr/>
        </p:nvSpPr>
        <p:spPr>
          <a:xfrm>
            <a:off x="280812" y="6905625"/>
            <a:ext cx="227965" cy="462915"/>
          </a:xfrm>
          <a:prstGeom prst="rect">
            <a:avLst/>
          </a:prstGeom>
        </p:spPr>
        <p:txBody>
          <a:bodyPr vert="horz" wrap="square" lIns="0" tIns="14604" rIns="0" bIns="0" rtlCol="0">
            <a:spAutoFit/>
          </a:bodyPr>
          <a:lstStyle/>
          <a:p>
            <a:pPr marL="12700">
              <a:lnSpc>
                <a:spcPct val="100000"/>
              </a:lnSpc>
              <a:spcBef>
                <a:spcPts val="114"/>
              </a:spcBef>
            </a:pPr>
            <a:r>
              <a:rPr lang="en-GB" sz="2850" dirty="0">
                <a:latin typeface="Arial"/>
                <a:cs typeface="Arial"/>
              </a:rPr>
              <a:t>4</a:t>
            </a:r>
            <a:endParaRPr sz="2850" dirty="0">
              <a:latin typeface="Arial"/>
              <a:cs typeface="Arial"/>
            </a:endParaRPr>
          </a:p>
        </p:txBody>
      </p:sp>
      <p:pic>
        <p:nvPicPr>
          <p:cNvPr id="7" name="Picture 6" descr="Trust Information – SaTH">
            <a:extLst>
              <a:ext uri="{FF2B5EF4-FFF2-40B4-BE49-F238E27FC236}">
                <a16:creationId xmlns:a16="http://schemas.microsoft.com/office/drawing/2014/main" id="{340D357C-6447-1280-32C3-A92F8EE6249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701" y="1952625"/>
            <a:ext cx="3142744" cy="3276600"/>
          </a:xfrm>
          <a:prstGeom prst="rect">
            <a:avLst/>
          </a:prstGeom>
          <a:noFill/>
          <a:ln>
            <a:noFill/>
          </a:ln>
        </p:spPr>
      </p:pic>
      <p:sp>
        <p:nvSpPr>
          <p:cNvPr id="8" name="Rectangle: Rounded Corners 7">
            <a:extLst>
              <a:ext uri="{FF2B5EF4-FFF2-40B4-BE49-F238E27FC236}">
                <a16:creationId xmlns:a16="http://schemas.microsoft.com/office/drawing/2014/main" id="{C8F61BAD-7150-1A4D-FBE0-FEA5DE006E0C}"/>
              </a:ext>
            </a:extLst>
          </p:cNvPr>
          <p:cNvSpPr/>
          <p:nvPr/>
        </p:nvSpPr>
        <p:spPr>
          <a:xfrm>
            <a:off x="1612900" y="6419430"/>
            <a:ext cx="8229600" cy="1095795"/>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dirty="0">
                <a:solidFill>
                  <a:schemeClr val="bg2"/>
                </a:solidFill>
              </a:rPr>
              <a:t>\\\</a:t>
            </a:r>
          </a:p>
        </p:txBody>
      </p:sp>
      <p:sp>
        <p:nvSpPr>
          <p:cNvPr id="9" name="TextBox 8">
            <a:extLst>
              <a:ext uri="{FF2B5EF4-FFF2-40B4-BE49-F238E27FC236}">
                <a16:creationId xmlns:a16="http://schemas.microsoft.com/office/drawing/2014/main" id="{E6839561-D618-FDE6-D2D5-8D77CBEF5CDE}"/>
              </a:ext>
            </a:extLst>
          </p:cNvPr>
          <p:cNvSpPr txBox="1"/>
          <p:nvPr/>
        </p:nvSpPr>
        <p:spPr>
          <a:xfrm>
            <a:off x="1689100" y="6444625"/>
            <a:ext cx="8037688" cy="918200"/>
          </a:xfrm>
          <a:prstGeom prst="rect">
            <a:avLst/>
          </a:prstGeom>
          <a:solidFill>
            <a:schemeClr val="accent5">
              <a:lumMod val="60000"/>
              <a:lumOff val="40000"/>
            </a:schemeClr>
          </a:solidFill>
        </p:spPr>
        <p:txBody>
          <a:bodyPr wrap="square" rtlCol="0">
            <a:spAutoFit/>
          </a:bodyPr>
          <a:lstStyle/>
          <a:p>
            <a:pPr>
              <a:lnSpc>
                <a:spcPct val="150000"/>
              </a:lnSpc>
            </a:pPr>
            <a:r>
              <a:rPr lang="en-GB" sz="2000" b="1" dirty="0">
                <a:solidFill>
                  <a:srgbClr val="002060"/>
                </a:solidFill>
                <a:latin typeface="Arial" panose="020B0604020202020204" pitchFamily="34" charset="0"/>
                <a:cs typeface="Arial" panose="020B0604020202020204" pitchFamily="34" charset="0"/>
              </a:rPr>
              <a:t>Impact: </a:t>
            </a:r>
            <a:r>
              <a:rPr lang="en-GB" sz="1800" dirty="0"/>
              <a:t>The case exposed how failures in governance, communication, leadership, and organisational learning can undermine patient safety.</a:t>
            </a:r>
          </a:p>
        </p:txBody>
      </p:sp>
      <p:sp>
        <p:nvSpPr>
          <p:cNvPr id="11" name="Rectangle 10">
            <a:extLst>
              <a:ext uri="{FF2B5EF4-FFF2-40B4-BE49-F238E27FC236}">
                <a16:creationId xmlns:a16="http://schemas.microsoft.com/office/drawing/2014/main" id="{AB433B0E-8951-9AC2-A43A-62146E5ADA6D}"/>
              </a:ext>
            </a:extLst>
          </p:cNvPr>
          <p:cNvSpPr/>
          <p:nvPr/>
        </p:nvSpPr>
        <p:spPr>
          <a:xfrm>
            <a:off x="2411884" y="648338"/>
            <a:ext cx="5109092" cy="923330"/>
          </a:xfrm>
          <a:prstGeom prst="rect">
            <a:avLst/>
          </a:prstGeom>
          <a:noFill/>
        </p:spPr>
        <p:txBody>
          <a:bodyPr wrap="none" lIns="91440" tIns="45720" rIns="91440" bIns="45720">
            <a:spAutoFit/>
          </a:bodyPr>
          <a:lstStyle/>
          <a:p>
            <a:pPr algn="ctr"/>
            <a:r>
              <a:rPr lang="en-US" sz="5400" b="1" dirty="0">
                <a:ln w="0"/>
                <a:solidFill>
                  <a:schemeClr val="tx1"/>
                </a:solidFill>
                <a:effectLst>
                  <a:outerShdw blurRad="38100" dist="25400" dir="5400000" algn="ctr" rotWithShape="0">
                    <a:srgbClr val="6E747A">
                      <a:alpha val="43000"/>
                    </a:srgbClr>
                  </a:outerShdw>
                </a:effectLst>
              </a:rPr>
              <a:t>Case Overview</a:t>
            </a:r>
            <a:endParaRPr lang="en-US" sz="5400" b="1" cap="none" spc="0" dirty="0">
              <a:ln w="0"/>
              <a:solidFill>
                <a:schemeClr val="tx1"/>
              </a:solidFill>
              <a:effectLst>
                <a:outerShdw blurRad="38100" dist="25400" dir="5400000" algn="ctr" rotWithShape="0">
                  <a:srgbClr val="6E747A">
                    <a:alpha val="43000"/>
                  </a:srgbClr>
                </a:outerShdw>
              </a:effectLst>
            </a:endParaRPr>
          </a:p>
        </p:txBody>
      </p:sp>
      <p:sp>
        <p:nvSpPr>
          <p:cNvPr id="5" name="TextBox 4">
            <a:extLst>
              <a:ext uri="{FF2B5EF4-FFF2-40B4-BE49-F238E27FC236}">
                <a16:creationId xmlns:a16="http://schemas.microsoft.com/office/drawing/2014/main" id="{5B891661-E180-734F-3E77-5D55A5CF2D62}"/>
              </a:ext>
            </a:extLst>
          </p:cNvPr>
          <p:cNvSpPr txBox="1"/>
          <p:nvPr/>
        </p:nvSpPr>
        <p:spPr>
          <a:xfrm>
            <a:off x="12701" y="5584480"/>
            <a:ext cx="1636888" cy="369332"/>
          </a:xfrm>
          <a:prstGeom prst="rect">
            <a:avLst/>
          </a:prstGeom>
          <a:noFill/>
        </p:spPr>
        <p:txBody>
          <a:bodyPr wrap="square">
            <a:spAutoFit/>
          </a:bodyPr>
          <a:lstStyle/>
          <a:p>
            <a:pPr>
              <a:lnSpc>
                <a:spcPct val="100000"/>
              </a:lnSpc>
              <a:spcAft>
                <a:spcPts val="1000"/>
              </a:spcAft>
              <a:buNone/>
            </a:pPr>
            <a:r>
              <a:rPr lang="en-GB" sz="1800" kern="100" dirty="0">
                <a:solidFill>
                  <a:sysClr val="windowText" lastClr="000000"/>
                </a:solidFill>
                <a:effectLst/>
                <a:latin typeface="Arial" panose="020B0604020202020204" pitchFamily="34" charset="0"/>
                <a:ea typeface="Calibri" panose="020F0502020204030204" pitchFamily="34" charset="0"/>
                <a:cs typeface="Times New Roman" panose="02020603050405020304" pitchFamily="18" charset="0"/>
              </a:rPr>
              <a:t>(Sath,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498600" y="593379"/>
            <a:ext cx="7696200" cy="1209452"/>
          </a:xfrm>
        </p:spPr>
        <p:txBody>
          <a:bodyPr vert="horz" wrap="square" lIns="0" tIns="0" rIns="0" bIns="0" rtlCol="0">
            <a:noAutofit/>
          </a:bodyPr>
          <a:lstStyle/>
          <a:p>
            <a:pPr marL="300355">
              <a:lnSpc>
                <a:spcPct val="150000"/>
              </a:lnSpc>
              <a:spcBef>
                <a:spcPts val="130"/>
              </a:spcBef>
            </a:pPr>
            <a:r>
              <a:rPr lang="en-GB" sz="2800" b="1" i="0" dirty="0">
                <a:solidFill>
                  <a:schemeClr val="accent6">
                    <a:lumMod val="50000"/>
                  </a:schemeClr>
                </a:solidFill>
                <a:latin typeface="Arial" panose="020B0604020202020204" pitchFamily="34" charset="0"/>
                <a:cs typeface="Arial" panose="020B0604020202020204" pitchFamily="34" charset="0"/>
              </a:rPr>
              <a:t>What is quality management, and how does it drive success in Healthcare?</a:t>
            </a:r>
            <a:br>
              <a:rPr lang="en-GB" sz="2800" b="1" i="0" dirty="0">
                <a:solidFill>
                  <a:schemeClr val="accent6">
                    <a:lumMod val="50000"/>
                  </a:schemeClr>
                </a:solidFill>
                <a:latin typeface="Arial" panose="020B0604020202020204" pitchFamily="34" charset="0"/>
                <a:cs typeface="Arial" panose="020B0604020202020204" pitchFamily="34" charset="0"/>
              </a:rPr>
            </a:br>
            <a:endParaRPr lang="en-GB" sz="2800" b="1" i="0" dirty="0">
              <a:solidFill>
                <a:schemeClr val="accent6">
                  <a:lumMod val="50000"/>
                </a:schemeClr>
              </a:solidFill>
              <a:latin typeface="Arial" panose="020B0604020202020204" pitchFamily="34" charset="0"/>
              <a:cs typeface="Arial" panose="020B0604020202020204" pitchFamily="34" charset="0"/>
            </a:endParaRPr>
          </a:p>
        </p:txBody>
      </p:sp>
      <p:sp>
        <p:nvSpPr>
          <p:cNvPr id="4" name="object 4"/>
          <p:cNvSpPr txBox="1"/>
          <p:nvPr/>
        </p:nvSpPr>
        <p:spPr>
          <a:xfrm>
            <a:off x="257425" y="7058025"/>
            <a:ext cx="601537" cy="289369"/>
          </a:xfrm>
          <a:prstGeom prst="rect">
            <a:avLst/>
          </a:prstGeom>
        </p:spPr>
        <p:txBody>
          <a:bodyPr vert="horz" wrap="square" lIns="0" tIns="0" rIns="0" bIns="0" rtlCol="0">
            <a:normAutofit lnSpcReduction="10000"/>
          </a:bodyPr>
          <a:lstStyle/>
          <a:p>
            <a:pPr>
              <a:spcBef>
                <a:spcPts val="100"/>
              </a:spcBef>
            </a:pPr>
            <a:r>
              <a:rPr lang="en-US" sz="1950" spc="-50" dirty="0">
                <a:solidFill>
                  <a:schemeClr val="tx1"/>
                </a:solidFill>
                <a:latin typeface="Arial"/>
                <a:ea typeface="+mn-ea"/>
                <a:cs typeface="Arial"/>
              </a:rPr>
              <a:t>5</a:t>
            </a:r>
            <a:endParaRPr lang="en-US" sz="1950" b="0" i="0" dirty="0">
              <a:solidFill>
                <a:schemeClr val="tx1"/>
              </a:solidFill>
              <a:latin typeface="Arial"/>
              <a:ea typeface="+mn-ea"/>
              <a:cs typeface="Arial"/>
            </a:endParaRPr>
          </a:p>
        </p:txBody>
      </p:sp>
      <p:pic>
        <p:nvPicPr>
          <p:cNvPr id="7" name="Picture 6" descr="How Quality Management Drives Success in Healthcare - British Academy For  Training &amp; Development">
            <a:extLst>
              <a:ext uri="{FF2B5EF4-FFF2-40B4-BE49-F238E27FC236}">
                <a16:creationId xmlns:a16="http://schemas.microsoft.com/office/drawing/2014/main" id="{B8517B35-6F08-2073-4D97-226B6CBCC2FD}"/>
              </a:ext>
            </a:extLst>
          </p:cNvPr>
          <p:cNvPicPr>
            <a:picLocks noChangeAspect="1"/>
          </p:cNvPicPr>
          <p:nvPr/>
        </p:nvPicPr>
        <p:blipFill>
          <a:blip r:embed="rId2" cstate="print">
            <a:extLst>
              <a:ext uri="{28A0092B-C50C-407E-A947-70E740481C1C}">
                <a14:useLocalDpi xmlns:a14="http://schemas.microsoft.com/office/drawing/2010/main" val="0"/>
              </a:ext>
            </a:extLst>
          </a:blip>
          <a:srcRect l="13544" r="22290" b="-2"/>
          <a:stretch>
            <a:fillRect/>
          </a:stretch>
        </p:blipFill>
        <p:spPr bwMode="auto">
          <a:xfrm>
            <a:off x="7426856" y="2409826"/>
            <a:ext cx="3266544" cy="3505200"/>
          </a:xfrm>
          <a:prstGeom prst="rect">
            <a:avLst/>
          </a:prstGeom>
          <a:noFill/>
          <a:ln>
            <a:noFill/>
          </a:ln>
        </p:spPr>
      </p:pic>
      <p:sp>
        <p:nvSpPr>
          <p:cNvPr id="10" name="TextBox 9">
            <a:extLst>
              <a:ext uri="{FF2B5EF4-FFF2-40B4-BE49-F238E27FC236}">
                <a16:creationId xmlns:a16="http://schemas.microsoft.com/office/drawing/2014/main" id="{5B0E3D8A-7E3E-DFFA-95E0-38FB003F2C65}"/>
              </a:ext>
            </a:extLst>
          </p:cNvPr>
          <p:cNvSpPr txBox="1"/>
          <p:nvPr/>
        </p:nvSpPr>
        <p:spPr>
          <a:xfrm>
            <a:off x="8470901" y="6121109"/>
            <a:ext cx="1371599" cy="369332"/>
          </a:xfrm>
          <a:prstGeom prst="rect">
            <a:avLst/>
          </a:prstGeom>
          <a:noFill/>
        </p:spPr>
        <p:txBody>
          <a:bodyPr wrap="square">
            <a:spAutoFit/>
          </a:bodyPr>
          <a:lstStyle/>
          <a:p>
            <a:pPr>
              <a:lnSpc>
                <a:spcPct val="100000"/>
              </a:lnSpc>
              <a:spcAft>
                <a:spcPts val="1000"/>
              </a:spcAft>
              <a:buNone/>
            </a:pPr>
            <a:r>
              <a:rPr lang="en-GB" sz="1800" kern="100" dirty="0">
                <a:solidFill>
                  <a:sysClr val="windowText" lastClr="000000"/>
                </a:solidFill>
                <a:effectLst/>
                <a:latin typeface="Arial" panose="020B0604020202020204" pitchFamily="34" charset="0"/>
                <a:ea typeface="Calibri" panose="020F0502020204030204" pitchFamily="34" charset="0"/>
                <a:cs typeface="Times New Roman" panose="02020603050405020304" pitchFamily="18" charset="0"/>
              </a:rPr>
              <a:t>(for, 2017)</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13479194-452C-3A66-0AA1-43A4ED4E03F1}"/>
              </a:ext>
            </a:extLst>
          </p:cNvPr>
          <p:cNvSpPr txBox="1"/>
          <p:nvPr/>
        </p:nvSpPr>
        <p:spPr>
          <a:xfrm>
            <a:off x="257426" y="2333625"/>
            <a:ext cx="7070474" cy="2811026"/>
          </a:xfrm>
          <a:prstGeom prst="rect">
            <a:avLst/>
          </a:prstGeom>
          <a:solidFill>
            <a:schemeClr val="accent3"/>
          </a:solidFill>
        </p:spPr>
        <p:txBody>
          <a:bodyPr wrap="square" rtlCol="0">
            <a:spAutoFit/>
          </a:bodyPr>
          <a:lstStyle/>
          <a:p>
            <a:pPr marL="285750" indent="-285750">
              <a:lnSpc>
                <a:spcPct val="100000"/>
              </a:lnSpc>
              <a:buFont typeface="Arial" panose="020B0604020202020204" pitchFamily="34" charset="0"/>
              <a:buChar char="•"/>
            </a:pPr>
            <a:r>
              <a:rPr lang="en-GB" dirty="0">
                <a:latin typeface="Arial" panose="020B0604020202020204" pitchFamily="34" charset="0"/>
                <a:cs typeface="Arial" panose="020B0604020202020204" pitchFamily="34" charset="0"/>
              </a:rPr>
              <a:t>Ensures care is safe, effective, and person-centred </a:t>
            </a:r>
            <a:r>
              <a:rPr lang="en-GB" dirty="0"/>
              <a:t>(Ahmed Kerr and O’Malley, 2025)</a:t>
            </a:r>
            <a:r>
              <a:rPr lang="en-GB" dirty="0">
                <a:latin typeface="Arial" panose="020B0604020202020204" pitchFamily="34" charset="0"/>
                <a:cs typeface="Arial" panose="020B0604020202020204" pitchFamily="34" charset="0"/>
              </a:rPr>
              <a:t>.</a:t>
            </a:r>
          </a:p>
          <a:p>
            <a:pPr marL="285750" indent="-285750">
              <a:lnSpc>
                <a:spcPct val="100000"/>
              </a:lnSpc>
              <a:buFont typeface="Arial" panose="020B0604020202020204" pitchFamily="34" charset="0"/>
              <a:buChar char="•"/>
            </a:pPr>
            <a:r>
              <a:rPr lang="en-GB" dirty="0">
                <a:latin typeface="Arial" panose="020B0604020202020204" pitchFamily="34" charset="0"/>
                <a:cs typeface="Arial" panose="020B0604020202020204" pitchFamily="34" charset="0"/>
              </a:rPr>
              <a:t>Promotes evidence-based practice and patient involvement </a:t>
            </a:r>
            <a:r>
              <a:rPr lang="en-GB" dirty="0"/>
              <a:t>(Zehra, Ranjan and Shukla, 2025)</a:t>
            </a:r>
            <a:r>
              <a:rPr lang="en-GB"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Identifies risks and prevents avoidable harm.</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Supports continuous improvement and accountability</a:t>
            </a:r>
            <a:r>
              <a:rPr lang="en-GB" dirty="0"/>
              <a:t> (Zehra, Ranjan and Shukla, 2025)</a:t>
            </a:r>
            <a:r>
              <a:rPr lang="en-GB"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Poor quality can damage patient outcomes and public trust.</a:t>
            </a:r>
          </a:p>
        </p:txBody>
      </p:sp>
      <p:sp>
        <p:nvSpPr>
          <p:cNvPr id="12" name="Cloud 11">
            <a:extLst>
              <a:ext uri="{FF2B5EF4-FFF2-40B4-BE49-F238E27FC236}">
                <a16:creationId xmlns:a16="http://schemas.microsoft.com/office/drawing/2014/main" id="{326B12DC-CEE4-73F2-A987-6EAD86DF1FCF}"/>
              </a:ext>
            </a:extLst>
          </p:cNvPr>
          <p:cNvSpPr/>
          <p:nvPr/>
        </p:nvSpPr>
        <p:spPr>
          <a:xfrm>
            <a:off x="469900" y="5305425"/>
            <a:ext cx="6858000" cy="2209800"/>
          </a:xfrm>
          <a:prstGeom prst="cloud">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65227F20-C614-6739-96C6-BBC981CDB557}"/>
              </a:ext>
            </a:extLst>
          </p:cNvPr>
          <p:cNvSpPr txBox="1"/>
          <p:nvPr/>
        </p:nvSpPr>
        <p:spPr>
          <a:xfrm>
            <a:off x="1308100" y="5444321"/>
            <a:ext cx="5882465" cy="2118529"/>
          </a:xfrm>
          <a:prstGeom prst="rect">
            <a:avLst/>
          </a:prstGeom>
          <a:noFill/>
        </p:spPr>
        <p:txBody>
          <a:bodyPr wrap="square" rtlCol="0">
            <a:spAutoFit/>
          </a:bodyPr>
          <a:lstStyle/>
          <a:p>
            <a:pPr>
              <a:lnSpc>
                <a:spcPct val="150000"/>
              </a:lnSpc>
            </a:pPr>
            <a:r>
              <a:rPr lang="en-GB" sz="1800" b="1" dirty="0">
                <a:solidFill>
                  <a:schemeClr val="accent4">
                    <a:lumMod val="50000"/>
                  </a:schemeClr>
                </a:solidFill>
                <a:latin typeface="Arial" panose="020B0604020202020204" pitchFamily="34" charset="0"/>
                <a:cs typeface="Arial" panose="020B0604020202020204" pitchFamily="34" charset="0"/>
              </a:rPr>
              <a:t>Critical perception: </a:t>
            </a:r>
            <a:r>
              <a:rPr lang="en-GB" sz="1800" b="1" dirty="0">
                <a:solidFill>
                  <a:schemeClr val="accent6">
                    <a:lumMod val="50000"/>
                  </a:schemeClr>
                </a:solidFill>
                <a:latin typeface="Arial" panose="020B0604020202020204" pitchFamily="34" charset="0"/>
                <a:cs typeface="Arial" panose="020B0604020202020204" pitchFamily="34" charset="0"/>
              </a:rPr>
              <a:t>Quality is not simply compliance with standards; it also depends on organisational culture, staff resources, and whether patients are listened to </a:t>
            </a:r>
            <a:r>
              <a:rPr lang="en-GB" sz="1800" dirty="0"/>
              <a:t>(Ward et al., 2025).</a:t>
            </a:r>
          </a:p>
          <a:p>
            <a:pPr>
              <a:lnSpc>
                <a:spcPct val="150000"/>
              </a:lnSpc>
            </a:pPr>
            <a:r>
              <a:rPr lang="en-GB" sz="1800" b="1" dirty="0">
                <a:solidFill>
                  <a:schemeClr val="accent6">
                    <a:lumMod val="50000"/>
                  </a:schemeClr>
                </a:solidFill>
                <a:latin typeface="Arial" panose="020B0604020202020204" pitchFamily="34" charset="0"/>
                <a:cs typeface="Arial" panose="020B0604020202020204" pitchFamily="34" charset="0"/>
              </a:rPr>
              <a:t>.</a:t>
            </a:r>
            <a:endParaRPr lang="en-GB" b="1" dirty="0">
              <a:solidFill>
                <a:schemeClr val="accent6">
                  <a:lumMod val="5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422399" y="809625"/>
            <a:ext cx="7848601" cy="1572803"/>
          </a:xfrm>
          <a:prstGeom prst="rect">
            <a:avLst/>
          </a:prstGeom>
          <a:solidFill>
            <a:srgbClr val="FFC000"/>
          </a:solidFill>
        </p:spPr>
        <p:txBody>
          <a:bodyPr vert="horz" wrap="square" lIns="0" tIns="13335" rIns="0" bIns="0" rtlCol="0">
            <a:spAutoFit/>
          </a:bodyPr>
          <a:lstStyle/>
          <a:p>
            <a:pPr marL="12700">
              <a:lnSpc>
                <a:spcPct val="150000"/>
              </a:lnSpc>
              <a:spcBef>
                <a:spcPts val="105"/>
              </a:spcBef>
            </a:pPr>
            <a:r>
              <a:rPr lang="en-GB" sz="3600" dirty="0">
                <a:latin typeface="Arial" panose="020B0604020202020204" pitchFamily="34" charset="0"/>
                <a:cs typeface="Arial" panose="020B0604020202020204" pitchFamily="34" charset="0"/>
              </a:rPr>
              <a:t>Swiss Cheese Model by  James Reason </a:t>
            </a:r>
            <a:r>
              <a:rPr lang="en-GB" sz="3600" dirty="0">
                <a:solidFill>
                  <a:schemeClr val="tx2">
                    <a:lumMod val="75000"/>
                  </a:schemeClr>
                </a:solidFill>
                <a:latin typeface="Arial" panose="020B0604020202020204" pitchFamily="34" charset="0"/>
                <a:cs typeface="Arial" panose="020B0604020202020204" pitchFamily="34" charset="0"/>
              </a:rPr>
              <a:t>(1990), </a:t>
            </a:r>
            <a:r>
              <a:rPr lang="en-GB" sz="3600" dirty="0">
                <a:latin typeface="Arial" panose="020B0604020202020204" pitchFamily="34" charset="0"/>
                <a:cs typeface="Arial" panose="020B0604020202020204" pitchFamily="34" charset="0"/>
              </a:rPr>
              <a:t>book ‘</a:t>
            </a:r>
            <a:r>
              <a:rPr lang="en-GB" sz="3600" i="1" dirty="0">
                <a:latin typeface="Arial" panose="020B0604020202020204" pitchFamily="34" charset="0"/>
                <a:cs typeface="Arial" panose="020B0604020202020204" pitchFamily="34" charset="0"/>
              </a:rPr>
              <a:t>Human Error’</a:t>
            </a:r>
            <a:endParaRPr sz="3600" spc="-25" dirty="0">
              <a:latin typeface="Arial" panose="020B0604020202020204" pitchFamily="34" charset="0"/>
              <a:cs typeface="Arial" panose="020B0604020202020204" pitchFamily="34" charset="0"/>
            </a:endParaRPr>
          </a:p>
        </p:txBody>
      </p:sp>
      <p:sp>
        <p:nvSpPr>
          <p:cNvPr id="3" name="object 3"/>
          <p:cNvSpPr txBox="1"/>
          <p:nvPr/>
        </p:nvSpPr>
        <p:spPr>
          <a:xfrm>
            <a:off x="317500" y="6918354"/>
            <a:ext cx="243840" cy="495934"/>
          </a:xfrm>
          <a:prstGeom prst="rect">
            <a:avLst/>
          </a:prstGeom>
        </p:spPr>
        <p:txBody>
          <a:bodyPr vert="horz" wrap="square" lIns="0" tIns="16510" rIns="0" bIns="0" rtlCol="0">
            <a:spAutoFit/>
          </a:bodyPr>
          <a:lstStyle/>
          <a:p>
            <a:pPr marL="12700">
              <a:lnSpc>
                <a:spcPct val="100000"/>
              </a:lnSpc>
              <a:spcBef>
                <a:spcPts val="130"/>
              </a:spcBef>
            </a:pPr>
            <a:r>
              <a:rPr lang="en-GB" sz="3050" spc="-50" dirty="0">
                <a:latin typeface="Arial"/>
                <a:cs typeface="Arial"/>
              </a:rPr>
              <a:t>6</a:t>
            </a:r>
            <a:endParaRPr sz="3050" dirty="0">
              <a:latin typeface="Arial"/>
              <a:cs typeface="Arial"/>
            </a:endParaRPr>
          </a:p>
        </p:txBody>
      </p:sp>
      <p:pic>
        <p:nvPicPr>
          <p:cNvPr id="4" name="Picture 3" descr="The James Reason Swiss Cheese Failure Model in 300 Seconds – What's the PONT">
            <a:extLst>
              <a:ext uri="{FF2B5EF4-FFF2-40B4-BE49-F238E27FC236}">
                <a16:creationId xmlns:a16="http://schemas.microsoft.com/office/drawing/2014/main" id="{4C8D3967-9CC3-1672-7C62-1EFA9597227D}"/>
              </a:ext>
            </a:extLst>
          </p:cNvPr>
          <p:cNvPicPr>
            <a:picLocks noChangeAspect="1"/>
          </p:cNvPicPr>
          <p:nvPr/>
        </p:nvPicPr>
        <p:blipFill>
          <a:blip r:embed="rId2"/>
          <a:stretch>
            <a:fillRect/>
          </a:stretch>
        </p:blipFill>
        <p:spPr>
          <a:xfrm>
            <a:off x="76201" y="3020066"/>
            <a:ext cx="3365499" cy="3428359"/>
          </a:xfrm>
          <a:prstGeom prst="rect">
            <a:avLst/>
          </a:prstGeom>
        </p:spPr>
      </p:pic>
      <p:sp>
        <p:nvSpPr>
          <p:cNvPr id="6" name="TextBox 5">
            <a:extLst>
              <a:ext uri="{FF2B5EF4-FFF2-40B4-BE49-F238E27FC236}">
                <a16:creationId xmlns:a16="http://schemas.microsoft.com/office/drawing/2014/main" id="{B6AE4964-11F8-88E8-CFA1-F592D559E0D0}"/>
              </a:ext>
            </a:extLst>
          </p:cNvPr>
          <p:cNvSpPr txBox="1"/>
          <p:nvPr/>
        </p:nvSpPr>
        <p:spPr>
          <a:xfrm>
            <a:off x="412609" y="6422203"/>
            <a:ext cx="2369255" cy="369332"/>
          </a:xfrm>
          <a:prstGeom prst="rect">
            <a:avLst/>
          </a:prstGeom>
          <a:noFill/>
        </p:spPr>
        <p:txBody>
          <a:bodyPr wrap="square">
            <a:spAutoFit/>
          </a:bodyPr>
          <a:lstStyle/>
          <a:p>
            <a:r>
              <a:rPr lang="en-GB">
                <a:effectLst/>
                <a:latin typeface="Calibri" panose="020F0502020204030204" pitchFamily="34" charset="0"/>
              </a:rPr>
              <a:t>(</a:t>
            </a:r>
            <a:r>
              <a:rPr lang="en-GB" dirty="0" err="1">
                <a:effectLst/>
                <a:latin typeface="Calibri" panose="020F0502020204030204" pitchFamily="34" charset="0"/>
              </a:rPr>
              <a:t>WhatsthePONT</a:t>
            </a:r>
            <a:r>
              <a:rPr lang="en-GB" dirty="0">
                <a:effectLst/>
                <a:latin typeface="Calibri" panose="020F0502020204030204" pitchFamily="34" charset="0"/>
              </a:rPr>
              <a:t>, 2018)</a:t>
            </a:r>
            <a:endParaRPr lang="en-GB" dirty="0"/>
          </a:p>
        </p:txBody>
      </p:sp>
      <p:sp>
        <p:nvSpPr>
          <p:cNvPr id="10" name="TextBox 9">
            <a:extLst>
              <a:ext uri="{FF2B5EF4-FFF2-40B4-BE49-F238E27FC236}">
                <a16:creationId xmlns:a16="http://schemas.microsoft.com/office/drawing/2014/main" id="{DA544328-5D3F-5B78-131D-4570F4DDA8C1}"/>
              </a:ext>
            </a:extLst>
          </p:cNvPr>
          <p:cNvSpPr txBox="1"/>
          <p:nvPr/>
        </p:nvSpPr>
        <p:spPr>
          <a:xfrm>
            <a:off x="3517901" y="2867025"/>
            <a:ext cx="7086599" cy="4611519"/>
          </a:xfrm>
          <a:prstGeom prst="rect">
            <a:avLst/>
          </a:prstGeom>
          <a:noFill/>
        </p:spPr>
        <p:txBody>
          <a:bodyPr wrap="square" rtlCol="0">
            <a:spAutoFit/>
          </a:bodyPr>
          <a:lstStyle/>
          <a:p>
            <a:pPr>
              <a:lnSpc>
                <a:spcPct val="150000"/>
              </a:lnSpc>
            </a:pPr>
            <a:r>
              <a:rPr lang="en-GB" dirty="0"/>
              <a:t>The </a:t>
            </a:r>
            <a:r>
              <a:rPr lang="en-GB" b="1" dirty="0"/>
              <a:t>Swiss cheese </a:t>
            </a:r>
            <a:r>
              <a:rPr lang="en-GB" dirty="0"/>
              <a:t>model is used in risk analysis and risk management </a:t>
            </a:r>
            <a:r>
              <a:rPr lang="en-GB" sz="1800" dirty="0"/>
              <a:t>(Shabani et al.,2024):</a:t>
            </a:r>
            <a:endParaRPr lang="en-GB" dirty="0">
              <a:solidFill>
                <a:schemeClr val="tx2">
                  <a:lumMod val="75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t>Healthcare uses several layers of safety protection. </a:t>
            </a:r>
          </a:p>
          <a:p>
            <a:pPr marL="285750" indent="-285750">
              <a:lnSpc>
                <a:spcPct val="150000"/>
              </a:lnSpc>
              <a:buFont typeface="Arial" panose="020B0604020202020204" pitchFamily="34" charset="0"/>
              <a:buChar char="•"/>
            </a:pPr>
            <a:r>
              <a:rPr lang="en-GB" dirty="0"/>
              <a:t>Each layer has weaknesses or potential failures.</a:t>
            </a:r>
          </a:p>
          <a:p>
            <a:pPr marL="285750" indent="-285750">
              <a:lnSpc>
                <a:spcPct val="150000"/>
              </a:lnSpc>
              <a:buFont typeface="Arial" panose="020B0604020202020204" pitchFamily="34" charset="0"/>
              <a:buChar char="•"/>
            </a:pPr>
            <a:r>
              <a:rPr lang="en-GB" dirty="0"/>
              <a:t> Harm can occur when weaknesses align across multiple layers.</a:t>
            </a:r>
          </a:p>
          <a:p>
            <a:pPr>
              <a:lnSpc>
                <a:spcPct val="150000"/>
              </a:lnSpc>
            </a:pPr>
            <a:r>
              <a:rPr lang="en-GB" dirty="0"/>
              <a:t>When applied to the </a:t>
            </a:r>
            <a:r>
              <a:rPr lang="en-GB" b="1" dirty="0"/>
              <a:t>Shrewsbury and Telford Hospital NHS Trust Maternity Services Scandal</a:t>
            </a:r>
            <a:r>
              <a:rPr lang="en-GB" dirty="0"/>
              <a:t> (uncovered by the landmark Ockenden Report) </a:t>
            </a:r>
            <a:r>
              <a:rPr lang="en-GB" sz="1800" dirty="0"/>
              <a:t>(Bright, 2025)</a:t>
            </a:r>
            <a:r>
              <a:rPr lang="en-GB" dirty="0"/>
              <a:t>, the model perfectly demonstrates how structural, cultural, and active failures aligned over two decades, resulting in over 200 avoidable baby deaths and 9 maternal deaths (Wiegmann et al., 2022).</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94300" y="6976110"/>
            <a:ext cx="227965" cy="462915"/>
          </a:xfrm>
          <a:prstGeom prst="rect">
            <a:avLst/>
          </a:prstGeom>
        </p:spPr>
        <p:txBody>
          <a:bodyPr vert="horz" wrap="square" lIns="0" tIns="14604" rIns="0" bIns="0" rtlCol="0">
            <a:spAutoFit/>
          </a:bodyPr>
          <a:lstStyle/>
          <a:p>
            <a:pPr marL="12700">
              <a:lnSpc>
                <a:spcPct val="100000"/>
              </a:lnSpc>
              <a:spcBef>
                <a:spcPts val="114"/>
              </a:spcBef>
            </a:pPr>
            <a:r>
              <a:rPr lang="en-GB" sz="2850" spc="-50" dirty="0">
                <a:latin typeface="Arial"/>
                <a:cs typeface="Arial"/>
              </a:rPr>
              <a:t>7</a:t>
            </a:r>
            <a:endParaRPr sz="2850" dirty="0">
              <a:latin typeface="Arial"/>
              <a:cs typeface="Arial"/>
            </a:endParaRPr>
          </a:p>
        </p:txBody>
      </p:sp>
      <p:pic>
        <p:nvPicPr>
          <p:cNvPr id="9" name="Picture 8" descr="Beige Simple Modern Fishbone Diagram Graph">
            <a:extLst>
              <a:ext uri="{FF2B5EF4-FFF2-40B4-BE49-F238E27FC236}">
                <a16:creationId xmlns:a16="http://schemas.microsoft.com/office/drawing/2014/main" id="{672B70D8-56D8-1E98-2658-C1949CF97AFE}"/>
              </a:ext>
            </a:extLst>
          </p:cNvPr>
          <p:cNvPicPr>
            <a:picLocks noChangeAspect="1"/>
          </p:cNvPicPr>
          <p:nvPr/>
        </p:nvPicPr>
        <p:blipFill>
          <a:blip r:embed="rId2"/>
          <a:srcRect t="23986" b="23244"/>
          <a:stretch>
            <a:fillRect/>
          </a:stretch>
        </p:blipFill>
        <p:spPr>
          <a:xfrm rot="16200000">
            <a:off x="-250594" y="1803121"/>
            <a:ext cx="4382952" cy="3703961"/>
          </a:xfrm>
          <a:prstGeom prst="rect">
            <a:avLst/>
          </a:prstGeom>
        </p:spPr>
      </p:pic>
      <p:sp>
        <p:nvSpPr>
          <p:cNvPr id="10" name="Rectangle 9">
            <a:extLst>
              <a:ext uri="{FF2B5EF4-FFF2-40B4-BE49-F238E27FC236}">
                <a16:creationId xmlns:a16="http://schemas.microsoft.com/office/drawing/2014/main" id="{14FE0932-B7F6-272D-6D01-DAE3FEFE2F9D}"/>
              </a:ext>
            </a:extLst>
          </p:cNvPr>
          <p:cNvSpPr/>
          <p:nvPr/>
        </p:nvSpPr>
        <p:spPr>
          <a:xfrm>
            <a:off x="1669119" y="504825"/>
            <a:ext cx="6109366" cy="923330"/>
          </a:xfrm>
          <a:prstGeom prst="rect">
            <a:avLst/>
          </a:prstGeom>
          <a:noFill/>
        </p:spPr>
        <p:txBody>
          <a:bodyPr wrap="none" lIns="91440" tIns="45720" rIns="91440" bIns="45720">
            <a:spAutoFit/>
          </a:bodyPr>
          <a:lstStyle/>
          <a:p>
            <a:pPr algn="ctr"/>
            <a:r>
              <a:rPr lang="en-US" sz="5400" dirty="0">
                <a:ln w="0"/>
                <a:solidFill>
                  <a:srgbClr val="00206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Fish Bone Diagram</a:t>
            </a:r>
            <a:endParaRPr lang="en-US" sz="5400" b="0" cap="none" spc="0" dirty="0">
              <a:ln w="0"/>
              <a:solidFill>
                <a:srgbClr val="00206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014148C-670D-EE67-C80E-5C8131681686}"/>
              </a:ext>
            </a:extLst>
          </p:cNvPr>
          <p:cNvSpPr txBox="1"/>
          <p:nvPr/>
        </p:nvSpPr>
        <p:spPr>
          <a:xfrm>
            <a:off x="0" y="1647825"/>
            <a:ext cx="2054058" cy="369332"/>
          </a:xfrm>
          <a:prstGeom prst="rect">
            <a:avLst/>
          </a:prstGeom>
          <a:noFill/>
        </p:spPr>
        <p:txBody>
          <a:bodyPr wrap="square">
            <a:spAutoFit/>
          </a:bodyPr>
          <a:lstStyle/>
          <a:p>
            <a:r>
              <a:rPr lang="en-GB" dirty="0">
                <a:effectLst/>
                <a:latin typeface="Calibri" panose="020F0502020204030204" pitchFamily="34" charset="0"/>
              </a:rPr>
              <a:t>(Canva, 2025)</a:t>
            </a:r>
            <a:endParaRPr lang="en-GB" dirty="0"/>
          </a:p>
        </p:txBody>
      </p:sp>
      <p:sp>
        <p:nvSpPr>
          <p:cNvPr id="14" name="TextBox 13">
            <a:extLst>
              <a:ext uri="{FF2B5EF4-FFF2-40B4-BE49-F238E27FC236}">
                <a16:creationId xmlns:a16="http://schemas.microsoft.com/office/drawing/2014/main" id="{A333B384-9363-FB0F-3913-476EE57545C2}"/>
              </a:ext>
            </a:extLst>
          </p:cNvPr>
          <p:cNvSpPr txBox="1"/>
          <p:nvPr/>
        </p:nvSpPr>
        <p:spPr>
          <a:xfrm>
            <a:off x="3822700" y="1650558"/>
            <a:ext cx="6781800" cy="4196020"/>
          </a:xfrm>
          <a:prstGeom prst="rect">
            <a:avLst/>
          </a:prstGeom>
          <a:solidFill>
            <a:schemeClr val="accent3">
              <a:lumMod val="60000"/>
              <a:lumOff val="40000"/>
            </a:schemeClr>
          </a:solidFill>
        </p:spPr>
        <p:txBody>
          <a:bodyPr wrap="square" rtlCol="0">
            <a:spAutoFit/>
          </a:bodyPr>
          <a:lstStyle/>
          <a:p>
            <a:pPr>
              <a:lnSpc>
                <a:spcPct val="150000"/>
              </a:lnSpc>
            </a:pPr>
            <a:r>
              <a:rPr lang="en-GB" b="1" dirty="0">
                <a:solidFill>
                  <a:srgbClr val="C00000"/>
                </a:solidFill>
                <a:latin typeface="Arial" panose="020B0604020202020204" pitchFamily="34" charset="0"/>
                <a:cs typeface="Arial" panose="020B0604020202020204" pitchFamily="34" charset="0"/>
              </a:rPr>
              <a:t>Root Cause Analysis:</a:t>
            </a:r>
          </a:p>
          <a:p>
            <a:pPr>
              <a:lnSpc>
                <a:spcPct val="150000"/>
              </a:lnSpc>
            </a:pPr>
            <a:r>
              <a:rPr lang="en-GB" dirty="0"/>
              <a:t>According to East London NHS Foundation Trust (2025), possible causes of poor-quality care include</a:t>
            </a:r>
            <a:r>
              <a:rPr lang="en-GB" dirty="0">
                <a:latin typeface="Arial" panose="020B0604020202020204" pitchFamily="34" charset="0"/>
                <a:cs typeface="Arial" panose="020B0604020202020204" pitchFamily="34" charset="0"/>
              </a:rPr>
              <a:t>: </a:t>
            </a:r>
          </a:p>
          <a:p>
            <a:pPr>
              <a:lnSpc>
                <a:spcPct val="150000"/>
              </a:lnSpc>
            </a:pPr>
            <a:r>
              <a:rPr lang="en-GB" b="1" dirty="0">
                <a:latin typeface="Arial" panose="020B0604020202020204" pitchFamily="34" charset="0"/>
                <a:cs typeface="Arial" panose="020B0604020202020204" pitchFamily="34" charset="0"/>
              </a:rPr>
              <a:t>People: </a:t>
            </a:r>
            <a:r>
              <a:rPr lang="en-GB" dirty="0">
                <a:latin typeface="Arial" panose="020B0604020202020204" pitchFamily="34" charset="0"/>
                <a:cs typeface="Arial" panose="020B0604020202020204" pitchFamily="34" charset="0"/>
              </a:rPr>
              <a:t>inefficient staff, skills, and training </a:t>
            </a:r>
            <a:r>
              <a:rPr lang="en-GB" dirty="0"/>
              <a:t>(Emmerson, 2023)</a:t>
            </a:r>
            <a:r>
              <a:rPr lang="en-GB" dirty="0">
                <a:latin typeface="Arial" panose="020B0604020202020204" pitchFamily="34" charset="0"/>
                <a:cs typeface="Arial" panose="020B0604020202020204" pitchFamily="34" charset="0"/>
              </a:rPr>
              <a:t>. </a:t>
            </a:r>
          </a:p>
          <a:p>
            <a:pPr>
              <a:lnSpc>
                <a:spcPct val="150000"/>
              </a:lnSpc>
            </a:pPr>
            <a:r>
              <a:rPr lang="en-GB" b="1" dirty="0">
                <a:latin typeface="Arial" panose="020B0604020202020204" pitchFamily="34" charset="0"/>
                <a:cs typeface="Arial" panose="020B0604020202020204" pitchFamily="34" charset="0"/>
              </a:rPr>
              <a:t>Processes: </a:t>
            </a:r>
            <a:r>
              <a:rPr lang="en-GB" dirty="0">
                <a:latin typeface="Arial" panose="020B0604020202020204" pitchFamily="34" charset="0"/>
                <a:cs typeface="Arial" panose="020B0604020202020204" pitchFamily="34" charset="0"/>
              </a:rPr>
              <a:t>clinical monitoring and escalation.</a:t>
            </a:r>
          </a:p>
          <a:p>
            <a:pPr lvl="0">
              <a:lnSpc>
                <a:spcPct val="150000"/>
              </a:lnSpc>
            </a:pPr>
            <a:r>
              <a:rPr lang="en-GB" b="1" dirty="0">
                <a:latin typeface="Arial" panose="020B0604020202020204" pitchFamily="34" charset="0"/>
                <a:cs typeface="Arial" panose="020B0604020202020204" pitchFamily="34" charset="0"/>
              </a:rPr>
              <a:t>Clinical Governance: </a:t>
            </a:r>
            <a:r>
              <a:rPr lang="en-GB" dirty="0"/>
              <a:t>Weak incident investigations,</a:t>
            </a:r>
          </a:p>
          <a:p>
            <a:pPr lvl="0">
              <a:lnSpc>
                <a:spcPct val="150000"/>
              </a:lnSpc>
            </a:pPr>
            <a:r>
              <a:rPr lang="en-GB" dirty="0"/>
              <a:t>Lack of organisational learning.</a:t>
            </a:r>
          </a:p>
          <a:p>
            <a:pPr>
              <a:lnSpc>
                <a:spcPct val="150000"/>
              </a:lnSpc>
            </a:pPr>
            <a:r>
              <a:rPr lang="en-GB" b="1" dirty="0">
                <a:latin typeface="Arial" panose="020B0604020202020204" pitchFamily="34" charset="0"/>
                <a:cs typeface="Arial" panose="020B0604020202020204" pitchFamily="34" charset="0"/>
              </a:rPr>
              <a:t>Leadership: </a:t>
            </a:r>
            <a:r>
              <a:rPr lang="en-GB" dirty="0">
                <a:latin typeface="Arial" panose="020B0604020202020204" pitchFamily="34" charset="0"/>
                <a:cs typeface="Arial" panose="020B0604020202020204" pitchFamily="34" charset="0"/>
              </a:rPr>
              <a:t>weak oversight, transparency, and accountability. </a:t>
            </a:r>
          </a:p>
          <a:p>
            <a:pPr>
              <a:lnSpc>
                <a:spcPct val="150000"/>
              </a:lnSpc>
            </a:pPr>
            <a:r>
              <a:rPr lang="en-GB" b="1" dirty="0">
                <a:latin typeface="Arial" panose="020B0604020202020204" pitchFamily="34" charset="0"/>
                <a:cs typeface="Arial" panose="020B0604020202020204" pitchFamily="34" charset="0"/>
              </a:rPr>
              <a:t>Communication: </a:t>
            </a:r>
            <a:r>
              <a:rPr lang="en-GB" dirty="0">
                <a:latin typeface="Arial" panose="020B0604020202020204" pitchFamily="34" charset="0"/>
                <a:cs typeface="Arial" panose="020B0604020202020204" pitchFamily="34" charset="0"/>
              </a:rPr>
              <a:t>concerns not heard or shared. </a:t>
            </a:r>
          </a:p>
          <a:p>
            <a:pPr>
              <a:lnSpc>
                <a:spcPct val="150000"/>
              </a:lnSpc>
            </a:pPr>
            <a:r>
              <a:rPr lang="en-GB" b="1" dirty="0">
                <a:latin typeface="Arial" panose="020B0604020202020204" pitchFamily="34" charset="0"/>
                <a:cs typeface="Arial" panose="020B0604020202020204" pitchFamily="34" charset="0"/>
              </a:rPr>
              <a:t>Environment: </a:t>
            </a:r>
            <a:r>
              <a:rPr lang="en-GB" dirty="0">
                <a:latin typeface="Arial" panose="020B0604020202020204" pitchFamily="34" charset="0"/>
                <a:cs typeface="Arial" panose="020B0604020202020204" pitchFamily="34" charset="0"/>
              </a:rPr>
              <a:t>workload and resource pressures.</a:t>
            </a:r>
          </a:p>
        </p:txBody>
      </p:sp>
      <p:sp>
        <p:nvSpPr>
          <p:cNvPr id="4" name="object 7">
            <a:extLst>
              <a:ext uri="{FF2B5EF4-FFF2-40B4-BE49-F238E27FC236}">
                <a16:creationId xmlns:a16="http://schemas.microsoft.com/office/drawing/2014/main" id="{A919EE2A-E9A2-3286-786C-CCC53882EC99}"/>
              </a:ext>
            </a:extLst>
          </p:cNvPr>
          <p:cNvSpPr txBox="1"/>
          <p:nvPr/>
        </p:nvSpPr>
        <p:spPr>
          <a:xfrm>
            <a:off x="1079500" y="5915025"/>
            <a:ext cx="9534358" cy="1622880"/>
          </a:xfrm>
          <a:prstGeom prst="rect">
            <a:avLst/>
          </a:prstGeom>
          <a:solidFill>
            <a:schemeClr val="accent5">
              <a:lumMod val="40000"/>
              <a:lumOff val="60000"/>
            </a:schemeClr>
          </a:solidFill>
        </p:spPr>
        <p:txBody>
          <a:bodyPr vert="horz" wrap="square" lIns="0" tIns="12065" rIns="0" bIns="0" rtlCol="0">
            <a:spAutoFit/>
          </a:bodyPr>
          <a:lstStyle/>
          <a:p>
            <a:pPr marL="84138">
              <a:lnSpc>
                <a:spcPct val="150000"/>
              </a:lnSpc>
              <a:spcBef>
                <a:spcPts val="1019"/>
              </a:spcBef>
            </a:pPr>
            <a:r>
              <a:rPr lang="en-GB" dirty="0">
                <a:solidFill>
                  <a:schemeClr val="tx1"/>
                </a:solidFill>
                <a:latin typeface="Arial" panose="020B0604020202020204" pitchFamily="34" charset="0"/>
                <a:cs typeface="Arial" panose="020B0604020202020204" pitchFamily="34" charset="0"/>
              </a:rPr>
              <a:t>Applying a Fishbone Diagram (Ishikawa or cause-and-effect diagram) to the Shrewsbury and Telford Hospital NHS Trust maternity services scandal helps categorize the root causes of the catastrophic failures identified in the Ockenden Review </a:t>
            </a:r>
            <a:r>
              <a:rPr lang="en-GB" dirty="0"/>
              <a:t> (East London NHS Foundation Trust, 2025)</a:t>
            </a:r>
            <a:r>
              <a:rPr lang="en-GB" dirty="0">
                <a:solidFill>
                  <a:schemeClr val="tx1"/>
                </a:solidFill>
                <a:latin typeface="Arial" panose="020B0604020202020204" pitchFamily="34" charset="0"/>
                <a:cs typeface="Arial" panose="020B0604020202020204" pitchFamily="34" charset="0"/>
              </a:rPr>
              <a:t>.</a:t>
            </a:r>
            <a:endParaRPr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descr="$PPTXTitle"/>
          <p:cNvSpPr txBox="1">
            <a:spLocks noGrp="1"/>
          </p:cNvSpPr>
          <p:nvPr>
            <p:ph type="title"/>
          </p:nvPr>
        </p:nvSpPr>
        <p:spPr>
          <a:xfrm>
            <a:off x="774700" y="789898"/>
            <a:ext cx="9195614" cy="857927"/>
          </a:xfrm>
          <a:prstGeom prst="rect">
            <a:avLst/>
          </a:prstGeom>
        </p:spPr>
        <p:txBody>
          <a:bodyPr vert="horz" wrap="square" lIns="0" tIns="11430" rIns="0" bIns="0" rtlCol="0">
            <a:spAutoFit/>
          </a:bodyPr>
          <a:lstStyle/>
          <a:p>
            <a:pPr marL="1027430" marR="5080" indent="-1015365">
              <a:lnSpc>
                <a:spcPct val="100000"/>
              </a:lnSpc>
              <a:spcBef>
                <a:spcPts val="90"/>
              </a:spcBef>
            </a:pPr>
            <a:r>
              <a:rPr lang="en-GB" dirty="0"/>
              <a:t>National and local policy issues</a:t>
            </a:r>
            <a:endParaRPr sz="3500" dirty="0">
              <a:latin typeface="Arial"/>
              <a:cs typeface="Arial"/>
            </a:endParaRPr>
          </a:p>
        </p:txBody>
      </p:sp>
      <p:sp>
        <p:nvSpPr>
          <p:cNvPr id="2" name="object 2"/>
          <p:cNvSpPr txBox="1"/>
          <p:nvPr/>
        </p:nvSpPr>
        <p:spPr>
          <a:xfrm>
            <a:off x="241300" y="7099935"/>
            <a:ext cx="227965" cy="462915"/>
          </a:xfrm>
          <a:prstGeom prst="rect">
            <a:avLst/>
          </a:prstGeom>
        </p:spPr>
        <p:txBody>
          <a:bodyPr vert="horz" wrap="square" lIns="0" tIns="14604" rIns="0" bIns="0" rtlCol="0">
            <a:spAutoFit/>
          </a:bodyPr>
          <a:lstStyle/>
          <a:p>
            <a:pPr marL="12700">
              <a:lnSpc>
                <a:spcPct val="100000"/>
              </a:lnSpc>
              <a:spcBef>
                <a:spcPts val="114"/>
              </a:spcBef>
            </a:pPr>
            <a:r>
              <a:rPr lang="en-GB" sz="2850" spc="-50" dirty="0">
                <a:latin typeface="Arial"/>
                <a:cs typeface="Arial"/>
              </a:rPr>
              <a:t>8</a:t>
            </a:r>
            <a:endParaRPr sz="2850" dirty="0">
              <a:latin typeface="Arial"/>
              <a:cs typeface="Arial"/>
            </a:endParaRPr>
          </a:p>
        </p:txBody>
      </p:sp>
      <p:pic>
        <p:nvPicPr>
          <p:cNvPr id="7" name="Picture 6" descr="Healthcare Policy: What Is It and Why Is It Important? – Career Design  Studio | University at Buffalo">
            <a:extLst>
              <a:ext uri="{FF2B5EF4-FFF2-40B4-BE49-F238E27FC236}">
                <a16:creationId xmlns:a16="http://schemas.microsoft.com/office/drawing/2014/main" id="{E2CC8EBC-41BC-B45D-10C1-DAFADA554DC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05906" y="1741828"/>
            <a:ext cx="4165194" cy="1975387"/>
          </a:xfrm>
          <a:prstGeom prst="rect">
            <a:avLst/>
          </a:prstGeom>
          <a:noFill/>
          <a:ln>
            <a:noFill/>
          </a:ln>
        </p:spPr>
      </p:pic>
      <p:sp>
        <p:nvSpPr>
          <p:cNvPr id="9" name="TextBox 8">
            <a:extLst>
              <a:ext uri="{FF2B5EF4-FFF2-40B4-BE49-F238E27FC236}">
                <a16:creationId xmlns:a16="http://schemas.microsoft.com/office/drawing/2014/main" id="{255F6054-B607-738B-A4B5-ABE12B785304}"/>
              </a:ext>
            </a:extLst>
          </p:cNvPr>
          <p:cNvSpPr txBox="1"/>
          <p:nvPr/>
        </p:nvSpPr>
        <p:spPr>
          <a:xfrm>
            <a:off x="5694135" y="3778448"/>
            <a:ext cx="4762500" cy="307777"/>
          </a:xfrm>
          <a:prstGeom prst="rect">
            <a:avLst/>
          </a:prstGeom>
          <a:noFill/>
        </p:spPr>
        <p:txBody>
          <a:bodyPr wrap="square">
            <a:spAutoFit/>
          </a:bodyPr>
          <a:lstStyle/>
          <a:p>
            <a:pPr>
              <a:lnSpc>
                <a:spcPct val="100000"/>
              </a:lnSpc>
              <a:spcAft>
                <a:spcPts val="1000"/>
              </a:spcAft>
              <a:buNone/>
            </a:pPr>
            <a:r>
              <a:rPr lang="en-GB" sz="1400" kern="100" dirty="0">
                <a:solidFill>
                  <a:sysClr val="windowText" lastClr="000000"/>
                </a:solidFill>
                <a:effectLst/>
                <a:latin typeface="Arial" panose="020B0604020202020204" pitchFamily="34" charset="0"/>
                <a:ea typeface="Calibri" panose="020F0502020204030204" pitchFamily="34" charset="0"/>
                <a:cs typeface="Times New Roman" panose="02020603050405020304" pitchFamily="18" charset="0"/>
              </a:rPr>
              <a:t>The University of St. </a:t>
            </a:r>
            <a:r>
              <a:rPr lang="en-GB" sz="1400" kern="100" dirty="0" err="1">
                <a:solidFill>
                  <a:sysClr val="windowText" lastClr="000000"/>
                </a:solidFill>
                <a:effectLst/>
                <a:latin typeface="Arial" panose="020B0604020202020204" pitchFamily="34" charset="0"/>
                <a:ea typeface="Calibri" panose="020F0502020204030204" pitchFamily="34" charset="0"/>
                <a:cs typeface="Times New Roman" panose="02020603050405020304" pitchFamily="18" charset="0"/>
              </a:rPr>
              <a:t>Augstine</a:t>
            </a:r>
            <a:r>
              <a:rPr lang="en-GB" sz="1400" kern="100" dirty="0">
                <a:solidFill>
                  <a:sysClr val="windowText" lastClr="000000"/>
                </a:solidFill>
                <a:effectLst/>
                <a:latin typeface="Arial" panose="020B0604020202020204" pitchFamily="34" charset="0"/>
                <a:ea typeface="Calibri" panose="020F0502020204030204" pitchFamily="34" charset="0"/>
                <a:cs typeface="Times New Roman" panose="02020603050405020304" pitchFamily="18" charset="0"/>
              </a:rPr>
              <a:t> for Health Sciences,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F952E31-E63E-E805-FC02-6BA3ABA12148}"/>
              </a:ext>
            </a:extLst>
          </p:cNvPr>
          <p:cNvSpPr txBox="1"/>
          <p:nvPr/>
        </p:nvSpPr>
        <p:spPr>
          <a:xfrm>
            <a:off x="241301" y="1876425"/>
            <a:ext cx="5105400" cy="4334520"/>
          </a:xfrm>
          <a:prstGeom prst="rect">
            <a:avLst/>
          </a:prstGeom>
          <a:noFill/>
        </p:spPr>
        <p:txBody>
          <a:bodyPr wrap="square" rtlCol="0">
            <a:spAutoFit/>
          </a:bodyPr>
          <a:lstStyle/>
          <a:p>
            <a:pPr>
              <a:lnSpc>
                <a:spcPct val="150000"/>
              </a:lnSpc>
            </a:pPr>
            <a:r>
              <a:rPr lang="en-GB" sz="1800" b="1" dirty="0">
                <a:solidFill>
                  <a:schemeClr val="tx1"/>
                </a:solidFill>
                <a:latin typeface="Arial" panose="020B0604020202020204" pitchFamily="34" charset="0"/>
                <a:cs typeface="Arial" panose="020B0604020202020204" pitchFamily="34" charset="0"/>
              </a:rPr>
              <a:t>Ockenden Review (2022): </a:t>
            </a:r>
          </a:p>
          <a:p>
            <a:pPr>
              <a:lnSpc>
                <a:spcPct val="100000"/>
              </a:lnSpc>
            </a:pPr>
            <a:r>
              <a:rPr lang="en-GB" sz="1800" dirty="0">
                <a:solidFill>
                  <a:schemeClr val="tx1"/>
                </a:solidFill>
                <a:latin typeface="Arial" panose="020B0604020202020204" pitchFamily="34" charset="0"/>
                <a:cs typeface="Arial" panose="020B0604020202020204" pitchFamily="34" charset="0"/>
              </a:rPr>
              <a:t>Recommendations for maternity safety </a:t>
            </a:r>
            <a:r>
              <a:rPr lang="en-GB" sz="1800" dirty="0">
                <a:solidFill>
                  <a:schemeClr val="tx1"/>
                </a:solidFill>
              </a:rPr>
              <a:t>(Abdalla et al., 2026)</a:t>
            </a:r>
            <a:r>
              <a:rPr lang="en-GB" sz="1800" dirty="0">
                <a:solidFill>
                  <a:schemeClr val="tx1"/>
                </a:solidFill>
                <a:latin typeface="Arial" panose="020B0604020202020204" pitchFamily="34" charset="0"/>
                <a:cs typeface="Arial" panose="020B0604020202020204" pitchFamily="34" charset="0"/>
              </a:rPr>
              <a:t>. </a:t>
            </a:r>
          </a:p>
          <a:p>
            <a:pPr>
              <a:lnSpc>
                <a:spcPct val="150000"/>
              </a:lnSpc>
            </a:pPr>
            <a:r>
              <a:rPr lang="en-GB" sz="1800" b="1" dirty="0">
                <a:solidFill>
                  <a:schemeClr val="tx1"/>
                </a:solidFill>
                <a:latin typeface="Arial" panose="020B0604020202020204" pitchFamily="34" charset="0"/>
                <a:cs typeface="Arial" panose="020B0604020202020204" pitchFamily="34" charset="0"/>
              </a:rPr>
              <a:t>NHS patient safety policies:  </a:t>
            </a:r>
            <a:r>
              <a:rPr lang="en-GB" sz="1800" dirty="0">
                <a:solidFill>
                  <a:schemeClr val="tx1"/>
                </a:solidFill>
                <a:latin typeface="Arial" panose="020B0604020202020204" pitchFamily="34" charset="0"/>
                <a:cs typeface="Arial" panose="020B0604020202020204" pitchFamily="34" charset="0"/>
              </a:rPr>
              <a:t>reporting, learning and reducing harm.</a:t>
            </a:r>
          </a:p>
          <a:p>
            <a:pPr>
              <a:lnSpc>
                <a:spcPct val="150000"/>
              </a:lnSpc>
            </a:pPr>
            <a:r>
              <a:rPr lang="en-GB" sz="1800" b="1" dirty="0">
                <a:solidFill>
                  <a:schemeClr val="tx1"/>
                </a:solidFill>
                <a:latin typeface="Arial" panose="020B0604020202020204" pitchFamily="34" charset="0"/>
                <a:cs typeface="Arial" panose="020B0604020202020204" pitchFamily="34" charset="0"/>
              </a:rPr>
              <a:t>Care Quality Commission (CQC): </a:t>
            </a:r>
            <a:r>
              <a:rPr lang="en-GB" sz="1800" dirty="0">
                <a:solidFill>
                  <a:schemeClr val="tx1"/>
                </a:solidFill>
                <a:latin typeface="Arial" panose="020B0604020202020204" pitchFamily="34" charset="0"/>
                <a:cs typeface="Arial" panose="020B0604020202020204" pitchFamily="34" charset="0"/>
              </a:rPr>
              <a:t>regulation and assessment of care quality. </a:t>
            </a:r>
          </a:p>
          <a:p>
            <a:pPr>
              <a:lnSpc>
                <a:spcPct val="150000"/>
              </a:lnSpc>
            </a:pPr>
            <a:r>
              <a:rPr lang="en-GB" sz="1800" b="1" dirty="0">
                <a:solidFill>
                  <a:schemeClr val="tx1"/>
                </a:solidFill>
                <a:latin typeface="Arial" panose="020B0604020202020204" pitchFamily="34" charset="0"/>
                <a:cs typeface="Arial" panose="020B0604020202020204" pitchFamily="34" charset="0"/>
              </a:rPr>
              <a:t>Local NHS trust: </a:t>
            </a:r>
            <a:r>
              <a:rPr lang="en-GB" sz="1800" dirty="0">
                <a:solidFill>
                  <a:schemeClr val="tx1"/>
                </a:solidFill>
                <a:latin typeface="Arial" panose="020B0604020202020204" pitchFamily="34" charset="0"/>
                <a:cs typeface="Arial" panose="020B0604020202020204" pitchFamily="34" charset="0"/>
              </a:rPr>
              <a:t>implementation, monitoring and accountability. </a:t>
            </a:r>
          </a:p>
          <a:p>
            <a:pPr>
              <a:lnSpc>
                <a:spcPct val="150000"/>
              </a:lnSpc>
            </a:pPr>
            <a:r>
              <a:rPr lang="en-GB" sz="1800" dirty="0">
                <a:solidFill>
                  <a:schemeClr val="tx1"/>
                </a:solidFill>
                <a:latin typeface="Arial" panose="020B0604020202020204" pitchFamily="34" charset="0"/>
                <a:cs typeface="Arial" panose="020B0604020202020204" pitchFamily="34" charset="0"/>
              </a:rPr>
              <a:t>Staffing and financial pressures can restrict implementation.</a:t>
            </a:r>
            <a:endParaRPr lang="en-GB"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4D0A91E9-8435-3F9D-D93F-F26E46ED20FA}"/>
              </a:ext>
            </a:extLst>
          </p:cNvPr>
          <p:cNvSpPr/>
          <p:nvPr/>
        </p:nvSpPr>
        <p:spPr>
          <a:xfrm>
            <a:off x="5624082" y="4204885"/>
            <a:ext cx="4762500" cy="3083664"/>
          </a:xfrm>
          <a:prstGeom prst="round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GB" dirty="0"/>
          </a:p>
        </p:txBody>
      </p:sp>
      <p:sp>
        <p:nvSpPr>
          <p:cNvPr id="8" name="TextBox 7">
            <a:extLst>
              <a:ext uri="{FF2B5EF4-FFF2-40B4-BE49-F238E27FC236}">
                <a16:creationId xmlns:a16="http://schemas.microsoft.com/office/drawing/2014/main" id="{5579A0C6-9D1C-8996-FF25-C9713148C7CC}"/>
              </a:ext>
            </a:extLst>
          </p:cNvPr>
          <p:cNvSpPr txBox="1"/>
          <p:nvPr/>
        </p:nvSpPr>
        <p:spPr>
          <a:xfrm>
            <a:off x="5768225" y="4479703"/>
            <a:ext cx="4546193" cy="2534027"/>
          </a:xfrm>
          <a:prstGeom prst="rect">
            <a:avLst/>
          </a:prstGeom>
          <a:noFill/>
        </p:spPr>
        <p:txBody>
          <a:bodyPr wrap="square" rtlCol="0">
            <a:spAutoFit/>
          </a:bodyPr>
          <a:lstStyle/>
          <a:p>
            <a:pPr>
              <a:lnSpc>
                <a:spcPct val="150000"/>
              </a:lnSpc>
            </a:pPr>
            <a:r>
              <a:rPr lang="en-GB" b="1" dirty="0">
                <a:solidFill>
                  <a:schemeClr val="accent6">
                    <a:lumMod val="50000"/>
                  </a:schemeClr>
                </a:solidFill>
                <a:latin typeface="Arial" panose="020B0604020202020204" pitchFamily="34" charset="0"/>
                <a:cs typeface="Arial" panose="020B0604020202020204" pitchFamily="34" charset="0"/>
              </a:rPr>
              <a:t>Critical analysis</a:t>
            </a:r>
            <a:r>
              <a:rPr lang="en-GB" dirty="0">
                <a:latin typeface="Arial" panose="020B0604020202020204" pitchFamily="34" charset="0"/>
                <a:cs typeface="Arial" panose="020B0604020202020204" pitchFamily="34" charset="0"/>
              </a:rPr>
              <a:t>: </a:t>
            </a:r>
            <a:r>
              <a:rPr lang="en-GB" dirty="0">
                <a:solidFill>
                  <a:srgbClr val="000000"/>
                </a:solidFill>
                <a:latin typeface="Arial" panose="020B0604020202020204" pitchFamily="34" charset="0"/>
                <a:cs typeface="Arial" panose="020B0604020202020204" pitchFamily="34" charset="0"/>
              </a:rPr>
              <a:t>National policy sets standards, but policy alone is not enough to ensure safe care. Effective leadership, sufficient funds, and evidence of implementation are essential </a:t>
            </a:r>
            <a:r>
              <a:rPr lang="en-GB" dirty="0"/>
              <a:t>(El-</a:t>
            </a:r>
            <a:r>
              <a:rPr lang="en-GB" dirty="0" err="1"/>
              <a:t>Jardali</a:t>
            </a:r>
            <a:r>
              <a:rPr lang="en-GB" dirty="0"/>
              <a:t> and Fadlallah, 2017).</a:t>
            </a:r>
            <a:endParaRPr lang="en-GB"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657359" y="733425"/>
            <a:ext cx="7378681" cy="1088760"/>
          </a:xfrm>
          <a:prstGeom prst="rect">
            <a:avLst/>
          </a:prstGeom>
        </p:spPr>
        <p:txBody>
          <a:bodyPr vert="horz" wrap="square" lIns="0" tIns="36830" rIns="0" bIns="0" rtlCol="0">
            <a:spAutoFit/>
          </a:bodyPr>
          <a:lstStyle/>
          <a:p>
            <a:pPr marL="1263650" marR="5080" indent="-1251585">
              <a:lnSpc>
                <a:spcPts val="4140"/>
              </a:lnSpc>
              <a:spcBef>
                <a:spcPts val="290"/>
              </a:spcBef>
            </a:pPr>
            <a:r>
              <a:rPr lang="en-GB" sz="3500" dirty="0">
                <a:solidFill>
                  <a:srgbClr val="03607B"/>
                </a:solidFill>
                <a:latin typeface="Arial"/>
                <a:cs typeface="Arial"/>
              </a:rPr>
              <a:t>Donabedian’s Quality Framework/System Theory</a:t>
            </a:r>
            <a:endParaRPr sz="3500" dirty="0">
              <a:latin typeface="Arial"/>
              <a:cs typeface="Arial"/>
            </a:endParaRPr>
          </a:p>
        </p:txBody>
      </p:sp>
      <p:sp>
        <p:nvSpPr>
          <p:cNvPr id="3" name="object 3"/>
          <p:cNvSpPr txBox="1"/>
          <p:nvPr/>
        </p:nvSpPr>
        <p:spPr>
          <a:xfrm>
            <a:off x="317500" y="6905625"/>
            <a:ext cx="181610" cy="361950"/>
          </a:xfrm>
          <a:prstGeom prst="rect">
            <a:avLst/>
          </a:prstGeom>
        </p:spPr>
        <p:txBody>
          <a:bodyPr vert="horz" wrap="square" lIns="0" tIns="13335" rIns="0" bIns="0" rtlCol="0">
            <a:spAutoFit/>
          </a:bodyPr>
          <a:lstStyle/>
          <a:p>
            <a:pPr marL="12700">
              <a:lnSpc>
                <a:spcPct val="100000"/>
              </a:lnSpc>
              <a:spcBef>
                <a:spcPts val="105"/>
              </a:spcBef>
            </a:pPr>
            <a:r>
              <a:rPr lang="en-GB" sz="2200" spc="-50" dirty="0">
                <a:latin typeface="Arial"/>
                <a:cs typeface="Arial"/>
              </a:rPr>
              <a:t>9</a:t>
            </a:r>
            <a:endParaRPr sz="2200" dirty="0">
              <a:latin typeface="Arial"/>
              <a:cs typeface="Arial"/>
            </a:endParaRPr>
          </a:p>
        </p:txBody>
      </p:sp>
      <p:graphicFrame>
        <p:nvGraphicFramePr>
          <p:cNvPr id="14" name="Table 13">
            <a:extLst>
              <a:ext uri="{FF2B5EF4-FFF2-40B4-BE49-F238E27FC236}">
                <a16:creationId xmlns:a16="http://schemas.microsoft.com/office/drawing/2014/main" id="{20D6BF43-BEEA-75C2-1AAA-D9E08524818E}"/>
              </a:ext>
            </a:extLst>
          </p:cNvPr>
          <p:cNvGraphicFramePr>
            <a:graphicFrameLocks noGrp="1"/>
          </p:cNvGraphicFramePr>
          <p:nvPr>
            <p:extLst>
              <p:ext uri="{D42A27DB-BD31-4B8C-83A1-F6EECF244321}">
                <p14:modId xmlns:p14="http://schemas.microsoft.com/office/powerpoint/2010/main" val="2917887430"/>
              </p:ext>
            </p:extLst>
          </p:nvPr>
        </p:nvGraphicFramePr>
        <p:xfrm>
          <a:off x="1917700" y="2927985"/>
          <a:ext cx="6580725" cy="1402080"/>
        </p:xfrm>
        <a:graphic>
          <a:graphicData uri="http://schemas.openxmlformats.org/drawingml/2006/table">
            <a:tbl>
              <a:tblPr firstRow="1" bandRow="1">
                <a:tableStyleId>{35758FB7-9AC5-4552-8A53-C91805E547FA}</a:tableStyleId>
              </a:tblPr>
              <a:tblGrid>
                <a:gridCol w="2193575">
                  <a:extLst>
                    <a:ext uri="{9D8B030D-6E8A-4147-A177-3AD203B41FA5}">
                      <a16:colId xmlns:a16="http://schemas.microsoft.com/office/drawing/2014/main" val="1883478649"/>
                    </a:ext>
                  </a:extLst>
                </a:gridCol>
                <a:gridCol w="2193575">
                  <a:extLst>
                    <a:ext uri="{9D8B030D-6E8A-4147-A177-3AD203B41FA5}">
                      <a16:colId xmlns:a16="http://schemas.microsoft.com/office/drawing/2014/main" val="115932913"/>
                    </a:ext>
                  </a:extLst>
                </a:gridCol>
                <a:gridCol w="2193575">
                  <a:extLst>
                    <a:ext uri="{9D8B030D-6E8A-4147-A177-3AD203B41FA5}">
                      <a16:colId xmlns:a16="http://schemas.microsoft.com/office/drawing/2014/main" val="2959520963"/>
                    </a:ext>
                  </a:extLst>
                </a:gridCol>
              </a:tblGrid>
              <a:tr h="370840">
                <a:tc>
                  <a:txBody>
                    <a:bodyPr/>
                    <a:lstStyle/>
                    <a:p>
                      <a:r>
                        <a:rPr lang="en-GB" sz="2000" dirty="0">
                          <a:latin typeface="Arial" panose="020B0604020202020204" pitchFamily="34" charset="0"/>
                          <a:cs typeface="Arial" panose="020B0604020202020204" pitchFamily="34" charset="0"/>
                        </a:rPr>
                        <a:t>Structure</a:t>
                      </a:r>
                    </a:p>
                  </a:txBody>
                  <a:tcPr/>
                </a:tc>
                <a:tc>
                  <a:txBody>
                    <a:bodyPr/>
                    <a:lstStyle/>
                    <a:p>
                      <a:r>
                        <a:rPr lang="en-GB" sz="2000" dirty="0">
                          <a:latin typeface="Arial" panose="020B0604020202020204" pitchFamily="34" charset="0"/>
                          <a:cs typeface="Arial" panose="020B0604020202020204" pitchFamily="34" charset="0"/>
                        </a:rPr>
                        <a:t>Process</a:t>
                      </a:r>
                    </a:p>
                  </a:txBody>
                  <a:tcPr/>
                </a:tc>
                <a:tc>
                  <a:txBody>
                    <a:bodyPr/>
                    <a:lstStyle/>
                    <a:p>
                      <a:r>
                        <a:rPr lang="en-GB" sz="2000" dirty="0">
                          <a:latin typeface="Arial" panose="020B0604020202020204" pitchFamily="34" charset="0"/>
                          <a:cs typeface="Arial" panose="020B0604020202020204" pitchFamily="34" charset="0"/>
                        </a:rPr>
                        <a:t>Outcome</a:t>
                      </a:r>
                    </a:p>
                  </a:txBody>
                  <a:tcPr/>
                </a:tc>
                <a:extLst>
                  <a:ext uri="{0D108BD9-81ED-4DB2-BD59-A6C34878D82A}">
                    <a16:rowId xmlns:a16="http://schemas.microsoft.com/office/drawing/2014/main" val="3338254274"/>
                  </a:ext>
                </a:extLst>
              </a:tr>
              <a:tr h="370840">
                <a:tc>
                  <a:txBody>
                    <a:bodyPr/>
                    <a:lstStyle/>
                    <a:p>
                      <a:r>
                        <a:rPr lang="en-GB" sz="2000" dirty="0">
                          <a:solidFill>
                            <a:schemeClr val="dk1"/>
                          </a:solidFill>
                          <a:effectLst/>
                          <a:latin typeface="Arial" panose="020B0604020202020204" pitchFamily="34" charset="0"/>
                          <a:ea typeface="+mn-ea"/>
                          <a:cs typeface="Arial" panose="020B0604020202020204" pitchFamily="34" charset="0"/>
                        </a:rPr>
                        <a:t>Staff, training, </a:t>
                      </a:r>
                    </a:p>
                    <a:p>
                      <a:r>
                        <a:rPr lang="en-GB" sz="2000" dirty="0">
                          <a:solidFill>
                            <a:schemeClr val="dk1"/>
                          </a:solidFill>
                          <a:effectLst/>
                          <a:latin typeface="Arial" panose="020B0604020202020204" pitchFamily="34" charset="0"/>
                          <a:ea typeface="+mn-ea"/>
                          <a:cs typeface="Arial" panose="020B0604020202020204" pitchFamily="34" charset="0"/>
                        </a:rPr>
                        <a:t>facilities and </a:t>
                      </a:r>
                    </a:p>
                    <a:p>
                      <a:r>
                        <a:rPr lang="en-GB" sz="2000" dirty="0">
                          <a:solidFill>
                            <a:schemeClr val="dk1"/>
                          </a:solidFill>
                          <a:effectLst/>
                          <a:latin typeface="Arial" panose="020B0604020202020204" pitchFamily="34" charset="0"/>
                          <a:ea typeface="+mn-ea"/>
                          <a:cs typeface="Arial" panose="020B0604020202020204" pitchFamily="34" charset="0"/>
                        </a:rPr>
                        <a:t>resources</a:t>
                      </a:r>
                      <a:endParaRPr lang="en-GB" sz="2000" dirty="0">
                        <a:latin typeface="Arial" panose="020B0604020202020204" pitchFamily="34" charset="0"/>
                        <a:cs typeface="Arial" panose="020B0604020202020204" pitchFamily="34" charset="0"/>
                      </a:endParaRPr>
                    </a:p>
                  </a:txBody>
                  <a:tcPr/>
                </a:tc>
                <a:tc>
                  <a:txBody>
                    <a:bodyPr/>
                    <a:lstStyle/>
                    <a:p>
                      <a:r>
                        <a:rPr lang="en-GB" sz="2000" dirty="0">
                          <a:solidFill>
                            <a:schemeClr val="dk1"/>
                          </a:solidFill>
                          <a:effectLst/>
                          <a:latin typeface="Arial" panose="020B0604020202020204" pitchFamily="34" charset="0"/>
                          <a:ea typeface="+mn-ea"/>
                          <a:cs typeface="Arial" panose="020B0604020202020204" pitchFamily="34" charset="0"/>
                        </a:rPr>
                        <a:t>Monitoring, communication and escalation</a:t>
                      </a:r>
                      <a:endParaRPr lang="en-GB" sz="2000" dirty="0">
                        <a:latin typeface="Arial" panose="020B0604020202020204" pitchFamily="34" charset="0"/>
                        <a:cs typeface="Arial" panose="020B0604020202020204" pitchFamily="34" charset="0"/>
                      </a:endParaRPr>
                    </a:p>
                  </a:txBody>
                  <a:tcPr/>
                </a:tc>
                <a:tc>
                  <a:txBody>
                    <a:bodyPr/>
                    <a:lstStyle/>
                    <a:p>
                      <a:r>
                        <a:rPr lang="en-GB" sz="2000" dirty="0">
                          <a:solidFill>
                            <a:schemeClr val="dk1"/>
                          </a:solidFill>
                          <a:effectLst/>
                          <a:latin typeface="Arial" panose="020B0604020202020204" pitchFamily="34" charset="0"/>
                          <a:ea typeface="+mn-ea"/>
                          <a:cs typeface="Arial" panose="020B0604020202020204" pitchFamily="34" charset="0"/>
                        </a:rPr>
                        <a:t>Safety, health outcomes and experience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33189717"/>
                  </a:ext>
                </a:extLst>
              </a:tr>
            </a:tbl>
          </a:graphicData>
        </a:graphic>
      </p:graphicFrame>
      <p:sp>
        <p:nvSpPr>
          <p:cNvPr id="15" name="TextBox 14">
            <a:extLst>
              <a:ext uri="{FF2B5EF4-FFF2-40B4-BE49-F238E27FC236}">
                <a16:creationId xmlns:a16="http://schemas.microsoft.com/office/drawing/2014/main" id="{91EDC375-2B71-3C1F-3896-AF7AB5E4BB8C}"/>
              </a:ext>
            </a:extLst>
          </p:cNvPr>
          <p:cNvSpPr txBox="1"/>
          <p:nvPr/>
        </p:nvSpPr>
        <p:spPr>
          <a:xfrm>
            <a:off x="165100" y="1940751"/>
            <a:ext cx="10528300" cy="87203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Healthcare organisations are connected systems. Failures in one area directly affect the performance of others as well </a:t>
            </a:r>
            <a:r>
              <a:rPr lang="en-GB" dirty="0"/>
              <a:t>(Hardie et al., 2022)</a:t>
            </a:r>
            <a:r>
              <a:rPr lang="en-GB" dirty="0">
                <a:latin typeface="Arial" panose="020B0604020202020204" pitchFamily="34" charset="0"/>
                <a:cs typeface="Arial" panose="020B0604020202020204" pitchFamily="34" charset="0"/>
              </a:rPr>
              <a:t>.</a:t>
            </a:r>
          </a:p>
        </p:txBody>
      </p:sp>
      <p:sp>
        <p:nvSpPr>
          <p:cNvPr id="16" name="TextBox 15">
            <a:extLst>
              <a:ext uri="{FF2B5EF4-FFF2-40B4-BE49-F238E27FC236}">
                <a16:creationId xmlns:a16="http://schemas.microsoft.com/office/drawing/2014/main" id="{DCD5F5AA-0CF1-FCF3-A2F8-A25BE413592B}"/>
              </a:ext>
            </a:extLst>
          </p:cNvPr>
          <p:cNvSpPr txBox="1"/>
          <p:nvPr/>
        </p:nvSpPr>
        <p:spPr>
          <a:xfrm>
            <a:off x="1003300" y="6185659"/>
            <a:ext cx="9538335" cy="1287532"/>
          </a:xfrm>
          <a:prstGeom prst="rect">
            <a:avLst/>
          </a:prstGeom>
          <a:noFill/>
        </p:spPr>
        <p:txBody>
          <a:bodyPr wrap="square" rtlCol="0">
            <a:spAutoFit/>
          </a:bodyPr>
          <a:lstStyle/>
          <a:p>
            <a:pPr>
              <a:lnSpc>
                <a:spcPct val="150000"/>
              </a:lnSpc>
            </a:pPr>
            <a:r>
              <a:rPr lang="en-GB" b="1" dirty="0">
                <a:solidFill>
                  <a:schemeClr val="accent6">
                    <a:lumMod val="50000"/>
                  </a:schemeClr>
                </a:solidFill>
                <a:latin typeface="Arial" panose="020B0604020202020204" pitchFamily="34" charset="0"/>
                <a:cs typeface="Arial" panose="020B0604020202020204" pitchFamily="34" charset="0"/>
              </a:rPr>
              <a:t>Critical evaluation: </a:t>
            </a:r>
            <a:r>
              <a:rPr lang="en-GB" dirty="0">
                <a:solidFill>
                  <a:srgbClr val="002060"/>
                </a:solidFill>
                <a:latin typeface="Arial" panose="020B0604020202020204" pitchFamily="34" charset="0"/>
                <a:cs typeface="Arial" panose="020B0604020202020204" pitchFamily="34" charset="0"/>
              </a:rPr>
              <a:t>The framework facilitates a systematic assessment of quality; however, outcomes require careful interpretation, as they may also be influenced by patient circumstances and broader factors.</a:t>
            </a:r>
          </a:p>
        </p:txBody>
      </p:sp>
      <p:sp>
        <p:nvSpPr>
          <p:cNvPr id="17" name="TextBox 16">
            <a:extLst>
              <a:ext uri="{FF2B5EF4-FFF2-40B4-BE49-F238E27FC236}">
                <a16:creationId xmlns:a16="http://schemas.microsoft.com/office/drawing/2014/main" id="{3EDB2505-F3DF-8E15-6A9C-4CD04E9AE18F}"/>
              </a:ext>
            </a:extLst>
          </p:cNvPr>
          <p:cNvSpPr txBox="1"/>
          <p:nvPr/>
        </p:nvSpPr>
        <p:spPr>
          <a:xfrm>
            <a:off x="317500" y="4352290"/>
            <a:ext cx="9982200" cy="1703030"/>
          </a:xfrm>
          <a:prstGeom prst="rect">
            <a:avLst/>
          </a:prstGeom>
          <a:noFill/>
        </p:spPr>
        <p:txBody>
          <a:bodyPr wrap="square" rtlCol="0">
            <a:spAutoFit/>
          </a:bodyPr>
          <a:lstStyle/>
          <a:p>
            <a:pPr>
              <a:lnSpc>
                <a:spcPct val="150000"/>
              </a:lnSpc>
            </a:pPr>
            <a:r>
              <a:rPr lang="en-GB" sz="1800" dirty="0"/>
              <a:t>Quality is evaluated by analysing the impact of resources and care procedures. </a:t>
            </a:r>
          </a:p>
          <a:p>
            <a:pPr>
              <a:lnSpc>
                <a:spcPct val="150000"/>
              </a:lnSpc>
            </a:pPr>
            <a:r>
              <a:rPr lang="en-GB" sz="1800" b="1" dirty="0"/>
              <a:t>Structure: </a:t>
            </a:r>
            <a:r>
              <a:rPr lang="en-GB" sz="1800" dirty="0"/>
              <a:t>Were there sufficient staffing levels and accessible resources? </a:t>
            </a:r>
          </a:p>
          <a:p>
            <a:pPr>
              <a:lnSpc>
                <a:spcPct val="150000"/>
              </a:lnSpc>
            </a:pPr>
            <a:r>
              <a:rPr lang="en-GB" sz="1800" b="1" dirty="0"/>
              <a:t>Process: </a:t>
            </a:r>
            <a:r>
              <a:rPr lang="en-GB" dirty="0"/>
              <a:t>Were</a:t>
            </a:r>
            <a:r>
              <a:rPr lang="en-GB" sz="1800" dirty="0"/>
              <a:t> clinical standards and </a:t>
            </a:r>
            <a:r>
              <a:rPr lang="en-GB" dirty="0"/>
              <a:t>appropriate</a:t>
            </a:r>
            <a:r>
              <a:rPr lang="en-GB" sz="1800" dirty="0"/>
              <a:t> pathways followed?</a:t>
            </a:r>
          </a:p>
          <a:p>
            <a:pPr>
              <a:lnSpc>
                <a:spcPct val="150000"/>
              </a:lnSpc>
            </a:pPr>
            <a:r>
              <a:rPr lang="en-GB" sz="1800" b="1" dirty="0"/>
              <a:t>Outcomes: </a:t>
            </a:r>
            <a:r>
              <a:rPr lang="en-GB" dirty="0"/>
              <a:t>Were </a:t>
            </a:r>
            <a:r>
              <a:rPr lang="en-GB" sz="1800" dirty="0"/>
              <a:t>patients safe, and were families treated </a:t>
            </a:r>
            <a:r>
              <a:rPr lang="en-GB" dirty="0"/>
              <a:t>with dignity</a:t>
            </a:r>
            <a:r>
              <a:rPr lang="en-GB" sz="1800" dirty="0"/>
              <a: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descr="$PPTXTitle"/>
          <p:cNvSpPr txBox="1">
            <a:spLocks noGrp="1"/>
          </p:cNvSpPr>
          <p:nvPr>
            <p:ph type="title"/>
          </p:nvPr>
        </p:nvSpPr>
        <p:spPr>
          <a:xfrm>
            <a:off x="1231900" y="981415"/>
            <a:ext cx="9220200" cy="521681"/>
          </a:xfrm>
          <a:prstGeom prst="rect">
            <a:avLst/>
          </a:prstGeom>
          <a:solidFill>
            <a:schemeClr val="accent3"/>
          </a:solidFill>
        </p:spPr>
        <p:txBody>
          <a:bodyPr vert="horz" wrap="square" lIns="0" tIns="11430" rIns="0" bIns="0" rtlCol="0">
            <a:spAutoFit/>
          </a:bodyPr>
          <a:lstStyle/>
          <a:p>
            <a:pPr marL="1963420" marR="5080" indent="-1951355">
              <a:lnSpc>
                <a:spcPct val="100899"/>
              </a:lnSpc>
              <a:spcBef>
                <a:spcPts val="90"/>
              </a:spcBef>
            </a:pPr>
            <a:r>
              <a:rPr lang="en-GB" sz="3500" dirty="0">
                <a:latin typeface="Arial"/>
                <a:cs typeface="Arial"/>
              </a:rPr>
              <a:t>PDSA: Implementing service improvement</a:t>
            </a:r>
            <a:endParaRPr sz="3500" dirty="0">
              <a:latin typeface="Arial"/>
              <a:cs typeface="Arial"/>
            </a:endParaRPr>
          </a:p>
        </p:txBody>
      </p:sp>
      <p:sp>
        <p:nvSpPr>
          <p:cNvPr id="2" name="object 2"/>
          <p:cNvSpPr txBox="1"/>
          <p:nvPr/>
        </p:nvSpPr>
        <p:spPr>
          <a:xfrm>
            <a:off x="204536" y="6940509"/>
            <a:ext cx="341563" cy="352019"/>
          </a:xfrm>
          <a:prstGeom prst="rect">
            <a:avLst/>
          </a:prstGeom>
        </p:spPr>
        <p:txBody>
          <a:bodyPr vert="horz" wrap="square" lIns="0" tIns="13335" rIns="0" bIns="0" rtlCol="0">
            <a:spAutoFit/>
          </a:bodyPr>
          <a:lstStyle/>
          <a:p>
            <a:pPr marL="12700">
              <a:lnSpc>
                <a:spcPct val="100000"/>
              </a:lnSpc>
              <a:spcBef>
                <a:spcPts val="105"/>
              </a:spcBef>
            </a:pPr>
            <a:r>
              <a:rPr lang="en-GB" sz="2200" spc="-50" dirty="0">
                <a:latin typeface="Arial"/>
                <a:cs typeface="Arial"/>
              </a:rPr>
              <a:t>10</a:t>
            </a:r>
            <a:endParaRPr sz="2200" dirty="0">
              <a:latin typeface="Arial"/>
              <a:cs typeface="Arial"/>
            </a:endParaRPr>
          </a:p>
        </p:txBody>
      </p:sp>
      <p:graphicFrame>
        <p:nvGraphicFramePr>
          <p:cNvPr id="22" name="Table 21">
            <a:extLst>
              <a:ext uri="{FF2B5EF4-FFF2-40B4-BE49-F238E27FC236}">
                <a16:creationId xmlns:a16="http://schemas.microsoft.com/office/drawing/2014/main" id="{C1FE78BE-7AA7-F028-6B6E-46D2853A3CFB}"/>
              </a:ext>
            </a:extLst>
          </p:cNvPr>
          <p:cNvGraphicFramePr>
            <a:graphicFrameLocks noGrp="1"/>
          </p:cNvGraphicFramePr>
          <p:nvPr>
            <p:extLst>
              <p:ext uri="{D42A27DB-BD31-4B8C-83A1-F6EECF244321}">
                <p14:modId xmlns:p14="http://schemas.microsoft.com/office/powerpoint/2010/main" val="2197169912"/>
              </p:ext>
            </p:extLst>
          </p:nvPr>
        </p:nvGraphicFramePr>
        <p:xfrm>
          <a:off x="1384300" y="1952625"/>
          <a:ext cx="8534400" cy="2327910"/>
        </p:xfrm>
        <a:graphic>
          <a:graphicData uri="http://schemas.openxmlformats.org/drawingml/2006/table">
            <a:tbl>
              <a:tblPr firstRow="1" bandRow="1">
                <a:tableStyleId>{8799B23B-EC83-4686-B30A-512413B5E67A}</a:tableStyleId>
              </a:tblPr>
              <a:tblGrid>
                <a:gridCol w="1196411">
                  <a:extLst>
                    <a:ext uri="{9D8B030D-6E8A-4147-A177-3AD203B41FA5}">
                      <a16:colId xmlns:a16="http://schemas.microsoft.com/office/drawing/2014/main" val="1705499856"/>
                    </a:ext>
                  </a:extLst>
                </a:gridCol>
                <a:gridCol w="7337989">
                  <a:extLst>
                    <a:ext uri="{9D8B030D-6E8A-4147-A177-3AD203B41FA5}">
                      <a16:colId xmlns:a16="http://schemas.microsoft.com/office/drawing/2014/main" val="3070944531"/>
                    </a:ext>
                  </a:extLst>
                </a:gridCol>
              </a:tblGrid>
              <a:tr h="552450">
                <a:tc>
                  <a:txBody>
                    <a:bodyPr/>
                    <a:lstStyle/>
                    <a:p>
                      <a:r>
                        <a:rPr lang="en-GB" sz="2400" b="1" dirty="0">
                          <a:latin typeface="Arial" panose="020B0604020202020204" pitchFamily="34" charset="0"/>
                          <a:cs typeface="Arial" panose="020B0604020202020204" pitchFamily="34" charset="0"/>
                        </a:rPr>
                        <a:t>Plan</a:t>
                      </a:r>
                    </a:p>
                  </a:txBody>
                  <a:tcPr/>
                </a:tc>
                <a:tc>
                  <a:txBody>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2000" b="0" dirty="0">
                          <a:solidFill>
                            <a:schemeClr val="tx1"/>
                          </a:solidFill>
                          <a:latin typeface="Arial" panose="020B0604020202020204" pitchFamily="34" charset="0"/>
                          <a:cs typeface="Arial" panose="020B0604020202020204" pitchFamily="34" charset="0"/>
                        </a:rPr>
                        <a:t>Detect a safety concern and formulate a strategy for alteration.</a:t>
                      </a:r>
                    </a:p>
                  </a:txBody>
                  <a:tcPr/>
                </a:tc>
                <a:extLst>
                  <a:ext uri="{0D108BD9-81ED-4DB2-BD59-A6C34878D82A}">
                    <a16:rowId xmlns:a16="http://schemas.microsoft.com/office/drawing/2014/main" val="2760770564"/>
                  </a:ext>
                </a:extLst>
              </a:tr>
              <a:tr h="552450">
                <a:tc>
                  <a:txBody>
                    <a:bodyPr/>
                    <a:lstStyle/>
                    <a:p>
                      <a:r>
                        <a:rPr lang="en-GB" sz="2400" b="1" dirty="0">
                          <a:latin typeface="Arial" panose="020B0604020202020204" pitchFamily="34" charset="0"/>
                          <a:cs typeface="Arial" panose="020B0604020202020204" pitchFamily="34" charset="0"/>
                        </a:rPr>
                        <a:t>Do</a:t>
                      </a:r>
                    </a:p>
                  </a:txBody>
                  <a:tcPr/>
                </a:tc>
                <a:tc>
                  <a:txBody>
                    <a:bodyPr/>
                    <a:lstStyle/>
                    <a:p>
                      <a:r>
                        <a:rPr lang="en-GB" sz="2000" b="0" dirty="0">
                          <a:latin typeface="Arial" panose="020B0604020202020204" pitchFamily="34" charset="0"/>
                          <a:cs typeface="Arial" panose="020B0604020202020204" pitchFamily="34" charset="0"/>
                        </a:rPr>
                        <a:t>Test the change on a small scale (</a:t>
                      </a:r>
                      <a:r>
                        <a:rPr lang="en-GB" sz="2000" dirty="0">
                          <a:solidFill>
                            <a:schemeClr val="tx1"/>
                          </a:solidFill>
                          <a:latin typeface="Arial" panose="020B0604020202020204" pitchFamily="34" charset="0"/>
                          <a:cs typeface="Arial" panose="020B0604020202020204" pitchFamily="34" charset="0"/>
                        </a:rPr>
                        <a:t>GAGE, 2013). </a:t>
                      </a: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68250390"/>
                  </a:ext>
                </a:extLst>
              </a:tr>
              <a:tr h="552450">
                <a:tc>
                  <a:txBody>
                    <a:bodyPr/>
                    <a:lstStyle/>
                    <a:p>
                      <a:r>
                        <a:rPr lang="en-GB" sz="2400" b="1" dirty="0">
                          <a:latin typeface="Arial" panose="020B0604020202020204" pitchFamily="34" charset="0"/>
                          <a:cs typeface="Arial" panose="020B0604020202020204" pitchFamily="34" charset="0"/>
                        </a:rPr>
                        <a:t>Study</a:t>
                      </a:r>
                    </a:p>
                  </a:txBody>
                  <a:tcPr/>
                </a:tc>
                <a:tc>
                  <a: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b="0" dirty="0">
                          <a:latin typeface="Arial" panose="020B0604020202020204" pitchFamily="34" charset="0"/>
                          <a:cs typeface="Arial" panose="020B0604020202020204" pitchFamily="34" charset="0"/>
                        </a:rPr>
                        <a:t>Examine outcomes and patient evaluations (</a:t>
                      </a:r>
                      <a:r>
                        <a:rPr lang="en-GB" sz="1800" dirty="0">
                          <a:solidFill>
                            <a:schemeClr val="tx1"/>
                          </a:solidFill>
                          <a:effectLst/>
                          <a:latin typeface="+mn-lt"/>
                          <a:ea typeface="+mn-ea"/>
                          <a:cs typeface="+mn-cs"/>
                        </a:rPr>
                        <a:t>Cook, Glen, and Ngo, 2023).</a:t>
                      </a:r>
                    </a:p>
                  </a:txBody>
                  <a:tcPr/>
                </a:tc>
                <a:extLst>
                  <a:ext uri="{0D108BD9-81ED-4DB2-BD59-A6C34878D82A}">
                    <a16:rowId xmlns:a16="http://schemas.microsoft.com/office/drawing/2014/main" val="2915375234"/>
                  </a:ext>
                </a:extLst>
              </a:tr>
              <a:tr h="552450">
                <a:tc>
                  <a:txBody>
                    <a:bodyPr/>
                    <a:lstStyle/>
                    <a:p>
                      <a:r>
                        <a:rPr lang="en-GB" sz="2400" b="1" dirty="0">
                          <a:latin typeface="Arial" panose="020B0604020202020204" pitchFamily="34" charset="0"/>
                          <a:cs typeface="Arial" panose="020B0604020202020204" pitchFamily="34" charset="0"/>
                        </a:rPr>
                        <a:t>Act</a:t>
                      </a:r>
                    </a:p>
                  </a:txBody>
                  <a:tcPr/>
                </a:tc>
                <a:tc>
                  <a:txBody>
                    <a:bodyPr/>
                    <a:lstStyle/>
                    <a:p>
                      <a:r>
                        <a:rPr lang="en-GB" sz="2000" b="0" dirty="0">
                          <a:latin typeface="Arial" panose="020B0604020202020204" pitchFamily="34" charset="0"/>
                          <a:cs typeface="Arial" panose="020B0604020202020204" pitchFamily="34" charset="0"/>
                        </a:rPr>
                        <a:t>Adjust and expand successful alterations.</a:t>
                      </a:r>
                    </a:p>
                  </a:txBody>
                  <a:tcPr/>
                </a:tc>
                <a:extLst>
                  <a:ext uri="{0D108BD9-81ED-4DB2-BD59-A6C34878D82A}">
                    <a16:rowId xmlns:a16="http://schemas.microsoft.com/office/drawing/2014/main" val="2224880214"/>
                  </a:ext>
                </a:extLst>
              </a:tr>
            </a:tbl>
          </a:graphicData>
        </a:graphic>
      </p:graphicFrame>
      <p:sp>
        <p:nvSpPr>
          <p:cNvPr id="24" name="TextBox 23">
            <a:extLst>
              <a:ext uri="{FF2B5EF4-FFF2-40B4-BE49-F238E27FC236}">
                <a16:creationId xmlns:a16="http://schemas.microsoft.com/office/drawing/2014/main" id="{CAF54D66-2A28-C6EF-7D2D-4AD1D85C613F}"/>
              </a:ext>
            </a:extLst>
          </p:cNvPr>
          <p:cNvSpPr txBox="1"/>
          <p:nvPr/>
        </p:nvSpPr>
        <p:spPr>
          <a:xfrm>
            <a:off x="1040063" y="4314825"/>
            <a:ext cx="4611437" cy="2534027"/>
          </a:xfrm>
          <a:prstGeom prst="rect">
            <a:avLst/>
          </a:prstGeom>
          <a:solidFill>
            <a:schemeClr val="accent3">
              <a:lumMod val="60000"/>
              <a:lumOff val="40000"/>
            </a:schemeClr>
          </a:solid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Maternity safety example:</a:t>
            </a:r>
          </a:p>
          <a:p>
            <a:pPr>
              <a:lnSpc>
                <a:spcPct val="150000"/>
              </a:lnSpc>
            </a:pPr>
            <a:r>
              <a:rPr lang="en-GB" dirty="0">
                <a:latin typeface="Arial" panose="020B0604020202020204" pitchFamily="34" charset="0"/>
                <a:cs typeface="Arial" panose="020B0604020202020204" pitchFamily="34" charset="0"/>
              </a:rPr>
              <a:t>Introduce a standardised escalation pathway. Train staff to recognise warning signs. Measure response times and compliance. Use feedback to improve the pathway.</a:t>
            </a:r>
          </a:p>
        </p:txBody>
      </p:sp>
      <p:sp>
        <p:nvSpPr>
          <p:cNvPr id="27" name="Oval 26">
            <a:extLst>
              <a:ext uri="{FF2B5EF4-FFF2-40B4-BE49-F238E27FC236}">
                <a16:creationId xmlns:a16="http://schemas.microsoft.com/office/drawing/2014/main" id="{775E7F1D-D02A-722E-B0CF-450D3E4CD81A}"/>
              </a:ext>
            </a:extLst>
          </p:cNvPr>
          <p:cNvSpPr/>
          <p:nvPr/>
        </p:nvSpPr>
        <p:spPr>
          <a:xfrm>
            <a:off x="5727700" y="4433258"/>
            <a:ext cx="4916237" cy="28959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5" name="TextBox 24">
            <a:extLst>
              <a:ext uri="{FF2B5EF4-FFF2-40B4-BE49-F238E27FC236}">
                <a16:creationId xmlns:a16="http://schemas.microsoft.com/office/drawing/2014/main" id="{E3C0496D-082D-42EA-74FE-BC16846E3824}"/>
              </a:ext>
            </a:extLst>
          </p:cNvPr>
          <p:cNvSpPr txBox="1"/>
          <p:nvPr/>
        </p:nvSpPr>
        <p:spPr>
          <a:xfrm>
            <a:off x="6332720" y="4821981"/>
            <a:ext cx="4156143" cy="2118529"/>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Critical evaluation: </a:t>
            </a:r>
          </a:p>
          <a:p>
            <a:pPr>
              <a:lnSpc>
                <a:spcPct val="150000"/>
              </a:lnSpc>
            </a:pPr>
            <a:r>
              <a:rPr lang="en-GB" dirty="0">
                <a:latin typeface="Arial" panose="020B0604020202020204" pitchFamily="34" charset="0"/>
                <a:cs typeface="Arial" panose="020B0604020202020204" pitchFamily="34" charset="0"/>
              </a:rPr>
              <a:t>PDSA fosters continuous learning, but factors like rushed testing, poor data quality, and lack of staff engagement can hinder improvement.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993900" y="638175"/>
            <a:ext cx="5562600" cy="781050"/>
          </a:xfrm>
          <a:prstGeom prst="rect">
            <a:avLst/>
          </a:prstGeom>
        </p:spPr>
        <p:txBody>
          <a:bodyPr vert="horz" wrap="square" lIns="0" tIns="13335" rIns="0" bIns="0" rtlCol="0">
            <a:spAutoFit/>
          </a:bodyPr>
          <a:lstStyle/>
          <a:p>
            <a:pPr marL="12700" algn="l">
              <a:lnSpc>
                <a:spcPct val="100000"/>
              </a:lnSpc>
              <a:spcBef>
                <a:spcPts val="105"/>
              </a:spcBef>
            </a:pPr>
            <a:r>
              <a:rPr lang="en-GB" sz="4950" dirty="0"/>
              <a:t>Recommendations</a:t>
            </a:r>
            <a:endParaRPr sz="4950" dirty="0"/>
          </a:p>
        </p:txBody>
      </p:sp>
      <p:sp>
        <p:nvSpPr>
          <p:cNvPr id="3" name="object 3"/>
          <p:cNvSpPr txBox="1"/>
          <p:nvPr/>
        </p:nvSpPr>
        <p:spPr>
          <a:xfrm>
            <a:off x="225175" y="6984490"/>
            <a:ext cx="335915" cy="361950"/>
          </a:xfrm>
          <a:prstGeom prst="rect">
            <a:avLst/>
          </a:prstGeom>
        </p:spPr>
        <p:txBody>
          <a:bodyPr vert="horz" wrap="square" lIns="0" tIns="13335" rIns="0" bIns="0" rtlCol="0">
            <a:spAutoFit/>
          </a:bodyPr>
          <a:lstStyle/>
          <a:p>
            <a:pPr marL="12700">
              <a:lnSpc>
                <a:spcPct val="100000"/>
              </a:lnSpc>
              <a:spcBef>
                <a:spcPts val="105"/>
              </a:spcBef>
            </a:pPr>
            <a:r>
              <a:rPr sz="2200" spc="-25" dirty="0">
                <a:latin typeface="Arial"/>
                <a:cs typeface="Arial"/>
              </a:rPr>
              <a:t>1</a:t>
            </a:r>
            <a:r>
              <a:rPr lang="en-GB" sz="2200" spc="-25" dirty="0">
                <a:latin typeface="Arial"/>
                <a:cs typeface="Arial"/>
              </a:rPr>
              <a:t>1</a:t>
            </a:r>
            <a:endParaRPr sz="2200" dirty="0">
              <a:latin typeface="Arial"/>
              <a:cs typeface="Arial"/>
            </a:endParaRPr>
          </a:p>
        </p:txBody>
      </p:sp>
      <p:sp>
        <p:nvSpPr>
          <p:cNvPr id="8" name="Text Placeholder 7">
            <a:extLst>
              <a:ext uri="{FF2B5EF4-FFF2-40B4-BE49-F238E27FC236}">
                <a16:creationId xmlns:a16="http://schemas.microsoft.com/office/drawing/2014/main" id="{01838BE9-DC3B-65F6-3C3C-15EFC9905EED}"/>
              </a:ext>
            </a:extLst>
          </p:cNvPr>
          <p:cNvSpPr>
            <a:spLocks noGrp="1"/>
          </p:cNvSpPr>
          <p:nvPr>
            <p:ph type="body" idx="1"/>
          </p:nvPr>
        </p:nvSpPr>
        <p:spPr>
          <a:xfrm>
            <a:off x="774700" y="1631642"/>
            <a:ext cx="9677400" cy="5350183"/>
          </a:xfrm>
        </p:spPr>
        <p:txBody>
          <a:bodyPr/>
          <a:lstStyle/>
          <a:p>
            <a:pPr>
              <a:lnSpc>
                <a:spcPct val="150000"/>
              </a:lnSpc>
            </a:pPr>
            <a:r>
              <a:rPr lang="en-GB" sz="1800" b="1" dirty="0"/>
              <a:t>Recommendations for improvement in clinical settings include the following strategies: </a:t>
            </a:r>
          </a:p>
          <a:p>
            <a:pPr>
              <a:lnSpc>
                <a:spcPct val="150000"/>
              </a:lnSpc>
            </a:pPr>
            <a:r>
              <a:rPr lang="en-GB" sz="1800" b="1" dirty="0"/>
              <a:t>First, </a:t>
            </a:r>
            <a:r>
              <a:rPr lang="en-GB" sz="1800" dirty="0"/>
              <a:t>it is imperative to strengthen leadership and clinical governance to ensure effective oversight and accountability (Smith et al., 2012).</a:t>
            </a:r>
          </a:p>
          <a:p>
            <a:pPr>
              <a:lnSpc>
                <a:spcPct val="150000"/>
              </a:lnSpc>
            </a:pPr>
            <a:r>
              <a:rPr lang="en-GB" sz="1800" dirty="0"/>
              <a:t> </a:t>
            </a:r>
            <a:r>
              <a:rPr lang="en-GB" sz="1800" b="1" dirty="0"/>
              <a:t>Second, </a:t>
            </a:r>
            <a:r>
              <a:rPr lang="en-GB" sz="1800" dirty="0"/>
              <a:t>fostering an open and non-punitive reporting culture is essential, allowing staff to report incidents without fear of consequences. </a:t>
            </a:r>
          </a:p>
          <a:p>
            <a:pPr>
              <a:lnSpc>
                <a:spcPct val="150000"/>
              </a:lnSpc>
            </a:pPr>
            <a:r>
              <a:rPr lang="en-GB" sz="1800" b="1" dirty="0"/>
              <a:t>Third, </a:t>
            </a:r>
            <a:r>
              <a:rPr lang="en-GB" sz="1800" dirty="0"/>
              <a:t>enhancing staffing, training, and supervision will equip the workforce with the necessary skills and support. </a:t>
            </a:r>
          </a:p>
          <a:p>
            <a:pPr>
              <a:lnSpc>
                <a:spcPct val="150000"/>
              </a:lnSpc>
            </a:pPr>
            <a:r>
              <a:rPr lang="en-GB" sz="1800" b="1" dirty="0"/>
              <a:t>Fourth</a:t>
            </a:r>
            <a:r>
              <a:rPr lang="en-GB" sz="1800" dirty="0"/>
              <a:t>, thoroughly investigating incidents and diligently tracking corrective actions to completion will ensure lessons are learned and applied. </a:t>
            </a:r>
          </a:p>
          <a:p>
            <a:pPr>
              <a:lnSpc>
                <a:spcPct val="150000"/>
              </a:lnSpc>
            </a:pPr>
            <a:r>
              <a:rPr lang="en-GB" sz="1800" b="1" dirty="0"/>
              <a:t>Fifth, </a:t>
            </a:r>
            <a:r>
              <a:rPr lang="en-GB" sz="1800" dirty="0"/>
              <a:t>it is also crucial to involve patients and their families in decision-making processes, as their perspectives can lead to better outcomes. </a:t>
            </a:r>
          </a:p>
          <a:p>
            <a:pPr>
              <a:lnSpc>
                <a:spcPct val="150000"/>
              </a:lnSpc>
            </a:pPr>
            <a:r>
              <a:rPr lang="en-GB" sz="1800" b="1" dirty="0"/>
              <a:t>Finally, </a:t>
            </a:r>
            <a:r>
              <a:rPr lang="en-GB" sz="1800" dirty="0"/>
              <a:t>continuous monitoring of clinical outcomes and sharing of lessons learned will facilitate ongoing improvement and adaptation in practices.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270000" y="1114425"/>
            <a:ext cx="8502907" cy="503343"/>
          </a:xfrm>
          <a:prstGeom prst="rect">
            <a:avLst/>
          </a:prstGeom>
          <a:solidFill>
            <a:schemeClr val="tx2">
              <a:lumMod val="60000"/>
              <a:lumOff val="40000"/>
            </a:schemeClr>
          </a:solidFill>
        </p:spPr>
        <p:txBody>
          <a:bodyPr vert="horz" wrap="square" lIns="0" tIns="10795" rIns="0" bIns="0" rtlCol="0">
            <a:spAutoFit/>
          </a:bodyPr>
          <a:lstStyle/>
          <a:p>
            <a:pPr marL="3043555" marR="5080" indent="-3031490">
              <a:lnSpc>
                <a:spcPct val="100000"/>
              </a:lnSpc>
              <a:spcBef>
                <a:spcPts val="85"/>
              </a:spcBef>
            </a:pPr>
            <a:r>
              <a:rPr lang="en-GB" sz="3200" dirty="0">
                <a:latin typeface="Arial" panose="020B0604020202020204" pitchFamily="34" charset="0"/>
                <a:cs typeface="Arial" panose="020B0604020202020204" pitchFamily="34" charset="0"/>
              </a:rPr>
              <a:t>Structural Outline of Report (Component 2)</a:t>
            </a:r>
            <a:endParaRPr sz="3200" dirty="0">
              <a:latin typeface="Arial" panose="020B0604020202020204" pitchFamily="34" charset="0"/>
              <a:cs typeface="Arial" panose="020B0604020202020204" pitchFamily="34" charset="0"/>
            </a:endParaRPr>
          </a:p>
        </p:txBody>
      </p:sp>
      <p:sp>
        <p:nvSpPr>
          <p:cNvPr id="3" name="object 3"/>
          <p:cNvSpPr txBox="1"/>
          <p:nvPr/>
        </p:nvSpPr>
        <p:spPr>
          <a:xfrm>
            <a:off x="165100" y="6829425"/>
            <a:ext cx="316230" cy="361950"/>
          </a:xfrm>
          <a:prstGeom prst="rect">
            <a:avLst/>
          </a:prstGeom>
        </p:spPr>
        <p:txBody>
          <a:bodyPr vert="horz" wrap="square" lIns="0" tIns="13335" rIns="0" bIns="0" rtlCol="0">
            <a:spAutoFit/>
          </a:bodyPr>
          <a:lstStyle/>
          <a:p>
            <a:pPr marL="12700">
              <a:lnSpc>
                <a:spcPct val="100000"/>
              </a:lnSpc>
              <a:spcBef>
                <a:spcPts val="105"/>
              </a:spcBef>
            </a:pPr>
            <a:r>
              <a:rPr sz="2200" spc="-55" dirty="0">
                <a:latin typeface="Arial"/>
                <a:cs typeface="Arial"/>
              </a:rPr>
              <a:t>1</a:t>
            </a:r>
            <a:r>
              <a:rPr lang="en-GB" sz="2200" spc="-55" dirty="0">
                <a:latin typeface="Arial"/>
                <a:cs typeface="Arial"/>
              </a:rPr>
              <a:t>2</a:t>
            </a:r>
            <a:endParaRPr sz="2200" dirty="0">
              <a:latin typeface="Arial"/>
              <a:cs typeface="Arial"/>
            </a:endParaRPr>
          </a:p>
        </p:txBody>
      </p:sp>
      <p:sp>
        <p:nvSpPr>
          <p:cNvPr id="7" name="TextBox 6">
            <a:extLst>
              <a:ext uri="{FF2B5EF4-FFF2-40B4-BE49-F238E27FC236}">
                <a16:creationId xmlns:a16="http://schemas.microsoft.com/office/drawing/2014/main" id="{9638637F-97F3-2247-C886-9100B5962024}"/>
              </a:ext>
            </a:extLst>
          </p:cNvPr>
          <p:cNvSpPr txBox="1"/>
          <p:nvPr/>
        </p:nvSpPr>
        <p:spPr>
          <a:xfrm>
            <a:off x="1270000" y="2367603"/>
            <a:ext cx="8153400" cy="3728649"/>
          </a:xfrm>
          <a:prstGeom prst="rect">
            <a:avLst/>
          </a:prstGeom>
          <a:solidFill>
            <a:schemeClr val="tx2">
              <a:lumMod val="20000"/>
              <a:lumOff val="80000"/>
            </a:schemeClr>
          </a:solid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Section 1: </a:t>
            </a:r>
            <a:r>
              <a:rPr lang="en-GB" sz="2000" dirty="0">
                <a:latin typeface="Arial" panose="020B0604020202020204" pitchFamily="34" charset="0"/>
                <a:cs typeface="Arial" panose="020B0604020202020204" pitchFamily="34" charset="0"/>
              </a:rPr>
              <a:t>Introduction and Case Background</a:t>
            </a:r>
          </a:p>
          <a:p>
            <a:pPr>
              <a:lnSpc>
                <a:spcPct val="150000"/>
              </a:lnSpc>
            </a:pPr>
            <a:r>
              <a:rPr lang="en-GB" sz="2000" b="1" dirty="0">
                <a:latin typeface="Arial" panose="020B0604020202020204" pitchFamily="34" charset="0"/>
                <a:cs typeface="Arial" panose="020B0604020202020204" pitchFamily="34" charset="0"/>
              </a:rPr>
              <a:t>Section 2: </a:t>
            </a:r>
            <a:r>
              <a:rPr lang="en-GB" sz="2000" dirty="0">
                <a:latin typeface="Arial" panose="020B0604020202020204" pitchFamily="34" charset="0"/>
                <a:cs typeface="Arial" panose="020B0604020202020204" pitchFamily="34" charset="0"/>
              </a:rPr>
              <a:t>Swiss Cheese Model Analysis</a:t>
            </a:r>
          </a:p>
          <a:p>
            <a:pPr>
              <a:lnSpc>
                <a:spcPct val="150000"/>
              </a:lnSpc>
            </a:pPr>
            <a:r>
              <a:rPr lang="en-GB" sz="2000" b="1" dirty="0">
                <a:latin typeface="Arial" panose="020B0604020202020204" pitchFamily="34" charset="0"/>
                <a:cs typeface="Arial" panose="020B0604020202020204" pitchFamily="34" charset="0"/>
              </a:rPr>
              <a:t>Section 3: </a:t>
            </a:r>
            <a:r>
              <a:rPr lang="en-GB" sz="2000" dirty="0">
                <a:latin typeface="Arial" panose="020B0604020202020204" pitchFamily="34" charset="0"/>
                <a:cs typeface="Arial" panose="020B0604020202020204" pitchFamily="34" charset="0"/>
              </a:rPr>
              <a:t>Root Cause Analysis and Fishbone Diagram</a:t>
            </a:r>
          </a:p>
          <a:p>
            <a:pPr>
              <a:lnSpc>
                <a:spcPct val="150000"/>
              </a:lnSpc>
            </a:pPr>
            <a:r>
              <a:rPr lang="en-GB" sz="2000" b="1" dirty="0">
                <a:latin typeface="Arial" panose="020B0604020202020204" pitchFamily="34" charset="0"/>
                <a:cs typeface="Arial" panose="020B0604020202020204" pitchFamily="34" charset="0"/>
              </a:rPr>
              <a:t>Section 4: </a:t>
            </a:r>
            <a:r>
              <a:rPr lang="en-GB" sz="2000" dirty="0">
                <a:latin typeface="Arial" panose="020B0604020202020204" pitchFamily="34" charset="0"/>
                <a:cs typeface="Arial" panose="020B0604020202020204" pitchFamily="34" charset="0"/>
              </a:rPr>
              <a:t>Application of Systems Theory and Donabedian Model</a:t>
            </a:r>
          </a:p>
          <a:p>
            <a:pPr>
              <a:lnSpc>
                <a:spcPct val="150000"/>
              </a:lnSpc>
            </a:pPr>
            <a:r>
              <a:rPr lang="en-GB" sz="2000" b="1" dirty="0">
                <a:latin typeface="Arial" panose="020B0604020202020204" pitchFamily="34" charset="0"/>
                <a:cs typeface="Arial" panose="020B0604020202020204" pitchFamily="34" charset="0"/>
              </a:rPr>
              <a:t>Section 5: </a:t>
            </a:r>
            <a:r>
              <a:rPr lang="en-GB" sz="2000" dirty="0">
                <a:latin typeface="Arial" panose="020B0604020202020204" pitchFamily="34" charset="0"/>
                <a:cs typeface="Arial" panose="020B0604020202020204" pitchFamily="34" charset="0"/>
              </a:rPr>
              <a:t>Policy Analysis and Health Reforms</a:t>
            </a:r>
          </a:p>
          <a:p>
            <a:pPr>
              <a:lnSpc>
                <a:spcPct val="150000"/>
              </a:lnSpc>
            </a:pPr>
            <a:r>
              <a:rPr lang="en-GB" sz="2000" b="1" dirty="0">
                <a:latin typeface="Arial" panose="020B0604020202020204" pitchFamily="34" charset="0"/>
                <a:cs typeface="Arial" panose="020B0604020202020204" pitchFamily="34" charset="0"/>
              </a:rPr>
              <a:t>Section 6: </a:t>
            </a:r>
            <a:r>
              <a:rPr lang="en-GB" sz="2000" dirty="0">
                <a:latin typeface="Arial" panose="020B0604020202020204" pitchFamily="34" charset="0"/>
                <a:cs typeface="Arial" panose="020B0604020202020204" pitchFamily="34" charset="0"/>
              </a:rPr>
              <a:t>Impact on Service Delivery</a:t>
            </a:r>
          </a:p>
          <a:p>
            <a:pPr>
              <a:lnSpc>
                <a:spcPct val="150000"/>
              </a:lnSpc>
            </a:pPr>
            <a:r>
              <a:rPr lang="en-GB" sz="2000" b="1" dirty="0">
                <a:latin typeface="Arial" panose="020B0604020202020204" pitchFamily="34" charset="0"/>
                <a:cs typeface="Arial" panose="020B0604020202020204" pitchFamily="34" charset="0"/>
              </a:rPr>
              <a:t>Section 7: </a:t>
            </a:r>
            <a:r>
              <a:rPr lang="en-GB" sz="2000" dirty="0">
                <a:latin typeface="Arial" panose="020B0604020202020204" pitchFamily="34" charset="0"/>
                <a:cs typeface="Arial" panose="020B0604020202020204" pitchFamily="34" charset="0"/>
              </a:rPr>
              <a:t>Service Improvement Recommendations</a:t>
            </a:r>
          </a:p>
          <a:p>
            <a:pPr>
              <a:lnSpc>
                <a:spcPct val="150000"/>
              </a:lnSpc>
            </a:pPr>
            <a:r>
              <a:rPr lang="en-GB" sz="2000" b="1" dirty="0">
                <a:latin typeface="Arial" panose="020B0604020202020204" pitchFamily="34" charset="0"/>
                <a:cs typeface="Arial" panose="020B0604020202020204" pitchFamily="34" charset="0"/>
              </a:rPr>
              <a:t>Section 8: </a:t>
            </a:r>
            <a:r>
              <a:rPr lang="en-GB" sz="2000" dirty="0">
                <a:latin typeface="Arial" panose="020B0604020202020204" pitchFamily="34" charset="0"/>
                <a:cs typeface="Arial" panose="020B0604020202020204" pitchFamily="34" charset="0"/>
              </a:rPr>
              <a:t>Conclusion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17500" y="6874662"/>
            <a:ext cx="335915" cy="361950"/>
          </a:xfrm>
          <a:prstGeom prst="rect">
            <a:avLst/>
          </a:prstGeom>
        </p:spPr>
        <p:txBody>
          <a:bodyPr vert="horz" wrap="square" lIns="0" tIns="13335" rIns="0" bIns="0" rtlCol="0">
            <a:spAutoFit/>
          </a:bodyPr>
          <a:lstStyle/>
          <a:p>
            <a:pPr marL="12700">
              <a:lnSpc>
                <a:spcPct val="100000"/>
              </a:lnSpc>
              <a:spcBef>
                <a:spcPts val="105"/>
              </a:spcBef>
            </a:pPr>
            <a:r>
              <a:rPr sz="2200" spc="-25" dirty="0">
                <a:latin typeface="Arial"/>
                <a:cs typeface="Arial"/>
              </a:rPr>
              <a:t>1</a:t>
            </a:r>
            <a:r>
              <a:rPr lang="en-GB" sz="2200" spc="-25" dirty="0">
                <a:latin typeface="Arial"/>
                <a:cs typeface="Arial"/>
              </a:rPr>
              <a:t>3</a:t>
            </a:r>
            <a:endParaRPr sz="2200" dirty="0">
              <a:latin typeface="Arial"/>
              <a:cs typeface="Arial"/>
            </a:endParaRPr>
          </a:p>
        </p:txBody>
      </p:sp>
      <p:sp>
        <p:nvSpPr>
          <p:cNvPr id="4" name="TextBox 3">
            <a:extLst>
              <a:ext uri="{FF2B5EF4-FFF2-40B4-BE49-F238E27FC236}">
                <a16:creationId xmlns:a16="http://schemas.microsoft.com/office/drawing/2014/main" id="{BC98C299-02BC-7D0F-4663-EB88A64B0589}"/>
              </a:ext>
            </a:extLst>
          </p:cNvPr>
          <p:cNvSpPr txBox="1"/>
          <p:nvPr/>
        </p:nvSpPr>
        <p:spPr>
          <a:xfrm>
            <a:off x="2755900" y="1190625"/>
            <a:ext cx="342900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CD8B2962-96DE-DE46-AA32-B8400C263FC6}"/>
              </a:ext>
            </a:extLst>
          </p:cNvPr>
          <p:cNvSpPr txBox="1"/>
          <p:nvPr/>
        </p:nvSpPr>
        <p:spPr>
          <a:xfrm>
            <a:off x="1308100" y="2028620"/>
            <a:ext cx="7543800" cy="5027017"/>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The maternity scandal emerged from a confluence of systemic failures that were deeply entrenched within the organization. Key factors contributing to this crisis included deficiencies in leadership, governance, and the prevailing organizational culture, which collectively undermined the effectiveness of service delivery. Compounding these issues were failures in policy implementation that significantly increased the associated risks. In retrospect, quality management frameworks have proven to be instrumental in illuminating the pathways that led to the breakdown of services. To foster sustainable improvement, it is imperative that there be a comprehensive transformation in both the organizational culture and structure, addressing the root causes identified in this multifaceted crisis.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descr="$PPTXTitle"/>
          <p:cNvSpPr txBox="1">
            <a:spLocks noGrp="1"/>
          </p:cNvSpPr>
          <p:nvPr>
            <p:ph type="title"/>
          </p:nvPr>
        </p:nvSpPr>
        <p:spPr>
          <a:xfrm>
            <a:off x="1308100" y="123825"/>
            <a:ext cx="3834129" cy="631190"/>
          </a:xfrm>
          <a:prstGeom prst="rect">
            <a:avLst/>
          </a:prstGeom>
        </p:spPr>
        <p:txBody>
          <a:bodyPr vert="horz" wrap="square" lIns="0" tIns="15240" rIns="0" bIns="0" rtlCol="0">
            <a:spAutoFit/>
          </a:bodyPr>
          <a:lstStyle/>
          <a:p>
            <a:pPr marL="12700">
              <a:lnSpc>
                <a:spcPct val="100000"/>
              </a:lnSpc>
              <a:spcBef>
                <a:spcPts val="120"/>
              </a:spcBef>
            </a:pPr>
            <a:r>
              <a:rPr sz="3950" dirty="0">
                <a:uFill>
                  <a:solidFill>
                    <a:srgbClr val="000000"/>
                  </a:solidFill>
                </a:uFill>
                <a:latin typeface="Arial"/>
                <a:cs typeface="Arial"/>
              </a:rPr>
              <a:t>R</a:t>
            </a:r>
            <a:r>
              <a:rPr sz="3950" spc="-434" dirty="0">
                <a:uFill>
                  <a:solidFill>
                    <a:srgbClr val="000000"/>
                  </a:solidFill>
                </a:uFill>
                <a:latin typeface="Arial"/>
                <a:cs typeface="Arial"/>
              </a:rPr>
              <a:t> </a:t>
            </a:r>
            <a:r>
              <a:rPr sz="3950" dirty="0">
                <a:uFill>
                  <a:solidFill>
                    <a:srgbClr val="000000"/>
                  </a:solidFill>
                </a:uFill>
                <a:latin typeface="Arial"/>
                <a:cs typeface="Arial"/>
              </a:rPr>
              <a:t>e</a:t>
            </a:r>
            <a:r>
              <a:rPr sz="3950" spc="-450" dirty="0">
                <a:uFill>
                  <a:solidFill>
                    <a:srgbClr val="000000"/>
                  </a:solidFill>
                </a:uFill>
                <a:latin typeface="Arial"/>
                <a:cs typeface="Arial"/>
              </a:rPr>
              <a:t> </a:t>
            </a:r>
            <a:r>
              <a:rPr sz="3950" dirty="0">
                <a:uFill>
                  <a:solidFill>
                    <a:srgbClr val="000000"/>
                  </a:solidFill>
                </a:uFill>
                <a:latin typeface="Arial"/>
                <a:cs typeface="Arial"/>
              </a:rPr>
              <a:t>f</a:t>
            </a:r>
            <a:r>
              <a:rPr sz="3950" spc="-434" dirty="0">
                <a:uFill>
                  <a:solidFill>
                    <a:srgbClr val="000000"/>
                  </a:solidFill>
                </a:uFill>
                <a:latin typeface="Arial"/>
                <a:cs typeface="Arial"/>
              </a:rPr>
              <a:t> </a:t>
            </a:r>
            <a:r>
              <a:rPr sz="3950" dirty="0">
                <a:uFill>
                  <a:solidFill>
                    <a:srgbClr val="000000"/>
                  </a:solidFill>
                </a:uFill>
                <a:latin typeface="Arial"/>
                <a:cs typeface="Arial"/>
              </a:rPr>
              <a:t>e</a:t>
            </a:r>
            <a:r>
              <a:rPr sz="3950" spc="-450" dirty="0">
                <a:uFill>
                  <a:solidFill>
                    <a:srgbClr val="000000"/>
                  </a:solidFill>
                </a:uFill>
                <a:latin typeface="Arial"/>
                <a:cs typeface="Arial"/>
              </a:rPr>
              <a:t> </a:t>
            </a:r>
            <a:r>
              <a:rPr sz="3950" dirty="0">
                <a:uFill>
                  <a:solidFill>
                    <a:srgbClr val="000000"/>
                  </a:solidFill>
                </a:uFill>
                <a:latin typeface="Arial"/>
                <a:cs typeface="Arial"/>
              </a:rPr>
              <a:t>r</a:t>
            </a:r>
            <a:r>
              <a:rPr sz="3950" spc="-420" dirty="0">
                <a:uFill>
                  <a:solidFill>
                    <a:srgbClr val="000000"/>
                  </a:solidFill>
                </a:uFill>
                <a:latin typeface="Arial"/>
                <a:cs typeface="Arial"/>
              </a:rPr>
              <a:t> </a:t>
            </a:r>
            <a:r>
              <a:rPr sz="3950" dirty="0">
                <a:uFill>
                  <a:solidFill>
                    <a:srgbClr val="000000"/>
                  </a:solidFill>
                </a:uFill>
                <a:latin typeface="Arial"/>
                <a:cs typeface="Arial"/>
              </a:rPr>
              <a:t>e</a:t>
            </a:r>
            <a:r>
              <a:rPr sz="3950" spc="-450" dirty="0">
                <a:uFill>
                  <a:solidFill>
                    <a:srgbClr val="000000"/>
                  </a:solidFill>
                </a:uFill>
                <a:latin typeface="Arial"/>
                <a:cs typeface="Arial"/>
              </a:rPr>
              <a:t> </a:t>
            </a:r>
            <a:r>
              <a:rPr sz="3950" dirty="0">
                <a:uFill>
                  <a:solidFill>
                    <a:srgbClr val="000000"/>
                  </a:solidFill>
                </a:uFill>
                <a:latin typeface="Arial"/>
                <a:cs typeface="Arial"/>
              </a:rPr>
              <a:t>n</a:t>
            </a:r>
            <a:r>
              <a:rPr sz="3950" spc="-430" dirty="0">
                <a:uFill>
                  <a:solidFill>
                    <a:srgbClr val="000000"/>
                  </a:solidFill>
                </a:uFill>
                <a:latin typeface="Arial"/>
                <a:cs typeface="Arial"/>
              </a:rPr>
              <a:t> </a:t>
            </a:r>
            <a:r>
              <a:rPr sz="3950" dirty="0">
                <a:uFill>
                  <a:solidFill>
                    <a:srgbClr val="000000"/>
                  </a:solidFill>
                </a:uFill>
                <a:latin typeface="Arial"/>
                <a:cs typeface="Arial"/>
              </a:rPr>
              <a:t>c</a:t>
            </a:r>
            <a:r>
              <a:rPr sz="3950" spc="-450" dirty="0">
                <a:uFill>
                  <a:solidFill>
                    <a:srgbClr val="000000"/>
                  </a:solidFill>
                </a:uFill>
                <a:latin typeface="Arial"/>
                <a:cs typeface="Arial"/>
              </a:rPr>
              <a:t> </a:t>
            </a:r>
            <a:r>
              <a:rPr sz="3950" dirty="0">
                <a:uFill>
                  <a:solidFill>
                    <a:srgbClr val="000000"/>
                  </a:solidFill>
                </a:uFill>
                <a:latin typeface="Arial"/>
                <a:cs typeface="Arial"/>
              </a:rPr>
              <a:t>e</a:t>
            </a:r>
            <a:r>
              <a:rPr sz="3950" spc="-450" dirty="0">
                <a:uFill>
                  <a:solidFill>
                    <a:srgbClr val="000000"/>
                  </a:solidFill>
                </a:uFill>
                <a:latin typeface="Arial"/>
                <a:cs typeface="Arial"/>
              </a:rPr>
              <a:t> </a:t>
            </a:r>
            <a:r>
              <a:rPr sz="3950" dirty="0">
                <a:uFill>
                  <a:solidFill>
                    <a:srgbClr val="000000"/>
                  </a:solidFill>
                </a:uFill>
                <a:latin typeface="Arial"/>
                <a:cs typeface="Arial"/>
              </a:rPr>
              <a:t>s</a:t>
            </a:r>
            <a:r>
              <a:rPr sz="3950" spc="-450" dirty="0">
                <a:uFill>
                  <a:solidFill>
                    <a:srgbClr val="000000"/>
                  </a:solidFill>
                </a:uFill>
                <a:latin typeface="Arial"/>
                <a:cs typeface="Arial"/>
              </a:rPr>
              <a:t> </a:t>
            </a:r>
            <a:r>
              <a:rPr sz="3950" spc="-50" dirty="0">
                <a:uFill>
                  <a:solidFill>
                    <a:srgbClr val="000000"/>
                  </a:solidFill>
                </a:uFill>
                <a:latin typeface="Arial"/>
                <a:cs typeface="Arial"/>
              </a:rPr>
              <a:t>: </a:t>
            </a:r>
            <a:endParaRPr sz="3950" dirty="0">
              <a:latin typeface="Arial"/>
              <a:cs typeface="Arial"/>
            </a:endParaRPr>
          </a:p>
        </p:txBody>
      </p:sp>
      <p:sp>
        <p:nvSpPr>
          <p:cNvPr id="8" name="TextBox 7">
            <a:extLst>
              <a:ext uri="{FF2B5EF4-FFF2-40B4-BE49-F238E27FC236}">
                <a16:creationId xmlns:a16="http://schemas.microsoft.com/office/drawing/2014/main" id="{2F52BF27-3204-B830-048D-F7191E5765B8}"/>
              </a:ext>
            </a:extLst>
          </p:cNvPr>
          <p:cNvSpPr txBox="1"/>
          <p:nvPr/>
        </p:nvSpPr>
        <p:spPr>
          <a:xfrm>
            <a:off x="241300" y="758524"/>
            <a:ext cx="10287000" cy="6924973"/>
          </a:xfrm>
          <a:prstGeom prst="rect">
            <a:avLst/>
          </a:prstGeom>
          <a:noFill/>
        </p:spPr>
        <p:txBody>
          <a:bodyPr wrap="square" rtlCol="0">
            <a:spAutoFit/>
          </a:bodyPr>
          <a:lstStyle/>
          <a:p>
            <a:pPr lvl="0">
              <a:spcAft>
                <a:spcPts val="600"/>
              </a:spcAft>
            </a:pPr>
            <a:r>
              <a:rPr lang="en-GB" sz="1800" dirty="0"/>
              <a:t>Abdalla, M., </a:t>
            </a:r>
            <a:r>
              <a:rPr lang="en-GB" sz="1800" dirty="0" err="1"/>
              <a:t>Hadawi</a:t>
            </a:r>
            <a:r>
              <a:rPr lang="en-GB" sz="1800" dirty="0"/>
              <a:t>, H. and Hameed, A. (2026) “Transforming Maternity Care in England After Ockenden: Reducing Unwarranted Caesarean Birth While Advancing Safety and Equity,” </a:t>
            </a:r>
            <a:r>
              <a:rPr lang="en-GB" sz="1800" i="1" dirty="0"/>
              <a:t>Current obstetrics and </a:t>
            </a:r>
            <a:r>
              <a:rPr lang="en-GB" sz="1800" i="1" dirty="0" err="1"/>
              <a:t>gynecology</a:t>
            </a:r>
            <a:r>
              <a:rPr lang="en-GB" sz="1800" i="1" dirty="0"/>
              <a:t> reports.</a:t>
            </a:r>
            <a:r>
              <a:rPr lang="en-GB" sz="1800" dirty="0"/>
              <a:t>, 15(1). Available at: </a:t>
            </a:r>
            <a:r>
              <a:rPr lang="en-GB" sz="1800" u="sng" dirty="0">
                <a:hlinkClick r:id="rId2"/>
              </a:rPr>
              <a:t>https://doi.org/10.1007/s13669-026-00480-2</a:t>
            </a:r>
            <a:r>
              <a:rPr lang="en-GB" sz="1800" dirty="0"/>
              <a:t>. (Accessed 24 Oct. 2026).</a:t>
            </a:r>
          </a:p>
          <a:p>
            <a:pPr lvl="0">
              <a:spcAft>
                <a:spcPts val="600"/>
              </a:spcAft>
            </a:pPr>
            <a:r>
              <a:rPr lang="en-GB" sz="1800" dirty="0"/>
              <a:t>Ahmed, A., Kerr, E. and O’Malley, A. (2025) </a:t>
            </a:r>
            <a:r>
              <a:rPr lang="en-GB" sz="1800" i="1" dirty="0"/>
              <a:t>“Quality assurance and validity of AI-generated single best answer questions,</a:t>
            </a:r>
            <a:r>
              <a:rPr lang="en-GB" sz="1800" dirty="0"/>
              <a:t>” BMC medical education., 25(1). Available at: </a:t>
            </a:r>
            <a:r>
              <a:rPr lang="en-GB" sz="1800" u="sng" dirty="0">
                <a:hlinkClick r:id="rId3"/>
              </a:rPr>
              <a:t>https://doi.org/10.1186/s12909-025-06881-w</a:t>
            </a:r>
            <a:r>
              <a:rPr lang="en-GB" sz="1800" dirty="0"/>
              <a:t>. (Accessed: 24 Oct. 2026).</a:t>
            </a:r>
          </a:p>
          <a:p>
            <a:pPr lvl="0">
              <a:spcAft>
                <a:spcPts val="600"/>
              </a:spcAft>
            </a:pPr>
            <a:r>
              <a:rPr lang="en-GB" sz="1800" dirty="0"/>
              <a:t>Bright, M. (2025) “Whistleblowing in an empty room,” </a:t>
            </a:r>
            <a:r>
              <a:rPr lang="en-GB" sz="1800" i="1" dirty="0"/>
              <a:t>Index on censorship.</a:t>
            </a:r>
            <a:r>
              <a:rPr lang="en-GB" sz="1800" dirty="0"/>
              <a:t>, 54(1), pp. 52–57. Available at: </a:t>
            </a:r>
            <a:r>
              <a:rPr lang="en-GB" sz="1800" u="sng" dirty="0">
                <a:hlinkClick r:id="rId4"/>
              </a:rPr>
              <a:t>https://doi.org/10.1177/03064220251332627a</a:t>
            </a:r>
            <a:r>
              <a:rPr lang="en-GB" sz="1800" dirty="0"/>
              <a:t>. (Accessed: 24 Oct. 2026).</a:t>
            </a:r>
          </a:p>
          <a:p>
            <a:pPr>
              <a:spcAft>
                <a:spcPts val="600"/>
              </a:spcAft>
            </a:pPr>
            <a:r>
              <a:rPr lang="en-GB" sz="1800" dirty="0"/>
              <a:t>Cook, F., Glen, K. and Ngo, A.T. (2023) “Service improvement for a dietetic-led radiologically inserted gastrostomy service using the Plan-Do-Study-Act (PDSA) cycle,” </a:t>
            </a:r>
            <a:r>
              <a:rPr lang="en-GB" sz="1800" i="1" dirty="0"/>
              <a:t>Clinical nutrition open science.</a:t>
            </a:r>
            <a:r>
              <a:rPr lang="en-GB" sz="1800" dirty="0"/>
              <a:t>, 51, pp. 118–127. Available at: </a:t>
            </a:r>
            <a:r>
              <a:rPr lang="en-GB" sz="1800" u="sng" dirty="0">
                <a:hlinkClick r:id="rId5"/>
              </a:rPr>
              <a:t>https://doi.org/10.1016/j.nutos.2023.08.010</a:t>
            </a:r>
            <a:r>
              <a:rPr lang="en-GB" sz="1800" dirty="0"/>
              <a:t>. (Accessed: 25 October 2026).</a:t>
            </a:r>
          </a:p>
          <a:p>
            <a:pPr lvl="0">
              <a:spcAft>
                <a:spcPts val="600"/>
              </a:spcAft>
            </a:pPr>
            <a:r>
              <a:rPr lang="it-IT" sz="1800" dirty="0"/>
              <a:t>Dhanaraj, R.K. </a:t>
            </a:r>
            <a:r>
              <a:rPr lang="it-IT" sz="1800" i="1" dirty="0"/>
              <a:t>et al.</a:t>
            </a:r>
            <a:r>
              <a:rPr lang="it-IT" sz="1800" dirty="0"/>
              <a:t> </a:t>
            </a:r>
            <a:r>
              <a:rPr lang="en-GB" sz="1800" dirty="0"/>
              <a:t>(no date) </a:t>
            </a:r>
            <a:r>
              <a:rPr lang="en-GB" sz="1800" i="1" dirty="0"/>
              <a:t>Interconnected Healthcare 5.0 Ecosystems</a:t>
            </a:r>
            <a:r>
              <a:rPr lang="en-GB" sz="1800" dirty="0"/>
              <a:t>, </a:t>
            </a:r>
            <a:r>
              <a:rPr lang="en-GB" sz="1800" i="1" dirty="0"/>
              <a:t>Networked Sensing Systems</a:t>
            </a:r>
            <a:r>
              <a:rPr lang="en-GB" sz="1800" dirty="0"/>
              <a:t>, pp. 225–246. Available at: </a:t>
            </a:r>
            <a:r>
              <a:rPr lang="en-GB" sz="1800" u="sng" dirty="0">
                <a:hlinkClick r:id="rId6"/>
              </a:rPr>
              <a:t>https://doi.org/10.1002/9781394310890.ch9</a:t>
            </a:r>
            <a:r>
              <a:rPr lang="en-GB" sz="1800" dirty="0"/>
              <a:t>. (Accessed 24 Oct. 2026).</a:t>
            </a:r>
          </a:p>
          <a:p>
            <a:pPr lvl="0">
              <a:spcAft>
                <a:spcPts val="600"/>
              </a:spcAft>
            </a:pPr>
            <a:r>
              <a:rPr lang="en-GB" sz="1800" dirty="0"/>
              <a:t>DYER, C., (2022) “</a:t>
            </a:r>
            <a:r>
              <a:rPr lang="en-GB" sz="1800" i="1" dirty="0"/>
              <a:t>Failure to work collaboratively and learn from incidents led to deaths of babies and mothers at Shrewsbury and Telford trust, review finds.”</a:t>
            </a:r>
            <a:r>
              <a:rPr lang="en-GB" sz="1800" dirty="0"/>
              <a:t> BMJ : British Medical Journal, </a:t>
            </a:r>
            <a:r>
              <a:rPr lang="en-GB" sz="1800" b="1" dirty="0"/>
              <a:t>376</a:t>
            </a:r>
            <a:r>
              <a:rPr lang="en-GB" sz="1800" dirty="0"/>
              <a:t>. Available at: </a:t>
            </a:r>
            <a:r>
              <a:rPr lang="en-GB" sz="1800" u="sng" dirty="0">
                <a:hlinkClick r:id="rId7"/>
              </a:rPr>
              <a:t>Failure to work collaboratively and learn from incidents led to deaths of babies and mothers at Shrewsbury and Telford trust, review finds - ProQuest</a:t>
            </a:r>
            <a:r>
              <a:rPr lang="en-GB" sz="1800" dirty="0"/>
              <a:t>. (Accessed: 24 Oct. 2026).</a:t>
            </a:r>
          </a:p>
          <a:p>
            <a:pPr>
              <a:spcAft>
                <a:spcPts val="600"/>
              </a:spcAft>
            </a:pPr>
            <a:r>
              <a:rPr lang="en-GB" sz="1800" dirty="0"/>
              <a:t>East London NHS Foundation Trust (2025). “Cause and effect diagram (fish bone).” </a:t>
            </a:r>
            <a:r>
              <a:rPr lang="en-GB" sz="1800" i="1" dirty="0"/>
              <a:t>Quality Improvement - East London NHS Foundation Trust</a:t>
            </a:r>
            <a:r>
              <a:rPr lang="en-GB" sz="1800" dirty="0"/>
              <a:t>. Available at: </a:t>
            </a:r>
            <a:r>
              <a:rPr lang="en-GB" sz="1800" u="sng" dirty="0">
                <a:hlinkClick r:id="rId8"/>
              </a:rPr>
              <a:t>https://qi.elft.nhs.uk/resource/cause-and-effect-diagram-fish-bone</a:t>
            </a:r>
            <a:r>
              <a:rPr lang="en-GB" sz="1800" dirty="0"/>
              <a:t>. (Accessed: 24 Oct. 2026).</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CE3B09-1F5D-0685-BC15-20074E11A2C5}"/>
              </a:ext>
            </a:extLst>
          </p:cNvPr>
          <p:cNvSpPr txBox="1"/>
          <p:nvPr/>
        </p:nvSpPr>
        <p:spPr>
          <a:xfrm>
            <a:off x="355600" y="1114425"/>
            <a:ext cx="9982200" cy="6647974"/>
          </a:xfrm>
          <a:prstGeom prst="rect">
            <a:avLst/>
          </a:prstGeom>
          <a:noFill/>
        </p:spPr>
        <p:txBody>
          <a:bodyPr wrap="square" rtlCol="0">
            <a:spAutoFit/>
          </a:bodyPr>
          <a:lstStyle/>
          <a:p>
            <a:pPr lvl="0">
              <a:spcAft>
                <a:spcPts val="600"/>
              </a:spcAft>
            </a:pPr>
            <a:r>
              <a:rPr lang="en-GB" sz="1800" dirty="0"/>
              <a:t>El-</a:t>
            </a:r>
            <a:r>
              <a:rPr lang="en-GB" sz="1800" dirty="0" err="1"/>
              <a:t>Jardali</a:t>
            </a:r>
            <a:r>
              <a:rPr lang="en-GB" sz="1800" dirty="0"/>
              <a:t>, F. and Fadlallah, R. (2017) “A review of national policies and strategies to improve quality of health care and patient safety: A case study from Lebanon and Jordan.” </a:t>
            </a:r>
            <a:r>
              <a:rPr lang="en-GB" sz="1800" i="1" dirty="0"/>
              <a:t>BMC Health Services Research</a:t>
            </a:r>
            <a:r>
              <a:rPr lang="en-GB" sz="1800" dirty="0"/>
              <a:t>, 17(1). doi:10.1186/s12913-017-2528-1. (Accessed 24 Oct. 2026).</a:t>
            </a:r>
          </a:p>
          <a:p>
            <a:pPr lvl="0">
              <a:spcAft>
                <a:spcPts val="600"/>
              </a:spcAft>
            </a:pPr>
            <a:r>
              <a:rPr lang="en-GB" sz="1800" dirty="0"/>
              <a:t>for, A. (2017). How quality management drives success in healthcare - British Academy for training. </a:t>
            </a:r>
            <a:r>
              <a:rPr lang="en-GB" sz="1800" i="1" dirty="0"/>
              <a:t>Batdacademy.com</a:t>
            </a:r>
            <a:r>
              <a:rPr lang="en-GB" sz="1800" dirty="0"/>
              <a:t>. Available at: </a:t>
            </a:r>
            <a:r>
              <a:rPr lang="en-GB" sz="1800" u="sng" dirty="0">
                <a:solidFill>
                  <a:srgbClr val="0000FF"/>
                </a:solidFill>
                <a:hlinkClick r:id="rId2">
                  <a:extLst>
                    <a:ext uri="{A12FA001-AC4F-418D-AE19-62706E023703}">
                      <ahyp:hlinkClr xmlns:ahyp="http://schemas.microsoft.com/office/drawing/2018/hyperlinkcolor" val="tx"/>
                    </a:ext>
                  </a:extLst>
                </a:hlinkClick>
              </a:rPr>
              <a:t>https://batdacademy.com/en/post/</a:t>
            </a:r>
            <a:r>
              <a:rPr lang="en-GB" sz="18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how-quality-management-drives-success-in-healthcare</a:t>
            </a:r>
            <a:r>
              <a:rPr lang="en-GB" sz="1800" dirty="0">
                <a:solidFill>
                  <a:schemeClr val="tx1"/>
                </a:solidFill>
                <a:latin typeface="Arial" panose="020B0604020202020204" pitchFamily="34" charset="0"/>
                <a:cs typeface="Arial" panose="020B0604020202020204" pitchFamily="34" charset="0"/>
              </a:rPr>
              <a:t>.  (Accessed 22 Oct. 2026).</a:t>
            </a:r>
          </a:p>
          <a:p>
            <a:pPr lvl="0">
              <a:spcAft>
                <a:spcPts val="600"/>
              </a:spcAft>
            </a:pPr>
            <a:r>
              <a:rPr lang="en-GB" sz="1800" dirty="0">
                <a:solidFill>
                  <a:schemeClr val="tx1"/>
                </a:solidFill>
                <a:latin typeface="Arial" panose="020B0604020202020204" pitchFamily="34" charset="0"/>
                <a:cs typeface="Arial" panose="020B0604020202020204" pitchFamily="34" charset="0"/>
              </a:rPr>
              <a:t>GAGE, W., (2013). Using service improvement methodology to change practice. </a:t>
            </a:r>
            <a:r>
              <a:rPr lang="en-GB" sz="1800" i="1" dirty="0">
                <a:solidFill>
                  <a:schemeClr val="tx1"/>
                </a:solidFill>
                <a:latin typeface="Arial" panose="020B0604020202020204" pitchFamily="34" charset="0"/>
                <a:cs typeface="Arial" panose="020B0604020202020204" pitchFamily="34" charset="0"/>
              </a:rPr>
              <a:t>Nursing Standard (through 2013), </a:t>
            </a:r>
            <a:r>
              <a:rPr lang="en-GB" sz="1800" b="1" dirty="0">
                <a:solidFill>
                  <a:schemeClr val="tx1"/>
                </a:solidFill>
                <a:latin typeface="Arial" panose="020B0604020202020204" pitchFamily="34" charset="0"/>
                <a:cs typeface="Arial" panose="020B0604020202020204" pitchFamily="34" charset="0"/>
              </a:rPr>
              <a:t>27</a:t>
            </a:r>
            <a:r>
              <a:rPr lang="en-GB" sz="1800" dirty="0">
                <a:solidFill>
                  <a:schemeClr val="tx1"/>
                </a:solidFill>
                <a:latin typeface="Arial" panose="020B0604020202020204" pitchFamily="34" charset="0"/>
                <a:cs typeface="Arial" panose="020B0604020202020204" pitchFamily="34" charset="0"/>
              </a:rPr>
              <a:t>(23), pp. 51-7; quiz 58. Available at: </a:t>
            </a:r>
            <a:r>
              <a:rPr lang="en-GB" sz="1800" dirty="0">
                <a:solidFill>
                  <a:schemeClr val="tx1"/>
                </a:solidFill>
                <a:latin typeface="Arial" panose="020B0604020202020204" pitchFamily="34" charset="0"/>
                <a:cs typeface="Arial" panose="020B0604020202020204" pitchFamily="34" charset="0"/>
                <a:hlinkClick r:id="rId3"/>
              </a:rPr>
              <a:t>https://www.proquest.com/scholarly-journals/using-service-improvement-methodology-change/docview/1288276512/se-2?accountid=130472</a:t>
            </a:r>
            <a:r>
              <a:rPr lang="en-GB" sz="1800" dirty="0">
                <a:solidFill>
                  <a:schemeClr val="tx1"/>
                </a:solidFill>
                <a:latin typeface="Arial" panose="020B0604020202020204" pitchFamily="34" charset="0"/>
                <a:cs typeface="Arial" panose="020B0604020202020204" pitchFamily="34" charset="0"/>
              </a:rPr>
              <a:t>.  (Accessed: 25 October 2026).</a:t>
            </a:r>
          </a:p>
          <a:p>
            <a:pPr lvl="0">
              <a:spcAft>
                <a:spcPts val="600"/>
              </a:spcAft>
            </a:pPr>
            <a:r>
              <a:rPr lang="en-GB" sz="1800" dirty="0">
                <a:solidFill>
                  <a:schemeClr val="tx1"/>
                </a:solidFill>
                <a:latin typeface="Arial" panose="020B0604020202020204" pitchFamily="34" charset="0"/>
                <a:cs typeface="Arial" panose="020B0604020202020204" pitchFamily="34" charset="0"/>
              </a:rPr>
              <a:t>Hardie, T., Horton, T., Thornton-Lee, N., Home, J. and Pereira, P. (2022). “Developing learning health systems in the UK: Priorities for action”. Available at: </a:t>
            </a:r>
            <a:r>
              <a:rPr lang="en-GB" sz="18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Developing learning health systems in the UK: Priorities for action</a:t>
            </a:r>
            <a:r>
              <a:rPr lang="en-GB" sz="1800" dirty="0">
                <a:solidFill>
                  <a:schemeClr val="tx1"/>
                </a:solidFill>
                <a:latin typeface="Arial" panose="020B0604020202020204" pitchFamily="34" charset="0"/>
                <a:cs typeface="Arial" panose="020B0604020202020204" pitchFamily="34" charset="0"/>
              </a:rPr>
              <a:t>. (Accessed 24 Oct. 2026).</a:t>
            </a:r>
          </a:p>
          <a:p>
            <a:pPr lvl="0">
              <a:spcAft>
                <a:spcPts val="600"/>
              </a:spcAft>
            </a:pPr>
            <a:r>
              <a:rPr lang="en-GB" sz="1800" dirty="0"/>
              <a:t>HQIP (2025) “</a:t>
            </a:r>
            <a:r>
              <a:rPr lang="en-GB" sz="1800" i="1" dirty="0"/>
              <a:t>Listening to marginalised voices in maternity case study</a:t>
            </a:r>
            <a:r>
              <a:rPr lang="en-GB" sz="1800" dirty="0"/>
              <a:t>.” HQIP. Available at: </a:t>
            </a:r>
            <a:r>
              <a:rPr lang="en-GB" sz="1800" u="sng" dirty="0">
                <a:hlinkClick r:id="rId5"/>
              </a:rPr>
              <a:t>https://www.hqip.org.uk/news/marginalised-voices-in-maternity-case-study/</a:t>
            </a:r>
            <a:r>
              <a:rPr lang="en-GB" sz="1800" dirty="0"/>
              <a:t>. (Accessed: 22 Oct. 2026).</a:t>
            </a:r>
          </a:p>
          <a:p>
            <a:pPr lvl="0">
              <a:spcAft>
                <a:spcPts val="600"/>
              </a:spcAft>
            </a:pPr>
            <a:r>
              <a:rPr lang="en-GB" sz="1800" dirty="0"/>
              <a:t>Ockenden, D. (2022) “</a:t>
            </a:r>
            <a:r>
              <a:rPr lang="en-GB" sz="1800" i="1" dirty="0"/>
              <a:t>Ockenden review: Summary of findings, conclusions and essential actions</a:t>
            </a:r>
            <a:r>
              <a:rPr lang="en-GB" sz="1800" dirty="0"/>
              <a:t>.” GOV.UK. Available at: </a:t>
            </a:r>
            <a:r>
              <a:rPr lang="en-GB" sz="1800" u="sng" dirty="0">
                <a:hlinkClick r:id="rId6"/>
              </a:rPr>
              <a:t>https://www.gov.uk/government/publications/final-report-of-the-ockenden-review/ockenden-review-summary-of-findings-conclusions-and-essential-actions</a:t>
            </a:r>
            <a:r>
              <a:rPr lang="en-GB" sz="1800" dirty="0"/>
              <a:t>. (Accessed: 24 Oct. 2026).</a:t>
            </a:r>
          </a:p>
          <a:p>
            <a:pPr lvl="0">
              <a:spcAft>
                <a:spcPts val="600"/>
              </a:spcAft>
            </a:pPr>
            <a:r>
              <a:rPr lang="en-GB" sz="1800" dirty="0"/>
              <a:t>Sath (2023) “</a:t>
            </a:r>
            <a:r>
              <a:rPr lang="en-GB" sz="1800" i="1" dirty="0"/>
              <a:t>Trust information</a:t>
            </a:r>
            <a:r>
              <a:rPr lang="en-GB" sz="1800" dirty="0"/>
              <a:t>.” </a:t>
            </a:r>
            <a:r>
              <a:rPr lang="en-GB" sz="1800" dirty="0" err="1"/>
              <a:t>SaTH</a:t>
            </a:r>
            <a:r>
              <a:rPr lang="en-GB" sz="1800" dirty="0"/>
              <a:t>. Available at: </a:t>
            </a:r>
            <a:r>
              <a:rPr lang="en-GB" sz="1800" u="sng" dirty="0">
                <a:hlinkClick r:id="rId7"/>
              </a:rPr>
              <a:t>https://www.sath.nhs.uk/about-us/trust-information/</a:t>
            </a:r>
            <a:r>
              <a:rPr lang="en-GB" sz="1800" dirty="0"/>
              <a:t>. (Accessed 22 Oct.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F82A0D-1E3C-FA80-A6D5-B82A619419C7}"/>
              </a:ext>
            </a:extLst>
          </p:cNvPr>
          <p:cNvSpPr txBox="1"/>
          <p:nvPr/>
        </p:nvSpPr>
        <p:spPr>
          <a:xfrm>
            <a:off x="317500" y="914876"/>
            <a:ext cx="9441447" cy="6294031"/>
          </a:xfrm>
          <a:prstGeom prst="rect">
            <a:avLst/>
          </a:prstGeom>
          <a:noFill/>
        </p:spPr>
        <p:txBody>
          <a:bodyPr wrap="square" rtlCol="0">
            <a:spAutoFit/>
          </a:bodyPr>
          <a:lstStyle/>
          <a:p>
            <a:pPr lvl="0">
              <a:spcAft>
                <a:spcPts val="600"/>
              </a:spcAft>
            </a:pPr>
            <a:r>
              <a:rPr lang="en-GB" sz="1800" dirty="0"/>
              <a:t>Shabani, Tapiwa, Jerie, S. and Shabani, Takunda (2024) “A comprehensive review of the Swiss cheese model in risk management,” </a:t>
            </a:r>
            <a:r>
              <a:rPr lang="en-GB" sz="1800" i="1" dirty="0"/>
              <a:t>Safety in extreme environments.</a:t>
            </a:r>
            <a:r>
              <a:rPr lang="en-GB" sz="1800" dirty="0"/>
              <a:t>, 6(1), pp. 43–57. Available at: </a:t>
            </a:r>
            <a:r>
              <a:rPr lang="en-GB" sz="1800" u="sng" dirty="0">
                <a:hlinkClick r:id="rId2"/>
              </a:rPr>
              <a:t>https://doi.org/10.1007/s42797-023-00091-7</a:t>
            </a:r>
            <a:r>
              <a:rPr lang="en-GB" sz="1800" dirty="0"/>
              <a:t>. (Accessed: 24 Oct. 2026).</a:t>
            </a:r>
          </a:p>
          <a:p>
            <a:pPr lvl="0">
              <a:spcAft>
                <a:spcPts val="600"/>
              </a:spcAft>
            </a:pPr>
            <a:r>
              <a:rPr lang="en-GB" sz="1800" dirty="0"/>
              <a:t>The University of St. </a:t>
            </a:r>
            <a:r>
              <a:rPr lang="en-GB" sz="1800" dirty="0" err="1"/>
              <a:t>Augstine</a:t>
            </a:r>
            <a:r>
              <a:rPr lang="en-GB" sz="1800" dirty="0"/>
              <a:t> for Health Sciences (2023) “Healthcare policy: What is it and why is it important?” </a:t>
            </a:r>
            <a:r>
              <a:rPr lang="en-GB" sz="1800" i="1" dirty="0"/>
              <a:t>Career Design Studio | University at Buffalo</a:t>
            </a:r>
            <a:r>
              <a:rPr lang="en-GB" sz="1800" dirty="0"/>
              <a:t>. Available at: </a:t>
            </a:r>
            <a:r>
              <a:rPr lang="en-GB" sz="1800" u="sng" dirty="0">
                <a:hlinkClick r:id="rId3"/>
              </a:rPr>
              <a:t>https://careerdesignstudio.buffalo.edu/blog/2023/01/27/healthcare-policy-what-is-it-and-why-is-it-important/</a:t>
            </a:r>
            <a:r>
              <a:rPr lang="en-GB" sz="1800" dirty="0"/>
              <a:t>. (Accessed 22 Oct. 2026).</a:t>
            </a:r>
          </a:p>
          <a:p>
            <a:pPr lvl="0">
              <a:spcAft>
                <a:spcPts val="600"/>
              </a:spcAft>
            </a:pPr>
            <a:r>
              <a:rPr lang="en-GB" sz="1800" dirty="0"/>
              <a:t>Ward, C. </a:t>
            </a:r>
            <a:r>
              <a:rPr lang="en-GB" sz="1800" i="1" dirty="0"/>
              <a:t>et al.</a:t>
            </a:r>
            <a:r>
              <a:rPr lang="en-GB" sz="1800" dirty="0"/>
              <a:t> (2025) “What is the relationship between hospital management practices and quality of care? A systematic review of the global evidence,” </a:t>
            </a:r>
            <a:r>
              <a:rPr lang="en-GB" sz="1800" i="1" dirty="0"/>
              <a:t>Health policy and planning.</a:t>
            </a:r>
            <a:r>
              <a:rPr lang="en-GB" sz="1800" dirty="0"/>
              <a:t>, 40(3), pp. 409–421. Available at: </a:t>
            </a:r>
            <a:r>
              <a:rPr lang="en-GB" sz="1800" u="sng" dirty="0">
                <a:hlinkClick r:id="rId4"/>
              </a:rPr>
              <a:t>https://doi.org/10.1093/heapol/czae112</a:t>
            </a:r>
            <a:r>
              <a:rPr lang="en-GB" sz="1800" dirty="0"/>
              <a:t>. (Accessed: 24 Oct. 2026).</a:t>
            </a:r>
          </a:p>
          <a:p>
            <a:pPr lvl="0">
              <a:spcAft>
                <a:spcPts val="600"/>
              </a:spcAft>
            </a:pPr>
            <a:r>
              <a:rPr lang="en-GB" sz="1800" dirty="0"/>
              <a:t>Wiegmann, D.A., J. Wood, L., N. Cohen, T. and Shappell, S.A. (2022). “Understanding the “Swiss cheese model” and its application to patient safety.” </a:t>
            </a:r>
            <a:r>
              <a:rPr lang="en-GB" sz="1800" i="1" dirty="0"/>
              <a:t>Journal of Patient Safety</a:t>
            </a:r>
            <a:r>
              <a:rPr lang="en-GB" sz="1800" dirty="0"/>
              <a:t>,18(2), pp.119–123. Available at: https://www.ncbi.nlm.nih.gov/pmc/articles/PMC8514562/ (Accessed 24 Oct. 2026).</a:t>
            </a:r>
          </a:p>
          <a:p>
            <a:pPr lvl="0">
              <a:spcAft>
                <a:spcPts val="600"/>
              </a:spcAft>
            </a:pPr>
            <a:r>
              <a:rPr lang="en-GB" sz="1800" dirty="0"/>
              <a:t>Zehra, S., Ranjan, J. and Shukla, M. (2025) </a:t>
            </a:r>
            <a:r>
              <a:rPr lang="en-GB" sz="1800" i="1" dirty="0"/>
              <a:t>“Service quality in healthcare: Understanding the relationship between patient experience and healthcare outcomes.”</a:t>
            </a:r>
            <a:r>
              <a:rPr lang="en-GB" sz="1800" dirty="0"/>
              <a:t> Int J Health Care Qual Assur, 38(4), pp.233–250. doi:10.1108/IJHCQA-09-2024-0090. </a:t>
            </a:r>
          </a:p>
          <a:p>
            <a:pPr>
              <a:spcAft>
                <a:spcPts val="600"/>
              </a:spcAft>
            </a:pPr>
            <a:r>
              <a:rPr lang="en-GB" dirty="0"/>
              <a:t>Smith, P.C., Anders, A., Reinhard, B., Luca, C., Healy, J., Lindahl, A.K., </a:t>
            </a:r>
            <a:r>
              <a:rPr lang="en-GB" dirty="0" err="1"/>
              <a:t>Westert</a:t>
            </a:r>
            <a:r>
              <a:rPr lang="en-GB" dirty="0"/>
              <a:t>, G. and Kene, T. (2012). Leadership and governance in seven developed health systems. </a:t>
            </a:r>
            <a:r>
              <a:rPr lang="en-GB" i="1" dirty="0"/>
              <a:t>Health Policy</a:t>
            </a:r>
            <a:r>
              <a:rPr lang="en-GB" dirty="0"/>
              <a:t>, [online] 106(1), pp.37–49. doi:10.1016/j.healthpol.</a:t>
            </a:r>
            <a:r>
              <a:rPr lang="en-GB"/>
              <a:t>2011.12.009.</a:t>
            </a:r>
            <a:r>
              <a:rPr lang="en-GB" sz="1800"/>
              <a:t> </a:t>
            </a:r>
            <a:endParaRPr lang="en-GB" sz="1800" dirty="0"/>
          </a:p>
        </p:txBody>
      </p:sp>
    </p:spTree>
    <p:extLst>
      <p:ext uri="{BB962C8B-B14F-4D97-AF65-F5344CB8AC3E}">
        <p14:creationId xmlns:p14="http://schemas.microsoft.com/office/powerpoint/2010/main" val="1600562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1542</TotalTime>
  <Words>2557</Words>
  <Application>Microsoft Office PowerPoint</Application>
  <PresentationFormat>Custom</PresentationFormat>
  <Paragraphs>166</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Quality Management and Service Improvement in Health and Social Care Case Study: The Shrewsbury and Telford Hospital NHS Trust Maternity Scandal</vt:lpstr>
      <vt:lpstr>PowerPoint Presentation</vt:lpstr>
      <vt:lpstr>PowerPoint Presentation</vt:lpstr>
      <vt:lpstr>PowerPoint Presentation</vt:lpstr>
      <vt:lpstr>What is quality management, and how does it drive success in Healthcare? </vt:lpstr>
      <vt:lpstr>Swiss Cheese Model by  James Reason (1990), book ‘Human Error’</vt:lpstr>
      <vt:lpstr>PowerPoint Presentation</vt:lpstr>
      <vt:lpstr>National and local policy issues</vt:lpstr>
      <vt:lpstr>Donabedian’s Quality Framework/System Theory</vt:lpstr>
      <vt:lpstr>PDSA: Implementing service improvement</vt:lpstr>
      <vt:lpstr>Recommendations</vt:lpstr>
      <vt:lpstr>Structural Outline of Report (Component 2)</vt:lpstr>
      <vt:lpstr>PowerPoint Presentation</vt:lpstr>
      <vt:lpstr>R e f e r e n c e s :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PowerPoint - BSC Physiology (group presentaiton)</dc:title>
  <dc:creator>Rehana Intisar</dc:creator>
  <cp:lastModifiedBy>Rehana Intisar (2234706)</cp:lastModifiedBy>
  <cp:revision>1</cp:revision>
  <dcterms:created xsi:type="dcterms:W3CDTF">2026-10-22T11:15:26Z</dcterms:created>
  <dcterms:modified xsi:type="dcterms:W3CDTF">2026-10-26T11:28:46Z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v10.0.20290.1</vt:lpwstr>
  </property>
  <property fmtid="{D5CDD505-2E9C-101B-9397-08002B2CF9AE}" pid="3" name="Created">
    <vt:filetime>2026-10-22T00:00:00Z</vt:filetime>
  </property>
  <property fmtid="{D5CDD505-2E9C-101B-9397-08002B2CF9AE}" pid="4" name="LastSaved">
    <vt:filetime>2026-10-22T00:00:00Z</vt:filetime>
  </property>
  <property fmtid="{D5CDD505-2E9C-101B-9397-08002B2CF9AE}" pid="5" name="Producer">
    <vt:lpwstr>Microsoft: Print To PDF</vt:lpwstr>
  </property>
</Properties>
</file>