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handoutMasterIdLst>
    <p:handoutMasterId r:id="rId52"/>
  </p:handoutMasterIdLst>
  <p:sldIdLst>
    <p:sldId id="256" r:id="rId5"/>
    <p:sldId id="259" r:id="rId6"/>
    <p:sldId id="260" r:id="rId7"/>
    <p:sldId id="261" r:id="rId8"/>
    <p:sldId id="262" r:id="rId9"/>
    <p:sldId id="263" r:id="rId10"/>
    <p:sldId id="264" r:id="rId11"/>
    <p:sldId id="265" r:id="rId12"/>
    <p:sldId id="266" r:id="rId13"/>
    <p:sldId id="268" r:id="rId14"/>
    <p:sldId id="307" r:id="rId15"/>
    <p:sldId id="308" r:id="rId16"/>
    <p:sldId id="309" r:id="rId17"/>
    <p:sldId id="273" r:id="rId18"/>
    <p:sldId id="269" r:id="rId19"/>
    <p:sldId id="310" r:id="rId20"/>
    <p:sldId id="270" r:id="rId21"/>
    <p:sldId id="271" r:id="rId22"/>
    <p:sldId id="272" r:id="rId23"/>
    <p:sldId id="274" r:id="rId24"/>
    <p:sldId id="275" r:id="rId25"/>
    <p:sldId id="311" r:id="rId26"/>
    <p:sldId id="277" r:id="rId27"/>
    <p:sldId id="278" r:id="rId28"/>
    <p:sldId id="279" r:id="rId29"/>
    <p:sldId id="280" r:id="rId30"/>
    <p:sldId id="281" r:id="rId31"/>
    <p:sldId id="282" r:id="rId32"/>
    <p:sldId id="283" r:id="rId33"/>
    <p:sldId id="284" r:id="rId34"/>
    <p:sldId id="285" r:id="rId35"/>
    <p:sldId id="286" r:id="rId36"/>
    <p:sldId id="292" r:id="rId37"/>
    <p:sldId id="293" r:id="rId38"/>
    <p:sldId id="294" r:id="rId39"/>
    <p:sldId id="295" r:id="rId40"/>
    <p:sldId id="296" r:id="rId41"/>
    <p:sldId id="297" r:id="rId42"/>
    <p:sldId id="298" r:id="rId43"/>
    <p:sldId id="299" r:id="rId44"/>
    <p:sldId id="300" r:id="rId45"/>
    <p:sldId id="301" r:id="rId46"/>
    <p:sldId id="302" r:id="rId47"/>
    <p:sldId id="304" r:id="rId48"/>
    <p:sldId id="303" r:id="rId49"/>
    <p:sldId id="312"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8" d="100"/>
          <a:sy n="48" d="100"/>
        </p:scale>
        <p:origin x="1339" y="43"/>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9E64BA-9A7A-42D1-A9BD-7FBD2FE070AD}" type="doc">
      <dgm:prSet loTypeId="urn:microsoft.com/office/officeart/2005/8/layout/vList2" loCatId="list" qsTypeId="urn:microsoft.com/office/officeart/2005/8/quickstyle/3d2" qsCatId="3D" csTypeId="urn:microsoft.com/office/officeart/2005/8/colors/colorful4" csCatId="colorful" phldr="1"/>
      <dgm:spPr/>
      <dgm:t>
        <a:bodyPr/>
        <a:lstStyle/>
        <a:p>
          <a:endParaRPr lang="en-US"/>
        </a:p>
      </dgm:t>
    </dgm:pt>
    <dgm:pt modelId="{39C4965C-F0CA-43C6-8D8F-0DBC11BDEDC5}">
      <dgm:prSet custT="1"/>
      <dgm:spPr/>
      <dgm:t>
        <a:bodyPr/>
        <a:lstStyle/>
        <a:p>
          <a:pPr rtl="0"/>
          <a:r>
            <a:rPr lang="en-US" sz="3200" b="1" dirty="0">
              <a:effectLst>
                <a:outerShdw blurRad="38100" dist="38100" dir="2700000" algn="tl">
                  <a:srgbClr val="000000">
                    <a:alpha val="43137"/>
                  </a:srgbClr>
                </a:outerShdw>
              </a:effectLst>
            </a:rPr>
            <a:t>Customer analysis</a:t>
          </a:r>
        </a:p>
      </dgm:t>
    </dgm:pt>
    <dgm:pt modelId="{BBF7E2B4-C301-409C-8030-A2821AB4AA77}" type="parTrans" cxnId="{E2491CFB-04F2-4E50-BCB0-32AFA987569D}">
      <dgm:prSet/>
      <dgm:spPr/>
      <dgm:t>
        <a:bodyPr/>
        <a:lstStyle/>
        <a:p>
          <a:endParaRPr lang="en-US"/>
        </a:p>
      </dgm:t>
    </dgm:pt>
    <dgm:pt modelId="{C46A7100-81D5-4638-B11E-89A03FEEB40F}" type="sibTrans" cxnId="{E2491CFB-04F2-4E50-BCB0-32AFA987569D}">
      <dgm:prSet/>
      <dgm:spPr/>
      <dgm:t>
        <a:bodyPr/>
        <a:lstStyle/>
        <a:p>
          <a:endParaRPr lang="en-US"/>
        </a:p>
      </dgm:t>
    </dgm:pt>
    <dgm:pt modelId="{F81A371A-97C1-4641-8EB5-0D8BA4A97D62}">
      <dgm:prSet custT="1"/>
      <dgm:spPr/>
      <dgm:t>
        <a:bodyPr/>
        <a:lstStyle/>
        <a:p>
          <a:pPr rtl="0"/>
          <a:r>
            <a:rPr lang="en-US" sz="3200" b="1" dirty="0">
              <a:effectLst>
                <a:outerShdw blurRad="38100" dist="38100" dir="2700000" algn="tl">
                  <a:srgbClr val="000000">
                    <a:alpha val="43137"/>
                  </a:srgbClr>
                </a:outerShdw>
              </a:effectLst>
            </a:rPr>
            <a:t>Selling products and services</a:t>
          </a:r>
        </a:p>
      </dgm:t>
    </dgm:pt>
    <dgm:pt modelId="{E321CA2E-E4F2-4DB6-883B-0FAC9DF2F5FD}" type="parTrans" cxnId="{C38BBE2E-CFD3-425E-91CD-3B22F3660C26}">
      <dgm:prSet/>
      <dgm:spPr/>
      <dgm:t>
        <a:bodyPr/>
        <a:lstStyle/>
        <a:p>
          <a:endParaRPr lang="en-US"/>
        </a:p>
      </dgm:t>
    </dgm:pt>
    <dgm:pt modelId="{BD19A3FB-B077-41F7-9489-997B7D944456}" type="sibTrans" cxnId="{C38BBE2E-CFD3-425E-91CD-3B22F3660C26}">
      <dgm:prSet/>
      <dgm:spPr/>
      <dgm:t>
        <a:bodyPr/>
        <a:lstStyle/>
        <a:p>
          <a:endParaRPr lang="en-US"/>
        </a:p>
      </dgm:t>
    </dgm:pt>
    <dgm:pt modelId="{364A9730-68DD-4E55-9375-CF5FC6DB3550}">
      <dgm:prSet custT="1"/>
      <dgm:spPr/>
      <dgm:t>
        <a:bodyPr/>
        <a:lstStyle/>
        <a:p>
          <a:pPr rtl="0"/>
          <a:r>
            <a:rPr lang="en-US" sz="3200" b="1" dirty="0">
              <a:effectLst>
                <a:outerShdw blurRad="38100" dist="38100" dir="2700000" algn="tl">
                  <a:srgbClr val="000000">
                    <a:alpha val="43137"/>
                  </a:srgbClr>
                </a:outerShdw>
              </a:effectLst>
            </a:rPr>
            <a:t>Product and service planning</a:t>
          </a:r>
        </a:p>
      </dgm:t>
    </dgm:pt>
    <dgm:pt modelId="{BE205B65-25AB-494D-A7A7-C735DD106F12}" type="parTrans" cxnId="{91DCFCEC-2567-49A2-BC65-E402D6799CC7}">
      <dgm:prSet/>
      <dgm:spPr/>
      <dgm:t>
        <a:bodyPr/>
        <a:lstStyle/>
        <a:p>
          <a:endParaRPr lang="en-US"/>
        </a:p>
      </dgm:t>
    </dgm:pt>
    <dgm:pt modelId="{7CF13AE6-25F8-4D7F-AC55-15382CA98FF6}" type="sibTrans" cxnId="{91DCFCEC-2567-49A2-BC65-E402D6799CC7}">
      <dgm:prSet/>
      <dgm:spPr/>
      <dgm:t>
        <a:bodyPr/>
        <a:lstStyle/>
        <a:p>
          <a:endParaRPr lang="en-US"/>
        </a:p>
      </dgm:t>
    </dgm:pt>
    <dgm:pt modelId="{7FE9199B-D541-41F9-9560-3B3ADB930D48}">
      <dgm:prSet custT="1"/>
      <dgm:spPr/>
      <dgm:t>
        <a:bodyPr/>
        <a:lstStyle/>
        <a:p>
          <a:pPr rtl="0"/>
          <a:r>
            <a:rPr lang="en-US" sz="3200" b="1" dirty="0">
              <a:effectLst>
                <a:outerShdw blurRad="38100" dist="38100" dir="2700000" algn="tl">
                  <a:srgbClr val="000000">
                    <a:alpha val="43137"/>
                  </a:srgbClr>
                </a:outerShdw>
              </a:effectLst>
            </a:rPr>
            <a:t>Pricing </a:t>
          </a:r>
        </a:p>
      </dgm:t>
    </dgm:pt>
    <dgm:pt modelId="{5FB55EFB-6DCC-4796-B47C-FBE5C779F094}" type="parTrans" cxnId="{A19577BB-3578-4578-ADAB-CA137DF491DC}">
      <dgm:prSet/>
      <dgm:spPr/>
      <dgm:t>
        <a:bodyPr/>
        <a:lstStyle/>
        <a:p>
          <a:endParaRPr lang="en-US"/>
        </a:p>
      </dgm:t>
    </dgm:pt>
    <dgm:pt modelId="{80E4177C-B603-46BF-93A8-CDE8D610F12B}" type="sibTrans" cxnId="{A19577BB-3578-4578-ADAB-CA137DF491DC}">
      <dgm:prSet/>
      <dgm:spPr/>
      <dgm:t>
        <a:bodyPr/>
        <a:lstStyle/>
        <a:p>
          <a:endParaRPr lang="en-US"/>
        </a:p>
      </dgm:t>
    </dgm:pt>
    <dgm:pt modelId="{02509DD8-E5F4-46AD-B391-CC9AF0B97083}">
      <dgm:prSet custT="1"/>
      <dgm:spPr/>
      <dgm:t>
        <a:bodyPr/>
        <a:lstStyle/>
        <a:p>
          <a:pPr rtl="0"/>
          <a:r>
            <a:rPr lang="en-US" sz="3200" b="1" dirty="0">
              <a:effectLst>
                <a:outerShdw blurRad="38100" dist="38100" dir="2700000" algn="tl">
                  <a:srgbClr val="000000">
                    <a:alpha val="43137"/>
                  </a:srgbClr>
                </a:outerShdw>
              </a:effectLst>
            </a:rPr>
            <a:t>Marketing research</a:t>
          </a:r>
        </a:p>
      </dgm:t>
    </dgm:pt>
    <dgm:pt modelId="{DB358176-E54F-4DC2-8D96-E3ABF3F8449C}" type="parTrans" cxnId="{92FAF380-F1F8-4527-9BFD-D1F98EFDD007}">
      <dgm:prSet/>
      <dgm:spPr/>
      <dgm:t>
        <a:bodyPr/>
        <a:lstStyle/>
        <a:p>
          <a:endParaRPr lang="en-US"/>
        </a:p>
      </dgm:t>
    </dgm:pt>
    <dgm:pt modelId="{CD552401-51BB-41AD-AF08-D69E83485DC3}" type="sibTrans" cxnId="{92FAF380-F1F8-4527-9BFD-D1F98EFDD007}">
      <dgm:prSet/>
      <dgm:spPr/>
      <dgm:t>
        <a:bodyPr/>
        <a:lstStyle/>
        <a:p>
          <a:endParaRPr lang="en-US"/>
        </a:p>
      </dgm:t>
    </dgm:pt>
    <dgm:pt modelId="{FD92D2D2-5EE8-49F7-8301-3A6CA530CC98}">
      <dgm:prSet custT="1"/>
      <dgm:spPr/>
      <dgm:t>
        <a:bodyPr/>
        <a:lstStyle/>
        <a:p>
          <a:pPr rtl="0"/>
          <a:r>
            <a:rPr lang="en-US" sz="3200" b="1" dirty="0">
              <a:effectLst>
                <a:outerShdw blurRad="38100" dist="38100" dir="2700000" algn="tl">
                  <a:srgbClr val="000000">
                    <a:alpha val="43137"/>
                  </a:srgbClr>
                </a:outerShdw>
              </a:effectLst>
            </a:rPr>
            <a:t>Cost/benefit analysis</a:t>
          </a:r>
        </a:p>
      </dgm:t>
    </dgm:pt>
    <dgm:pt modelId="{B70E5D7C-E7D1-44E0-B0B5-409F893A8262}" type="parTrans" cxnId="{8F8BF430-1C6A-4BF8-9A46-3C0B0A253A43}">
      <dgm:prSet/>
      <dgm:spPr/>
      <dgm:t>
        <a:bodyPr/>
        <a:lstStyle/>
        <a:p>
          <a:endParaRPr lang="en-US"/>
        </a:p>
      </dgm:t>
    </dgm:pt>
    <dgm:pt modelId="{AC20471C-3E7A-4824-BBF3-34E366C81A06}" type="sibTrans" cxnId="{8F8BF430-1C6A-4BF8-9A46-3C0B0A253A43}">
      <dgm:prSet/>
      <dgm:spPr/>
      <dgm:t>
        <a:bodyPr/>
        <a:lstStyle/>
        <a:p>
          <a:endParaRPr lang="en-US"/>
        </a:p>
      </dgm:t>
    </dgm:pt>
    <dgm:pt modelId="{CB54CB77-EB0C-47D0-AAE0-D1C7DEFB0D57}">
      <dgm:prSet custT="1"/>
      <dgm:spPr/>
      <dgm:t>
        <a:bodyPr/>
        <a:lstStyle/>
        <a:p>
          <a:r>
            <a:rPr lang="en-US" sz="3200" b="1" dirty="0"/>
            <a:t>Distribution</a:t>
          </a:r>
        </a:p>
      </dgm:t>
    </dgm:pt>
    <dgm:pt modelId="{FE03174D-A50A-4182-A9BE-DC2093859496}" type="parTrans" cxnId="{4BBBC69A-1197-464C-89D0-03D1A0B0A3A6}">
      <dgm:prSet/>
      <dgm:spPr/>
    </dgm:pt>
    <dgm:pt modelId="{0FAA5868-4766-44E7-B9B4-A8E9F27E7811}" type="sibTrans" cxnId="{4BBBC69A-1197-464C-89D0-03D1A0B0A3A6}">
      <dgm:prSet/>
      <dgm:spPr/>
    </dgm:pt>
    <dgm:pt modelId="{B0FD00D0-FC34-4EB2-ADF7-DF1C79ED9243}" type="pres">
      <dgm:prSet presAssocID="{669E64BA-9A7A-42D1-A9BD-7FBD2FE070AD}" presName="linear" presStyleCnt="0">
        <dgm:presLayoutVars>
          <dgm:animLvl val="lvl"/>
          <dgm:resizeHandles val="exact"/>
        </dgm:presLayoutVars>
      </dgm:prSet>
      <dgm:spPr/>
    </dgm:pt>
    <dgm:pt modelId="{F18D2631-D362-413D-AF08-1B54C57E880D}" type="pres">
      <dgm:prSet presAssocID="{39C4965C-F0CA-43C6-8D8F-0DBC11BDEDC5}" presName="parentText" presStyleLbl="node1" presStyleIdx="0" presStyleCnt="7">
        <dgm:presLayoutVars>
          <dgm:chMax val="0"/>
          <dgm:bulletEnabled val="1"/>
        </dgm:presLayoutVars>
      </dgm:prSet>
      <dgm:spPr/>
    </dgm:pt>
    <dgm:pt modelId="{5A253140-78B3-4589-9C05-F83BE44BC3F7}" type="pres">
      <dgm:prSet presAssocID="{C46A7100-81D5-4638-B11E-89A03FEEB40F}" presName="spacer" presStyleCnt="0"/>
      <dgm:spPr/>
    </dgm:pt>
    <dgm:pt modelId="{A1F78336-E206-4E5C-9CD1-6334D82AA42D}" type="pres">
      <dgm:prSet presAssocID="{F81A371A-97C1-4641-8EB5-0D8BA4A97D62}" presName="parentText" presStyleLbl="node1" presStyleIdx="1" presStyleCnt="7">
        <dgm:presLayoutVars>
          <dgm:chMax val="0"/>
          <dgm:bulletEnabled val="1"/>
        </dgm:presLayoutVars>
      </dgm:prSet>
      <dgm:spPr/>
    </dgm:pt>
    <dgm:pt modelId="{FB81EFD4-514F-4939-A765-EAB85A830631}" type="pres">
      <dgm:prSet presAssocID="{BD19A3FB-B077-41F7-9489-997B7D944456}" presName="spacer" presStyleCnt="0"/>
      <dgm:spPr/>
    </dgm:pt>
    <dgm:pt modelId="{E55C3F81-5BCA-4449-A0D0-6CFD1168F9E7}" type="pres">
      <dgm:prSet presAssocID="{364A9730-68DD-4E55-9375-CF5FC6DB3550}" presName="parentText" presStyleLbl="node1" presStyleIdx="2" presStyleCnt="7">
        <dgm:presLayoutVars>
          <dgm:chMax val="0"/>
          <dgm:bulletEnabled val="1"/>
        </dgm:presLayoutVars>
      </dgm:prSet>
      <dgm:spPr/>
    </dgm:pt>
    <dgm:pt modelId="{47C0A05D-90D1-4BC2-BF05-7CDC9EA556F5}" type="pres">
      <dgm:prSet presAssocID="{7CF13AE6-25F8-4D7F-AC55-15382CA98FF6}" presName="spacer" presStyleCnt="0"/>
      <dgm:spPr/>
    </dgm:pt>
    <dgm:pt modelId="{906B6D75-5667-4FA1-93C0-97A97E326069}" type="pres">
      <dgm:prSet presAssocID="{7FE9199B-D541-41F9-9560-3B3ADB930D48}" presName="parentText" presStyleLbl="node1" presStyleIdx="3" presStyleCnt="7">
        <dgm:presLayoutVars>
          <dgm:chMax val="0"/>
          <dgm:bulletEnabled val="1"/>
        </dgm:presLayoutVars>
      </dgm:prSet>
      <dgm:spPr/>
    </dgm:pt>
    <dgm:pt modelId="{20F12555-D6C4-4810-BE46-95DCCD81BC18}" type="pres">
      <dgm:prSet presAssocID="{80E4177C-B603-46BF-93A8-CDE8D610F12B}" presName="spacer" presStyleCnt="0"/>
      <dgm:spPr/>
    </dgm:pt>
    <dgm:pt modelId="{12EC7AD0-DE23-430D-BE66-40597D952A14}" type="pres">
      <dgm:prSet presAssocID="{CB54CB77-EB0C-47D0-AAE0-D1C7DEFB0D57}" presName="parentText" presStyleLbl="node1" presStyleIdx="4" presStyleCnt="7">
        <dgm:presLayoutVars>
          <dgm:chMax val="0"/>
          <dgm:bulletEnabled val="1"/>
        </dgm:presLayoutVars>
      </dgm:prSet>
      <dgm:spPr/>
    </dgm:pt>
    <dgm:pt modelId="{8B45A608-45F3-4E64-9C09-8277CB99722A}" type="pres">
      <dgm:prSet presAssocID="{0FAA5868-4766-44E7-B9B4-A8E9F27E7811}" presName="spacer" presStyleCnt="0"/>
      <dgm:spPr/>
    </dgm:pt>
    <dgm:pt modelId="{697DA872-EF84-48F8-8515-403A09B3FDC7}" type="pres">
      <dgm:prSet presAssocID="{02509DD8-E5F4-46AD-B391-CC9AF0B97083}" presName="parentText" presStyleLbl="node1" presStyleIdx="5" presStyleCnt="7">
        <dgm:presLayoutVars>
          <dgm:chMax val="0"/>
          <dgm:bulletEnabled val="1"/>
        </dgm:presLayoutVars>
      </dgm:prSet>
      <dgm:spPr/>
    </dgm:pt>
    <dgm:pt modelId="{A5567CD5-C994-4572-9249-DB0345A3836A}" type="pres">
      <dgm:prSet presAssocID="{CD552401-51BB-41AD-AF08-D69E83485DC3}" presName="spacer" presStyleCnt="0"/>
      <dgm:spPr/>
    </dgm:pt>
    <dgm:pt modelId="{860BC20B-F3BE-46CE-AF43-40C255AC9E7C}" type="pres">
      <dgm:prSet presAssocID="{FD92D2D2-5EE8-49F7-8301-3A6CA530CC98}" presName="parentText" presStyleLbl="node1" presStyleIdx="6" presStyleCnt="7">
        <dgm:presLayoutVars>
          <dgm:chMax val="0"/>
          <dgm:bulletEnabled val="1"/>
        </dgm:presLayoutVars>
      </dgm:prSet>
      <dgm:spPr/>
    </dgm:pt>
  </dgm:ptLst>
  <dgm:cxnLst>
    <dgm:cxn modelId="{6B32340D-78D5-3D45-AD17-FB69D479027B}" type="presOf" srcId="{F81A371A-97C1-4641-8EB5-0D8BA4A97D62}" destId="{A1F78336-E206-4E5C-9CD1-6334D82AA42D}" srcOrd="0" destOrd="0" presId="urn:microsoft.com/office/officeart/2005/8/layout/vList2"/>
    <dgm:cxn modelId="{77BA5727-946C-924A-B434-A87670BF4C76}" type="presOf" srcId="{39C4965C-F0CA-43C6-8D8F-0DBC11BDEDC5}" destId="{F18D2631-D362-413D-AF08-1B54C57E880D}" srcOrd="0" destOrd="0" presId="urn:microsoft.com/office/officeart/2005/8/layout/vList2"/>
    <dgm:cxn modelId="{C38BBE2E-CFD3-425E-91CD-3B22F3660C26}" srcId="{669E64BA-9A7A-42D1-A9BD-7FBD2FE070AD}" destId="{F81A371A-97C1-4641-8EB5-0D8BA4A97D62}" srcOrd="1" destOrd="0" parTransId="{E321CA2E-E4F2-4DB6-883B-0FAC9DF2F5FD}" sibTransId="{BD19A3FB-B077-41F7-9489-997B7D944456}"/>
    <dgm:cxn modelId="{8F8BF430-1C6A-4BF8-9A46-3C0B0A253A43}" srcId="{669E64BA-9A7A-42D1-A9BD-7FBD2FE070AD}" destId="{FD92D2D2-5EE8-49F7-8301-3A6CA530CC98}" srcOrd="6" destOrd="0" parTransId="{B70E5D7C-E7D1-44E0-B0B5-409F893A8262}" sibTransId="{AC20471C-3E7A-4824-BBF3-34E366C81A06}"/>
    <dgm:cxn modelId="{88DCA632-EB7D-274B-9F1E-59257FE9DFEB}" type="presOf" srcId="{02509DD8-E5F4-46AD-B391-CC9AF0B97083}" destId="{697DA872-EF84-48F8-8515-403A09B3FDC7}" srcOrd="0" destOrd="0" presId="urn:microsoft.com/office/officeart/2005/8/layout/vList2"/>
    <dgm:cxn modelId="{E6945C62-44C9-4FE3-AE1E-2C2D4331EDD8}" type="presOf" srcId="{CB54CB77-EB0C-47D0-AAE0-D1C7DEFB0D57}" destId="{12EC7AD0-DE23-430D-BE66-40597D952A14}" srcOrd="0" destOrd="0" presId="urn:microsoft.com/office/officeart/2005/8/layout/vList2"/>
    <dgm:cxn modelId="{B9588A7B-558A-2048-97B2-EF0266465887}" type="presOf" srcId="{7FE9199B-D541-41F9-9560-3B3ADB930D48}" destId="{906B6D75-5667-4FA1-93C0-97A97E326069}" srcOrd="0" destOrd="0" presId="urn:microsoft.com/office/officeart/2005/8/layout/vList2"/>
    <dgm:cxn modelId="{92FAF380-F1F8-4527-9BFD-D1F98EFDD007}" srcId="{669E64BA-9A7A-42D1-A9BD-7FBD2FE070AD}" destId="{02509DD8-E5F4-46AD-B391-CC9AF0B97083}" srcOrd="5" destOrd="0" parTransId="{DB358176-E54F-4DC2-8D96-E3ABF3F8449C}" sibTransId="{CD552401-51BB-41AD-AF08-D69E83485DC3}"/>
    <dgm:cxn modelId="{3A5E8594-8CB4-E14A-A954-07E5DCFE8C50}" type="presOf" srcId="{669E64BA-9A7A-42D1-A9BD-7FBD2FE070AD}" destId="{B0FD00D0-FC34-4EB2-ADF7-DF1C79ED9243}" srcOrd="0" destOrd="0" presId="urn:microsoft.com/office/officeart/2005/8/layout/vList2"/>
    <dgm:cxn modelId="{4BBBC69A-1197-464C-89D0-03D1A0B0A3A6}" srcId="{669E64BA-9A7A-42D1-A9BD-7FBD2FE070AD}" destId="{CB54CB77-EB0C-47D0-AAE0-D1C7DEFB0D57}" srcOrd="4" destOrd="0" parTransId="{FE03174D-A50A-4182-A9BE-DC2093859496}" sibTransId="{0FAA5868-4766-44E7-B9B4-A8E9F27E7811}"/>
    <dgm:cxn modelId="{13139EA3-8961-CF40-BB00-06FBDF327131}" type="presOf" srcId="{364A9730-68DD-4E55-9375-CF5FC6DB3550}" destId="{E55C3F81-5BCA-4449-A0D0-6CFD1168F9E7}" srcOrd="0" destOrd="0" presId="urn:microsoft.com/office/officeart/2005/8/layout/vList2"/>
    <dgm:cxn modelId="{A19577BB-3578-4578-ADAB-CA137DF491DC}" srcId="{669E64BA-9A7A-42D1-A9BD-7FBD2FE070AD}" destId="{7FE9199B-D541-41F9-9560-3B3ADB930D48}" srcOrd="3" destOrd="0" parTransId="{5FB55EFB-6DCC-4796-B47C-FBE5C779F094}" sibTransId="{80E4177C-B603-46BF-93A8-CDE8D610F12B}"/>
    <dgm:cxn modelId="{F1DE8DE4-8F8F-FE48-BBC9-97F37186158D}" type="presOf" srcId="{FD92D2D2-5EE8-49F7-8301-3A6CA530CC98}" destId="{860BC20B-F3BE-46CE-AF43-40C255AC9E7C}" srcOrd="0" destOrd="0" presId="urn:microsoft.com/office/officeart/2005/8/layout/vList2"/>
    <dgm:cxn modelId="{91DCFCEC-2567-49A2-BC65-E402D6799CC7}" srcId="{669E64BA-9A7A-42D1-A9BD-7FBD2FE070AD}" destId="{364A9730-68DD-4E55-9375-CF5FC6DB3550}" srcOrd="2" destOrd="0" parTransId="{BE205B65-25AB-494D-A7A7-C735DD106F12}" sibTransId="{7CF13AE6-25F8-4D7F-AC55-15382CA98FF6}"/>
    <dgm:cxn modelId="{E2491CFB-04F2-4E50-BCB0-32AFA987569D}" srcId="{669E64BA-9A7A-42D1-A9BD-7FBD2FE070AD}" destId="{39C4965C-F0CA-43C6-8D8F-0DBC11BDEDC5}" srcOrd="0" destOrd="0" parTransId="{BBF7E2B4-C301-409C-8030-A2821AB4AA77}" sibTransId="{C46A7100-81D5-4638-B11E-89A03FEEB40F}"/>
    <dgm:cxn modelId="{6F339185-60B2-1445-ACA7-06F22AB6B876}" type="presParOf" srcId="{B0FD00D0-FC34-4EB2-ADF7-DF1C79ED9243}" destId="{F18D2631-D362-413D-AF08-1B54C57E880D}" srcOrd="0" destOrd="0" presId="urn:microsoft.com/office/officeart/2005/8/layout/vList2"/>
    <dgm:cxn modelId="{25EE4C68-4FF5-F248-9A13-CC219ADECECF}" type="presParOf" srcId="{B0FD00D0-FC34-4EB2-ADF7-DF1C79ED9243}" destId="{5A253140-78B3-4589-9C05-F83BE44BC3F7}" srcOrd="1" destOrd="0" presId="urn:microsoft.com/office/officeart/2005/8/layout/vList2"/>
    <dgm:cxn modelId="{A87815B0-2E09-E04D-B315-179B4CA09F9E}" type="presParOf" srcId="{B0FD00D0-FC34-4EB2-ADF7-DF1C79ED9243}" destId="{A1F78336-E206-4E5C-9CD1-6334D82AA42D}" srcOrd="2" destOrd="0" presId="urn:microsoft.com/office/officeart/2005/8/layout/vList2"/>
    <dgm:cxn modelId="{436BC4C6-8657-C646-8D42-DE670EC2B112}" type="presParOf" srcId="{B0FD00D0-FC34-4EB2-ADF7-DF1C79ED9243}" destId="{FB81EFD4-514F-4939-A765-EAB85A830631}" srcOrd="3" destOrd="0" presId="urn:microsoft.com/office/officeart/2005/8/layout/vList2"/>
    <dgm:cxn modelId="{7DDF4624-BC86-4148-9276-5F0A4B9945A1}" type="presParOf" srcId="{B0FD00D0-FC34-4EB2-ADF7-DF1C79ED9243}" destId="{E55C3F81-5BCA-4449-A0D0-6CFD1168F9E7}" srcOrd="4" destOrd="0" presId="urn:microsoft.com/office/officeart/2005/8/layout/vList2"/>
    <dgm:cxn modelId="{18BCF891-C83C-9940-8E26-2D8346961A78}" type="presParOf" srcId="{B0FD00D0-FC34-4EB2-ADF7-DF1C79ED9243}" destId="{47C0A05D-90D1-4BC2-BF05-7CDC9EA556F5}" srcOrd="5" destOrd="0" presId="urn:microsoft.com/office/officeart/2005/8/layout/vList2"/>
    <dgm:cxn modelId="{1EBE7A28-5A66-8C4C-AAC3-970D81E48747}" type="presParOf" srcId="{B0FD00D0-FC34-4EB2-ADF7-DF1C79ED9243}" destId="{906B6D75-5667-4FA1-93C0-97A97E326069}" srcOrd="6" destOrd="0" presId="urn:microsoft.com/office/officeart/2005/8/layout/vList2"/>
    <dgm:cxn modelId="{0E6F04C4-A585-4291-ADFA-CC2E56AEDAA7}" type="presParOf" srcId="{B0FD00D0-FC34-4EB2-ADF7-DF1C79ED9243}" destId="{20F12555-D6C4-4810-BE46-95DCCD81BC18}" srcOrd="7" destOrd="0" presId="urn:microsoft.com/office/officeart/2005/8/layout/vList2"/>
    <dgm:cxn modelId="{0763A998-BE27-4701-AB28-2A2788EDCF68}" type="presParOf" srcId="{B0FD00D0-FC34-4EB2-ADF7-DF1C79ED9243}" destId="{12EC7AD0-DE23-430D-BE66-40597D952A14}" srcOrd="8" destOrd="0" presId="urn:microsoft.com/office/officeart/2005/8/layout/vList2"/>
    <dgm:cxn modelId="{29210E24-335E-47A8-9653-3B10CF46F6DF}" type="presParOf" srcId="{B0FD00D0-FC34-4EB2-ADF7-DF1C79ED9243}" destId="{8B45A608-45F3-4E64-9C09-8277CB99722A}" srcOrd="9" destOrd="0" presId="urn:microsoft.com/office/officeart/2005/8/layout/vList2"/>
    <dgm:cxn modelId="{E736AF9C-1F13-ED4F-A13C-D2B1664DA529}" type="presParOf" srcId="{B0FD00D0-FC34-4EB2-ADF7-DF1C79ED9243}" destId="{697DA872-EF84-48F8-8515-403A09B3FDC7}" srcOrd="10" destOrd="0" presId="urn:microsoft.com/office/officeart/2005/8/layout/vList2"/>
    <dgm:cxn modelId="{7208E69B-F8A3-3840-B732-01E2275A9C76}" type="presParOf" srcId="{B0FD00D0-FC34-4EB2-ADF7-DF1C79ED9243}" destId="{A5567CD5-C994-4572-9249-DB0345A3836A}" srcOrd="11" destOrd="0" presId="urn:microsoft.com/office/officeart/2005/8/layout/vList2"/>
    <dgm:cxn modelId="{FA1E6E4E-1F33-3444-AFB6-3CC523B9ADF7}" type="presParOf" srcId="{B0FD00D0-FC34-4EB2-ADF7-DF1C79ED9243}" destId="{860BC20B-F3BE-46CE-AF43-40C255AC9E7C}"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8D2631-D362-413D-AF08-1B54C57E880D}">
      <dsp:nvSpPr>
        <dsp:cNvPr id="0" name=""/>
        <dsp:cNvSpPr/>
      </dsp:nvSpPr>
      <dsp:spPr>
        <a:xfrm>
          <a:off x="0" y="2440"/>
          <a:ext cx="8229600" cy="635707"/>
        </a:xfrm>
        <a:prstGeom prst="round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rtl="0">
            <a:lnSpc>
              <a:spcPct val="90000"/>
            </a:lnSpc>
            <a:spcBef>
              <a:spcPct val="0"/>
            </a:spcBef>
            <a:spcAft>
              <a:spcPct val="35000"/>
            </a:spcAft>
            <a:buNone/>
          </a:pPr>
          <a:r>
            <a:rPr lang="en-US" sz="3200" b="1" kern="1200" dirty="0">
              <a:effectLst>
                <a:outerShdw blurRad="38100" dist="38100" dir="2700000" algn="tl">
                  <a:srgbClr val="000000">
                    <a:alpha val="43137"/>
                  </a:srgbClr>
                </a:outerShdw>
              </a:effectLst>
            </a:rPr>
            <a:t>Customer analysis</a:t>
          </a:r>
        </a:p>
      </dsp:txBody>
      <dsp:txXfrm>
        <a:off x="31033" y="33473"/>
        <a:ext cx="8167534" cy="573641"/>
      </dsp:txXfrm>
    </dsp:sp>
    <dsp:sp modelId="{A1F78336-E206-4E5C-9CD1-6334D82AA42D}">
      <dsp:nvSpPr>
        <dsp:cNvPr id="0" name=""/>
        <dsp:cNvSpPr/>
      </dsp:nvSpPr>
      <dsp:spPr>
        <a:xfrm>
          <a:off x="0" y="650003"/>
          <a:ext cx="8229600" cy="635707"/>
        </a:xfrm>
        <a:prstGeom prst="roundRect">
          <a:avLst/>
        </a:prstGeom>
        <a:gradFill rotWithShape="0">
          <a:gsLst>
            <a:gs pos="0">
              <a:schemeClr val="accent4">
                <a:hueOff val="-744128"/>
                <a:satOff val="4483"/>
                <a:lumOff val="359"/>
                <a:alphaOff val="0"/>
                <a:shade val="51000"/>
                <a:satMod val="130000"/>
              </a:schemeClr>
            </a:gs>
            <a:gs pos="80000">
              <a:schemeClr val="accent4">
                <a:hueOff val="-744128"/>
                <a:satOff val="4483"/>
                <a:lumOff val="359"/>
                <a:alphaOff val="0"/>
                <a:shade val="93000"/>
                <a:satMod val="130000"/>
              </a:schemeClr>
            </a:gs>
            <a:gs pos="100000">
              <a:schemeClr val="accent4">
                <a:hueOff val="-744128"/>
                <a:satOff val="4483"/>
                <a:lumOff val="35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rtl="0">
            <a:lnSpc>
              <a:spcPct val="90000"/>
            </a:lnSpc>
            <a:spcBef>
              <a:spcPct val="0"/>
            </a:spcBef>
            <a:spcAft>
              <a:spcPct val="35000"/>
            </a:spcAft>
            <a:buNone/>
          </a:pPr>
          <a:r>
            <a:rPr lang="en-US" sz="3200" b="1" kern="1200" dirty="0">
              <a:effectLst>
                <a:outerShdw blurRad="38100" dist="38100" dir="2700000" algn="tl">
                  <a:srgbClr val="000000">
                    <a:alpha val="43137"/>
                  </a:srgbClr>
                </a:outerShdw>
              </a:effectLst>
            </a:rPr>
            <a:t>Selling products and services</a:t>
          </a:r>
        </a:p>
      </dsp:txBody>
      <dsp:txXfrm>
        <a:off x="31033" y="681036"/>
        <a:ext cx="8167534" cy="573641"/>
      </dsp:txXfrm>
    </dsp:sp>
    <dsp:sp modelId="{E55C3F81-5BCA-4449-A0D0-6CFD1168F9E7}">
      <dsp:nvSpPr>
        <dsp:cNvPr id="0" name=""/>
        <dsp:cNvSpPr/>
      </dsp:nvSpPr>
      <dsp:spPr>
        <a:xfrm>
          <a:off x="0" y="1297565"/>
          <a:ext cx="8229600" cy="635707"/>
        </a:xfrm>
        <a:prstGeom prst="roundRect">
          <a:avLst/>
        </a:prstGeom>
        <a:gradFill rotWithShape="0">
          <a:gsLst>
            <a:gs pos="0">
              <a:schemeClr val="accent4">
                <a:hueOff val="-1488257"/>
                <a:satOff val="8966"/>
                <a:lumOff val="719"/>
                <a:alphaOff val="0"/>
                <a:shade val="51000"/>
                <a:satMod val="130000"/>
              </a:schemeClr>
            </a:gs>
            <a:gs pos="80000">
              <a:schemeClr val="accent4">
                <a:hueOff val="-1488257"/>
                <a:satOff val="8966"/>
                <a:lumOff val="719"/>
                <a:alphaOff val="0"/>
                <a:shade val="93000"/>
                <a:satMod val="130000"/>
              </a:schemeClr>
            </a:gs>
            <a:gs pos="100000">
              <a:schemeClr val="accent4">
                <a:hueOff val="-1488257"/>
                <a:satOff val="8966"/>
                <a:lumOff val="719"/>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rtl="0">
            <a:lnSpc>
              <a:spcPct val="90000"/>
            </a:lnSpc>
            <a:spcBef>
              <a:spcPct val="0"/>
            </a:spcBef>
            <a:spcAft>
              <a:spcPct val="35000"/>
            </a:spcAft>
            <a:buNone/>
          </a:pPr>
          <a:r>
            <a:rPr lang="en-US" sz="3200" b="1" kern="1200" dirty="0">
              <a:effectLst>
                <a:outerShdw blurRad="38100" dist="38100" dir="2700000" algn="tl">
                  <a:srgbClr val="000000">
                    <a:alpha val="43137"/>
                  </a:srgbClr>
                </a:outerShdw>
              </a:effectLst>
            </a:rPr>
            <a:t>Product and service planning</a:t>
          </a:r>
        </a:p>
      </dsp:txBody>
      <dsp:txXfrm>
        <a:off x="31033" y="1328598"/>
        <a:ext cx="8167534" cy="573641"/>
      </dsp:txXfrm>
    </dsp:sp>
    <dsp:sp modelId="{906B6D75-5667-4FA1-93C0-97A97E326069}">
      <dsp:nvSpPr>
        <dsp:cNvPr id="0" name=""/>
        <dsp:cNvSpPr/>
      </dsp:nvSpPr>
      <dsp:spPr>
        <a:xfrm>
          <a:off x="0" y="1945127"/>
          <a:ext cx="8229600" cy="635707"/>
        </a:xfrm>
        <a:prstGeom prst="roundRect">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rtl="0">
            <a:lnSpc>
              <a:spcPct val="90000"/>
            </a:lnSpc>
            <a:spcBef>
              <a:spcPct val="0"/>
            </a:spcBef>
            <a:spcAft>
              <a:spcPct val="35000"/>
            </a:spcAft>
            <a:buNone/>
          </a:pPr>
          <a:r>
            <a:rPr lang="en-US" sz="3200" b="1" kern="1200" dirty="0">
              <a:effectLst>
                <a:outerShdw blurRad="38100" dist="38100" dir="2700000" algn="tl">
                  <a:srgbClr val="000000">
                    <a:alpha val="43137"/>
                  </a:srgbClr>
                </a:outerShdw>
              </a:effectLst>
            </a:rPr>
            <a:t>Pricing </a:t>
          </a:r>
        </a:p>
      </dsp:txBody>
      <dsp:txXfrm>
        <a:off x="31033" y="1976160"/>
        <a:ext cx="8167534" cy="573641"/>
      </dsp:txXfrm>
    </dsp:sp>
    <dsp:sp modelId="{12EC7AD0-DE23-430D-BE66-40597D952A14}">
      <dsp:nvSpPr>
        <dsp:cNvPr id="0" name=""/>
        <dsp:cNvSpPr/>
      </dsp:nvSpPr>
      <dsp:spPr>
        <a:xfrm>
          <a:off x="0" y="2592689"/>
          <a:ext cx="8229600" cy="635707"/>
        </a:xfrm>
        <a:prstGeom prst="roundRect">
          <a:avLst/>
        </a:prstGeom>
        <a:gradFill rotWithShape="0">
          <a:gsLst>
            <a:gs pos="0">
              <a:schemeClr val="accent4">
                <a:hueOff val="-2976513"/>
                <a:satOff val="17933"/>
                <a:lumOff val="1437"/>
                <a:alphaOff val="0"/>
                <a:shade val="51000"/>
                <a:satMod val="130000"/>
              </a:schemeClr>
            </a:gs>
            <a:gs pos="80000">
              <a:schemeClr val="accent4">
                <a:hueOff val="-2976513"/>
                <a:satOff val="17933"/>
                <a:lumOff val="1437"/>
                <a:alphaOff val="0"/>
                <a:shade val="93000"/>
                <a:satMod val="130000"/>
              </a:schemeClr>
            </a:gs>
            <a:gs pos="100000">
              <a:schemeClr val="accent4">
                <a:hueOff val="-2976513"/>
                <a:satOff val="17933"/>
                <a:lumOff val="143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kern="1200" dirty="0"/>
            <a:t>Distribution</a:t>
          </a:r>
        </a:p>
      </dsp:txBody>
      <dsp:txXfrm>
        <a:off x="31033" y="2623722"/>
        <a:ext cx="8167534" cy="573641"/>
      </dsp:txXfrm>
    </dsp:sp>
    <dsp:sp modelId="{697DA872-EF84-48F8-8515-403A09B3FDC7}">
      <dsp:nvSpPr>
        <dsp:cNvPr id="0" name=""/>
        <dsp:cNvSpPr/>
      </dsp:nvSpPr>
      <dsp:spPr>
        <a:xfrm>
          <a:off x="0" y="3240252"/>
          <a:ext cx="8229600" cy="635707"/>
        </a:xfrm>
        <a:prstGeom prst="roundRect">
          <a:avLst/>
        </a:prstGeom>
        <a:gradFill rotWithShape="0">
          <a:gsLst>
            <a:gs pos="0">
              <a:schemeClr val="accent4">
                <a:hueOff val="-3720641"/>
                <a:satOff val="22416"/>
                <a:lumOff val="1797"/>
                <a:alphaOff val="0"/>
                <a:shade val="51000"/>
                <a:satMod val="130000"/>
              </a:schemeClr>
            </a:gs>
            <a:gs pos="80000">
              <a:schemeClr val="accent4">
                <a:hueOff val="-3720641"/>
                <a:satOff val="22416"/>
                <a:lumOff val="1797"/>
                <a:alphaOff val="0"/>
                <a:shade val="93000"/>
                <a:satMod val="130000"/>
              </a:schemeClr>
            </a:gs>
            <a:gs pos="100000">
              <a:schemeClr val="accent4">
                <a:hueOff val="-3720641"/>
                <a:satOff val="22416"/>
                <a:lumOff val="1797"/>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rtl="0">
            <a:lnSpc>
              <a:spcPct val="90000"/>
            </a:lnSpc>
            <a:spcBef>
              <a:spcPct val="0"/>
            </a:spcBef>
            <a:spcAft>
              <a:spcPct val="35000"/>
            </a:spcAft>
            <a:buNone/>
          </a:pPr>
          <a:r>
            <a:rPr lang="en-US" sz="3200" b="1" kern="1200" dirty="0">
              <a:effectLst>
                <a:outerShdw blurRad="38100" dist="38100" dir="2700000" algn="tl">
                  <a:srgbClr val="000000">
                    <a:alpha val="43137"/>
                  </a:srgbClr>
                </a:outerShdw>
              </a:effectLst>
            </a:rPr>
            <a:t>Marketing research</a:t>
          </a:r>
        </a:p>
      </dsp:txBody>
      <dsp:txXfrm>
        <a:off x="31033" y="3271285"/>
        <a:ext cx="8167534" cy="573641"/>
      </dsp:txXfrm>
    </dsp:sp>
    <dsp:sp modelId="{860BC20B-F3BE-46CE-AF43-40C255AC9E7C}">
      <dsp:nvSpPr>
        <dsp:cNvPr id="0" name=""/>
        <dsp:cNvSpPr/>
      </dsp:nvSpPr>
      <dsp:spPr>
        <a:xfrm>
          <a:off x="0" y="3887814"/>
          <a:ext cx="8229600" cy="635707"/>
        </a:xfrm>
        <a:prstGeom prst="roundRec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rtl="0">
            <a:lnSpc>
              <a:spcPct val="90000"/>
            </a:lnSpc>
            <a:spcBef>
              <a:spcPct val="0"/>
            </a:spcBef>
            <a:spcAft>
              <a:spcPct val="35000"/>
            </a:spcAft>
            <a:buNone/>
          </a:pPr>
          <a:r>
            <a:rPr lang="en-US" sz="3200" b="1" kern="1200" dirty="0">
              <a:effectLst>
                <a:outerShdw blurRad="38100" dist="38100" dir="2700000" algn="tl">
                  <a:srgbClr val="000000">
                    <a:alpha val="43137"/>
                  </a:srgbClr>
                </a:outerShdw>
              </a:effectLst>
            </a:rPr>
            <a:t>Cost/benefit analysis</a:t>
          </a:r>
        </a:p>
      </dsp:txBody>
      <dsp:txXfrm>
        <a:off x="31033" y="3918847"/>
        <a:ext cx="8167534" cy="57364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08/06/2020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9AFFFF-30A9-476C-9F01-FC1DE18C752C}" type="datetimeFigureOut">
              <a:rPr lang="en-GB" smtClean="0"/>
              <a:t>08/06/2020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1BE41D-BA27-482D-82D0-8D18FD5B0C3A}" type="slidenum">
              <a:rPr lang="en-GB" smtClean="0"/>
              <a:t>‹#›</a:t>
            </a:fld>
            <a:endParaRPr lang="en-GB"/>
          </a:p>
        </p:txBody>
      </p:sp>
    </p:spTree>
    <p:extLst>
      <p:ext uri="{BB962C8B-B14F-4D97-AF65-F5344CB8AC3E}">
        <p14:creationId xmlns:p14="http://schemas.microsoft.com/office/powerpoint/2010/main" val="3875846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After studying this chapter, you should be able to do the following:</a:t>
            </a:r>
          </a:p>
          <a:p>
            <a:r>
              <a:rPr lang="en-US" sz="1200" b="1" i="0" u="none" strike="noStrike" kern="1200" baseline="0" dirty="0">
                <a:solidFill>
                  <a:schemeClr val="tx1"/>
                </a:solidFill>
                <a:latin typeface="+mn-lt"/>
                <a:ea typeface="MS PGothic" pitchFamily="34" charset="-128"/>
                <a:cs typeface="ＭＳ Ｐゴシック" pitchFamily="42" charset="-128"/>
              </a:rPr>
              <a:t>4-1. </a:t>
            </a:r>
            <a:r>
              <a:rPr lang="en-US" sz="1200" b="0" i="0" u="none" strike="noStrike" kern="1200" baseline="0" dirty="0">
                <a:solidFill>
                  <a:schemeClr val="tx1"/>
                </a:solidFill>
                <a:latin typeface="+mn-lt"/>
                <a:ea typeface="MS PGothic" pitchFamily="34" charset="-128"/>
                <a:cs typeface="ＭＳ Ｐゴシック" pitchFamily="42" charset="-128"/>
              </a:rPr>
              <a:t>Describe the nature and role of an internal assessment in formulating strategies.</a:t>
            </a:r>
          </a:p>
          <a:p>
            <a:r>
              <a:rPr lang="en-US" sz="1200" b="1" i="0" u="none" strike="noStrike" kern="1200" baseline="0" dirty="0">
                <a:solidFill>
                  <a:schemeClr val="tx1"/>
                </a:solidFill>
                <a:latin typeface="+mn-lt"/>
                <a:ea typeface="MS PGothic" pitchFamily="34" charset="-128"/>
                <a:cs typeface="ＭＳ Ｐゴシック" pitchFamily="42" charset="-128"/>
              </a:rPr>
              <a:t>4-2. </a:t>
            </a:r>
            <a:r>
              <a:rPr lang="en-US" sz="1200" b="0" i="0" u="none" strike="noStrike" kern="1200" baseline="0" dirty="0">
                <a:solidFill>
                  <a:schemeClr val="tx1"/>
                </a:solidFill>
                <a:latin typeface="+mn-lt"/>
                <a:ea typeface="MS PGothic" pitchFamily="34" charset="-128"/>
                <a:cs typeface="ＭＳ Ｐゴシック" pitchFamily="42" charset="-128"/>
              </a:rPr>
              <a:t>Discuss why organizational culture is so important in formulating strategies.</a:t>
            </a:r>
          </a:p>
          <a:p>
            <a:r>
              <a:rPr lang="en-US" sz="1200" b="1" i="0" u="none" strike="noStrike" kern="1200" baseline="0" dirty="0">
                <a:solidFill>
                  <a:schemeClr val="tx1"/>
                </a:solidFill>
                <a:latin typeface="+mn-lt"/>
                <a:ea typeface="MS PGothic" pitchFamily="34" charset="-128"/>
                <a:cs typeface="ＭＳ Ｐゴシック" pitchFamily="42" charset="-128"/>
              </a:rPr>
              <a:t>4-3. </a:t>
            </a:r>
            <a:r>
              <a:rPr lang="en-US" sz="1200" b="0" i="0" u="none" strike="noStrike" kern="1200" baseline="0" dirty="0">
                <a:solidFill>
                  <a:schemeClr val="tx1"/>
                </a:solidFill>
                <a:latin typeface="+mn-lt"/>
                <a:ea typeface="MS PGothic" pitchFamily="34" charset="-128"/>
                <a:cs typeface="ＭＳ Ｐゴシック" pitchFamily="42" charset="-128"/>
              </a:rPr>
              <a:t>Identify the basic functions (activities) that make up management and their relevance</a:t>
            </a:r>
          </a:p>
          <a:p>
            <a:r>
              <a:rPr lang="en-US" sz="1200" b="0" i="0" u="none" strike="noStrike" kern="1200" baseline="0" dirty="0">
                <a:solidFill>
                  <a:schemeClr val="tx1"/>
                </a:solidFill>
                <a:latin typeface="+mn-lt"/>
                <a:ea typeface="MS PGothic" pitchFamily="34" charset="-128"/>
                <a:cs typeface="ＭＳ Ｐゴシック" pitchFamily="42" charset="-128"/>
              </a:rPr>
              <a:t>in formulating strategies.</a:t>
            </a:r>
          </a:p>
          <a:p>
            <a:r>
              <a:rPr lang="en-US" sz="1200" b="1" i="0" u="none" strike="noStrike" kern="1200" baseline="0" dirty="0">
                <a:solidFill>
                  <a:schemeClr val="tx1"/>
                </a:solidFill>
                <a:latin typeface="+mn-lt"/>
                <a:ea typeface="MS PGothic" pitchFamily="34" charset="-128"/>
                <a:cs typeface="ＭＳ Ｐゴシック" pitchFamily="42" charset="-128"/>
              </a:rPr>
              <a:t>4-4. </a:t>
            </a:r>
            <a:r>
              <a:rPr lang="en-US" sz="1200" b="0" i="0" u="none" strike="noStrike" kern="1200" baseline="0" dirty="0">
                <a:solidFill>
                  <a:schemeClr val="tx1"/>
                </a:solidFill>
                <a:latin typeface="+mn-lt"/>
                <a:ea typeface="MS PGothic" pitchFamily="34" charset="-128"/>
                <a:cs typeface="ＭＳ Ｐゴシック" pitchFamily="42" charset="-128"/>
              </a:rPr>
              <a:t>Identify the basic functions of marketing and their relevance in formulating strategies.</a:t>
            </a:r>
          </a:p>
          <a:p>
            <a:r>
              <a:rPr lang="en-US" sz="1200" b="1" i="0" u="none" strike="noStrike" kern="1200" baseline="0" dirty="0">
                <a:solidFill>
                  <a:schemeClr val="tx1"/>
                </a:solidFill>
                <a:latin typeface="+mn-lt"/>
                <a:ea typeface="MS PGothic" pitchFamily="34" charset="-128"/>
                <a:cs typeface="ＭＳ Ｐゴシック" pitchFamily="42" charset="-128"/>
              </a:rPr>
              <a:t>4-5. </a:t>
            </a:r>
            <a:r>
              <a:rPr lang="en-US" sz="1200" b="0" i="0" u="none" strike="noStrike" kern="1200" baseline="0" dirty="0">
                <a:solidFill>
                  <a:schemeClr val="tx1"/>
                </a:solidFill>
                <a:latin typeface="+mn-lt"/>
                <a:ea typeface="MS PGothic" pitchFamily="34" charset="-128"/>
                <a:cs typeface="ＭＳ Ｐゴシック" pitchFamily="42" charset="-128"/>
              </a:rPr>
              <a:t>Discuss the nature and role of finance/accounting in formulating strategies.</a:t>
            </a:r>
          </a:p>
          <a:p>
            <a:r>
              <a:rPr lang="en-US" sz="1200" b="1" i="0" u="none" strike="noStrike" kern="1200" baseline="0" dirty="0">
                <a:solidFill>
                  <a:schemeClr val="tx1"/>
                </a:solidFill>
                <a:latin typeface="+mn-lt"/>
                <a:ea typeface="MS PGothic" pitchFamily="34" charset="-128"/>
                <a:cs typeface="ＭＳ Ｐゴシック" pitchFamily="42" charset="-128"/>
              </a:rPr>
              <a:t>4-6. </a:t>
            </a:r>
            <a:r>
              <a:rPr lang="en-US" sz="1200" b="0" i="0" u="none" strike="noStrike" kern="1200" baseline="0" dirty="0">
                <a:solidFill>
                  <a:schemeClr val="tx1"/>
                </a:solidFill>
                <a:latin typeface="+mn-lt"/>
                <a:ea typeface="MS PGothic" pitchFamily="34" charset="-128"/>
                <a:cs typeface="ＭＳ Ｐゴシック" pitchFamily="42" charset="-128"/>
              </a:rPr>
              <a:t>Discuss the nature and role of production/operations in formulating strategies.</a:t>
            </a:r>
          </a:p>
          <a:p>
            <a:r>
              <a:rPr lang="en-US" sz="1200" b="1" i="0" u="none" strike="noStrike" kern="1200" baseline="0" dirty="0">
                <a:solidFill>
                  <a:schemeClr val="tx1"/>
                </a:solidFill>
                <a:latin typeface="+mn-lt"/>
                <a:ea typeface="MS PGothic" pitchFamily="34" charset="-128"/>
                <a:cs typeface="ＭＳ Ｐゴシック" pitchFamily="42" charset="-128"/>
              </a:rPr>
              <a:t>4-7. </a:t>
            </a:r>
            <a:r>
              <a:rPr lang="en-US" sz="1200" b="0" i="0" u="none" strike="noStrike" kern="1200" baseline="0" dirty="0">
                <a:solidFill>
                  <a:schemeClr val="tx1"/>
                </a:solidFill>
                <a:latin typeface="+mn-lt"/>
                <a:ea typeface="MS PGothic" pitchFamily="34" charset="-128"/>
                <a:cs typeface="ＭＳ Ｐゴシック" pitchFamily="42" charset="-128"/>
              </a:rPr>
              <a:t>Discuss the nature and role of research and development (R&amp;D) in formulating</a:t>
            </a:r>
          </a:p>
          <a:p>
            <a:r>
              <a:rPr lang="en-US" sz="1200" b="0" i="0" u="none" strike="noStrike" kern="1200" baseline="0" dirty="0">
                <a:solidFill>
                  <a:schemeClr val="tx1"/>
                </a:solidFill>
                <a:latin typeface="+mn-lt"/>
                <a:ea typeface="MS PGothic" pitchFamily="34" charset="-128"/>
                <a:cs typeface="ＭＳ Ｐゴシック" pitchFamily="42" charset="-128"/>
              </a:rPr>
              <a:t>strategies.</a:t>
            </a:r>
          </a:p>
          <a:p>
            <a:r>
              <a:rPr lang="en-US" sz="1200" b="1" i="0" u="none" strike="noStrike" kern="1200" baseline="0" dirty="0">
                <a:solidFill>
                  <a:schemeClr val="tx1"/>
                </a:solidFill>
                <a:latin typeface="+mn-lt"/>
                <a:ea typeface="MS PGothic" pitchFamily="34" charset="-128"/>
                <a:cs typeface="ＭＳ Ｐゴシック" pitchFamily="42" charset="-128"/>
              </a:rPr>
              <a:t>4-8. </a:t>
            </a:r>
            <a:r>
              <a:rPr lang="en-US" sz="1200" b="0" i="0" u="none" strike="noStrike" kern="1200" baseline="0" dirty="0">
                <a:solidFill>
                  <a:schemeClr val="tx1"/>
                </a:solidFill>
                <a:latin typeface="+mn-lt"/>
                <a:ea typeface="MS PGothic" pitchFamily="34" charset="-128"/>
                <a:cs typeface="ＭＳ Ｐゴシック" pitchFamily="42" charset="-128"/>
              </a:rPr>
              <a:t>Discuss the nature and role of management information systems (MIS) in formulating</a:t>
            </a:r>
          </a:p>
          <a:p>
            <a:r>
              <a:rPr lang="en-US" sz="1200" b="0" i="0" u="none" strike="noStrike" kern="1200" baseline="0" dirty="0">
                <a:solidFill>
                  <a:schemeClr val="tx1"/>
                </a:solidFill>
                <a:latin typeface="+mn-lt"/>
                <a:ea typeface="MS PGothic" pitchFamily="34" charset="-128"/>
                <a:cs typeface="ＭＳ Ｐゴシック" pitchFamily="42" charset="-128"/>
              </a:rPr>
              <a:t>strategies.</a:t>
            </a:r>
          </a:p>
          <a:p>
            <a:r>
              <a:rPr lang="en-US" sz="1200" b="1" i="0" u="none" strike="noStrike" kern="1200" baseline="0" dirty="0">
                <a:solidFill>
                  <a:schemeClr val="tx1"/>
                </a:solidFill>
                <a:latin typeface="+mn-lt"/>
                <a:ea typeface="MS PGothic" pitchFamily="34" charset="-128"/>
                <a:cs typeface="ＭＳ Ｐゴシック" pitchFamily="42" charset="-128"/>
              </a:rPr>
              <a:t>4-9. </a:t>
            </a:r>
            <a:r>
              <a:rPr lang="en-US" sz="1200" b="0" i="0" u="none" strike="noStrike" kern="1200" baseline="0" dirty="0">
                <a:solidFill>
                  <a:schemeClr val="tx1"/>
                </a:solidFill>
                <a:latin typeface="+mn-lt"/>
                <a:ea typeface="MS PGothic" pitchFamily="34" charset="-128"/>
                <a:cs typeface="ＭＳ Ｐゴシック" pitchFamily="42" charset="-128"/>
              </a:rPr>
              <a:t>Explain value chain analysis and its relevance in formulating strategies.</a:t>
            </a:r>
          </a:p>
          <a:p>
            <a:r>
              <a:rPr lang="en-US" sz="1200" b="1" i="0" u="none" strike="noStrike" kern="1200" baseline="0" dirty="0">
                <a:solidFill>
                  <a:schemeClr val="tx1"/>
                </a:solidFill>
                <a:latin typeface="+mn-lt"/>
                <a:ea typeface="MS PGothic" pitchFamily="34" charset="-128"/>
                <a:cs typeface="ＭＳ Ｐゴシック" pitchFamily="42" charset="-128"/>
              </a:rPr>
              <a:t>4-10. </a:t>
            </a:r>
            <a:r>
              <a:rPr lang="en-US" sz="1200" b="0" i="0" u="none" strike="noStrike" kern="1200" baseline="0" dirty="0">
                <a:solidFill>
                  <a:schemeClr val="tx1"/>
                </a:solidFill>
                <a:latin typeface="+mn-lt"/>
                <a:ea typeface="MS PGothic" pitchFamily="34" charset="-128"/>
                <a:cs typeface="ＭＳ Ｐゴシック" pitchFamily="42" charset="-128"/>
              </a:rPr>
              <a:t>Develop and use an Internal Factor Evaluation (IFE) Matrix.</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2</a:t>
            </a:fld>
            <a:endParaRPr lang="en-US" altLang="en-US" dirty="0"/>
          </a:p>
        </p:txBody>
      </p:sp>
    </p:spTree>
    <p:extLst>
      <p:ext uri="{BB962C8B-B14F-4D97-AF65-F5344CB8AC3E}">
        <p14:creationId xmlns:p14="http://schemas.microsoft.com/office/powerpoint/2010/main" val="7875566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2290"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12291"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fld id="{C0EBFDF8-6249-4483-92FE-211A989EFCA9}" type="slidenum">
              <a:rPr lang="en-US" altLang="en-US" sz="1200"/>
              <a:pPr eaLnBrk="1" hangingPunct="1"/>
              <a:t>4</a:t>
            </a:fld>
            <a:endParaRPr lang="en-US" altLang="en-US" sz="1200" dirty="0"/>
          </a:p>
        </p:txBody>
      </p:sp>
    </p:spTree>
    <p:extLst>
      <p:ext uri="{BB962C8B-B14F-4D97-AF65-F5344CB8AC3E}">
        <p14:creationId xmlns:p14="http://schemas.microsoft.com/office/powerpoint/2010/main" val="2802432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Strategies are designed in part to improve on a firm’s weaknesses, turning them into strengths—and maybe even into distinctive competencies that can provide the firm with competitive advantages over rival firms.</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5</a:t>
            </a:fld>
            <a:endParaRPr lang="en-US" altLang="en-US" dirty="0"/>
          </a:p>
        </p:txBody>
      </p:sp>
    </p:spTree>
    <p:extLst>
      <p:ext uri="{BB962C8B-B14F-4D97-AF65-F5344CB8AC3E}">
        <p14:creationId xmlns:p14="http://schemas.microsoft.com/office/powerpoint/2010/main" val="36062251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5362"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z="1200" b="0" i="0" u="none" strike="noStrike" kern="1200" baseline="0" dirty="0">
                <a:solidFill>
                  <a:schemeClr val="tx1"/>
                </a:solidFill>
                <a:latin typeface="+mn-lt"/>
                <a:ea typeface="MS PGothic" pitchFamily="34" charset="-128"/>
                <a:cs typeface="ＭＳ Ｐゴシック" pitchFamily="42" charset="-128"/>
              </a:rPr>
              <a:t>All organizations have strengths and weaknesses in the functional areas of business. No enterprise is equally strong or weak in all areas. Strategic planning is most successful when managers and employees from all functional areas work together to provide ideas and information.</a:t>
            </a:r>
            <a:endParaRPr lang="en-US" altLang="en-US" dirty="0"/>
          </a:p>
        </p:txBody>
      </p:sp>
      <p:sp>
        <p:nvSpPr>
          <p:cNvPr id="15363"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fld id="{3688E5D3-17AA-42B9-B4CA-B3D03D896C4F}" type="slidenum">
              <a:rPr lang="en-US" altLang="en-US" sz="1200"/>
              <a:pPr eaLnBrk="1" hangingPunct="1"/>
              <a:t>6</a:t>
            </a:fld>
            <a:endParaRPr lang="en-US" altLang="en-US" sz="1200" dirty="0"/>
          </a:p>
        </p:txBody>
      </p:sp>
    </p:spTree>
    <p:extLst>
      <p:ext uri="{BB962C8B-B14F-4D97-AF65-F5344CB8AC3E}">
        <p14:creationId xmlns:p14="http://schemas.microsoft.com/office/powerpoint/2010/main" val="2143260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8434"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Physical resources include all plant and equipment, location, technology, raw materials, machines; human resources include all employees, training, experience, intelligence, knowledge, skills, abilities; and organizational resources include firm structure, planning processes, information systems, patents, trademarks, copyrights, databases, and so on.</a:t>
            </a:r>
          </a:p>
        </p:txBody>
      </p:sp>
      <p:sp>
        <p:nvSpPr>
          <p:cNvPr id="18435"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fld id="{25419B45-4444-4DA8-8CF6-FC939B6F30CC}" type="slidenum">
              <a:rPr lang="en-US" altLang="en-US" sz="1200"/>
              <a:pPr eaLnBrk="1" hangingPunct="1"/>
              <a:t>8</a:t>
            </a:fld>
            <a:endParaRPr lang="en-US" altLang="en-US" sz="1200" dirty="0"/>
          </a:p>
        </p:txBody>
      </p:sp>
    </p:spTree>
    <p:extLst>
      <p:ext uri="{BB962C8B-B14F-4D97-AF65-F5344CB8AC3E}">
        <p14:creationId xmlns:p14="http://schemas.microsoft.com/office/powerpoint/2010/main" val="630283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The basic premise of the RBV is that the mix, type, amount, and nature of a firm’s internal resources should be considered first and foremost in devising strategies that can lead to sustainable competitive advantage.</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9</a:t>
            </a:fld>
            <a:endParaRPr lang="en-US" altLang="en-US" dirty="0"/>
          </a:p>
        </p:txBody>
      </p:sp>
    </p:spTree>
    <p:extLst>
      <p:ext uri="{BB962C8B-B14F-4D97-AF65-F5344CB8AC3E}">
        <p14:creationId xmlns:p14="http://schemas.microsoft.com/office/powerpoint/2010/main" val="33893583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Every business entity has a unique organizational culture that impacts strategic-planning activities.</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10</a:t>
            </a:fld>
            <a:endParaRPr lang="en-US" altLang="en-US" dirty="0"/>
          </a:p>
        </p:txBody>
      </p:sp>
    </p:spTree>
    <p:extLst>
      <p:ext uri="{BB962C8B-B14F-4D97-AF65-F5344CB8AC3E}">
        <p14:creationId xmlns:p14="http://schemas.microsoft.com/office/powerpoint/2010/main" val="39592315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Remarkably resistant to change, culture can represent a major strength or weakness for any firm. It can be an underlying reason for strengths or weaknesses in any of the major business functions.</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11</a:t>
            </a:fld>
            <a:endParaRPr lang="en-US" altLang="en-US" dirty="0"/>
          </a:p>
        </p:txBody>
      </p:sp>
    </p:spTree>
    <p:extLst>
      <p:ext uri="{BB962C8B-B14F-4D97-AF65-F5344CB8AC3E}">
        <p14:creationId xmlns:p14="http://schemas.microsoft.com/office/powerpoint/2010/main" val="26109672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These products or dimensions are levers that strategists can use to influence and direct strategy formulation, implementation, and evaluation activities.</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12</a:t>
            </a:fld>
            <a:endParaRPr lang="en-US" altLang="en-US" dirty="0"/>
          </a:p>
        </p:txBody>
      </p:sp>
    </p:spTree>
    <p:extLst>
      <p:ext uri="{BB962C8B-B14F-4D97-AF65-F5344CB8AC3E}">
        <p14:creationId xmlns:p14="http://schemas.microsoft.com/office/powerpoint/2010/main" val="24188127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Table 4-2 provides some example (possible) aspects of an organization’s culture. Note that you might want to ask employees and managers to rate the degree that the dimension characterizes the firm.</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13</a:t>
            </a:fld>
            <a:endParaRPr lang="en-US" altLang="en-US" dirty="0"/>
          </a:p>
        </p:txBody>
      </p:sp>
    </p:spTree>
    <p:extLst>
      <p:ext uri="{BB962C8B-B14F-4D97-AF65-F5344CB8AC3E}">
        <p14:creationId xmlns:p14="http://schemas.microsoft.com/office/powerpoint/2010/main" val="22686296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latin typeface="Arial" charset="0"/>
                <a:ea typeface="MS PGothic" pitchFamily="34" charset="-128"/>
                <a:cs typeface="Arial" charset="0"/>
              </a:rPr>
              <a:t>These activities are important to assess in strategic planning because an organization should continually capitalize on its management strengths and improve on its management weaknesses.</a:t>
            </a:r>
          </a:p>
          <a:p>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14</a:t>
            </a:fld>
            <a:endParaRPr lang="en-US" altLang="en-US" dirty="0"/>
          </a:p>
        </p:txBody>
      </p:sp>
    </p:spTree>
    <p:extLst>
      <p:ext uri="{BB962C8B-B14F-4D97-AF65-F5344CB8AC3E}">
        <p14:creationId xmlns:p14="http://schemas.microsoft.com/office/powerpoint/2010/main" val="8358442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Planning consists of all those managerial activities related to preparing for the future.</a:t>
            </a:r>
          </a:p>
          <a:p>
            <a:r>
              <a:rPr lang="en-US" sz="1200" b="0" i="0" u="none" strike="noStrike" kern="1200" baseline="0" dirty="0">
                <a:solidFill>
                  <a:schemeClr val="tx1"/>
                </a:solidFill>
                <a:latin typeface="+mn-lt"/>
                <a:ea typeface="MS PGothic" pitchFamily="34" charset="-128"/>
                <a:cs typeface="ＭＳ Ｐゴシック" pitchFamily="42" charset="-128"/>
              </a:rPr>
              <a:t>Organizing includes all those managerial activities that result in a structure of task and authority relationships.</a:t>
            </a:r>
          </a:p>
          <a:p>
            <a:r>
              <a:rPr lang="en-US" sz="1200" b="0" i="0" u="none" strike="noStrike" kern="1200" baseline="0" dirty="0">
                <a:solidFill>
                  <a:schemeClr val="tx1"/>
                </a:solidFill>
                <a:latin typeface="+mn-lt"/>
                <a:ea typeface="MS PGothic" pitchFamily="34" charset="-128"/>
                <a:cs typeface="ＭＳ Ｐゴシック" pitchFamily="42" charset="-128"/>
              </a:rPr>
              <a:t>Motivating involves efforts directed toward shaping human behavior.</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15</a:t>
            </a:fld>
            <a:endParaRPr lang="en-US" altLang="en-US" dirty="0"/>
          </a:p>
        </p:txBody>
      </p:sp>
    </p:spTree>
    <p:extLst>
      <p:ext uri="{BB962C8B-B14F-4D97-AF65-F5344CB8AC3E}">
        <p14:creationId xmlns:p14="http://schemas.microsoft.com/office/powerpoint/2010/main" val="18100972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Staffing refers to human resource (HR) activities.</a:t>
            </a:r>
          </a:p>
          <a:p>
            <a:r>
              <a:rPr lang="en-US" sz="1200" b="0" i="0" u="none" strike="noStrike" kern="1200" baseline="0" dirty="0">
                <a:solidFill>
                  <a:schemeClr val="tx1"/>
                </a:solidFill>
                <a:latin typeface="+mn-lt"/>
                <a:ea typeface="MS PGothic" pitchFamily="34" charset="-128"/>
                <a:cs typeface="ＭＳ Ｐゴシック" pitchFamily="42" charset="-128"/>
              </a:rPr>
              <a:t>Controlling refers to all those managerial activities directed toward ensuring that actual results are consistent with planned results.</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16</a:t>
            </a:fld>
            <a:endParaRPr lang="en-US" altLang="en-US" dirty="0"/>
          </a:p>
        </p:txBody>
      </p:sp>
    </p:spTree>
    <p:extLst>
      <p:ext uri="{BB962C8B-B14F-4D97-AF65-F5344CB8AC3E}">
        <p14:creationId xmlns:p14="http://schemas.microsoft.com/office/powerpoint/2010/main" val="29390472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This checklist of questions can help determine specific strengths and weaknesses in the functional area of business. An answer of </a:t>
            </a:r>
            <a:r>
              <a:rPr lang="en-US" sz="1200" b="0" i="1" u="none" strike="noStrike" kern="1200" baseline="0" dirty="0">
                <a:solidFill>
                  <a:schemeClr val="tx1"/>
                </a:solidFill>
                <a:latin typeface="+mn-lt"/>
                <a:ea typeface="MS PGothic" pitchFamily="34" charset="-128"/>
                <a:cs typeface="ＭＳ Ｐゴシック" pitchFamily="42" charset="-128"/>
              </a:rPr>
              <a:t>no </a:t>
            </a:r>
            <a:r>
              <a:rPr lang="en-US" sz="1200" b="0" i="0" u="none" strike="noStrike" kern="1200" baseline="0" dirty="0">
                <a:solidFill>
                  <a:schemeClr val="tx1"/>
                </a:solidFill>
                <a:latin typeface="+mn-lt"/>
                <a:ea typeface="MS PGothic" pitchFamily="34" charset="-128"/>
                <a:cs typeface="ＭＳ Ｐゴシック" pitchFamily="42" charset="-128"/>
              </a:rPr>
              <a:t>to any question could indicate a potential weakness. Positive or </a:t>
            </a:r>
            <a:r>
              <a:rPr lang="en-US" sz="1200" b="0" i="1" u="none" strike="noStrike" kern="1200" baseline="0" dirty="0">
                <a:solidFill>
                  <a:schemeClr val="tx1"/>
                </a:solidFill>
                <a:latin typeface="+mn-lt"/>
                <a:ea typeface="MS PGothic" pitchFamily="34" charset="-128"/>
                <a:cs typeface="ＭＳ Ｐゴシック" pitchFamily="42" charset="-128"/>
              </a:rPr>
              <a:t>yes </a:t>
            </a:r>
            <a:r>
              <a:rPr lang="en-US" sz="1200" b="0" i="0" u="none" strike="noStrike" kern="1200" baseline="0" dirty="0">
                <a:solidFill>
                  <a:schemeClr val="tx1"/>
                </a:solidFill>
                <a:latin typeface="+mn-lt"/>
                <a:ea typeface="MS PGothic" pitchFamily="34" charset="-128"/>
                <a:cs typeface="ＭＳ Ｐゴシック" pitchFamily="42" charset="-128"/>
              </a:rPr>
              <a:t>answers to the checklist questions suggest potential areas of strength.</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17</a:t>
            </a:fld>
            <a:endParaRPr lang="en-US" altLang="en-US" dirty="0"/>
          </a:p>
        </p:txBody>
      </p:sp>
    </p:spTree>
    <p:extLst>
      <p:ext uri="{BB962C8B-B14F-4D97-AF65-F5344CB8AC3E}">
        <p14:creationId xmlns:p14="http://schemas.microsoft.com/office/powerpoint/2010/main" val="1093615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Marketing can be described as the process of defining, anticipating, creating, and fulfilling customers’ needs and wants for products and services.</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19</a:t>
            </a:fld>
            <a:endParaRPr lang="en-US" altLang="en-US" dirty="0"/>
          </a:p>
        </p:txBody>
      </p:sp>
    </p:spTree>
    <p:extLst>
      <p:ext uri="{BB962C8B-B14F-4D97-AF65-F5344CB8AC3E}">
        <p14:creationId xmlns:p14="http://schemas.microsoft.com/office/powerpoint/2010/main" val="40422698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the </a:t>
            </a:r>
            <a:r>
              <a:rPr lang="en-US" sz="1200" b="0" i="0" u="none" strike="noStrike" kern="1200" baseline="0" dirty="0">
                <a:solidFill>
                  <a:schemeClr val="tx1"/>
                </a:solidFill>
                <a:latin typeface="+mn-lt"/>
                <a:ea typeface="MS PGothic" pitchFamily="34" charset="-128"/>
                <a:cs typeface="ＭＳ Ｐゴシック" pitchFamily="42" charset="-128"/>
              </a:rPr>
              <a:t>seven basic functions of marketing.  Each will be described on the following slides.</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20</a:t>
            </a:fld>
            <a:endParaRPr lang="en-US" altLang="en-US" dirty="0"/>
          </a:p>
        </p:txBody>
      </p:sp>
    </p:spTree>
    <p:extLst>
      <p:ext uri="{BB962C8B-B14F-4D97-AF65-F5344CB8AC3E}">
        <p14:creationId xmlns:p14="http://schemas.microsoft.com/office/powerpoint/2010/main" val="35243240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Customer analysis is the first function</a:t>
            </a:r>
            <a:r>
              <a:rPr lang="en-US" baseline="0" dirty="0"/>
              <a:t> of marketing.</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21</a:t>
            </a:fld>
            <a:endParaRPr lang="en-US" altLang="en-US" dirty="0"/>
          </a:p>
        </p:txBody>
      </p:sp>
    </p:spTree>
    <p:extLst>
      <p:ext uri="{BB962C8B-B14F-4D97-AF65-F5344CB8AC3E}">
        <p14:creationId xmlns:p14="http://schemas.microsoft.com/office/powerpoint/2010/main" val="26781573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Selling products and services is the second function</a:t>
            </a:r>
            <a:r>
              <a:rPr lang="en-US" baseline="0" dirty="0"/>
              <a:t> of marketing. </a:t>
            </a:r>
            <a:r>
              <a:rPr lang="en-US" sz="1200" b="0" i="0" u="none" strike="noStrike" kern="1200" baseline="0" dirty="0">
                <a:solidFill>
                  <a:schemeClr val="tx1"/>
                </a:solidFill>
                <a:latin typeface="+mn-lt"/>
                <a:ea typeface="MS PGothic" pitchFamily="34" charset="-128"/>
                <a:cs typeface="ＭＳ Ｐゴシック" pitchFamily="42" charset="-128"/>
              </a:rPr>
              <a:t>Successful strategy implementation generally rests on the ability of an organization to sell some product or service.</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22</a:t>
            </a:fld>
            <a:endParaRPr lang="en-US" altLang="en-US" dirty="0"/>
          </a:p>
        </p:txBody>
      </p:sp>
    </p:spTree>
    <p:extLst>
      <p:ext uri="{BB962C8B-B14F-4D97-AF65-F5344CB8AC3E}">
        <p14:creationId xmlns:p14="http://schemas.microsoft.com/office/powerpoint/2010/main" val="17107630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800" b="0" kern="1200" dirty="0">
                <a:solidFill>
                  <a:schemeClr val="tx1"/>
                </a:solidFill>
                <a:latin typeface="Arial" charset="0"/>
                <a:ea typeface="MS PGothic" pitchFamily="34" charset="-128"/>
                <a:cs typeface="Arial" charset="0"/>
              </a:rPr>
              <a:t>Product and service planning is the third function of marketing.</a:t>
            </a:r>
          </a:p>
          <a:p>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23</a:t>
            </a:fld>
            <a:endParaRPr lang="en-US" altLang="en-US" dirty="0"/>
          </a:p>
        </p:txBody>
      </p:sp>
    </p:spTree>
    <p:extLst>
      <p:ext uri="{BB962C8B-B14F-4D97-AF65-F5344CB8AC3E}">
        <p14:creationId xmlns:p14="http://schemas.microsoft.com/office/powerpoint/2010/main" val="24690576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Pricing is the fourth function of marketing.</a:t>
            </a:r>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24</a:t>
            </a:fld>
            <a:endParaRPr lang="en-US" altLang="en-US" dirty="0"/>
          </a:p>
        </p:txBody>
      </p:sp>
    </p:spTree>
    <p:extLst>
      <p:ext uri="{BB962C8B-B14F-4D97-AF65-F5344CB8AC3E}">
        <p14:creationId xmlns:p14="http://schemas.microsoft.com/office/powerpoint/2010/main" val="28776579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Distribution is the fifth function of marketing.</a:t>
            </a:r>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25</a:t>
            </a:fld>
            <a:endParaRPr lang="en-US" altLang="en-US" dirty="0"/>
          </a:p>
        </p:txBody>
      </p:sp>
    </p:spTree>
    <p:extLst>
      <p:ext uri="{BB962C8B-B14F-4D97-AF65-F5344CB8AC3E}">
        <p14:creationId xmlns:p14="http://schemas.microsoft.com/office/powerpoint/2010/main" val="26972201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Marketing research is the sixth function of marketing.</a:t>
            </a:r>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26</a:t>
            </a:fld>
            <a:endParaRPr lang="en-US" altLang="en-US" dirty="0"/>
          </a:p>
        </p:txBody>
      </p:sp>
    </p:spTree>
    <p:extLst>
      <p:ext uri="{BB962C8B-B14F-4D97-AF65-F5344CB8AC3E}">
        <p14:creationId xmlns:p14="http://schemas.microsoft.com/office/powerpoint/2010/main" val="12199623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Cost/benefit</a:t>
            </a:r>
            <a:r>
              <a:rPr lang="en-US" baseline="0" dirty="0"/>
              <a:t> analysis is t</a:t>
            </a:r>
            <a:r>
              <a:rPr lang="en-US" dirty="0"/>
              <a:t>he seventh</a:t>
            </a:r>
            <a:r>
              <a:rPr lang="en-US" baseline="0" dirty="0"/>
              <a:t> function of marketing.</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27</a:t>
            </a:fld>
            <a:endParaRPr lang="en-US" altLang="en-US" dirty="0"/>
          </a:p>
        </p:txBody>
      </p:sp>
    </p:spTree>
    <p:extLst>
      <p:ext uri="{BB962C8B-B14F-4D97-AF65-F5344CB8AC3E}">
        <p14:creationId xmlns:p14="http://schemas.microsoft.com/office/powerpoint/2010/main" val="8864828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These questions about marketing must be examined in strategic planning.</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28</a:t>
            </a:fld>
            <a:endParaRPr lang="en-US" altLang="en-US" dirty="0"/>
          </a:p>
        </p:txBody>
      </p:sp>
    </p:spTree>
    <p:extLst>
      <p:ext uri="{BB962C8B-B14F-4D97-AF65-F5344CB8AC3E}">
        <p14:creationId xmlns:p14="http://schemas.microsoft.com/office/powerpoint/2010/main" val="27068013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According to James Van Horne, the functions of finance/accounting comprise three decisions: the investment decision, the financing decision, and the dividend decision.</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30</a:t>
            </a:fld>
            <a:endParaRPr lang="en-US" altLang="en-US" dirty="0"/>
          </a:p>
        </p:txBody>
      </p:sp>
    </p:spTree>
    <p:extLst>
      <p:ext uri="{BB962C8B-B14F-4D97-AF65-F5344CB8AC3E}">
        <p14:creationId xmlns:p14="http://schemas.microsoft.com/office/powerpoint/2010/main" val="21531918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After strategies are formulated, capital budgeting decisions are required to successfully implement strategies.</a:t>
            </a:r>
          </a:p>
          <a:p>
            <a:r>
              <a:rPr lang="en-US" sz="1200" b="0" i="0" u="none" strike="noStrike" kern="1200" baseline="0" dirty="0">
                <a:solidFill>
                  <a:schemeClr val="tx1"/>
                </a:solidFill>
                <a:latin typeface="+mn-lt"/>
                <a:ea typeface="MS PGothic" pitchFamily="34" charset="-128"/>
                <a:cs typeface="ＭＳ Ｐゴシック" pitchFamily="42" charset="-128"/>
              </a:rPr>
              <a:t>Firms may raise capital by, for example, issuing stock, increasing debt, selling assets, or using a combination of these approaches.</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31</a:t>
            </a:fld>
            <a:endParaRPr lang="en-US" altLang="en-US" dirty="0"/>
          </a:p>
        </p:txBody>
      </p:sp>
    </p:spTree>
    <p:extLst>
      <p:ext uri="{BB962C8B-B14F-4D97-AF65-F5344CB8AC3E}">
        <p14:creationId xmlns:p14="http://schemas.microsoft.com/office/powerpoint/2010/main" val="24330207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Three financial ratios that are helpful in evaluating a firm’s dividend decisions are the earnings-per-share ratio, the dividends-per-share ratio, and the price-earnings ratio.</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32</a:t>
            </a:fld>
            <a:endParaRPr lang="en-US" altLang="en-US" dirty="0"/>
          </a:p>
        </p:txBody>
      </p:sp>
    </p:spTree>
    <p:extLst>
      <p:ext uri="{BB962C8B-B14F-4D97-AF65-F5344CB8AC3E}">
        <p14:creationId xmlns:p14="http://schemas.microsoft.com/office/powerpoint/2010/main" val="1291200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Some finance and accounting questions that should be examined in any strategic analysis of the firm are given here.</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33</a:t>
            </a:fld>
            <a:endParaRPr lang="en-US" altLang="en-US" dirty="0"/>
          </a:p>
        </p:txBody>
      </p:sp>
    </p:spTree>
    <p:extLst>
      <p:ext uri="{BB962C8B-B14F-4D97-AF65-F5344CB8AC3E}">
        <p14:creationId xmlns:p14="http://schemas.microsoft.com/office/powerpoint/2010/main" val="27576891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Production and operations activities often represent the largest part of an organization’s human and capital assets.</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35</a:t>
            </a:fld>
            <a:endParaRPr lang="en-US" altLang="en-US" dirty="0"/>
          </a:p>
        </p:txBody>
      </p:sp>
    </p:spTree>
    <p:extLst>
      <p:ext uri="{BB962C8B-B14F-4D97-AF65-F5344CB8AC3E}">
        <p14:creationId xmlns:p14="http://schemas.microsoft.com/office/powerpoint/2010/main" val="36403827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Roger Schroeder suggests that production and operations management comprises five functions or decision areas: process, capacity, inventory, workforce, and quality.</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36</a:t>
            </a:fld>
            <a:endParaRPr lang="en-US" altLang="en-US" dirty="0"/>
          </a:p>
        </p:txBody>
      </p:sp>
    </p:spTree>
    <p:extLst>
      <p:ext uri="{BB962C8B-B14F-4D97-AF65-F5344CB8AC3E}">
        <p14:creationId xmlns:p14="http://schemas.microsoft.com/office/powerpoint/2010/main" val="24686988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0" i="0" u="none" strike="noStrike" kern="1200" baseline="0" dirty="0">
                <a:solidFill>
                  <a:schemeClr val="tx1"/>
                </a:solidFill>
                <a:latin typeface="+mn-lt"/>
                <a:ea typeface="MS PGothic" pitchFamily="34" charset="-128"/>
                <a:cs typeface="ＭＳ Ｐゴシック" pitchFamily="42" charset="-128"/>
              </a:rPr>
              <a:t>James Dilworth has outlined implications of several types of strategic decisions a company might make.</a:t>
            </a:r>
            <a:endParaRPr lang="en-US" dirty="0"/>
          </a:p>
          <a:p>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37</a:t>
            </a:fld>
            <a:endParaRPr lang="en-US" altLang="en-US" dirty="0"/>
          </a:p>
        </p:txBody>
      </p:sp>
    </p:spTree>
    <p:extLst>
      <p:ext uri="{BB962C8B-B14F-4D97-AF65-F5344CB8AC3E}">
        <p14:creationId xmlns:p14="http://schemas.microsoft.com/office/powerpoint/2010/main" val="13424413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Questions such as these should be examined during the analysis of production and operations.</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38</a:t>
            </a:fld>
            <a:endParaRPr lang="en-US" altLang="en-US" dirty="0"/>
          </a:p>
        </p:txBody>
      </p:sp>
    </p:spTree>
    <p:extLst>
      <p:ext uri="{BB962C8B-B14F-4D97-AF65-F5344CB8AC3E}">
        <p14:creationId xmlns:p14="http://schemas.microsoft.com/office/powerpoint/2010/main" val="9738455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Organizations invest in R&amp;D because they believe that such an investment will lead to a superior product or service and will give them competitive advantages.</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39</a:t>
            </a:fld>
            <a:endParaRPr lang="en-US" altLang="en-US" dirty="0"/>
          </a:p>
        </p:txBody>
      </p:sp>
    </p:spTree>
    <p:extLst>
      <p:ext uri="{BB962C8B-B14F-4D97-AF65-F5344CB8AC3E}">
        <p14:creationId xmlns:p14="http://schemas.microsoft.com/office/powerpoint/2010/main" val="41712291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The heart of an information system is a database containing the kinds of records and data important to managers.</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40</a:t>
            </a:fld>
            <a:endParaRPr lang="en-US" altLang="en-US" dirty="0"/>
          </a:p>
        </p:txBody>
      </p:sp>
    </p:spTree>
    <p:extLst>
      <p:ext uri="{BB962C8B-B14F-4D97-AF65-F5344CB8AC3E}">
        <p14:creationId xmlns:p14="http://schemas.microsoft.com/office/powerpoint/2010/main" val="340209914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Questions such as these should be asked when conducting an MIS audit.</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41</a:t>
            </a:fld>
            <a:endParaRPr lang="en-US" altLang="en-US" dirty="0"/>
          </a:p>
        </p:txBody>
      </p:sp>
    </p:spTree>
    <p:extLst>
      <p:ext uri="{BB962C8B-B14F-4D97-AF65-F5344CB8AC3E}">
        <p14:creationId xmlns:p14="http://schemas.microsoft.com/office/powerpoint/2010/main" val="13312345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According to Porter, the business of a firm can best be described as a </a:t>
            </a:r>
            <a:r>
              <a:rPr lang="en-US" sz="1200" b="0" i="1" u="none" strike="noStrike" kern="1200" baseline="0" dirty="0">
                <a:solidFill>
                  <a:schemeClr val="tx1"/>
                </a:solidFill>
                <a:latin typeface="+mn-lt"/>
                <a:ea typeface="MS PGothic" pitchFamily="34" charset="-128"/>
                <a:cs typeface="ＭＳ Ｐゴシック" pitchFamily="42" charset="-128"/>
              </a:rPr>
              <a:t>value chain, </a:t>
            </a:r>
            <a:r>
              <a:rPr lang="en-US" sz="1200" b="0" i="0" u="none" strike="noStrike" kern="1200" baseline="0" dirty="0">
                <a:solidFill>
                  <a:schemeClr val="tx1"/>
                </a:solidFill>
                <a:latin typeface="+mn-lt"/>
                <a:ea typeface="MS PGothic" pitchFamily="34" charset="-128"/>
                <a:cs typeface="ＭＳ Ｐゴシック" pitchFamily="42" charset="-128"/>
              </a:rPr>
              <a:t>in which total revenues minus total costs of all activities undertaken to develop and market a product or service yields value.</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43</a:t>
            </a:fld>
            <a:endParaRPr lang="en-US" altLang="en-US" dirty="0"/>
          </a:p>
        </p:txBody>
      </p:sp>
    </p:spTree>
    <p:extLst>
      <p:ext uri="{BB962C8B-B14F-4D97-AF65-F5344CB8AC3E}">
        <p14:creationId xmlns:p14="http://schemas.microsoft.com/office/powerpoint/2010/main" val="15682778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More and more companies are using VCA to gain and sustain competitive advantage by being especially efficient and effective along various parts of the value chain.</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44</a:t>
            </a:fld>
            <a:endParaRPr lang="en-US" altLang="en-US" dirty="0"/>
          </a:p>
        </p:txBody>
      </p:sp>
    </p:spTree>
    <p:extLst>
      <p:ext uri="{BB962C8B-B14F-4D97-AF65-F5344CB8AC3E}">
        <p14:creationId xmlns:p14="http://schemas.microsoft.com/office/powerpoint/2010/main" val="260323634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S PGothic" pitchFamily="34" charset="-128"/>
                <a:cs typeface="ＭＳ Ｐゴシック" pitchFamily="42" charset="-128"/>
              </a:rPr>
              <a:t>Benchmarking enables a firm to take action to improve its competitiveness by identifying (and improving on) value chain activities where rival firms have comparative advantages in cost, service, reputation, or operation.</a:t>
            </a:r>
            <a:endParaRPr lang="en-US" dirty="0"/>
          </a:p>
        </p:txBody>
      </p:sp>
      <p:sp>
        <p:nvSpPr>
          <p:cNvPr id="4" name="Slide Number Placeholder 3"/>
          <p:cNvSpPr>
            <a:spLocks noGrp="1"/>
          </p:cNvSpPr>
          <p:nvPr>
            <p:ph type="sldNum" sz="quarter" idx="10"/>
          </p:nvPr>
        </p:nvSpPr>
        <p:spPr/>
        <p:txBody>
          <a:bodyPr/>
          <a:lstStyle/>
          <a:p>
            <a:fld id="{16DA0AA9-8E94-4062-A355-C9A52FC50B9D}" type="slidenum">
              <a:rPr lang="en-US" altLang="en-US" smtClean="0"/>
              <a:pPr/>
              <a:t>45</a:t>
            </a:fld>
            <a:endParaRPr lang="en-US" altLang="en-US" dirty="0"/>
          </a:p>
        </p:txBody>
      </p:sp>
    </p:spTree>
    <p:extLst>
      <p:ext uri="{BB962C8B-B14F-4D97-AF65-F5344CB8AC3E}">
        <p14:creationId xmlns:p14="http://schemas.microsoft.com/office/powerpoint/2010/main" val="401858595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08/06/2020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08/06/2020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08/06/2020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08/06/2020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08/06/2020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08/06/2020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08/06/2020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08/06/2020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08/06/2020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08/06/2020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08/06/2020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08/06/2020</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996952"/>
            <a:ext cx="7992888" cy="1470025"/>
          </a:xfrm>
        </p:spPr>
        <p:txBody>
          <a:bodyPr>
            <a:normAutofit/>
          </a:bodyPr>
          <a:lstStyle/>
          <a:p>
            <a:r>
              <a:rPr lang="en-GB" dirty="0">
                <a:solidFill>
                  <a:schemeClr val="bg1"/>
                </a:solidFill>
              </a:rPr>
              <a:t>Internal assessment and analysis </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a:defRPr/>
            </a:pPr>
            <a:r>
              <a:rPr lang="en-US" dirty="0">
                <a:latin typeface="Arial" charset="0"/>
                <a:ea typeface="+mj-ea"/>
                <a:cs typeface="Arial" charset="0"/>
              </a:rPr>
              <a:t>Learning Objectives</a:t>
            </a:r>
          </a:p>
        </p:txBody>
      </p:sp>
      <p:sp>
        <p:nvSpPr>
          <p:cNvPr id="8194" name="Content Placeholder 2"/>
          <p:cNvSpPr>
            <a:spLocks noGrp="1"/>
          </p:cNvSpPr>
          <p:nvPr>
            <p:ph idx="1"/>
          </p:nvPr>
        </p:nvSpPr>
        <p:spPr/>
        <p:txBody>
          <a:bodyPr>
            <a:normAutofit fontScale="92500" lnSpcReduction="20000"/>
          </a:bodyPr>
          <a:lstStyle/>
          <a:p>
            <a:pPr marL="514350" indent="-514350">
              <a:buFont typeface="+mj-lt"/>
              <a:buAutoNum type="arabicPeriod"/>
            </a:pPr>
            <a:r>
              <a:rPr lang="en-US" sz="2800" dirty="0"/>
              <a:t>Describe the nature and role of an internal assessment in formulating strategies.</a:t>
            </a:r>
          </a:p>
          <a:p>
            <a:pPr marL="514350" indent="-514350">
              <a:buFont typeface="+mj-lt"/>
              <a:buAutoNum type="arabicPeriod"/>
            </a:pPr>
            <a:r>
              <a:rPr lang="en-US" sz="2800" dirty="0"/>
              <a:t>Discuss why organizational culture is so important in formulating strategies.</a:t>
            </a:r>
          </a:p>
          <a:p>
            <a:pPr marL="514350" indent="-514350">
              <a:buFont typeface="+mj-lt"/>
              <a:buAutoNum type="arabicPeriod"/>
            </a:pPr>
            <a:r>
              <a:rPr lang="en-US" sz="2800" dirty="0"/>
              <a:t>Identify the basic functions (activities) that make up management and their relevance in formulating strategies.</a:t>
            </a:r>
          </a:p>
          <a:p>
            <a:pPr marL="514350" indent="-514350">
              <a:buFont typeface="+mj-lt"/>
              <a:buAutoNum type="arabicPeriod"/>
            </a:pPr>
            <a:r>
              <a:rPr lang="en-US" sz="2800" dirty="0"/>
              <a:t>Identify the basic functions of marketing and their relevance in formulating strategies.</a:t>
            </a:r>
          </a:p>
          <a:p>
            <a:pPr marL="514350" indent="-514350">
              <a:buFont typeface="+mj-lt"/>
              <a:buAutoNum type="arabicPeriod"/>
            </a:pPr>
            <a:r>
              <a:rPr lang="en-US" sz="2800" dirty="0"/>
              <a:t>Discuss the nature and role of finance and accounting in formulating strategies.</a:t>
            </a:r>
            <a:endParaRPr lang="en-US" altLang="en-US" sz="2600" dirty="0">
              <a:solidFill>
                <a:schemeClr val="tx1"/>
              </a:solidFill>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2</a:t>
            </a:fld>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a:defRPr/>
            </a:pPr>
            <a:r>
              <a:rPr lang="en-US" dirty="0">
                <a:solidFill>
                  <a:schemeClr val="tx1"/>
                </a:solidFill>
                <a:latin typeface="Arial" charset="0"/>
                <a:ea typeface="+mj-ea"/>
                <a:cs typeface="Arial" charset="0"/>
              </a:rPr>
              <a:t>Learning Objectives (cont.)</a:t>
            </a:r>
          </a:p>
        </p:txBody>
      </p:sp>
      <p:sp>
        <p:nvSpPr>
          <p:cNvPr id="9218" name="Content Placeholder 2"/>
          <p:cNvSpPr>
            <a:spLocks noGrp="1"/>
          </p:cNvSpPr>
          <p:nvPr>
            <p:ph idx="1"/>
          </p:nvPr>
        </p:nvSpPr>
        <p:spPr>
          <a:xfrm>
            <a:off x="304800" y="1600200"/>
            <a:ext cx="8686800" cy="4479925"/>
          </a:xfrm>
        </p:spPr>
        <p:txBody>
          <a:bodyPr anchor="ctr">
            <a:normAutofit/>
          </a:bodyPr>
          <a:lstStyle/>
          <a:p>
            <a:pPr marL="514350" indent="-514350">
              <a:buFont typeface="+mj-lt"/>
              <a:buAutoNum type="arabicPeriod" startAt="6"/>
            </a:pPr>
            <a:r>
              <a:rPr lang="en-US" sz="2800" dirty="0"/>
              <a:t>Discuss the nature and role of production/operations in formulating strategies.</a:t>
            </a:r>
          </a:p>
          <a:p>
            <a:pPr marL="514350" indent="-514350">
              <a:buFont typeface="+mj-lt"/>
              <a:buAutoNum type="arabicPeriod" startAt="6"/>
            </a:pPr>
            <a:r>
              <a:rPr lang="en-US" sz="2800" dirty="0"/>
              <a:t>Discuss the nature and role of research and development (R&amp;D) in formulating strategies.</a:t>
            </a:r>
          </a:p>
          <a:p>
            <a:pPr marL="514350" indent="-514350">
              <a:buFont typeface="+mj-lt"/>
              <a:buAutoNum type="arabicPeriod" startAt="6"/>
            </a:pPr>
            <a:r>
              <a:rPr lang="en-US" sz="2800" dirty="0"/>
              <a:t>Discuss the nature and role of management information systems (MIS) in formulating strategies.</a:t>
            </a:r>
          </a:p>
          <a:p>
            <a:pPr marL="514350" indent="-514350">
              <a:buFont typeface="+mj-lt"/>
              <a:buAutoNum type="arabicPeriod" startAt="6"/>
            </a:pPr>
            <a:r>
              <a:rPr lang="en-US" sz="2800" dirty="0"/>
              <a:t>Explain value chain analysis and its relevance in formulating strategies.</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3</a:t>
            </a:fld>
            <a:endParaRPr lang="en-US"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defRPr/>
            </a:pPr>
            <a:r>
              <a:rPr lang="en-US" dirty="0">
                <a:latin typeface="Arial" charset="0"/>
                <a:ea typeface="+mj-ea"/>
                <a:cs typeface="Arial" charset="0"/>
              </a:rPr>
              <a:t>A Comprehensive Strategic-Management Model</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4</a:t>
            </a:fld>
            <a:endParaRPr lang="en-US" altLang="en-US" dirty="0"/>
          </a:p>
        </p:txBody>
      </p:sp>
      <p:pic>
        <p:nvPicPr>
          <p:cNvPr id="2" name="Picture 1" descr="fig04_01.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600" y="1447800"/>
            <a:ext cx="8610600" cy="49530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a:defRPr/>
            </a:pPr>
            <a:r>
              <a:rPr lang="en-US" dirty="0">
                <a:latin typeface="Arial" charset="0"/>
                <a:ea typeface="+mj-ea"/>
                <a:cs typeface="Arial" charset="0"/>
              </a:rPr>
              <a:t>Key Internal Forces</a:t>
            </a:r>
          </a:p>
        </p:txBody>
      </p:sp>
      <p:sp>
        <p:nvSpPr>
          <p:cNvPr id="13314" name="Content Placeholder 2"/>
          <p:cNvSpPr>
            <a:spLocks noGrp="1"/>
          </p:cNvSpPr>
          <p:nvPr>
            <p:ph idx="1"/>
          </p:nvPr>
        </p:nvSpPr>
        <p:spPr/>
        <p:txBody>
          <a:bodyPr/>
          <a:lstStyle/>
          <a:p>
            <a:pPr marL="342900" indent="-342900"/>
            <a:r>
              <a:rPr lang="en-US" altLang="en-US" b="1" dirty="0">
                <a:solidFill>
                  <a:schemeClr val="tx1"/>
                </a:solidFill>
                <a:latin typeface="Arial" pitchFamily="34" charset="0"/>
                <a:cs typeface="Arial" pitchFamily="34" charset="0"/>
              </a:rPr>
              <a:t>Distinctive competencies</a:t>
            </a:r>
          </a:p>
          <a:p>
            <a:pPr marL="742950" lvl="1" indent="-285750"/>
            <a:r>
              <a:rPr lang="en-US" altLang="en-US" dirty="0">
                <a:solidFill>
                  <a:schemeClr val="tx1"/>
                </a:solidFill>
                <a:latin typeface="Arial" pitchFamily="34" charset="0"/>
                <a:cs typeface="Arial" pitchFamily="34" charset="0"/>
              </a:rPr>
              <a:t>A firm</a:t>
            </a:r>
            <a:r>
              <a:rPr lang="en-US" altLang="ja-JP" dirty="0">
                <a:solidFill>
                  <a:schemeClr val="tx1"/>
                </a:solidFill>
                <a:latin typeface="Arial" pitchFamily="34" charset="0"/>
                <a:cs typeface="Arial" pitchFamily="34" charset="0"/>
              </a:rPr>
              <a:t>'s strengths that cannot be easily matched or imitated by competitors</a:t>
            </a:r>
          </a:p>
          <a:p>
            <a:pPr marL="342900" indent="-342900"/>
            <a:r>
              <a:rPr lang="en-US" altLang="en-US" dirty="0">
                <a:solidFill>
                  <a:schemeClr val="tx1"/>
                </a:solidFill>
                <a:latin typeface="Arial" pitchFamily="34" charset="0"/>
                <a:cs typeface="Arial" pitchFamily="34" charset="0"/>
              </a:rPr>
              <a:t>Building competitive advantages involves taking advantage of distinctive competencies.</a:t>
            </a:r>
          </a:p>
        </p:txBody>
      </p:sp>
      <p:pic>
        <p:nvPicPr>
          <p:cNvPr id="13316"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066800" y="4800600"/>
            <a:ext cx="6781800" cy="1066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5</a:t>
            </a:fld>
            <a:endParaRPr lang="en-US"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normAutofit fontScale="90000"/>
          </a:bodyPr>
          <a:lstStyle/>
          <a:p>
            <a:pPr>
              <a:defRPr/>
            </a:pPr>
            <a:r>
              <a:rPr lang="en-US" dirty="0">
                <a:solidFill>
                  <a:schemeClr val="tx1"/>
                </a:solidFill>
                <a:latin typeface="Arial" charset="0"/>
                <a:ea typeface="+mj-ea"/>
                <a:cs typeface="Arial" charset="0"/>
              </a:rPr>
              <a:t>The Process of Performing an Internal Audit</a:t>
            </a:r>
          </a:p>
        </p:txBody>
      </p:sp>
      <p:sp>
        <p:nvSpPr>
          <p:cNvPr id="14338" name="Content Placeholder 2"/>
          <p:cNvSpPr>
            <a:spLocks noGrp="1"/>
          </p:cNvSpPr>
          <p:nvPr>
            <p:ph idx="1"/>
          </p:nvPr>
        </p:nvSpPr>
        <p:spPr/>
        <p:txBody>
          <a:bodyPr>
            <a:normAutofit fontScale="92500" lnSpcReduction="10000"/>
          </a:bodyPr>
          <a:lstStyle/>
          <a:p>
            <a:pPr marL="342900" indent="-342900"/>
            <a:r>
              <a:rPr lang="en-US" altLang="en-US" b="1" dirty="0">
                <a:solidFill>
                  <a:schemeClr val="tx1"/>
                </a:solidFill>
                <a:latin typeface="Arial" pitchFamily="34" charset="0"/>
                <a:cs typeface="Arial" pitchFamily="34" charset="0"/>
              </a:rPr>
              <a:t>The internal audit </a:t>
            </a:r>
          </a:p>
          <a:p>
            <a:pPr marL="742950" lvl="1" indent="-285750"/>
            <a:r>
              <a:rPr lang="en-US" altLang="en-US" sz="2700" dirty="0">
                <a:solidFill>
                  <a:schemeClr val="tx1"/>
                </a:solidFill>
                <a:latin typeface="Arial" pitchFamily="34" charset="0"/>
                <a:cs typeface="Arial" pitchFamily="34" charset="0"/>
              </a:rPr>
              <a:t>Requires gathering, assimilating, and prioritizing information about the firm</a:t>
            </a:r>
            <a:r>
              <a:rPr lang="en-US" altLang="ja-JP" sz="2700" dirty="0">
                <a:solidFill>
                  <a:schemeClr val="tx1"/>
                </a:solidFill>
                <a:latin typeface="Arial" pitchFamily="34" charset="0"/>
                <a:cs typeface="Arial" pitchFamily="34" charset="0"/>
              </a:rPr>
              <a:t>'s management, marketing, finance, accounting, production/operations, research and development (R&amp;D), and management information systems operations</a:t>
            </a:r>
          </a:p>
          <a:p>
            <a:pPr marL="742950" lvl="1" indent="-285750"/>
            <a:r>
              <a:rPr lang="en-US" altLang="en-US" sz="2700" dirty="0">
                <a:solidFill>
                  <a:schemeClr val="tx1"/>
                </a:solidFill>
                <a:latin typeface="Arial" pitchFamily="34" charset="0"/>
                <a:cs typeface="Arial" pitchFamily="34" charset="0"/>
              </a:rPr>
              <a:t>Provides more opportunity for participants to understand how their jobs, departments, and divisions fit into the whole firm</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6</a:t>
            </a:fld>
            <a:endParaRPr lang="en-US"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normAutofit fontScale="90000"/>
          </a:bodyPr>
          <a:lstStyle/>
          <a:p>
            <a:pPr>
              <a:defRPr/>
            </a:pPr>
            <a:r>
              <a:rPr lang="en-US" dirty="0">
                <a:solidFill>
                  <a:schemeClr val="tx1"/>
                </a:solidFill>
                <a:latin typeface="Arial" charset="0"/>
                <a:ea typeface="+mj-ea"/>
                <a:cs typeface="Arial" charset="0"/>
              </a:rPr>
              <a:t>The Resource-Based View (RBV)</a:t>
            </a:r>
          </a:p>
        </p:txBody>
      </p:sp>
      <p:sp>
        <p:nvSpPr>
          <p:cNvPr id="20483" name="Content Placeholder 2"/>
          <p:cNvSpPr>
            <a:spLocks noGrp="1"/>
          </p:cNvSpPr>
          <p:nvPr>
            <p:ph idx="1"/>
          </p:nvPr>
        </p:nvSpPr>
        <p:spPr/>
        <p:txBody>
          <a:bodyPr/>
          <a:lstStyle/>
          <a:p>
            <a:pPr marL="342900" indent="-342900">
              <a:defRPr/>
            </a:pPr>
            <a:r>
              <a:rPr lang="en-US" b="1" dirty="0">
                <a:solidFill>
                  <a:schemeClr val="tx1"/>
                </a:solidFill>
                <a:latin typeface="Arial" charset="0"/>
                <a:ea typeface="+mn-ea"/>
                <a:cs typeface="Arial" charset="0"/>
              </a:rPr>
              <a:t>The Resource-Based View (RBV) Approach </a:t>
            </a:r>
          </a:p>
          <a:p>
            <a:pPr marL="742950" lvl="1" indent="-285750">
              <a:defRPr/>
            </a:pPr>
            <a:r>
              <a:rPr lang="en-US" dirty="0">
                <a:solidFill>
                  <a:schemeClr val="tx1"/>
                </a:solidFill>
                <a:latin typeface="Arial" charset="0"/>
                <a:ea typeface="+mn-ea"/>
                <a:cs typeface="Arial" charset="0"/>
              </a:rPr>
              <a:t>contends that internal resources are more important for a firm than external factors in achieving and sustaining competitive advantage</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7</a:t>
            </a:fld>
            <a:endParaRPr lang="en-US" alt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normAutofit fontScale="90000"/>
          </a:bodyPr>
          <a:lstStyle/>
          <a:p>
            <a:pPr>
              <a:defRPr/>
            </a:pPr>
            <a:r>
              <a:rPr lang="en-US" dirty="0">
                <a:solidFill>
                  <a:schemeClr val="tx1"/>
                </a:solidFill>
                <a:latin typeface="Arial" charset="0"/>
                <a:ea typeface="+mj-ea"/>
                <a:cs typeface="Arial" charset="0"/>
              </a:rPr>
              <a:t>The Resource-Based View (RBV)</a:t>
            </a:r>
          </a:p>
        </p:txBody>
      </p:sp>
      <p:sp>
        <p:nvSpPr>
          <p:cNvPr id="3" name="Content Placeholder 2"/>
          <p:cNvSpPr>
            <a:spLocks noGrp="1"/>
          </p:cNvSpPr>
          <p:nvPr>
            <p:ph idx="1"/>
          </p:nvPr>
        </p:nvSpPr>
        <p:spPr/>
        <p:txBody>
          <a:bodyPr>
            <a:normAutofit lnSpcReduction="10000"/>
          </a:bodyPr>
          <a:lstStyle/>
          <a:p>
            <a:pPr>
              <a:defRPr/>
            </a:pPr>
            <a:r>
              <a:rPr lang="en-US" dirty="0">
                <a:solidFill>
                  <a:schemeClr val="tx1"/>
                </a:solidFill>
                <a:latin typeface="Arial" charset="0"/>
                <a:ea typeface="+mn-ea"/>
                <a:cs typeface="Arial" charset="0"/>
              </a:rPr>
              <a:t>Proponents of the RBV contend that organizational performance will primarily be determined by internal resources that can be grouped into three all-encompassing categories: </a:t>
            </a:r>
          </a:p>
          <a:p>
            <a:pPr lvl="1">
              <a:defRPr/>
            </a:pPr>
            <a:r>
              <a:rPr lang="en-US" dirty="0">
                <a:solidFill>
                  <a:schemeClr val="tx1"/>
                </a:solidFill>
                <a:latin typeface="Arial" charset="0"/>
                <a:ea typeface="+mn-ea"/>
                <a:cs typeface="Arial" charset="0"/>
              </a:rPr>
              <a:t>physical resources</a:t>
            </a:r>
          </a:p>
          <a:p>
            <a:pPr lvl="1">
              <a:defRPr/>
            </a:pPr>
            <a:r>
              <a:rPr lang="en-US" dirty="0">
                <a:solidFill>
                  <a:schemeClr val="tx1"/>
                </a:solidFill>
                <a:latin typeface="Arial" charset="0"/>
                <a:ea typeface="+mn-ea"/>
                <a:cs typeface="Arial" charset="0"/>
              </a:rPr>
              <a:t>human resources </a:t>
            </a:r>
          </a:p>
          <a:p>
            <a:pPr lvl="1">
              <a:defRPr/>
            </a:pPr>
            <a:r>
              <a:rPr lang="en-US" dirty="0">
                <a:solidFill>
                  <a:schemeClr val="tx1"/>
                </a:solidFill>
                <a:latin typeface="Arial" charset="0"/>
                <a:ea typeface="+mn-ea"/>
                <a:cs typeface="Arial" charset="0"/>
              </a:rPr>
              <a:t>organizational resources</a:t>
            </a:r>
          </a:p>
        </p:txBody>
      </p:sp>
      <p:sp>
        <p:nvSpPr>
          <p:cNvPr id="4" name="Footer Placeholder 3"/>
          <p:cNvSpPr>
            <a:spLocks noGrp="1"/>
          </p:cNvSpPr>
          <p:nvPr>
            <p:ph type="ftr" sz="quarter" idx="11"/>
          </p:nvPr>
        </p:nvSpPr>
        <p:spPr/>
        <p:txBody>
          <a:bodyPr/>
          <a:lstStyle/>
          <a:p>
            <a:r>
              <a:rPr lang="en-US" altLang="en-US" dirty="0"/>
              <a:t>Copyright ©2017 Pearson Education, Inc. </a:t>
            </a:r>
          </a:p>
        </p:txBody>
      </p:sp>
      <p:sp>
        <p:nvSpPr>
          <p:cNvPr id="5" name="Slide Number Placeholder 4"/>
          <p:cNvSpPr>
            <a:spLocks noGrp="1"/>
          </p:cNvSpPr>
          <p:nvPr>
            <p:ph type="sldNum" sz="quarter" idx="12"/>
          </p:nvPr>
        </p:nvSpPr>
        <p:spPr/>
        <p:txBody>
          <a:bodyPr/>
          <a:lstStyle/>
          <a:p>
            <a:r>
              <a:rPr lang="en-US" altLang="en-US" dirty="0"/>
              <a:t>4-</a:t>
            </a:r>
            <a:fld id="{9EEA4D9F-0E7D-4500-ACFC-2145EAB997D0}" type="slidenum">
              <a:rPr lang="en-US" altLang="en-US" smtClean="0"/>
              <a:pPr/>
              <a:t>8</a:t>
            </a:fld>
            <a:endParaRPr lang="en-US" alt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normAutofit fontScale="90000"/>
          </a:bodyPr>
          <a:lstStyle/>
          <a:p>
            <a:pPr>
              <a:defRPr/>
            </a:pPr>
            <a:r>
              <a:rPr lang="en-US" dirty="0">
                <a:solidFill>
                  <a:schemeClr val="tx1"/>
                </a:solidFill>
                <a:latin typeface="Arial" charset="0"/>
                <a:ea typeface="+mj-ea"/>
                <a:cs typeface="Arial" charset="0"/>
              </a:rPr>
              <a:t>The Resource-Based View (RBV)</a:t>
            </a:r>
          </a:p>
        </p:txBody>
      </p:sp>
      <p:sp>
        <p:nvSpPr>
          <p:cNvPr id="20483" name="Content Placeholder 2"/>
          <p:cNvSpPr>
            <a:spLocks noGrp="1"/>
          </p:cNvSpPr>
          <p:nvPr>
            <p:ph idx="1"/>
          </p:nvPr>
        </p:nvSpPr>
        <p:spPr/>
        <p:txBody>
          <a:bodyPr>
            <a:normAutofit fontScale="92500" lnSpcReduction="20000"/>
          </a:bodyPr>
          <a:lstStyle/>
          <a:p>
            <a:pPr>
              <a:defRPr/>
            </a:pPr>
            <a:r>
              <a:rPr lang="en-US" dirty="0">
                <a:solidFill>
                  <a:schemeClr val="tx1"/>
                </a:solidFill>
                <a:latin typeface="Arial" charset="0"/>
                <a:ea typeface="+mn-ea"/>
                <a:cs typeface="Arial" charset="0"/>
              </a:rPr>
              <a:t>For a resource to be valuable, it must be either (1) rare, (2) hard to imitate, or (3) not easily substitutable.</a:t>
            </a:r>
          </a:p>
          <a:p>
            <a:pPr>
              <a:defRPr/>
            </a:pPr>
            <a:r>
              <a:rPr lang="en-US" dirty="0">
                <a:solidFill>
                  <a:schemeClr val="tx1"/>
                </a:solidFill>
                <a:latin typeface="Arial" charset="0"/>
                <a:ea typeface="+mn-ea"/>
                <a:cs typeface="Arial" charset="0"/>
              </a:rPr>
              <a:t>These three characteristics of resources are called Empirical Indicators </a:t>
            </a:r>
          </a:p>
          <a:p>
            <a:pPr>
              <a:defRPr/>
            </a:pPr>
            <a:r>
              <a:rPr lang="en-US" dirty="0">
                <a:latin typeface="Arial" charset="0"/>
                <a:cs typeface="Arial" charset="0"/>
              </a:rPr>
              <a:t>These </a:t>
            </a:r>
            <a:r>
              <a:rPr lang="en-US" dirty="0">
                <a:solidFill>
                  <a:schemeClr val="tx1"/>
                </a:solidFill>
                <a:latin typeface="Arial" charset="0"/>
                <a:ea typeface="+mn-ea"/>
                <a:cs typeface="Arial" charset="0"/>
              </a:rPr>
              <a:t>enable a firm to implement strategies that improve its efficiency and effectiveness and lead to a sustainable competitive advantage.</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9</a:t>
            </a:fld>
            <a:endParaRPr lang="en-US"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normAutofit/>
          </a:bodyPr>
          <a:lstStyle/>
          <a:p>
            <a:pPr>
              <a:defRPr/>
            </a:pPr>
            <a:r>
              <a:rPr lang="en-US" dirty="0">
                <a:solidFill>
                  <a:schemeClr val="tx1"/>
                </a:solidFill>
                <a:latin typeface="Arial" charset="0"/>
                <a:ea typeface="+mj-ea"/>
                <a:cs typeface="Arial" charset="0"/>
              </a:rPr>
              <a:t>Integrating Strategy and Culture</a:t>
            </a:r>
          </a:p>
        </p:txBody>
      </p:sp>
      <p:sp>
        <p:nvSpPr>
          <p:cNvPr id="3" name="Content Placeholder 2"/>
          <p:cNvSpPr>
            <a:spLocks noGrp="1"/>
          </p:cNvSpPr>
          <p:nvPr>
            <p:ph idx="1"/>
          </p:nvPr>
        </p:nvSpPr>
        <p:spPr/>
        <p:txBody>
          <a:bodyPr/>
          <a:lstStyle/>
          <a:p>
            <a:pPr>
              <a:defRPr/>
            </a:pPr>
            <a:r>
              <a:rPr lang="en-US" sz="3000" dirty="0">
                <a:solidFill>
                  <a:schemeClr val="tx1"/>
                </a:solidFill>
                <a:latin typeface="Arial" charset="0"/>
                <a:ea typeface="+mn-ea"/>
                <a:cs typeface="Arial" charset="0"/>
              </a:rPr>
              <a:t>Organizational culture significantly affects planning activities. </a:t>
            </a:r>
          </a:p>
          <a:p>
            <a:pPr>
              <a:defRPr/>
            </a:pPr>
            <a:r>
              <a:rPr lang="en-US" sz="3000" dirty="0">
                <a:solidFill>
                  <a:schemeClr val="tx1"/>
                </a:solidFill>
                <a:latin typeface="Arial" charset="0"/>
                <a:ea typeface="+mn-ea"/>
                <a:cs typeface="Arial" charset="0"/>
              </a:rPr>
              <a:t>If strategies can capitalize on cultural strengths, such as a strong work ethic or highly ethical beliefs, then management often can swiftly and easily implement changes.</a:t>
            </a:r>
          </a:p>
        </p:txBody>
      </p:sp>
      <p:sp>
        <p:nvSpPr>
          <p:cNvPr id="4" name="Footer Placeholder 3"/>
          <p:cNvSpPr>
            <a:spLocks noGrp="1"/>
          </p:cNvSpPr>
          <p:nvPr>
            <p:ph type="ftr" sz="quarter" idx="11"/>
          </p:nvPr>
        </p:nvSpPr>
        <p:spPr/>
        <p:txBody>
          <a:bodyPr/>
          <a:lstStyle/>
          <a:p>
            <a:r>
              <a:rPr lang="en-US" altLang="en-US" dirty="0"/>
              <a:t>Copyright ©2017 Pearson Education, Inc. </a:t>
            </a:r>
          </a:p>
        </p:txBody>
      </p:sp>
      <p:sp>
        <p:nvSpPr>
          <p:cNvPr id="5" name="Slide Number Placeholder 4"/>
          <p:cNvSpPr>
            <a:spLocks noGrp="1"/>
          </p:cNvSpPr>
          <p:nvPr>
            <p:ph type="sldNum" sz="quarter" idx="12"/>
          </p:nvPr>
        </p:nvSpPr>
        <p:spPr/>
        <p:txBody>
          <a:bodyPr/>
          <a:lstStyle/>
          <a:p>
            <a:r>
              <a:rPr lang="en-US" altLang="en-US" dirty="0"/>
              <a:t>4-</a:t>
            </a:r>
            <a:fld id="{9EEA4D9F-0E7D-4500-ACFC-2145EAB997D0}" type="slidenum">
              <a:rPr lang="en-US" altLang="en-US" smtClean="0"/>
              <a:pPr/>
              <a:t>10</a:t>
            </a:fld>
            <a:endParaRPr lang="en-US" alt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Organizational Culture</a:t>
            </a:r>
          </a:p>
        </p:txBody>
      </p:sp>
      <p:sp>
        <p:nvSpPr>
          <p:cNvPr id="3" name="Content Placeholder 2"/>
          <p:cNvSpPr>
            <a:spLocks noGrp="1"/>
          </p:cNvSpPr>
          <p:nvPr>
            <p:ph idx="1"/>
          </p:nvPr>
        </p:nvSpPr>
        <p:spPr/>
        <p:txBody>
          <a:bodyPr>
            <a:normAutofit lnSpcReduction="10000"/>
          </a:bodyPr>
          <a:lstStyle/>
          <a:p>
            <a:r>
              <a:rPr lang="en-US" dirty="0">
                <a:solidFill>
                  <a:srgbClr val="00B0F0"/>
                </a:solidFill>
              </a:rPr>
              <a:t>Organizational culture </a:t>
            </a:r>
            <a:r>
              <a:rPr lang="en-US" dirty="0"/>
              <a:t>is “a pattern of behavior that has been developed by an organization as it learns to cope with its problem of external adaptation and internal integration and that has worked well enough to be considered valid and to be taught to new members as the correct way to perceive, think, and feel.”</a:t>
            </a:r>
          </a:p>
        </p:txBody>
      </p:sp>
      <p:sp>
        <p:nvSpPr>
          <p:cNvPr id="4" name="Footer Placeholder 3"/>
          <p:cNvSpPr>
            <a:spLocks noGrp="1"/>
          </p:cNvSpPr>
          <p:nvPr>
            <p:ph type="ftr" sz="quarter" idx="11"/>
          </p:nvPr>
        </p:nvSpPr>
        <p:spPr/>
        <p:txBody>
          <a:bodyPr/>
          <a:lstStyle/>
          <a:p>
            <a:r>
              <a:rPr lang="en-US" altLang="en-US" dirty="0"/>
              <a:t>Copyright ©2017 Pearson Education, Inc. </a:t>
            </a:r>
          </a:p>
        </p:txBody>
      </p:sp>
      <p:sp>
        <p:nvSpPr>
          <p:cNvPr id="5" name="Slide Number Placeholder 4"/>
          <p:cNvSpPr>
            <a:spLocks noGrp="1"/>
          </p:cNvSpPr>
          <p:nvPr>
            <p:ph type="sldNum" sz="quarter" idx="12"/>
          </p:nvPr>
        </p:nvSpPr>
        <p:spPr/>
        <p:txBody>
          <a:bodyPr/>
          <a:lstStyle/>
          <a:p>
            <a:r>
              <a:rPr lang="en-US" altLang="en-US" dirty="0"/>
              <a:t>4-</a:t>
            </a:r>
            <a:fld id="{9EEA4D9F-0E7D-4500-ACFC-2145EAB997D0}" type="slidenum">
              <a:rPr lang="en-US" altLang="en-US" smtClean="0"/>
              <a:pPr/>
              <a:t>11</a:t>
            </a:fld>
            <a:endParaRPr lang="en-US" altLang="en-US" dirty="0"/>
          </a:p>
        </p:txBody>
      </p:sp>
    </p:spTree>
    <p:extLst>
      <p:ext uri="{BB962C8B-B14F-4D97-AF65-F5344CB8AC3E}">
        <p14:creationId xmlns:p14="http://schemas.microsoft.com/office/powerpoint/2010/main" val="5513285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Cultural Products</a:t>
            </a:r>
          </a:p>
        </p:txBody>
      </p:sp>
      <p:sp>
        <p:nvSpPr>
          <p:cNvPr id="3" name="Content Placeholder 2"/>
          <p:cNvSpPr>
            <a:spLocks noGrp="1"/>
          </p:cNvSpPr>
          <p:nvPr>
            <p:ph sz="half" idx="1"/>
          </p:nvPr>
        </p:nvSpPr>
        <p:spPr/>
        <p:txBody>
          <a:bodyPr>
            <a:normAutofit fontScale="92500" lnSpcReduction="20000"/>
          </a:bodyPr>
          <a:lstStyle/>
          <a:p>
            <a:r>
              <a:rPr lang="en-US" sz="3200" dirty="0"/>
              <a:t>Values</a:t>
            </a:r>
          </a:p>
          <a:p>
            <a:r>
              <a:rPr lang="en-US" sz="3200" dirty="0"/>
              <a:t>Beliefs</a:t>
            </a:r>
          </a:p>
          <a:p>
            <a:r>
              <a:rPr lang="en-US" sz="3200" dirty="0"/>
              <a:t>Rites</a:t>
            </a:r>
          </a:p>
          <a:p>
            <a:r>
              <a:rPr lang="en-US" sz="3200" dirty="0"/>
              <a:t>Rituals</a:t>
            </a:r>
          </a:p>
          <a:p>
            <a:r>
              <a:rPr lang="en-US" sz="3200" dirty="0"/>
              <a:t>Ceremonies</a:t>
            </a:r>
          </a:p>
          <a:p>
            <a:r>
              <a:rPr lang="en-US" sz="3200" dirty="0"/>
              <a:t>Myths </a:t>
            </a:r>
          </a:p>
          <a:p>
            <a:r>
              <a:rPr lang="en-US" sz="3200" dirty="0"/>
              <a:t>Stories</a:t>
            </a:r>
          </a:p>
          <a:p>
            <a:r>
              <a:rPr lang="en-US" sz="3200" dirty="0"/>
              <a:t>Legends </a:t>
            </a:r>
          </a:p>
        </p:txBody>
      </p:sp>
      <p:sp>
        <p:nvSpPr>
          <p:cNvPr id="6" name="Content Placeholder 5"/>
          <p:cNvSpPr>
            <a:spLocks noGrp="1"/>
          </p:cNvSpPr>
          <p:nvPr>
            <p:ph sz="half" idx="2"/>
          </p:nvPr>
        </p:nvSpPr>
        <p:spPr/>
        <p:txBody>
          <a:bodyPr>
            <a:normAutofit fontScale="92500" lnSpcReduction="20000"/>
          </a:bodyPr>
          <a:lstStyle/>
          <a:p>
            <a:r>
              <a:rPr lang="en-US" sz="3200" dirty="0"/>
              <a:t>Sagas</a:t>
            </a:r>
          </a:p>
          <a:p>
            <a:r>
              <a:rPr lang="en-US" sz="3200" dirty="0"/>
              <a:t>Language</a:t>
            </a:r>
          </a:p>
          <a:p>
            <a:r>
              <a:rPr lang="en-US" sz="3200" dirty="0"/>
              <a:t>Metaphors</a:t>
            </a:r>
          </a:p>
          <a:p>
            <a:r>
              <a:rPr lang="en-US" sz="3200" dirty="0"/>
              <a:t>Symbols</a:t>
            </a:r>
          </a:p>
          <a:p>
            <a:r>
              <a:rPr lang="en-US" sz="3200" dirty="0"/>
              <a:t>Folktales</a:t>
            </a:r>
          </a:p>
          <a:p>
            <a:r>
              <a:rPr lang="en-US" sz="3200" dirty="0"/>
              <a:t>Heroes and heroines</a:t>
            </a:r>
          </a:p>
          <a:p>
            <a:endParaRPr lang="en-US" dirty="0"/>
          </a:p>
        </p:txBody>
      </p:sp>
      <p:sp>
        <p:nvSpPr>
          <p:cNvPr id="4" name="Footer Placeholder 3"/>
          <p:cNvSpPr>
            <a:spLocks noGrp="1"/>
          </p:cNvSpPr>
          <p:nvPr>
            <p:ph type="ftr" sz="quarter" idx="11"/>
          </p:nvPr>
        </p:nvSpPr>
        <p:spPr>
          <a:xfrm>
            <a:off x="3124200" y="6400800"/>
            <a:ext cx="3048000" cy="365125"/>
          </a:xfrm>
          <a:prstGeom prst="rect">
            <a:avLst/>
          </a:prstGeom>
        </p:spPr>
        <p:txBody>
          <a:bodyPr vert="horz" lIns="91440" tIns="45720" rIns="91440" bIns="45720" rtlCol="0" anchor="ctr"/>
          <a:lstStyle>
            <a:defPPr>
              <a:defRPr lang="en-US"/>
            </a:defPPr>
            <a:lvl1pPr algn="ctr" rtl="0" fontAlgn="base">
              <a:spcBef>
                <a:spcPct val="0"/>
              </a:spcBef>
              <a:spcAft>
                <a:spcPct val="0"/>
              </a:spcAft>
              <a:defRPr sz="1200" kern="1200">
                <a:solidFill>
                  <a:schemeClr val="tx1">
                    <a:tint val="75000"/>
                  </a:schemeClr>
                </a:solidFill>
                <a:latin typeface="+mn-lt"/>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r>
              <a:rPr lang="en-US"/>
              <a:t>Copyright ©2017 Pearson Education, Inc. </a:t>
            </a:r>
            <a:endParaRPr lang="en-US" altLang="en-US" dirty="0"/>
          </a:p>
        </p:txBody>
      </p:sp>
      <p:sp>
        <p:nvSpPr>
          <p:cNvPr id="5" name="Slide Number Placeholder 4"/>
          <p:cNvSpPr>
            <a:spLocks noGrp="1"/>
          </p:cNvSpPr>
          <p:nvPr>
            <p:ph type="sldNum" sz="quarter" idx="12"/>
          </p:nvPr>
        </p:nvSpPr>
        <p:spPr/>
        <p:txBody>
          <a:bodyPr/>
          <a:lstStyle/>
          <a:p>
            <a:r>
              <a:rPr lang="en-US" altLang="en-US" dirty="0"/>
              <a:t>4-</a:t>
            </a:r>
            <a:fld id="{9EEA4D9F-0E7D-4500-ACFC-2145EAB997D0}" type="slidenum">
              <a:rPr lang="en-US" altLang="en-US" smtClean="0"/>
              <a:pPr/>
              <a:t>12</a:t>
            </a:fld>
            <a:endParaRPr lang="en-US" altLang="en-US" dirty="0"/>
          </a:p>
        </p:txBody>
      </p:sp>
    </p:spTree>
    <p:extLst>
      <p:ext uri="{BB962C8B-B14F-4D97-AF65-F5344CB8AC3E}">
        <p14:creationId xmlns:p14="http://schemas.microsoft.com/office/powerpoint/2010/main" val="29922263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US" dirty="0"/>
              <a:t>Aspects of Organizational Culture</a:t>
            </a:r>
          </a:p>
        </p:txBody>
      </p:sp>
      <p:sp>
        <p:nvSpPr>
          <p:cNvPr id="5" name="Footer Placeholder 4"/>
          <p:cNvSpPr>
            <a:spLocks noGrp="1"/>
          </p:cNvSpPr>
          <p:nvPr>
            <p:ph type="ftr" sz="quarter" idx="11"/>
          </p:nvPr>
        </p:nvSpPr>
        <p:spPr/>
        <p:txBody>
          <a:bodyPr/>
          <a:lstStyle/>
          <a:p>
            <a:r>
              <a:rPr lang="en-US" dirty="0"/>
              <a:t>Copyright ©2017 Pearson Education, Inc. </a:t>
            </a:r>
          </a:p>
        </p:txBody>
      </p:sp>
      <p:sp>
        <p:nvSpPr>
          <p:cNvPr id="6" name="Slide Number Placeholder 5"/>
          <p:cNvSpPr>
            <a:spLocks noGrp="1"/>
          </p:cNvSpPr>
          <p:nvPr>
            <p:ph type="sldNum" sz="quarter" idx="12"/>
          </p:nvPr>
        </p:nvSpPr>
        <p:spPr/>
        <p:txBody>
          <a:bodyPr/>
          <a:lstStyle/>
          <a:p>
            <a:r>
              <a:rPr lang="en-US" altLang="en-US" dirty="0"/>
              <a:t>4-</a:t>
            </a:r>
            <a:fld id="{D46B58FE-5DD1-45A6-9CDC-8DD32E96CFDC}" type="slidenum">
              <a:rPr lang="en-US" altLang="en-US" smtClean="0"/>
              <a:pPr/>
              <a:t>13</a:t>
            </a:fld>
            <a:endParaRPr lang="en-US" altLang="en-US" dirty="0"/>
          </a:p>
        </p:txBody>
      </p:sp>
      <p:pic>
        <p:nvPicPr>
          <p:cNvPr id="14" name="Picture 13" descr="Untitled.tif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600200"/>
            <a:ext cx="7924800" cy="4724400"/>
          </a:xfrm>
          <a:prstGeom prst="rect">
            <a:avLst/>
          </a:prstGeom>
        </p:spPr>
      </p:pic>
    </p:spTree>
    <p:extLst>
      <p:ext uri="{BB962C8B-B14F-4D97-AF65-F5344CB8AC3E}">
        <p14:creationId xmlns:p14="http://schemas.microsoft.com/office/powerpoint/2010/main" val="39097526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a:defRPr/>
            </a:pPr>
            <a:r>
              <a:rPr lang="en-US" dirty="0">
                <a:solidFill>
                  <a:schemeClr val="tx1"/>
                </a:solidFill>
                <a:latin typeface="Arial" charset="0"/>
                <a:ea typeface="+mj-ea"/>
                <a:cs typeface="Arial" charset="0"/>
              </a:rPr>
              <a:t>Management</a:t>
            </a:r>
          </a:p>
        </p:txBody>
      </p:sp>
      <p:sp>
        <p:nvSpPr>
          <p:cNvPr id="3" name="Content Placeholder 2"/>
          <p:cNvSpPr>
            <a:spLocks noGrp="1"/>
          </p:cNvSpPr>
          <p:nvPr>
            <p:ph idx="1"/>
          </p:nvPr>
        </p:nvSpPr>
        <p:spPr/>
        <p:txBody>
          <a:bodyPr>
            <a:normAutofit fontScale="92500" lnSpcReduction="10000"/>
          </a:bodyPr>
          <a:lstStyle/>
          <a:p>
            <a:pPr marL="0" indent="0">
              <a:buNone/>
              <a:defRPr/>
            </a:pPr>
            <a:r>
              <a:rPr lang="en-US" sz="3600" dirty="0">
                <a:solidFill>
                  <a:schemeClr val="tx1"/>
                </a:solidFill>
                <a:latin typeface="Arial" charset="0"/>
                <a:ea typeface="+mn-ea"/>
                <a:cs typeface="Arial" charset="0"/>
              </a:rPr>
              <a:t>The </a:t>
            </a:r>
            <a:r>
              <a:rPr lang="en-US" sz="3600" i="1" dirty="0">
                <a:solidFill>
                  <a:schemeClr val="tx1"/>
                </a:solidFill>
                <a:latin typeface="Arial" charset="0"/>
                <a:ea typeface="+mn-ea"/>
                <a:cs typeface="Arial" charset="0"/>
              </a:rPr>
              <a:t>functions of management</a:t>
            </a:r>
            <a:r>
              <a:rPr lang="en-US" sz="3600" b="1" i="1" dirty="0">
                <a:solidFill>
                  <a:schemeClr val="tx1"/>
                </a:solidFill>
                <a:latin typeface="Arial" charset="0"/>
                <a:ea typeface="+mn-ea"/>
                <a:cs typeface="Arial" charset="0"/>
              </a:rPr>
              <a:t> </a:t>
            </a:r>
            <a:r>
              <a:rPr lang="en-US" sz="3600" dirty="0">
                <a:solidFill>
                  <a:schemeClr val="tx1"/>
                </a:solidFill>
                <a:latin typeface="Arial" charset="0"/>
                <a:ea typeface="+mn-ea"/>
                <a:cs typeface="Arial" charset="0"/>
              </a:rPr>
              <a:t>consist of five basic activities: </a:t>
            </a:r>
          </a:p>
          <a:p>
            <a:pPr lvl="1">
              <a:defRPr/>
            </a:pPr>
            <a:r>
              <a:rPr lang="en-US" sz="3600" dirty="0">
                <a:solidFill>
                  <a:schemeClr val="tx1"/>
                </a:solidFill>
                <a:latin typeface="Arial" charset="0"/>
                <a:ea typeface="+mn-ea"/>
                <a:cs typeface="Arial" charset="0"/>
              </a:rPr>
              <a:t>planning </a:t>
            </a:r>
          </a:p>
          <a:p>
            <a:pPr lvl="1">
              <a:defRPr/>
            </a:pPr>
            <a:r>
              <a:rPr lang="en-US" sz="3600" dirty="0">
                <a:solidFill>
                  <a:schemeClr val="tx1"/>
                </a:solidFill>
                <a:latin typeface="Arial" charset="0"/>
                <a:ea typeface="+mn-ea"/>
                <a:cs typeface="Arial" charset="0"/>
              </a:rPr>
              <a:t>organizing </a:t>
            </a:r>
          </a:p>
          <a:p>
            <a:pPr lvl="1">
              <a:defRPr/>
            </a:pPr>
            <a:r>
              <a:rPr lang="en-US" sz="3600" dirty="0">
                <a:solidFill>
                  <a:schemeClr val="tx1"/>
                </a:solidFill>
                <a:latin typeface="Arial" charset="0"/>
                <a:ea typeface="+mn-ea"/>
                <a:cs typeface="Arial" charset="0"/>
              </a:rPr>
              <a:t>motivating</a:t>
            </a:r>
          </a:p>
          <a:p>
            <a:pPr lvl="1">
              <a:defRPr/>
            </a:pPr>
            <a:r>
              <a:rPr lang="en-US" sz="3600" dirty="0">
                <a:solidFill>
                  <a:schemeClr val="tx1"/>
                </a:solidFill>
                <a:latin typeface="Arial" charset="0"/>
                <a:ea typeface="+mn-ea"/>
                <a:cs typeface="Arial" charset="0"/>
              </a:rPr>
              <a:t>staffing</a:t>
            </a:r>
          </a:p>
          <a:p>
            <a:pPr lvl="1">
              <a:defRPr/>
            </a:pPr>
            <a:r>
              <a:rPr lang="en-US" sz="3600" dirty="0">
                <a:solidFill>
                  <a:schemeClr val="tx1"/>
                </a:solidFill>
                <a:latin typeface="Arial" charset="0"/>
                <a:ea typeface="+mn-ea"/>
                <a:cs typeface="Arial" charset="0"/>
              </a:rPr>
              <a:t>controlling</a:t>
            </a:r>
          </a:p>
        </p:txBody>
      </p:sp>
      <p:sp>
        <p:nvSpPr>
          <p:cNvPr id="4" name="Footer Placeholder 3"/>
          <p:cNvSpPr>
            <a:spLocks noGrp="1"/>
          </p:cNvSpPr>
          <p:nvPr>
            <p:ph type="ftr" sz="quarter" idx="11"/>
          </p:nvPr>
        </p:nvSpPr>
        <p:spPr/>
        <p:txBody>
          <a:bodyPr/>
          <a:lstStyle/>
          <a:p>
            <a:r>
              <a:rPr lang="en-US" altLang="en-US" dirty="0"/>
              <a:t>Copyright ©2017 Pearson Education, Inc. </a:t>
            </a:r>
          </a:p>
        </p:txBody>
      </p:sp>
      <p:sp>
        <p:nvSpPr>
          <p:cNvPr id="5" name="Slide Number Placeholder 4"/>
          <p:cNvSpPr>
            <a:spLocks noGrp="1"/>
          </p:cNvSpPr>
          <p:nvPr>
            <p:ph type="sldNum" sz="quarter" idx="12"/>
          </p:nvPr>
        </p:nvSpPr>
        <p:spPr/>
        <p:txBody>
          <a:bodyPr/>
          <a:lstStyle/>
          <a:p>
            <a:r>
              <a:rPr lang="en-US" altLang="en-US" dirty="0"/>
              <a:t>4-</a:t>
            </a:r>
            <a:fld id="{9EEA4D9F-0E7D-4500-ACFC-2145EAB997D0}" type="slidenum">
              <a:rPr lang="en-US" altLang="en-US" smtClean="0"/>
              <a:pPr/>
              <a:t>14</a:t>
            </a:fld>
            <a:endParaRPr lang="en-US" alt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normAutofit fontScale="90000"/>
          </a:bodyPr>
          <a:lstStyle/>
          <a:p>
            <a:pPr>
              <a:defRPr/>
            </a:pPr>
            <a:r>
              <a:rPr lang="en-US" dirty="0">
                <a:solidFill>
                  <a:schemeClr val="tx1"/>
                </a:solidFill>
                <a:latin typeface="Arial" charset="0"/>
                <a:ea typeface="+mj-ea"/>
                <a:cs typeface="Arial" charset="0"/>
              </a:rPr>
              <a:t>The Basic Functions of Management</a:t>
            </a:r>
          </a:p>
        </p:txBody>
      </p:sp>
      <p:sp>
        <p:nvSpPr>
          <p:cNvPr id="2" name="Content Placeholder 1"/>
          <p:cNvSpPr>
            <a:spLocks noGrp="1"/>
          </p:cNvSpPr>
          <p:nvPr>
            <p:ph idx="1"/>
          </p:nvPr>
        </p:nvSpPr>
        <p:spPr/>
        <p:txBody>
          <a:bodyPr>
            <a:normAutofit fontScale="85000" lnSpcReduction="20000"/>
          </a:bodyPr>
          <a:lstStyle/>
          <a:p>
            <a:r>
              <a:rPr lang="en-US" b="1" dirty="0"/>
              <a:t>Planning</a:t>
            </a:r>
            <a:r>
              <a:rPr lang="en-US" dirty="0"/>
              <a:t>: forecasting, establishing objectives, devising strategies, and developing policies</a:t>
            </a:r>
          </a:p>
          <a:p>
            <a:r>
              <a:rPr lang="en-US" b="1" dirty="0"/>
              <a:t>Organizing</a:t>
            </a:r>
            <a:r>
              <a:rPr lang="en-US" dirty="0"/>
              <a:t>: organizational design, job specialization, job descriptions, span of control, coordination, job design, and job analysis</a:t>
            </a:r>
          </a:p>
          <a:p>
            <a:r>
              <a:rPr lang="en-US" b="1" dirty="0"/>
              <a:t>Motivating</a:t>
            </a:r>
            <a:r>
              <a:rPr lang="en-US" dirty="0"/>
              <a:t>: leadership, communication, work groups, behavior modification, delegation of authority, job enrichment, job satisfaction, needs fulfillment, organizational change, employee morale, and managerial morale</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15</a:t>
            </a:fld>
            <a:endParaRPr lang="en-US" alt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normAutofit fontScale="90000"/>
          </a:bodyPr>
          <a:lstStyle/>
          <a:p>
            <a:pPr>
              <a:defRPr/>
            </a:pPr>
            <a:r>
              <a:rPr lang="en-US" dirty="0">
                <a:solidFill>
                  <a:schemeClr val="tx1"/>
                </a:solidFill>
                <a:latin typeface="Arial" charset="0"/>
                <a:ea typeface="+mj-ea"/>
                <a:cs typeface="Arial" charset="0"/>
              </a:rPr>
              <a:t>The Basic Functions of Management</a:t>
            </a:r>
          </a:p>
        </p:txBody>
      </p:sp>
      <p:sp>
        <p:nvSpPr>
          <p:cNvPr id="2" name="Content Placeholder 1"/>
          <p:cNvSpPr>
            <a:spLocks noGrp="1"/>
          </p:cNvSpPr>
          <p:nvPr>
            <p:ph idx="1"/>
          </p:nvPr>
        </p:nvSpPr>
        <p:spPr/>
        <p:txBody>
          <a:bodyPr>
            <a:normAutofit fontScale="92500" lnSpcReduction="10000"/>
          </a:bodyPr>
          <a:lstStyle/>
          <a:p>
            <a:r>
              <a:rPr lang="en-US" b="1" dirty="0"/>
              <a:t>Staffing</a:t>
            </a:r>
            <a:r>
              <a:rPr lang="en-US" dirty="0"/>
              <a:t>: wage and salary administration, employee benefits, interviewing, hiring,  firing, training, management development, employee safety, equal employment opportunity, and union relations</a:t>
            </a:r>
          </a:p>
          <a:p>
            <a:r>
              <a:rPr lang="en-US" b="1" dirty="0"/>
              <a:t>Controlling</a:t>
            </a:r>
            <a:r>
              <a:rPr lang="en-US" dirty="0"/>
              <a:t>: quality control, financial control, sales control, inventory control, expense control, analysis of variances, rewards, and sanctions</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16</a:t>
            </a:fld>
            <a:endParaRPr lang="en-US" altLang="en-US" dirty="0"/>
          </a:p>
        </p:txBody>
      </p:sp>
    </p:spTree>
    <p:extLst>
      <p:ext uri="{BB962C8B-B14F-4D97-AF65-F5344CB8AC3E}">
        <p14:creationId xmlns:p14="http://schemas.microsoft.com/office/powerpoint/2010/main" val="6284699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normAutofit fontScale="90000"/>
          </a:bodyPr>
          <a:lstStyle/>
          <a:p>
            <a:pPr>
              <a:defRPr/>
            </a:pPr>
            <a:r>
              <a:rPr lang="en-US" dirty="0">
                <a:solidFill>
                  <a:schemeClr val="tx1"/>
                </a:solidFill>
                <a:latin typeface="Arial" charset="0"/>
                <a:ea typeface="+mj-ea"/>
                <a:cs typeface="Arial" charset="0"/>
              </a:rPr>
              <a:t>Management Audit Checklist </a:t>
            </a:r>
            <a:br>
              <a:rPr lang="en-US" dirty="0">
                <a:solidFill>
                  <a:schemeClr val="tx1"/>
                </a:solidFill>
                <a:latin typeface="Arial" charset="0"/>
                <a:ea typeface="+mj-ea"/>
                <a:cs typeface="Arial" charset="0"/>
              </a:rPr>
            </a:br>
            <a:r>
              <a:rPr lang="en-US" dirty="0">
                <a:solidFill>
                  <a:schemeClr val="tx1"/>
                </a:solidFill>
                <a:latin typeface="Arial" charset="0"/>
                <a:ea typeface="+mj-ea"/>
                <a:cs typeface="Arial" charset="0"/>
              </a:rPr>
              <a:t>of Questions</a:t>
            </a:r>
          </a:p>
        </p:txBody>
      </p:sp>
      <p:sp>
        <p:nvSpPr>
          <p:cNvPr id="24578" name="Content Placeholder 2"/>
          <p:cNvSpPr>
            <a:spLocks noGrp="1"/>
          </p:cNvSpPr>
          <p:nvPr>
            <p:ph idx="1"/>
          </p:nvPr>
        </p:nvSpPr>
        <p:spPr/>
        <p:txBody>
          <a:bodyPr>
            <a:normAutofit/>
          </a:bodyPr>
          <a:lstStyle/>
          <a:p>
            <a:pPr marL="514350" indent="-514350">
              <a:spcBef>
                <a:spcPct val="0"/>
              </a:spcBef>
              <a:buFont typeface="+mj-lt"/>
              <a:buAutoNum type="arabicPeriod"/>
            </a:pPr>
            <a:r>
              <a:rPr lang="en-US" altLang="en-US" sz="3000" dirty="0">
                <a:solidFill>
                  <a:schemeClr val="tx1"/>
                </a:solidFill>
                <a:latin typeface="Arial" pitchFamily="34" charset="0"/>
                <a:cs typeface="Arial" pitchFamily="34" charset="0"/>
              </a:rPr>
              <a:t>Does the firm use strategic-management concepts?</a:t>
            </a:r>
          </a:p>
          <a:p>
            <a:pPr marL="514350" indent="-514350">
              <a:spcBef>
                <a:spcPct val="0"/>
              </a:spcBef>
              <a:buFont typeface="+mj-lt"/>
              <a:buAutoNum type="arabicPeriod"/>
            </a:pPr>
            <a:r>
              <a:rPr lang="en-US" altLang="en-US" sz="3000" dirty="0">
                <a:solidFill>
                  <a:schemeClr val="tx1"/>
                </a:solidFill>
                <a:latin typeface="Arial" pitchFamily="34" charset="0"/>
                <a:cs typeface="Arial" pitchFamily="34" charset="0"/>
              </a:rPr>
              <a:t>Are company objectives and goals measurable and well communicated?</a:t>
            </a:r>
          </a:p>
          <a:p>
            <a:pPr marL="514350" indent="-514350">
              <a:spcBef>
                <a:spcPct val="0"/>
              </a:spcBef>
              <a:buFont typeface="+mj-lt"/>
              <a:buAutoNum type="arabicPeriod"/>
            </a:pPr>
            <a:r>
              <a:rPr lang="en-US" altLang="en-US" sz="3000" dirty="0">
                <a:solidFill>
                  <a:schemeClr val="tx1"/>
                </a:solidFill>
                <a:latin typeface="Arial" pitchFamily="34" charset="0"/>
                <a:cs typeface="Arial" pitchFamily="34" charset="0"/>
              </a:rPr>
              <a:t>Do managers at all hierarchical levels plan effectively?</a:t>
            </a:r>
          </a:p>
          <a:p>
            <a:pPr marL="514350" indent="-514350">
              <a:spcBef>
                <a:spcPct val="0"/>
              </a:spcBef>
              <a:buFont typeface="+mj-lt"/>
              <a:buAutoNum type="arabicPeriod"/>
            </a:pPr>
            <a:r>
              <a:rPr lang="en-US" altLang="en-US" sz="3000" dirty="0">
                <a:solidFill>
                  <a:schemeClr val="tx1"/>
                </a:solidFill>
                <a:latin typeface="Arial" pitchFamily="34" charset="0"/>
                <a:cs typeface="Arial" pitchFamily="34" charset="0"/>
              </a:rPr>
              <a:t>Do managers delegate authority well?</a:t>
            </a:r>
          </a:p>
          <a:p>
            <a:pPr marL="514350" indent="-514350">
              <a:spcBef>
                <a:spcPct val="0"/>
              </a:spcBef>
              <a:buFont typeface="+mj-lt"/>
              <a:buAutoNum type="arabicPeriod"/>
            </a:pPr>
            <a:r>
              <a:rPr lang="en-US" altLang="en-US" sz="3000" dirty="0">
                <a:solidFill>
                  <a:schemeClr val="tx1"/>
                </a:solidFill>
                <a:latin typeface="Arial" pitchFamily="34" charset="0"/>
                <a:cs typeface="Arial" pitchFamily="34" charset="0"/>
              </a:rPr>
              <a:t>Is the organization</a:t>
            </a:r>
            <a:r>
              <a:rPr lang="en-US" altLang="ja-JP" sz="3000" dirty="0">
                <a:solidFill>
                  <a:schemeClr val="tx1"/>
                </a:solidFill>
                <a:latin typeface="Arial" pitchFamily="34" charset="0"/>
                <a:cs typeface="Arial" pitchFamily="34" charset="0"/>
              </a:rPr>
              <a:t>'s structure appropriate?</a:t>
            </a:r>
            <a:endParaRPr lang="en-US" altLang="en-US" sz="3000" dirty="0">
              <a:solidFill>
                <a:schemeClr val="tx1"/>
              </a:solidFill>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17</a:t>
            </a:fld>
            <a:endParaRPr lang="en-US" alt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normAutofit fontScale="90000"/>
          </a:bodyPr>
          <a:lstStyle/>
          <a:p>
            <a:pPr>
              <a:defRPr/>
            </a:pPr>
            <a:r>
              <a:rPr lang="en-US" dirty="0">
                <a:solidFill>
                  <a:schemeClr val="tx1"/>
                </a:solidFill>
                <a:latin typeface="Arial" charset="0"/>
                <a:ea typeface="+mj-ea"/>
                <a:cs typeface="Arial" charset="0"/>
              </a:rPr>
              <a:t>Management Audit Checklist </a:t>
            </a:r>
            <a:br>
              <a:rPr lang="en-US" dirty="0">
                <a:solidFill>
                  <a:schemeClr val="tx1"/>
                </a:solidFill>
                <a:latin typeface="Arial" charset="0"/>
                <a:ea typeface="+mj-ea"/>
                <a:cs typeface="Arial" charset="0"/>
              </a:rPr>
            </a:br>
            <a:r>
              <a:rPr lang="en-US" dirty="0">
                <a:solidFill>
                  <a:schemeClr val="tx1"/>
                </a:solidFill>
                <a:latin typeface="Arial" charset="0"/>
                <a:ea typeface="+mj-ea"/>
                <a:cs typeface="Arial" charset="0"/>
              </a:rPr>
              <a:t>of Questions (cont.)</a:t>
            </a:r>
          </a:p>
        </p:txBody>
      </p:sp>
      <p:sp>
        <p:nvSpPr>
          <p:cNvPr id="25602" name="Content Placeholder 2"/>
          <p:cNvSpPr>
            <a:spLocks noGrp="1"/>
          </p:cNvSpPr>
          <p:nvPr>
            <p:ph idx="1"/>
          </p:nvPr>
        </p:nvSpPr>
        <p:spPr/>
        <p:txBody>
          <a:bodyPr/>
          <a:lstStyle/>
          <a:p>
            <a:pPr marL="514350" indent="-514350">
              <a:spcBef>
                <a:spcPct val="0"/>
              </a:spcBef>
              <a:buFont typeface="+mj-lt"/>
              <a:buAutoNum type="arabicPeriod" startAt="6"/>
            </a:pPr>
            <a:r>
              <a:rPr lang="en-US" altLang="en-US" dirty="0">
                <a:solidFill>
                  <a:schemeClr val="tx1"/>
                </a:solidFill>
                <a:latin typeface="Arial" pitchFamily="34" charset="0"/>
                <a:cs typeface="Arial" pitchFamily="34" charset="0"/>
              </a:rPr>
              <a:t>Are job descriptions and job specifications clear?</a:t>
            </a:r>
          </a:p>
          <a:p>
            <a:pPr marL="514350" indent="-514350">
              <a:spcBef>
                <a:spcPct val="0"/>
              </a:spcBef>
              <a:buFont typeface="+mj-lt"/>
              <a:buAutoNum type="arabicPeriod" startAt="6"/>
            </a:pPr>
            <a:r>
              <a:rPr lang="en-US" altLang="en-US" dirty="0">
                <a:solidFill>
                  <a:schemeClr val="tx1"/>
                </a:solidFill>
                <a:latin typeface="Arial" pitchFamily="34" charset="0"/>
                <a:cs typeface="Arial" pitchFamily="34" charset="0"/>
              </a:rPr>
              <a:t>Is employee morale high?</a:t>
            </a:r>
          </a:p>
          <a:p>
            <a:pPr marL="514350" indent="-514350">
              <a:spcBef>
                <a:spcPct val="0"/>
              </a:spcBef>
              <a:buFont typeface="+mj-lt"/>
              <a:buAutoNum type="arabicPeriod" startAt="6"/>
            </a:pPr>
            <a:r>
              <a:rPr lang="en-US" altLang="en-US" dirty="0">
                <a:solidFill>
                  <a:schemeClr val="tx1"/>
                </a:solidFill>
                <a:latin typeface="Arial" pitchFamily="34" charset="0"/>
                <a:cs typeface="Arial" pitchFamily="34" charset="0"/>
              </a:rPr>
              <a:t>Are employee turnover and absenteeism low?</a:t>
            </a:r>
          </a:p>
          <a:p>
            <a:pPr marL="514350" indent="-514350">
              <a:spcBef>
                <a:spcPct val="0"/>
              </a:spcBef>
              <a:buFont typeface="+mj-lt"/>
              <a:buAutoNum type="arabicPeriod" startAt="6"/>
            </a:pPr>
            <a:r>
              <a:rPr lang="en-US" altLang="en-US" dirty="0">
                <a:solidFill>
                  <a:schemeClr val="tx1"/>
                </a:solidFill>
                <a:latin typeface="Arial" pitchFamily="34" charset="0"/>
                <a:cs typeface="Arial" pitchFamily="34" charset="0"/>
              </a:rPr>
              <a:t>Are organizational reward and control mechanisms effective?</a:t>
            </a:r>
          </a:p>
          <a:p>
            <a:pPr marL="0" indent="0">
              <a:buFont typeface="Franklin Gothic Book" pitchFamily="-84" charset="0"/>
              <a:buChar char="►"/>
            </a:pPr>
            <a:endParaRPr lang="en-US" altLang="en-US" dirty="0">
              <a:solidFill>
                <a:schemeClr val="tx1"/>
              </a:solidFill>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18</a:t>
            </a:fld>
            <a:endParaRPr lang="en-US" alt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a:defRPr/>
            </a:pPr>
            <a:r>
              <a:rPr lang="en-US" dirty="0">
                <a:solidFill>
                  <a:schemeClr val="tx1"/>
                </a:solidFill>
                <a:latin typeface="Arial" charset="0"/>
                <a:ea typeface="+mj-ea"/>
                <a:cs typeface="Arial" charset="0"/>
              </a:rPr>
              <a:t>Marketing</a:t>
            </a:r>
          </a:p>
        </p:txBody>
      </p:sp>
      <p:sp>
        <p:nvSpPr>
          <p:cNvPr id="26626" name="Content Placeholder 2"/>
          <p:cNvSpPr>
            <a:spLocks noGrp="1"/>
          </p:cNvSpPr>
          <p:nvPr>
            <p:ph idx="1"/>
          </p:nvPr>
        </p:nvSpPr>
        <p:spPr/>
        <p:txBody>
          <a:bodyPr>
            <a:normAutofit/>
          </a:bodyPr>
          <a:lstStyle/>
          <a:p>
            <a:pPr marL="0" indent="0">
              <a:buNone/>
            </a:pPr>
            <a:r>
              <a:rPr lang="en-US" altLang="en-US" sz="4000" b="1" dirty="0">
                <a:solidFill>
                  <a:schemeClr val="tx1"/>
                </a:solidFill>
                <a:latin typeface="Arial" pitchFamily="34" charset="0"/>
                <a:cs typeface="Arial" pitchFamily="34" charset="0"/>
              </a:rPr>
              <a:t>Marketing </a:t>
            </a:r>
          </a:p>
          <a:p>
            <a:pPr marL="0" indent="0">
              <a:buNone/>
            </a:pPr>
            <a:endParaRPr lang="en-US" altLang="en-US" sz="4000" b="1" dirty="0">
              <a:solidFill>
                <a:schemeClr val="tx1"/>
              </a:solidFill>
              <a:latin typeface="Arial" pitchFamily="34" charset="0"/>
              <a:cs typeface="Arial" pitchFamily="34" charset="0"/>
            </a:endParaRPr>
          </a:p>
          <a:p>
            <a:pPr marL="457200" lvl="1" indent="0">
              <a:buNone/>
            </a:pPr>
            <a:r>
              <a:rPr lang="en-US" altLang="en-US" sz="3600" dirty="0">
                <a:solidFill>
                  <a:schemeClr val="tx1"/>
                </a:solidFill>
                <a:latin typeface="Arial" pitchFamily="34" charset="0"/>
                <a:cs typeface="Arial" pitchFamily="34" charset="0"/>
              </a:rPr>
              <a:t>the process of defining, anticipating, creating, and fulfilling customers</a:t>
            </a:r>
            <a:r>
              <a:rPr lang="en-US" altLang="en-US" sz="3600" dirty="0"/>
              <a:t>’</a:t>
            </a:r>
            <a:r>
              <a:rPr lang="en-US" altLang="ja-JP" sz="3600" dirty="0">
                <a:solidFill>
                  <a:schemeClr val="tx1"/>
                </a:solidFill>
                <a:latin typeface="Arial" pitchFamily="34" charset="0"/>
                <a:cs typeface="Arial" pitchFamily="34" charset="0"/>
              </a:rPr>
              <a:t> needs and wants for products and services</a:t>
            </a:r>
            <a:endParaRPr lang="en-US" altLang="en-US" sz="3600" dirty="0">
              <a:solidFill>
                <a:schemeClr val="tx1"/>
              </a:solidFill>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19</a:t>
            </a:fld>
            <a:endParaRPr lang="en-US"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a:defRPr/>
            </a:pPr>
            <a:r>
              <a:rPr lang="en-US" dirty="0">
                <a:solidFill>
                  <a:schemeClr val="tx1"/>
                </a:solidFill>
                <a:latin typeface="Arial" charset="0"/>
                <a:ea typeface="+mj-ea"/>
                <a:cs typeface="Arial" charset="0"/>
              </a:rPr>
              <a:t>Functions of Marketing</a:t>
            </a:r>
          </a:p>
        </p:txBody>
      </p:sp>
      <p:graphicFrame>
        <p:nvGraphicFramePr>
          <p:cNvPr id="5" name="Content Placeholder 4"/>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20</a:t>
            </a:fld>
            <a:endParaRPr lang="en-US" alt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a:defRPr/>
            </a:pPr>
            <a:r>
              <a:rPr lang="en-US" dirty="0">
                <a:solidFill>
                  <a:schemeClr val="tx1"/>
                </a:solidFill>
                <a:latin typeface="Arial" charset="0"/>
                <a:ea typeface="+mj-ea"/>
                <a:cs typeface="Arial" charset="0"/>
              </a:rPr>
              <a:t>Marketing</a:t>
            </a:r>
          </a:p>
        </p:txBody>
      </p:sp>
      <p:sp>
        <p:nvSpPr>
          <p:cNvPr id="32771" name="Content Placeholder 2"/>
          <p:cNvSpPr>
            <a:spLocks noGrp="1"/>
          </p:cNvSpPr>
          <p:nvPr>
            <p:ph idx="1"/>
          </p:nvPr>
        </p:nvSpPr>
        <p:spPr/>
        <p:txBody>
          <a:bodyPr>
            <a:normAutofit/>
          </a:bodyPr>
          <a:lstStyle/>
          <a:p>
            <a:pPr>
              <a:defRPr/>
            </a:pPr>
            <a:r>
              <a:rPr lang="en-US" b="1" dirty="0">
                <a:solidFill>
                  <a:schemeClr val="tx1"/>
                </a:solidFill>
                <a:latin typeface="Arial" charset="0"/>
                <a:ea typeface="+mn-ea"/>
                <a:cs typeface="Arial" charset="0"/>
              </a:rPr>
              <a:t>Customer Analysis</a:t>
            </a:r>
          </a:p>
          <a:p>
            <a:pPr lvl="1">
              <a:defRPr/>
            </a:pPr>
            <a:r>
              <a:rPr lang="en-US" sz="2700" dirty="0">
                <a:solidFill>
                  <a:schemeClr val="tx1"/>
                </a:solidFill>
                <a:latin typeface="Arial" charset="0"/>
                <a:ea typeface="+mn-ea"/>
                <a:cs typeface="Arial" charset="0"/>
              </a:rPr>
              <a:t>the examination and evaluation of consumer needs, desires, and wants</a:t>
            </a:r>
          </a:p>
          <a:p>
            <a:pPr lvl="1">
              <a:defRPr/>
            </a:pPr>
            <a:r>
              <a:rPr lang="en-US" sz="2700" dirty="0">
                <a:solidFill>
                  <a:schemeClr val="tx1"/>
                </a:solidFill>
                <a:latin typeface="Arial" charset="0"/>
                <a:ea typeface="+mn-ea"/>
                <a:cs typeface="Arial" charset="0"/>
              </a:rPr>
              <a:t>involves administering customer surveys, analyzing consumer information, evaluating market positioning strategies, developing customer profiles, and determining optimal market segmentation strategies</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21</a:t>
            </a:fld>
            <a:endParaRPr lang="en-US"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Selling Products and Services</a:t>
            </a:r>
          </a:p>
        </p:txBody>
      </p:sp>
      <p:sp>
        <p:nvSpPr>
          <p:cNvPr id="3" name="Content Placeholder 2"/>
          <p:cNvSpPr>
            <a:spLocks noGrp="1"/>
          </p:cNvSpPr>
          <p:nvPr>
            <p:ph idx="1"/>
          </p:nvPr>
        </p:nvSpPr>
        <p:spPr/>
        <p:txBody>
          <a:bodyPr>
            <a:normAutofit lnSpcReduction="10000"/>
          </a:bodyPr>
          <a:lstStyle/>
          <a:p>
            <a:r>
              <a:rPr lang="en-US" sz="4000" b="1" dirty="0"/>
              <a:t>Selling </a:t>
            </a:r>
          </a:p>
          <a:p>
            <a:pPr lvl="1"/>
            <a:r>
              <a:rPr lang="en-US" sz="3600" dirty="0"/>
              <a:t>includes many marketing activities, such as advertising, sales promotion, publicity, personal selling, sales force management, customer relations, and dealer relations</a:t>
            </a:r>
          </a:p>
        </p:txBody>
      </p:sp>
      <p:sp>
        <p:nvSpPr>
          <p:cNvPr id="4" name="Footer Placeholder 3"/>
          <p:cNvSpPr>
            <a:spLocks noGrp="1"/>
          </p:cNvSpPr>
          <p:nvPr>
            <p:ph type="ftr" sz="quarter" idx="11"/>
          </p:nvPr>
        </p:nvSpPr>
        <p:spPr/>
        <p:txBody>
          <a:bodyPr/>
          <a:lstStyle/>
          <a:p>
            <a:r>
              <a:rPr lang="en-US" altLang="en-US" dirty="0"/>
              <a:t>Copyright ©2017 Pearson Education, Inc. </a:t>
            </a:r>
          </a:p>
        </p:txBody>
      </p:sp>
      <p:sp>
        <p:nvSpPr>
          <p:cNvPr id="5" name="Slide Number Placeholder 4"/>
          <p:cNvSpPr>
            <a:spLocks noGrp="1"/>
          </p:cNvSpPr>
          <p:nvPr>
            <p:ph type="sldNum" sz="quarter" idx="12"/>
          </p:nvPr>
        </p:nvSpPr>
        <p:spPr/>
        <p:txBody>
          <a:bodyPr/>
          <a:lstStyle/>
          <a:p>
            <a:r>
              <a:rPr lang="en-US" altLang="en-US" dirty="0"/>
              <a:t>4-</a:t>
            </a:r>
            <a:fld id="{9EEA4D9F-0E7D-4500-ACFC-2145EAB997D0}" type="slidenum">
              <a:rPr lang="en-US" altLang="en-US" smtClean="0"/>
              <a:pPr/>
              <a:t>22</a:t>
            </a:fld>
            <a:endParaRPr lang="en-US" altLang="en-US" dirty="0"/>
          </a:p>
        </p:txBody>
      </p:sp>
    </p:spTree>
    <p:extLst>
      <p:ext uri="{BB962C8B-B14F-4D97-AF65-F5344CB8AC3E}">
        <p14:creationId xmlns:p14="http://schemas.microsoft.com/office/powerpoint/2010/main" val="37413873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a:defRPr/>
            </a:pPr>
            <a:r>
              <a:rPr lang="en-US" dirty="0">
                <a:solidFill>
                  <a:schemeClr val="tx1"/>
                </a:solidFill>
                <a:latin typeface="Arial" charset="0"/>
                <a:ea typeface="+mj-ea"/>
                <a:cs typeface="Arial" charset="0"/>
              </a:rPr>
              <a:t>Product and Service Planning</a:t>
            </a:r>
          </a:p>
        </p:txBody>
      </p:sp>
      <p:sp>
        <p:nvSpPr>
          <p:cNvPr id="34819" name="Content Placeholder 2"/>
          <p:cNvSpPr>
            <a:spLocks noGrp="1"/>
          </p:cNvSpPr>
          <p:nvPr>
            <p:ph idx="1"/>
          </p:nvPr>
        </p:nvSpPr>
        <p:spPr/>
        <p:txBody>
          <a:bodyPr>
            <a:normAutofit lnSpcReduction="10000"/>
          </a:bodyPr>
          <a:lstStyle/>
          <a:p>
            <a:pPr>
              <a:defRPr/>
            </a:pPr>
            <a:r>
              <a:rPr lang="en-US" b="1" dirty="0">
                <a:solidFill>
                  <a:schemeClr val="tx1"/>
                </a:solidFill>
                <a:latin typeface="Arial" charset="0"/>
                <a:ea typeface="+mn-ea"/>
                <a:cs typeface="Arial" charset="0"/>
              </a:rPr>
              <a:t>Product and Service Planning </a:t>
            </a:r>
          </a:p>
          <a:p>
            <a:pPr lvl="1">
              <a:defRPr/>
            </a:pPr>
            <a:r>
              <a:rPr lang="en-US" dirty="0">
                <a:solidFill>
                  <a:schemeClr val="tx1"/>
                </a:solidFill>
                <a:latin typeface="Arial" charset="0"/>
                <a:ea typeface="+mn-ea"/>
                <a:cs typeface="Arial" charset="0"/>
              </a:rPr>
              <a:t>includes activities such as test marketing; product and brand positioning; devising warranties; packaging; determining product options, features, style, and quality; deleting old products; and providing for customer service</a:t>
            </a:r>
          </a:p>
          <a:p>
            <a:pPr lvl="1">
              <a:defRPr/>
            </a:pPr>
            <a:r>
              <a:rPr lang="en-US" dirty="0">
                <a:solidFill>
                  <a:schemeClr val="tx1"/>
                </a:solidFill>
                <a:latin typeface="Arial" charset="0"/>
                <a:ea typeface="+mn-ea"/>
                <a:cs typeface="Arial" charset="0"/>
              </a:rPr>
              <a:t>important when a company is pursuing product development or diversification</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23</a:t>
            </a:fld>
            <a:endParaRPr lang="en-US" alt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a:defRPr/>
            </a:pPr>
            <a:r>
              <a:rPr lang="en-US" dirty="0">
                <a:solidFill>
                  <a:schemeClr val="tx1"/>
                </a:solidFill>
                <a:latin typeface="Arial" charset="0"/>
                <a:ea typeface="+mj-ea"/>
                <a:cs typeface="Arial" charset="0"/>
              </a:rPr>
              <a:t>Pricing</a:t>
            </a:r>
          </a:p>
        </p:txBody>
      </p:sp>
      <p:sp>
        <p:nvSpPr>
          <p:cNvPr id="3" name="Content Placeholder 2"/>
          <p:cNvSpPr>
            <a:spLocks noGrp="1"/>
          </p:cNvSpPr>
          <p:nvPr>
            <p:ph idx="1"/>
          </p:nvPr>
        </p:nvSpPr>
        <p:spPr/>
        <p:txBody>
          <a:bodyPr/>
          <a:lstStyle/>
          <a:p>
            <a:pPr>
              <a:defRPr/>
            </a:pPr>
            <a:r>
              <a:rPr lang="en-US" b="1" dirty="0">
                <a:solidFill>
                  <a:schemeClr val="tx1"/>
                </a:solidFill>
                <a:latin typeface="Arial" charset="0"/>
                <a:ea typeface="+mn-ea"/>
                <a:cs typeface="Arial" charset="0"/>
              </a:rPr>
              <a:t>Pricing</a:t>
            </a:r>
          </a:p>
          <a:p>
            <a:pPr lvl="1">
              <a:defRPr/>
            </a:pPr>
            <a:r>
              <a:rPr lang="en-US" dirty="0">
                <a:solidFill>
                  <a:schemeClr val="tx1"/>
                </a:solidFill>
                <a:latin typeface="Arial" charset="0"/>
                <a:ea typeface="+mn-ea"/>
                <a:cs typeface="Arial" charset="0"/>
              </a:rPr>
              <a:t>Five major stakeholders affect </a:t>
            </a:r>
            <a:r>
              <a:rPr lang="en-US" i="1" dirty="0">
                <a:solidFill>
                  <a:schemeClr val="tx1"/>
                </a:solidFill>
                <a:latin typeface="Arial" charset="0"/>
                <a:ea typeface="+mn-ea"/>
                <a:cs typeface="Arial" charset="0"/>
              </a:rPr>
              <a:t>pricing </a:t>
            </a:r>
            <a:r>
              <a:rPr lang="en-US" dirty="0">
                <a:solidFill>
                  <a:schemeClr val="tx1"/>
                </a:solidFill>
                <a:latin typeface="Arial" charset="0"/>
                <a:ea typeface="+mn-ea"/>
                <a:cs typeface="Arial" charset="0"/>
              </a:rPr>
              <a:t>decisions: consumers, governments, suppliers, distributors, and competitors </a:t>
            </a:r>
          </a:p>
          <a:p>
            <a:pPr lvl="1">
              <a:defRPr/>
            </a:pPr>
            <a:r>
              <a:rPr lang="en-US" dirty="0">
                <a:solidFill>
                  <a:schemeClr val="tx1"/>
                </a:solidFill>
                <a:latin typeface="Arial" charset="0"/>
                <a:ea typeface="+mn-ea"/>
                <a:cs typeface="Arial" charset="0"/>
              </a:rPr>
              <a:t>Sometimes an organization will pursue a forward integration strategy primarily to gain better control over prices charged to consumers.</a:t>
            </a:r>
          </a:p>
        </p:txBody>
      </p:sp>
      <p:sp>
        <p:nvSpPr>
          <p:cNvPr id="4" name="Footer Placeholder 3"/>
          <p:cNvSpPr>
            <a:spLocks noGrp="1"/>
          </p:cNvSpPr>
          <p:nvPr>
            <p:ph type="ftr" sz="quarter" idx="11"/>
          </p:nvPr>
        </p:nvSpPr>
        <p:spPr/>
        <p:txBody>
          <a:bodyPr/>
          <a:lstStyle/>
          <a:p>
            <a:r>
              <a:rPr lang="en-US" altLang="en-US" dirty="0"/>
              <a:t>Copyright ©2017 Pearson Education, Inc. </a:t>
            </a:r>
          </a:p>
        </p:txBody>
      </p:sp>
      <p:sp>
        <p:nvSpPr>
          <p:cNvPr id="5" name="Slide Number Placeholder 4"/>
          <p:cNvSpPr>
            <a:spLocks noGrp="1"/>
          </p:cNvSpPr>
          <p:nvPr>
            <p:ph type="sldNum" sz="quarter" idx="12"/>
          </p:nvPr>
        </p:nvSpPr>
        <p:spPr/>
        <p:txBody>
          <a:bodyPr/>
          <a:lstStyle/>
          <a:p>
            <a:r>
              <a:rPr lang="en-US" altLang="en-US" dirty="0"/>
              <a:t>4-</a:t>
            </a:r>
            <a:fld id="{9EEA4D9F-0E7D-4500-ACFC-2145EAB997D0}" type="slidenum">
              <a:rPr lang="en-US" altLang="en-US" smtClean="0"/>
              <a:pPr/>
              <a:t>24</a:t>
            </a:fld>
            <a:endParaRPr lang="en-US" alt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a:defRPr/>
            </a:pPr>
            <a:r>
              <a:rPr lang="en-US" dirty="0">
                <a:solidFill>
                  <a:schemeClr val="tx1"/>
                </a:solidFill>
                <a:latin typeface="Arial" charset="0"/>
                <a:ea typeface="+mj-ea"/>
                <a:cs typeface="Arial" charset="0"/>
              </a:rPr>
              <a:t>Distribution</a:t>
            </a:r>
          </a:p>
        </p:txBody>
      </p:sp>
      <p:sp>
        <p:nvSpPr>
          <p:cNvPr id="36867" name="Content Placeholder 2"/>
          <p:cNvSpPr>
            <a:spLocks noGrp="1"/>
          </p:cNvSpPr>
          <p:nvPr>
            <p:ph idx="1"/>
          </p:nvPr>
        </p:nvSpPr>
        <p:spPr/>
        <p:txBody>
          <a:bodyPr>
            <a:normAutofit lnSpcReduction="10000"/>
          </a:bodyPr>
          <a:lstStyle/>
          <a:p>
            <a:pPr>
              <a:defRPr/>
            </a:pPr>
            <a:r>
              <a:rPr lang="en-US" b="1" dirty="0">
                <a:solidFill>
                  <a:schemeClr val="tx1"/>
                </a:solidFill>
                <a:latin typeface="Arial" charset="0"/>
                <a:ea typeface="+mn-ea"/>
                <a:cs typeface="Arial" charset="0"/>
              </a:rPr>
              <a:t>Distribution </a:t>
            </a:r>
          </a:p>
          <a:p>
            <a:pPr lvl="1">
              <a:defRPr/>
            </a:pPr>
            <a:r>
              <a:rPr lang="en-US" dirty="0">
                <a:solidFill>
                  <a:schemeClr val="tx1"/>
                </a:solidFill>
                <a:latin typeface="Arial" charset="0"/>
                <a:ea typeface="+mn-ea"/>
                <a:cs typeface="Arial" charset="0"/>
              </a:rPr>
              <a:t>includes warehousing, distribution channels, distribution coverage, retail site locations, sales territories, inventory levels and location, transportation carriers, wholesaling, and retailing</a:t>
            </a:r>
          </a:p>
          <a:p>
            <a:pPr lvl="1">
              <a:defRPr/>
            </a:pPr>
            <a:r>
              <a:rPr lang="en-US" dirty="0">
                <a:solidFill>
                  <a:schemeClr val="tx1"/>
                </a:solidFill>
                <a:latin typeface="Arial" charset="0"/>
                <a:ea typeface="+mn-ea"/>
                <a:cs typeface="Arial" charset="0"/>
              </a:rPr>
              <a:t>especially important when a firm is striving to implement a market development or forward integration strategy</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25</a:t>
            </a:fld>
            <a:endParaRPr lang="en-US" alt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a:defRPr/>
            </a:pPr>
            <a:r>
              <a:rPr lang="en-US" dirty="0">
                <a:solidFill>
                  <a:schemeClr val="tx1"/>
                </a:solidFill>
                <a:latin typeface="Arial" charset="0"/>
                <a:ea typeface="+mj-ea"/>
                <a:cs typeface="Arial" charset="0"/>
              </a:rPr>
              <a:t>Marketing Research</a:t>
            </a:r>
          </a:p>
        </p:txBody>
      </p:sp>
      <p:sp>
        <p:nvSpPr>
          <p:cNvPr id="37891" name="Content Placeholder 2"/>
          <p:cNvSpPr>
            <a:spLocks noGrp="1"/>
          </p:cNvSpPr>
          <p:nvPr>
            <p:ph idx="1"/>
          </p:nvPr>
        </p:nvSpPr>
        <p:spPr/>
        <p:txBody>
          <a:bodyPr/>
          <a:lstStyle/>
          <a:p>
            <a:pPr>
              <a:defRPr/>
            </a:pPr>
            <a:r>
              <a:rPr lang="en-US" b="1" dirty="0">
                <a:solidFill>
                  <a:schemeClr val="tx1"/>
                </a:solidFill>
                <a:latin typeface="Arial" charset="0"/>
                <a:ea typeface="+mn-ea"/>
                <a:cs typeface="Arial" charset="0"/>
              </a:rPr>
              <a:t>Marketing Research </a:t>
            </a:r>
          </a:p>
          <a:p>
            <a:pPr lvl="1">
              <a:defRPr/>
            </a:pPr>
            <a:r>
              <a:rPr lang="en-US" dirty="0">
                <a:solidFill>
                  <a:schemeClr val="tx1"/>
                </a:solidFill>
                <a:latin typeface="Arial" charset="0"/>
                <a:ea typeface="+mn-ea"/>
                <a:cs typeface="Arial" charset="0"/>
              </a:rPr>
              <a:t>the systematic gathering, recording, and analyzing of data about problems relating to the marketing of goods and services</a:t>
            </a:r>
          </a:p>
          <a:p>
            <a:pPr lvl="1">
              <a:defRPr/>
            </a:pPr>
            <a:r>
              <a:rPr lang="en-US" dirty="0">
                <a:solidFill>
                  <a:schemeClr val="tx1"/>
                </a:solidFill>
                <a:latin typeface="Arial" charset="0"/>
                <a:ea typeface="+mn-ea"/>
                <a:cs typeface="Arial" charset="0"/>
              </a:rPr>
              <a:t>can uncover critical strengths and weaknesses</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26</a:t>
            </a:fld>
            <a:endParaRPr lang="en-US" alt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pPr>
              <a:defRPr/>
            </a:pPr>
            <a:r>
              <a:rPr lang="en-US" dirty="0">
                <a:solidFill>
                  <a:schemeClr val="tx1"/>
                </a:solidFill>
                <a:latin typeface="Arial" charset="0"/>
                <a:ea typeface="+mj-ea"/>
                <a:cs typeface="Arial" charset="0"/>
              </a:rPr>
              <a:t>Cost/Benefit Analysis</a:t>
            </a:r>
          </a:p>
        </p:txBody>
      </p:sp>
      <p:sp>
        <p:nvSpPr>
          <p:cNvPr id="3" name="Content Placeholder 2"/>
          <p:cNvSpPr>
            <a:spLocks noGrp="1"/>
          </p:cNvSpPr>
          <p:nvPr>
            <p:ph idx="1"/>
          </p:nvPr>
        </p:nvSpPr>
        <p:spPr/>
        <p:txBody>
          <a:bodyPr>
            <a:normAutofit/>
          </a:bodyPr>
          <a:lstStyle/>
          <a:p>
            <a:pPr>
              <a:defRPr/>
            </a:pPr>
            <a:r>
              <a:rPr lang="en-US" sz="3600" b="1" dirty="0">
                <a:solidFill>
                  <a:schemeClr val="tx1"/>
                </a:solidFill>
                <a:latin typeface="Arial" panose="020B0604020202020204" pitchFamily="34" charset="0"/>
                <a:ea typeface="+mn-ea"/>
                <a:cs typeface="Arial" panose="020B0604020202020204" pitchFamily="34" charset="0"/>
              </a:rPr>
              <a:t>Cost/Benefit Analysis</a:t>
            </a:r>
          </a:p>
          <a:p>
            <a:pPr lvl="1">
              <a:defRPr/>
            </a:pPr>
            <a:r>
              <a:rPr lang="en-US" sz="3200" dirty="0">
                <a:solidFill>
                  <a:schemeClr val="tx1"/>
                </a:solidFill>
                <a:latin typeface="Arial" panose="020B0604020202020204" pitchFamily="34" charset="0"/>
                <a:ea typeface="+mn-ea"/>
                <a:cs typeface="Arial" panose="020B0604020202020204" pitchFamily="34" charset="0"/>
              </a:rPr>
              <a:t>Three steps are required: </a:t>
            </a:r>
          </a:p>
          <a:p>
            <a:pPr marL="1314450" lvl="2" indent="-514350">
              <a:spcBef>
                <a:spcPts val="0"/>
              </a:spcBef>
              <a:buFont typeface="+mj-lt"/>
              <a:buAutoNum type="arabicPeriod"/>
              <a:defRPr/>
            </a:pPr>
            <a:r>
              <a:rPr lang="en-US" sz="2800" dirty="0">
                <a:solidFill>
                  <a:schemeClr val="tx1"/>
                </a:solidFill>
                <a:latin typeface="Arial" panose="020B0604020202020204" pitchFamily="34" charset="0"/>
                <a:ea typeface="+mn-ea"/>
                <a:cs typeface="Arial" panose="020B0604020202020204" pitchFamily="34" charset="0"/>
              </a:rPr>
              <a:t>compute the total costs associated with a decision</a:t>
            </a:r>
          </a:p>
          <a:p>
            <a:pPr marL="1314450" lvl="2" indent="-514350">
              <a:spcBef>
                <a:spcPts val="0"/>
              </a:spcBef>
              <a:buFont typeface="+mj-lt"/>
              <a:buAutoNum type="arabicPeriod"/>
              <a:defRPr/>
            </a:pPr>
            <a:r>
              <a:rPr lang="en-US" sz="2800" dirty="0">
                <a:solidFill>
                  <a:schemeClr val="tx1"/>
                </a:solidFill>
                <a:latin typeface="Arial" panose="020B0604020202020204" pitchFamily="34" charset="0"/>
                <a:ea typeface="+mn-ea"/>
                <a:cs typeface="Arial" panose="020B0604020202020204" pitchFamily="34" charset="0"/>
              </a:rPr>
              <a:t>estimate the total benefits from the decision </a:t>
            </a:r>
          </a:p>
          <a:p>
            <a:pPr marL="1314450" lvl="2" indent="-514350">
              <a:spcBef>
                <a:spcPts val="0"/>
              </a:spcBef>
              <a:buFont typeface="+mj-lt"/>
              <a:buAutoNum type="arabicPeriod"/>
              <a:defRPr/>
            </a:pPr>
            <a:r>
              <a:rPr lang="en-US" sz="2800" dirty="0">
                <a:solidFill>
                  <a:schemeClr val="tx1"/>
                </a:solidFill>
                <a:latin typeface="Arial" panose="020B0604020202020204" pitchFamily="34" charset="0"/>
                <a:ea typeface="+mn-ea"/>
                <a:cs typeface="Arial" panose="020B0604020202020204" pitchFamily="34" charset="0"/>
              </a:rPr>
              <a:t>compare the total costs with the total benefits</a:t>
            </a:r>
          </a:p>
        </p:txBody>
      </p:sp>
      <p:sp>
        <p:nvSpPr>
          <p:cNvPr id="4" name="Footer Placeholder 3"/>
          <p:cNvSpPr>
            <a:spLocks noGrp="1"/>
          </p:cNvSpPr>
          <p:nvPr>
            <p:ph type="ftr" sz="quarter" idx="11"/>
          </p:nvPr>
        </p:nvSpPr>
        <p:spPr/>
        <p:txBody>
          <a:bodyPr/>
          <a:lstStyle/>
          <a:p>
            <a:r>
              <a:rPr lang="en-US" altLang="en-US" dirty="0"/>
              <a:t>Copyright ©2017 Pearson Education, Inc. </a:t>
            </a:r>
          </a:p>
        </p:txBody>
      </p:sp>
      <p:sp>
        <p:nvSpPr>
          <p:cNvPr id="5" name="Slide Number Placeholder 4"/>
          <p:cNvSpPr>
            <a:spLocks noGrp="1"/>
          </p:cNvSpPr>
          <p:nvPr>
            <p:ph type="sldNum" sz="quarter" idx="12"/>
          </p:nvPr>
        </p:nvSpPr>
        <p:spPr/>
        <p:txBody>
          <a:bodyPr/>
          <a:lstStyle/>
          <a:p>
            <a:r>
              <a:rPr lang="en-US" altLang="en-US" dirty="0"/>
              <a:t>4-</a:t>
            </a:r>
            <a:fld id="{9EEA4D9F-0E7D-4500-ACFC-2145EAB997D0}" type="slidenum">
              <a:rPr lang="en-US" altLang="en-US" smtClean="0"/>
              <a:pPr/>
              <a:t>27</a:t>
            </a:fld>
            <a:endParaRPr lang="en-US" alt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normAutofit fontScale="90000"/>
          </a:bodyPr>
          <a:lstStyle/>
          <a:p>
            <a:pPr>
              <a:defRPr/>
            </a:pPr>
            <a:r>
              <a:rPr lang="en-US" dirty="0">
                <a:solidFill>
                  <a:schemeClr val="tx1"/>
                </a:solidFill>
                <a:latin typeface="Arial" charset="0"/>
                <a:ea typeface="+mj-ea"/>
                <a:cs typeface="Arial" charset="0"/>
              </a:rPr>
              <a:t>Marketing Audit Checklist </a:t>
            </a:r>
            <a:br>
              <a:rPr lang="en-US" dirty="0">
                <a:solidFill>
                  <a:schemeClr val="tx1"/>
                </a:solidFill>
                <a:latin typeface="Arial" charset="0"/>
                <a:ea typeface="+mj-ea"/>
                <a:cs typeface="Arial" charset="0"/>
              </a:rPr>
            </a:br>
            <a:r>
              <a:rPr lang="en-US" dirty="0">
                <a:solidFill>
                  <a:schemeClr val="tx1"/>
                </a:solidFill>
                <a:latin typeface="Arial" charset="0"/>
                <a:ea typeface="+mj-ea"/>
                <a:cs typeface="Arial" charset="0"/>
              </a:rPr>
              <a:t>of Questions</a:t>
            </a:r>
          </a:p>
        </p:txBody>
      </p:sp>
      <p:sp>
        <p:nvSpPr>
          <p:cNvPr id="35842" name="Content Placeholder 2"/>
          <p:cNvSpPr>
            <a:spLocks noGrp="1"/>
          </p:cNvSpPr>
          <p:nvPr>
            <p:ph idx="1"/>
          </p:nvPr>
        </p:nvSpPr>
        <p:spPr/>
        <p:txBody>
          <a:bodyPr>
            <a:normAutofit lnSpcReduction="10000"/>
          </a:bodyPr>
          <a:lstStyle/>
          <a:p>
            <a:pPr marL="514350" indent="-514350">
              <a:spcBef>
                <a:spcPct val="0"/>
              </a:spcBef>
              <a:buSzPct val="100000"/>
              <a:buFont typeface="+mj-lt"/>
              <a:buAutoNum type="arabicPeriod"/>
            </a:pPr>
            <a:r>
              <a:rPr lang="en-US" altLang="en-US" sz="2800" dirty="0">
                <a:solidFill>
                  <a:schemeClr val="tx1"/>
                </a:solidFill>
                <a:latin typeface="Arial" pitchFamily="34" charset="0"/>
                <a:cs typeface="Arial" pitchFamily="34" charset="0"/>
              </a:rPr>
              <a:t>Are markets segmented effectively?</a:t>
            </a:r>
          </a:p>
          <a:p>
            <a:pPr marL="514350" indent="-514350">
              <a:spcBef>
                <a:spcPct val="0"/>
              </a:spcBef>
              <a:buSzPct val="100000"/>
              <a:buFont typeface="+mj-lt"/>
              <a:buAutoNum type="arabicPeriod"/>
            </a:pPr>
            <a:r>
              <a:rPr lang="en-US" altLang="en-US" sz="2800" dirty="0">
                <a:solidFill>
                  <a:schemeClr val="tx1"/>
                </a:solidFill>
                <a:latin typeface="Arial" pitchFamily="34" charset="0"/>
                <a:cs typeface="Arial" pitchFamily="34" charset="0"/>
              </a:rPr>
              <a:t>Is the organization positioned well among competitors?</a:t>
            </a:r>
          </a:p>
          <a:p>
            <a:pPr marL="514350" indent="-514350">
              <a:spcBef>
                <a:spcPct val="0"/>
              </a:spcBef>
              <a:buSzPct val="100000"/>
              <a:buFont typeface="+mj-lt"/>
              <a:buAutoNum type="arabicPeriod"/>
            </a:pPr>
            <a:r>
              <a:rPr lang="en-US" altLang="en-US" sz="2800" dirty="0">
                <a:solidFill>
                  <a:schemeClr val="tx1"/>
                </a:solidFill>
                <a:latin typeface="Arial" pitchFamily="34" charset="0"/>
                <a:cs typeface="Arial" pitchFamily="34" charset="0"/>
              </a:rPr>
              <a:t>Has the firm</a:t>
            </a:r>
            <a:r>
              <a:rPr lang="en-US" altLang="en-US" sz="2800" dirty="0"/>
              <a:t>’</a:t>
            </a:r>
            <a:r>
              <a:rPr lang="en-US" altLang="ja-JP" sz="2800" dirty="0">
                <a:solidFill>
                  <a:schemeClr val="tx1"/>
                </a:solidFill>
                <a:latin typeface="Arial" pitchFamily="34" charset="0"/>
                <a:cs typeface="Arial" pitchFamily="34" charset="0"/>
              </a:rPr>
              <a:t>s market share been increasing?</a:t>
            </a:r>
          </a:p>
          <a:p>
            <a:pPr marL="514350" indent="-514350">
              <a:spcBef>
                <a:spcPct val="0"/>
              </a:spcBef>
              <a:buSzPct val="100000"/>
              <a:buFont typeface="+mj-lt"/>
              <a:buAutoNum type="arabicPeriod"/>
            </a:pPr>
            <a:r>
              <a:rPr lang="en-US" altLang="en-US" sz="2800" dirty="0">
                <a:solidFill>
                  <a:schemeClr val="tx1"/>
                </a:solidFill>
                <a:latin typeface="Arial" pitchFamily="34" charset="0"/>
                <a:cs typeface="Arial" pitchFamily="34" charset="0"/>
              </a:rPr>
              <a:t>Are present channels of distribution reliable and cost effective?</a:t>
            </a:r>
          </a:p>
          <a:p>
            <a:pPr marL="514350" indent="-514350">
              <a:spcBef>
                <a:spcPct val="0"/>
              </a:spcBef>
              <a:buSzPct val="100000"/>
              <a:buFont typeface="+mj-lt"/>
              <a:buAutoNum type="arabicPeriod"/>
            </a:pPr>
            <a:r>
              <a:rPr lang="en-US" altLang="en-US" sz="2800" dirty="0">
                <a:solidFill>
                  <a:schemeClr val="tx1"/>
                </a:solidFill>
                <a:latin typeface="Arial" pitchFamily="34" charset="0"/>
                <a:cs typeface="Arial" pitchFamily="34" charset="0"/>
              </a:rPr>
              <a:t>Does the firm have an effective sales organization?</a:t>
            </a:r>
          </a:p>
          <a:p>
            <a:pPr marL="514350" indent="-514350">
              <a:spcBef>
                <a:spcPct val="0"/>
              </a:spcBef>
              <a:buSzPct val="100000"/>
              <a:buFont typeface="+mj-lt"/>
              <a:buAutoNum type="arabicPeriod"/>
            </a:pPr>
            <a:r>
              <a:rPr lang="en-US" altLang="en-US" sz="2800" dirty="0">
                <a:solidFill>
                  <a:schemeClr val="tx1"/>
                </a:solidFill>
                <a:latin typeface="Arial" pitchFamily="34" charset="0"/>
                <a:cs typeface="Arial" pitchFamily="34" charset="0"/>
              </a:rPr>
              <a:t>Does the firm conduct market research?</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28</a:t>
            </a:fld>
            <a:endParaRPr lang="en-US" alt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normAutofit fontScale="90000"/>
          </a:bodyPr>
          <a:lstStyle/>
          <a:p>
            <a:pPr>
              <a:defRPr/>
            </a:pPr>
            <a:r>
              <a:rPr lang="en-US" dirty="0">
                <a:solidFill>
                  <a:schemeClr val="tx1"/>
                </a:solidFill>
                <a:latin typeface="Arial" charset="0"/>
                <a:ea typeface="+mj-ea"/>
                <a:cs typeface="Arial" charset="0"/>
              </a:rPr>
              <a:t>Marketing Audit Checklist </a:t>
            </a:r>
            <a:br>
              <a:rPr lang="en-US" dirty="0">
                <a:solidFill>
                  <a:schemeClr val="tx1"/>
                </a:solidFill>
                <a:latin typeface="Arial" charset="0"/>
                <a:ea typeface="+mj-ea"/>
                <a:cs typeface="Arial" charset="0"/>
              </a:rPr>
            </a:br>
            <a:r>
              <a:rPr lang="en-US" dirty="0">
                <a:solidFill>
                  <a:schemeClr val="tx1"/>
                </a:solidFill>
                <a:latin typeface="Arial" charset="0"/>
                <a:ea typeface="+mj-ea"/>
                <a:cs typeface="Arial" charset="0"/>
              </a:rPr>
              <a:t>of Questions (cont.)</a:t>
            </a:r>
          </a:p>
        </p:txBody>
      </p:sp>
      <p:sp>
        <p:nvSpPr>
          <p:cNvPr id="36866" name="Content Placeholder 2"/>
          <p:cNvSpPr>
            <a:spLocks noGrp="1"/>
          </p:cNvSpPr>
          <p:nvPr>
            <p:ph idx="1"/>
          </p:nvPr>
        </p:nvSpPr>
        <p:spPr/>
        <p:txBody>
          <a:bodyPr>
            <a:normAutofit lnSpcReduction="10000"/>
          </a:bodyPr>
          <a:lstStyle/>
          <a:p>
            <a:pPr marL="514350" indent="-514350">
              <a:spcBef>
                <a:spcPct val="0"/>
              </a:spcBef>
              <a:buSzPct val="100000"/>
              <a:buFont typeface="+mj-lt"/>
              <a:buAutoNum type="arabicPeriod" startAt="7"/>
            </a:pPr>
            <a:r>
              <a:rPr lang="en-US" altLang="en-US" sz="2600" dirty="0">
                <a:solidFill>
                  <a:schemeClr val="tx1"/>
                </a:solidFill>
                <a:latin typeface="Arial" pitchFamily="34" charset="0"/>
                <a:cs typeface="Arial" pitchFamily="34" charset="0"/>
              </a:rPr>
              <a:t>Are product quality and customer service good?</a:t>
            </a:r>
          </a:p>
          <a:p>
            <a:pPr marL="514350" indent="-514350">
              <a:spcBef>
                <a:spcPct val="0"/>
              </a:spcBef>
              <a:buSzPct val="100000"/>
              <a:buFont typeface="+mj-lt"/>
              <a:buAutoNum type="arabicPeriod" startAt="7"/>
            </a:pPr>
            <a:r>
              <a:rPr lang="en-US" altLang="en-US" sz="2600" dirty="0">
                <a:solidFill>
                  <a:schemeClr val="tx1"/>
                </a:solidFill>
                <a:latin typeface="Arial" pitchFamily="34" charset="0"/>
                <a:cs typeface="Arial" pitchFamily="34" charset="0"/>
              </a:rPr>
              <a:t>Are the firm</a:t>
            </a:r>
            <a:r>
              <a:rPr lang="en-US" altLang="ja-JP" sz="2600" dirty="0">
                <a:solidFill>
                  <a:schemeClr val="tx1"/>
                </a:solidFill>
                <a:latin typeface="Arial" pitchFamily="34" charset="0"/>
                <a:cs typeface="Arial" pitchFamily="34" charset="0"/>
              </a:rPr>
              <a:t>'s products and services priced </a:t>
            </a:r>
            <a:r>
              <a:rPr lang="en-US" altLang="en-US" sz="2600" dirty="0">
                <a:solidFill>
                  <a:schemeClr val="tx1"/>
                </a:solidFill>
                <a:latin typeface="Arial" pitchFamily="34" charset="0"/>
                <a:cs typeface="Arial" pitchFamily="34" charset="0"/>
              </a:rPr>
              <a:t>appropriately?</a:t>
            </a:r>
          </a:p>
          <a:p>
            <a:pPr marL="514350" indent="-514350">
              <a:spcBef>
                <a:spcPct val="0"/>
              </a:spcBef>
              <a:buSzPct val="100000"/>
              <a:buFont typeface="+mj-lt"/>
              <a:buAutoNum type="arabicPeriod" startAt="7"/>
            </a:pPr>
            <a:r>
              <a:rPr lang="en-US" altLang="en-US" sz="2600" dirty="0">
                <a:solidFill>
                  <a:schemeClr val="tx1"/>
                </a:solidFill>
                <a:latin typeface="Arial" pitchFamily="34" charset="0"/>
                <a:cs typeface="Arial" pitchFamily="34" charset="0"/>
              </a:rPr>
              <a:t>Does the firm have an effective promotion, advertising, and publicity strategy?</a:t>
            </a:r>
          </a:p>
          <a:p>
            <a:pPr marL="514350" indent="-514350">
              <a:spcBef>
                <a:spcPct val="0"/>
              </a:spcBef>
              <a:buSzPct val="100000"/>
              <a:buFont typeface="+mj-lt"/>
              <a:buAutoNum type="arabicPeriod" startAt="7"/>
            </a:pPr>
            <a:r>
              <a:rPr lang="en-US" altLang="en-US" sz="2600" dirty="0">
                <a:solidFill>
                  <a:schemeClr val="tx1"/>
                </a:solidFill>
                <a:latin typeface="Arial" pitchFamily="34" charset="0"/>
                <a:cs typeface="Arial" pitchFamily="34" charset="0"/>
              </a:rPr>
              <a:t>Are marketing, planning, and budgeting effective?</a:t>
            </a:r>
          </a:p>
          <a:p>
            <a:pPr marL="514350" indent="-514350">
              <a:spcBef>
                <a:spcPct val="0"/>
              </a:spcBef>
              <a:buSzPct val="100000"/>
              <a:buFont typeface="+mj-lt"/>
              <a:buAutoNum type="arabicPeriod" startAt="7"/>
            </a:pPr>
            <a:r>
              <a:rPr lang="en-US" altLang="en-US" sz="2600" dirty="0">
                <a:solidFill>
                  <a:schemeClr val="tx1"/>
                </a:solidFill>
                <a:latin typeface="Arial" pitchFamily="34" charset="0"/>
                <a:cs typeface="Arial" pitchFamily="34" charset="0"/>
              </a:rPr>
              <a:t>Do the firm</a:t>
            </a:r>
            <a:r>
              <a:rPr lang="en-US" altLang="ja-JP" sz="2600" dirty="0">
                <a:solidFill>
                  <a:schemeClr val="tx1"/>
                </a:solidFill>
                <a:latin typeface="Arial" pitchFamily="34" charset="0"/>
                <a:cs typeface="Arial" pitchFamily="34" charset="0"/>
              </a:rPr>
              <a:t>'s marketing managers have adequate </a:t>
            </a:r>
            <a:r>
              <a:rPr lang="en-US" altLang="en-US" sz="2600" dirty="0">
                <a:solidFill>
                  <a:schemeClr val="tx1"/>
                </a:solidFill>
                <a:latin typeface="Arial" pitchFamily="34" charset="0"/>
                <a:cs typeface="Arial" pitchFamily="34" charset="0"/>
              </a:rPr>
              <a:t>experience and training?</a:t>
            </a:r>
          </a:p>
          <a:p>
            <a:pPr marL="514350" indent="-514350">
              <a:spcBef>
                <a:spcPct val="0"/>
              </a:spcBef>
              <a:buSzPct val="100000"/>
              <a:buFont typeface="+mj-lt"/>
              <a:buAutoNum type="arabicPeriod" startAt="7"/>
            </a:pPr>
            <a:r>
              <a:rPr lang="en-US" altLang="en-US" sz="2600" dirty="0">
                <a:solidFill>
                  <a:schemeClr val="tx1"/>
                </a:solidFill>
                <a:latin typeface="Arial" pitchFamily="34" charset="0"/>
                <a:cs typeface="Arial" pitchFamily="34" charset="0"/>
              </a:rPr>
              <a:t>Is the firm</a:t>
            </a:r>
            <a:r>
              <a:rPr lang="en-US" altLang="ja-JP" sz="2600" dirty="0">
                <a:solidFill>
                  <a:schemeClr val="tx1"/>
                </a:solidFill>
                <a:latin typeface="Arial" pitchFamily="34" charset="0"/>
                <a:cs typeface="Arial" pitchFamily="34" charset="0"/>
              </a:rPr>
              <a:t>'s Internet presence excellent as compared </a:t>
            </a:r>
            <a:r>
              <a:rPr lang="en-US" altLang="en-US" sz="2600" dirty="0">
                <a:solidFill>
                  <a:schemeClr val="tx1"/>
                </a:solidFill>
                <a:latin typeface="Arial" pitchFamily="34" charset="0"/>
                <a:cs typeface="Arial" pitchFamily="34" charset="0"/>
              </a:rPr>
              <a:t>to rivals?</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29</a:t>
            </a:fld>
            <a:endParaRPr lang="en-US" alt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normAutofit/>
          </a:bodyPr>
          <a:lstStyle/>
          <a:p>
            <a:pPr>
              <a:defRPr/>
            </a:pPr>
            <a:r>
              <a:rPr lang="en-US" dirty="0">
                <a:solidFill>
                  <a:schemeClr val="tx1"/>
                </a:solidFill>
                <a:latin typeface="Arial" charset="0"/>
                <a:ea typeface="+mj-ea"/>
                <a:cs typeface="Arial" charset="0"/>
              </a:rPr>
              <a:t>Finance/Accounting Functions</a:t>
            </a:r>
          </a:p>
        </p:txBody>
      </p:sp>
      <p:sp>
        <p:nvSpPr>
          <p:cNvPr id="3" name="Content Placeholder 2"/>
          <p:cNvSpPr>
            <a:spLocks noGrp="1"/>
          </p:cNvSpPr>
          <p:nvPr>
            <p:ph idx="1"/>
          </p:nvPr>
        </p:nvSpPr>
        <p:spPr/>
        <p:txBody>
          <a:bodyPr/>
          <a:lstStyle/>
          <a:p>
            <a:pPr marL="0" indent="0">
              <a:buFont typeface="Wingdings" pitchFamily="2" charset="2"/>
              <a:buNone/>
              <a:defRPr/>
            </a:pPr>
            <a:r>
              <a:rPr lang="en-US" dirty="0">
                <a:solidFill>
                  <a:schemeClr val="tx1"/>
                </a:solidFill>
                <a:latin typeface="Arial" panose="020B0604020202020204" pitchFamily="34" charset="0"/>
                <a:ea typeface="+mn-ea"/>
                <a:cs typeface="Arial" panose="020B0604020202020204" pitchFamily="34" charset="0"/>
              </a:rPr>
              <a:t>The </a:t>
            </a:r>
            <a:r>
              <a:rPr lang="en-US" i="1" dirty="0">
                <a:solidFill>
                  <a:schemeClr val="tx1"/>
                </a:solidFill>
                <a:latin typeface="Arial" panose="020B0604020202020204" pitchFamily="34" charset="0"/>
                <a:ea typeface="+mn-ea"/>
                <a:cs typeface="Arial" panose="020B0604020202020204" pitchFamily="34" charset="0"/>
              </a:rPr>
              <a:t>functions of finance/accounting </a:t>
            </a:r>
            <a:r>
              <a:rPr lang="en-US" dirty="0">
                <a:solidFill>
                  <a:schemeClr val="tx1"/>
                </a:solidFill>
                <a:latin typeface="Arial" panose="020B0604020202020204" pitchFamily="34" charset="0"/>
                <a:ea typeface="+mn-ea"/>
                <a:cs typeface="Arial" panose="020B0604020202020204" pitchFamily="34" charset="0"/>
              </a:rPr>
              <a:t>comprise three decisions:</a:t>
            </a:r>
          </a:p>
          <a:p>
            <a:pPr marL="0" indent="0">
              <a:buClr>
                <a:schemeClr val="accent1">
                  <a:lumMod val="75000"/>
                </a:schemeClr>
              </a:buClr>
              <a:buSzPct val="110000"/>
              <a:buFont typeface="Franklin Gothic Book" panose="020B0503020102020204" pitchFamily="34" charset="0"/>
              <a:buNone/>
              <a:defRPr/>
            </a:pPr>
            <a:r>
              <a:rPr lang="en-US" b="1" dirty="0">
                <a:solidFill>
                  <a:schemeClr val="tx1"/>
                </a:solidFill>
                <a:latin typeface="Arial" panose="020B0604020202020204" pitchFamily="34" charset="0"/>
                <a:ea typeface="+mn-ea"/>
                <a:cs typeface="Arial" panose="020B0604020202020204" pitchFamily="34" charset="0"/>
              </a:rPr>
              <a:t>1. </a:t>
            </a:r>
            <a:r>
              <a:rPr lang="en-US" dirty="0">
                <a:solidFill>
                  <a:schemeClr val="tx1"/>
                </a:solidFill>
                <a:latin typeface="Arial" panose="020B0604020202020204" pitchFamily="34" charset="0"/>
                <a:ea typeface="+mn-ea"/>
                <a:cs typeface="Arial" panose="020B0604020202020204" pitchFamily="34" charset="0"/>
              </a:rPr>
              <a:t>the investment decision</a:t>
            </a:r>
          </a:p>
          <a:p>
            <a:pPr marL="0" indent="0">
              <a:buClr>
                <a:schemeClr val="accent1">
                  <a:lumMod val="75000"/>
                </a:schemeClr>
              </a:buClr>
              <a:buSzPct val="110000"/>
              <a:buFont typeface="Franklin Gothic Book" panose="020B0503020102020204" pitchFamily="34" charset="0"/>
              <a:buNone/>
              <a:defRPr/>
            </a:pPr>
            <a:r>
              <a:rPr lang="en-US" b="1" dirty="0">
                <a:solidFill>
                  <a:schemeClr val="tx1"/>
                </a:solidFill>
                <a:latin typeface="Arial" panose="020B0604020202020204" pitchFamily="34" charset="0"/>
                <a:ea typeface="+mn-ea"/>
                <a:cs typeface="Arial" panose="020B0604020202020204" pitchFamily="34" charset="0"/>
              </a:rPr>
              <a:t>2. </a:t>
            </a:r>
            <a:r>
              <a:rPr lang="en-US" dirty="0">
                <a:solidFill>
                  <a:schemeClr val="tx1"/>
                </a:solidFill>
                <a:latin typeface="Arial" panose="020B0604020202020204" pitchFamily="34" charset="0"/>
                <a:ea typeface="+mn-ea"/>
                <a:cs typeface="Arial" panose="020B0604020202020204" pitchFamily="34" charset="0"/>
              </a:rPr>
              <a:t>the financing decision</a:t>
            </a:r>
          </a:p>
          <a:p>
            <a:pPr marL="0" indent="0">
              <a:buClr>
                <a:schemeClr val="accent1">
                  <a:lumMod val="75000"/>
                </a:schemeClr>
              </a:buClr>
              <a:buSzPct val="110000"/>
              <a:buFont typeface="Franklin Gothic Book" panose="020B0503020102020204" pitchFamily="34" charset="0"/>
              <a:buNone/>
              <a:defRPr/>
            </a:pPr>
            <a:r>
              <a:rPr lang="en-US" b="1" dirty="0">
                <a:solidFill>
                  <a:schemeClr val="tx1"/>
                </a:solidFill>
                <a:latin typeface="Arial" panose="020B0604020202020204" pitchFamily="34" charset="0"/>
                <a:ea typeface="+mn-ea"/>
                <a:cs typeface="Arial" panose="020B0604020202020204" pitchFamily="34" charset="0"/>
              </a:rPr>
              <a:t>3. </a:t>
            </a:r>
            <a:r>
              <a:rPr lang="en-US" dirty="0">
                <a:solidFill>
                  <a:schemeClr val="tx1"/>
                </a:solidFill>
                <a:latin typeface="Arial" panose="020B0604020202020204" pitchFamily="34" charset="0"/>
                <a:ea typeface="+mn-ea"/>
                <a:cs typeface="Arial" panose="020B0604020202020204" pitchFamily="34" charset="0"/>
              </a:rPr>
              <a:t>the dividend decision</a:t>
            </a:r>
          </a:p>
        </p:txBody>
      </p:sp>
      <p:sp>
        <p:nvSpPr>
          <p:cNvPr id="4" name="Footer Placeholder 3"/>
          <p:cNvSpPr>
            <a:spLocks noGrp="1"/>
          </p:cNvSpPr>
          <p:nvPr>
            <p:ph type="ftr" sz="quarter" idx="11"/>
          </p:nvPr>
        </p:nvSpPr>
        <p:spPr/>
        <p:txBody>
          <a:bodyPr/>
          <a:lstStyle/>
          <a:p>
            <a:r>
              <a:rPr lang="en-US" altLang="en-US" dirty="0"/>
              <a:t>Copyright ©2017 Pearson Education, Inc. </a:t>
            </a:r>
          </a:p>
        </p:txBody>
      </p:sp>
      <p:sp>
        <p:nvSpPr>
          <p:cNvPr id="5" name="Slide Number Placeholder 4"/>
          <p:cNvSpPr>
            <a:spLocks noGrp="1"/>
          </p:cNvSpPr>
          <p:nvPr>
            <p:ph type="sldNum" sz="quarter" idx="12"/>
          </p:nvPr>
        </p:nvSpPr>
        <p:spPr/>
        <p:txBody>
          <a:bodyPr/>
          <a:lstStyle/>
          <a:p>
            <a:r>
              <a:rPr lang="en-US" altLang="en-US" dirty="0"/>
              <a:t>4-</a:t>
            </a:r>
            <a:fld id="{9EEA4D9F-0E7D-4500-ACFC-2145EAB997D0}" type="slidenum">
              <a:rPr lang="en-US" altLang="en-US" smtClean="0"/>
              <a:pPr/>
              <a:t>30</a:t>
            </a:fld>
            <a:endParaRPr lang="en-US" alt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normAutofit/>
          </a:bodyPr>
          <a:lstStyle/>
          <a:p>
            <a:pPr>
              <a:defRPr/>
            </a:pPr>
            <a:r>
              <a:rPr lang="en-US" dirty="0">
                <a:solidFill>
                  <a:schemeClr val="tx1"/>
                </a:solidFill>
                <a:latin typeface="Arial" charset="0"/>
                <a:ea typeface="+mj-ea"/>
                <a:cs typeface="Arial" charset="0"/>
              </a:rPr>
              <a:t>Finance/Accounting Functions</a:t>
            </a:r>
          </a:p>
        </p:txBody>
      </p:sp>
      <p:sp>
        <p:nvSpPr>
          <p:cNvPr id="43011" name="Content Placeholder 2"/>
          <p:cNvSpPr>
            <a:spLocks noGrp="1"/>
          </p:cNvSpPr>
          <p:nvPr>
            <p:ph idx="1"/>
          </p:nvPr>
        </p:nvSpPr>
        <p:spPr/>
        <p:txBody>
          <a:bodyPr>
            <a:normAutofit fontScale="92500"/>
          </a:bodyPr>
          <a:lstStyle/>
          <a:p>
            <a:pPr>
              <a:defRPr/>
            </a:pPr>
            <a:r>
              <a:rPr lang="en-US" b="1" dirty="0">
                <a:solidFill>
                  <a:schemeClr val="tx1"/>
                </a:solidFill>
                <a:latin typeface="Arial" charset="0"/>
                <a:ea typeface="+mn-ea"/>
                <a:cs typeface="Arial" charset="0"/>
              </a:rPr>
              <a:t>Investment Decision (Capital Budgeting)</a:t>
            </a:r>
          </a:p>
          <a:p>
            <a:pPr lvl="1">
              <a:defRPr/>
            </a:pPr>
            <a:r>
              <a:rPr lang="en-US" dirty="0">
                <a:solidFill>
                  <a:schemeClr val="tx1"/>
                </a:solidFill>
                <a:latin typeface="Arial" charset="0"/>
                <a:ea typeface="+mn-ea"/>
                <a:cs typeface="Arial" charset="0"/>
              </a:rPr>
              <a:t>the allocation and reallocation of capital and resources to projects, products, assets, and divisions of an organization</a:t>
            </a:r>
          </a:p>
          <a:p>
            <a:pPr>
              <a:defRPr/>
            </a:pPr>
            <a:r>
              <a:rPr lang="en-US" b="1" dirty="0">
                <a:solidFill>
                  <a:schemeClr val="tx1"/>
                </a:solidFill>
                <a:latin typeface="Arial" charset="0"/>
                <a:ea typeface="+mn-ea"/>
                <a:cs typeface="Arial" charset="0"/>
              </a:rPr>
              <a:t>Financing Decision </a:t>
            </a:r>
          </a:p>
          <a:p>
            <a:pPr lvl="1">
              <a:defRPr/>
            </a:pPr>
            <a:r>
              <a:rPr lang="en-US" dirty="0">
                <a:solidFill>
                  <a:schemeClr val="tx1"/>
                </a:solidFill>
                <a:latin typeface="Arial" charset="0"/>
                <a:ea typeface="+mn-ea"/>
                <a:cs typeface="Arial" charset="0"/>
              </a:rPr>
              <a:t>determines the best capital structure for the firm and includes examining various methods by which the firm can raise capital</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31</a:t>
            </a:fld>
            <a:endParaRPr lang="en-US" alt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normAutofit/>
          </a:bodyPr>
          <a:lstStyle/>
          <a:p>
            <a:pPr>
              <a:defRPr/>
            </a:pPr>
            <a:r>
              <a:rPr lang="en-US" dirty="0">
                <a:solidFill>
                  <a:schemeClr val="tx1"/>
                </a:solidFill>
                <a:latin typeface="Arial" charset="0"/>
                <a:ea typeface="+mj-ea"/>
                <a:cs typeface="Arial" charset="0"/>
              </a:rPr>
              <a:t>Finance/Accounting Functions</a:t>
            </a:r>
          </a:p>
        </p:txBody>
      </p:sp>
      <p:sp>
        <p:nvSpPr>
          <p:cNvPr id="44035" name="Content Placeholder 2"/>
          <p:cNvSpPr>
            <a:spLocks noGrp="1"/>
          </p:cNvSpPr>
          <p:nvPr>
            <p:ph idx="1"/>
          </p:nvPr>
        </p:nvSpPr>
        <p:spPr/>
        <p:txBody>
          <a:bodyPr/>
          <a:lstStyle/>
          <a:p>
            <a:pPr>
              <a:defRPr/>
            </a:pPr>
            <a:r>
              <a:rPr lang="en-US" b="1" dirty="0">
                <a:solidFill>
                  <a:schemeClr val="tx1"/>
                </a:solidFill>
                <a:latin typeface="Arial" charset="0"/>
                <a:ea typeface="+mn-ea"/>
                <a:cs typeface="Arial" charset="0"/>
              </a:rPr>
              <a:t>Dividend Decisions </a:t>
            </a:r>
          </a:p>
          <a:p>
            <a:pPr lvl="1">
              <a:defRPr/>
            </a:pPr>
            <a:r>
              <a:rPr lang="en-US" dirty="0">
                <a:solidFill>
                  <a:schemeClr val="tx1"/>
                </a:solidFill>
                <a:latin typeface="Arial" charset="0"/>
                <a:ea typeface="+mn-ea"/>
                <a:cs typeface="Arial" charset="0"/>
              </a:rPr>
              <a:t>concern issues such as the percentage of earnings paid to stockholders, the stability of dividends paid over time, and the repurchase or issuance of stock</a:t>
            </a:r>
          </a:p>
          <a:p>
            <a:pPr lvl="1">
              <a:defRPr/>
            </a:pPr>
            <a:r>
              <a:rPr lang="en-US" dirty="0">
                <a:solidFill>
                  <a:schemeClr val="tx1"/>
                </a:solidFill>
                <a:latin typeface="Arial" charset="0"/>
                <a:ea typeface="+mn-ea"/>
                <a:cs typeface="Arial" charset="0"/>
              </a:rPr>
              <a:t>determine the amount of funds that are retained in a firm compared to the amount paid out to stockholders</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32</a:t>
            </a:fld>
            <a:endParaRPr lang="en-US" alt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normAutofit fontScale="90000"/>
          </a:bodyPr>
          <a:lstStyle/>
          <a:p>
            <a:pPr>
              <a:defRPr/>
            </a:pPr>
            <a:r>
              <a:rPr lang="en-US" dirty="0">
                <a:solidFill>
                  <a:schemeClr val="tx1"/>
                </a:solidFill>
                <a:latin typeface="Arial" charset="0"/>
                <a:ea typeface="+mj-ea"/>
                <a:cs typeface="Arial" charset="0"/>
              </a:rPr>
              <a:t>Finance/Accounting Audit Checklist</a:t>
            </a:r>
          </a:p>
        </p:txBody>
      </p:sp>
      <p:sp>
        <p:nvSpPr>
          <p:cNvPr id="46082" name="Content Placeholder 2"/>
          <p:cNvSpPr>
            <a:spLocks noGrp="1"/>
          </p:cNvSpPr>
          <p:nvPr>
            <p:ph idx="1"/>
          </p:nvPr>
        </p:nvSpPr>
        <p:spPr/>
        <p:txBody>
          <a:bodyPr>
            <a:normAutofit/>
          </a:bodyPr>
          <a:lstStyle/>
          <a:p>
            <a:pPr marL="0" indent="0">
              <a:spcBef>
                <a:spcPct val="0"/>
              </a:spcBef>
              <a:buClr>
                <a:srgbClr val="CB6804"/>
              </a:buClr>
              <a:buSzPct val="120000"/>
              <a:buFont typeface="Franklin Gothic Book" pitchFamily="-84" charset="0"/>
              <a:buNone/>
            </a:pPr>
            <a:endParaRPr lang="en-US" altLang="en-US" sz="2900" b="1" dirty="0">
              <a:solidFill>
                <a:schemeClr val="tx1"/>
              </a:solidFill>
              <a:latin typeface="Arial" pitchFamily="34" charset="0"/>
              <a:cs typeface="Arial" pitchFamily="34" charset="0"/>
            </a:endParaRPr>
          </a:p>
          <a:p>
            <a:pPr marL="514350" indent="-514350">
              <a:spcBef>
                <a:spcPct val="0"/>
              </a:spcBef>
              <a:buSzPct val="120000"/>
              <a:buFont typeface="+mj-lt"/>
              <a:buAutoNum type="arabicPeriod"/>
            </a:pPr>
            <a:r>
              <a:rPr lang="en-US" altLang="en-US" sz="2900" dirty="0">
                <a:solidFill>
                  <a:schemeClr val="tx1"/>
                </a:solidFill>
                <a:latin typeface="Arial" pitchFamily="34" charset="0"/>
                <a:cs typeface="Arial" pitchFamily="34" charset="0"/>
              </a:rPr>
              <a:t>Where is the firm financially strong and weak as indicated by financial ratio analyses?</a:t>
            </a:r>
          </a:p>
          <a:p>
            <a:pPr marL="514350" indent="-514350">
              <a:buSzPct val="120000"/>
              <a:buFont typeface="+mj-lt"/>
              <a:buAutoNum type="arabicPeriod"/>
            </a:pPr>
            <a:r>
              <a:rPr lang="en-US" altLang="en-US" sz="2900" dirty="0">
                <a:solidFill>
                  <a:schemeClr val="tx1"/>
                </a:solidFill>
                <a:latin typeface="Arial" pitchFamily="34" charset="0"/>
                <a:cs typeface="Arial" pitchFamily="34" charset="0"/>
              </a:rPr>
              <a:t>Can the firm raise needed short-term capital?</a:t>
            </a:r>
          </a:p>
          <a:p>
            <a:pPr marL="514350" indent="-514350">
              <a:spcBef>
                <a:spcPct val="0"/>
              </a:spcBef>
              <a:buSzPct val="120000"/>
              <a:buFont typeface="+mj-lt"/>
              <a:buAutoNum type="arabicPeriod"/>
            </a:pPr>
            <a:r>
              <a:rPr lang="en-US" altLang="en-US" sz="2900" dirty="0">
                <a:solidFill>
                  <a:schemeClr val="tx1"/>
                </a:solidFill>
                <a:latin typeface="Arial" pitchFamily="34" charset="0"/>
                <a:cs typeface="Arial" pitchFamily="34" charset="0"/>
              </a:rPr>
              <a:t>Can the firm raise needed long-term capital through debt and/or equity?</a:t>
            </a:r>
          </a:p>
          <a:p>
            <a:pPr marL="514350" indent="-514350">
              <a:spcBef>
                <a:spcPct val="0"/>
              </a:spcBef>
              <a:buSzPct val="120000"/>
              <a:buFont typeface="+mj-lt"/>
              <a:buAutoNum type="arabicPeriod"/>
            </a:pPr>
            <a:r>
              <a:rPr lang="en-US" altLang="en-US" sz="2900" dirty="0">
                <a:solidFill>
                  <a:schemeClr val="tx1"/>
                </a:solidFill>
                <a:latin typeface="Arial" pitchFamily="34" charset="0"/>
                <a:cs typeface="Arial" pitchFamily="34" charset="0"/>
              </a:rPr>
              <a:t>Does the firm have sufficient working capital?</a:t>
            </a:r>
          </a:p>
          <a:p>
            <a:pPr marL="514350" indent="-514350">
              <a:buSzPct val="120000"/>
              <a:buFont typeface="+mj-lt"/>
              <a:buAutoNum type="arabicPeriod"/>
            </a:pPr>
            <a:r>
              <a:rPr lang="en-US" altLang="en-US" sz="2900" dirty="0">
                <a:solidFill>
                  <a:schemeClr val="tx1"/>
                </a:solidFill>
                <a:latin typeface="Arial" pitchFamily="34" charset="0"/>
                <a:cs typeface="Arial" pitchFamily="34" charset="0"/>
              </a:rPr>
              <a:t>Are capital budgeting procedures effective?</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33</a:t>
            </a:fld>
            <a:endParaRPr lang="en-US" alt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normAutofit fontScale="90000"/>
          </a:bodyPr>
          <a:lstStyle/>
          <a:p>
            <a:pPr>
              <a:defRPr/>
            </a:pPr>
            <a:r>
              <a:rPr lang="en-US" dirty="0">
                <a:solidFill>
                  <a:schemeClr val="tx1"/>
                </a:solidFill>
                <a:latin typeface="Arial" charset="0"/>
                <a:ea typeface="+mj-ea"/>
                <a:cs typeface="Arial" charset="0"/>
              </a:rPr>
              <a:t>Finance/Accounting Audit Checklist (cont.)</a:t>
            </a:r>
          </a:p>
        </p:txBody>
      </p:sp>
      <p:sp>
        <p:nvSpPr>
          <p:cNvPr id="47106" name="Content Placeholder 2"/>
          <p:cNvSpPr>
            <a:spLocks noGrp="1"/>
          </p:cNvSpPr>
          <p:nvPr>
            <p:ph idx="1"/>
          </p:nvPr>
        </p:nvSpPr>
        <p:spPr/>
        <p:txBody>
          <a:bodyPr/>
          <a:lstStyle/>
          <a:p>
            <a:pPr marL="0" indent="0">
              <a:spcBef>
                <a:spcPct val="0"/>
              </a:spcBef>
              <a:buClr>
                <a:srgbClr val="376092"/>
              </a:buClr>
              <a:buSzPct val="120000"/>
              <a:buFont typeface="Franklin Gothic Book" pitchFamily="-84" charset="0"/>
              <a:buNone/>
            </a:pPr>
            <a:endParaRPr lang="en-US" altLang="en-US" sz="2800" b="1" dirty="0">
              <a:solidFill>
                <a:schemeClr val="tx1"/>
              </a:solidFill>
              <a:latin typeface="Arial" pitchFamily="34" charset="0"/>
              <a:cs typeface="Arial" pitchFamily="34" charset="0"/>
            </a:endParaRPr>
          </a:p>
          <a:p>
            <a:pPr marL="514350" indent="-514350">
              <a:spcBef>
                <a:spcPct val="0"/>
              </a:spcBef>
              <a:buSzPct val="120000"/>
              <a:buFont typeface="+mj-lt"/>
              <a:buAutoNum type="arabicPeriod" startAt="6"/>
            </a:pPr>
            <a:r>
              <a:rPr lang="en-US" altLang="en-US" dirty="0">
                <a:solidFill>
                  <a:schemeClr val="tx1"/>
                </a:solidFill>
                <a:latin typeface="Arial" pitchFamily="34" charset="0"/>
                <a:cs typeface="Arial" pitchFamily="34" charset="0"/>
              </a:rPr>
              <a:t>Are dividend payout policies reasonable?</a:t>
            </a:r>
          </a:p>
          <a:p>
            <a:pPr marL="514350" indent="-514350">
              <a:spcBef>
                <a:spcPct val="0"/>
              </a:spcBef>
              <a:buSzPct val="120000"/>
              <a:buFont typeface="+mj-lt"/>
              <a:buAutoNum type="arabicPeriod" startAt="6"/>
            </a:pPr>
            <a:r>
              <a:rPr lang="en-US" altLang="en-US" dirty="0">
                <a:solidFill>
                  <a:schemeClr val="tx1"/>
                </a:solidFill>
                <a:latin typeface="Arial" pitchFamily="34" charset="0"/>
                <a:cs typeface="Arial" pitchFamily="34" charset="0"/>
              </a:rPr>
              <a:t>Does the firm have good relations with its investors and stockholders?</a:t>
            </a:r>
          </a:p>
          <a:p>
            <a:pPr marL="514350" indent="-514350">
              <a:spcBef>
                <a:spcPct val="0"/>
              </a:spcBef>
              <a:buSzPct val="120000"/>
              <a:buFont typeface="+mj-lt"/>
              <a:buAutoNum type="arabicPeriod" startAt="6"/>
            </a:pPr>
            <a:r>
              <a:rPr lang="en-US" altLang="en-US" dirty="0">
                <a:solidFill>
                  <a:schemeClr val="tx1"/>
                </a:solidFill>
                <a:latin typeface="Arial" pitchFamily="34" charset="0"/>
                <a:cs typeface="Arial" pitchFamily="34" charset="0"/>
              </a:rPr>
              <a:t>Are the firm</a:t>
            </a:r>
            <a:r>
              <a:rPr lang="en-US" altLang="ja-JP" dirty="0">
                <a:solidFill>
                  <a:schemeClr val="tx1"/>
                </a:solidFill>
                <a:latin typeface="Arial" pitchFamily="34" charset="0"/>
                <a:cs typeface="Arial" pitchFamily="34" charset="0"/>
              </a:rPr>
              <a:t>'s financial managers </a:t>
            </a:r>
            <a:r>
              <a:rPr lang="en-US" altLang="en-US" dirty="0">
                <a:solidFill>
                  <a:schemeClr val="tx1"/>
                </a:solidFill>
                <a:latin typeface="Arial" pitchFamily="34" charset="0"/>
                <a:cs typeface="Arial" pitchFamily="34" charset="0"/>
              </a:rPr>
              <a:t>experienced and well trained?</a:t>
            </a:r>
          </a:p>
          <a:p>
            <a:pPr marL="514350" indent="-514350">
              <a:spcBef>
                <a:spcPct val="0"/>
              </a:spcBef>
              <a:buSzPct val="120000"/>
              <a:buFont typeface="+mj-lt"/>
              <a:buAutoNum type="arabicPeriod" startAt="6"/>
            </a:pPr>
            <a:r>
              <a:rPr lang="en-US" altLang="en-US" dirty="0">
                <a:solidFill>
                  <a:schemeClr val="tx1"/>
                </a:solidFill>
                <a:latin typeface="Arial" pitchFamily="34" charset="0"/>
                <a:cs typeface="Arial" pitchFamily="34" charset="0"/>
              </a:rPr>
              <a:t>Is the firm</a:t>
            </a:r>
            <a:r>
              <a:rPr lang="en-US" altLang="ja-JP" dirty="0">
                <a:solidFill>
                  <a:schemeClr val="tx1"/>
                </a:solidFill>
                <a:latin typeface="Arial" pitchFamily="34" charset="0"/>
                <a:cs typeface="Arial" pitchFamily="34" charset="0"/>
              </a:rPr>
              <a:t>'s debt situation excellent?</a:t>
            </a:r>
          </a:p>
          <a:p>
            <a:pPr marL="0" indent="0">
              <a:spcBef>
                <a:spcPct val="0"/>
              </a:spcBef>
              <a:buSzPct val="120000"/>
              <a:buFont typeface="Franklin Gothic Book" pitchFamily="-84" charset="0"/>
              <a:buChar char="►"/>
            </a:pPr>
            <a:endParaRPr lang="en-US" altLang="en-US" dirty="0">
              <a:solidFill>
                <a:schemeClr val="tx1"/>
              </a:solidFill>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34</a:t>
            </a:fld>
            <a:endParaRPr lang="en-US" alt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pPr>
              <a:defRPr/>
            </a:pPr>
            <a:r>
              <a:rPr lang="en-US" dirty="0">
                <a:solidFill>
                  <a:schemeClr val="tx1"/>
                </a:solidFill>
                <a:latin typeface="Arial" charset="0"/>
                <a:ea typeface="+mj-ea"/>
                <a:cs typeface="Arial" charset="0"/>
              </a:rPr>
              <a:t>Production/Operations</a:t>
            </a:r>
          </a:p>
        </p:txBody>
      </p:sp>
      <p:sp>
        <p:nvSpPr>
          <p:cNvPr id="3" name="Content Placeholder 2"/>
          <p:cNvSpPr>
            <a:spLocks noGrp="1"/>
          </p:cNvSpPr>
          <p:nvPr>
            <p:ph idx="1"/>
          </p:nvPr>
        </p:nvSpPr>
        <p:spPr/>
        <p:txBody>
          <a:bodyPr/>
          <a:lstStyle/>
          <a:p>
            <a:pPr>
              <a:defRPr/>
            </a:pPr>
            <a:r>
              <a:rPr lang="en-US" b="1" dirty="0">
                <a:solidFill>
                  <a:schemeClr val="tx1"/>
                </a:solidFill>
                <a:latin typeface="Arial" charset="0"/>
                <a:ea typeface="+mn-ea"/>
                <a:cs typeface="Arial" charset="0"/>
              </a:rPr>
              <a:t>Production/operations function </a:t>
            </a:r>
          </a:p>
          <a:p>
            <a:pPr lvl="1">
              <a:defRPr/>
            </a:pPr>
            <a:r>
              <a:rPr lang="en-US" dirty="0">
                <a:solidFill>
                  <a:schemeClr val="tx1"/>
                </a:solidFill>
                <a:latin typeface="Arial" charset="0"/>
                <a:ea typeface="+mn-ea"/>
                <a:cs typeface="Arial" charset="0"/>
              </a:rPr>
              <a:t> consists of all those activities that transform inputs into goods and services </a:t>
            </a:r>
          </a:p>
          <a:p>
            <a:pPr>
              <a:defRPr/>
            </a:pPr>
            <a:r>
              <a:rPr lang="en-US" dirty="0">
                <a:solidFill>
                  <a:schemeClr val="tx1"/>
                </a:solidFill>
                <a:latin typeface="Arial" charset="0"/>
                <a:ea typeface="+mn-ea"/>
                <a:cs typeface="Arial" charset="0"/>
              </a:rPr>
              <a:t>Production/operations management deals with inputs, transformations, and outputs that vary across industries and markets.</a:t>
            </a:r>
          </a:p>
        </p:txBody>
      </p:sp>
      <p:sp>
        <p:nvSpPr>
          <p:cNvPr id="4" name="Footer Placeholder 3"/>
          <p:cNvSpPr>
            <a:spLocks noGrp="1"/>
          </p:cNvSpPr>
          <p:nvPr>
            <p:ph type="ftr" sz="quarter" idx="11"/>
          </p:nvPr>
        </p:nvSpPr>
        <p:spPr/>
        <p:txBody>
          <a:bodyPr/>
          <a:lstStyle/>
          <a:p>
            <a:r>
              <a:rPr lang="en-US" altLang="en-US" dirty="0"/>
              <a:t>Copyright ©2017 Pearson Education, Inc. </a:t>
            </a:r>
          </a:p>
        </p:txBody>
      </p:sp>
      <p:sp>
        <p:nvSpPr>
          <p:cNvPr id="5" name="Slide Number Placeholder 4"/>
          <p:cNvSpPr>
            <a:spLocks noGrp="1"/>
          </p:cNvSpPr>
          <p:nvPr>
            <p:ph type="sldNum" sz="quarter" idx="12"/>
          </p:nvPr>
        </p:nvSpPr>
        <p:spPr/>
        <p:txBody>
          <a:bodyPr/>
          <a:lstStyle/>
          <a:p>
            <a:r>
              <a:rPr lang="en-US" altLang="en-US" dirty="0"/>
              <a:t>4-</a:t>
            </a:r>
            <a:fld id="{9EEA4D9F-0E7D-4500-ACFC-2145EAB997D0}" type="slidenum">
              <a:rPr lang="en-US" altLang="en-US" smtClean="0"/>
              <a:pPr/>
              <a:t>35</a:t>
            </a:fld>
            <a:endParaRPr lang="en-US" alt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normAutofit fontScale="90000"/>
          </a:bodyPr>
          <a:lstStyle/>
          <a:p>
            <a:pPr>
              <a:defRPr/>
            </a:pPr>
            <a:r>
              <a:rPr lang="en-US" sz="4000" dirty="0">
                <a:solidFill>
                  <a:schemeClr val="tx1"/>
                </a:solidFill>
                <a:latin typeface="Arial" charset="0"/>
                <a:ea typeface="+mj-ea"/>
                <a:cs typeface="Arial" charset="0"/>
              </a:rPr>
              <a:t>The Basic Functions (Decisions) Within Production/Operations</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36</a:t>
            </a:fld>
            <a:endParaRPr lang="en-US" altLang="en-US" dirty="0"/>
          </a:p>
        </p:txBody>
      </p:sp>
      <p:pic>
        <p:nvPicPr>
          <p:cNvPr id="2" name="Picture 1" descr="tab04_06.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00" y="1371600"/>
            <a:ext cx="8686800" cy="5146008"/>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457200" y="228600"/>
            <a:ext cx="8229600" cy="1265238"/>
          </a:xfrm>
        </p:spPr>
        <p:txBody>
          <a:bodyPr>
            <a:normAutofit/>
          </a:bodyPr>
          <a:lstStyle/>
          <a:p>
            <a:pPr>
              <a:defRPr/>
            </a:pPr>
            <a:r>
              <a:rPr lang="en-US" sz="3200" dirty="0">
                <a:solidFill>
                  <a:schemeClr val="tx1"/>
                </a:solidFill>
                <a:latin typeface="Arial" charset="0"/>
                <a:ea typeface="+mj-ea"/>
                <a:cs typeface="Arial" charset="0"/>
              </a:rPr>
              <a:t>Implications of Various Strategies on Production/Operations</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37</a:t>
            </a:fld>
            <a:endParaRPr lang="en-US" altLang="en-US" dirty="0"/>
          </a:p>
        </p:txBody>
      </p:sp>
      <p:pic>
        <p:nvPicPr>
          <p:cNvPr id="5" name="Picture 4" descr="tab04_07.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600" y="1473200"/>
            <a:ext cx="8686800" cy="492760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p:txBody>
          <a:bodyPr>
            <a:normAutofit fontScale="90000"/>
          </a:bodyPr>
          <a:lstStyle/>
          <a:p>
            <a:pPr>
              <a:defRPr/>
            </a:pPr>
            <a:r>
              <a:rPr lang="en-US" dirty="0">
                <a:solidFill>
                  <a:schemeClr val="tx1"/>
                </a:solidFill>
                <a:latin typeface="Arial" charset="0"/>
                <a:ea typeface="+mj-ea"/>
                <a:cs typeface="Arial" charset="0"/>
              </a:rPr>
              <a:t>Production/Operations </a:t>
            </a:r>
            <a:br>
              <a:rPr lang="en-US" dirty="0">
                <a:solidFill>
                  <a:schemeClr val="tx1"/>
                </a:solidFill>
                <a:latin typeface="Arial" charset="0"/>
                <a:ea typeface="+mj-ea"/>
                <a:cs typeface="Arial" charset="0"/>
              </a:rPr>
            </a:br>
            <a:r>
              <a:rPr lang="en-US" dirty="0">
                <a:solidFill>
                  <a:schemeClr val="tx1"/>
                </a:solidFill>
                <a:latin typeface="Arial" charset="0"/>
                <a:ea typeface="+mj-ea"/>
                <a:cs typeface="Arial" charset="0"/>
              </a:rPr>
              <a:t>Audit Checklist</a:t>
            </a:r>
          </a:p>
        </p:txBody>
      </p:sp>
      <p:sp>
        <p:nvSpPr>
          <p:cNvPr id="51202" name="Content Placeholder 2"/>
          <p:cNvSpPr>
            <a:spLocks noGrp="1"/>
          </p:cNvSpPr>
          <p:nvPr>
            <p:ph idx="1"/>
          </p:nvPr>
        </p:nvSpPr>
        <p:spPr/>
        <p:txBody>
          <a:bodyPr>
            <a:normAutofit lnSpcReduction="10000"/>
          </a:bodyPr>
          <a:lstStyle/>
          <a:p>
            <a:pPr marL="0" indent="0">
              <a:spcBef>
                <a:spcPct val="0"/>
              </a:spcBef>
              <a:buClr>
                <a:srgbClr val="CB6804"/>
              </a:buClr>
              <a:buSzPct val="120000"/>
              <a:buFont typeface="Franklin Gothic Book" pitchFamily="-84" charset="0"/>
              <a:buNone/>
            </a:pPr>
            <a:endParaRPr lang="en-US" altLang="en-US" sz="2800" b="1" dirty="0">
              <a:solidFill>
                <a:schemeClr val="tx1"/>
              </a:solidFill>
              <a:latin typeface="Arial" pitchFamily="34" charset="0"/>
              <a:cs typeface="Arial" pitchFamily="34" charset="0"/>
            </a:endParaRPr>
          </a:p>
          <a:p>
            <a:pPr marL="514350" indent="-514350">
              <a:spcBef>
                <a:spcPct val="0"/>
              </a:spcBef>
              <a:buSzPct val="120000"/>
              <a:buFont typeface="+mj-lt"/>
              <a:buAutoNum type="arabicPeriod"/>
            </a:pPr>
            <a:r>
              <a:rPr lang="en-US" altLang="en-US" sz="2500" dirty="0">
                <a:solidFill>
                  <a:schemeClr val="tx1"/>
                </a:solidFill>
                <a:latin typeface="Arial" pitchFamily="34" charset="0"/>
                <a:cs typeface="Arial" pitchFamily="34" charset="0"/>
              </a:rPr>
              <a:t>Are supplies of raw materials, parts, and subassemblies reliable and reasonable?</a:t>
            </a:r>
          </a:p>
          <a:p>
            <a:pPr marL="514350" indent="-514350">
              <a:spcBef>
                <a:spcPct val="0"/>
              </a:spcBef>
              <a:buSzPct val="120000"/>
              <a:buFont typeface="+mj-lt"/>
              <a:buAutoNum type="arabicPeriod"/>
            </a:pPr>
            <a:r>
              <a:rPr lang="en-US" altLang="en-US" sz="2500" dirty="0">
                <a:solidFill>
                  <a:schemeClr val="tx1"/>
                </a:solidFill>
                <a:latin typeface="Arial" pitchFamily="34" charset="0"/>
                <a:cs typeface="Arial" pitchFamily="34" charset="0"/>
              </a:rPr>
              <a:t>Are facilities, equipment, machinery, and offices in good condition?</a:t>
            </a:r>
          </a:p>
          <a:p>
            <a:pPr marL="514350" indent="-514350">
              <a:spcBef>
                <a:spcPct val="0"/>
              </a:spcBef>
              <a:buSzPct val="120000"/>
              <a:buFont typeface="+mj-lt"/>
              <a:buAutoNum type="arabicPeriod"/>
            </a:pPr>
            <a:r>
              <a:rPr lang="en-US" altLang="en-US" sz="2500" dirty="0">
                <a:solidFill>
                  <a:schemeClr val="tx1"/>
                </a:solidFill>
                <a:latin typeface="Arial" pitchFamily="34" charset="0"/>
                <a:cs typeface="Arial" pitchFamily="34" charset="0"/>
              </a:rPr>
              <a:t>Are inventory-control policies and procedures effective?</a:t>
            </a:r>
          </a:p>
          <a:p>
            <a:pPr marL="514350" indent="-514350">
              <a:spcBef>
                <a:spcPct val="0"/>
              </a:spcBef>
              <a:buSzPct val="120000"/>
              <a:buFont typeface="+mj-lt"/>
              <a:buAutoNum type="arabicPeriod"/>
            </a:pPr>
            <a:r>
              <a:rPr lang="en-US" altLang="en-US" sz="2500" dirty="0">
                <a:solidFill>
                  <a:schemeClr val="tx1"/>
                </a:solidFill>
                <a:latin typeface="Arial" pitchFamily="34" charset="0"/>
                <a:cs typeface="Arial" pitchFamily="34" charset="0"/>
              </a:rPr>
              <a:t>Are quality-control policies and procedures effective?</a:t>
            </a:r>
          </a:p>
          <a:p>
            <a:pPr marL="514350" indent="-514350">
              <a:spcBef>
                <a:spcPct val="0"/>
              </a:spcBef>
              <a:buSzPct val="120000"/>
              <a:buFont typeface="+mj-lt"/>
              <a:buAutoNum type="arabicPeriod"/>
            </a:pPr>
            <a:r>
              <a:rPr lang="en-US" altLang="en-US" sz="2500" dirty="0">
                <a:solidFill>
                  <a:schemeClr val="tx1"/>
                </a:solidFill>
                <a:latin typeface="Arial" pitchFamily="34" charset="0"/>
                <a:cs typeface="Arial" pitchFamily="34" charset="0"/>
              </a:rPr>
              <a:t>Are facilities, resources, and markets strategically    located?</a:t>
            </a:r>
          </a:p>
          <a:p>
            <a:pPr marL="514350" indent="-514350">
              <a:spcBef>
                <a:spcPct val="0"/>
              </a:spcBef>
              <a:buSzPct val="120000"/>
              <a:buFont typeface="+mj-lt"/>
              <a:buAutoNum type="arabicPeriod"/>
            </a:pPr>
            <a:r>
              <a:rPr lang="en-US" altLang="en-US" sz="2500" dirty="0">
                <a:solidFill>
                  <a:schemeClr val="tx1"/>
                </a:solidFill>
                <a:latin typeface="Arial" pitchFamily="34" charset="0"/>
                <a:cs typeface="Arial" pitchFamily="34" charset="0"/>
              </a:rPr>
              <a:t>Does the firm have technological competencies?</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38</a:t>
            </a:fld>
            <a:endParaRPr lang="en-US" alt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p:txBody>
          <a:bodyPr>
            <a:normAutofit fontScale="90000"/>
          </a:bodyPr>
          <a:lstStyle/>
          <a:p>
            <a:pPr>
              <a:defRPr/>
            </a:pPr>
            <a:r>
              <a:rPr lang="en-US" dirty="0">
                <a:solidFill>
                  <a:schemeClr val="tx1"/>
                </a:solidFill>
                <a:latin typeface="Arial" charset="0"/>
                <a:ea typeface="+mj-ea"/>
                <a:cs typeface="Arial" charset="0"/>
              </a:rPr>
              <a:t>Research and Development Audit</a:t>
            </a:r>
          </a:p>
        </p:txBody>
      </p:sp>
      <p:sp>
        <p:nvSpPr>
          <p:cNvPr id="52226" name="Content Placeholder 2"/>
          <p:cNvSpPr>
            <a:spLocks noGrp="1"/>
          </p:cNvSpPr>
          <p:nvPr>
            <p:ph idx="1"/>
          </p:nvPr>
        </p:nvSpPr>
        <p:spPr/>
        <p:txBody>
          <a:bodyPr>
            <a:normAutofit/>
          </a:bodyPr>
          <a:lstStyle/>
          <a:p>
            <a:pPr marL="457200" indent="-457200">
              <a:buSzPct val="120000"/>
              <a:buFont typeface="+mj-lt"/>
              <a:buAutoNum type="arabicPeriod"/>
            </a:pPr>
            <a:r>
              <a:rPr lang="en-US" altLang="en-US" sz="2400" dirty="0">
                <a:solidFill>
                  <a:schemeClr val="tx1"/>
                </a:solidFill>
                <a:latin typeface="Arial" pitchFamily="34" charset="0"/>
                <a:cs typeface="Arial" pitchFamily="34" charset="0"/>
              </a:rPr>
              <a:t>Does the firm have R&amp;D facilities? Are they adequate?</a:t>
            </a:r>
          </a:p>
          <a:p>
            <a:pPr marL="457200" indent="-457200">
              <a:buSzPct val="120000"/>
              <a:buFont typeface="+mj-lt"/>
              <a:buAutoNum type="arabicPeriod"/>
            </a:pPr>
            <a:r>
              <a:rPr lang="en-US" altLang="en-US" sz="2400" dirty="0">
                <a:solidFill>
                  <a:schemeClr val="tx1"/>
                </a:solidFill>
                <a:latin typeface="Arial" pitchFamily="34" charset="0"/>
                <a:cs typeface="Arial" pitchFamily="34" charset="0"/>
              </a:rPr>
              <a:t>If outside R&amp;D firms are used, are they cost-effective?</a:t>
            </a:r>
          </a:p>
          <a:p>
            <a:pPr marL="457200" indent="-457200">
              <a:buSzPct val="120000"/>
              <a:buFont typeface="+mj-lt"/>
              <a:buAutoNum type="arabicPeriod"/>
            </a:pPr>
            <a:r>
              <a:rPr lang="en-US" altLang="en-US" sz="2400" dirty="0">
                <a:solidFill>
                  <a:schemeClr val="tx1"/>
                </a:solidFill>
                <a:latin typeface="Arial" pitchFamily="34" charset="0"/>
                <a:cs typeface="Arial" pitchFamily="34" charset="0"/>
              </a:rPr>
              <a:t>Are the organization</a:t>
            </a:r>
            <a:r>
              <a:rPr lang="en-US" altLang="ja-JP" sz="2400" dirty="0">
                <a:solidFill>
                  <a:schemeClr val="tx1"/>
                </a:solidFill>
                <a:latin typeface="Arial" pitchFamily="34" charset="0"/>
                <a:cs typeface="Arial" pitchFamily="34" charset="0"/>
              </a:rPr>
              <a:t>'s R&amp;D personnel well qualified?</a:t>
            </a:r>
          </a:p>
          <a:p>
            <a:pPr marL="457200" indent="-457200">
              <a:buSzPct val="120000"/>
              <a:buFont typeface="+mj-lt"/>
              <a:buAutoNum type="arabicPeriod"/>
            </a:pPr>
            <a:r>
              <a:rPr lang="en-US" altLang="en-US" sz="2400" dirty="0">
                <a:solidFill>
                  <a:schemeClr val="tx1"/>
                </a:solidFill>
                <a:latin typeface="Arial" pitchFamily="34" charset="0"/>
                <a:cs typeface="Arial" pitchFamily="34" charset="0"/>
              </a:rPr>
              <a:t>Are R&amp;D resources allocated effectively?</a:t>
            </a:r>
          </a:p>
          <a:p>
            <a:pPr marL="457200" indent="-457200">
              <a:buSzPct val="120000"/>
              <a:buFont typeface="+mj-lt"/>
              <a:buAutoNum type="arabicPeriod"/>
            </a:pPr>
            <a:r>
              <a:rPr lang="en-US" altLang="en-US" sz="2400" dirty="0">
                <a:solidFill>
                  <a:schemeClr val="tx1"/>
                </a:solidFill>
                <a:latin typeface="Arial" pitchFamily="34" charset="0"/>
                <a:cs typeface="Arial" pitchFamily="34" charset="0"/>
              </a:rPr>
              <a:t>Are management information and computer systems adequate?</a:t>
            </a:r>
          </a:p>
          <a:p>
            <a:pPr marL="457200" indent="-457200">
              <a:buSzPct val="120000"/>
              <a:buFont typeface="+mj-lt"/>
              <a:buAutoNum type="arabicPeriod"/>
            </a:pPr>
            <a:r>
              <a:rPr lang="en-US" altLang="en-US" sz="2400" dirty="0">
                <a:solidFill>
                  <a:schemeClr val="tx1"/>
                </a:solidFill>
                <a:latin typeface="Arial" pitchFamily="34" charset="0"/>
                <a:cs typeface="Arial" pitchFamily="34" charset="0"/>
              </a:rPr>
              <a:t>Is communication between R&amp;D and other organizational units effective?</a:t>
            </a:r>
          </a:p>
          <a:p>
            <a:pPr marL="457200" indent="-457200">
              <a:buSzPct val="120000"/>
              <a:buFont typeface="+mj-lt"/>
              <a:buAutoNum type="arabicPeriod"/>
            </a:pPr>
            <a:r>
              <a:rPr lang="en-US" altLang="en-US" sz="2400" dirty="0">
                <a:solidFill>
                  <a:schemeClr val="tx1"/>
                </a:solidFill>
                <a:latin typeface="Arial" pitchFamily="34" charset="0"/>
                <a:cs typeface="Arial" pitchFamily="34" charset="0"/>
              </a:rPr>
              <a:t>Are present products technologically competitive?</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39</a:t>
            </a:fld>
            <a:endParaRPr lang="en-US" alt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p:txBody>
          <a:bodyPr>
            <a:normAutofit fontScale="90000"/>
          </a:bodyPr>
          <a:lstStyle/>
          <a:p>
            <a:pPr>
              <a:defRPr/>
            </a:pPr>
            <a:r>
              <a:rPr lang="en-US" dirty="0">
                <a:solidFill>
                  <a:schemeClr val="tx1"/>
                </a:solidFill>
                <a:latin typeface="Arial" charset="0"/>
                <a:ea typeface="+mj-ea"/>
                <a:cs typeface="Arial" charset="0"/>
              </a:rPr>
              <a:t>Management Information Systems</a:t>
            </a:r>
          </a:p>
        </p:txBody>
      </p:sp>
      <p:sp>
        <p:nvSpPr>
          <p:cNvPr id="53250" name="Content Placeholder 2"/>
          <p:cNvSpPr>
            <a:spLocks noGrp="1"/>
          </p:cNvSpPr>
          <p:nvPr>
            <p:ph idx="1"/>
          </p:nvPr>
        </p:nvSpPr>
        <p:spPr/>
        <p:txBody>
          <a:bodyPr>
            <a:normAutofit lnSpcReduction="10000"/>
          </a:bodyPr>
          <a:lstStyle/>
          <a:p>
            <a:pPr marL="342900" indent="-342900"/>
            <a:r>
              <a:rPr lang="en-US" altLang="en-US" dirty="0"/>
              <a:t>M</a:t>
            </a:r>
            <a:r>
              <a:rPr lang="en-US" altLang="en-US" dirty="0">
                <a:solidFill>
                  <a:schemeClr val="tx1"/>
                </a:solidFill>
              </a:rPr>
              <a:t>anagement </a:t>
            </a:r>
            <a:r>
              <a:rPr lang="en-US" altLang="en-US" dirty="0"/>
              <a:t>I</a:t>
            </a:r>
            <a:r>
              <a:rPr lang="en-US" altLang="en-US" dirty="0">
                <a:solidFill>
                  <a:schemeClr val="tx1"/>
                </a:solidFill>
              </a:rPr>
              <a:t>nformation </a:t>
            </a:r>
            <a:r>
              <a:rPr lang="en-US" altLang="en-US" dirty="0"/>
              <a:t>S</a:t>
            </a:r>
            <a:r>
              <a:rPr lang="en-US" altLang="en-US" dirty="0">
                <a:solidFill>
                  <a:schemeClr val="tx1"/>
                </a:solidFill>
              </a:rPr>
              <a:t>ystem</a:t>
            </a:r>
            <a:endParaRPr lang="en-US" altLang="en-US" dirty="0"/>
          </a:p>
          <a:p>
            <a:pPr lvl="1" indent="-342900"/>
            <a:r>
              <a:rPr lang="en-US" altLang="ja-JP" dirty="0">
                <a:solidFill>
                  <a:schemeClr val="tx1"/>
                </a:solidFill>
                <a:latin typeface="Arial" pitchFamily="34" charset="0"/>
                <a:cs typeface="Arial" pitchFamily="34" charset="0"/>
              </a:rPr>
              <a:t>Receives raw material from both external and internal evaluation of an organization </a:t>
            </a:r>
          </a:p>
          <a:p>
            <a:pPr lvl="1" indent="-342900"/>
            <a:r>
              <a:rPr lang="en-US" altLang="ja-JP" dirty="0">
                <a:solidFill>
                  <a:schemeClr val="tx1"/>
                </a:solidFill>
                <a:latin typeface="Arial" pitchFamily="34" charset="0"/>
                <a:cs typeface="Arial" pitchFamily="34" charset="0"/>
              </a:rPr>
              <a:t>Improves the performance of an enterprise by improving the quality of managerial decisions </a:t>
            </a:r>
          </a:p>
          <a:p>
            <a:pPr lvl="1" indent="-342900"/>
            <a:r>
              <a:rPr lang="en-US" altLang="en-US" dirty="0">
                <a:solidFill>
                  <a:schemeClr val="tx1"/>
                </a:solidFill>
                <a:latin typeface="Arial" pitchFamily="34" charset="0"/>
                <a:cs typeface="Arial" pitchFamily="34" charset="0"/>
              </a:rPr>
              <a:t>Collects, codes, stores, synthesizes, and presents information in such a manner that it answers important operating and strategic questions</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40</a:t>
            </a:fld>
            <a:endParaRPr lang="en-US" alt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normAutofit fontScale="90000"/>
          </a:bodyPr>
          <a:lstStyle/>
          <a:p>
            <a:pPr>
              <a:defRPr/>
            </a:pPr>
            <a:r>
              <a:rPr lang="en-US" dirty="0">
                <a:solidFill>
                  <a:schemeClr val="tx1"/>
                </a:solidFill>
                <a:latin typeface="Arial" charset="0"/>
                <a:ea typeface="+mj-ea"/>
                <a:cs typeface="Arial" charset="0"/>
              </a:rPr>
              <a:t>Management Information Systems Audit</a:t>
            </a:r>
          </a:p>
        </p:txBody>
      </p:sp>
      <p:sp>
        <p:nvSpPr>
          <p:cNvPr id="54274" name="Content Placeholder 2"/>
          <p:cNvSpPr>
            <a:spLocks noGrp="1"/>
          </p:cNvSpPr>
          <p:nvPr>
            <p:ph idx="1"/>
          </p:nvPr>
        </p:nvSpPr>
        <p:spPr/>
        <p:txBody>
          <a:bodyPr>
            <a:normAutofit fontScale="92500" lnSpcReduction="10000"/>
          </a:bodyPr>
          <a:lstStyle/>
          <a:p>
            <a:pPr marL="514350" indent="-514350">
              <a:spcBef>
                <a:spcPct val="0"/>
              </a:spcBef>
              <a:buSzPct val="120000"/>
              <a:buFont typeface="+mj-lt"/>
              <a:buAutoNum type="arabicPeriod"/>
            </a:pPr>
            <a:r>
              <a:rPr lang="en-US" altLang="en-US" sz="2800" dirty="0">
                <a:solidFill>
                  <a:schemeClr val="tx1"/>
                </a:solidFill>
                <a:latin typeface="Arial" pitchFamily="34" charset="0"/>
                <a:cs typeface="Arial" pitchFamily="34" charset="0"/>
              </a:rPr>
              <a:t>Do all managers in the firm use the information system to make decisions?</a:t>
            </a:r>
          </a:p>
          <a:p>
            <a:pPr marL="514350" indent="-514350">
              <a:spcBef>
                <a:spcPct val="0"/>
              </a:spcBef>
              <a:buSzPct val="120000"/>
              <a:buFont typeface="+mj-lt"/>
              <a:buAutoNum type="arabicPeriod"/>
            </a:pPr>
            <a:r>
              <a:rPr lang="en-US" altLang="en-US" sz="2800" dirty="0">
                <a:solidFill>
                  <a:schemeClr val="tx1"/>
                </a:solidFill>
                <a:latin typeface="Arial" pitchFamily="34" charset="0"/>
                <a:cs typeface="Arial" pitchFamily="34" charset="0"/>
              </a:rPr>
              <a:t>Is there a chief information officer or director of information systems position in the firm?</a:t>
            </a:r>
          </a:p>
          <a:p>
            <a:pPr marL="514350" indent="-514350">
              <a:spcBef>
                <a:spcPct val="0"/>
              </a:spcBef>
              <a:buSzPct val="120000"/>
              <a:buFont typeface="+mj-lt"/>
              <a:buAutoNum type="arabicPeriod"/>
            </a:pPr>
            <a:r>
              <a:rPr lang="en-US" altLang="en-US" sz="2800" dirty="0">
                <a:solidFill>
                  <a:schemeClr val="tx1"/>
                </a:solidFill>
                <a:latin typeface="Arial" pitchFamily="34" charset="0"/>
                <a:cs typeface="Arial" pitchFamily="34" charset="0"/>
              </a:rPr>
              <a:t>Are data in the information system updated regularly?</a:t>
            </a:r>
          </a:p>
          <a:p>
            <a:pPr marL="514350" indent="-514350">
              <a:spcBef>
                <a:spcPct val="0"/>
              </a:spcBef>
              <a:buSzPct val="120000"/>
              <a:buFont typeface="+mj-lt"/>
              <a:buAutoNum type="arabicPeriod"/>
            </a:pPr>
            <a:r>
              <a:rPr lang="en-US" altLang="en-US" sz="2800" dirty="0">
                <a:solidFill>
                  <a:schemeClr val="tx1"/>
                </a:solidFill>
                <a:latin typeface="Arial" pitchFamily="34" charset="0"/>
                <a:cs typeface="Arial" pitchFamily="34" charset="0"/>
              </a:rPr>
              <a:t>Do managers from all functional areas of the firm contribute input to the information system?</a:t>
            </a:r>
          </a:p>
          <a:p>
            <a:pPr marL="514350" indent="-514350">
              <a:spcBef>
                <a:spcPct val="0"/>
              </a:spcBef>
              <a:buSzPct val="120000"/>
              <a:buFont typeface="+mj-lt"/>
              <a:buAutoNum type="arabicPeriod"/>
            </a:pPr>
            <a:r>
              <a:rPr lang="en-US" altLang="en-US" sz="2800" dirty="0">
                <a:solidFill>
                  <a:schemeClr val="tx1"/>
                </a:solidFill>
                <a:latin typeface="Arial" pitchFamily="34" charset="0"/>
                <a:cs typeface="Arial" pitchFamily="34" charset="0"/>
              </a:rPr>
              <a:t>Are there effective passwords for entry into the firm</a:t>
            </a:r>
            <a:r>
              <a:rPr lang="en-US" altLang="ja-JP" sz="2800" dirty="0">
                <a:solidFill>
                  <a:schemeClr val="tx1"/>
                </a:solidFill>
                <a:latin typeface="Arial" pitchFamily="34" charset="0"/>
                <a:cs typeface="Arial" pitchFamily="34" charset="0"/>
              </a:rPr>
              <a:t>'s information system?</a:t>
            </a:r>
            <a:endParaRPr lang="en-US" altLang="en-US" sz="2800" dirty="0">
              <a:solidFill>
                <a:schemeClr val="tx1"/>
              </a:solidFill>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41</a:t>
            </a:fld>
            <a:endParaRPr lang="en-US" alt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normAutofit fontScale="90000"/>
          </a:bodyPr>
          <a:lstStyle/>
          <a:p>
            <a:pPr>
              <a:defRPr/>
            </a:pPr>
            <a:r>
              <a:rPr lang="en-US" dirty="0">
                <a:solidFill>
                  <a:schemeClr val="tx1"/>
                </a:solidFill>
                <a:latin typeface="Arial" charset="0"/>
                <a:ea typeface="+mj-ea"/>
                <a:cs typeface="Arial" charset="0"/>
              </a:rPr>
              <a:t>Management Information Systems Audit (cont.)</a:t>
            </a:r>
          </a:p>
        </p:txBody>
      </p:sp>
      <p:sp>
        <p:nvSpPr>
          <p:cNvPr id="55298" name="Content Placeholder 2"/>
          <p:cNvSpPr>
            <a:spLocks noGrp="1"/>
          </p:cNvSpPr>
          <p:nvPr>
            <p:ph idx="1"/>
          </p:nvPr>
        </p:nvSpPr>
        <p:spPr/>
        <p:txBody>
          <a:bodyPr>
            <a:normAutofit lnSpcReduction="10000"/>
          </a:bodyPr>
          <a:lstStyle/>
          <a:p>
            <a:pPr marL="514350" indent="-514350">
              <a:spcBef>
                <a:spcPct val="0"/>
              </a:spcBef>
              <a:buSzPct val="120000"/>
              <a:buFont typeface="+mj-lt"/>
              <a:buAutoNum type="arabicPeriod" startAt="6"/>
            </a:pPr>
            <a:r>
              <a:rPr lang="en-US" altLang="en-US" sz="2600" dirty="0">
                <a:solidFill>
                  <a:schemeClr val="tx1"/>
                </a:solidFill>
                <a:latin typeface="Arial" pitchFamily="34" charset="0"/>
                <a:cs typeface="Arial" pitchFamily="34" charset="0"/>
              </a:rPr>
              <a:t>Are strategists of the firm familiar with the information systems of rival firms?</a:t>
            </a:r>
          </a:p>
          <a:p>
            <a:pPr marL="514350" indent="-514350">
              <a:spcBef>
                <a:spcPct val="0"/>
              </a:spcBef>
              <a:buSzPct val="120000"/>
              <a:buFont typeface="+mj-lt"/>
              <a:buAutoNum type="arabicPeriod" startAt="6"/>
            </a:pPr>
            <a:r>
              <a:rPr lang="en-US" altLang="en-US" sz="2600" dirty="0">
                <a:solidFill>
                  <a:schemeClr val="tx1"/>
                </a:solidFill>
                <a:latin typeface="Arial" pitchFamily="34" charset="0"/>
                <a:cs typeface="Arial" pitchFamily="34" charset="0"/>
              </a:rPr>
              <a:t>Is the information system user-friendly?</a:t>
            </a:r>
          </a:p>
          <a:p>
            <a:pPr marL="514350" indent="-514350">
              <a:spcBef>
                <a:spcPct val="0"/>
              </a:spcBef>
              <a:buSzPct val="120000"/>
              <a:buFont typeface="+mj-lt"/>
              <a:buAutoNum type="arabicPeriod" startAt="6"/>
            </a:pPr>
            <a:r>
              <a:rPr lang="en-US" altLang="en-US" sz="2600" dirty="0">
                <a:solidFill>
                  <a:schemeClr val="tx1"/>
                </a:solidFill>
                <a:latin typeface="Arial" pitchFamily="34" charset="0"/>
                <a:cs typeface="Arial" pitchFamily="34" charset="0"/>
              </a:rPr>
              <a:t>Do all users of the information system understand the competitive advantages that information can provide firms?</a:t>
            </a:r>
          </a:p>
          <a:p>
            <a:pPr marL="514350" indent="-514350">
              <a:spcBef>
                <a:spcPct val="0"/>
              </a:spcBef>
              <a:buSzPct val="120000"/>
              <a:buFont typeface="+mj-lt"/>
              <a:buAutoNum type="arabicPeriod" startAt="6"/>
            </a:pPr>
            <a:r>
              <a:rPr lang="en-US" altLang="en-US" sz="2600" dirty="0">
                <a:solidFill>
                  <a:schemeClr val="tx1"/>
                </a:solidFill>
                <a:latin typeface="Arial" pitchFamily="34" charset="0"/>
                <a:cs typeface="Arial" pitchFamily="34" charset="0"/>
              </a:rPr>
              <a:t>Are computer training workshops provided for users of the information system?</a:t>
            </a:r>
          </a:p>
          <a:p>
            <a:pPr marL="514350" indent="-514350">
              <a:spcBef>
                <a:spcPct val="0"/>
              </a:spcBef>
              <a:buSzPct val="120000"/>
              <a:buFont typeface="+mj-lt"/>
              <a:buAutoNum type="arabicPeriod" startAt="6"/>
            </a:pPr>
            <a:r>
              <a:rPr lang="en-US" altLang="en-US" sz="2600" dirty="0">
                <a:solidFill>
                  <a:schemeClr val="tx1"/>
                </a:solidFill>
                <a:latin typeface="Arial" pitchFamily="34" charset="0"/>
                <a:cs typeface="Arial" pitchFamily="34" charset="0"/>
              </a:rPr>
              <a:t>Is the firm’</a:t>
            </a:r>
            <a:r>
              <a:rPr lang="en-US" altLang="ja-JP" sz="2600" dirty="0">
                <a:solidFill>
                  <a:schemeClr val="tx1"/>
                </a:solidFill>
                <a:latin typeface="Arial" pitchFamily="34" charset="0"/>
                <a:cs typeface="Arial" pitchFamily="34" charset="0"/>
              </a:rPr>
              <a:t>s information system continually being </a:t>
            </a:r>
            <a:r>
              <a:rPr lang="en-US" altLang="en-US" sz="2600" dirty="0">
                <a:solidFill>
                  <a:schemeClr val="tx1"/>
                </a:solidFill>
                <a:latin typeface="Arial" pitchFamily="34" charset="0"/>
                <a:cs typeface="Arial" pitchFamily="34" charset="0"/>
              </a:rPr>
              <a:t>improved in content- and user-friendliness?</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42</a:t>
            </a:fld>
            <a:endParaRPr lang="en-US" alt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pPr>
              <a:defRPr/>
            </a:pPr>
            <a:r>
              <a:rPr lang="en-US" dirty="0">
                <a:solidFill>
                  <a:schemeClr val="tx1"/>
                </a:solidFill>
                <a:latin typeface="Arial" charset="0"/>
                <a:ea typeface="+mj-ea"/>
                <a:cs typeface="Arial" charset="0"/>
              </a:rPr>
              <a:t>Value Chain Analysis (VCA)</a:t>
            </a:r>
          </a:p>
        </p:txBody>
      </p:sp>
      <p:sp>
        <p:nvSpPr>
          <p:cNvPr id="60419" name="Content Placeholder 2"/>
          <p:cNvSpPr>
            <a:spLocks noGrp="1"/>
          </p:cNvSpPr>
          <p:nvPr>
            <p:ph idx="1"/>
          </p:nvPr>
        </p:nvSpPr>
        <p:spPr/>
        <p:txBody>
          <a:bodyPr>
            <a:normAutofit fontScale="92500"/>
          </a:bodyPr>
          <a:lstStyle/>
          <a:p>
            <a:pPr>
              <a:defRPr/>
            </a:pPr>
            <a:r>
              <a:rPr lang="en-US" b="1" dirty="0">
                <a:solidFill>
                  <a:schemeClr val="tx1"/>
                </a:solidFill>
                <a:latin typeface="Arial" charset="0"/>
                <a:ea typeface="+mn-ea"/>
                <a:cs typeface="Arial" charset="0"/>
              </a:rPr>
              <a:t>Value Chain Analysis (VCA) </a:t>
            </a:r>
          </a:p>
          <a:p>
            <a:pPr lvl="1">
              <a:defRPr/>
            </a:pPr>
            <a:r>
              <a:rPr lang="en-US" sz="2700" dirty="0">
                <a:solidFill>
                  <a:schemeClr val="tx1"/>
                </a:solidFill>
                <a:latin typeface="Arial" charset="0"/>
                <a:ea typeface="+mn-ea"/>
                <a:cs typeface="Arial" charset="0"/>
              </a:rPr>
              <a:t>refers to the process whereby a firm determines the costs associated with organizational activities from purchasing raw materials to manufacturing product(s) to marketing those products</a:t>
            </a:r>
          </a:p>
          <a:p>
            <a:pPr lvl="1">
              <a:defRPr/>
            </a:pPr>
            <a:r>
              <a:rPr lang="en-US" sz="2700" dirty="0">
                <a:solidFill>
                  <a:schemeClr val="tx1"/>
                </a:solidFill>
                <a:latin typeface="Arial" charset="0"/>
                <a:ea typeface="+mn-ea"/>
                <a:cs typeface="Arial" charset="0"/>
              </a:rPr>
              <a:t>aims to identify where low-cost advantages or disadvantages exist anywhere along the value chain from raw material to customer service activities</a:t>
            </a: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43</a:t>
            </a:fld>
            <a:endParaRPr lang="en-US" alt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noAutofit/>
          </a:bodyPr>
          <a:lstStyle/>
          <a:p>
            <a:pPr>
              <a:defRPr/>
            </a:pPr>
            <a:r>
              <a:rPr lang="en-US" sz="3600" dirty="0">
                <a:solidFill>
                  <a:schemeClr val="tx1"/>
                </a:solidFill>
                <a:latin typeface="Arial" charset="0"/>
                <a:ea typeface="+mj-ea"/>
                <a:cs typeface="Arial" charset="0"/>
              </a:rPr>
              <a:t>Transforming Value Chain Activities into Sustained Competitive Advantage</a:t>
            </a:r>
          </a:p>
        </p:txBody>
      </p:sp>
      <p:sp>
        <p:nvSpPr>
          <p:cNvPr id="58372" name="Text Box 6"/>
          <p:cNvSpPr txBox="1">
            <a:spLocks noChangeArrowheads="1"/>
          </p:cNvSpPr>
          <p:nvPr/>
        </p:nvSpPr>
        <p:spPr bwMode="auto">
          <a:xfrm>
            <a:off x="1371600" y="1949450"/>
            <a:ext cx="168275" cy="3667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pitchFamily="34" charset="0"/>
                <a:ea typeface="MS PGothic" pitchFamily="34" charset="-128"/>
              </a:defRPr>
            </a:lvl1pPr>
            <a:lvl2pPr marL="742950" indent="-285750" eaLnBrk="0" hangingPunct="0">
              <a:defRPr sz="2400">
                <a:solidFill>
                  <a:schemeClr val="tx1"/>
                </a:solidFill>
                <a:latin typeface="Calibri" pitchFamily="34" charset="0"/>
                <a:ea typeface="MS PGothic" pitchFamily="34" charset="-128"/>
              </a:defRPr>
            </a:lvl2pPr>
            <a:lvl3pPr marL="1143000" indent="-228600" eaLnBrk="0" hangingPunct="0">
              <a:defRPr sz="2400">
                <a:solidFill>
                  <a:schemeClr val="tx1"/>
                </a:solidFill>
                <a:latin typeface="Calibri" pitchFamily="34" charset="0"/>
                <a:ea typeface="MS PGothic" pitchFamily="34" charset="-128"/>
              </a:defRPr>
            </a:lvl3pPr>
            <a:lvl4pPr marL="1600200" indent="-228600" eaLnBrk="0" hangingPunct="0">
              <a:defRPr sz="2400">
                <a:solidFill>
                  <a:schemeClr val="tx1"/>
                </a:solidFill>
                <a:latin typeface="Calibri" pitchFamily="34" charset="0"/>
                <a:ea typeface="MS PGothic" pitchFamily="34" charset="-128"/>
              </a:defRPr>
            </a:lvl4pPr>
            <a:lvl5pPr marL="2057400" indent="-228600" eaLnBrk="0" hangingPunct="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endParaRPr lang="en-US" altLang="en-US" sz="1800" dirty="0"/>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44</a:t>
            </a:fld>
            <a:endParaRPr lang="en-US" altLang="en-US" dirty="0"/>
          </a:p>
        </p:txBody>
      </p:sp>
      <p:pic>
        <p:nvPicPr>
          <p:cNvPr id="2" name="Picture 1" descr="fig04_08.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867" y="1752600"/>
            <a:ext cx="9144000" cy="3657600"/>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pPr>
              <a:defRPr/>
            </a:pPr>
            <a:r>
              <a:rPr lang="en-US" dirty="0">
                <a:solidFill>
                  <a:schemeClr val="tx1"/>
                </a:solidFill>
                <a:latin typeface="Arial" charset="0"/>
                <a:ea typeface="+mj-ea"/>
                <a:cs typeface="Arial" charset="0"/>
              </a:rPr>
              <a:t>Benchmarking</a:t>
            </a:r>
          </a:p>
        </p:txBody>
      </p:sp>
      <p:sp>
        <p:nvSpPr>
          <p:cNvPr id="57346" name="Content Placeholder 2"/>
          <p:cNvSpPr>
            <a:spLocks noGrp="1"/>
          </p:cNvSpPr>
          <p:nvPr>
            <p:ph idx="1"/>
          </p:nvPr>
        </p:nvSpPr>
        <p:spPr/>
        <p:txBody>
          <a:bodyPr/>
          <a:lstStyle/>
          <a:p>
            <a:pPr marL="342900" indent="-342900"/>
            <a:r>
              <a:rPr lang="en-US" altLang="en-US" b="1" dirty="0">
                <a:solidFill>
                  <a:schemeClr val="tx1"/>
                </a:solidFill>
                <a:latin typeface="Arial" pitchFamily="34" charset="0"/>
                <a:cs typeface="Arial" pitchFamily="34" charset="0"/>
              </a:rPr>
              <a:t>Benchmarking</a:t>
            </a:r>
            <a:r>
              <a:rPr lang="en-US" altLang="en-US" dirty="0">
                <a:solidFill>
                  <a:schemeClr val="tx1"/>
                </a:solidFill>
                <a:latin typeface="Arial" pitchFamily="34" charset="0"/>
                <a:cs typeface="Arial" pitchFamily="34" charset="0"/>
              </a:rPr>
              <a:t> </a:t>
            </a:r>
          </a:p>
          <a:p>
            <a:pPr marL="742950" lvl="1" indent="-285750"/>
            <a:r>
              <a:rPr lang="en-US" altLang="en-US" dirty="0">
                <a:solidFill>
                  <a:schemeClr val="tx1"/>
                </a:solidFill>
                <a:latin typeface="Arial" pitchFamily="34" charset="0"/>
                <a:cs typeface="Arial" pitchFamily="34" charset="0"/>
              </a:rPr>
              <a:t>an analytical tool used to determine whether a firm</a:t>
            </a:r>
            <a:r>
              <a:rPr lang="en-US" altLang="ja-JP" dirty="0">
                <a:solidFill>
                  <a:schemeClr val="tx1"/>
                </a:solidFill>
                <a:latin typeface="Arial" pitchFamily="34" charset="0"/>
                <a:cs typeface="Arial" pitchFamily="34" charset="0"/>
              </a:rPr>
              <a:t>'s value chain activities are competitive compared to rivals and thus conducive to winning in the marketplace</a:t>
            </a:r>
          </a:p>
          <a:p>
            <a:pPr marL="742950" lvl="1" indent="-285750"/>
            <a:r>
              <a:rPr lang="en-US" altLang="en-US" dirty="0">
                <a:solidFill>
                  <a:schemeClr val="tx1"/>
                </a:solidFill>
                <a:latin typeface="Arial" pitchFamily="34" charset="0"/>
                <a:cs typeface="Arial" pitchFamily="34" charset="0"/>
              </a:rPr>
              <a:t>entails measuring costs of value chain activities across an industry to determine </a:t>
            </a:r>
            <a:r>
              <a:rPr lang="ja-JP" altLang="en-US" dirty="0">
                <a:solidFill>
                  <a:schemeClr val="tx1"/>
                </a:solidFill>
                <a:latin typeface="Arial" pitchFamily="34" charset="0"/>
                <a:cs typeface="Arial" pitchFamily="34" charset="0"/>
              </a:rPr>
              <a:t>“</a:t>
            </a:r>
            <a:r>
              <a:rPr lang="en-US" altLang="ja-JP" dirty="0">
                <a:solidFill>
                  <a:schemeClr val="tx1"/>
                </a:solidFill>
                <a:latin typeface="Arial" pitchFamily="34" charset="0"/>
                <a:cs typeface="Arial" pitchFamily="34" charset="0"/>
              </a:rPr>
              <a:t>best practices</a:t>
            </a:r>
            <a:r>
              <a:rPr lang="ja-JP" altLang="en-US" dirty="0">
                <a:solidFill>
                  <a:schemeClr val="tx1"/>
                </a:solidFill>
                <a:latin typeface="Arial" pitchFamily="34" charset="0"/>
                <a:cs typeface="Arial" pitchFamily="34" charset="0"/>
              </a:rPr>
              <a:t>”</a:t>
            </a:r>
            <a:endParaRPr lang="en-US" altLang="en-US" dirty="0">
              <a:solidFill>
                <a:schemeClr val="tx1"/>
              </a:solidFill>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US" altLang="en-US" dirty="0"/>
              <a:t>Copyright ©2017 Pearson Education, Inc. </a:t>
            </a:r>
          </a:p>
        </p:txBody>
      </p:sp>
      <p:sp>
        <p:nvSpPr>
          <p:cNvPr id="4" name="Slide Number Placeholder 3"/>
          <p:cNvSpPr>
            <a:spLocks noGrp="1"/>
          </p:cNvSpPr>
          <p:nvPr>
            <p:ph type="sldNum" sz="quarter" idx="12"/>
          </p:nvPr>
        </p:nvSpPr>
        <p:spPr/>
        <p:txBody>
          <a:bodyPr/>
          <a:lstStyle/>
          <a:p>
            <a:r>
              <a:rPr lang="en-US" altLang="en-US" dirty="0"/>
              <a:t>4-</a:t>
            </a:r>
            <a:fld id="{9EEA4D9F-0E7D-4500-ACFC-2145EAB997D0}" type="slidenum">
              <a:rPr lang="en-US" altLang="en-US" smtClean="0"/>
              <a:pPr/>
              <a:t>45</a:t>
            </a:fld>
            <a:endParaRPr lang="en-US" altLang="en-US"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61F33-1B06-4C1F-87A6-4E4C087A83B0}"/>
              </a:ext>
            </a:extLst>
          </p:cNvPr>
          <p:cNvSpPr>
            <a:spLocks noGrp="1"/>
          </p:cNvSpPr>
          <p:nvPr>
            <p:ph type="title"/>
          </p:nvPr>
        </p:nvSpPr>
        <p:spPr/>
        <p:txBody>
          <a:bodyPr/>
          <a:lstStyle/>
          <a:p>
            <a:r>
              <a:rPr lang="en-GB" dirty="0"/>
              <a:t>References </a:t>
            </a:r>
            <a:endParaRPr lang="en-US" dirty="0"/>
          </a:p>
        </p:txBody>
      </p:sp>
      <p:sp>
        <p:nvSpPr>
          <p:cNvPr id="3" name="Content Placeholder 2">
            <a:extLst>
              <a:ext uri="{FF2B5EF4-FFF2-40B4-BE49-F238E27FC236}">
                <a16:creationId xmlns:a16="http://schemas.microsoft.com/office/drawing/2014/main" id="{A33E9EB9-A62F-4F8D-BACB-764A4B6DA2AE}"/>
              </a:ext>
            </a:extLst>
          </p:cNvPr>
          <p:cNvSpPr>
            <a:spLocks noGrp="1"/>
          </p:cNvSpPr>
          <p:nvPr>
            <p:ph idx="1"/>
          </p:nvPr>
        </p:nvSpPr>
        <p:spPr/>
        <p:txBody>
          <a:bodyPr>
            <a:normAutofit fontScale="77500" lnSpcReduction="20000"/>
          </a:bodyPr>
          <a:lstStyle/>
          <a:p>
            <a:r>
              <a:rPr lang="en-US" b="1" dirty="0"/>
              <a:t>Chapter 4 from: David, F. R., &amp; David, F. R., 2017. </a:t>
            </a:r>
            <a:r>
              <a:rPr lang="en-US" b="1" i="1" dirty="0"/>
              <a:t>Strategic management: A competitive advantage approach, concepts and cases</a:t>
            </a:r>
            <a:r>
              <a:rPr lang="en-US" b="1" dirty="0"/>
              <a:t>. 16th ed. Boston, MA: Pearson.</a:t>
            </a:r>
          </a:p>
          <a:p>
            <a:r>
              <a:rPr lang="en-US" dirty="0"/>
              <a:t>Thompson, A., </a:t>
            </a:r>
            <a:r>
              <a:rPr lang="en-US" dirty="0" err="1"/>
              <a:t>Peteraf</a:t>
            </a:r>
            <a:r>
              <a:rPr lang="en-US" dirty="0"/>
              <a:t>, M., Gamble, J. and Strickland, A., 2016. </a:t>
            </a:r>
            <a:r>
              <a:rPr lang="en-US" i="1" dirty="0"/>
              <a:t>Crafting And Executing Strategy: The Quest For Competitive Advantage, Concepts And Cases</a:t>
            </a:r>
            <a:r>
              <a:rPr lang="en-US" dirty="0"/>
              <a:t>. 20th ed. New York: McGraw-Hill Education.</a:t>
            </a:r>
          </a:p>
          <a:p>
            <a:r>
              <a:rPr lang="en-US" dirty="0"/>
              <a:t>Slack, N., Brandon-Jones, A., Johnston, R. and Betts, A., 2015. </a:t>
            </a:r>
            <a:r>
              <a:rPr lang="en-US" i="1" dirty="0"/>
              <a:t>Operations And Process Management - Principles And Practice For Strategic Impact</a:t>
            </a:r>
            <a:r>
              <a:rPr lang="en-US" dirty="0"/>
              <a:t>. 4th ed. Harlow, United Kingdom: Pearson Education Limited.</a:t>
            </a:r>
          </a:p>
          <a:p>
            <a:endParaRPr lang="en-US" dirty="0"/>
          </a:p>
        </p:txBody>
      </p:sp>
    </p:spTree>
    <p:extLst>
      <p:ext uri="{BB962C8B-B14F-4D97-AF65-F5344CB8AC3E}">
        <p14:creationId xmlns:p14="http://schemas.microsoft.com/office/powerpoint/2010/main" val="89615104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schemas.microsoft.com/office/2006/metadata/properties"/>
    <ds:schemaRef ds:uri="http://purl.org/dc/dcmitype/"/>
    <ds:schemaRef ds:uri="http://www.w3.org/XML/1998/namespace"/>
    <ds:schemaRef ds:uri="303dbf9b-b85b-46a0-94f1-894078c07ecd"/>
    <ds:schemaRef ds:uri="http://purl.org/dc/elements/1.1/"/>
    <ds:schemaRef ds:uri="http://purl.org/dc/terms/"/>
    <ds:schemaRef ds:uri="http://schemas.openxmlformats.org/package/2006/metadata/core-properties"/>
  </ds:schemaRefs>
</ds:datastoreItem>
</file>

<file path=customXml/itemProps3.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65</TotalTime>
  <Words>3522</Words>
  <Application>Microsoft Office PowerPoint</Application>
  <PresentationFormat>On-screen Show (4:3)</PresentationFormat>
  <Paragraphs>389</Paragraphs>
  <Slides>46</Slides>
  <Notes>38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Franklin Gothic Book</vt:lpstr>
      <vt:lpstr>Myriad Pro</vt:lpstr>
      <vt:lpstr>Wingdings</vt:lpstr>
      <vt:lpstr>20140311PresentationUWTSDTemplate</vt:lpstr>
      <vt:lpstr>Internal assessment and analysis </vt:lpstr>
      <vt:lpstr>Learning Objectives</vt:lpstr>
      <vt:lpstr>Learning Objectives (cont.)</vt:lpstr>
      <vt:lpstr>A Comprehensive Strategic-Management Model</vt:lpstr>
      <vt:lpstr>Key Internal Forces</vt:lpstr>
      <vt:lpstr>The Process of Performing an Internal Audit</vt:lpstr>
      <vt:lpstr>The Resource-Based View (RBV)</vt:lpstr>
      <vt:lpstr>The Resource-Based View (RBV)</vt:lpstr>
      <vt:lpstr>The Resource-Based View (RBV)</vt:lpstr>
      <vt:lpstr>Integrating Strategy and Culture</vt:lpstr>
      <vt:lpstr>Organizational Culture</vt:lpstr>
      <vt:lpstr>Cultural Products</vt:lpstr>
      <vt:lpstr>Aspects of Organizational Culture</vt:lpstr>
      <vt:lpstr>Management</vt:lpstr>
      <vt:lpstr>The Basic Functions of Management</vt:lpstr>
      <vt:lpstr>The Basic Functions of Management</vt:lpstr>
      <vt:lpstr>Management Audit Checklist  of Questions</vt:lpstr>
      <vt:lpstr>Management Audit Checklist  of Questions (cont.)</vt:lpstr>
      <vt:lpstr>Marketing</vt:lpstr>
      <vt:lpstr>Functions of Marketing</vt:lpstr>
      <vt:lpstr>Marketing</vt:lpstr>
      <vt:lpstr>Selling Products and Services</vt:lpstr>
      <vt:lpstr>Product and Service Planning</vt:lpstr>
      <vt:lpstr>Pricing</vt:lpstr>
      <vt:lpstr>Distribution</vt:lpstr>
      <vt:lpstr>Marketing Research</vt:lpstr>
      <vt:lpstr>Cost/Benefit Analysis</vt:lpstr>
      <vt:lpstr>Marketing Audit Checklist  of Questions</vt:lpstr>
      <vt:lpstr>Marketing Audit Checklist  of Questions (cont.)</vt:lpstr>
      <vt:lpstr>Finance/Accounting Functions</vt:lpstr>
      <vt:lpstr>Finance/Accounting Functions</vt:lpstr>
      <vt:lpstr>Finance/Accounting Functions</vt:lpstr>
      <vt:lpstr>Finance/Accounting Audit Checklist</vt:lpstr>
      <vt:lpstr>Finance/Accounting Audit Checklist (cont.)</vt:lpstr>
      <vt:lpstr>Production/Operations</vt:lpstr>
      <vt:lpstr>The Basic Functions (Decisions) Within Production/Operations</vt:lpstr>
      <vt:lpstr>Implications of Various Strategies on Production/Operations</vt:lpstr>
      <vt:lpstr>Production/Operations  Audit Checklist</vt:lpstr>
      <vt:lpstr>Research and Development Audit</vt:lpstr>
      <vt:lpstr>Management Information Systems</vt:lpstr>
      <vt:lpstr>Management Information Systems Audit</vt:lpstr>
      <vt:lpstr>Management Information Systems Audit (cont.)</vt:lpstr>
      <vt:lpstr>Value Chain Analysis (VCA)</vt:lpstr>
      <vt:lpstr>Transforming Value Chain Activities into Sustained Competitive Advantage</vt:lpstr>
      <vt:lpstr>Benchmarking</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Husam Helmi</cp:lastModifiedBy>
  <cp:revision>8</cp:revision>
  <dcterms:created xsi:type="dcterms:W3CDTF">2015-04-14T15:21:28Z</dcterms:created>
  <dcterms:modified xsi:type="dcterms:W3CDTF">2020-06-08T16:51:04Z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