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C6B"/>
    <a:srgbClr val="DEE9D5"/>
    <a:srgbClr val="CCEBB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BA1F6F-CA4B-4A59-832F-F53643C061FF}" v="82" dt="2023-07-14T11:45:52.779"/>
    <p1510:client id="{1ED4D025-81C2-CE60-B6B1-65BCE90F5A5E}" v="955" dt="2023-07-14T13:29:33.632"/>
    <p1510:client id="{23D83F9C-66C6-B528-4B62-5FDF76C9EABB}" v="33" dt="2023-07-14T11:54:29.5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1624347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4032871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2379284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2287278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3249373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3"/>
          <p:cNvSpPr>
            <a:spLocks noGrp="1"/>
          </p:cNvSpPr>
          <p:nvPr>
            <p:ph type="ftr" sz="quarter" idx="11"/>
          </p:nvPr>
        </p:nvSpPr>
        <p:spPr/>
        <p:txBody>
          <a:bodyPr/>
          <a:lstStyle/>
          <a:p>
            <a:endParaRPr lang="en-GB" dirty="0"/>
          </a:p>
        </p:txBody>
      </p:sp>
      <p:sp>
        <p:nvSpPr>
          <p:cNvPr id="6" name="Slide Number Placeholder 4"/>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1588028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246692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5"/>
          <p:cNvSpPr>
            <a:spLocks noGrp="1"/>
          </p:cNvSpPr>
          <p:nvPr>
            <p:ph type="ftr" sz="quarter" idx="11"/>
          </p:nvPr>
        </p:nvSpPr>
        <p:spPr/>
        <p:txBody>
          <a:bodyPr/>
          <a:lstStyle/>
          <a:p>
            <a:endParaRPr lang="en-GB" dirty="0"/>
          </a:p>
        </p:txBody>
      </p:sp>
      <p:sp>
        <p:nvSpPr>
          <p:cNvPr id="6" name="Slide Number Placeholder 6"/>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2177283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3511202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1447800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1281749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53336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34380429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3978282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148145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2974405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6B069D-C347-4509-AD92-1C9D60FE76B0}"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A6A9203-9B87-421E-8B57-A7903F018474}" type="slidenum">
              <a:rPr lang="en-GB" smtClean="0"/>
              <a:t>‹#›</a:t>
            </a:fld>
            <a:endParaRPr lang="en-GB" dirty="0"/>
          </a:p>
        </p:txBody>
      </p:sp>
    </p:spTree>
    <p:extLst>
      <p:ext uri="{BB962C8B-B14F-4D97-AF65-F5344CB8AC3E}">
        <p14:creationId xmlns:p14="http://schemas.microsoft.com/office/powerpoint/2010/main" val="3874543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96B069D-C347-4509-AD92-1C9D60FE76B0}" type="datetimeFigureOut">
              <a:rPr lang="en-GB" smtClean="0"/>
              <a:t>17/07/2023</a:t>
            </a:fld>
            <a:endParaRPr lang="en-GB"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A6A9203-9B87-421E-8B57-A7903F018474}" type="slidenum">
              <a:rPr lang="en-GB" smtClean="0"/>
              <a:t>‹#›</a:t>
            </a:fld>
            <a:endParaRPr lang="en-GB" dirty="0"/>
          </a:p>
        </p:txBody>
      </p:sp>
    </p:spTree>
    <p:extLst>
      <p:ext uri="{BB962C8B-B14F-4D97-AF65-F5344CB8AC3E}">
        <p14:creationId xmlns:p14="http://schemas.microsoft.com/office/powerpoint/2010/main" val="2462824676"/>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CC1F56-DCD4-EEA9-B6FB-315D6F19F38C}"/>
              </a:ext>
            </a:extLst>
          </p:cNvPr>
          <p:cNvSpPr txBox="1"/>
          <p:nvPr/>
        </p:nvSpPr>
        <p:spPr>
          <a:xfrm>
            <a:off x="1513642" y="2345989"/>
            <a:ext cx="9164716" cy="1200329"/>
          </a:xfrm>
          <a:prstGeom prst="rect">
            <a:avLst/>
          </a:prstGeom>
          <a:noFill/>
        </p:spPr>
        <p:txBody>
          <a:bodyPr wrap="square" rtlCol="0">
            <a:spAutoFit/>
          </a:bodyPr>
          <a:lstStyle/>
          <a:p>
            <a:pPr algn="ctr"/>
            <a:r>
              <a:rPr lang="en-GB" sz="3600" b="1"/>
              <a:t>Management of new Product Development</a:t>
            </a:r>
          </a:p>
          <a:p>
            <a:pPr algn="ctr"/>
            <a:r>
              <a:rPr lang="en-GB" sz="3600" b="1"/>
              <a:t>Assessment A</a:t>
            </a:r>
            <a:endParaRPr lang="en-GB" sz="3600" b="1" dirty="0"/>
          </a:p>
        </p:txBody>
      </p:sp>
    </p:spTree>
    <p:extLst>
      <p:ext uri="{BB962C8B-B14F-4D97-AF65-F5344CB8AC3E}">
        <p14:creationId xmlns:p14="http://schemas.microsoft.com/office/powerpoint/2010/main" val="1585643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46C6F3-B115-63F5-F109-26F670EB27BE}"/>
              </a:ext>
            </a:extLst>
          </p:cNvPr>
          <p:cNvSpPr txBox="1"/>
          <p:nvPr/>
        </p:nvSpPr>
        <p:spPr>
          <a:xfrm>
            <a:off x="323528" y="404664"/>
            <a:ext cx="11417368" cy="400110"/>
          </a:xfrm>
          <a:prstGeom prst="rect">
            <a:avLst/>
          </a:prstGeom>
          <a:noFill/>
        </p:spPr>
        <p:txBody>
          <a:bodyPr wrap="square" rtlCol="0">
            <a:spAutoFit/>
          </a:bodyPr>
          <a:lstStyle/>
          <a:p>
            <a:r>
              <a:rPr lang="en-GB" sz="2000" b="1" i="1"/>
              <a:t>Determine what marketing knowledge is likely to be required for the development of this new product</a:t>
            </a:r>
            <a:r>
              <a:rPr lang="en-GB" b="1" i="1"/>
              <a:t>.</a:t>
            </a:r>
            <a:endParaRPr lang="en-GB" b="1" i="1" dirty="0"/>
          </a:p>
        </p:txBody>
      </p:sp>
      <p:sp>
        <p:nvSpPr>
          <p:cNvPr id="6" name="TextBox 5">
            <a:extLst>
              <a:ext uri="{FF2B5EF4-FFF2-40B4-BE49-F238E27FC236}">
                <a16:creationId xmlns:a16="http://schemas.microsoft.com/office/drawing/2014/main" id="{2801AB63-EF00-098D-2C24-4590DE2751CA}"/>
              </a:ext>
            </a:extLst>
          </p:cNvPr>
          <p:cNvSpPr txBox="1"/>
          <p:nvPr/>
        </p:nvSpPr>
        <p:spPr>
          <a:xfrm>
            <a:off x="323528" y="1118908"/>
            <a:ext cx="11417368" cy="6817251"/>
          </a:xfrm>
          <a:prstGeom prst="rect">
            <a:avLst/>
          </a:prstGeom>
          <a:noFill/>
        </p:spPr>
        <p:txBody>
          <a:bodyPr wrap="square">
            <a:spAutoFit/>
          </a:bodyPr>
          <a:lstStyle/>
          <a:p>
            <a:r>
              <a:rPr lang="en-GB" sz="1400" b="0" i="0">
                <a:effectLst/>
                <a:latin typeface="Söhne"/>
              </a:rPr>
              <a:t>When developing a new product, having a solid understanding of marketing is crucial to ensure its successful launch and sustained growth. Here are some key marketing knowledge areas that are likely to be required:</a:t>
            </a:r>
          </a:p>
          <a:p>
            <a:pPr algn="l">
              <a:spcBef>
                <a:spcPts val="600"/>
              </a:spcBef>
              <a:buFont typeface="+mj-lt"/>
              <a:buAutoNum type="arabicPeriod"/>
            </a:pPr>
            <a:r>
              <a:rPr lang="en-GB" sz="1400" b="0" i="0">
                <a:effectLst/>
                <a:latin typeface="Söhne"/>
              </a:rPr>
              <a:t>Market Research: Conducting thorough market research is essential to understand the target audience, their needs, preferences, and the competitive landscape. This involves gathering data on market size, customer demographics, psychographics, buying behaviour, and trends.</a:t>
            </a:r>
          </a:p>
          <a:p>
            <a:pPr algn="l">
              <a:spcBef>
                <a:spcPts val="600"/>
              </a:spcBef>
              <a:buFont typeface="+mj-lt"/>
              <a:buAutoNum type="arabicPeriod"/>
            </a:pPr>
            <a:r>
              <a:rPr lang="en-GB" sz="1400" b="0" i="0">
                <a:effectLst/>
                <a:latin typeface="Söhne"/>
              </a:rPr>
              <a:t>Target Audience Identification: Clearly defining the target audience is vital for effective marketing. Identify the specific group of people who are most likely to benefit from and purchase your product. Develop buyer personas that outline their characteristics, motivations, and pain points.</a:t>
            </a:r>
          </a:p>
          <a:p>
            <a:pPr algn="l">
              <a:spcBef>
                <a:spcPts val="600"/>
              </a:spcBef>
              <a:buFont typeface="+mj-lt"/>
              <a:buAutoNum type="arabicPeriod"/>
            </a:pPr>
            <a:r>
              <a:rPr lang="en-GB" sz="1400" b="0" i="0">
                <a:effectLst/>
                <a:latin typeface="Söhne"/>
              </a:rPr>
              <a:t>Competitive Analysis: Analysing competitors helps you understand their products, pricing, positioning, and marketing strategies. This knowledge allows you to identify gaps, differentiators, and unique selling propositions for your product.</a:t>
            </a:r>
          </a:p>
          <a:p>
            <a:pPr algn="l">
              <a:spcBef>
                <a:spcPts val="600"/>
              </a:spcBef>
              <a:buFont typeface="+mj-lt"/>
              <a:buAutoNum type="arabicPeriod"/>
            </a:pPr>
            <a:r>
              <a:rPr lang="en-GB" sz="1400" b="0" i="0">
                <a:effectLst/>
                <a:latin typeface="Söhne"/>
              </a:rPr>
              <a:t>Product Positioning: Determine how your product will be positioned in the market and how it will differentiate itself from competitors. Clearly communicate the unique value proposition and benefits of your product to the target audience.</a:t>
            </a:r>
          </a:p>
          <a:p>
            <a:pPr algn="l">
              <a:spcBef>
                <a:spcPts val="600"/>
              </a:spcBef>
              <a:buFont typeface="+mj-lt"/>
              <a:buAutoNum type="arabicPeriod"/>
            </a:pPr>
            <a:r>
              <a:rPr lang="en-GB" sz="1400" b="0" i="0">
                <a:effectLst/>
                <a:latin typeface="Söhne"/>
              </a:rPr>
              <a:t>Pricing Strategy: Develop a pricing strategy based on factors such as production costs, target market's price sensitivity, perceived value, and competitive pricing. Consider pricing models, discounts, promotions, and pricing elasticity.</a:t>
            </a:r>
          </a:p>
          <a:p>
            <a:pPr algn="l">
              <a:spcBef>
                <a:spcPts val="600"/>
              </a:spcBef>
              <a:buFont typeface="+mj-lt"/>
              <a:buAutoNum type="arabicPeriod"/>
            </a:pPr>
            <a:r>
              <a:rPr lang="en-GB" sz="1400" b="0" i="0">
                <a:effectLst/>
                <a:latin typeface="Söhne"/>
              </a:rPr>
              <a:t>Marketing Channels: Identify the most effective marketing channels to reach and engage your target audience. This may include online channels (website, social media, search engine marketing), offline channels (print media, television, radio), or a combination of both.</a:t>
            </a:r>
          </a:p>
          <a:p>
            <a:pPr algn="l">
              <a:spcBef>
                <a:spcPts val="600"/>
              </a:spcBef>
              <a:buFont typeface="+mj-lt"/>
              <a:buAutoNum type="arabicPeriod"/>
            </a:pPr>
            <a:r>
              <a:rPr lang="en-GB" sz="1400" b="0" i="0">
                <a:effectLst/>
                <a:latin typeface="Söhne"/>
              </a:rPr>
              <a:t>Marketing Communication: Craft compelling marketing messages and develop a communication plan to effectively convey the value and benefits of your product. This includes advertising, public relations, content marketing, and sales promotions.</a:t>
            </a:r>
          </a:p>
          <a:p>
            <a:pPr algn="l">
              <a:spcBef>
                <a:spcPts val="600"/>
              </a:spcBef>
              <a:buFont typeface="+mj-lt"/>
              <a:buAutoNum type="arabicPeriod"/>
            </a:pPr>
            <a:r>
              <a:rPr lang="en-GB" sz="1400" b="0" i="0">
                <a:effectLst/>
                <a:latin typeface="Söhne"/>
              </a:rPr>
              <a:t>Branding and Packaging: Develop a strong brand identity that resonates with your target audience. Design a compelling logo, packaging, and visual elements that reflect the brand personality and positioning of your product.</a:t>
            </a:r>
          </a:p>
          <a:p>
            <a:pPr algn="l">
              <a:spcBef>
                <a:spcPts val="600"/>
              </a:spcBef>
              <a:buFont typeface="+mj-lt"/>
              <a:buAutoNum type="arabicPeriod"/>
            </a:pPr>
            <a:r>
              <a:rPr lang="en-GB" sz="1400" b="0" i="0">
                <a:effectLst/>
                <a:latin typeface="Söhne"/>
              </a:rPr>
              <a:t>Distribution Strategy: Determine the most efficient and effective distribution channels to make your product available to customers. Consider factors such as direct sales, retail partnerships, e-commerce, and logistics.</a:t>
            </a:r>
          </a:p>
          <a:p>
            <a:pPr algn="l">
              <a:spcBef>
                <a:spcPts val="600"/>
              </a:spcBef>
              <a:buFont typeface="+mj-lt"/>
              <a:buAutoNum type="arabicPeriod"/>
            </a:pPr>
            <a:r>
              <a:rPr lang="en-GB" sz="1400" b="0" i="0">
                <a:effectLst/>
                <a:latin typeface="Söhne"/>
              </a:rPr>
              <a:t>Marketing Metrics and Analysis: Establish key performance indicators (KPIs) to measure the success of your marketing efforts. Monitor metrics such as sales revenue, customer acquisition cost, conversion rates, customer satisfaction, and brand awareness. Analyse the data to make informed decisions and optimize marketing strategies.</a:t>
            </a:r>
          </a:p>
          <a:p>
            <a:pPr algn="l">
              <a:spcBef>
                <a:spcPts val="600"/>
              </a:spcBef>
            </a:pPr>
            <a:r>
              <a:rPr lang="en-GB" sz="1400" b="0" i="0">
                <a:effectLst/>
                <a:latin typeface="Söhne"/>
              </a:rPr>
              <a:t>These are just some of the essential marketing knowledge areas to consider when developing a new product. Depending on the product, industry, and target market, additional marketing expertise may be required. It's always beneficial to stay updated on the latest marketing trends and techniques to ensure the success of your product in a competitive market</a:t>
            </a:r>
          </a:p>
          <a:p>
            <a:endParaRPr lang="en-GB" dirty="0"/>
          </a:p>
        </p:txBody>
      </p:sp>
    </p:spTree>
    <p:extLst>
      <p:ext uri="{BB962C8B-B14F-4D97-AF65-F5344CB8AC3E}">
        <p14:creationId xmlns:p14="http://schemas.microsoft.com/office/powerpoint/2010/main" val="3398549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E88053-C5A4-B8DB-EB6C-9788708FE1F9}"/>
              </a:ext>
            </a:extLst>
          </p:cNvPr>
          <p:cNvSpPr txBox="1"/>
          <p:nvPr/>
        </p:nvSpPr>
        <p:spPr>
          <a:xfrm>
            <a:off x="592599" y="132139"/>
            <a:ext cx="11440551" cy="646331"/>
          </a:xfrm>
          <a:prstGeom prst="rect">
            <a:avLst/>
          </a:prstGeom>
          <a:noFill/>
        </p:spPr>
        <p:txBody>
          <a:bodyPr wrap="square">
            <a:spAutoFit/>
          </a:bodyPr>
          <a:lstStyle/>
          <a:p>
            <a:r>
              <a:rPr lang="en-US" dirty="0"/>
              <a:t>b) Present your findings from your sources of marketing knowledge, and apply this practice to the business in order to ascertain – what business are we in? what business(es) could we be in?</a:t>
            </a:r>
            <a:endParaRPr lang="en-GB" dirty="0"/>
          </a:p>
        </p:txBody>
      </p:sp>
      <p:sp>
        <p:nvSpPr>
          <p:cNvPr id="4" name="TextBox 3">
            <a:extLst>
              <a:ext uri="{FF2B5EF4-FFF2-40B4-BE49-F238E27FC236}">
                <a16:creationId xmlns:a16="http://schemas.microsoft.com/office/drawing/2014/main" id="{583A7E11-1CD6-F207-BD45-1CC838870548}"/>
              </a:ext>
            </a:extLst>
          </p:cNvPr>
          <p:cNvSpPr txBox="1"/>
          <p:nvPr/>
        </p:nvSpPr>
        <p:spPr>
          <a:xfrm>
            <a:off x="592599" y="977202"/>
            <a:ext cx="10956976" cy="3970318"/>
          </a:xfrm>
          <a:prstGeom prst="rect">
            <a:avLst/>
          </a:prstGeom>
          <a:noFill/>
        </p:spPr>
        <p:txBody>
          <a:bodyPr wrap="square" rtlCol="0">
            <a:spAutoFit/>
          </a:bodyPr>
          <a:lstStyle/>
          <a:p>
            <a:r>
              <a:rPr lang="en-US" dirty="0"/>
              <a:t>what business are we in?</a:t>
            </a:r>
            <a:r>
              <a:rPr lang="en-GB" dirty="0"/>
              <a:t> </a:t>
            </a:r>
          </a:p>
          <a:p>
            <a:endParaRPr lang="en-GB" dirty="0"/>
          </a:p>
          <a:p>
            <a:r>
              <a:rPr lang="en-GB" dirty="0"/>
              <a:t>Please see below Value proposition canvas for the business we are currently in</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p:txBody>
      </p:sp>
      <p:cxnSp>
        <p:nvCxnSpPr>
          <p:cNvPr id="14" name="Straight Connector 13">
            <a:extLst>
              <a:ext uri="{FF2B5EF4-FFF2-40B4-BE49-F238E27FC236}">
                <a16:creationId xmlns:a16="http://schemas.microsoft.com/office/drawing/2014/main" id="{CEFDBCB7-04E9-B72E-E5EC-001E00F0FEC6}"/>
              </a:ext>
            </a:extLst>
          </p:cNvPr>
          <p:cNvCxnSpPr>
            <a:cxnSpLocks/>
          </p:cNvCxnSpPr>
          <p:nvPr/>
        </p:nvCxnSpPr>
        <p:spPr>
          <a:xfrm flipH="1" flipV="1">
            <a:off x="10709619" y="4649729"/>
            <a:ext cx="2" cy="297791"/>
          </a:xfrm>
          <a:prstGeom prst="line">
            <a:avLst/>
          </a:prstGeom>
        </p:spPr>
        <p:style>
          <a:lnRef idx="1">
            <a:schemeClr val="accent2"/>
          </a:lnRef>
          <a:fillRef idx="0">
            <a:schemeClr val="accent2"/>
          </a:fillRef>
          <a:effectRef idx="0">
            <a:schemeClr val="accent2"/>
          </a:effectRef>
          <a:fontRef idx="minor">
            <a:schemeClr val="tx1"/>
          </a:fontRef>
        </p:style>
      </p:cxnSp>
      <p:pic>
        <p:nvPicPr>
          <p:cNvPr id="27" name="Picture 26">
            <a:extLst>
              <a:ext uri="{FF2B5EF4-FFF2-40B4-BE49-F238E27FC236}">
                <a16:creationId xmlns:a16="http://schemas.microsoft.com/office/drawing/2014/main" id="{355DD5EB-DEB2-EB50-4BB5-7A378337787F}"/>
              </a:ext>
            </a:extLst>
          </p:cNvPr>
          <p:cNvPicPr>
            <a:picLocks noChangeAspect="1"/>
          </p:cNvPicPr>
          <p:nvPr/>
        </p:nvPicPr>
        <p:blipFill>
          <a:blip r:embed="rId2"/>
          <a:stretch>
            <a:fillRect/>
          </a:stretch>
        </p:blipFill>
        <p:spPr>
          <a:xfrm>
            <a:off x="592599" y="1947221"/>
            <a:ext cx="9128978" cy="5022198"/>
          </a:xfrm>
          <a:prstGeom prst="rect">
            <a:avLst/>
          </a:prstGeom>
        </p:spPr>
      </p:pic>
    </p:spTree>
    <p:extLst>
      <p:ext uri="{BB962C8B-B14F-4D97-AF65-F5344CB8AC3E}">
        <p14:creationId xmlns:p14="http://schemas.microsoft.com/office/powerpoint/2010/main" val="1744417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841BB9-3493-F236-3A1F-E54D8D5D14BC}"/>
              </a:ext>
            </a:extLst>
          </p:cNvPr>
          <p:cNvSpPr txBox="1"/>
          <p:nvPr/>
        </p:nvSpPr>
        <p:spPr>
          <a:xfrm>
            <a:off x="324465" y="309716"/>
            <a:ext cx="11754464" cy="4524315"/>
          </a:xfrm>
          <a:prstGeom prst="rect">
            <a:avLst/>
          </a:prstGeom>
          <a:noFill/>
        </p:spPr>
        <p:txBody>
          <a:bodyPr wrap="square" rtlCol="0">
            <a:spAutoFit/>
          </a:bodyPr>
          <a:lstStyle/>
          <a:p>
            <a:r>
              <a:rPr lang="en-GB"/>
              <a:t>What Business are we in?</a:t>
            </a:r>
          </a:p>
          <a:p>
            <a:endParaRPr lang="en-GB"/>
          </a:p>
          <a:p>
            <a:r>
              <a:rPr lang="en-GB"/>
              <a:t>From the proposition canvas it tells us</a:t>
            </a:r>
          </a:p>
          <a:p>
            <a:endParaRPr lang="en-GB"/>
          </a:p>
          <a:p>
            <a:pPr marL="285750" indent="-285750">
              <a:buFont typeface="Arial" panose="020B0604020202020204" pitchFamily="34" charset="0"/>
              <a:buChar char="•"/>
            </a:pPr>
            <a:r>
              <a:rPr lang="en-GB"/>
              <a:t>We Supply and </a:t>
            </a:r>
            <a:r>
              <a:rPr lang="en-US"/>
              <a:t>the manufacture of electronic breathalyzer systems</a:t>
            </a:r>
            <a:r>
              <a:rPr lang="en-GB"/>
              <a:t>.</a:t>
            </a:r>
          </a:p>
          <a:p>
            <a:pPr marL="285750" indent="-285750">
              <a:buFont typeface="Arial" panose="020B0604020202020204" pitchFamily="34" charset="0"/>
              <a:buChar char="•"/>
            </a:pPr>
            <a:r>
              <a:rPr lang="en-GB"/>
              <a:t>We Supply Mainly the police and Security firms</a:t>
            </a:r>
          </a:p>
          <a:p>
            <a:pPr marL="285750" indent="-285750">
              <a:buFont typeface="Arial" panose="020B0604020202020204" pitchFamily="34" charset="0"/>
              <a:buChar char="•"/>
            </a:pPr>
            <a:r>
              <a:rPr lang="en-GB"/>
              <a:t>Gain creators are we supply two well regulation and reliable sectors</a:t>
            </a:r>
          </a:p>
          <a:p>
            <a:pPr marL="285750" indent="-285750">
              <a:buFont typeface="Arial" panose="020B0604020202020204" pitchFamily="34" charset="0"/>
              <a:buChar char="•"/>
            </a:pPr>
            <a:r>
              <a:rPr lang="en-GB"/>
              <a:t>Pain relivers are we are a UK base supply so non  shipping or are freight cost are accrued and quick turnaround time for products </a:t>
            </a:r>
          </a:p>
          <a:p>
            <a:pPr marL="285750" indent="-285750">
              <a:buFont typeface="Arial" panose="020B0604020202020204" pitchFamily="34" charset="0"/>
              <a:buChar char="•"/>
            </a:pPr>
            <a:r>
              <a:rPr lang="en-GB"/>
              <a:t>Gains are the target audience the police and security firms reliable and constant supply chain</a:t>
            </a:r>
          </a:p>
          <a:p>
            <a:pPr marL="285750" indent="-285750">
              <a:buFont typeface="Arial" panose="020B0604020202020204" pitchFamily="34" charset="0"/>
              <a:buChar char="•"/>
            </a:pPr>
            <a:r>
              <a:rPr lang="en-GB"/>
              <a:t>Pains are only one site supply and machine areas could stop delivery without alternative supply.</a:t>
            </a:r>
          </a:p>
          <a:p>
            <a:pPr marL="285750" indent="-285750">
              <a:buFont typeface="Arial" panose="020B0604020202020204" pitchFamily="34" charset="0"/>
              <a:buChar char="•"/>
            </a:pPr>
            <a:r>
              <a:rPr lang="en-GB"/>
              <a:t>Customer Jobs are the police are purchasing the item to try  and reduce drink driving and the security firm are using them to stop intoxicated people entering their buildings.</a:t>
            </a:r>
          </a:p>
          <a:p>
            <a:endParaRPr lang="en-GB"/>
          </a:p>
          <a:p>
            <a:r>
              <a:rPr lang="en-GB"/>
              <a:t>From the Proposition canvas of the current model states the above goals of the current business.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2830952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2CF7F3-2446-6EE1-E799-305E5CD9A65D}"/>
              </a:ext>
            </a:extLst>
          </p:cNvPr>
          <p:cNvPicPr>
            <a:picLocks noChangeAspect="1"/>
          </p:cNvPicPr>
          <p:nvPr/>
        </p:nvPicPr>
        <p:blipFill>
          <a:blip r:embed="rId2"/>
          <a:stretch>
            <a:fillRect/>
          </a:stretch>
        </p:blipFill>
        <p:spPr>
          <a:xfrm>
            <a:off x="297440" y="1704513"/>
            <a:ext cx="10639425" cy="5029369"/>
          </a:xfrm>
          <a:prstGeom prst="rect">
            <a:avLst/>
          </a:prstGeom>
        </p:spPr>
      </p:pic>
      <p:sp>
        <p:nvSpPr>
          <p:cNvPr id="4" name="TextBox 3">
            <a:extLst>
              <a:ext uri="{FF2B5EF4-FFF2-40B4-BE49-F238E27FC236}">
                <a16:creationId xmlns:a16="http://schemas.microsoft.com/office/drawing/2014/main" id="{CC86EFD2-C6F5-D991-A959-085716B46CA3}"/>
              </a:ext>
            </a:extLst>
          </p:cNvPr>
          <p:cNvSpPr txBox="1"/>
          <p:nvPr/>
        </p:nvSpPr>
        <p:spPr>
          <a:xfrm>
            <a:off x="537137" y="124118"/>
            <a:ext cx="6098344" cy="923330"/>
          </a:xfrm>
          <a:prstGeom prst="rect">
            <a:avLst/>
          </a:prstGeom>
          <a:noFill/>
        </p:spPr>
        <p:txBody>
          <a:bodyPr wrap="square">
            <a:spAutoFit/>
          </a:bodyPr>
          <a:lstStyle/>
          <a:p>
            <a:r>
              <a:rPr lang="en-US"/>
              <a:t>what business(es) could we be in?</a:t>
            </a:r>
          </a:p>
          <a:p>
            <a:r>
              <a:rPr lang="en-GB"/>
              <a:t>Below  is a Value proposition canvas of the business wee could be in with the development from the university</a:t>
            </a:r>
            <a:endParaRPr lang="en-US" dirty="0"/>
          </a:p>
        </p:txBody>
      </p:sp>
    </p:spTree>
    <p:extLst>
      <p:ext uri="{BB962C8B-B14F-4D97-AF65-F5344CB8AC3E}">
        <p14:creationId xmlns:p14="http://schemas.microsoft.com/office/powerpoint/2010/main" val="2752791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B81CC5-5DF5-04AF-76F6-991320AEA649}"/>
              </a:ext>
            </a:extLst>
          </p:cNvPr>
          <p:cNvSpPr txBox="1"/>
          <p:nvPr/>
        </p:nvSpPr>
        <p:spPr>
          <a:xfrm>
            <a:off x="376310" y="188127"/>
            <a:ext cx="10863776" cy="5078313"/>
          </a:xfrm>
          <a:prstGeom prst="rect">
            <a:avLst/>
          </a:prstGeom>
          <a:noFill/>
        </p:spPr>
        <p:txBody>
          <a:bodyPr wrap="square">
            <a:spAutoFit/>
          </a:bodyPr>
          <a:lstStyle/>
          <a:p>
            <a:r>
              <a:rPr lang="en-US" dirty="0"/>
              <a:t>what business(es) could we be in?</a:t>
            </a:r>
          </a:p>
          <a:p>
            <a:endParaRPr lang="en-US" dirty="0"/>
          </a:p>
          <a:p>
            <a:r>
              <a:rPr lang="en-US" dirty="0"/>
              <a:t>From the proposition canvas it tells us</a:t>
            </a:r>
          </a:p>
          <a:p>
            <a:endParaRPr lang="en-US" dirty="0"/>
          </a:p>
          <a:p>
            <a:pPr marL="285750" indent="-285750">
              <a:buFont typeface="Arial" panose="020B0604020202020204" pitchFamily="34" charset="0"/>
              <a:buChar char="•"/>
            </a:pPr>
            <a:r>
              <a:rPr lang="en-GB" dirty="0"/>
              <a:t>We could be in the Chemical Detectors industry</a:t>
            </a:r>
          </a:p>
          <a:p>
            <a:pPr marL="285750" indent="-285750">
              <a:buFont typeface="Arial" panose="020B0604020202020204" pitchFamily="34" charset="0"/>
              <a:buChar char="•"/>
            </a:pPr>
            <a:r>
              <a:rPr lang="en-GB" dirty="0"/>
              <a:t>Could supply both the private and public sectors with a wide scope of customers</a:t>
            </a:r>
          </a:p>
          <a:p>
            <a:pPr marL="285750" indent="-285750">
              <a:buFont typeface="Arial" panose="020B0604020202020204" pitchFamily="34" charset="0"/>
              <a:buChar char="•"/>
            </a:pPr>
            <a:r>
              <a:rPr lang="en-GB" dirty="0"/>
              <a:t>Pain relivers are it can detect multiple viruses / Sub assembles are done abroad and reduces cost / University are supporting with development </a:t>
            </a:r>
          </a:p>
          <a:p>
            <a:pPr marL="285750" indent="-285750">
              <a:buFont typeface="Arial" panose="020B0604020202020204" pitchFamily="34" charset="0"/>
              <a:buChar char="•"/>
            </a:pPr>
            <a:r>
              <a:rPr lang="en-GB" dirty="0"/>
              <a:t>Gains are it can be sold to both private and public sectors and the general public so gives us a  large scope of customers and can detect multiple  viruses in one device.</a:t>
            </a:r>
          </a:p>
          <a:p>
            <a:pPr marL="285750" indent="-285750">
              <a:buFont typeface="Arial" panose="020B0604020202020204" pitchFamily="34" charset="0"/>
              <a:buChar char="•"/>
            </a:pPr>
            <a:r>
              <a:rPr lang="en-GB" dirty="0"/>
              <a:t>Pains Because sub-assemblies are done abroad could in incur delays in the supply chain due to airfreight or shipping</a:t>
            </a:r>
          </a:p>
          <a:p>
            <a:pPr marL="285750" indent="-285750">
              <a:buFont typeface="Arial" panose="020B0604020202020204" pitchFamily="34" charset="0"/>
              <a:buChar char="•"/>
            </a:pPr>
            <a:r>
              <a:rPr lang="en-GB" dirty="0"/>
              <a:t>Customer Jobs following on from the coronavirus pandemic there has become market for these type of detectors as this detector can detect multiple viruses not just one so could be influence to stop the spread of deadly viruses  Can the sold in the private / Public work sectors and to the general public</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19353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756189-9CB2-11E1-E941-97C85EE79D71}"/>
              </a:ext>
            </a:extLst>
          </p:cNvPr>
          <p:cNvSpPr txBox="1"/>
          <p:nvPr/>
        </p:nvSpPr>
        <p:spPr>
          <a:xfrm>
            <a:off x="844062" y="773723"/>
            <a:ext cx="10185009" cy="2862322"/>
          </a:xfrm>
          <a:prstGeom prst="rect">
            <a:avLst/>
          </a:prstGeom>
          <a:noFill/>
        </p:spPr>
        <p:txBody>
          <a:bodyPr wrap="square" rtlCol="0">
            <a:spAutoFit/>
          </a:bodyPr>
          <a:lstStyle/>
          <a:p>
            <a:r>
              <a:rPr lang="en-GB" dirty="0"/>
              <a:t>Following on from the value proposition canvases both from what industries we are currently in and the industries we  could be in.</a:t>
            </a:r>
          </a:p>
          <a:p>
            <a:endParaRPr lang="en-GB" dirty="0"/>
          </a:p>
          <a:p>
            <a:r>
              <a:rPr lang="en-GB" dirty="0"/>
              <a:t>There is significant scope to grow the business into new market following from on from the covid pandemic there is a market for chemical detectors to detect viruses to supply both public and public sector.</a:t>
            </a:r>
          </a:p>
          <a:p>
            <a:endParaRPr lang="en-GB" dirty="0"/>
          </a:p>
          <a:p>
            <a:r>
              <a:rPr lang="en-GB" dirty="0"/>
              <a:t>Which will secure the Future of the SME as sales are not just constrained to the police and security firms. Which will aid the  business to grow.</a:t>
            </a:r>
          </a:p>
          <a:p>
            <a:endParaRPr lang="en-GB" dirty="0"/>
          </a:p>
          <a:p>
            <a:endParaRPr lang="en-GB" dirty="0"/>
          </a:p>
        </p:txBody>
      </p:sp>
    </p:spTree>
    <p:extLst>
      <p:ext uri="{BB962C8B-B14F-4D97-AF65-F5344CB8AC3E}">
        <p14:creationId xmlns:p14="http://schemas.microsoft.com/office/powerpoint/2010/main" val="327297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diagram of a customer&#10;&#10;Description automatically generated">
            <a:extLst>
              <a:ext uri="{FF2B5EF4-FFF2-40B4-BE49-F238E27FC236}">
                <a16:creationId xmlns:a16="http://schemas.microsoft.com/office/drawing/2014/main" id="{07C04B6B-7110-EA97-48CE-1CCF8851065F}"/>
              </a:ext>
            </a:extLst>
          </p:cNvPr>
          <p:cNvPicPr>
            <a:picLocks noChangeAspect="1"/>
          </p:cNvPicPr>
          <p:nvPr/>
        </p:nvPicPr>
        <p:blipFill rotWithShape="1">
          <a:blip r:embed="rId2"/>
          <a:srcRect t="15154" b="3074"/>
          <a:stretch/>
        </p:blipFill>
        <p:spPr>
          <a:xfrm>
            <a:off x="2577910" y="151572"/>
            <a:ext cx="5634501" cy="6505812"/>
          </a:xfrm>
          <a:prstGeom prst="rect">
            <a:avLst/>
          </a:prstGeom>
        </p:spPr>
      </p:pic>
      <p:sp>
        <p:nvSpPr>
          <p:cNvPr id="3" name="TextBox 2">
            <a:extLst>
              <a:ext uri="{FF2B5EF4-FFF2-40B4-BE49-F238E27FC236}">
                <a16:creationId xmlns:a16="http://schemas.microsoft.com/office/drawing/2014/main" id="{13730077-1D45-1727-1205-C5C918DAAD86}"/>
              </a:ext>
            </a:extLst>
          </p:cNvPr>
          <p:cNvSpPr txBox="1"/>
          <p:nvPr/>
        </p:nvSpPr>
        <p:spPr>
          <a:xfrm>
            <a:off x="4386942" y="195943"/>
            <a:ext cx="24710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solidFill>
                  <a:schemeClr val="bg1"/>
                </a:solidFill>
                <a:ea typeface="+mn-lt"/>
                <a:cs typeface="+mn-lt"/>
              </a:rPr>
              <a:t> Safety / security manager Crewe station</a:t>
            </a:r>
            <a:endParaRPr lang="en-US" sz="900" b="1" dirty="0">
              <a:solidFill>
                <a:schemeClr val="bg1"/>
              </a:solidFill>
            </a:endParaRPr>
          </a:p>
          <a:p>
            <a:pPr algn="l"/>
            <a:endParaRPr lang="en-US" sz="900" b="1" dirty="0">
              <a:solidFill>
                <a:schemeClr val="bg1"/>
              </a:solidFill>
            </a:endParaRPr>
          </a:p>
        </p:txBody>
      </p:sp>
      <p:sp>
        <p:nvSpPr>
          <p:cNvPr id="4" name="TextBox 3">
            <a:extLst>
              <a:ext uri="{FF2B5EF4-FFF2-40B4-BE49-F238E27FC236}">
                <a16:creationId xmlns:a16="http://schemas.microsoft.com/office/drawing/2014/main" id="{C5657CC3-E425-1F2F-DF15-0C547C96B3BA}"/>
              </a:ext>
            </a:extLst>
          </p:cNvPr>
          <p:cNvSpPr txBox="1"/>
          <p:nvPr/>
        </p:nvSpPr>
        <p:spPr>
          <a:xfrm>
            <a:off x="2809904" y="904124"/>
            <a:ext cx="3058886" cy="1815882"/>
          </a:xfrm>
          <a:prstGeom prst="rect">
            <a:avLst/>
          </a:prstGeom>
          <a:solidFill>
            <a:srgbClr val="CCEBB2">
              <a:alpha val="89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chemeClr val="bg1"/>
                </a:solidFill>
                <a:ea typeface="+mn-lt"/>
                <a:cs typeface="+mn-lt"/>
              </a:rPr>
              <a:t>Gains </a:t>
            </a:r>
            <a:endParaRPr lang="en-US" sz="700">
              <a:solidFill>
                <a:schemeClr val="bg1"/>
              </a:solidFill>
              <a:ea typeface="+mn-lt"/>
              <a:cs typeface="+mn-lt"/>
            </a:endParaRPr>
          </a:p>
          <a:p>
            <a:r>
              <a:rPr lang="en-US" sz="700" u="sng" dirty="0">
                <a:solidFill>
                  <a:schemeClr val="bg1"/>
                </a:solidFill>
                <a:ea typeface="+mn-lt"/>
                <a:cs typeface="+mn-lt"/>
              </a:rPr>
              <a:t>Required</a:t>
            </a:r>
            <a:endParaRPr lang="en-US" sz="700" dirty="0">
              <a:solidFill>
                <a:schemeClr val="bg1"/>
              </a:solidFill>
            </a:endParaRPr>
          </a:p>
          <a:p>
            <a:pPr marL="285750" indent="-285750">
              <a:buFont typeface="Arial"/>
              <a:buChar char="•"/>
            </a:pPr>
            <a:r>
              <a:rPr lang="en-US" sz="700" dirty="0">
                <a:solidFill>
                  <a:schemeClr val="bg1"/>
                </a:solidFill>
                <a:ea typeface="+mn-lt"/>
                <a:cs typeface="+mn-lt"/>
              </a:rPr>
              <a:t>Measures and provides instant (less than 1 min) information about the subject's viral status</a:t>
            </a:r>
            <a:endParaRPr lang="en-US" sz="700" dirty="0">
              <a:solidFill>
                <a:schemeClr val="bg1"/>
              </a:solidFill>
            </a:endParaRPr>
          </a:p>
          <a:p>
            <a:pPr marL="285750" indent="-285750">
              <a:buFont typeface="Arial"/>
              <a:buChar char="•"/>
            </a:pPr>
            <a:r>
              <a:rPr lang="en-US" sz="700" dirty="0">
                <a:solidFill>
                  <a:schemeClr val="bg1"/>
                </a:solidFill>
                <a:ea typeface="+mn-lt"/>
                <a:cs typeface="+mn-lt"/>
              </a:rPr>
              <a:t>Automatically record result for track and trace</a:t>
            </a:r>
            <a:endParaRPr lang="en-US" sz="700" dirty="0">
              <a:solidFill>
                <a:schemeClr val="bg1"/>
              </a:solidFill>
            </a:endParaRPr>
          </a:p>
          <a:p>
            <a:pPr marL="285750" indent="-285750">
              <a:buFont typeface="Arial"/>
              <a:buChar char="•"/>
            </a:pPr>
            <a:r>
              <a:rPr lang="en-US" sz="700" dirty="0">
                <a:solidFill>
                  <a:schemeClr val="bg1"/>
                </a:solidFill>
                <a:ea typeface="+mn-lt"/>
                <a:cs typeface="+mn-lt"/>
              </a:rPr>
              <a:t>Not cause the virus to spread (contamination due to contact with device)</a:t>
            </a:r>
            <a:endParaRPr lang="en-US" sz="700" dirty="0">
              <a:solidFill>
                <a:schemeClr val="bg1"/>
              </a:solidFill>
            </a:endParaRPr>
          </a:p>
          <a:p>
            <a:pPr marL="285750" indent="-285750">
              <a:buFont typeface="Arial"/>
              <a:buChar char="•"/>
            </a:pPr>
            <a:r>
              <a:rPr lang="en-US" sz="700" dirty="0">
                <a:solidFill>
                  <a:schemeClr val="bg1"/>
                </a:solidFill>
                <a:ea typeface="+mn-lt"/>
                <a:cs typeface="+mn-lt"/>
              </a:rPr>
              <a:t>Simple to use device , obvious through semiotics</a:t>
            </a:r>
            <a:endParaRPr lang="en-US" sz="700" dirty="0">
              <a:solidFill>
                <a:schemeClr val="bg1"/>
              </a:solidFill>
            </a:endParaRPr>
          </a:p>
          <a:p>
            <a:r>
              <a:rPr lang="en-US" sz="700" u="sng" dirty="0">
                <a:solidFill>
                  <a:schemeClr val="bg1"/>
                </a:solidFill>
                <a:ea typeface="+mn-lt"/>
                <a:cs typeface="+mn-lt"/>
              </a:rPr>
              <a:t>Expected</a:t>
            </a:r>
            <a:endParaRPr lang="en-US" sz="700" u="sng" dirty="0">
              <a:solidFill>
                <a:schemeClr val="bg1"/>
              </a:solidFill>
            </a:endParaRPr>
          </a:p>
          <a:p>
            <a:pPr marL="285750" indent="-285750">
              <a:buFont typeface="Arial"/>
              <a:buChar char="•"/>
            </a:pPr>
            <a:r>
              <a:rPr lang="en-US" sz="700" dirty="0">
                <a:solidFill>
                  <a:schemeClr val="bg1"/>
                </a:solidFill>
                <a:ea typeface="+mn-lt"/>
                <a:cs typeface="+mn-lt"/>
              </a:rPr>
              <a:t>battery life to not impact normal use</a:t>
            </a:r>
            <a:endParaRPr lang="en-US" sz="700" dirty="0">
              <a:solidFill>
                <a:schemeClr val="bg1"/>
              </a:solidFill>
            </a:endParaRPr>
          </a:p>
          <a:p>
            <a:pPr marL="285750" indent="-285750">
              <a:buFont typeface="Arial"/>
              <a:buChar char="•"/>
            </a:pPr>
            <a:r>
              <a:rPr lang="en-US" sz="700" dirty="0">
                <a:solidFill>
                  <a:schemeClr val="bg1"/>
                </a:solidFill>
                <a:ea typeface="+mn-lt"/>
                <a:cs typeface="+mn-lt"/>
              </a:rPr>
              <a:t>Be ergonomically designed</a:t>
            </a:r>
            <a:endParaRPr lang="en-US" sz="700" dirty="0">
              <a:solidFill>
                <a:schemeClr val="bg1"/>
              </a:solidFill>
            </a:endParaRPr>
          </a:p>
          <a:p>
            <a:pPr marL="285750" indent="-285750">
              <a:buFont typeface="Arial"/>
              <a:buChar char="•"/>
            </a:pPr>
            <a:r>
              <a:rPr lang="en-US" sz="700" dirty="0">
                <a:solidFill>
                  <a:schemeClr val="bg1"/>
                </a:solidFill>
                <a:ea typeface="+mn-lt"/>
                <a:cs typeface="+mn-lt"/>
              </a:rPr>
              <a:t>Provide information in an understandable format</a:t>
            </a:r>
            <a:endParaRPr lang="en-US" sz="700" dirty="0">
              <a:solidFill>
                <a:schemeClr val="bg1"/>
              </a:solidFill>
            </a:endParaRPr>
          </a:p>
          <a:p>
            <a:r>
              <a:rPr lang="en-US" sz="700" u="sng" dirty="0">
                <a:solidFill>
                  <a:schemeClr val="bg1"/>
                </a:solidFill>
                <a:ea typeface="+mn-lt"/>
                <a:cs typeface="+mn-lt"/>
              </a:rPr>
              <a:t>Desired</a:t>
            </a:r>
            <a:endParaRPr lang="en-US" sz="700" u="sng" dirty="0">
              <a:solidFill>
                <a:schemeClr val="bg1"/>
              </a:solidFill>
            </a:endParaRPr>
          </a:p>
          <a:p>
            <a:pPr marL="285750" indent="-285750">
              <a:buFont typeface="Arial"/>
              <a:buChar char="•"/>
            </a:pPr>
            <a:r>
              <a:rPr lang="en-US" sz="700" dirty="0">
                <a:solidFill>
                  <a:schemeClr val="bg1"/>
                </a:solidFill>
                <a:ea typeface="+mn-lt"/>
                <a:cs typeface="+mn-lt"/>
              </a:rPr>
              <a:t>Wirelessly link to main database for record keeping</a:t>
            </a:r>
            <a:endParaRPr lang="en-US" sz="700" dirty="0">
              <a:solidFill>
                <a:schemeClr val="bg1"/>
              </a:solidFill>
            </a:endParaRPr>
          </a:p>
          <a:p>
            <a:pPr marL="285750" indent="-285750">
              <a:buFont typeface="Arial"/>
              <a:buChar char="•"/>
            </a:pPr>
            <a:r>
              <a:rPr lang="en-US" sz="700" dirty="0">
                <a:solidFill>
                  <a:schemeClr val="bg1"/>
                </a:solidFill>
                <a:ea typeface="+mn-lt"/>
                <a:cs typeface="+mn-lt"/>
              </a:rPr>
              <a:t>Allow for ‘live’ stream data </a:t>
            </a:r>
            <a:r>
              <a:rPr lang="en-US" sz="700" err="1">
                <a:solidFill>
                  <a:schemeClr val="bg1"/>
                </a:solidFill>
                <a:ea typeface="+mn-lt"/>
                <a:cs typeface="+mn-lt"/>
              </a:rPr>
              <a:t>visualisation</a:t>
            </a:r>
            <a:endParaRPr lang="en-US" sz="700">
              <a:solidFill>
                <a:schemeClr val="bg1"/>
              </a:solidFill>
            </a:endParaRPr>
          </a:p>
          <a:p>
            <a:pPr marL="285750" indent="-285750">
              <a:buFont typeface="Arial"/>
              <a:buChar char="•"/>
            </a:pPr>
            <a:r>
              <a:rPr lang="en-US" sz="700" dirty="0">
                <a:solidFill>
                  <a:schemeClr val="bg1"/>
                </a:solidFill>
                <a:ea typeface="+mn-lt"/>
                <a:cs typeface="+mn-lt"/>
              </a:rPr>
              <a:t>Create predictions based on data being recorded</a:t>
            </a:r>
            <a:endParaRPr lang="en-US" sz="700" dirty="0">
              <a:solidFill>
                <a:schemeClr val="bg1"/>
              </a:solidFill>
            </a:endParaRPr>
          </a:p>
        </p:txBody>
      </p:sp>
      <p:sp>
        <p:nvSpPr>
          <p:cNvPr id="5" name="TextBox 4">
            <a:extLst>
              <a:ext uri="{FF2B5EF4-FFF2-40B4-BE49-F238E27FC236}">
                <a16:creationId xmlns:a16="http://schemas.microsoft.com/office/drawing/2014/main" id="{36E0D1CF-4380-F85A-495F-89E24A4B746B}"/>
              </a:ext>
            </a:extLst>
          </p:cNvPr>
          <p:cNvSpPr txBox="1"/>
          <p:nvPr/>
        </p:nvSpPr>
        <p:spPr>
          <a:xfrm>
            <a:off x="2748641" y="3646713"/>
            <a:ext cx="3058886" cy="2495555"/>
          </a:xfrm>
          <a:prstGeom prst="rect">
            <a:avLst/>
          </a:prstGeom>
          <a:solidFill>
            <a:srgbClr val="ED7C6B">
              <a:alpha val="93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700" b="1" dirty="0">
                <a:solidFill>
                  <a:srgbClr val="000000"/>
                </a:solidFill>
                <a:ea typeface="+mn-lt"/>
                <a:cs typeface="+mn-lt"/>
              </a:rPr>
              <a:t>Pains</a:t>
            </a:r>
            <a:endParaRPr lang="en-US" b="1" dirty="0"/>
          </a:p>
          <a:p>
            <a:pPr marL="171450" indent="-171450">
              <a:lnSpc>
                <a:spcPct val="150000"/>
              </a:lnSpc>
              <a:buFont typeface="Calibri"/>
              <a:buChar char="-"/>
            </a:pPr>
            <a:r>
              <a:rPr lang="en-US" sz="700" dirty="0">
                <a:solidFill>
                  <a:srgbClr val="000000"/>
                </a:solidFill>
                <a:ea typeface="+mn-lt"/>
                <a:cs typeface="+mn-lt"/>
              </a:rPr>
              <a:t>Mass detection system detects false positives</a:t>
            </a:r>
            <a:endParaRPr lang="en-US" dirty="0"/>
          </a:p>
          <a:p>
            <a:pPr marL="171450" indent="-171450">
              <a:lnSpc>
                <a:spcPct val="150000"/>
              </a:lnSpc>
              <a:buFont typeface="Calibri"/>
              <a:buChar char="-"/>
            </a:pPr>
            <a:r>
              <a:rPr lang="en-US" sz="700" dirty="0">
                <a:solidFill>
                  <a:srgbClr val="000000"/>
                </a:solidFill>
                <a:ea typeface="+mn-lt"/>
                <a:cs typeface="+mn-lt"/>
              </a:rPr>
              <a:t>Mass monitoring of people hard to achieve, and document</a:t>
            </a:r>
            <a:endParaRPr lang="en-US" dirty="0"/>
          </a:p>
          <a:p>
            <a:pPr marL="171450" indent="-171450">
              <a:lnSpc>
                <a:spcPct val="150000"/>
              </a:lnSpc>
              <a:buFont typeface="Calibri"/>
              <a:buChar char="-"/>
            </a:pPr>
            <a:r>
              <a:rPr lang="en-US" sz="700" dirty="0">
                <a:solidFill>
                  <a:srgbClr val="000000"/>
                </a:solidFill>
                <a:ea typeface="+mn-lt"/>
                <a:cs typeface="+mn-lt"/>
              </a:rPr>
              <a:t>The spread of virus and no way to accurately track it </a:t>
            </a:r>
            <a:endParaRPr lang="en-US" dirty="0">
              <a:solidFill>
                <a:srgbClr val="FFFFFF"/>
              </a:solidFill>
              <a:ea typeface="+mn-lt"/>
              <a:cs typeface="+mn-lt"/>
            </a:endParaRPr>
          </a:p>
          <a:p>
            <a:pPr marL="171450" indent="-171450">
              <a:lnSpc>
                <a:spcPct val="150000"/>
              </a:lnSpc>
              <a:buFont typeface="Calibri"/>
              <a:buChar char="-"/>
            </a:pPr>
            <a:r>
              <a:rPr lang="en-US" sz="700" dirty="0">
                <a:solidFill>
                  <a:srgbClr val="000000"/>
                </a:solidFill>
                <a:ea typeface="+mn-lt"/>
                <a:cs typeface="+mn-lt"/>
              </a:rPr>
              <a:t>Reliance on digital technologies, flip side is not capturing any data, or not useful data</a:t>
            </a:r>
            <a:endParaRPr lang="en-US"/>
          </a:p>
          <a:p>
            <a:pPr marL="171450" indent="-171450">
              <a:lnSpc>
                <a:spcPct val="150000"/>
              </a:lnSpc>
              <a:buFont typeface="Calibri"/>
              <a:buChar char="-"/>
            </a:pPr>
            <a:r>
              <a:rPr lang="en-US" sz="700" dirty="0">
                <a:solidFill>
                  <a:srgbClr val="000000"/>
                </a:solidFill>
                <a:ea typeface="+mn-lt"/>
                <a:cs typeface="+mn-lt"/>
              </a:rPr>
              <a:t>Privacy of subject - highlighting a singular person</a:t>
            </a:r>
            <a:endParaRPr lang="en-US" dirty="0"/>
          </a:p>
          <a:p>
            <a:pPr>
              <a:lnSpc>
                <a:spcPct val="150000"/>
              </a:lnSpc>
              <a:buFontTx/>
              <a:buChar char="-"/>
            </a:pPr>
            <a:r>
              <a:rPr lang="en-US" sz="700" dirty="0">
                <a:solidFill>
                  <a:srgbClr val="000000"/>
                </a:solidFill>
                <a:ea typeface="+mn-lt"/>
                <a:cs typeface="+mn-lt"/>
              </a:rPr>
              <a:t>-      needs ‘live’ stream of data for individuals in crowd</a:t>
            </a:r>
            <a:endParaRPr lang="en-US" dirty="0"/>
          </a:p>
          <a:p>
            <a:pPr marL="171450" indent="-171450">
              <a:lnSpc>
                <a:spcPct val="150000"/>
              </a:lnSpc>
              <a:buFont typeface="Calibri"/>
              <a:buChar char="-"/>
            </a:pPr>
            <a:r>
              <a:rPr lang="en-US" sz="700" dirty="0">
                <a:solidFill>
                  <a:srgbClr val="000000"/>
                </a:solidFill>
                <a:ea typeface="+mn-lt"/>
                <a:cs typeface="+mn-lt"/>
              </a:rPr>
              <a:t>managing health status of everyone.</a:t>
            </a:r>
            <a:endParaRPr lang="en-US" dirty="0"/>
          </a:p>
          <a:p>
            <a:pPr marL="171450" indent="-171450">
              <a:lnSpc>
                <a:spcPct val="150000"/>
              </a:lnSpc>
              <a:buFont typeface="Calibri"/>
              <a:buChar char="-"/>
            </a:pPr>
            <a:r>
              <a:rPr lang="en-US" sz="700" dirty="0">
                <a:solidFill>
                  <a:srgbClr val="000000"/>
                </a:solidFill>
                <a:ea typeface="+mn-lt"/>
                <a:cs typeface="+mn-lt"/>
              </a:rPr>
              <a:t>Speed to attain viral status of individual</a:t>
            </a:r>
            <a:endParaRPr lang="en-US" dirty="0"/>
          </a:p>
          <a:p>
            <a:pPr marL="171450" indent="-171450">
              <a:lnSpc>
                <a:spcPct val="150000"/>
              </a:lnSpc>
              <a:buFont typeface="Calibri"/>
              <a:buChar char="-"/>
            </a:pPr>
            <a:r>
              <a:rPr lang="en-US" sz="700" dirty="0">
                <a:solidFill>
                  <a:srgbClr val="000000"/>
                </a:solidFill>
                <a:ea typeface="+mn-lt"/>
                <a:cs typeface="+mn-lt"/>
              </a:rPr>
              <a:t>How to ensure all staff are conducting monitoring, and following the correct procedure</a:t>
            </a:r>
            <a:endParaRPr lang="en-US" dirty="0"/>
          </a:p>
          <a:p>
            <a:pPr marL="171450" indent="-171450">
              <a:lnSpc>
                <a:spcPct val="150000"/>
              </a:lnSpc>
              <a:buFont typeface="Calibri"/>
              <a:buChar char="-"/>
            </a:pPr>
            <a:r>
              <a:rPr lang="en-US" sz="700" dirty="0">
                <a:solidFill>
                  <a:srgbClr val="000000"/>
                </a:solidFill>
                <a:ea typeface="+mn-lt"/>
                <a:cs typeface="+mn-lt"/>
              </a:rPr>
              <a:t>Record keeping, track and trace, reviews for future improvements</a:t>
            </a:r>
            <a:endParaRPr lang="en-US" dirty="0"/>
          </a:p>
          <a:p>
            <a:pPr marL="171450" indent="-171450">
              <a:lnSpc>
                <a:spcPct val="150000"/>
              </a:lnSpc>
              <a:buFont typeface="Calibri"/>
              <a:buChar char="-"/>
            </a:pPr>
            <a:r>
              <a:rPr lang="en-US" sz="700" dirty="0">
                <a:solidFill>
                  <a:srgbClr val="000000"/>
                </a:solidFill>
                <a:ea typeface="+mn-lt"/>
                <a:cs typeface="+mn-lt"/>
              </a:rPr>
              <a:t>Calibration of device</a:t>
            </a:r>
            <a:endParaRPr lang="en-US" dirty="0"/>
          </a:p>
        </p:txBody>
      </p:sp>
      <p:sp>
        <p:nvSpPr>
          <p:cNvPr id="6" name="TextBox 5">
            <a:extLst>
              <a:ext uri="{FF2B5EF4-FFF2-40B4-BE49-F238E27FC236}">
                <a16:creationId xmlns:a16="http://schemas.microsoft.com/office/drawing/2014/main" id="{F399A06F-5764-ECFD-B4E7-DD61A0F7D5A7}"/>
              </a:ext>
            </a:extLst>
          </p:cNvPr>
          <p:cNvSpPr txBox="1"/>
          <p:nvPr/>
        </p:nvSpPr>
        <p:spPr>
          <a:xfrm>
            <a:off x="6310990" y="2275112"/>
            <a:ext cx="2096200" cy="2092881"/>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rgbClr val="000000"/>
                </a:solidFill>
                <a:ea typeface="+mn-lt"/>
                <a:cs typeface="+mn-lt"/>
              </a:rPr>
              <a:t>Jobs</a:t>
            </a:r>
          </a:p>
          <a:p>
            <a:r>
              <a:rPr lang="en-US" sz="700" u="sng" dirty="0">
                <a:solidFill>
                  <a:srgbClr val="000000"/>
                </a:solidFill>
                <a:ea typeface="+mn-lt"/>
                <a:cs typeface="+mn-lt"/>
              </a:rPr>
              <a:t>Functional job </a:t>
            </a:r>
            <a:endParaRPr lang="en-US" u="sng">
              <a:solidFill>
                <a:srgbClr val="FFFFFF"/>
              </a:solidFill>
              <a:ea typeface="+mn-lt"/>
              <a:cs typeface="+mn-lt"/>
            </a:endParaRPr>
          </a:p>
          <a:p>
            <a:pPr marL="171450" indent="-171450">
              <a:buFont typeface="Calibri"/>
              <a:buChar char="-"/>
            </a:pPr>
            <a:r>
              <a:rPr lang="en-US" sz="700" dirty="0">
                <a:solidFill>
                  <a:srgbClr val="000000"/>
                </a:solidFill>
                <a:ea typeface="+mn-lt"/>
                <a:cs typeface="+mn-lt"/>
              </a:rPr>
              <a:t>ensure the safety of passengers using the train network, though having accurate understanding of the viral status of the crowd. With anomalies confirmed through accurate on the spot testing with the device. </a:t>
            </a:r>
            <a:endParaRPr lang="en-US"/>
          </a:p>
          <a:p>
            <a:endParaRPr lang="en-US" dirty="0"/>
          </a:p>
          <a:p>
            <a:r>
              <a:rPr lang="en-US" sz="700" u="sng" dirty="0">
                <a:solidFill>
                  <a:srgbClr val="000000"/>
                </a:solidFill>
                <a:ea typeface="+mn-lt"/>
                <a:cs typeface="+mn-lt"/>
              </a:rPr>
              <a:t>Personal / emotional </a:t>
            </a:r>
            <a:endParaRPr lang="en-US" u="sng" dirty="0"/>
          </a:p>
          <a:p>
            <a:pPr marL="171450" indent="-171450">
              <a:buFont typeface="Calibri"/>
              <a:buChar char="-"/>
            </a:pPr>
            <a:r>
              <a:rPr lang="en-US" sz="700" dirty="0">
                <a:solidFill>
                  <a:srgbClr val="000000"/>
                </a:solidFill>
                <a:ea typeface="+mn-lt"/>
                <a:cs typeface="+mn-lt"/>
              </a:rPr>
              <a:t>Good job satisfaction , they have done everything possible to help with </a:t>
            </a:r>
            <a:r>
              <a:rPr lang="en-US" sz="700" dirty="0" err="1">
                <a:solidFill>
                  <a:srgbClr val="000000"/>
                </a:solidFill>
                <a:ea typeface="+mn-lt"/>
                <a:cs typeface="+mn-lt"/>
              </a:rPr>
              <a:t>minimising</a:t>
            </a:r>
            <a:r>
              <a:rPr lang="en-US" sz="700" dirty="0">
                <a:solidFill>
                  <a:srgbClr val="000000"/>
                </a:solidFill>
                <a:ea typeface="+mn-lt"/>
                <a:cs typeface="+mn-lt"/>
              </a:rPr>
              <a:t> the spread of the virus and recording track and trace information</a:t>
            </a:r>
            <a:endParaRPr lang="en-US" dirty="0"/>
          </a:p>
          <a:p>
            <a:endParaRPr lang="en-US" sz="700" dirty="0">
              <a:solidFill>
                <a:schemeClr val="bg1"/>
              </a:solidFill>
            </a:endParaRPr>
          </a:p>
          <a:p>
            <a:pPr algn="l"/>
            <a:endParaRPr lang="en-US" sz="700" dirty="0">
              <a:solidFill>
                <a:schemeClr val="bg1"/>
              </a:solidFill>
            </a:endParaRPr>
          </a:p>
          <a:p>
            <a:endParaRPr lang="en-US" sz="700" dirty="0">
              <a:solidFill>
                <a:schemeClr val="bg1"/>
              </a:solidFill>
            </a:endParaRPr>
          </a:p>
        </p:txBody>
      </p:sp>
      <p:sp>
        <p:nvSpPr>
          <p:cNvPr id="7" name="TextBox 6">
            <a:extLst>
              <a:ext uri="{FF2B5EF4-FFF2-40B4-BE49-F238E27FC236}">
                <a16:creationId xmlns:a16="http://schemas.microsoft.com/office/drawing/2014/main" id="{E52D9F34-A2A7-5F6C-FB7E-FD2CEA7E0D71}"/>
              </a:ext>
            </a:extLst>
          </p:cNvPr>
          <p:cNvSpPr txBox="1"/>
          <p:nvPr/>
        </p:nvSpPr>
        <p:spPr>
          <a:xfrm>
            <a:off x="6026841" y="5337081"/>
            <a:ext cx="2145545" cy="1277273"/>
          </a:xfrm>
          <a:prstGeom prst="rect">
            <a:avLst/>
          </a:prstGeom>
          <a:solidFill>
            <a:schemeClr val="tx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u="sng" dirty="0">
                <a:solidFill>
                  <a:schemeClr val="bg1"/>
                </a:solidFill>
                <a:ea typeface="+mn-lt"/>
                <a:cs typeface="+mn-lt"/>
              </a:rPr>
              <a:t>Obstacles</a:t>
            </a:r>
            <a:endParaRPr lang="en-US" sz="700" u="sng">
              <a:solidFill>
                <a:schemeClr val="bg1"/>
              </a:solidFill>
            </a:endParaRPr>
          </a:p>
          <a:p>
            <a:r>
              <a:rPr lang="en-US" sz="700" dirty="0">
                <a:solidFill>
                  <a:schemeClr val="bg1"/>
                </a:solidFill>
                <a:ea typeface="+mn-lt"/>
                <a:cs typeface="+mn-lt"/>
              </a:rPr>
              <a:t>Time to complete the task</a:t>
            </a:r>
            <a:endParaRPr lang="en-US" sz="700" dirty="0">
              <a:solidFill>
                <a:schemeClr val="bg1"/>
              </a:solidFill>
            </a:endParaRPr>
          </a:p>
          <a:p>
            <a:r>
              <a:rPr lang="en-US" sz="700" dirty="0">
                <a:solidFill>
                  <a:schemeClr val="bg1"/>
                </a:solidFill>
                <a:ea typeface="+mn-lt"/>
                <a:cs typeface="+mn-lt"/>
              </a:rPr>
              <a:t>Ease of use</a:t>
            </a:r>
            <a:endParaRPr lang="en-US" sz="700" dirty="0">
              <a:solidFill>
                <a:schemeClr val="bg1"/>
              </a:solidFill>
            </a:endParaRPr>
          </a:p>
          <a:p>
            <a:r>
              <a:rPr lang="en-US" sz="700" dirty="0">
                <a:solidFill>
                  <a:schemeClr val="bg1"/>
                </a:solidFill>
                <a:ea typeface="+mn-lt"/>
                <a:cs typeface="+mn-lt"/>
              </a:rPr>
              <a:t>Ease of roll out</a:t>
            </a:r>
            <a:endParaRPr lang="en-US" sz="700" dirty="0">
              <a:solidFill>
                <a:schemeClr val="bg1"/>
              </a:solidFill>
            </a:endParaRPr>
          </a:p>
          <a:p>
            <a:r>
              <a:rPr lang="en-US" sz="700" dirty="0">
                <a:solidFill>
                  <a:schemeClr val="bg1"/>
                </a:solidFill>
                <a:ea typeface="+mn-lt"/>
                <a:cs typeface="+mn-lt"/>
              </a:rPr>
              <a:t>Maintenance of device</a:t>
            </a:r>
            <a:br>
              <a:rPr lang="en-US" sz="700" dirty="0"/>
            </a:br>
            <a:endParaRPr lang="en-US" sz="700" dirty="0">
              <a:solidFill>
                <a:schemeClr val="bg1"/>
              </a:solidFill>
            </a:endParaRPr>
          </a:p>
          <a:p>
            <a:r>
              <a:rPr lang="en-US" sz="700" u="sng" dirty="0">
                <a:solidFill>
                  <a:schemeClr val="bg1"/>
                </a:solidFill>
                <a:ea typeface="+mn-lt"/>
                <a:cs typeface="+mn-lt"/>
              </a:rPr>
              <a:t>Risks</a:t>
            </a:r>
            <a:endParaRPr lang="en-US" sz="700" u="sng">
              <a:solidFill>
                <a:schemeClr val="bg1"/>
              </a:solidFill>
            </a:endParaRPr>
          </a:p>
          <a:p>
            <a:r>
              <a:rPr lang="en-US" sz="700" dirty="0">
                <a:solidFill>
                  <a:schemeClr val="bg1"/>
                </a:solidFill>
                <a:ea typeface="+mn-lt"/>
                <a:cs typeface="+mn-lt"/>
              </a:rPr>
              <a:t>Lack of control of virus spread</a:t>
            </a:r>
            <a:endParaRPr lang="en-US" sz="700" dirty="0">
              <a:solidFill>
                <a:schemeClr val="bg1"/>
              </a:solidFill>
            </a:endParaRPr>
          </a:p>
          <a:p>
            <a:r>
              <a:rPr lang="en-US" sz="700" dirty="0">
                <a:solidFill>
                  <a:schemeClr val="bg1"/>
                </a:solidFill>
                <a:ea typeface="+mn-lt"/>
                <a:cs typeface="+mn-lt"/>
              </a:rPr>
              <a:t>No data about completed test, no track and trace</a:t>
            </a:r>
            <a:endParaRPr lang="en-US" sz="700" dirty="0">
              <a:solidFill>
                <a:schemeClr val="bg1"/>
              </a:solidFill>
            </a:endParaRPr>
          </a:p>
          <a:p>
            <a:r>
              <a:rPr lang="en-US" sz="700" dirty="0">
                <a:solidFill>
                  <a:schemeClr val="bg1"/>
                </a:solidFill>
                <a:ea typeface="+mn-lt"/>
                <a:cs typeface="+mn-lt"/>
              </a:rPr>
              <a:t>Lots of data that could be GDPR breach?</a:t>
            </a:r>
            <a:endParaRPr lang="en-US" sz="700" dirty="0">
              <a:solidFill>
                <a:schemeClr val="bg1"/>
              </a:solidFill>
            </a:endParaRPr>
          </a:p>
        </p:txBody>
      </p:sp>
    </p:spTree>
    <p:extLst>
      <p:ext uri="{BB962C8B-B14F-4D97-AF65-F5344CB8AC3E}">
        <p14:creationId xmlns:p14="http://schemas.microsoft.com/office/powerpoint/2010/main" val="2537400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diagram of a customer&#10;&#10;Description automatically generated">
            <a:extLst>
              <a:ext uri="{FF2B5EF4-FFF2-40B4-BE49-F238E27FC236}">
                <a16:creationId xmlns:a16="http://schemas.microsoft.com/office/drawing/2014/main" id="{07C04B6B-7110-EA97-48CE-1CCF8851065F}"/>
              </a:ext>
            </a:extLst>
          </p:cNvPr>
          <p:cNvPicPr>
            <a:picLocks noChangeAspect="1"/>
          </p:cNvPicPr>
          <p:nvPr/>
        </p:nvPicPr>
        <p:blipFill rotWithShape="1">
          <a:blip r:embed="rId2"/>
          <a:srcRect t="15154" b="3074"/>
          <a:stretch/>
        </p:blipFill>
        <p:spPr>
          <a:xfrm>
            <a:off x="2577910" y="151572"/>
            <a:ext cx="5634501" cy="6505812"/>
          </a:xfrm>
          <a:prstGeom prst="rect">
            <a:avLst/>
          </a:prstGeom>
        </p:spPr>
      </p:pic>
      <p:sp>
        <p:nvSpPr>
          <p:cNvPr id="3" name="TextBox 2">
            <a:extLst>
              <a:ext uri="{FF2B5EF4-FFF2-40B4-BE49-F238E27FC236}">
                <a16:creationId xmlns:a16="http://schemas.microsoft.com/office/drawing/2014/main" id="{13730077-1D45-1727-1205-C5C918DAAD86}"/>
              </a:ext>
            </a:extLst>
          </p:cNvPr>
          <p:cNvSpPr txBox="1"/>
          <p:nvPr/>
        </p:nvSpPr>
        <p:spPr>
          <a:xfrm>
            <a:off x="4386942" y="195943"/>
            <a:ext cx="2471057"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solidFill>
                  <a:srgbClr val="000000"/>
                </a:solidFill>
                <a:ea typeface="+mn-lt"/>
                <a:cs typeface="+mn-lt"/>
              </a:rPr>
              <a:t>Taxi driver in Edinburgh</a:t>
            </a:r>
            <a:endParaRPr lang="en-US" dirty="0"/>
          </a:p>
          <a:p>
            <a:endParaRPr lang="en-US" sz="900" b="1">
              <a:solidFill>
                <a:schemeClr val="bg1"/>
              </a:solidFill>
            </a:endParaRPr>
          </a:p>
          <a:p>
            <a:pPr algn="l"/>
            <a:endParaRPr lang="en-US" sz="900" b="1">
              <a:solidFill>
                <a:schemeClr val="bg1"/>
              </a:solidFill>
            </a:endParaRPr>
          </a:p>
        </p:txBody>
      </p:sp>
      <p:sp>
        <p:nvSpPr>
          <p:cNvPr id="4" name="TextBox 3">
            <a:extLst>
              <a:ext uri="{FF2B5EF4-FFF2-40B4-BE49-F238E27FC236}">
                <a16:creationId xmlns:a16="http://schemas.microsoft.com/office/drawing/2014/main" id="{C5657CC3-E425-1F2F-DF15-0C547C96B3BA}"/>
              </a:ext>
            </a:extLst>
          </p:cNvPr>
          <p:cNvSpPr txBox="1"/>
          <p:nvPr/>
        </p:nvSpPr>
        <p:spPr>
          <a:xfrm>
            <a:off x="2857498" y="729342"/>
            <a:ext cx="3058886" cy="2354491"/>
          </a:xfrm>
          <a:prstGeom prst="rect">
            <a:avLst/>
          </a:prstGeom>
          <a:solidFill>
            <a:srgbClr val="DEE9D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rgbClr val="000000"/>
                </a:solidFill>
                <a:ea typeface="+mn-lt"/>
                <a:cs typeface="+mn-lt"/>
              </a:rPr>
              <a:t>Gains </a:t>
            </a:r>
            <a:endParaRPr lang="en-US" sz="700" dirty="0">
              <a:solidFill>
                <a:srgbClr val="000000"/>
              </a:solidFill>
              <a:ea typeface="+mn-lt"/>
              <a:cs typeface="+mn-lt"/>
            </a:endParaRPr>
          </a:p>
          <a:p>
            <a:r>
              <a:rPr lang="en-US" sz="700" u="sng" dirty="0">
                <a:solidFill>
                  <a:srgbClr val="000000"/>
                </a:solidFill>
                <a:ea typeface="+mn-lt"/>
                <a:cs typeface="+mn-lt"/>
              </a:rPr>
              <a:t>Required</a:t>
            </a:r>
            <a:endParaRPr lang="en-US" u="sng" dirty="0"/>
          </a:p>
          <a:p>
            <a:pPr marL="171450" indent="-171450">
              <a:buFont typeface="Calibri"/>
              <a:buChar char="-"/>
            </a:pPr>
            <a:r>
              <a:rPr lang="en-US" sz="700" dirty="0">
                <a:solidFill>
                  <a:srgbClr val="000000"/>
                </a:solidFill>
                <a:ea typeface="+mn-lt"/>
                <a:cs typeface="+mn-lt"/>
              </a:rPr>
              <a:t>measures and provides instant (less than 1min) information about the subjects viral status</a:t>
            </a:r>
            <a:endParaRPr lang="en-US" dirty="0"/>
          </a:p>
          <a:p>
            <a:pPr marL="171450" indent="-171450">
              <a:buFont typeface="Calibri"/>
              <a:buChar char="-"/>
            </a:pPr>
            <a:r>
              <a:rPr lang="en-US" sz="700" dirty="0">
                <a:solidFill>
                  <a:srgbClr val="000000"/>
                </a:solidFill>
                <a:ea typeface="+mn-lt"/>
                <a:cs typeface="+mn-lt"/>
              </a:rPr>
              <a:t>Not cause the virus to spread (contamination due to contact with device)</a:t>
            </a:r>
            <a:endParaRPr lang="en-US" dirty="0"/>
          </a:p>
          <a:p>
            <a:pPr marL="171450" indent="-171450">
              <a:buFont typeface="Calibri"/>
              <a:buChar char="-"/>
            </a:pPr>
            <a:r>
              <a:rPr lang="en-US" sz="700" dirty="0">
                <a:solidFill>
                  <a:srgbClr val="000000"/>
                </a:solidFill>
                <a:ea typeface="+mn-lt"/>
                <a:cs typeface="+mn-lt"/>
              </a:rPr>
              <a:t>Simple to use device , obvious through semiotics</a:t>
            </a:r>
            <a:endParaRPr lang="en-US" dirty="0"/>
          </a:p>
          <a:p>
            <a:endParaRPr lang="en-US" sz="700" dirty="0">
              <a:solidFill>
                <a:srgbClr val="000000"/>
              </a:solidFill>
              <a:ea typeface="+mn-lt"/>
              <a:cs typeface="+mn-lt"/>
            </a:endParaRPr>
          </a:p>
          <a:p>
            <a:r>
              <a:rPr lang="en-US" sz="700" u="sng" dirty="0">
                <a:solidFill>
                  <a:srgbClr val="000000"/>
                </a:solidFill>
                <a:ea typeface="+mn-lt"/>
                <a:cs typeface="+mn-lt"/>
              </a:rPr>
              <a:t>Expected</a:t>
            </a:r>
            <a:endParaRPr lang="en-US" u="sng" dirty="0"/>
          </a:p>
          <a:p>
            <a:pPr marL="171450" indent="-171450">
              <a:buFont typeface="Calibri"/>
              <a:buChar char="-"/>
            </a:pPr>
            <a:r>
              <a:rPr lang="en-US" sz="700" dirty="0">
                <a:solidFill>
                  <a:srgbClr val="000000"/>
                </a:solidFill>
                <a:ea typeface="+mn-lt"/>
                <a:cs typeface="+mn-lt"/>
              </a:rPr>
              <a:t>battery life to not impact usage</a:t>
            </a:r>
            <a:endParaRPr lang="en-US" dirty="0"/>
          </a:p>
          <a:p>
            <a:pPr marL="171450" indent="-171450">
              <a:buFont typeface="Calibri"/>
              <a:buChar char="-"/>
            </a:pPr>
            <a:r>
              <a:rPr lang="en-US" sz="700" dirty="0">
                <a:solidFill>
                  <a:srgbClr val="000000"/>
                </a:solidFill>
                <a:ea typeface="+mn-lt"/>
                <a:cs typeface="+mn-lt"/>
              </a:rPr>
              <a:t>Be ergonomically designed</a:t>
            </a:r>
            <a:endParaRPr lang="en-US" dirty="0"/>
          </a:p>
          <a:p>
            <a:pPr marL="171450" indent="-171450">
              <a:buFont typeface="Calibri"/>
              <a:buChar char="-"/>
            </a:pPr>
            <a:r>
              <a:rPr lang="en-US" sz="700" dirty="0">
                <a:solidFill>
                  <a:srgbClr val="000000"/>
                </a:solidFill>
                <a:ea typeface="+mn-lt"/>
                <a:cs typeface="+mn-lt"/>
              </a:rPr>
              <a:t>Provide information in an understandable format</a:t>
            </a:r>
            <a:endParaRPr lang="en-US" dirty="0"/>
          </a:p>
          <a:p>
            <a:pPr marL="171450" indent="-171450">
              <a:buFont typeface="Calibri"/>
              <a:buChar char="-"/>
            </a:pPr>
            <a:r>
              <a:rPr lang="en-US" sz="700" dirty="0">
                <a:solidFill>
                  <a:srgbClr val="000000"/>
                </a:solidFill>
                <a:ea typeface="+mn-lt"/>
                <a:cs typeface="+mn-lt"/>
              </a:rPr>
              <a:t>Require minimum upkeep (updates </a:t>
            </a:r>
            <a:r>
              <a:rPr lang="en-US" sz="700" dirty="0" err="1">
                <a:solidFill>
                  <a:srgbClr val="000000"/>
                </a:solidFill>
                <a:ea typeface="+mn-lt"/>
                <a:cs typeface="+mn-lt"/>
              </a:rPr>
              <a:t>etc</a:t>
            </a:r>
            <a:r>
              <a:rPr lang="en-US" sz="700" dirty="0">
                <a:solidFill>
                  <a:srgbClr val="000000"/>
                </a:solidFill>
                <a:ea typeface="+mn-lt"/>
                <a:cs typeface="+mn-lt"/>
              </a:rPr>
              <a:t>)</a:t>
            </a:r>
            <a:endParaRPr lang="en-US" dirty="0"/>
          </a:p>
          <a:p>
            <a:pPr marL="171450" indent="-171450">
              <a:buFont typeface="Calibri"/>
              <a:buChar char="-"/>
            </a:pPr>
            <a:r>
              <a:rPr lang="en-US" sz="700" dirty="0">
                <a:solidFill>
                  <a:srgbClr val="000000"/>
                </a:solidFill>
                <a:ea typeface="+mn-lt"/>
                <a:cs typeface="+mn-lt"/>
              </a:rPr>
              <a:t>Be fully mobile and not rely on connectivity to function</a:t>
            </a:r>
            <a:endParaRPr lang="en-US" dirty="0"/>
          </a:p>
          <a:p>
            <a:endParaRPr lang="en-US" sz="700" dirty="0">
              <a:solidFill>
                <a:srgbClr val="000000"/>
              </a:solidFill>
            </a:endParaRPr>
          </a:p>
          <a:p>
            <a:r>
              <a:rPr lang="en-US" sz="700" u="sng" dirty="0">
                <a:solidFill>
                  <a:srgbClr val="000000"/>
                </a:solidFill>
                <a:ea typeface="+mn-lt"/>
                <a:cs typeface="+mn-lt"/>
              </a:rPr>
              <a:t>Desired</a:t>
            </a:r>
            <a:endParaRPr lang="en-US" u="sng" dirty="0"/>
          </a:p>
          <a:p>
            <a:r>
              <a:rPr lang="en-US" sz="700" dirty="0">
                <a:solidFill>
                  <a:srgbClr val="000000"/>
                </a:solidFill>
                <a:ea typeface="+mn-lt"/>
                <a:cs typeface="+mn-lt"/>
              </a:rPr>
              <a:t>-     Ability to download data and submit for track and trace</a:t>
            </a:r>
            <a:endParaRPr lang="en-US" dirty="0"/>
          </a:p>
          <a:p>
            <a:pPr marL="171450" indent="-171450">
              <a:buFont typeface="Calibri"/>
              <a:buChar char="-"/>
            </a:pPr>
            <a:r>
              <a:rPr lang="en-US" sz="700" dirty="0">
                <a:solidFill>
                  <a:srgbClr val="000000"/>
                </a:solidFill>
                <a:ea typeface="+mn-lt"/>
                <a:cs typeface="+mn-lt"/>
              </a:rPr>
              <a:t>Technical Support </a:t>
            </a:r>
            <a:r>
              <a:rPr lang="en-US" sz="700" dirty="0" err="1">
                <a:solidFill>
                  <a:srgbClr val="000000"/>
                </a:solidFill>
                <a:ea typeface="+mn-lt"/>
                <a:cs typeface="+mn-lt"/>
              </a:rPr>
              <a:t>centre</a:t>
            </a:r>
            <a:endParaRPr lang="en-US" dirty="0" err="1"/>
          </a:p>
          <a:p>
            <a:pPr marL="171450" indent="-171450">
              <a:buFont typeface="Calibri"/>
              <a:buChar char="-"/>
            </a:pPr>
            <a:r>
              <a:rPr lang="en-US" sz="700" dirty="0">
                <a:solidFill>
                  <a:srgbClr val="000000"/>
                </a:solidFill>
                <a:ea typeface="+mn-lt"/>
                <a:cs typeface="+mn-lt"/>
              </a:rPr>
              <a:t>Easy to access manuals, training </a:t>
            </a:r>
            <a:r>
              <a:rPr lang="en-US" sz="700" dirty="0" err="1">
                <a:solidFill>
                  <a:srgbClr val="000000"/>
                </a:solidFill>
                <a:ea typeface="+mn-lt"/>
                <a:cs typeface="+mn-lt"/>
              </a:rPr>
              <a:t>etc</a:t>
            </a:r>
            <a:endParaRPr lang="en-US" dirty="0" err="1"/>
          </a:p>
          <a:p>
            <a:endParaRPr lang="en-US" sz="700" dirty="0" err="1">
              <a:solidFill>
                <a:schemeClr val="bg1"/>
              </a:solidFill>
            </a:endParaRPr>
          </a:p>
          <a:p>
            <a:pPr algn="l"/>
            <a:endParaRPr lang="en-US" sz="700" dirty="0" err="1">
              <a:solidFill>
                <a:schemeClr val="bg1"/>
              </a:solidFill>
            </a:endParaRPr>
          </a:p>
        </p:txBody>
      </p:sp>
      <p:sp>
        <p:nvSpPr>
          <p:cNvPr id="5" name="TextBox 4">
            <a:extLst>
              <a:ext uri="{FF2B5EF4-FFF2-40B4-BE49-F238E27FC236}">
                <a16:creationId xmlns:a16="http://schemas.microsoft.com/office/drawing/2014/main" id="{36E0D1CF-4380-F85A-495F-89E24A4B746B}"/>
              </a:ext>
            </a:extLst>
          </p:cNvPr>
          <p:cNvSpPr txBox="1"/>
          <p:nvPr/>
        </p:nvSpPr>
        <p:spPr>
          <a:xfrm>
            <a:off x="2748641" y="3646713"/>
            <a:ext cx="3058886" cy="2333972"/>
          </a:xfrm>
          <a:prstGeom prst="rect">
            <a:avLst/>
          </a:prstGeom>
          <a:solidFill>
            <a:srgbClr val="ED7C6B">
              <a:alpha val="81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700" b="1" dirty="0">
                <a:solidFill>
                  <a:srgbClr val="000000"/>
                </a:solidFill>
                <a:ea typeface="+mn-lt"/>
                <a:cs typeface="+mn-lt"/>
              </a:rPr>
              <a:t>Pains</a:t>
            </a:r>
            <a:endParaRPr lang="en-US" b="1" dirty="0"/>
          </a:p>
          <a:p>
            <a:pPr marL="171450" indent="-171450">
              <a:lnSpc>
                <a:spcPct val="150000"/>
              </a:lnSpc>
              <a:buFont typeface="Calibri"/>
              <a:buChar char="-"/>
            </a:pPr>
            <a:r>
              <a:rPr lang="en-US" sz="700" dirty="0">
                <a:solidFill>
                  <a:srgbClr val="000000"/>
                </a:solidFill>
                <a:ea typeface="+mn-lt"/>
                <a:cs typeface="+mn-lt"/>
              </a:rPr>
              <a:t>Lots of people in and out of the taxi each day, with no idea of their viral status</a:t>
            </a:r>
            <a:endParaRPr lang="en-US" dirty="0"/>
          </a:p>
          <a:p>
            <a:pPr marL="171450" indent="-171450">
              <a:lnSpc>
                <a:spcPct val="150000"/>
              </a:lnSpc>
              <a:buFont typeface="Calibri"/>
              <a:buChar char="-"/>
            </a:pPr>
            <a:r>
              <a:rPr lang="en-US" sz="700" dirty="0">
                <a:solidFill>
                  <a:srgbClr val="000000"/>
                </a:solidFill>
                <a:ea typeface="+mn-lt"/>
                <a:cs typeface="+mn-lt"/>
              </a:rPr>
              <a:t>Only form of business therefore can’t stop working</a:t>
            </a:r>
            <a:endParaRPr lang="en-US" dirty="0"/>
          </a:p>
          <a:p>
            <a:pPr marL="171450" indent="-171450">
              <a:lnSpc>
                <a:spcPct val="150000"/>
              </a:lnSpc>
              <a:buFont typeface="Calibri"/>
              <a:buChar char="-"/>
            </a:pPr>
            <a:r>
              <a:rPr lang="en-US" sz="700" dirty="0">
                <a:solidFill>
                  <a:srgbClr val="000000"/>
                </a:solidFill>
                <a:ea typeface="+mn-lt"/>
                <a:cs typeface="+mn-lt"/>
              </a:rPr>
              <a:t>Needs to feel safe in their job </a:t>
            </a:r>
            <a:endParaRPr lang="en-US" dirty="0"/>
          </a:p>
          <a:p>
            <a:pPr marL="171450" indent="-171450">
              <a:lnSpc>
                <a:spcPct val="150000"/>
              </a:lnSpc>
              <a:buFont typeface="Calibri"/>
              <a:buChar char="-"/>
            </a:pPr>
            <a:r>
              <a:rPr lang="en-US" sz="700" dirty="0">
                <a:solidFill>
                  <a:srgbClr val="000000"/>
                </a:solidFill>
                <a:ea typeface="+mn-lt"/>
                <a:cs typeface="+mn-lt"/>
              </a:rPr>
              <a:t>Could be causing the virus to spread, negative social impact, also personal mental health</a:t>
            </a:r>
            <a:endParaRPr lang="en-US" dirty="0"/>
          </a:p>
          <a:p>
            <a:pPr marL="171450" indent="-171450">
              <a:lnSpc>
                <a:spcPct val="150000"/>
              </a:lnSpc>
              <a:buFont typeface="Calibri"/>
              <a:buChar char="-"/>
            </a:pPr>
            <a:r>
              <a:rPr lang="en-US" sz="700" dirty="0">
                <a:solidFill>
                  <a:srgbClr val="000000"/>
                </a:solidFill>
                <a:ea typeface="+mn-lt"/>
                <a:cs typeface="+mn-lt"/>
              </a:rPr>
              <a:t>Cleaning the car between each person causes loss in business, increased expense, generates waste </a:t>
            </a:r>
            <a:endParaRPr lang="en-US" dirty="0"/>
          </a:p>
          <a:p>
            <a:pPr marL="171450" indent="-171450">
              <a:lnSpc>
                <a:spcPct val="150000"/>
              </a:lnSpc>
              <a:buFont typeface="Calibri"/>
              <a:buChar char="-"/>
            </a:pPr>
            <a:r>
              <a:rPr lang="en-US" sz="700" dirty="0">
                <a:solidFill>
                  <a:srgbClr val="000000"/>
                </a:solidFill>
                <a:ea typeface="+mn-lt"/>
                <a:cs typeface="+mn-lt"/>
              </a:rPr>
              <a:t>Current plastic sheeting is </a:t>
            </a:r>
            <a:r>
              <a:rPr lang="en-US" sz="700" dirty="0" err="1">
                <a:solidFill>
                  <a:srgbClr val="000000"/>
                </a:solidFill>
                <a:ea typeface="+mn-lt"/>
                <a:cs typeface="+mn-lt"/>
              </a:rPr>
              <a:t>unsigthly</a:t>
            </a:r>
            <a:r>
              <a:rPr lang="en-US" sz="700" dirty="0">
                <a:solidFill>
                  <a:srgbClr val="000000"/>
                </a:solidFill>
                <a:ea typeface="+mn-lt"/>
                <a:cs typeface="+mn-lt"/>
              </a:rPr>
              <a:t>, should it be replaced after some time period?, gets damaged </a:t>
            </a:r>
            <a:r>
              <a:rPr lang="en-US" sz="700" dirty="0" err="1">
                <a:solidFill>
                  <a:srgbClr val="000000"/>
                </a:solidFill>
                <a:ea typeface="+mn-lt"/>
                <a:cs typeface="+mn-lt"/>
              </a:rPr>
              <a:t>etc</a:t>
            </a:r>
            <a:endParaRPr lang="en-US" dirty="0" err="1"/>
          </a:p>
          <a:p>
            <a:pPr marL="171450" indent="-171450">
              <a:lnSpc>
                <a:spcPct val="150000"/>
              </a:lnSpc>
              <a:buFont typeface="Calibri"/>
              <a:buChar char="-"/>
            </a:pPr>
            <a:r>
              <a:rPr lang="en-US" sz="700" dirty="0">
                <a:solidFill>
                  <a:srgbClr val="000000"/>
                </a:solidFill>
                <a:ea typeface="+mn-lt"/>
                <a:cs typeface="+mn-lt"/>
              </a:rPr>
              <a:t>Confidence in diagnostic, existing is just temperature measurement so lots of potential inaccuracy</a:t>
            </a:r>
            <a:endParaRPr lang="en-US" dirty="0"/>
          </a:p>
          <a:p>
            <a:pPr marL="171450" indent="-171450">
              <a:lnSpc>
                <a:spcPct val="150000"/>
              </a:lnSpc>
              <a:buFont typeface="Calibri"/>
              <a:buChar char="-"/>
            </a:pPr>
            <a:r>
              <a:rPr lang="en-US" sz="700" dirty="0">
                <a:solidFill>
                  <a:srgbClr val="000000"/>
                </a:solidFill>
                <a:ea typeface="+mn-lt"/>
                <a:cs typeface="+mn-lt"/>
              </a:rPr>
              <a:t>Getting virus, bringing it home</a:t>
            </a:r>
            <a:endParaRPr lang="en-US" dirty="0"/>
          </a:p>
        </p:txBody>
      </p:sp>
      <p:sp>
        <p:nvSpPr>
          <p:cNvPr id="6" name="TextBox 5">
            <a:extLst>
              <a:ext uri="{FF2B5EF4-FFF2-40B4-BE49-F238E27FC236}">
                <a16:creationId xmlns:a16="http://schemas.microsoft.com/office/drawing/2014/main" id="{F399A06F-5764-ECFD-B4E7-DD61A0F7D5A7}"/>
              </a:ext>
            </a:extLst>
          </p:cNvPr>
          <p:cNvSpPr txBox="1"/>
          <p:nvPr/>
        </p:nvSpPr>
        <p:spPr>
          <a:xfrm>
            <a:off x="6310990" y="2275112"/>
            <a:ext cx="1839686" cy="2139047"/>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rgbClr val="000000"/>
                </a:solidFill>
                <a:ea typeface="+mn-lt"/>
                <a:cs typeface="+mn-lt"/>
              </a:rPr>
              <a:t>Jobs </a:t>
            </a:r>
            <a:endParaRPr lang="en-US">
              <a:solidFill>
                <a:srgbClr val="FFFFFF"/>
              </a:solidFill>
              <a:ea typeface="+mn-lt"/>
              <a:cs typeface="+mn-lt"/>
            </a:endParaRPr>
          </a:p>
          <a:p>
            <a:r>
              <a:rPr lang="en-US" sz="700" u="sng" dirty="0">
                <a:solidFill>
                  <a:srgbClr val="000000"/>
                </a:solidFill>
                <a:ea typeface="+mn-lt"/>
                <a:cs typeface="+mn-lt"/>
              </a:rPr>
              <a:t>Functional</a:t>
            </a:r>
            <a:endParaRPr lang="en-US" u="sng" dirty="0"/>
          </a:p>
          <a:p>
            <a:pPr marL="171450" indent="-171450">
              <a:buFont typeface="Calibri"/>
              <a:buChar char="-"/>
            </a:pPr>
            <a:r>
              <a:rPr lang="en-US" sz="700" dirty="0">
                <a:solidFill>
                  <a:srgbClr val="000000"/>
                </a:solidFill>
                <a:ea typeface="+mn-lt"/>
                <a:cs typeface="+mn-lt"/>
              </a:rPr>
              <a:t>embark passengers and transport to desired location</a:t>
            </a:r>
            <a:endParaRPr lang="en-US" dirty="0"/>
          </a:p>
          <a:p>
            <a:pPr marL="171450" indent="-171450">
              <a:buFont typeface="Calibri"/>
              <a:buChar char="-"/>
            </a:pPr>
            <a:r>
              <a:rPr lang="en-US" sz="700" dirty="0">
                <a:solidFill>
                  <a:srgbClr val="000000"/>
                </a:solidFill>
                <a:ea typeface="+mn-lt"/>
                <a:cs typeface="+mn-lt"/>
              </a:rPr>
              <a:t>Optimum number of passengers per shift</a:t>
            </a:r>
            <a:endParaRPr lang="en-US" dirty="0"/>
          </a:p>
          <a:p>
            <a:pPr marL="171450" indent="-171450">
              <a:buFont typeface="Calibri"/>
              <a:buChar char="-"/>
            </a:pPr>
            <a:r>
              <a:rPr lang="en-US" sz="700" dirty="0">
                <a:solidFill>
                  <a:srgbClr val="000000"/>
                </a:solidFill>
                <a:ea typeface="+mn-lt"/>
                <a:cs typeface="+mn-lt"/>
              </a:rPr>
              <a:t>Provide quality service</a:t>
            </a:r>
            <a:endParaRPr lang="en-US" dirty="0"/>
          </a:p>
          <a:p>
            <a:endParaRPr lang="en-US" sz="700" dirty="0">
              <a:solidFill>
                <a:srgbClr val="000000"/>
              </a:solidFill>
            </a:endParaRPr>
          </a:p>
          <a:p>
            <a:r>
              <a:rPr lang="en-US" sz="700" u="sng" dirty="0">
                <a:solidFill>
                  <a:srgbClr val="000000"/>
                </a:solidFill>
                <a:ea typeface="+mn-lt"/>
                <a:cs typeface="+mn-lt"/>
              </a:rPr>
              <a:t>Social</a:t>
            </a:r>
            <a:endParaRPr lang="en-US" u="sng" dirty="0"/>
          </a:p>
          <a:p>
            <a:endParaRPr lang="en-US" sz="700" u="sng" dirty="0">
              <a:solidFill>
                <a:srgbClr val="000000"/>
              </a:solidFill>
              <a:ea typeface="+mn-lt"/>
              <a:cs typeface="+mn-lt"/>
            </a:endParaRPr>
          </a:p>
          <a:p>
            <a:pPr marL="171450" indent="-171450">
              <a:buFont typeface="Calibri"/>
              <a:buChar char="-"/>
            </a:pPr>
            <a:r>
              <a:rPr lang="en-US" sz="700" dirty="0">
                <a:solidFill>
                  <a:srgbClr val="000000"/>
                </a:solidFill>
                <a:ea typeface="+mn-lt"/>
                <a:cs typeface="+mn-lt"/>
              </a:rPr>
              <a:t>competent, professional driver </a:t>
            </a:r>
            <a:endParaRPr lang="en-US" dirty="0"/>
          </a:p>
          <a:p>
            <a:endParaRPr lang="en-US" sz="700" u="sng" dirty="0">
              <a:solidFill>
                <a:srgbClr val="000000"/>
              </a:solidFill>
              <a:ea typeface="+mn-lt"/>
              <a:cs typeface="+mn-lt"/>
            </a:endParaRPr>
          </a:p>
          <a:p>
            <a:r>
              <a:rPr lang="en-US" sz="700" u="sng">
                <a:solidFill>
                  <a:srgbClr val="000000"/>
                </a:solidFill>
                <a:ea typeface="+mn-lt"/>
                <a:cs typeface="+mn-lt"/>
              </a:rPr>
              <a:t>Personal/ emotional</a:t>
            </a:r>
            <a:endParaRPr lang="en-US" u="sng"/>
          </a:p>
          <a:p>
            <a:pPr marL="171450" indent="-171450">
              <a:buFont typeface="Calibri"/>
              <a:buChar char="-"/>
            </a:pPr>
            <a:r>
              <a:rPr lang="en-US" sz="700" dirty="0">
                <a:solidFill>
                  <a:srgbClr val="000000"/>
                </a:solidFill>
                <a:ea typeface="+mn-lt"/>
                <a:cs typeface="+mn-lt"/>
              </a:rPr>
              <a:t>job satisfaction by protecting them from virus</a:t>
            </a:r>
            <a:endParaRPr lang="en-US" dirty="0"/>
          </a:p>
          <a:p>
            <a:endParaRPr lang="en-US" sz="700" dirty="0">
              <a:solidFill>
                <a:srgbClr val="000000"/>
              </a:solidFill>
            </a:endParaRPr>
          </a:p>
          <a:p>
            <a:endParaRPr lang="en-US" sz="700" dirty="0">
              <a:solidFill>
                <a:schemeClr val="bg1"/>
              </a:solidFill>
            </a:endParaRPr>
          </a:p>
          <a:p>
            <a:pPr algn="l"/>
            <a:endParaRPr lang="en-US" sz="700" dirty="0">
              <a:solidFill>
                <a:schemeClr val="bg1"/>
              </a:solidFill>
            </a:endParaRPr>
          </a:p>
          <a:p>
            <a:endParaRPr lang="en-US" sz="700" dirty="0">
              <a:solidFill>
                <a:schemeClr val="bg1"/>
              </a:solidFill>
            </a:endParaRPr>
          </a:p>
        </p:txBody>
      </p:sp>
      <p:sp>
        <p:nvSpPr>
          <p:cNvPr id="8" name="TextBox 7">
            <a:extLst>
              <a:ext uri="{FF2B5EF4-FFF2-40B4-BE49-F238E27FC236}">
                <a16:creationId xmlns:a16="http://schemas.microsoft.com/office/drawing/2014/main" id="{FB8023F5-4EDC-0722-FB79-DDF8031DCBC4}"/>
              </a:ext>
            </a:extLst>
          </p:cNvPr>
          <p:cNvSpPr txBox="1"/>
          <p:nvPr/>
        </p:nvSpPr>
        <p:spPr>
          <a:xfrm>
            <a:off x="6045703" y="5397438"/>
            <a:ext cx="2133599" cy="954107"/>
          </a:xfrm>
          <a:prstGeom prst="rect">
            <a:avLst/>
          </a:prstGeom>
          <a:solidFill>
            <a:schemeClr val="tx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u="sng" dirty="0">
                <a:solidFill>
                  <a:srgbClr val="000000"/>
                </a:solidFill>
                <a:ea typeface="+mn-lt"/>
                <a:cs typeface="+mn-lt"/>
              </a:rPr>
              <a:t>Obstacles</a:t>
            </a:r>
            <a:endParaRPr lang="en-US" u="sng" dirty="0"/>
          </a:p>
          <a:p>
            <a:pPr marL="171450" indent="-171450">
              <a:buFont typeface="Calibri"/>
              <a:buChar char="-"/>
            </a:pPr>
            <a:r>
              <a:rPr lang="en-US" sz="800" dirty="0">
                <a:solidFill>
                  <a:srgbClr val="000000"/>
                </a:solidFill>
                <a:ea typeface="+mn-lt"/>
                <a:cs typeface="+mn-lt"/>
              </a:rPr>
              <a:t>always mobile - no network, no power, </a:t>
            </a:r>
            <a:endParaRPr lang="en-US"/>
          </a:p>
          <a:p>
            <a:pPr marL="171450" indent="-171450">
              <a:buFont typeface="Calibri"/>
              <a:buChar char="-"/>
            </a:pPr>
            <a:r>
              <a:rPr lang="en-US" sz="800" dirty="0">
                <a:solidFill>
                  <a:srgbClr val="000000"/>
                </a:solidFill>
                <a:ea typeface="+mn-lt"/>
                <a:cs typeface="+mn-lt"/>
              </a:rPr>
              <a:t>Speed to use</a:t>
            </a:r>
            <a:endParaRPr lang="en-US" dirty="0"/>
          </a:p>
          <a:p>
            <a:pPr marL="171450" indent="-171450">
              <a:buFont typeface="Calibri"/>
              <a:buChar char="-"/>
            </a:pPr>
            <a:r>
              <a:rPr lang="en-US" sz="800" dirty="0">
                <a:solidFill>
                  <a:srgbClr val="000000"/>
                </a:solidFill>
                <a:ea typeface="+mn-lt"/>
                <a:cs typeface="+mn-lt"/>
              </a:rPr>
              <a:t>Simple to use / explain to passenger</a:t>
            </a:r>
            <a:endParaRPr lang="en-US" dirty="0"/>
          </a:p>
          <a:p>
            <a:pPr marL="171450" indent="-171450">
              <a:buFont typeface="Calibri"/>
              <a:buChar char="-"/>
            </a:pPr>
            <a:r>
              <a:rPr lang="en-US" sz="800" dirty="0">
                <a:solidFill>
                  <a:srgbClr val="000000"/>
                </a:solidFill>
                <a:ea typeface="+mn-lt"/>
                <a:cs typeface="+mn-lt"/>
              </a:rPr>
              <a:t>Confidence in product </a:t>
            </a:r>
            <a:r>
              <a:rPr lang="en-US" sz="800" dirty="0" err="1">
                <a:solidFill>
                  <a:srgbClr val="000000"/>
                </a:solidFill>
                <a:ea typeface="+mn-lt"/>
                <a:cs typeface="+mn-lt"/>
              </a:rPr>
              <a:t>accurancy</a:t>
            </a:r>
            <a:endParaRPr lang="en-US" dirty="0" err="1"/>
          </a:p>
        </p:txBody>
      </p:sp>
    </p:spTree>
    <p:extLst>
      <p:ext uri="{BB962C8B-B14F-4D97-AF65-F5344CB8AC3E}">
        <p14:creationId xmlns:p14="http://schemas.microsoft.com/office/powerpoint/2010/main" val="3233738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diagram of a customer&#10;&#10;Description automatically generated">
            <a:extLst>
              <a:ext uri="{FF2B5EF4-FFF2-40B4-BE49-F238E27FC236}">
                <a16:creationId xmlns:a16="http://schemas.microsoft.com/office/drawing/2014/main" id="{07C04B6B-7110-EA97-48CE-1CCF8851065F}"/>
              </a:ext>
            </a:extLst>
          </p:cNvPr>
          <p:cNvPicPr>
            <a:picLocks noChangeAspect="1"/>
          </p:cNvPicPr>
          <p:nvPr/>
        </p:nvPicPr>
        <p:blipFill rotWithShape="1">
          <a:blip r:embed="rId2"/>
          <a:srcRect t="15154" b="3074"/>
          <a:stretch/>
        </p:blipFill>
        <p:spPr>
          <a:xfrm>
            <a:off x="2577910" y="151572"/>
            <a:ext cx="5634501" cy="6505812"/>
          </a:xfrm>
          <a:prstGeom prst="rect">
            <a:avLst/>
          </a:prstGeom>
        </p:spPr>
      </p:pic>
      <p:sp>
        <p:nvSpPr>
          <p:cNvPr id="3" name="TextBox 2">
            <a:extLst>
              <a:ext uri="{FF2B5EF4-FFF2-40B4-BE49-F238E27FC236}">
                <a16:creationId xmlns:a16="http://schemas.microsoft.com/office/drawing/2014/main" id="{13730077-1D45-1727-1205-C5C918DAAD86}"/>
              </a:ext>
            </a:extLst>
          </p:cNvPr>
          <p:cNvSpPr txBox="1"/>
          <p:nvPr/>
        </p:nvSpPr>
        <p:spPr>
          <a:xfrm>
            <a:off x="4386942" y="195943"/>
            <a:ext cx="247105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solidFill>
                  <a:srgbClr val="000000"/>
                </a:solidFill>
                <a:ea typeface="+mn-lt"/>
                <a:cs typeface="+mn-lt"/>
              </a:rPr>
              <a:t>Purchaser for Jet2 Airlines</a:t>
            </a:r>
            <a:endParaRPr lang="en-US" dirty="0"/>
          </a:p>
          <a:p>
            <a:endParaRPr lang="en-US" sz="900" b="1" dirty="0">
              <a:solidFill>
                <a:srgbClr val="000000"/>
              </a:solidFill>
            </a:endParaRPr>
          </a:p>
          <a:p>
            <a:endParaRPr lang="en-US" sz="900" b="1" dirty="0">
              <a:solidFill>
                <a:schemeClr val="bg1"/>
              </a:solidFill>
            </a:endParaRPr>
          </a:p>
          <a:p>
            <a:pPr algn="l"/>
            <a:endParaRPr lang="en-US" sz="900" b="1" dirty="0">
              <a:solidFill>
                <a:schemeClr val="bg1"/>
              </a:solidFill>
            </a:endParaRPr>
          </a:p>
        </p:txBody>
      </p:sp>
      <p:sp>
        <p:nvSpPr>
          <p:cNvPr id="4" name="TextBox 3">
            <a:extLst>
              <a:ext uri="{FF2B5EF4-FFF2-40B4-BE49-F238E27FC236}">
                <a16:creationId xmlns:a16="http://schemas.microsoft.com/office/drawing/2014/main" id="{C5657CC3-E425-1F2F-DF15-0C547C96B3BA}"/>
              </a:ext>
            </a:extLst>
          </p:cNvPr>
          <p:cNvSpPr txBox="1"/>
          <p:nvPr/>
        </p:nvSpPr>
        <p:spPr>
          <a:xfrm>
            <a:off x="3359148" y="1046842"/>
            <a:ext cx="2449286" cy="1277273"/>
          </a:xfrm>
          <a:prstGeom prst="rect">
            <a:avLst/>
          </a:prstGeom>
          <a:solidFill>
            <a:srgbClr val="DEE9D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rgbClr val="000000"/>
                </a:solidFill>
                <a:ea typeface="+mn-lt"/>
                <a:cs typeface="+mn-lt"/>
              </a:rPr>
              <a:t>Gains</a:t>
            </a:r>
            <a:endParaRPr lang="en-US" b="1" dirty="0"/>
          </a:p>
          <a:p>
            <a:endParaRPr lang="en-US" sz="700" b="1" dirty="0">
              <a:solidFill>
                <a:srgbClr val="000000"/>
              </a:solidFill>
              <a:ea typeface="+mn-lt"/>
              <a:cs typeface="+mn-lt"/>
            </a:endParaRPr>
          </a:p>
          <a:p>
            <a:pPr marL="171450" indent="-171450">
              <a:buFont typeface="Calibri"/>
              <a:buChar char="-"/>
            </a:pPr>
            <a:r>
              <a:rPr lang="en-US" sz="700" dirty="0">
                <a:solidFill>
                  <a:srgbClr val="000000"/>
                </a:solidFill>
                <a:ea typeface="+mn-lt"/>
                <a:cs typeface="+mn-lt"/>
              </a:rPr>
              <a:t>Improve customer confidence in air travel </a:t>
            </a:r>
            <a:endParaRPr lang="en-US" dirty="0"/>
          </a:p>
          <a:p>
            <a:pPr marL="171450" indent="-171450">
              <a:buFont typeface="Calibri"/>
              <a:buChar char="-"/>
            </a:pPr>
            <a:r>
              <a:rPr lang="en-US" sz="700" dirty="0">
                <a:solidFill>
                  <a:srgbClr val="000000"/>
                </a:solidFill>
                <a:ea typeface="+mn-lt"/>
                <a:cs typeface="+mn-lt"/>
              </a:rPr>
              <a:t>Minimum friction at points of contact with device and associated process</a:t>
            </a:r>
            <a:endParaRPr lang="en-US" dirty="0"/>
          </a:p>
          <a:p>
            <a:pPr marL="171450" indent="-171450">
              <a:buFont typeface="Calibri"/>
              <a:buChar char="-"/>
            </a:pPr>
            <a:r>
              <a:rPr lang="en-US" sz="700" dirty="0">
                <a:solidFill>
                  <a:srgbClr val="000000"/>
                </a:solidFill>
                <a:ea typeface="+mn-lt"/>
                <a:cs typeface="+mn-lt"/>
              </a:rPr>
              <a:t>Guarantee of result and device function</a:t>
            </a:r>
            <a:endParaRPr lang="en-US" dirty="0"/>
          </a:p>
          <a:p>
            <a:pPr marL="171450" indent="-171450">
              <a:buFont typeface="Calibri"/>
              <a:buChar char="-"/>
            </a:pPr>
            <a:r>
              <a:rPr lang="en-US" sz="700" dirty="0">
                <a:solidFill>
                  <a:srgbClr val="000000"/>
                </a:solidFill>
                <a:ea typeface="+mn-lt"/>
                <a:cs typeface="+mn-lt"/>
              </a:rPr>
              <a:t>Increased adoption though value for money and accuracy of device</a:t>
            </a:r>
            <a:endParaRPr lang="en-US" dirty="0"/>
          </a:p>
          <a:p>
            <a:endParaRPr lang="en-US" sz="700" dirty="0">
              <a:solidFill>
                <a:srgbClr val="000000"/>
              </a:solidFill>
            </a:endParaRPr>
          </a:p>
          <a:p>
            <a:endParaRPr lang="en-US" sz="700" dirty="0">
              <a:solidFill>
                <a:schemeClr val="bg1"/>
              </a:solidFill>
            </a:endParaRPr>
          </a:p>
          <a:p>
            <a:pPr algn="l"/>
            <a:endParaRPr lang="en-US" sz="700" dirty="0">
              <a:solidFill>
                <a:schemeClr val="bg1"/>
              </a:solidFill>
            </a:endParaRPr>
          </a:p>
        </p:txBody>
      </p:sp>
      <p:sp>
        <p:nvSpPr>
          <p:cNvPr id="5" name="TextBox 4">
            <a:extLst>
              <a:ext uri="{FF2B5EF4-FFF2-40B4-BE49-F238E27FC236}">
                <a16:creationId xmlns:a16="http://schemas.microsoft.com/office/drawing/2014/main" id="{36E0D1CF-4380-F85A-495F-89E24A4B746B}"/>
              </a:ext>
            </a:extLst>
          </p:cNvPr>
          <p:cNvSpPr txBox="1"/>
          <p:nvPr/>
        </p:nvSpPr>
        <p:spPr>
          <a:xfrm>
            <a:off x="2748641" y="3646713"/>
            <a:ext cx="3058886" cy="2172390"/>
          </a:xfrm>
          <a:prstGeom prst="rect">
            <a:avLst/>
          </a:prstGeom>
          <a:solidFill>
            <a:srgbClr val="ED7C6B">
              <a:alpha val="84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700" b="1" dirty="0">
                <a:solidFill>
                  <a:srgbClr val="000000"/>
                </a:solidFill>
                <a:ea typeface="+mn-lt"/>
                <a:cs typeface="+mn-lt"/>
              </a:rPr>
              <a:t>Pains</a:t>
            </a:r>
            <a:endParaRPr lang="en-US" b="1" dirty="0"/>
          </a:p>
          <a:p>
            <a:pPr marL="171450" indent="-171450">
              <a:lnSpc>
                <a:spcPct val="150000"/>
              </a:lnSpc>
              <a:buFont typeface="Calibri"/>
              <a:buChar char="-"/>
            </a:pPr>
            <a:r>
              <a:rPr lang="en-US" sz="700" dirty="0">
                <a:solidFill>
                  <a:srgbClr val="000000"/>
                </a:solidFill>
                <a:ea typeface="+mn-lt"/>
                <a:cs typeface="+mn-lt"/>
              </a:rPr>
              <a:t>Missed flight slots, time planes are not working</a:t>
            </a:r>
            <a:endParaRPr lang="en-US" dirty="0"/>
          </a:p>
          <a:p>
            <a:pPr marL="171450" indent="-171450">
              <a:lnSpc>
                <a:spcPct val="150000"/>
              </a:lnSpc>
              <a:buFont typeface="Calibri"/>
              <a:buChar char="-"/>
            </a:pPr>
            <a:r>
              <a:rPr lang="en-US" sz="700" dirty="0">
                <a:solidFill>
                  <a:srgbClr val="000000"/>
                </a:solidFill>
                <a:ea typeface="+mn-lt"/>
                <a:cs typeface="+mn-lt"/>
              </a:rPr>
              <a:t>Poor budgeting, not providing shareholders with payouts, annoyed by guidelines and restrictions.</a:t>
            </a:r>
            <a:endParaRPr lang="en-US" dirty="0"/>
          </a:p>
          <a:p>
            <a:pPr marL="171450" indent="-171450">
              <a:lnSpc>
                <a:spcPct val="150000"/>
              </a:lnSpc>
              <a:buFont typeface="Calibri"/>
              <a:buChar char="-"/>
            </a:pPr>
            <a:r>
              <a:rPr lang="en-US" sz="700" dirty="0">
                <a:solidFill>
                  <a:srgbClr val="000000"/>
                </a:solidFill>
                <a:ea typeface="+mn-lt"/>
                <a:cs typeface="+mn-lt"/>
              </a:rPr>
              <a:t> keeping up with all restrictions and guidance, </a:t>
            </a:r>
            <a:endParaRPr lang="en-US" dirty="0">
              <a:solidFill>
                <a:srgbClr val="FFFFFF"/>
              </a:solidFill>
              <a:ea typeface="+mn-lt"/>
              <a:cs typeface="+mn-lt"/>
            </a:endParaRPr>
          </a:p>
          <a:p>
            <a:pPr marL="171450" indent="-171450">
              <a:lnSpc>
                <a:spcPct val="150000"/>
              </a:lnSpc>
              <a:buFont typeface="Calibri"/>
              <a:buChar char="-"/>
            </a:pPr>
            <a:r>
              <a:rPr lang="en-US" sz="700" dirty="0">
                <a:solidFill>
                  <a:srgbClr val="000000"/>
                </a:solidFill>
                <a:ea typeface="+mn-lt"/>
                <a:cs typeface="+mn-lt"/>
              </a:rPr>
              <a:t>should it be product or service, </a:t>
            </a:r>
            <a:endParaRPr lang="en-US">
              <a:solidFill>
                <a:srgbClr val="FFFFFF"/>
              </a:solidFill>
              <a:ea typeface="+mn-lt"/>
              <a:cs typeface="+mn-lt"/>
            </a:endParaRPr>
          </a:p>
          <a:p>
            <a:pPr marL="171450" indent="-171450">
              <a:lnSpc>
                <a:spcPct val="150000"/>
              </a:lnSpc>
              <a:buFont typeface="Calibri"/>
              <a:buChar char="-"/>
            </a:pPr>
            <a:r>
              <a:rPr lang="en-US" sz="700" dirty="0">
                <a:solidFill>
                  <a:srgbClr val="000000"/>
                </a:solidFill>
                <a:ea typeface="+mn-lt"/>
                <a:cs typeface="+mn-lt"/>
              </a:rPr>
              <a:t>managing deployment of systems, products, </a:t>
            </a:r>
            <a:endParaRPr lang="en-US">
              <a:solidFill>
                <a:srgbClr val="FFFFFF"/>
              </a:solidFill>
              <a:ea typeface="+mn-lt"/>
              <a:cs typeface="+mn-lt"/>
            </a:endParaRPr>
          </a:p>
          <a:p>
            <a:pPr marL="171450" indent="-171450">
              <a:lnSpc>
                <a:spcPct val="150000"/>
              </a:lnSpc>
              <a:buFont typeface="Calibri"/>
              <a:buChar char="-"/>
            </a:pPr>
            <a:r>
              <a:rPr lang="en-US" sz="700">
                <a:solidFill>
                  <a:srgbClr val="000000"/>
                </a:solidFill>
                <a:ea typeface="+mn-lt"/>
                <a:cs typeface="+mn-lt"/>
              </a:rPr>
              <a:t>On going Training</a:t>
            </a:r>
            <a:r>
              <a:rPr lang="en-US" sz="700" dirty="0">
                <a:solidFill>
                  <a:srgbClr val="000000"/>
                </a:solidFill>
                <a:ea typeface="+mn-lt"/>
                <a:cs typeface="+mn-lt"/>
              </a:rPr>
              <a:t> costs</a:t>
            </a:r>
            <a:endParaRPr lang="en-US" dirty="0"/>
          </a:p>
          <a:p>
            <a:pPr marL="171450" indent="-171450">
              <a:lnSpc>
                <a:spcPct val="150000"/>
              </a:lnSpc>
              <a:buFont typeface="Calibri"/>
              <a:buChar char="-"/>
            </a:pPr>
            <a:r>
              <a:rPr lang="en-US" sz="700">
                <a:solidFill>
                  <a:srgbClr val="000000"/>
                </a:solidFill>
                <a:ea typeface="+mn-lt"/>
                <a:cs typeface="+mn-lt"/>
              </a:rPr>
              <a:t>loss of status(report, face) in </a:t>
            </a:r>
            <a:r>
              <a:rPr lang="en-US" sz="700" dirty="0">
                <a:solidFill>
                  <a:srgbClr val="000000"/>
                </a:solidFill>
                <a:ea typeface="+mn-lt"/>
                <a:cs typeface="+mn-lt"/>
              </a:rPr>
              <a:t>company due to bad decisions, </a:t>
            </a:r>
            <a:endParaRPr lang="en-US" dirty="0"/>
          </a:p>
          <a:p>
            <a:pPr marL="171450" indent="-171450">
              <a:lnSpc>
                <a:spcPct val="150000"/>
              </a:lnSpc>
              <a:buFont typeface="Calibri"/>
              <a:buChar char="-"/>
            </a:pPr>
            <a:r>
              <a:rPr lang="en-US" sz="700" dirty="0">
                <a:solidFill>
                  <a:srgbClr val="000000"/>
                </a:solidFill>
                <a:ea typeface="+mn-lt"/>
                <a:cs typeface="+mn-lt"/>
              </a:rPr>
              <a:t> technical platform not performing, </a:t>
            </a:r>
            <a:endParaRPr lang="en-US" dirty="0">
              <a:solidFill>
                <a:srgbClr val="FFFFFF"/>
              </a:solidFill>
              <a:ea typeface="+mn-lt"/>
              <a:cs typeface="+mn-lt"/>
            </a:endParaRPr>
          </a:p>
          <a:p>
            <a:pPr marL="171450" indent="-171450">
              <a:lnSpc>
                <a:spcPct val="150000"/>
              </a:lnSpc>
              <a:buFont typeface="Calibri"/>
              <a:buChar char="-"/>
            </a:pPr>
            <a:r>
              <a:rPr lang="en-US" sz="700" dirty="0">
                <a:solidFill>
                  <a:srgbClr val="000000"/>
                </a:solidFill>
                <a:ea typeface="+mn-lt"/>
                <a:cs typeface="+mn-lt"/>
              </a:rPr>
              <a:t>Poor ROI, </a:t>
            </a:r>
            <a:endParaRPr lang="en-US" dirty="0">
              <a:solidFill>
                <a:srgbClr val="FFFFFF"/>
              </a:solidFill>
              <a:ea typeface="+mn-lt"/>
              <a:cs typeface="+mn-lt"/>
            </a:endParaRPr>
          </a:p>
          <a:p>
            <a:pPr marL="171450" indent="-171450">
              <a:lnSpc>
                <a:spcPct val="150000"/>
              </a:lnSpc>
              <a:buFont typeface="Calibri"/>
              <a:buChar char="-"/>
            </a:pPr>
            <a:r>
              <a:rPr lang="en-US" sz="700" dirty="0">
                <a:solidFill>
                  <a:srgbClr val="000000"/>
                </a:solidFill>
                <a:ea typeface="+mn-lt"/>
                <a:cs typeface="+mn-lt"/>
              </a:rPr>
              <a:t>no added value to business, </a:t>
            </a:r>
            <a:endParaRPr lang="en-US">
              <a:solidFill>
                <a:srgbClr val="FFFFFF"/>
              </a:solidFill>
              <a:ea typeface="+mn-lt"/>
              <a:cs typeface="+mn-lt"/>
            </a:endParaRPr>
          </a:p>
          <a:p>
            <a:pPr marL="171450" indent="-171450">
              <a:lnSpc>
                <a:spcPct val="150000"/>
              </a:lnSpc>
              <a:buFont typeface="Calibri"/>
              <a:buChar char="-"/>
            </a:pPr>
            <a:r>
              <a:rPr lang="en-US" sz="700">
                <a:solidFill>
                  <a:srgbClr val="000000"/>
                </a:solidFill>
                <a:ea typeface="+mn-lt"/>
                <a:cs typeface="+mn-lt"/>
              </a:rPr>
              <a:t>reduces customer numbers.</a:t>
            </a:r>
            <a:endParaRPr lang="en-US"/>
          </a:p>
        </p:txBody>
      </p:sp>
      <p:sp>
        <p:nvSpPr>
          <p:cNvPr id="6" name="TextBox 5">
            <a:extLst>
              <a:ext uri="{FF2B5EF4-FFF2-40B4-BE49-F238E27FC236}">
                <a16:creationId xmlns:a16="http://schemas.microsoft.com/office/drawing/2014/main" id="{F399A06F-5764-ECFD-B4E7-DD61A0F7D5A7}"/>
              </a:ext>
            </a:extLst>
          </p:cNvPr>
          <p:cNvSpPr txBox="1"/>
          <p:nvPr/>
        </p:nvSpPr>
        <p:spPr>
          <a:xfrm>
            <a:off x="6310990" y="2275112"/>
            <a:ext cx="1839686" cy="2462213"/>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solidFill>
                  <a:srgbClr val="000000"/>
                </a:solidFill>
                <a:ea typeface="+mn-lt"/>
                <a:cs typeface="+mn-lt"/>
              </a:rPr>
              <a:t>Jobs</a:t>
            </a:r>
            <a:r>
              <a:rPr lang="en-US" sz="700" dirty="0">
                <a:solidFill>
                  <a:srgbClr val="000000"/>
                </a:solidFill>
                <a:ea typeface="+mn-lt"/>
                <a:cs typeface="+mn-lt"/>
              </a:rPr>
              <a:t> - (</a:t>
            </a:r>
            <a:r>
              <a:rPr lang="en-US" sz="700" dirty="0">
                <a:solidFill>
                  <a:srgbClr val="000000"/>
                </a:solidFill>
              </a:rPr>
              <a:t>buyer of value)</a:t>
            </a:r>
            <a:endParaRPr lang="en-US" dirty="0">
              <a:solidFill>
                <a:srgbClr val="FFFFFF"/>
              </a:solidFill>
            </a:endParaRPr>
          </a:p>
          <a:p>
            <a:endParaRPr lang="en-US" sz="700" dirty="0">
              <a:solidFill>
                <a:srgbClr val="000000"/>
              </a:solidFill>
              <a:ea typeface="+mn-lt"/>
              <a:cs typeface="+mn-lt"/>
            </a:endParaRPr>
          </a:p>
          <a:p>
            <a:r>
              <a:rPr lang="en-US" sz="700" u="sng" dirty="0">
                <a:solidFill>
                  <a:srgbClr val="000000"/>
                </a:solidFill>
                <a:ea typeface="+mn-lt"/>
                <a:cs typeface="+mn-lt"/>
              </a:rPr>
              <a:t>Functional</a:t>
            </a:r>
            <a:endParaRPr lang="en-US" u="sng" dirty="0"/>
          </a:p>
          <a:p>
            <a:pPr marL="171450" indent="-171450">
              <a:buFont typeface="Calibri"/>
              <a:buChar char="-"/>
            </a:pPr>
            <a:r>
              <a:rPr lang="en-US" sz="700" dirty="0">
                <a:solidFill>
                  <a:srgbClr val="000000"/>
                </a:solidFill>
                <a:ea typeface="+mn-lt"/>
                <a:cs typeface="+mn-lt"/>
              </a:rPr>
              <a:t>improve company financial performance </a:t>
            </a:r>
            <a:endParaRPr lang="en-US" dirty="0"/>
          </a:p>
          <a:p>
            <a:pPr marL="171450" indent="-171450">
              <a:buFont typeface="Calibri"/>
              <a:buChar char="-"/>
            </a:pPr>
            <a:r>
              <a:rPr lang="en-US" sz="700" dirty="0">
                <a:solidFill>
                  <a:srgbClr val="000000"/>
                </a:solidFill>
                <a:ea typeface="+mn-lt"/>
                <a:cs typeface="+mn-lt"/>
              </a:rPr>
              <a:t>Keep costs to minimum whilst providing expected service level</a:t>
            </a:r>
            <a:endParaRPr lang="en-US" dirty="0"/>
          </a:p>
          <a:p>
            <a:pPr marL="171450" indent="-171450">
              <a:buFont typeface="Calibri"/>
              <a:buChar char="-"/>
            </a:pPr>
            <a:r>
              <a:rPr lang="en-US" sz="700" dirty="0">
                <a:solidFill>
                  <a:srgbClr val="000000"/>
                </a:solidFill>
                <a:ea typeface="+mn-lt"/>
                <a:cs typeface="+mn-lt"/>
              </a:rPr>
              <a:t>Find best ‘deal’ for all transactions, could be service agreements, outsource </a:t>
            </a:r>
            <a:r>
              <a:rPr lang="en-US" sz="700" dirty="0" err="1">
                <a:solidFill>
                  <a:srgbClr val="000000"/>
                </a:solidFill>
                <a:ea typeface="+mn-lt"/>
                <a:cs typeface="+mn-lt"/>
              </a:rPr>
              <a:t>etc</a:t>
            </a:r>
            <a:endParaRPr lang="en-US" sz="700" dirty="0" err="1">
              <a:solidFill>
                <a:srgbClr val="000000"/>
              </a:solidFill>
            </a:endParaRPr>
          </a:p>
          <a:p>
            <a:endParaRPr lang="en-US" sz="700" dirty="0">
              <a:solidFill>
                <a:srgbClr val="000000"/>
              </a:solidFill>
              <a:ea typeface="+mn-lt"/>
              <a:cs typeface="+mn-lt"/>
            </a:endParaRPr>
          </a:p>
          <a:p>
            <a:r>
              <a:rPr lang="en-US" sz="700" u="sng" dirty="0">
                <a:solidFill>
                  <a:srgbClr val="000000"/>
                </a:solidFill>
                <a:ea typeface="+mn-lt"/>
                <a:cs typeface="+mn-lt"/>
              </a:rPr>
              <a:t>Social </a:t>
            </a:r>
            <a:endParaRPr lang="en-US" u="sng" dirty="0"/>
          </a:p>
          <a:p>
            <a:r>
              <a:rPr lang="en-US" sz="700" dirty="0">
                <a:solidFill>
                  <a:srgbClr val="000000"/>
                </a:solidFill>
                <a:ea typeface="+mn-lt"/>
                <a:cs typeface="+mn-lt"/>
              </a:rPr>
              <a:t>look professional, bring advancement to company achieve kudos</a:t>
            </a:r>
            <a:endParaRPr lang="en-US" dirty="0"/>
          </a:p>
          <a:p>
            <a:endParaRPr lang="en-US" sz="700" u="sng" dirty="0">
              <a:solidFill>
                <a:srgbClr val="000000"/>
              </a:solidFill>
            </a:endParaRPr>
          </a:p>
          <a:p>
            <a:r>
              <a:rPr lang="en-US" sz="700" u="sng" dirty="0">
                <a:solidFill>
                  <a:srgbClr val="000000"/>
                </a:solidFill>
                <a:ea typeface="+mn-lt"/>
                <a:cs typeface="+mn-lt"/>
              </a:rPr>
              <a:t>Personal </a:t>
            </a:r>
            <a:endParaRPr lang="en-US" u="sng" dirty="0"/>
          </a:p>
          <a:p>
            <a:r>
              <a:rPr lang="en-US" sz="700" dirty="0">
                <a:solidFill>
                  <a:srgbClr val="000000"/>
                </a:solidFill>
                <a:ea typeface="+mn-lt"/>
                <a:cs typeface="+mn-lt"/>
              </a:rPr>
              <a:t>wise investments made</a:t>
            </a:r>
            <a:endParaRPr lang="en-US" dirty="0"/>
          </a:p>
          <a:p>
            <a:endParaRPr lang="en-US" sz="700" dirty="0">
              <a:solidFill>
                <a:srgbClr val="000000"/>
              </a:solidFill>
            </a:endParaRPr>
          </a:p>
          <a:p>
            <a:endParaRPr lang="en-US" sz="700" dirty="0">
              <a:solidFill>
                <a:schemeClr val="bg1"/>
              </a:solidFill>
            </a:endParaRPr>
          </a:p>
          <a:p>
            <a:pPr algn="l"/>
            <a:endParaRPr lang="en-US" sz="700" dirty="0">
              <a:solidFill>
                <a:schemeClr val="bg1"/>
              </a:solidFill>
            </a:endParaRPr>
          </a:p>
          <a:p>
            <a:endParaRPr lang="en-US" sz="700" dirty="0">
              <a:solidFill>
                <a:schemeClr val="bg1"/>
              </a:solidFill>
            </a:endParaRPr>
          </a:p>
          <a:p>
            <a:endParaRPr lang="en-US" sz="700" dirty="0">
              <a:solidFill>
                <a:schemeClr val="bg1"/>
              </a:solidFill>
            </a:endParaRPr>
          </a:p>
        </p:txBody>
      </p:sp>
      <p:sp>
        <p:nvSpPr>
          <p:cNvPr id="8" name="TextBox 7">
            <a:extLst>
              <a:ext uri="{FF2B5EF4-FFF2-40B4-BE49-F238E27FC236}">
                <a16:creationId xmlns:a16="http://schemas.microsoft.com/office/drawing/2014/main" id="{FB8023F5-4EDC-0722-FB79-DDF8031DCBC4}"/>
              </a:ext>
            </a:extLst>
          </p:cNvPr>
          <p:cNvSpPr txBox="1"/>
          <p:nvPr/>
        </p:nvSpPr>
        <p:spPr>
          <a:xfrm>
            <a:off x="6166416" y="4963625"/>
            <a:ext cx="2133599" cy="1692771"/>
          </a:xfrm>
          <a:prstGeom prst="rect">
            <a:avLst/>
          </a:prstGeom>
          <a:solidFill>
            <a:schemeClr val="tx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u="sng" dirty="0">
                <a:solidFill>
                  <a:schemeClr val="bg1"/>
                </a:solidFill>
                <a:ea typeface="+mn-lt"/>
                <a:cs typeface="+mn-lt"/>
              </a:rPr>
              <a:t>Obstacles</a:t>
            </a:r>
            <a:endParaRPr lang="en-US" u="sng" dirty="0">
              <a:solidFill>
                <a:schemeClr val="bg1"/>
              </a:solidFill>
              <a:ea typeface="+mn-lt"/>
              <a:cs typeface="+mn-lt"/>
            </a:endParaRPr>
          </a:p>
          <a:p>
            <a:pPr marL="171450" indent="-171450">
              <a:buFont typeface="Calibri"/>
              <a:buChar char="-"/>
            </a:pPr>
            <a:r>
              <a:rPr lang="en-US" sz="800" dirty="0">
                <a:solidFill>
                  <a:schemeClr val="bg1"/>
                </a:solidFill>
                <a:ea typeface="+mn-lt"/>
                <a:cs typeface="+mn-lt"/>
              </a:rPr>
              <a:t>How to measure ROI</a:t>
            </a:r>
            <a:endParaRPr lang="en-US" dirty="0">
              <a:solidFill>
                <a:schemeClr val="bg1"/>
              </a:solidFill>
            </a:endParaRPr>
          </a:p>
          <a:p>
            <a:pPr marL="171450" indent="-171450">
              <a:buFont typeface="Calibri"/>
              <a:buChar char="-"/>
            </a:pPr>
            <a:r>
              <a:rPr lang="en-US" sz="800" dirty="0">
                <a:solidFill>
                  <a:schemeClr val="bg1"/>
                </a:solidFill>
                <a:ea typeface="+mn-lt"/>
                <a:cs typeface="+mn-lt"/>
              </a:rPr>
              <a:t>Early adopter, therefore company seen as ‘too restrictive’ </a:t>
            </a:r>
            <a:endParaRPr lang="en-US" sz="800" dirty="0">
              <a:solidFill>
                <a:schemeClr val="bg1"/>
              </a:solidFill>
            </a:endParaRPr>
          </a:p>
          <a:p>
            <a:endParaRPr lang="en-US" sz="800" dirty="0">
              <a:solidFill>
                <a:schemeClr val="bg1"/>
              </a:solidFill>
              <a:ea typeface="+mn-lt"/>
              <a:cs typeface="+mn-lt"/>
            </a:endParaRPr>
          </a:p>
          <a:p>
            <a:r>
              <a:rPr lang="en-US" sz="800" u="sng" dirty="0">
                <a:solidFill>
                  <a:schemeClr val="bg1"/>
                </a:solidFill>
                <a:ea typeface="+mn-lt"/>
                <a:cs typeface="+mn-lt"/>
              </a:rPr>
              <a:t>Barriers </a:t>
            </a:r>
            <a:endParaRPr lang="en-US" u="sng">
              <a:solidFill>
                <a:schemeClr val="bg1"/>
              </a:solidFill>
            </a:endParaRPr>
          </a:p>
          <a:p>
            <a:pPr marL="171450" indent="-171450">
              <a:buFont typeface="Calibri"/>
              <a:buChar char="-"/>
            </a:pPr>
            <a:r>
              <a:rPr lang="en-US" sz="800" dirty="0">
                <a:solidFill>
                  <a:schemeClr val="bg1"/>
                </a:solidFill>
                <a:ea typeface="+mn-lt"/>
                <a:cs typeface="+mn-lt"/>
              </a:rPr>
              <a:t>is it necessary, government / airport/ health care should be doing this</a:t>
            </a:r>
            <a:endParaRPr lang="en-US">
              <a:solidFill>
                <a:schemeClr val="bg1"/>
              </a:solidFill>
            </a:endParaRPr>
          </a:p>
          <a:p>
            <a:pPr marL="171450" indent="-171450">
              <a:buFont typeface="Calibri"/>
              <a:buChar char="-"/>
            </a:pPr>
            <a:r>
              <a:rPr lang="en-US" sz="800" dirty="0">
                <a:solidFill>
                  <a:schemeClr val="bg1"/>
                </a:solidFill>
                <a:ea typeface="+mn-lt"/>
                <a:cs typeface="+mn-lt"/>
              </a:rPr>
              <a:t>Investment un-</a:t>
            </a:r>
            <a:r>
              <a:rPr lang="en-US" sz="800" dirty="0" err="1">
                <a:solidFill>
                  <a:schemeClr val="bg1"/>
                </a:solidFill>
                <a:ea typeface="+mn-lt"/>
                <a:cs typeface="+mn-lt"/>
              </a:rPr>
              <a:t>neccessary</a:t>
            </a:r>
            <a:endParaRPr lang="en-US" dirty="0">
              <a:solidFill>
                <a:schemeClr val="bg1"/>
              </a:solidFill>
            </a:endParaRPr>
          </a:p>
          <a:p>
            <a:pPr marL="171450" indent="-171450">
              <a:buFont typeface="Calibri"/>
              <a:buChar char="-"/>
            </a:pPr>
            <a:r>
              <a:rPr lang="en-US" sz="800" dirty="0">
                <a:solidFill>
                  <a:schemeClr val="bg1"/>
                </a:solidFill>
                <a:ea typeface="+mn-lt"/>
                <a:cs typeface="+mn-lt"/>
              </a:rPr>
              <a:t>Impacting an area of business that is plagued with un-happy customers</a:t>
            </a:r>
            <a:endParaRPr lang="en-US" dirty="0">
              <a:solidFill>
                <a:schemeClr val="bg1"/>
              </a:solidFill>
            </a:endParaRPr>
          </a:p>
        </p:txBody>
      </p:sp>
    </p:spTree>
    <p:extLst>
      <p:ext uri="{BB962C8B-B14F-4D97-AF65-F5344CB8AC3E}">
        <p14:creationId xmlns:p14="http://schemas.microsoft.com/office/powerpoint/2010/main" val="23027149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 Boardroom</Template>
  <TotalTime>359</TotalTime>
  <Words>1812</Words>
  <Application>Microsoft Office PowerPoint</Application>
  <PresentationFormat>Widescreen</PresentationFormat>
  <Paragraphs>193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Söhne</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Morgan</dc:creator>
  <cp:lastModifiedBy>Butcher, Jamie</cp:lastModifiedBy>
  <cp:revision>243</cp:revision>
  <dcterms:created xsi:type="dcterms:W3CDTF">2023-07-03T18:36:10Z</dcterms:created>
  <dcterms:modified xsi:type="dcterms:W3CDTF">2023-07-17T14:46:18Z</dcterms:modified>
</cp:coreProperties>
</file>