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8"/>
  </p:notesMasterIdLst>
  <p:sldIdLst>
    <p:sldId id="256" r:id="rId2"/>
    <p:sldId id="257" r:id="rId3"/>
    <p:sldId id="260" r:id="rId4"/>
    <p:sldId id="258" r:id="rId5"/>
    <p:sldId id="261" r:id="rId6"/>
    <p:sldId id="259" r:id="rId7"/>
    <p:sldId id="262" r:id="rId8"/>
    <p:sldId id="264" r:id="rId9"/>
    <p:sldId id="263" r:id="rId10"/>
    <p:sldId id="270" r:id="rId11"/>
    <p:sldId id="268" r:id="rId12"/>
    <p:sldId id="271" r:id="rId13"/>
    <p:sldId id="269" r:id="rId14"/>
    <p:sldId id="265" r:id="rId15"/>
    <p:sldId id="266" r:id="rId16"/>
    <p:sldId id="267"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A62FA6-9184-D372-9EDC-AA818DC92E8F}" v="53" dt="2023-06-29T09:50:07.161"/>
    <p1510:client id="{22216F91-B178-D2C5-C769-DDBD82C18188}" v="295" dt="2023-06-29T12:55:34.976"/>
    <p1510:client id="{4C369D0E-BF09-F046-217C-19AAD6860BAC}" v="13" dt="2023-06-26T19:59:20.013"/>
    <p1510:client id="{4EA4B36B-66C3-71B5-6A78-2BF91F579B99}" v="230" dt="2023-06-26T11:40:38.671"/>
    <p1510:client id="{64573C50-BAE5-934D-A92E-278D40028251}" v="759" dt="2023-06-28T19:27:27.238"/>
    <p1510:client id="{654DD94A-20F4-E97E-66ED-5EC7D1857EC1}" v="17" dt="2023-06-19T08:22:43.004"/>
    <p1510:client id="{81DFFD21-3055-495A-E662-7BD6F3167A92}" v="409" dt="2023-06-20T19:13:00.267"/>
    <p1510:client id="{8DA01381-EA87-282D-91CF-CD65BAABFC70}" v="75" dt="2023-06-29T11:50:49.188"/>
    <p1510:client id="{96BEBC60-36B8-CBBA-6E91-2DB0F34AF7D2}" v="152" dt="2023-06-26T19:48:26.440"/>
    <p1510:client id="{A3D553FA-3A3D-48D0-B769-5F64E22CC894}" v="295" dt="2023-06-08T19:33:44.374"/>
    <p1510:client id="{CCE739F0-C9C2-8956-EB75-3021672B7460}" v="228" dt="2023-06-25T20:04:30.084"/>
    <p1510:client id="{D36AB40D-53CD-6570-A240-CCB5944A7B11}" v="679" dt="2023-06-28T15:34:55.558"/>
    <p1510:client id="{D53CCEC4-937B-903C-7768-2C22A59361AB}" v="2" dt="2023-06-29T09:53:29.347"/>
    <p1510:client id="{DD843348-329C-B916-F065-F593A1DBBA97}" v="4" dt="2023-06-20T18:32:22.627"/>
    <p1510:client id="{E1B7C8FD-099C-2355-0D7B-FE4CD35F2AAB}" v="2" dt="2023-06-26T19:52:58.246"/>
    <p1510:client id="{EA8EED1D-70F2-6FD2-B844-6E572F75E8AE}" v="215" dt="2023-06-28T15:42:19.915"/>
    <p1510:client id="{F1410FD2-F2A6-1E6C-AA31-23F5794DFB1C}" v="44" dt="2023-06-28T09:04:58.684"/>
    <p1510:client id="{F34F6406-2EB0-A857-D8DC-B65C76CFFFDF}" v="76" dt="2023-06-27T19:59:18.963"/>
    <p1510:client id="{F7E8603C-F640-2C17-F63A-B8CC39FC4698}" v="9" dt="2023-06-20T18:38:50.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2DABA4-BF97-4BC3-967D-151201018917}"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6BFA6A1-24A5-4880-8062-3C94CA69CBCB}">
      <dgm:prSet/>
      <dgm:spPr/>
      <dgm:t>
        <a:bodyPr/>
        <a:lstStyle/>
        <a:p>
          <a:r>
            <a:rPr lang="en-GB"/>
            <a:t>A motive is a reason for doing something. Motivation is concerned with the strength and direction of behaviour and the factors that influence people to behave in certain way. (armstrong et al., 2012) </a:t>
          </a:r>
          <a:endParaRPr lang="en-US"/>
        </a:p>
      </dgm:t>
    </dgm:pt>
    <dgm:pt modelId="{0651B58F-AFA9-4EB4-A792-34DD7519A5B7}" type="parTrans" cxnId="{E79A0CC2-2D21-4AB7-8C7D-7D982859EA59}">
      <dgm:prSet/>
      <dgm:spPr/>
      <dgm:t>
        <a:bodyPr/>
        <a:lstStyle/>
        <a:p>
          <a:endParaRPr lang="en-US"/>
        </a:p>
      </dgm:t>
    </dgm:pt>
    <dgm:pt modelId="{E36A5203-067F-4DD7-A74A-B68EF3DDC2AB}" type="sibTrans" cxnId="{E79A0CC2-2D21-4AB7-8C7D-7D982859EA59}">
      <dgm:prSet/>
      <dgm:spPr/>
      <dgm:t>
        <a:bodyPr/>
        <a:lstStyle/>
        <a:p>
          <a:endParaRPr lang="en-US"/>
        </a:p>
      </dgm:t>
    </dgm:pt>
    <dgm:pt modelId="{4DAC573B-EC9F-4B3D-9D1F-8B590A4BCBED}">
      <dgm:prSet/>
      <dgm:spPr/>
      <dgm:t>
        <a:bodyPr/>
        <a:lstStyle/>
        <a:p>
          <a:r>
            <a:rPr lang="en-GB"/>
            <a:t>This explanation is clearer and direct so understandable a lot more.</a:t>
          </a:r>
          <a:endParaRPr lang="en-US"/>
        </a:p>
      </dgm:t>
    </dgm:pt>
    <dgm:pt modelId="{84D70A89-15E0-4AA2-8E46-9872E3A18036}" type="parTrans" cxnId="{B0D3603B-652B-4A16-8952-631EBE391B9B}">
      <dgm:prSet/>
      <dgm:spPr/>
      <dgm:t>
        <a:bodyPr/>
        <a:lstStyle/>
        <a:p>
          <a:endParaRPr lang="en-US"/>
        </a:p>
      </dgm:t>
    </dgm:pt>
    <dgm:pt modelId="{A0825069-6D60-4B6B-8751-DC1028994640}" type="sibTrans" cxnId="{B0D3603B-652B-4A16-8952-631EBE391B9B}">
      <dgm:prSet/>
      <dgm:spPr/>
      <dgm:t>
        <a:bodyPr/>
        <a:lstStyle/>
        <a:p>
          <a:endParaRPr lang="en-US"/>
        </a:p>
      </dgm:t>
    </dgm:pt>
    <dgm:pt modelId="{B8F7F9D9-3BBA-4E97-99FA-F3869AB7BBBA}" type="pres">
      <dgm:prSet presAssocID="{812DABA4-BF97-4BC3-967D-151201018917}" presName="linear" presStyleCnt="0">
        <dgm:presLayoutVars>
          <dgm:animLvl val="lvl"/>
          <dgm:resizeHandles val="exact"/>
        </dgm:presLayoutVars>
      </dgm:prSet>
      <dgm:spPr/>
    </dgm:pt>
    <dgm:pt modelId="{7F465B35-3A2F-4D46-ABBA-AFAF43D56A65}" type="pres">
      <dgm:prSet presAssocID="{06BFA6A1-24A5-4880-8062-3C94CA69CBCB}" presName="parentText" presStyleLbl="node1" presStyleIdx="0" presStyleCnt="2">
        <dgm:presLayoutVars>
          <dgm:chMax val="0"/>
          <dgm:bulletEnabled val="1"/>
        </dgm:presLayoutVars>
      </dgm:prSet>
      <dgm:spPr/>
    </dgm:pt>
    <dgm:pt modelId="{DF14B5AB-69CA-4298-8199-6E4FA16D8221}" type="pres">
      <dgm:prSet presAssocID="{E36A5203-067F-4DD7-A74A-B68EF3DDC2AB}" presName="spacer" presStyleCnt="0"/>
      <dgm:spPr/>
    </dgm:pt>
    <dgm:pt modelId="{AEF1DC25-49FF-43A1-9A39-688B76D4936B}" type="pres">
      <dgm:prSet presAssocID="{4DAC573B-EC9F-4B3D-9D1F-8B590A4BCBED}" presName="parentText" presStyleLbl="node1" presStyleIdx="1" presStyleCnt="2">
        <dgm:presLayoutVars>
          <dgm:chMax val="0"/>
          <dgm:bulletEnabled val="1"/>
        </dgm:presLayoutVars>
      </dgm:prSet>
      <dgm:spPr/>
    </dgm:pt>
  </dgm:ptLst>
  <dgm:cxnLst>
    <dgm:cxn modelId="{1184732D-C8A2-47AD-8B0D-835D1C233539}" type="presOf" srcId="{06BFA6A1-24A5-4880-8062-3C94CA69CBCB}" destId="{7F465B35-3A2F-4D46-ABBA-AFAF43D56A65}" srcOrd="0" destOrd="0" presId="urn:microsoft.com/office/officeart/2005/8/layout/vList2"/>
    <dgm:cxn modelId="{B0D3603B-652B-4A16-8952-631EBE391B9B}" srcId="{812DABA4-BF97-4BC3-967D-151201018917}" destId="{4DAC573B-EC9F-4B3D-9D1F-8B590A4BCBED}" srcOrd="1" destOrd="0" parTransId="{84D70A89-15E0-4AA2-8E46-9872E3A18036}" sibTransId="{A0825069-6D60-4B6B-8751-DC1028994640}"/>
    <dgm:cxn modelId="{7ACD2A83-33F8-48D0-9075-843C51DD74BE}" type="presOf" srcId="{4DAC573B-EC9F-4B3D-9D1F-8B590A4BCBED}" destId="{AEF1DC25-49FF-43A1-9A39-688B76D4936B}" srcOrd="0" destOrd="0" presId="urn:microsoft.com/office/officeart/2005/8/layout/vList2"/>
    <dgm:cxn modelId="{C1698FAF-3B45-475F-AEE3-CB7694EA6FDE}" type="presOf" srcId="{812DABA4-BF97-4BC3-967D-151201018917}" destId="{B8F7F9D9-3BBA-4E97-99FA-F3869AB7BBBA}" srcOrd="0" destOrd="0" presId="urn:microsoft.com/office/officeart/2005/8/layout/vList2"/>
    <dgm:cxn modelId="{E79A0CC2-2D21-4AB7-8C7D-7D982859EA59}" srcId="{812DABA4-BF97-4BC3-967D-151201018917}" destId="{06BFA6A1-24A5-4880-8062-3C94CA69CBCB}" srcOrd="0" destOrd="0" parTransId="{0651B58F-AFA9-4EB4-A792-34DD7519A5B7}" sibTransId="{E36A5203-067F-4DD7-A74A-B68EF3DDC2AB}"/>
    <dgm:cxn modelId="{D490CA56-7112-41A3-A944-7196E74C43EA}" type="presParOf" srcId="{B8F7F9D9-3BBA-4E97-99FA-F3869AB7BBBA}" destId="{7F465B35-3A2F-4D46-ABBA-AFAF43D56A65}" srcOrd="0" destOrd="0" presId="urn:microsoft.com/office/officeart/2005/8/layout/vList2"/>
    <dgm:cxn modelId="{C9EA231F-B903-4E96-A94E-5B72CB261BF1}" type="presParOf" srcId="{B8F7F9D9-3BBA-4E97-99FA-F3869AB7BBBA}" destId="{DF14B5AB-69CA-4298-8199-6E4FA16D8221}" srcOrd="1" destOrd="0" presId="urn:microsoft.com/office/officeart/2005/8/layout/vList2"/>
    <dgm:cxn modelId="{F64A45C1-5732-4AD2-A495-51FE0699AD70}" type="presParOf" srcId="{B8F7F9D9-3BBA-4E97-99FA-F3869AB7BBBA}" destId="{AEF1DC25-49FF-43A1-9A39-688B76D4936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A3824F-367B-4E45-9C62-39E3EDEA2F9D}"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13EEF7C5-85E2-43D8-83C5-107F55AC7842}">
      <dgm:prSet/>
      <dgm:spPr/>
      <dgm:t>
        <a:bodyPr/>
        <a:lstStyle/>
        <a:p>
          <a:r>
            <a:rPr lang="en-GB"/>
            <a:t>Taylor (1911)- motivated to work if rewards and punishments are directly related to performance.</a:t>
          </a:r>
          <a:endParaRPr lang="en-US"/>
        </a:p>
      </dgm:t>
    </dgm:pt>
    <dgm:pt modelId="{7BE62D1E-4F6F-424E-B7B2-5D05F1CD0412}" type="parTrans" cxnId="{D501726A-4453-4D40-B9D7-2C75A1F5371A}">
      <dgm:prSet/>
      <dgm:spPr/>
      <dgm:t>
        <a:bodyPr/>
        <a:lstStyle/>
        <a:p>
          <a:endParaRPr lang="en-US"/>
        </a:p>
      </dgm:t>
    </dgm:pt>
    <dgm:pt modelId="{5DD19C08-9F45-4624-8727-C98E89D6338C}" type="sibTrans" cxnId="{D501726A-4453-4D40-B9D7-2C75A1F5371A}">
      <dgm:prSet/>
      <dgm:spPr/>
      <dgm:t>
        <a:bodyPr/>
        <a:lstStyle/>
        <a:p>
          <a:endParaRPr lang="en-US"/>
        </a:p>
      </dgm:t>
    </dgm:pt>
    <dgm:pt modelId="{2D65D0F7-301B-405B-98B9-D175D5635751}">
      <dgm:prSet/>
      <dgm:spPr/>
      <dgm:t>
        <a:bodyPr/>
        <a:lstStyle/>
        <a:p>
          <a:r>
            <a:rPr lang="en-GB"/>
            <a:t>Hull (1951)- people perceive that certain actions help to achieve goals whilst others are unsuccessful, the successful actions are repeated when needed. </a:t>
          </a:r>
          <a:endParaRPr lang="en-US"/>
        </a:p>
      </dgm:t>
    </dgm:pt>
    <dgm:pt modelId="{4788EA07-53C7-4C1D-86AB-1BF0001D8536}" type="parTrans" cxnId="{FF6405C1-F0CC-4BA5-B10D-3B32C7821C35}">
      <dgm:prSet/>
      <dgm:spPr/>
      <dgm:t>
        <a:bodyPr/>
        <a:lstStyle/>
        <a:p>
          <a:endParaRPr lang="en-US"/>
        </a:p>
      </dgm:t>
    </dgm:pt>
    <dgm:pt modelId="{296D2D1D-075F-450C-B4D3-A1A32B5F2245}" type="sibTrans" cxnId="{FF6405C1-F0CC-4BA5-B10D-3B32C7821C35}">
      <dgm:prSet/>
      <dgm:spPr/>
      <dgm:t>
        <a:bodyPr/>
        <a:lstStyle/>
        <a:p>
          <a:endParaRPr lang="en-US"/>
        </a:p>
      </dgm:t>
    </dgm:pt>
    <dgm:pt modelId="{22F66D4E-A2EE-431F-9E0B-AA08D5304E24}">
      <dgm:prSet/>
      <dgm:spPr/>
      <dgm:t>
        <a:bodyPr/>
        <a:lstStyle/>
        <a:p>
          <a:r>
            <a:rPr lang="en-GB"/>
            <a:t>Maslow(1954) Alderfer (1972)- Maslow theory is a hierarchy of needs social, esteem, self-fulfilment etc. Alderfer is 3 basic needs. </a:t>
          </a:r>
          <a:endParaRPr lang="en-US"/>
        </a:p>
      </dgm:t>
    </dgm:pt>
    <dgm:pt modelId="{C1FD992C-4FC8-4675-9467-DE5CA02C46FF}" type="parTrans" cxnId="{4F1AF3B6-5DA3-43BE-956F-BC62D8BCE0E7}">
      <dgm:prSet/>
      <dgm:spPr/>
      <dgm:t>
        <a:bodyPr/>
        <a:lstStyle/>
        <a:p>
          <a:endParaRPr lang="en-US"/>
        </a:p>
      </dgm:t>
    </dgm:pt>
    <dgm:pt modelId="{AF63B59E-D7BE-4E14-947B-BAF1F3FFFC06}" type="sibTrans" cxnId="{4F1AF3B6-5DA3-43BE-956F-BC62D8BCE0E7}">
      <dgm:prSet/>
      <dgm:spPr/>
      <dgm:t>
        <a:bodyPr/>
        <a:lstStyle/>
        <a:p>
          <a:endParaRPr lang="en-US"/>
        </a:p>
      </dgm:t>
    </dgm:pt>
    <dgm:pt modelId="{D3274BA4-9CFA-4433-98C4-859337A8AF52}">
      <dgm:prSet/>
      <dgm:spPr/>
      <dgm:t>
        <a:bodyPr/>
        <a:lstStyle/>
        <a:p>
          <a:r>
            <a:rPr lang="en-GB"/>
            <a:t>Herzberg (1957)- two factors affect job satisfaction. Intrinsic and extrinsic.</a:t>
          </a:r>
          <a:endParaRPr lang="en-US"/>
        </a:p>
      </dgm:t>
    </dgm:pt>
    <dgm:pt modelId="{20835882-9C5B-45C9-B845-3E57123A5D93}" type="parTrans" cxnId="{6338E81B-B2F7-404E-B4D5-A206606DD221}">
      <dgm:prSet/>
      <dgm:spPr/>
      <dgm:t>
        <a:bodyPr/>
        <a:lstStyle/>
        <a:p>
          <a:endParaRPr lang="en-US"/>
        </a:p>
      </dgm:t>
    </dgm:pt>
    <dgm:pt modelId="{239650E5-95E7-4742-B65A-5FD4955158CB}" type="sibTrans" cxnId="{6338E81B-B2F7-404E-B4D5-A206606DD221}">
      <dgm:prSet/>
      <dgm:spPr/>
      <dgm:t>
        <a:bodyPr/>
        <a:lstStyle/>
        <a:p>
          <a:endParaRPr lang="en-US"/>
        </a:p>
      </dgm:t>
    </dgm:pt>
    <dgm:pt modelId="{DBD4FAE0-CF0B-4FB3-820B-11700DFCAB1A}">
      <dgm:prSet/>
      <dgm:spPr/>
      <dgm:t>
        <a:bodyPr/>
        <a:lstStyle/>
        <a:p>
          <a:r>
            <a:rPr lang="en-GB"/>
            <a:t>Vroom(1964) porter and Lawler (1968)- effort (motivation) depends on likelihood that rewards will follow and that rewards are worthwhile. </a:t>
          </a:r>
          <a:endParaRPr lang="en-US"/>
        </a:p>
      </dgm:t>
    </dgm:pt>
    <dgm:pt modelId="{A4F430C9-0651-4DB1-8471-47F8E5E2492A}" type="parTrans" cxnId="{E5F7142A-0582-4487-9C55-C96E2A40E17F}">
      <dgm:prSet/>
      <dgm:spPr/>
      <dgm:t>
        <a:bodyPr/>
        <a:lstStyle/>
        <a:p>
          <a:endParaRPr lang="en-US"/>
        </a:p>
      </dgm:t>
    </dgm:pt>
    <dgm:pt modelId="{816EE14C-AD77-4DD8-8B67-A542227D7871}" type="sibTrans" cxnId="{E5F7142A-0582-4487-9C55-C96E2A40E17F}">
      <dgm:prSet/>
      <dgm:spPr/>
      <dgm:t>
        <a:bodyPr/>
        <a:lstStyle/>
        <a:p>
          <a:endParaRPr lang="en-US"/>
        </a:p>
      </dgm:t>
    </dgm:pt>
    <dgm:pt modelId="{D9657BDA-721B-4005-900F-97896CB4297F}">
      <dgm:prSet/>
      <dgm:spPr/>
      <dgm:t>
        <a:bodyPr/>
        <a:lstStyle/>
        <a:p>
          <a:r>
            <a:rPr lang="en-GB"/>
            <a:t>Latham and Locke (1979)- motivation will improve if people have demanding but agreed goals and receive feedback.</a:t>
          </a:r>
          <a:endParaRPr lang="en-US"/>
        </a:p>
      </dgm:t>
    </dgm:pt>
    <dgm:pt modelId="{0752E9A8-61D2-48CE-BFB2-049BF7810E15}" type="parTrans" cxnId="{E27C2CAA-FE86-4990-A78D-81716EE0CC0E}">
      <dgm:prSet/>
      <dgm:spPr/>
      <dgm:t>
        <a:bodyPr/>
        <a:lstStyle/>
        <a:p>
          <a:endParaRPr lang="en-US"/>
        </a:p>
      </dgm:t>
    </dgm:pt>
    <dgm:pt modelId="{D919A851-CAD3-4130-B695-D9EEDFFA7A41}" type="sibTrans" cxnId="{E27C2CAA-FE86-4990-A78D-81716EE0CC0E}">
      <dgm:prSet/>
      <dgm:spPr/>
      <dgm:t>
        <a:bodyPr/>
        <a:lstStyle/>
        <a:p>
          <a:endParaRPr lang="en-US"/>
        </a:p>
      </dgm:t>
    </dgm:pt>
    <dgm:pt modelId="{5BFD482D-14AE-4D9F-B584-A745C25AA094}">
      <dgm:prSet/>
      <dgm:spPr/>
      <dgm:t>
        <a:bodyPr/>
        <a:lstStyle/>
        <a:p>
          <a:r>
            <a:rPr lang="en-GB"/>
            <a:t>Adams (1965)- better motivated if treated fairly in comparison with another group of people or relevant person. </a:t>
          </a:r>
          <a:endParaRPr lang="en-US"/>
        </a:p>
      </dgm:t>
    </dgm:pt>
    <dgm:pt modelId="{3A2A8B90-531B-44FF-8148-A242EEEC7CA0}" type="parTrans" cxnId="{0093300F-ED20-4258-A8A4-4D50803A3192}">
      <dgm:prSet/>
      <dgm:spPr/>
      <dgm:t>
        <a:bodyPr/>
        <a:lstStyle/>
        <a:p>
          <a:endParaRPr lang="en-US"/>
        </a:p>
      </dgm:t>
    </dgm:pt>
    <dgm:pt modelId="{B7E369D9-AF3A-4EB4-8547-ACA2A3FB82E2}" type="sibTrans" cxnId="{0093300F-ED20-4258-A8A4-4D50803A3192}">
      <dgm:prSet/>
      <dgm:spPr/>
      <dgm:t>
        <a:bodyPr/>
        <a:lstStyle/>
        <a:p>
          <a:endParaRPr lang="en-US"/>
        </a:p>
      </dgm:t>
    </dgm:pt>
    <dgm:pt modelId="{24E897C0-D0E9-461F-8DA8-A765A860C044}" type="pres">
      <dgm:prSet presAssocID="{E9A3824F-367B-4E45-9C62-39E3EDEA2F9D}" presName="diagram" presStyleCnt="0">
        <dgm:presLayoutVars>
          <dgm:dir/>
          <dgm:resizeHandles val="exact"/>
        </dgm:presLayoutVars>
      </dgm:prSet>
      <dgm:spPr/>
    </dgm:pt>
    <dgm:pt modelId="{B59FEB41-7A05-4741-8888-217E142D95A1}" type="pres">
      <dgm:prSet presAssocID="{13EEF7C5-85E2-43D8-83C5-107F55AC7842}" presName="node" presStyleLbl="node1" presStyleIdx="0" presStyleCnt="7">
        <dgm:presLayoutVars>
          <dgm:bulletEnabled val="1"/>
        </dgm:presLayoutVars>
      </dgm:prSet>
      <dgm:spPr/>
    </dgm:pt>
    <dgm:pt modelId="{E94F25A7-451C-467D-9E58-90676109DC6B}" type="pres">
      <dgm:prSet presAssocID="{5DD19C08-9F45-4624-8727-C98E89D6338C}" presName="sibTrans" presStyleCnt="0"/>
      <dgm:spPr/>
    </dgm:pt>
    <dgm:pt modelId="{87E1CC7B-EDB8-45D9-A24A-046CC3034539}" type="pres">
      <dgm:prSet presAssocID="{2D65D0F7-301B-405B-98B9-D175D5635751}" presName="node" presStyleLbl="node1" presStyleIdx="1" presStyleCnt="7">
        <dgm:presLayoutVars>
          <dgm:bulletEnabled val="1"/>
        </dgm:presLayoutVars>
      </dgm:prSet>
      <dgm:spPr/>
    </dgm:pt>
    <dgm:pt modelId="{A5B4E40A-C988-4AAB-8341-D282F37BF5F3}" type="pres">
      <dgm:prSet presAssocID="{296D2D1D-075F-450C-B4D3-A1A32B5F2245}" presName="sibTrans" presStyleCnt="0"/>
      <dgm:spPr/>
    </dgm:pt>
    <dgm:pt modelId="{5A5C700C-8142-45B4-B4F0-847EA5EC5188}" type="pres">
      <dgm:prSet presAssocID="{22F66D4E-A2EE-431F-9E0B-AA08D5304E24}" presName="node" presStyleLbl="node1" presStyleIdx="2" presStyleCnt="7">
        <dgm:presLayoutVars>
          <dgm:bulletEnabled val="1"/>
        </dgm:presLayoutVars>
      </dgm:prSet>
      <dgm:spPr/>
    </dgm:pt>
    <dgm:pt modelId="{AD6BD5E2-E441-43AB-9D8D-782E9013D2C9}" type="pres">
      <dgm:prSet presAssocID="{AF63B59E-D7BE-4E14-947B-BAF1F3FFFC06}" presName="sibTrans" presStyleCnt="0"/>
      <dgm:spPr/>
    </dgm:pt>
    <dgm:pt modelId="{67E24337-6E9E-4571-89DD-81625E093387}" type="pres">
      <dgm:prSet presAssocID="{D3274BA4-9CFA-4433-98C4-859337A8AF52}" presName="node" presStyleLbl="node1" presStyleIdx="3" presStyleCnt="7">
        <dgm:presLayoutVars>
          <dgm:bulletEnabled val="1"/>
        </dgm:presLayoutVars>
      </dgm:prSet>
      <dgm:spPr/>
    </dgm:pt>
    <dgm:pt modelId="{7F57430E-B8DB-488C-B242-3325C8EC7FA8}" type="pres">
      <dgm:prSet presAssocID="{239650E5-95E7-4742-B65A-5FD4955158CB}" presName="sibTrans" presStyleCnt="0"/>
      <dgm:spPr/>
    </dgm:pt>
    <dgm:pt modelId="{E7892603-E72C-4040-BAF2-BA103AEAE98A}" type="pres">
      <dgm:prSet presAssocID="{DBD4FAE0-CF0B-4FB3-820B-11700DFCAB1A}" presName="node" presStyleLbl="node1" presStyleIdx="4" presStyleCnt="7">
        <dgm:presLayoutVars>
          <dgm:bulletEnabled val="1"/>
        </dgm:presLayoutVars>
      </dgm:prSet>
      <dgm:spPr/>
    </dgm:pt>
    <dgm:pt modelId="{FC031703-7BF4-44FC-9BEA-808E9281ABC5}" type="pres">
      <dgm:prSet presAssocID="{816EE14C-AD77-4DD8-8B67-A542227D7871}" presName="sibTrans" presStyleCnt="0"/>
      <dgm:spPr/>
    </dgm:pt>
    <dgm:pt modelId="{0B54AE9A-4077-456F-ABBB-CFE3F9AB3407}" type="pres">
      <dgm:prSet presAssocID="{D9657BDA-721B-4005-900F-97896CB4297F}" presName="node" presStyleLbl="node1" presStyleIdx="5" presStyleCnt="7">
        <dgm:presLayoutVars>
          <dgm:bulletEnabled val="1"/>
        </dgm:presLayoutVars>
      </dgm:prSet>
      <dgm:spPr/>
    </dgm:pt>
    <dgm:pt modelId="{63DD75E3-CF1E-43E7-AA22-4ECA2A5C3C5D}" type="pres">
      <dgm:prSet presAssocID="{D919A851-CAD3-4130-B695-D9EEDFFA7A41}" presName="sibTrans" presStyleCnt="0"/>
      <dgm:spPr/>
    </dgm:pt>
    <dgm:pt modelId="{6D52CB0A-101D-491D-9CE1-B90D17FB3034}" type="pres">
      <dgm:prSet presAssocID="{5BFD482D-14AE-4D9F-B584-A745C25AA094}" presName="node" presStyleLbl="node1" presStyleIdx="6" presStyleCnt="7">
        <dgm:presLayoutVars>
          <dgm:bulletEnabled val="1"/>
        </dgm:presLayoutVars>
      </dgm:prSet>
      <dgm:spPr/>
    </dgm:pt>
  </dgm:ptLst>
  <dgm:cxnLst>
    <dgm:cxn modelId="{87D0AC0B-B086-4E2E-B0C7-787E8F2A64C3}" type="presOf" srcId="{D3274BA4-9CFA-4433-98C4-859337A8AF52}" destId="{67E24337-6E9E-4571-89DD-81625E093387}" srcOrd="0" destOrd="0" presId="urn:microsoft.com/office/officeart/2005/8/layout/default"/>
    <dgm:cxn modelId="{0093300F-ED20-4258-A8A4-4D50803A3192}" srcId="{E9A3824F-367B-4E45-9C62-39E3EDEA2F9D}" destId="{5BFD482D-14AE-4D9F-B584-A745C25AA094}" srcOrd="6" destOrd="0" parTransId="{3A2A8B90-531B-44FF-8148-A242EEEC7CA0}" sibTransId="{B7E369D9-AF3A-4EB4-8547-ACA2A3FB82E2}"/>
    <dgm:cxn modelId="{6338E81B-B2F7-404E-B4D5-A206606DD221}" srcId="{E9A3824F-367B-4E45-9C62-39E3EDEA2F9D}" destId="{D3274BA4-9CFA-4433-98C4-859337A8AF52}" srcOrd="3" destOrd="0" parTransId="{20835882-9C5B-45C9-B845-3E57123A5D93}" sibTransId="{239650E5-95E7-4742-B65A-5FD4955158CB}"/>
    <dgm:cxn modelId="{E5F7142A-0582-4487-9C55-C96E2A40E17F}" srcId="{E9A3824F-367B-4E45-9C62-39E3EDEA2F9D}" destId="{DBD4FAE0-CF0B-4FB3-820B-11700DFCAB1A}" srcOrd="4" destOrd="0" parTransId="{A4F430C9-0651-4DB1-8471-47F8E5E2492A}" sibTransId="{816EE14C-AD77-4DD8-8B67-A542227D7871}"/>
    <dgm:cxn modelId="{E90D3C3A-42E9-46B8-83BB-0F04995A5449}" type="presOf" srcId="{13EEF7C5-85E2-43D8-83C5-107F55AC7842}" destId="{B59FEB41-7A05-4741-8888-217E142D95A1}" srcOrd="0" destOrd="0" presId="urn:microsoft.com/office/officeart/2005/8/layout/default"/>
    <dgm:cxn modelId="{D501726A-4453-4D40-B9D7-2C75A1F5371A}" srcId="{E9A3824F-367B-4E45-9C62-39E3EDEA2F9D}" destId="{13EEF7C5-85E2-43D8-83C5-107F55AC7842}" srcOrd="0" destOrd="0" parTransId="{7BE62D1E-4F6F-424E-B7B2-5D05F1CD0412}" sibTransId="{5DD19C08-9F45-4624-8727-C98E89D6338C}"/>
    <dgm:cxn modelId="{A8D93086-7385-418E-804C-4A4EADC23026}" type="presOf" srcId="{DBD4FAE0-CF0B-4FB3-820B-11700DFCAB1A}" destId="{E7892603-E72C-4040-BAF2-BA103AEAE98A}" srcOrd="0" destOrd="0" presId="urn:microsoft.com/office/officeart/2005/8/layout/default"/>
    <dgm:cxn modelId="{E27C2CAA-FE86-4990-A78D-81716EE0CC0E}" srcId="{E9A3824F-367B-4E45-9C62-39E3EDEA2F9D}" destId="{D9657BDA-721B-4005-900F-97896CB4297F}" srcOrd="5" destOrd="0" parTransId="{0752E9A8-61D2-48CE-BFB2-049BF7810E15}" sibTransId="{D919A851-CAD3-4130-B695-D9EEDFFA7A41}"/>
    <dgm:cxn modelId="{17F5C2AB-3A24-4188-89FD-2214BB5BB63F}" type="presOf" srcId="{5BFD482D-14AE-4D9F-B584-A745C25AA094}" destId="{6D52CB0A-101D-491D-9CE1-B90D17FB3034}" srcOrd="0" destOrd="0" presId="urn:microsoft.com/office/officeart/2005/8/layout/default"/>
    <dgm:cxn modelId="{4F1AF3B6-5DA3-43BE-956F-BC62D8BCE0E7}" srcId="{E9A3824F-367B-4E45-9C62-39E3EDEA2F9D}" destId="{22F66D4E-A2EE-431F-9E0B-AA08D5304E24}" srcOrd="2" destOrd="0" parTransId="{C1FD992C-4FC8-4675-9467-DE5CA02C46FF}" sibTransId="{AF63B59E-D7BE-4E14-947B-BAF1F3FFFC06}"/>
    <dgm:cxn modelId="{FF6405C1-F0CC-4BA5-B10D-3B32C7821C35}" srcId="{E9A3824F-367B-4E45-9C62-39E3EDEA2F9D}" destId="{2D65D0F7-301B-405B-98B9-D175D5635751}" srcOrd="1" destOrd="0" parTransId="{4788EA07-53C7-4C1D-86AB-1BF0001D8536}" sibTransId="{296D2D1D-075F-450C-B4D3-A1A32B5F2245}"/>
    <dgm:cxn modelId="{532E0BDF-E616-41C4-92D3-AB37C1DA0D3C}" type="presOf" srcId="{2D65D0F7-301B-405B-98B9-D175D5635751}" destId="{87E1CC7B-EDB8-45D9-A24A-046CC3034539}" srcOrd="0" destOrd="0" presId="urn:microsoft.com/office/officeart/2005/8/layout/default"/>
    <dgm:cxn modelId="{CB1FE4E2-0602-431E-BAF1-E4BBB6D3B107}" type="presOf" srcId="{22F66D4E-A2EE-431F-9E0B-AA08D5304E24}" destId="{5A5C700C-8142-45B4-B4F0-847EA5EC5188}" srcOrd="0" destOrd="0" presId="urn:microsoft.com/office/officeart/2005/8/layout/default"/>
    <dgm:cxn modelId="{01BAA7E8-4D10-4D0F-BE60-81668EAFC533}" type="presOf" srcId="{E9A3824F-367B-4E45-9C62-39E3EDEA2F9D}" destId="{24E897C0-D0E9-461F-8DA8-A765A860C044}" srcOrd="0" destOrd="0" presId="urn:microsoft.com/office/officeart/2005/8/layout/default"/>
    <dgm:cxn modelId="{3A007AF2-4C08-4969-BB94-583638FC2221}" type="presOf" srcId="{D9657BDA-721B-4005-900F-97896CB4297F}" destId="{0B54AE9A-4077-456F-ABBB-CFE3F9AB3407}" srcOrd="0" destOrd="0" presId="urn:microsoft.com/office/officeart/2005/8/layout/default"/>
    <dgm:cxn modelId="{5FBC5AA7-4614-4263-B6EE-93FA8A6060DB}" type="presParOf" srcId="{24E897C0-D0E9-461F-8DA8-A765A860C044}" destId="{B59FEB41-7A05-4741-8888-217E142D95A1}" srcOrd="0" destOrd="0" presId="urn:microsoft.com/office/officeart/2005/8/layout/default"/>
    <dgm:cxn modelId="{00DF1193-EAE5-4C00-8473-F395169B7418}" type="presParOf" srcId="{24E897C0-D0E9-461F-8DA8-A765A860C044}" destId="{E94F25A7-451C-467D-9E58-90676109DC6B}" srcOrd="1" destOrd="0" presId="urn:microsoft.com/office/officeart/2005/8/layout/default"/>
    <dgm:cxn modelId="{BD3ABEAB-1155-4D5C-BADF-11C73044CE40}" type="presParOf" srcId="{24E897C0-D0E9-461F-8DA8-A765A860C044}" destId="{87E1CC7B-EDB8-45D9-A24A-046CC3034539}" srcOrd="2" destOrd="0" presId="urn:microsoft.com/office/officeart/2005/8/layout/default"/>
    <dgm:cxn modelId="{08CCBAFF-E4F4-47A9-9A51-AEE676FC55AE}" type="presParOf" srcId="{24E897C0-D0E9-461F-8DA8-A765A860C044}" destId="{A5B4E40A-C988-4AAB-8341-D282F37BF5F3}" srcOrd="3" destOrd="0" presId="urn:microsoft.com/office/officeart/2005/8/layout/default"/>
    <dgm:cxn modelId="{2E98B57D-3381-41FF-8488-5FC0096E230F}" type="presParOf" srcId="{24E897C0-D0E9-461F-8DA8-A765A860C044}" destId="{5A5C700C-8142-45B4-B4F0-847EA5EC5188}" srcOrd="4" destOrd="0" presId="urn:microsoft.com/office/officeart/2005/8/layout/default"/>
    <dgm:cxn modelId="{B8B7281B-A6A3-4ED8-96F8-6C5006505EEB}" type="presParOf" srcId="{24E897C0-D0E9-461F-8DA8-A765A860C044}" destId="{AD6BD5E2-E441-43AB-9D8D-782E9013D2C9}" srcOrd="5" destOrd="0" presId="urn:microsoft.com/office/officeart/2005/8/layout/default"/>
    <dgm:cxn modelId="{19CC0542-8009-4BB7-9760-70E1EB06B2D2}" type="presParOf" srcId="{24E897C0-D0E9-461F-8DA8-A765A860C044}" destId="{67E24337-6E9E-4571-89DD-81625E093387}" srcOrd="6" destOrd="0" presId="urn:microsoft.com/office/officeart/2005/8/layout/default"/>
    <dgm:cxn modelId="{C88DCFE4-BD0D-4781-9F3F-B6C81B166CDE}" type="presParOf" srcId="{24E897C0-D0E9-461F-8DA8-A765A860C044}" destId="{7F57430E-B8DB-488C-B242-3325C8EC7FA8}" srcOrd="7" destOrd="0" presId="urn:microsoft.com/office/officeart/2005/8/layout/default"/>
    <dgm:cxn modelId="{DB8045B8-D7BA-4B2C-95BC-C855E83505D3}" type="presParOf" srcId="{24E897C0-D0E9-461F-8DA8-A765A860C044}" destId="{E7892603-E72C-4040-BAF2-BA103AEAE98A}" srcOrd="8" destOrd="0" presId="urn:microsoft.com/office/officeart/2005/8/layout/default"/>
    <dgm:cxn modelId="{DE6BFEDF-D5FE-4A84-8C34-DB2AEAC3BE65}" type="presParOf" srcId="{24E897C0-D0E9-461F-8DA8-A765A860C044}" destId="{FC031703-7BF4-44FC-9BEA-808E9281ABC5}" srcOrd="9" destOrd="0" presId="urn:microsoft.com/office/officeart/2005/8/layout/default"/>
    <dgm:cxn modelId="{F3C1B847-F34F-4BC7-B5A1-B6E003A7CC80}" type="presParOf" srcId="{24E897C0-D0E9-461F-8DA8-A765A860C044}" destId="{0B54AE9A-4077-456F-ABBB-CFE3F9AB3407}" srcOrd="10" destOrd="0" presId="urn:microsoft.com/office/officeart/2005/8/layout/default"/>
    <dgm:cxn modelId="{0205337E-68B0-41EB-B653-D73FCAF3E139}" type="presParOf" srcId="{24E897C0-D0E9-461F-8DA8-A765A860C044}" destId="{63DD75E3-CF1E-43E7-AA22-4ECA2A5C3C5D}" srcOrd="11" destOrd="0" presId="urn:microsoft.com/office/officeart/2005/8/layout/default"/>
    <dgm:cxn modelId="{FA0F1EB4-B8C2-47E1-81B9-79ED27D7DCC8}" type="presParOf" srcId="{24E897C0-D0E9-461F-8DA8-A765A860C044}" destId="{6D52CB0A-101D-491D-9CE1-B90D17FB3034}"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65B35-3A2F-4D46-ABBA-AFAF43D56A65}">
      <dsp:nvSpPr>
        <dsp:cNvPr id="0" name=""/>
        <dsp:cNvSpPr/>
      </dsp:nvSpPr>
      <dsp:spPr>
        <a:xfrm>
          <a:off x="0" y="56306"/>
          <a:ext cx="5210615" cy="23025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motive is a reason for doing something. Motivation is concerned with the strength and direction of behaviour and the factors that influence people to behave in certain way. (armstrong et al., 2012) </a:t>
          </a:r>
          <a:endParaRPr lang="en-US" sz="2400" kern="1200"/>
        </a:p>
      </dsp:txBody>
      <dsp:txXfrm>
        <a:off x="112402" y="168708"/>
        <a:ext cx="4985811" cy="2077755"/>
      </dsp:txXfrm>
    </dsp:sp>
    <dsp:sp modelId="{AEF1DC25-49FF-43A1-9A39-688B76D4936B}">
      <dsp:nvSpPr>
        <dsp:cNvPr id="0" name=""/>
        <dsp:cNvSpPr/>
      </dsp:nvSpPr>
      <dsp:spPr>
        <a:xfrm>
          <a:off x="0" y="2427986"/>
          <a:ext cx="5210615" cy="230255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explanation is clearer and direct so understandable a lot more.</a:t>
          </a:r>
          <a:endParaRPr lang="en-US" sz="2400" kern="1200"/>
        </a:p>
      </dsp:txBody>
      <dsp:txXfrm>
        <a:off x="112402" y="2540388"/>
        <a:ext cx="4985811" cy="20777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EB41-7A05-4741-8888-217E142D95A1}">
      <dsp:nvSpPr>
        <dsp:cNvPr id="0" name=""/>
        <dsp:cNvSpPr/>
      </dsp:nvSpPr>
      <dsp:spPr>
        <a:xfrm>
          <a:off x="1247152" y="1802"/>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Taylor (1911)- motivated to work if rewards and punishments are directly related to performance.</a:t>
          </a:r>
          <a:endParaRPr lang="en-US" sz="1800" kern="1200"/>
        </a:p>
      </dsp:txBody>
      <dsp:txXfrm>
        <a:off x="1247152" y="1802"/>
        <a:ext cx="2746048" cy="1647629"/>
      </dsp:txXfrm>
    </dsp:sp>
    <dsp:sp modelId="{87E1CC7B-EDB8-45D9-A24A-046CC3034539}">
      <dsp:nvSpPr>
        <dsp:cNvPr id="0" name=""/>
        <dsp:cNvSpPr/>
      </dsp:nvSpPr>
      <dsp:spPr>
        <a:xfrm>
          <a:off x="4267805" y="1802"/>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Hull (1951)- people perceive that certain actions help to achieve goals whilst others are unsuccessful, the successful actions are repeated when needed. </a:t>
          </a:r>
          <a:endParaRPr lang="en-US" sz="1800" kern="1200"/>
        </a:p>
      </dsp:txBody>
      <dsp:txXfrm>
        <a:off x="4267805" y="1802"/>
        <a:ext cx="2746048" cy="1647629"/>
      </dsp:txXfrm>
    </dsp:sp>
    <dsp:sp modelId="{5A5C700C-8142-45B4-B4F0-847EA5EC5188}">
      <dsp:nvSpPr>
        <dsp:cNvPr id="0" name=""/>
        <dsp:cNvSpPr/>
      </dsp:nvSpPr>
      <dsp:spPr>
        <a:xfrm>
          <a:off x="7288459" y="1802"/>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Maslow(1954) Alderfer (1972)- Maslow theory is a hierarchy of needs social, esteem, self-fulfilment etc. Alderfer is 3 basic needs. </a:t>
          </a:r>
          <a:endParaRPr lang="en-US" sz="1800" kern="1200"/>
        </a:p>
      </dsp:txBody>
      <dsp:txXfrm>
        <a:off x="7288459" y="1802"/>
        <a:ext cx="2746048" cy="1647629"/>
      </dsp:txXfrm>
    </dsp:sp>
    <dsp:sp modelId="{67E24337-6E9E-4571-89DD-81625E093387}">
      <dsp:nvSpPr>
        <dsp:cNvPr id="0" name=""/>
        <dsp:cNvSpPr/>
      </dsp:nvSpPr>
      <dsp:spPr>
        <a:xfrm>
          <a:off x="1247152" y="1924036"/>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Herzberg (1957)- two factors affect job satisfaction. Intrinsic and extrinsic.</a:t>
          </a:r>
          <a:endParaRPr lang="en-US" sz="1800" kern="1200"/>
        </a:p>
      </dsp:txBody>
      <dsp:txXfrm>
        <a:off x="1247152" y="1924036"/>
        <a:ext cx="2746048" cy="1647629"/>
      </dsp:txXfrm>
    </dsp:sp>
    <dsp:sp modelId="{E7892603-E72C-4040-BAF2-BA103AEAE98A}">
      <dsp:nvSpPr>
        <dsp:cNvPr id="0" name=""/>
        <dsp:cNvSpPr/>
      </dsp:nvSpPr>
      <dsp:spPr>
        <a:xfrm>
          <a:off x="4267805" y="1924036"/>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Vroom(1964) porter and Lawler (1968)- effort (motivation) depends on likelihood that rewards will follow and that rewards are worthwhile. </a:t>
          </a:r>
          <a:endParaRPr lang="en-US" sz="1800" kern="1200"/>
        </a:p>
      </dsp:txBody>
      <dsp:txXfrm>
        <a:off x="4267805" y="1924036"/>
        <a:ext cx="2746048" cy="1647629"/>
      </dsp:txXfrm>
    </dsp:sp>
    <dsp:sp modelId="{0B54AE9A-4077-456F-ABBB-CFE3F9AB3407}">
      <dsp:nvSpPr>
        <dsp:cNvPr id="0" name=""/>
        <dsp:cNvSpPr/>
      </dsp:nvSpPr>
      <dsp:spPr>
        <a:xfrm>
          <a:off x="7288459" y="1924036"/>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Latham and Locke (1979)- motivation will improve if people have demanding but agreed goals and receive feedback.</a:t>
          </a:r>
          <a:endParaRPr lang="en-US" sz="1800" kern="1200"/>
        </a:p>
      </dsp:txBody>
      <dsp:txXfrm>
        <a:off x="7288459" y="1924036"/>
        <a:ext cx="2746048" cy="1647629"/>
      </dsp:txXfrm>
    </dsp:sp>
    <dsp:sp modelId="{6D52CB0A-101D-491D-9CE1-B90D17FB3034}">
      <dsp:nvSpPr>
        <dsp:cNvPr id="0" name=""/>
        <dsp:cNvSpPr/>
      </dsp:nvSpPr>
      <dsp:spPr>
        <a:xfrm>
          <a:off x="4267805" y="3846270"/>
          <a:ext cx="2746048" cy="164762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Adams (1965)- better motivated if treated fairly in comparison with another group of people or relevant person. </a:t>
          </a:r>
          <a:endParaRPr lang="en-US" sz="1800" kern="1200"/>
        </a:p>
      </dsp:txBody>
      <dsp:txXfrm>
        <a:off x="4267805" y="3846270"/>
        <a:ext cx="2746048" cy="16476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61A19-2A49-4C83-B65E-45686F3780D8}" type="datetimeFigureOut">
              <a:t>29/06/2023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8D2F58-8AFB-4E82-A183-D7C74A694CB2}" type="slidenum">
              <a:t>‹#›</a:t>
            </a:fld>
            <a:endParaRPr lang="en-GB"/>
          </a:p>
        </p:txBody>
      </p:sp>
    </p:spTree>
    <p:extLst>
      <p:ext uri="{BB962C8B-B14F-4D97-AF65-F5344CB8AC3E}">
        <p14:creationId xmlns:p14="http://schemas.microsoft.com/office/powerpoint/2010/main" val="122051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a:t>
            </a:fld>
            <a:endParaRPr lang="en-GB"/>
          </a:p>
        </p:txBody>
      </p:sp>
    </p:spTree>
    <p:extLst>
      <p:ext uri="{BB962C8B-B14F-4D97-AF65-F5344CB8AC3E}">
        <p14:creationId xmlns:p14="http://schemas.microsoft.com/office/powerpoint/2010/main" val="805984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2</a:t>
            </a:fld>
            <a:endParaRPr lang="en-GB"/>
          </a:p>
        </p:txBody>
      </p:sp>
    </p:spTree>
    <p:extLst>
      <p:ext uri="{BB962C8B-B14F-4D97-AF65-F5344CB8AC3E}">
        <p14:creationId xmlns:p14="http://schemas.microsoft.com/office/powerpoint/2010/main" val="232910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3</a:t>
            </a:fld>
            <a:endParaRPr lang="en-GB"/>
          </a:p>
        </p:txBody>
      </p:sp>
    </p:spTree>
    <p:extLst>
      <p:ext uri="{BB962C8B-B14F-4D97-AF65-F5344CB8AC3E}">
        <p14:creationId xmlns:p14="http://schemas.microsoft.com/office/powerpoint/2010/main" val="3190513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4</a:t>
            </a:fld>
            <a:endParaRPr lang="en-GB"/>
          </a:p>
        </p:txBody>
      </p:sp>
    </p:spTree>
    <p:extLst>
      <p:ext uri="{BB962C8B-B14F-4D97-AF65-F5344CB8AC3E}">
        <p14:creationId xmlns:p14="http://schemas.microsoft.com/office/powerpoint/2010/main" val="4210047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5</a:t>
            </a:fld>
            <a:endParaRPr lang="en-GB"/>
          </a:p>
        </p:txBody>
      </p:sp>
    </p:spTree>
    <p:extLst>
      <p:ext uri="{BB962C8B-B14F-4D97-AF65-F5344CB8AC3E}">
        <p14:creationId xmlns:p14="http://schemas.microsoft.com/office/powerpoint/2010/main" val="1941447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6</a:t>
            </a:fld>
            <a:endParaRPr lang="en-GB"/>
          </a:p>
        </p:txBody>
      </p:sp>
    </p:spTree>
    <p:extLst>
      <p:ext uri="{BB962C8B-B14F-4D97-AF65-F5344CB8AC3E}">
        <p14:creationId xmlns:p14="http://schemas.microsoft.com/office/powerpoint/2010/main" val="126915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7</a:t>
            </a:fld>
            <a:endParaRPr lang="en-GB"/>
          </a:p>
        </p:txBody>
      </p:sp>
    </p:spTree>
    <p:extLst>
      <p:ext uri="{BB962C8B-B14F-4D97-AF65-F5344CB8AC3E}">
        <p14:creationId xmlns:p14="http://schemas.microsoft.com/office/powerpoint/2010/main" val="2948621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8</a:t>
            </a:fld>
            <a:endParaRPr lang="en-GB"/>
          </a:p>
        </p:txBody>
      </p:sp>
    </p:spTree>
    <p:extLst>
      <p:ext uri="{BB962C8B-B14F-4D97-AF65-F5344CB8AC3E}">
        <p14:creationId xmlns:p14="http://schemas.microsoft.com/office/powerpoint/2010/main" val="1222484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9</a:t>
            </a:fld>
            <a:endParaRPr lang="en-GB"/>
          </a:p>
        </p:txBody>
      </p:sp>
    </p:spTree>
    <p:extLst>
      <p:ext uri="{BB962C8B-B14F-4D97-AF65-F5344CB8AC3E}">
        <p14:creationId xmlns:p14="http://schemas.microsoft.com/office/powerpoint/2010/main" val="2556946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10</a:t>
            </a:fld>
            <a:endParaRPr lang="en-GB"/>
          </a:p>
        </p:txBody>
      </p:sp>
    </p:spTree>
    <p:extLst>
      <p:ext uri="{BB962C8B-B14F-4D97-AF65-F5344CB8AC3E}">
        <p14:creationId xmlns:p14="http://schemas.microsoft.com/office/powerpoint/2010/main" val="4179608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11</a:t>
            </a:fld>
            <a:endParaRPr lang="en-GB"/>
          </a:p>
        </p:txBody>
      </p:sp>
    </p:spTree>
    <p:extLst>
      <p:ext uri="{BB962C8B-B14F-4D97-AF65-F5344CB8AC3E}">
        <p14:creationId xmlns:p14="http://schemas.microsoft.com/office/powerpoint/2010/main" val="3585813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12</a:t>
            </a:fld>
            <a:endParaRPr lang="en-GB"/>
          </a:p>
        </p:txBody>
      </p:sp>
    </p:spTree>
    <p:extLst>
      <p:ext uri="{BB962C8B-B14F-4D97-AF65-F5344CB8AC3E}">
        <p14:creationId xmlns:p14="http://schemas.microsoft.com/office/powerpoint/2010/main" val="3453996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13</a:t>
            </a:fld>
            <a:endParaRPr lang="en-GB"/>
          </a:p>
        </p:txBody>
      </p:sp>
    </p:spTree>
    <p:extLst>
      <p:ext uri="{BB962C8B-B14F-4D97-AF65-F5344CB8AC3E}">
        <p14:creationId xmlns:p14="http://schemas.microsoft.com/office/powerpoint/2010/main" val="4178121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14</a:t>
            </a:fld>
            <a:endParaRPr lang="en-GB"/>
          </a:p>
        </p:txBody>
      </p:sp>
    </p:spTree>
    <p:extLst>
      <p:ext uri="{BB962C8B-B14F-4D97-AF65-F5344CB8AC3E}">
        <p14:creationId xmlns:p14="http://schemas.microsoft.com/office/powerpoint/2010/main" val="2999175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15</a:t>
            </a:fld>
            <a:endParaRPr lang="en-GB"/>
          </a:p>
        </p:txBody>
      </p:sp>
    </p:spTree>
    <p:extLst>
      <p:ext uri="{BB962C8B-B14F-4D97-AF65-F5344CB8AC3E}">
        <p14:creationId xmlns:p14="http://schemas.microsoft.com/office/powerpoint/2010/main" val="1219874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8D2F58-8AFB-4E82-A183-D7C74A694CB2}" type="slidenum">
              <a:t>16</a:t>
            </a:fld>
            <a:endParaRPr lang="en-GB"/>
          </a:p>
        </p:txBody>
      </p:sp>
    </p:spTree>
    <p:extLst>
      <p:ext uri="{BB962C8B-B14F-4D97-AF65-F5344CB8AC3E}">
        <p14:creationId xmlns:p14="http://schemas.microsoft.com/office/powerpoint/2010/main" val="4074638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3926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95504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951251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36911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018744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89287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80298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12219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807392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11754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7297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6/29/2023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01761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35" r:id="rId6"/>
    <p:sldLayoutId id="2147483731" r:id="rId7"/>
    <p:sldLayoutId id="2147483732" r:id="rId8"/>
    <p:sldLayoutId id="2147483733" r:id="rId9"/>
    <p:sldLayoutId id="2147483734" r:id="rId10"/>
    <p:sldLayoutId id="2147483736"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dn.sketchbubble.com/pub/media/catalog/product/optimized1/1/7/17be052de59fac1fc17b2080240b841afe53796c3b218b37f46a83765659cbcb/intrinsic-and-extrinsic-motivation-slide1.png" TargetMode="External"/><Relationship Id="rId7" Type="http://schemas.openxmlformats.org/officeDocument/2006/relationships/hyperlink" Target="https://www.lifesciencesite.com/lsj/life140517/03_32120lsj140517_12_16.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lifesciencesite.com" TargetMode="External"/><Relationship Id="rId5" Type="http://schemas.openxmlformats.org/officeDocument/2006/relationships/hyperlink" Target="https://www.annualreviews.org/doi/full/10.1146/annurev-orgpsych-012420-091122" TargetMode="External"/><Relationship Id="rId4" Type="http://schemas.openxmlformats.org/officeDocument/2006/relationships/hyperlink" Target="https://www.theseus.fi/handle/10024/22787"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referenceworkentry/10.1007/978-3-319-24612-3_1139" TargetMode="External"/><Relationship Id="rId7" Type="http://schemas.openxmlformats.org/officeDocument/2006/relationships/hyperlink" Target="https://yen.com.gh/117043-herzberg-factor-theory-motivation.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letslearnfinance.com/expectancy-theory-advantages-and-disadvantages.html" TargetMode="External"/><Relationship Id="rId5" Type="http://schemas.openxmlformats.org/officeDocument/2006/relationships/hyperlink" Target="https://www.pocketbook.co.uk/blog/2016/02/09/victor-vroom-motivation-and-decision-making/" TargetMode="External"/><Relationship Id="rId4" Type="http://schemas.openxmlformats.org/officeDocument/2006/relationships/hyperlink" Target="https://archives.joe.org/joe/1998june/rb3.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3" name="Rectangle 234">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4" name="Group 236">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238" name="Rectangle 237">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39" name="Straight Connector 238">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265" name="Rectangle 241">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43">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7" name="Picture 1">
            <a:extLst>
              <a:ext uri="{FF2B5EF4-FFF2-40B4-BE49-F238E27FC236}">
                <a16:creationId xmlns:a16="http://schemas.microsoft.com/office/drawing/2014/main" id="{54FC6979-673E-47F3-8B5D-40201F3E71F7}"/>
              </a:ext>
            </a:extLst>
          </p:cNvPr>
          <p:cNvPicPr>
            <a:picLocks noChangeAspect="1"/>
          </p:cNvPicPr>
          <p:nvPr/>
        </p:nvPicPr>
        <p:blipFill rotWithShape="1">
          <a:blip r:embed="rId3">
            <a:alphaModFix amt="41000"/>
          </a:blip>
          <a:srcRect/>
          <a:stretch/>
        </p:blipFill>
        <p:spPr>
          <a:xfrm>
            <a:off x="20" y="10"/>
            <a:ext cx="12191980" cy="6857989"/>
          </a:xfrm>
          <a:prstGeom prst="rect">
            <a:avLst/>
          </a:prstGeom>
        </p:spPr>
      </p:pic>
      <p:sp>
        <p:nvSpPr>
          <p:cNvPr id="4" name="Title 3">
            <a:extLst>
              <a:ext uri="{FF2B5EF4-FFF2-40B4-BE49-F238E27FC236}">
                <a16:creationId xmlns:a16="http://schemas.microsoft.com/office/drawing/2014/main" id="{2000E708-FC2B-B80B-C809-ADDED69FEF69}"/>
              </a:ext>
            </a:extLst>
          </p:cNvPr>
          <p:cNvSpPr>
            <a:spLocks noGrp="1"/>
          </p:cNvSpPr>
          <p:nvPr>
            <p:ph type="title"/>
          </p:nvPr>
        </p:nvSpPr>
        <p:spPr>
          <a:xfrm>
            <a:off x="2455401" y="1066801"/>
            <a:ext cx="7272408" cy="3040611"/>
          </a:xfrm>
          <a:effectLst>
            <a:outerShdw blurRad="38100" dist="12700" dir="2700000" algn="tl" rotWithShape="0">
              <a:prstClr val="black">
                <a:alpha val="40000"/>
              </a:prstClr>
            </a:outerShdw>
          </a:effectLst>
        </p:spPr>
        <p:txBody>
          <a:bodyPr vert="horz" lIns="91440" tIns="45720" rIns="91440" bIns="45720" rtlCol="0" anchor="b">
            <a:normAutofit/>
          </a:bodyPr>
          <a:lstStyle/>
          <a:p>
            <a:pPr algn="ctr">
              <a:lnSpc>
                <a:spcPct val="100000"/>
              </a:lnSpc>
            </a:pPr>
            <a:r>
              <a:rPr lang="en-US" sz="2000" kern="1200" cap="all" spc="390" baseline="0" dirty="0">
                <a:solidFill>
                  <a:schemeClr val="bg1"/>
                </a:solidFill>
                <a:latin typeface="+mj-lt"/>
                <a:ea typeface="+mj-ea"/>
                <a:cs typeface="+mj-cs"/>
              </a:rPr>
              <a:t>Name : Louise hall  (2126231)</a:t>
            </a:r>
            <a:br>
              <a:rPr lang="en-US" sz="2000" kern="1200" cap="all" spc="390" baseline="0" dirty="0"/>
            </a:br>
            <a:r>
              <a:rPr lang="en-US" sz="2000" kern="1200" cap="all" spc="390" baseline="0" dirty="0">
                <a:solidFill>
                  <a:schemeClr val="bg1"/>
                </a:solidFill>
                <a:latin typeface="+mj-lt"/>
                <a:ea typeface="+mj-ea"/>
                <a:cs typeface="+mj-cs"/>
              </a:rPr>
              <a:t>module code : BMSW5102</a:t>
            </a:r>
            <a:br>
              <a:rPr lang="en-US" sz="2000" kern="1200" cap="all" spc="390" baseline="0" dirty="0"/>
            </a:br>
            <a:r>
              <a:rPr lang="en-US" sz="2000" kern="1200" cap="all" spc="390" baseline="0" dirty="0">
                <a:solidFill>
                  <a:schemeClr val="bg1"/>
                </a:solidFill>
                <a:latin typeface="+mj-lt"/>
                <a:ea typeface="+mj-ea"/>
                <a:cs typeface="+mj-cs"/>
              </a:rPr>
              <a:t>module title: developing relationships &amp; workplace achievement</a:t>
            </a:r>
            <a:br>
              <a:rPr lang="en-US" sz="2000" kern="1200" cap="all" spc="390" baseline="0" dirty="0"/>
            </a:br>
            <a:r>
              <a:rPr lang="en-US" sz="2000" kern="1200" cap="all" spc="390" baseline="0" dirty="0">
                <a:solidFill>
                  <a:schemeClr val="bg1"/>
                </a:solidFill>
                <a:latin typeface="+mj-lt"/>
                <a:ea typeface="+mj-ea"/>
                <a:cs typeface="+mj-cs"/>
              </a:rPr>
              <a:t>lecturer: Dr </a:t>
            </a:r>
            <a:r>
              <a:rPr lang="en-US" sz="2000" kern="1200" cap="all" spc="390" baseline="0" err="1">
                <a:solidFill>
                  <a:schemeClr val="bg1"/>
                </a:solidFill>
                <a:latin typeface="+mj-lt"/>
                <a:ea typeface="+mj-ea"/>
                <a:cs typeface="+mj-cs"/>
              </a:rPr>
              <a:t>sujeewa</a:t>
            </a:r>
            <a:r>
              <a:rPr lang="en-US" sz="2000" kern="1200" cap="all" spc="390" baseline="0" dirty="0">
                <a:solidFill>
                  <a:schemeClr val="bg1"/>
                </a:solidFill>
                <a:latin typeface="+mj-lt"/>
                <a:ea typeface="+mj-ea"/>
                <a:cs typeface="+mj-cs"/>
              </a:rPr>
              <a:t> </a:t>
            </a:r>
            <a:r>
              <a:rPr lang="en-US" sz="2000" kern="1200" cap="all" spc="390" baseline="0" err="1">
                <a:solidFill>
                  <a:schemeClr val="bg1"/>
                </a:solidFill>
                <a:latin typeface="+mj-lt"/>
                <a:ea typeface="+mj-ea"/>
                <a:cs typeface="+mj-cs"/>
              </a:rPr>
              <a:t>herath</a:t>
            </a:r>
            <a:br>
              <a:rPr lang="en-US" sz="2000" kern="1200" cap="all" spc="390" baseline="0" dirty="0"/>
            </a:br>
            <a:br>
              <a:rPr lang="en-US" sz="2000" kern="1200" cap="all" spc="390" baseline="0" dirty="0"/>
            </a:br>
            <a:endParaRPr lang="en-US" sz="1800" kern="1200" cap="all" spc="390" baseline="0">
              <a:solidFill>
                <a:schemeClr val="bg1"/>
              </a:solidFill>
              <a:latin typeface="+mj-lt"/>
              <a:ea typeface="+mj-ea"/>
              <a:cs typeface="+mj-cs"/>
            </a:endParaRPr>
          </a:p>
        </p:txBody>
      </p:sp>
      <p:grpSp>
        <p:nvGrpSpPr>
          <p:cNvPr id="267" name="Group 245">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247" name="Rectangle 246">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48" name="Straight Connector 247">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358860B5-4C8B-4A85-9C61-6C38237A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8C88D8DB-F336-4940-A141-657B45C9F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ull frame view of crumpled white paper">
            <a:extLst>
              <a:ext uri="{FF2B5EF4-FFF2-40B4-BE49-F238E27FC236}">
                <a16:creationId xmlns:a16="http://schemas.microsoft.com/office/drawing/2014/main" id="{0D78734B-C0DD-D60A-1204-7C8D49F7A499}"/>
              </a:ext>
            </a:extLst>
          </p:cNvPr>
          <p:cNvPicPr>
            <a:picLocks noChangeAspect="1"/>
          </p:cNvPicPr>
          <p:nvPr/>
        </p:nvPicPr>
        <p:blipFill rotWithShape="1">
          <a:blip r:embed="rId3">
            <a:alphaModFix amt="41000"/>
          </a:blip>
          <a:srcRect r="1334"/>
          <a:stretch/>
        </p:blipFill>
        <p:spPr>
          <a:xfrm>
            <a:off x="20" y="10"/>
            <a:ext cx="12191979" cy="6869638"/>
          </a:xfrm>
          <a:prstGeom prst="rect">
            <a:avLst/>
          </a:prstGeom>
        </p:spPr>
      </p:pic>
      <p:sp>
        <p:nvSpPr>
          <p:cNvPr id="70" name="Rectangle 5">
            <a:extLst>
              <a:ext uri="{FF2B5EF4-FFF2-40B4-BE49-F238E27FC236}">
                <a16:creationId xmlns:a16="http://schemas.microsoft.com/office/drawing/2014/main" id="{59F0F49B-3281-41C6-B073-D00425151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406"/>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39F8DB-73E3-44DE-EE07-504B995A60A6}"/>
              </a:ext>
            </a:extLst>
          </p:cNvPr>
          <p:cNvSpPr>
            <a:spLocks noGrp="1"/>
          </p:cNvSpPr>
          <p:nvPr>
            <p:ph type="title"/>
          </p:nvPr>
        </p:nvSpPr>
        <p:spPr>
          <a:xfrm>
            <a:off x="1424940" y="1700294"/>
            <a:ext cx="3246119" cy="2608006"/>
          </a:xfrm>
        </p:spPr>
        <p:txBody>
          <a:bodyPr anchor="ctr">
            <a:normAutofit/>
          </a:bodyPr>
          <a:lstStyle/>
          <a:p>
            <a:pPr algn="ctr"/>
            <a:r>
              <a:rPr lang="en-GB" b="1">
                <a:latin typeface="Arial Nova"/>
              </a:rPr>
              <a:t>Contents page</a:t>
            </a:r>
          </a:p>
        </p:txBody>
      </p:sp>
      <p:sp>
        <p:nvSpPr>
          <p:cNvPr id="3" name="Content Placeholder 2">
            <a:extLst>
              <a:ext uri="{FF2B5EF4-FFF2-40B4-BE49-F238E27FC236}">
                <a16:creationId xmlns:a16="http://schemas.microsoft.com/office/drawing/2014/main" id="{67F657F2-FEC0-680F-B795-32F76D628784}"/>
              </a:ext>
            </a:extLst>
          </p:cNvPr>
          <p:cNvSpPr>
            <a:spLocks noGrp="1"/>
          </p:cNvSpPr>
          <p:nvPr>
            <p:ph idx="1"/>
          </p:nvPr>
        </p:nvSpPr>
        <p:spPr>
          <a:xfrm>
            <a:off x="6467877" y="1035050"/>
            <a:ext cx="4452968" cy="4800600"/>
          </a:xfrm>
          <a:effectLst>
            <a:outerShdw blurRad="50800" dist="12700" dir="2700000" algn="tl" rotWithShape="0">
              <a:prstClr val="black">
                <a:alpha val="40000"/>
              </a:prstClr>
            </a:outerShdw>
          </a:effectLst>
        </p:spPr>
        <p:txBody>
          <a:bodyPr vert="horz" lIns="91440" tIns="45720" rIns="91440" bIns="45720" rtlCol="0" anchor="ctr">
            <a:noAutofit/>
          </a:bodyPr>
          <a:lstStyle/>
          <a:p>
            <a:pPr algn="ctr">
              <a:lnSpc>
                <a:spcPct val="100000"/>
              </a:lnSpc>
            </a:pPr>
            <a:r>
              <a:rPr lang="en-GB" sz="1600" dirty="0">
                <a:solidFill>
                  <a:schemeClr val="bg1"/>
                </a:solidFill>
                <a:latin typeface="Arial Nova"/>
              </a:rPr>
              <a:t>Slide 1...........................title </a:t>
            </a:r>
          </a:p>
          <a:p>
            <a:pPr algn="ctr">
              <a:lnSpc>
                <a:spcPct val="100000"/>
              </a:lnSpc>
            </a:pPr>
            <a:r>
              <a:rPr lang="en-GB" sz="1600" dirty="0">
                <a:solidFill>
                  <a:schemeClr val="bg1"/>
                </a:solidFill>
                <a:latin typeface="Arial Nova"/>
              </a:rPr>
              <a:t>Slide 2...........................contents page </a:t>
            </a:r>
          </a:p>
          <a:p>
            <a:pPr algn="ctr">
              <a:lnSpc>
                <a:spcPct val="100000"/>
              </a:lnSpc>
            </a:pPr>
            <a:r>
              <a:rPr lang="en-GB" sz="1600" dirty="0">
                <a:solidFill>
                  <a:schemeClr val="bg1"/>
                </a:solidFill>
                <a:latin typeface="Arial Nova"/>
              </a:rPr>
              <a:t>Slide 3.......................... introduction</a:t>
            </a:r>
          </a:p>
          <a:p>
            <a:pPr algn="ctr">
              <a:lnSpc>
                <a:spcPct val="100000"/>
              </a:lnSpc>
            </a:pPr>
            <a:r>
              <a:rPr lang="en-GB" sz="1600" dirty="0">
                <a:solidFill>
                  <a:schemeClr val="bg1"/>
                </a:solidFill>
                <a:latin typeface="Arial Nova"/>
              </a:rPr>
              <a:t>Slide 4 &amp; 5.........................the meaning of employee motivation</a:t>
            </a:r>
          </a:p>
          <a:p>
            <a:pPr algn="ctr">
              <a:lnSpc>
                <a:spcPct val="100000"/>
              </a:lnSpc>
            </a:pPr>
            <a:r>
              <a:rPr lang="en-GB" sz="1600" dirty="0">
                <a:solidFill>
                  <a:schemeClr val="bg1"/>
                </a:solidFill>
                <a:latin typeface="Arial Nova"/>
              </a:rPr>
              <a:t>Slide 6 &amp; 7.........................key difference between extrinsic &amp; intrinsic motivation types as a development vehicle</a:t>
            </a:r>
          </a:p>
          <a:p>
            <a:pPr algn="ctr">
              <a:lnSpc>
                <a:spcPct val="100000"/>
              </a:lnSpc>
            </a:pPr>
            <a:r>
              <a:rPr lang="en-GB" sz="1600" dirty="0">
                <a:solidFill>
                  <a:schemeClr val="bg1"/>
                </a:solidFill>
                <a:latin typeface="Arial Nova"/>
              </a:rPr>
              <a:t>Slide 8.................what motivates me at work</a:t>
            </a:r>
          </a:p>
          <a:p>
            <a:pPr algn="ctr">
              <a:lnSpc>
                <a:spcPct val="100000"/>
              </a:lnSpc>
            </a:pPr>
            <a:r>
              <a:rPr lang="en-GB" sz="1600" dirty="0">
                <a:solidFill>
                  <a:schemeClr val="bg1"/>
                </a:solidFill>
                <a:latin typeface="Arial Nova"/>
              </a:rPr>
              <a:t>Slide 9. &amp; 10..........................key motivation theories</a:t>
            </a:r>
          </a:p>
          <a:p>
            <a:pPr algn="ctr">
              <a:lnSpc>
                <a:spcPct val="100000"/>
              </a:lnSpc>
            </a:pPr>
            <a:r>
              <a:rPr lang="en-GB" sz="1600" dirty="0">
                <a:solidFill>
                  <a:schemeClr val="bg1"/>
                </a:solidFill>
                <a:latin typeface="Arial Nova"/>
              </a:rPr>
              <a:t>Slide 11 .....................advantages and disadvantages of each motivation type </a:t>
            </a:r>
          </a:p>
          <a:p>
            <a:pPr algn="ctr">
              <a:lnSpc>
                <a:spcPct val="100000"/>
              </a:lnSpc>
            </a:pPr>
            <a:r>
              <a:rPr lang="en-GB" sz="1600" dirty="0">
                <a:solidFill>
                  <a:schemeClr val="bg1"/>
                </a:solidFill>
                <a:latin typeface="Arial Nova"/>
              </a:rPr>
              <a:t>Slide 12........................list of motivation theories</a:t>
            </a:r>
          </a:p>
          <a:p>
            <a:pPr algn="ctr">
              <a:lnSpc>
                <a:spcPct val="100000"/>
              </a:lnSpc>
            </a:pPr>
            <a:r>
              <a:rPr lang="en-GB" sz="1600" dirty="0">
                <a:solidFill>
                  <a:schemeClr val="bg1"/>
                </a:solidFill>
                <a:latin typeface="Arial Nova"/>
              </a:rPr>
              <a:t>Slide 13..............conclusion</a:t>
            </a:r>
          </a:p>
          <a:p>
            <a:pPr algn="ctr">
              <a:lnSpc>
                <a:spcPct val="100000"/>
              </a:lnSpc>
            </a:pPr>
            <a:r>
              <a:rPr lang="en-GB" sz="1600" dirty="0">
                <a:solidFill>
                  <a:schemeClr val="bg1"/>
                </a:solidFill>
                <a:latin typeface="Arial Nova"/>
              </a:rPr>
              <a:t>Slide 14&amp; 15 references </a:t>
            </a:r>
          </a:p>
          <a:p>
            <a:pPr algn="ctr">
              <a:lnSpc>
                <a:spcPct val="100000"/>
              </a:lnSpc>
            </a:pPr>
            <a:endParaRPr lang="en-GB" sz="1600" dirty="0">
              <a:solidFill>
                <a:schemeClr val="bg1"/>
              </a:solidFill>
              <a:latin typeface="Arial Nova"/>
            </a:endParaRPr>
          </a:p>
          <a:p>
            <a:pPr algn="ctr">
              <a:lnSpc>
                <a:spcPct val="100000"/>
              </a:lnSpc>
            </a:pPr>
            <a:endParaRPr lang="en-GB" sz="1400">
              <a:solidFill>
                <a:schemeClr val="bg1"/>
              </a:solidFill>
            </a:endParaRPr>
          </a:p>
        </p:txBody>
      </p:sp>
      <p:grpSp>
        <p:nvGrpSpPr>
          <p:cNvPr id="72" name="Group 71">
            <a:extLst>
              <a:ext uri="{FF2B5EF4-FFF2-40B4-BE49-F238E27FC236}">
                <a16:creationId xmlns:a16="http://schemas.microsoft.com/office/drawing/2014/main" id="{BD2492B2-B8B7-4A51-ABA9-EB4480F77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73" name="Rectangle 72">
              <a:extLst>
                <a:ext uri="{FF2B5EF4-FFF2-40B4-BE49-F238E27FC236}">
                  <a16:creationId xmlns:a16="http://schemas.microsoft.com/office/drawing/2014/main" id="{EE25C357-E66E-42A1-A409-1235486B5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46318FBB-DA09-4FF6-B480-C513819F1B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67E98EC-5AA4-4A5A-9F6D-20968E3A5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77" name="Group 76">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78" name="Rectangle 77">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79" name="Straight Connector 78">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4238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4E2B0641-79DB-69B7-415B-2C95B02F4B42}"/>
              </a:ext>
            </a:extLst>
          </p:cNvPr>
          <p:cNvPicPr>
            <a:picLocks noChangeAspect="1"/>
          </p:cNvPicPr>
          <p:nvPr/>
        </p:nvPicPr>
        <p:blipFill rotWithShape="1">
          <a:blip r:embed="rId3">
            <a:alphaModFix amt="40000"/>
          </a:blip>
          <a:srcRect l="170" r="-4" b="-4"/>
          <a:stretch/>
        </p:blipFill>
        <p:spPr>
          <a:xfrm>
            <a:off x="20" y="10"/>
            <a:ext cx="12191979" cy="6869638"/>
          </a:xfrm>
          <a:prstGeom prst="rect">
            <a:avLst/>
          </a:prstGeom>
        </p:spPr>
      </p:pic>
      <p:sp>
        <p:nvSpPr>
          <p:cNvPr id="2" name="Title 1">
            <a:extLst>
              <a:ext uri="{FF2B5EF4-FFF2-40B4-BE49-F238E27FC236}">
                <a16:creationId xmlns:a16="http://schemas.microsoft.com/office/drawing/2014/main" id="{BA5A0D58-356F-784D-2ECC-02F4C5AC77F6}"/>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b="1">
                <a:solidFill>
                  <a:schemeClr val="tx1"/>
                </a:solidFill>
                <a:latin typeface="Arial Nova"/>
              </a:rPr>
              <a:t>introduction</a:t>
            </a:r>
            <a:endParaRPr lang="en-GB" b="1">
              <a:solidFill>
                <a:schemeClr val="tx1"/>
              </a:solidFill>
            </a:endParaRPr>
          </a:p>
        </p:txBody>
      </p:sp>
      <p:sp>
        <p:nvSpPr>
          <p:cNvPr id="3" name="Content Placeholder 2">
            <a:extLst>
              <a:ext uri="{FF2B5EF4-FFF2-40B4-BE49-F238E27FC236}">
                <a16:creationId xmlns:a16="http://schemas.microsoft.com/office/drawing/2014/main" id="{1D8AAB4E-DF57-6C1F-F238-1CF4380FAE5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algn="ctr"/>
            <a:r>
              <a:rPr lang="en-GB">
                <a:solidFill>
                  <a:schemeClr val="tx1"/>
                </a:solidFill>
                <a:latin typeface="Arial Nova"/>
              </a:rPr>
              <a:t>Employee motivation refers to the level of enthusiasm, drive, and commitment that employees have towards their work or organization. This presentation will explain the two theories I have chosen and how they motivate employees. It will also include intrinsic and extrinsic and the difference between the two. And will end with my conclusion. </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4332857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59EEA23-45E6-0DC3-636D-45AC274F6A82}"/>
              </a:ext>
            </a:extLst>
          </p:cNvPr>
          <p:cNvSpPr>
            <a:spLocks noGrp="1"/>
          </p:cNvSpPr>
          <p:nvPr>
            <p:ph type="title"/>
          </p:nvPr>
        </p:nvSpPr>
        <p:spPr>
          <a:xfrm>
            <a:off x="1424940" y="1653540"/>
            <a:ext cx="3246119" cy="2608006"/>
          </a:xfrm>
        </p:spPr>
        <p:txBody>
          <a:bodyPr anchor="ctr">
            <a:normAutofit/>
          </a:bodyPr>
          <a:lstStyle/>
          <a:p>
            <a:pPr algn="ctr"/>
            <a:r>
              <a:rPr lang="en-GB" b="1">
                <a:latin typeface="Arial Nova"/>
              </a:rPr>
              <a:t>The meaning of employee motivation</a:t>
            </a:r>
          </a:p>
        </p:txBody>
      </p:sp>
      <p:grpSp>
        <p:nvGrpSpPr>
          <p:cNvPr id="93" name="Group 9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94" name="Rectangle 9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95" name="Straight Connector 9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62" name="Content Placeholder 2">
            <a:extLst>
              <a:ext uri="{FF2B5EF4-FFF2-40B4-BE49-F238E27FC236}">
                <a16:creationId xmlns:a16="http://schemas.microsoft.com/office/drawing/2014/main" id="{D9A878E8-BA54-3AE0-B491-D9C6ACEF6FE1}"/>
              </a:ext>
            </a:extLst>
          </p:cNvPr>
          <p:cNvGraphicFramePr>
            <a:graphicFrameLocks noGrp="1"/>
          </p:cNvGraphicFramePr>
          <p:nvPr>
            <p:ph idx="1"/>
            <p:extLst>
              <p:ext uri="{D42A27DB-BD31-4B8C-83A1-F6EECF244321}">
                <p14:modId xmlns:p14="http://schemas.microsoft.com/office/powerpoint/2010/main" val="2047619689"/>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814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27AE8-4CDB-26EC-B3AD-E622C6351951}"/>
              </a:ext>
            </a:extLst>
          </p:cNvPr>
          <p:cNvSpPr>
            <a:spLocks noGrp="1"/>
          </p:cNvSpPr>
          <p:nvPr>
            <p:ph type="title"/>
          </p:nvPr>
        </p:nvSpPr>
        <p:spPr>
          <a:xfrm>
            <a:off x="6042995" y="722376"/>
            <a:ext cx="5129972" cy="1288825"/>
          </a:xfrm>
        </p:spPr>
        <p:txBody>
          <a:bodyPr anchor="b">
            <a:normAutofit/>
          </a:bodyPr>
          <a:lstStyle/>
          <a:p>
            <a:pPr algn="ctr"/>
            <a:r>
              <a:rPr lang="en-GB" b="1">
                <a:latin typeface="Arial Nova"/>
              </a:rPr>
              <a:t>The meaning of employee motivation </a:t>
            </a:r>
          </a:p>
        </p:txBody>
      </p:sp>
      <p:sp>
        <p:nvSpPr>
          <p:cNvPr id="3" name="Content Placeholder 2">
            <a:extLst>
              <a:ext uri="{FF2B5EF4-FFF2-40B4-BE49-F238E27FC236}">
                <a16:creationId xmlns:a16="http://schemas.microsoft.com/office/drawing/2014/main" id="{8621C170-6B7D-D95E-6ADC-722D2A087642}"/>
              </a:ext>
            </a:extLst>
          </p:cNvPr>
          <p:cNvSpPr>
            <a:spLocks noGrp="1"/>
          </p:cNvSpPr>
          <p:nvPr>
            <p:ph idx="1"/>
          </p:nvPr>
        </p:nvSpPr>
        <p:spPr>
          <a:xfrm>
            <a:off x="6125052" y="2478581"/>
            <a:ext cx="4965859" cy="3028597"/>
          </a:xfrm>
        </p:spPr>
        <p:txBody>
          <a:bodyPr vert="horz" lIns="91440" tIns="45720" rIns="91440" bIns="45720" rtlCol="0" anchor="ctr">
            <a:normAutofit/>
          </a:bodyPr>
          <a:lstStyle/>
          <a:p>
            <a:pPr algn="ctr">
              <a:lnSpc>
                <a:spcPct val="100000"/>
              </a:lnSpc>
            </a:pPr>
            <a:r>
              <a:rPr lang="en-GB" dirty="0">
                <a:latin typeface="Arial Nova"/>
                <a:ea typeface="+mn-lt"/>
                <a:cs typeface="+mn-lt"/>
              </a:rPr>
              <a:t> employee motivation and performance seeks to look at how best employees can be motivated to achieve high performance within a company or organization. Managers and entrepreneurs must ensure that companies or organizations have a competent personnel that is capable to handle this task.(Akah,1970)</a:t>
            </a:r>
            <a:endParaRPr lang="en-US" dirty="0">
              <a:latin typeface="Arial Nova"/>
            </a:endParaRPr>
          </a:p>
        </p:txBody>
      </p:sp>
      <p:pic>
        <p:nvPicPr>
          <p:cNvPr id="21" name="Graphic 20" descr="Business Growth">
            <a:extLst>
              <a:ext uri="{FF2B5EF4-FFF2-40B4-BE49-F238E27FC236}">
                <a16:creationId xmlns:a16="http://schemas.microsoft.com/office/drawing/2014/main" id="{A078723B-F8A4-1F40-33F8-3B73D4C04F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694" y="1231027"/>
            <a:ext cx="4395946" cy="4395946"/>
          </a:xfrm>
          <a:prstGeom prst="rect">
            <a:avLst/>
          </a:prstGeom>
        </p:spPr>
      </p:pic>
      <p:grpSp>
        <p:nvGrpSpPr>
          <p:cNvPr id="30" name="Group 29">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31" name="Rectangle 30">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2" name="Straight Connector 31">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07893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4550150"/>
            <a:ext cx="867485" cy="115439"/>
            <a:chOff x="8910933" y="1861308"/>
            <a:chExt cx="867485" cy="115439"/>
          </a:xfrm>
        </p:grpSpPr>
        <p:sp>
          <p:nvSpPr>
            <p:cNvPr id="21" name="Rectangle 2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4379048-A6ED-3070-5F5D-2150ABAB5C24}"/>
              </a:ext>
            </a:extLst>
          </p:cNvPr>
          <p:cNvSpPr>
            <a:spLocks noGrp="1"/>
          </p:cNvSpPr>
          <p:nvPr>
            <p:ph type="title"/>
          </p:nvPr>
        </p:nvSpPr>
        <p:spPr>
          <a:xfrm>
            <a:off x="7502924" y="1398850"/>
            <a:ext cx="3282152" cy="2030150"/>
          </a:xfrm>
        </p:spPr>
        <p:txBody>
          <a:bodyPr vert="horz" lIns="91440" tIns="45720" rIns="91440" bIns="45720" rtlCol="0" anchor="b">
            <a:normAutofit/>
          </a:bodyPr>
          <a:lstStyle/>
          <a:p>
            <a:pPr algn="ctr">
              <a:lnSpc>
                <a:spcPct val="100000"/>
              </a:lnSpc>
            </a:pPr>
            <a:r>
              <a:rPr lang="en-US" sz="1600" b="1" kern="1200" cap="all" spc="390" baseline="0" dirty="0">
                <a:latin typeface="Arial Nova"/>
              </a:rPr>
              <a:t>The key difference between intrinsic and extrinsic motivation types as a development vehicle</a:t>
            </a:r>
          </a:p>
        </p:txBody>
      </p:sp>
      <p:pic>
        <p:nvPicPr>
          <p:cNvPr id="4" name="Picture 4">
            <a:extLst>
              <a:ext uri="{FF2B5EF4-FFF2-40B4-BE49-F238E27FC236}">
                <a16:creationId xmlns:a16="http://schemas.microsoft.com/office/drawing/2014/main" id="{B1E4DC14-B5B5-7B9D-42C0-E2EE1697C47B}"/>
              </a:ext>
            </a:extLst>
          </p:cNvPr>
          <p:cNvPicPr>
            <a:picLocks noGrp="1" noChangeAspect="1"/>
          </p:cNvPicPr>
          <p:nvPr>
            <p:ph idx="1"/>
          </p:nvPr>
        </p:nvPicPr>
        <p:blipFill>
          <a:blip r:embed="rId3"/>
          <a:stretch>
            <a:fillRect/>
          </a:stretch>
        </p:blipFill>
        <p:spPr>
          <a:xfrm>
            <a:off x="752654" y="1091273"/>
            <a:ext cx="5552661" cy="5314683"/>
          </a:xfrm>
          <a:prstGeom prst="rect">
            <a:avLst/>
          </a:prstGeom>
        </p:spPr>
      </p:pic>
      <p:sp>
        <p:nvSpPr>
          <p:cNvPr id="5" name="TextBox 4">
            <a:extLst>
              <a:ext uri="{FF2B5EF4-FFF2-40B4-BE49-F238E27FC236}">
                <a16:creationId xmlns:a16="http://schemas.microsoft.com/office/drawing/2014/main" id="{E1CF9FB3-3B0F-C71F-C9FF-3E53D7E3FA05}"/>
              </a:ext>
            </a:extLst>
          </p:cNvPr>
          <p:cNvSpPr txBox="1"/>
          <p:nvPr/>
        </p:nvSpPr>
        <p:spPr>
          <a:xfrm>
            <a:off x="7772400" y="4235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Source:sketchbubble</a:t>
            </a:r>
          </a:p>
        </p:txBody>
      </p:sp>
    </p:spTree>
    <p:extLst>
      <p:ext uri="{BB962C8B-B14F-4D97-AF65-F5344CB8AC3E}">
        <p14:creationId xmlns:p14="http://schemas.microsoft.com/office/powerpoint/2010/main" val="3396221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4" descr="Colourful carved figures of humans">
            <a:extLst>
              <a:ext uri="{FF2B5EF4-FFF2-40B4-BE49-F238E27FC236}">
                <a16:creationId xmlns:a16="http://schemas.microsoft.com/office/drawing/2014/main" id="{CB96A510-532B-CED2-A348-5EB30462FFB7}"/>
              </a:ext>
            </a:extLst>
          </p:cNvPr>
          <p:cNvPicPr>
            <a:picLocks noChangeAspect="1"/>
          </p:cNvPicPr>
          <p:nvPr/>
        </p:nvPicPr>
        <p:blipFill rotWithShape="1">
          <a:blip r:embed="rId3">
            <a:alphaModFix amt="40000"/>
          </a:blip>
          <a:srcRect t="20918"/>
          <a:stretch/>
        </p:blipFill>
        <p:spPr>
          <a:xfrm>
            <a:off x="20" y="10"/>
            <a:ext cx="12191979" cy="6869638"/>
          </a:xfrm>
          <a:prstGeom prst="rect">
            <a:avLst/>
          </a:prstGeom>
        </p:spPr>
      </p:pic>
      <p:sp>
        <p:nvSpPr>
          <p:cNvPr id="2" name="Title 1">
            <a:extLst>
              <a:ext uri="{FF2B5EF4-FFF2-40B4-BE49-F238E27FC236}">
                <a16:creationId xmlns:a16="http://schemas.microsoft.com/office/drawing/2014/main" id="{54070930-91B5-F5CB-5C4A-B0B9C238986A}"/>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b="1">
                <a:solidFill>
                  <a:schemeClr val="tx1"/>
                </a:solidFill>
                <a:latin typeface="Arial Nova"/>
              </a:rPr>
              <a:t>The key difference between intrinsic and extrinsic motivation</a:t>
            </a:r>
          </a:p>
        </p:txBody>
      </p:sp>
      <p:sp>
        <p:nvSpPr>
          <p:cNvPr id="3" name="Content Placeholder 2">
            <a:extLst>
              <a:ext uri="{FF2B5EF4-FFF2-40B4-BE49-F238E27FC236}">
                <a16:creationId xmlns:a16="http://schemas.microsoft.com/office/drawing/2014/main" id="{DB7E9026-1204-9688-E2EF-12FA33EEA6A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algn="ctr">
              <a:lnSpc>
                <a:spcPct val="100000"/>
              </a:lnSpc>
            </a:pPr>
            <a:r>
              <a:rPr lang="en-GB" sz="1700">
                <a:solidFill>
                  <a:schemeClr val="tx1"/>
                </a:solidFill>
                <a:latin typeface="Arial Nova"/>
                <a:ea typeface="+mn-lt"/>
                <a:cs typeface="+mn-lt"/>
              </a:rPr>
              <a:t>Intrinsic motivation (IM) is key for persistence at work. When they are intrinsically motivated, people experience work activities as an end, such that the activity and its goal collide. The result is increased interest and enjoyment of work activities.(Fishbach &amp; Woolley, 2021).</a:t>
            </a:r>
            <a:endParaRPr lang="en-US" sz="1700">
              <a:solidFill>
                <a:schemeClr val="tx1"/>
              </a:solidFill>
              <a:latin typeface="Arial Nova"/>
              <a:ea typeface="+mn-lt"/>
              <a:cs typeface="+mn-lt"/>
            </a:endParaRPr>
          </a:p>
          <a:p>
            <a:pPr algn="ctr">
              <a:lnSpc>
                <a:spcPct val="100000"/>
              </a:lnSpc>
            </a:pPr>
            <a:r>
              <a:rPr lang="en-GB" sz="1700">
                <a:solidFill>
                  <a:schemeClr val="tx1"/>
                </a:solidFill>
                <a:latin typeface="Arial Nova"/>
                <a:ea typeface="+mn-lt"/>
                <a:cs typeface="+mn-lt"/>
              </a:rPr>
              <a:t>Conversely, Extrinsic motivation (EM) refers to performance of behaviour that is fundamentally contingent upon the attainment of an outcome that is separable from the action itself.(Legault, 1970)</a:t>
            </a:r>
          </a:p>
          <a:p>
            <a:pPr algn="ctr">
              <a:lnSpc>
                <a:spcPct val="100000"/>
              </a:lnSpc>
            </a:pPr>
            <a:r>
              <a:rPr lang="en-GB" sz="1700">
                <a:solidFill>
                  <a:schemeClr val="tx1"/>
                </a:solidFill>
                <a:latin typeface="Arial Nova"/>
                <a:ea typeface="+mn-lt"/>
                <a:cs typeface="+mn-lt"/>
              </a:rPr>
              <a:t>Both extrinsic and intrinsic rewards motivate us to join and continue contributing to organizational promotion . One size does not fit all and everyone has its own personal needs and preferences for rewards.(Çınar et al., 2011)</a:t>
            </a:r>
          </a:p>
          <a:p>
            <a:pPr algn="ctr">
              <a:lnSpc>
                <a:spcPct val="100000"/>
              </a:lnSpc>
            </a:pPr>
            <a:endParaRPr lang="en-GB" sz="1700">
              <a:solidFill>
                <a:schemeClr val="tx1"/>
              </a:solidFill>
              <a:latin typeface="Arial Nova"/>
            </a:endParaRPr>
          </a:p>
        </p:txBody>
      </p:sp>
      <p:grpSp>
        <p:nvGrpSpPr>
          <p:cNvPr id="33" name="Group 3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34" name="Rectangle 3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35" name="Straight Connector 3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911724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A5D2F-C30C-DDD7-9D8F-5BEB41D96549}"/>
              </a:ext>
            </a:extLst>
          </p:cNvPr>
          <p:cNvSpPr>
            <a:spLocks noGrp="1"/>
          </p:cNvSpPr>
          <p:nvPr>
            <p:ph type="title"/>
          </p:nvPr>
        </p:nvSpPr>
        <p:spPr>
          <a:xfrm>
            <a:off x="1038883" y="1000366"/>
            <a:ext cx="3995397" cy="1239627"/>
          </a:xfrm>
        </p:spPr>
        <p:txBody>
          <a:bodyPr anchor="b">
            <a:normAutofit/>
          </a:bodyPr>
          <a:lstStyle/>
          <a:p>
            <a:pPr algn="ctr">
              <a:lnSpc>
                <a:spcPct val="100000"/>
              </a:lnSpc>
            </a:pPr>
            <a:r>
              <a:rPr lang="en-GB" sz="2500" b="1">
                <a:latin typeface="Arial Nova"/>
              </a:rPr>
              <a:t>Key motivation theories (Herzberg needs theory)</a:t>
            </a:r>
            <a:endParaRPr lang="en-GB" sz="2500" b="1"/>
          </a:p>
        </p:txBody>
      </p:sp>
      <p:sp>
        <p:nvSpPr>
          <p:cNvPr id="3" name="Content Placeholder 2">
            <a:extLst>
              <a:ext uri="{FF2B5EF4-FFF2-40B4-BE49-F238E27FC236}">
                <a16:creationId xmlns:a16="http://schemas.microsoft.com/office/drawing/2014/main" id="{188F16C6-16D0-7004-1F6E-B8D4E586A5A5}"/>
              </a:ext>
            </a:extLst>
          </p:cNvPr>
          <p:cNvSpPr>
            <a:spLocks noGrp="1"/>
          </p:cNvSpPr>
          <p:nvPr>
            <p:ph idx="1"/>
          </p:nvPr>
        </p:nvSpPr>
        <p:spPr>
          <a:xfrm>
            <a:off x="1096144" y="2884395"/>
            <a:ext cx="3862062" cy="2469140"/>
          </a:xfrm>
        </p:spPr>
        <p:txBody>
          <a:bodyPr vert="horz" lIns="91440" tIns="45720" rIns="91440" bIns="45720" rtlCol="0" anchor="t">
            <a:noAutofit/>
          </a:bodyPr>
          <a:lstStyle/>
          <a:p>
            <a:pPr algn="ctr">
              <a:lnSpc>
                <a:spcPct val="100000"/>
              </a:lnSpc>
            </a:pPr>
            <a:r>
              <a:rPr lang="en-GB" sz="1800" dirty="0">
                <a:latin typeface="Arial Nova"/>
                <a:ea typeface="+mn-lt"/>
                <a:cs typeface="+mn-lt"/>
              </a:rPr>
              <a:t>The main concept of this theory is the difference between motivation factors and hygiene factors.</a:t>
            </a:r>
          </a:p>
          <a:p>
            <a:pPr algn="ctr">
              <a:lnSpc>
                <a:spcPct val="100000"/>
              </a:lnSpc>
            </a:pPr>
            <a:r>
              <a:rPr lang="en-GB" sz="1800" dirty="0">
                <a:latin typeface="Arial Nova"/>
                <a:ea typeface="+mn-lt"/>
                <a:cs typeface="+mn-lt"/>
              </a:rPr>
              <a:t>Hygiene factors are related to ‘the need to avoid unpleasantness’. Motivation factors lead to job satisfaction because of ‘the need of the individual for self-growth and self-actualisation’.(Alshmemri et al., 2017)</a:t>
            </a:r>
          </a:p>
          <a:p>
            <a:pPr algn="ctr">
              <a:lnSpc>
                <a:spcPct val="100000"/>
              </a:lnSpc>
            </a:pPr>
            <a:endParaRPr lang="en-GB" sz="1700"/>
          </a:p>
        </p:txBody>
      </p:sp>
      <p:pic>
        <p:nvPicPr>
          <p:cNvPr id="4" name="Picture 4" descr="A picture containing text, businesscard, vector graphics, screenshot&#10;&#10;Description automatically generated">
            <a:extLst>
              <a:ext uri="{FF2B5EF4-FFF2-40B4-BE49-F238E27FC236}">
                <a16:creationId xmlns:a16="http://schemas.microsoft.com/office/drawing/2014/main" id="{871B4768-8EE0-03C0-4337-610E017D1356}"/>
              </a:ext>
            </a:extLst>
          </p:cNvPr>
          <p:cNvPicPr>
            <a:picLocks noChangeAspect="1"/>
          </p:cNvPicPr>
          <p:nvPr/>
        </p:nvPicPr>
        <p:blipFill>
          <a:blip r:embed="rId3"/>
          <a:stretch>
            <a:fillRect/>
          </a:stretch>
        </p:blipFill>
        <p:spPr>
          <a:xfrm>
            <a:off x="5905500" y="915179"/>
            <a:ext cx="5715000" cy="5572212"/>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12318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6DAAF-7214-B42E-B674-C198B10A038F}"/>
              </a:ext>
            </a:extLst>
          </p:cNvPr>
          <p:cNvSpPr>
            <a:spLocks noGrp="1"/>
          </p:cNvSpPr>
          <p:nvPr>
            <p:ph type="title"/>
          </p:nvPr>
        </p:nvSpPr>
        <p:spPr>
          <a:xfrm>
            <a:off x="866355" y="1101007"/>
            <a:ext cx="3995397" cy="678910"/>
          </a:xfrm>
        </p:spPr>
        <p:txBody>
          <a:bodyPr anchor="b">
            <a:normAutofit/>
          </a:bodyPr>
          <a:lstStyle/>
          <a:p>
            <a:pPr algn="ctr">
              <a:lnSpc>
                <a:spcPct val="100000"/>
              </a:lnSpc>
            </a:pPr>
            <a:r>
              <a:rPr lang="en-GB" sz="1600" b="1" dirty="0">
                <a:latin typeface="Arial Nova"/>
              </a:rPr>
              <a:t>Key motivation theories (vroom expectancy theory)</a:t>
            </a:r>
          </a:p>
        </p:txBody>
      </p:sp>
      <p:sp>
        <p:nvSpPr>
          <p:cNvPr id="3" name="Content Placeholder 2">
            <a:extLst>
              <a:ext uri="{FF2B5EF4-FFF2-40B4-BE49-F238E27FC236}">
                <a16:creationId xmlns:a16="http://schemas.microsoft.com/office/drawing/2014/main" id="{7FF6FB9D-C7BE-EE04-A7A8-A560B56ACA08}"/>
              </a:ext>
            </a:extLst>
          </p:cNvPr>
          <p:cNvSpPr>
            <a:spLocks noGrp="1"/>
          </p:cNvSpPr>
          <p:nvPr>
            <p:ph idx="1"/>
          </p:nvPr>
        </p:nvSpPr>
        <p:spPr>
          <a:xfrm>
            <a:off x="1096144" y="2596849"/>
            <a:ext cx="3862062" cy="3878119"/>
          </a:xfrm>
        </p:spPr>
        <p:txBody>
          <a:bodyPr vert="horz" lIns="91440" tIns="45720" rIns="91440" bIns="45720" rtlCol="0" anchor="t">
            <a:noAutofit/>
          </a:bodyPr>
          <a:lstStyle/>
          <a:p>
            <a:pPr algn="ctr">
              <a:lnSpc>
                <a:spcPct val="100000"/>
              </a:lnSpc>
            </a:pPr>
            <a:r>
              <a:rPr lang="en-GB" sz="1800" dirty="0">
                <a:latin typeface="Arial Nova"/>
                <a:ea typeface="Tahoma"/>
                <a:cs typeface="Tahoma"/>
              </a:rPr>
              <a:t>Vroom's theory is based on the belief that employee effort will lead to performance and performance will lead to rewards (Vroom, 1964). Rewards may be either positive or negative. The more positive the reward the more likely the employee will be highly motivated. Conversely, the more negative the reward the less likely the employee will be motivated. </a:t>
            </a:r>
            <a:r>
              <a:rPr lang="en-GB" sz="1800" dirty="0">
                <a:latin typeface="Arial Nova"/>
                <a:ea typeface="+mn-lt"/>
                <a:cs typeface="+mn-lt"/>
              </a:rPr>
              <a:t>((JOE), 1998)</a:t>
            </a:r>
            <a:endParaRPr lang="en-US" sz="1800">
              <a:latin typeface="Arial Nova"/>
            </a:endParaRPr>
          </a:p>
        </p:txBody>
      </p:sp>
      <p:pic>
        <p:nvPicPr>
          <p:cNvPr id="4" name="Picture 4">
            <a:extLst>
              <a:ext uri="{FF2B5EF4-FFF2-40B4-BE49-F238E27FC236}">
                <a16:creationId xmlns:a16="http://schemas.microsoft.com/office/drawing/2014/main" id="{E899C918-2BC6-5469-1A5A-44AB62F5998A}"/>
              </a:ext>
            </a:extLst>
          </p:cNvPr>
          <p:cNvPicPr>
            <a:picLocks noChangeAspect="1"/>
          </p:cNvPicPr>
          <p:nvPr/>
        </p:nvPicPr>
        <p:blipFill>
          <a:blip r:embed="rId3"/>
          <a:stretch>
            <a:fillRect/>
          </a:stretch>
        </p:blipFill>
        <p:spPr>
          <a:xfrm>
            <a:off x="6596654" y="810164"/>
            <a:ext cx="4303937" cy="5638467"/>
          </a:xfrm>
          <a:prstGeom prst="rect">
            <a:avLst/>
          </a:prstGeom>
        </p:spPr>
      </p:pic>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1495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CE87E-C288-D948-8E0F-207AF7363D56}"/>
              </a:ext>
            </a:extLst>
          </p:cNvPr>
          <p:cNvSpPr>
            <a:spLocks noGrp="1"/>
          </p:cNvSpPr>
          <p:nvPr>
            <p:ph type="title"/>
          </p:nvPr>
        </p:nvSpPr>
        <p:spPr>
          <a:xfrm>
            <a:off x="1077426" y="723901"/>
            <a:ext cx="5465148" cy="1288884"/>
          </a:xfrm>
        </p:spPr>
        <p:txBody>
          <a:bodyPr anchor="b">
            <a:normAutofit/>
          </a:bodyPr>
          <a:lstStyle/>
          <a:p>
            <a:pPr algn="ctr"/>
            <a:r>
              <a:rPr lang="en-GB" b="1">
                <a:latin typeface="Arial Nova"/>
              </a:rPr>
              <a:t>What motivates me at work</a:t>
            </a:r>
          </a:p>
        </p:txBody>
      </p:sp>
      <p:sp>
        <p:nvSpPr>
          <p:cNvPr id="3" name="Content Placeholder 2">
            <a:extLst>
              <a:ext uri="{FF2B5EF4-FFF2-40B4-BE49-F238E27FC236}">
                <a16:creationId xmlns:a16="http://schemas.microsoft.com/office/drawing/2014/main" id="{2CE825FA-98A1-BE3A-E226-D20C3C584987}"/>
              </a:ext>
            </a:extLst>
          </p:cNvPr>
          <p:cNvSpPr>
            <a:spLocks noGrp="1"/>
          </p:cNvSpPr>
          <p:nvPr>
            <p:ph idx="1"/>
          </p:nvPr>
        </p:nvSpPr>
        <p:spPr>
          <a:xfrm>
            <a:off x="1077426" y="2732545"/>
            <a:ext cx="5465149" cy="3232826"/>
          </a:xfrm>
        </p:spPr>
        <p:txBody>
          <a:bodyPr vert="horz" lIns="91440" tIns="45720" rIns="91440" bIns="45720" rtlCol="0" anchor="t">
            <a:normAutofit/>
          </a:bodyPr>
          <a:lstStyle/>
          <a:p>
            <a:pPr algn="ctr"/>
            <a:r>
              <a:rPr lang="en-GB">
                <a:latin typeface="Arial Nova"/>
                <a:ea typeface="+mn-lt"/>
                <a:cs typeface="+mn-lt"/>
              </a:rPr>
              <a:t>I feel that vroom theory motivates me more at work I like to gain rewards for my performance so I would also say that I am extrinsic. But I also get enjoyment out of helping people. I was a carer for 10 years and I loved helping my clients, putting a smile on their faces gave me a lot of motivation to want to keep doing my job. </a:t>
            </a:r>
            <a:endParaRPr lang="en-GB">
              <a:latin typeface="Arial Nova"/>
            </a:endParaRPr>
          </a:p>
        </p:txBody>
      </p:sp>
      <p:pic>
        <p:nvPicPr>
          <p:cNvPr id="5" name="Picture 4" descr="Metal tic-tac-toe game pieces">
            <a:extLst>
              <a:ext uri="{FF2B5EF4-FFF2-40B4-BE49-F238E27FC236}">
                <a16:creationId xmlns:a16="http://schemas.microsoft.com/office/drawing/2014/main" id="{DC4E58EB-81D9-DEB3-DEDC-B3E0755B2D58}"/>
              </a:ext>
            </a:extLst>
          </p:cNvPr>
          <p:cNvPicPr>
            <a:picLocks noChangeAspect="1"/>
          </p:cNvPicPr>
          <p:nvPr/>
        </p:nvPicPr>
        <p:blipFill rotWithShape="1">
          <a:blip r:embed="rId3">
            <a:alphaModFix/>
          </a:blip>
          <a:srcRect l="19092" r="30876" b="2"/>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54184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EF83F12-65BD-A70E-771F-5B25F2066718}"/>
              </a:ext>
            </a:extLst>
          </p:cNvPr>
          <p:cNvPicPr>
            <a:picLocks noChangeAspect="1"/>
          </p:cNvPicPr>
          <p:nvPr/>
        </p:nvPicPr>
        <p:blipFill rotWithShape="1">
          <a:blip r:embed="rId3">
            <a:alphaModFix amt="41000"/>
          </a:blip>
          <a:srcRect l="18807" r="17994"/>
          <a:stretch/>
        </p:blipFill>
        <p:spPr>
          <a:xfrm>
            <a:off x="20" y="10"/>
            <a:ext cx="6095981" cy="6872504"/>
          </a:xfrm>
          <a:prstGeom prst="rect">
            <a:avLst/>
          </a:prstGeom>
        </p:spPr>
      </p:pic>
      <p:sp>
        <p:nvSpPr>
          <p:cNvPr id="2" name="Title 1">
            <a:extLst>
              <a:ext uri="{FF2B5EF4-FFF2-40B4-BE49-F238E27FC236}">
                <a16:creationId xmlns:a16="http://schemas.microsoft.com/office/drawing/2014/main" id="{7568416D-7D3B-442A-817F-81A982AFB93C}"/>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GB" b="1">
                <a:solidFill>
                  <a:schemeClr val="bg1"/>
                </a:solidFill>
                <a:latin typeface="Arial Nova"/>
              </a:rPr>
              <a:t>Advantages and disadvantages of each motivation type</a:t>
            </a:r>
            <a:endParaRPr lang="en-GB">
              <a:solidFill>
                <a:schemeClr val="bg1"/>
              </a:solidFill>
            </a:endParaRPr>
          </a:p>
        </p:txBody>
      </p:sp>
      <p:sp>
        <p:nvSpPr>
          <p:cNvPr id="3" name="Content Placeholder 2">
            <a:extLst>
              <a:ext uri="{FF2B5EF4-FFF2-40B4-BE49-F238E27FC236}">
                <a16:creationId xmlns:a16="http://schemas.microsoft.com/office/drawing/2014/main" id="{64241A77-7836-D991-40BC-17FBAB322B82}"/>
              </a:ext>
            </a:extLst>
          </p:cNvPr>
          <p:cNvSpPr>
            <a:spLocks noGrp="1"/>
          </p:cNvSpPr>
          <p:nvPr>
            <p:ph idx="1"/>
          </p:nvPr>
        </p:nvSpPr>
        <p:spPr>
          <a:xfrm>
            <a:off x="7124700" y="281078"/>
            <a:ext cx="4038600" cy="6598602"/>
          </a:xfrm>
        </p:spPr>
        <p:txBody>
          <a:bodyPr vert="horz" lIns="91440" tIns="45720" rIns="91440" bIns="45720" rtlCol="0" anchor="t">
            <a:noAutofit/>
          </a:bodyPr>
          <a:lstStyle/>
          <a:p>
            <a:pPr algn="ctr">
              <a:lnSpc>
                <a:spcPct val="100000"/>
              </a:lnSpc>
            </a:pPr>
            <a:r>
              <a:rPr lang="en-GB" sz="1800" dirty="0">
                <a:latin typeface="Arial Nova"/>
              </a:rPr>
              <a:t>Advantages of vroom theory:</a:t>
            </a:r>
            <a:endParaRPr lang="en-US" sz="1800" dirty="0">
              <a:latin typeface="Arial Nova"/>
            </a:endParaRPr>
          </a:p>
          <a:p>
            <a:pPr marL="342900" indent="-342900" algn="ctr">
              <a:lnSpc>
                <a:spcPct val="100000"/>
              </a:lnSpc>
              <a:buFont typeface="Wingdings"/>
              <a:buChar char="Ø"/>
            </a:pPr>
            <a:r>
              <a:rPr lang="en-GB" sz="1800" dirty="0">
                <a:latin typeface="Arial Nova"/>
                <a:ea typeface="+mn-lt"/>
                <a:cs typeface="+mn-lt"/>
              </a:rPr>
              <a:t> every employee expects something while working for a company and majority of the time the focus is on company’s goals and not on individual's goals which this theory tries to correct as the focus of this theory is to ensure that employees get ample opportunities in the company to select the alternative which gives them maximum satisfaction or reward.</a:t>
            </a:r>
            <a:endParaRPr lang="en-GB" sz="1800" dirty="0">
              <a:latin typeface="Arial Nova"/>
            </a:endParaRPr>
          </a:p>
          <a:p>
            <a:pPr algn="ctr">
              <a:lnSpc>
                <a:spcPct val="100000"/>
              </a:lnSpc>
            </a:pPr>
            <a:r>
              <a:rPr lang="en-GB" sz="1800" dirty="0">
                <a:latin typeface="Arial Nova"/>
              </a:rPr>
              <a:t>Disadvantages of the vroom theory:</a:t>
            </a:r>
          </a:p>
          <a:p>
            <a:pPr marL="342900" indent="-342900" algn="ctr">
              <a:lnSpc>
                <a:spcPct val="100000"/>
              </a:lnSpc>
              <a:buFont typeface="Wingdings"/>
              <a:buChar char="Ø"/>
            </a:pPr>
            <a:r>
              <a:rPr lang="en-GB" sz="1800" dirty="0">
                <a:latin typeface="Arial Nova"/>
                <a:ea typeface="+mn-lt"/>
                <a:cs typeface="+mn-lt"/>
              </a:rPr>
              <a:t>The biggest disadvantage of this theory is that expectations of all employees cannot be same and while come expectations can be met but to think that expectations of all employees will be met is not possible which makes theory impractical</a:t>
            </a:r>
            <a:r>
              <a:rPr lang="en-GB" sz="1800" dirty="0">
                <a:ea typeface="+mn-lt"/>
                <a:cs typeface="+mn-lt"/>
              </a:rPr>
              <a:t>(Parikh, 2020)</a:t>
            </a:r>
            <a:endParaRPr lang="en-GB" sz="1800" dirty="0">
              <a:latin typeface="Arial Nova"/>
            </a:endParaRPr>
          </a:p>
          <a:p>
            <a:pPr algn="ctr">
              <a:lnSpc>
                <a:spcPct val="100000"/>
              </a:lnSpc>
            </a:pPr>
            <a:endParaRPr lang="en-GB" sz="1800" dirty="0"/>
          </a:p>
        </p:txBody>
      </p:sp>
      <p:grpSp>
        <p:nvGrpSpPr>
          <p:cNvPr id="31" name="Group 30">
            <a:extLst>
              <a:ext uri="{FF2B5EF4-FFF2-40B4-BE49-F238E27FC236}">
                <a16:creationId xmlns:a16="http://schemas.microsoft.com/office/drawing/2014/main" id="{D653FA49-39A3-4265-8670-1CC425A6E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5850470"/>
            <a:ext cx="867485" cy="115439"/>
            <a:chOff x="8910933" y="1861308"/>
            <a:chExt cx="867485" cy="115439"/>
          </a:xfrm>
        </p:grpSpPr>
        <p:sp>
          <p:nvSpPr>
            <p:cNvPr id="32" name="Rectangle 31">
              <a:extLst>
                <a:ext uri="{FF2B5EF4-FFF2-40B4-BE49-F238E27FC236}">
                  <a16:creationId xmlns:a16="http://schemas.microsoft.com/office/drawing/2014/main" id="{4DC43A9D-6FE6-4C0D-8F62-BE6F97205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3" name="Straight Connector 32">
              <a:extLst>
                <a:ext uri="{FF2B5EF4-FFF2-40B4-BE49-F238E27FC236}">
                  <a16:creationId xmlns:a16="http://schemas.microsoft.com/office/drawing/2014/main" id="{2A21C79E-831C-44CF-B6A5-1677130A9C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1E9E6F4-D7E6-42EA-9D33-18D653D15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62558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A921A025-1796-BADC-3D22-620F0EF84B96}"/>
              </a:ext>
            </a:extLst>
          </p:cNvPr>
          <p:cNvPicPr>
            <a:picLocks noChangeAspect="1"/>
          </p:cNvPicPr>
          <p:nvPr/>
        </p:nvPicPr>
        <p:blipFill rotWithShape="1">
          <a:blip r:embed="rId3">
            <a:alphaModFix amt="41000"/>
          </a:blip>
          <a:srcRect l="18645" r="18155"/>
          <a:stretch/>
        </p:blipFill>
        <p:spPr>
          <a:xfrm>
            <a:off x="20" y="10"/>
            <a:ext cx="6095981" cy="6872504"/>
          </a:xfrm>
          <a:prstGeom prst="rect">
            <a:avLst/>
          </a:prstGeom>
        </p:spPr>
      </p:pic>
      <p:sp>
        <p:nvSpPr>
          <p:cNvPr id="2" name="Title 1">
            <a:extLst>
              <a:ext uri="{FF2B5EF4-FFF2-40B4-BE49-F238E27FC236}">
                <a16:creationId xmlns:a16="http://schemas.microsoft.com/office/drawing/2014/main" id="{4537B692-6477-AEF5-6741-9F8F222AA430}"/>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GB" b="1">
                <a:solidFill>
                  <a:schemeClr val="bg1"/>
                </a:solidFill>
                <a:latin typeface="Arial Nova"/>
                <a:ea typeface="+mj-lt"/>
                <a:cs typeface="+mj-lt"/>
              </a:rPr>
              <a:t>Advantages and disadvantages of each motivation type</a:t>
            </a:r>
            <a:endParaRPr lang="en-US">
              <a:solidFill>
                <a:schemeClr val="bg1"/>
              </a:solidFill>
              <a:latin typeface="Arial Nova"/>
            </a:endParaRPr>
          </a:p>
        </p:txBody>
      </p:sp>
      <p:sp>
        <p:nvSpPr>
          <p:cNvPr id="3" name="Content Placeholder 2">
            <a:extLst>
              <a:ext uri="{FF2B5EF4-FFF2-40B4-BE49-F238E27FC236}">
                <a16:creationId xmlns:a16="http://schemas.microsoft.com/office/drawing/2014/main" id="{C1D9BB62-66A0-5F0D-A87A-27F147DC978C}"/>
              </a:ext>
            </a:extLst>
          </p:cNvPr>
          <p:cNvSpPr>
            <a:spLocks noGrp="1"/>
          </p:cNvSpPr>
          <p:nvPr>
            <p:ph idx="1"/>
          </p:nvPr>
        </p:nvSpPr>
        <p:spPr>
          <a:xfrm>
            <a:off x="7210964" y="-6468"/>
            <a:ext cx="4038600" cy="7317469"/>
          </a:xfrm>
        </p:spPr>
        <p:txBody>
          <a:bodyPr vert="horz" lIns="91440" tIns="45720" rIns="91440" bIns="45720" rtlCol="0" anchor="t">
            <a:noAutofit/>
          </a:bodyPr>
          <a:lstStyle/>
          <a:p>
            <a:pPr algn="ctr">
              <a:lnSpc>
                <a:spcPct val="100000"/>
              </a:lnSpc>
            </a:pPr>
            <a:r>
              <a:rPr lang="en-GB" sz="1800" dirty="0">
                <a:latin typeface="Arial Nova"/>
              </a:rPr>
              <a:t>Advantages of the Herzberg theory:</a:t>
            </a:r>
          </a:p>
          <a:p>
            <a:pPr marL="342900" indent="-342900" algn="ctr">
              <a:lnSpc>
                <a:spcPct val="100000"/>
              </a:lnSpc>
              <a:buFont typeface="Wingdings"/>
              <a:buChar char="Ø"/>
            </a:pPr>
            <a:r>
              <a:rPr lang="en-GB" sz="1800" dirty="0">
                <a:latin typeface="Arial Nova"/>
                <a:ea typeface="+mn-lt"/>
                <a:cs typeface="+mn-lt"/>
              </a:rPr>
              <a:t>Herzberg two factor theory is beneficial to managers as it expounds on the issue of motivation. It creates a basis upon which transformations in the organizations can be made to promote job satisfaction and growth of the organization. </a:t>
            </a:r>
            <a:endParaRPr lang="en-GB" sz="1800" dirty="0">
              <a:latin typeface="Arial Nova"/>
            </a:endParaRPr>
          </a:p>
          <a:p>
            <a:pPr algn="ctr">
              <a:lnSpc>
                <a:spcPct val="100000"/>
              </a:lnSpc>
            </a:pPr>
            <a:r>
              <a:rPr lang="en-GB" sz="1800" dirty="0">
                <a:latin typeface="Arial Nova"/>
              </a:rPr>
              <a:t>Disadvantages of the Herzberg theory:</a:t>
            </a:r>
          </a:p>
          <a:p>
            <a:pPr marL="342900" indent="-342900" algn="ctr">
              <a:lnSpc>
                <a:spcPct val="100000"/>
              </a:lnSpc>
              <a:buFont typeface="Wingdings"/>
              <a:buChar char="Ø"/>
            </a:pPr>
            <a:r>
              <a:rPr lang="en-GB" sz="1800" dirty="0">
                <a:latin typeface="Arial Nova"/>
                <a:ea typeface="+mn-lt"/>
                <a:cs typeface="+mn-lt"/>
              </a:rPr>
              <a:t>This theory is also biased. It was purely developed based on the answers that the employees gave. It goes without saying that often, the employees will blame the management for their lack of motivation. Also, if they are satisfied, they will say that it is because of their efforts. This theory could have therefore considered the opinions of the management as well. (Legault, 1970)</a:t>
            </a:r>
            <a:endParaRPr lang="en-GB" sz="1800" dirty="0">
              <a:latin typeface="Arial Nova"/>
            </a:endParaRPr>
          </a:p>
          <a:p>
            <a:pPr marL="342900" indent="-342900" algn="ctr">
              <a:lnSpc>
                <a:spcPct val="100000"/>
              </a:lnSpc>
              <a:buFont typeface="Wingdings"/>
              <a:buChar char="Ø"/>
            </a:pPr>
            <a:endParaRPr lang="en-GB" sz="1400"/>
          </a:p>
          <a:p>
            <a:pPr algn="ctr">
              <a:lnSpc>
                <a:spcPct val="100000"/>
              </a:lnSpc>
            </a:pPr>
            <a:endParaRPr lang="en-GB" sz="1400"/>
          </a:p>
          <a:p>
            <a:pPr marL="342900" indent="-342900" algn="ctr">
              <a:lnSpc>
                <a:spcPct val="100000"/>
              </a:lnSpc>
              <a:buFont typeface="Wingdings"/>
              <a:buChar char="Ø"/>
            </a:pPr>
            <a:endParaRPr lang="en-GB" sz="1400"/>
          </a:p>
        </p:txBody>
      </p:sp>
      <p:grpSp>
        <p:nvGrpSpPr>
          <p:cNvPr id="48" name="Group 47">
            <a:extLst>
              <a:ext uri="{FF2B5EF4-FFF2-40B4-BE49-F238E27FC236}">
                <a16:creationId xmlns:a16="http://schemas.microsoft.com/office/drawing/2014/main" id="{D653FA49-39A3-4265-8670-1CC425A6E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5850470"/>
            <a:ext cx="867485" cy="115439"/>
            <a:chOff x="8910933" y="1861308"/>
            <a:chExt cx="867485" cy="115439"/>
          </a:xfrm>
        </p:grpSpPr>
        <p:sp>
          <p:nvSpPr>
            <p:cNvPr id="49" name="Rectangle 48">
              <a:extLst>
                <a:ext uri="{FF2B5EF4-FFF2-40B4-BE49-F238E27FC236}">
                  <a16:creationId xmlns:a16="http://schemas.microsoft.com/office/drawing/2014/main" id="{4DC43A9D-6FE6-4C0D-8F62-BE6F97205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0" name="Straight Connector 49">
              <a:extLst>
                <a:ext uri="{FF2B5EF4-FFF2-40B4-BE49-F238E27FC236}">
                  <a16:creationId xmlns:a16="http://schemas.microsoft.com/office/drawing/2014/main" id="{2A21C79E-831C-44CF-B6A5-1677130A9C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1E9E6F4-D7E6-42EA-9D33-18D653D15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58127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84">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White puzzle with one red piece">
            <a:extLst>
              <a:ext uri="{FF2B5EF4-FFF2-40B4-BE49-F238E27FC236}">
                <a16:creationId xmlns:a16="http://schemas.microsoft.com/office/drawing/2014/main" id="{68CC21DD-6F78-FC92-6335-1C36348CA53F}"/>
              </a:ext>
            </a:extLst>
          </p:cNvPr>
          <p:cNvPicPr>
            <a:picLocks noChangeAspect="1"/>
          </p:cNvPicPr>
          <p:nvPr/>
        </p:nvPicPr>
        <p:blipFill rotWithShape="1">
          <a:blip r:embed="rId3"/>
          <a:srcRect l="85" r="1" b="1"/>
          <a:stretch/>
        </p:blipFill>
        <p:spPr>
          <a:xfrm>
            <a:off x="20" y="-5798"/>
            <a:ext cx="12191980" cy="6863798"/>
          </a:xfrm>
          <a:prstGeom prst="rect">
            <a:avLst/>
          </a:prstGeom>
        </p:spPr>
      </p:pic>
      <p:sp>
        <p:nvSpPr>
          <p:cNvPr id="99" name="Rectangle 86">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0B3AA-5FE5-B3DC-1BD8-769A41499F72}"/>
              </a:ext>
            </a:extLst>
          </p:cNvPr>
          <p:cNvSpPr>
            <a:spLocks noGrp="1"/>
          </p:cNvSpPr>
          <p:nvPr>
            <p:ph type="title"/>
          </p:nvPr>
        </p:nvSpPr>
        <p:spPr>
          <a:xfrm>
            <a:off x="1857829" y="67642"/>
            <a:ext cx="8476343" cy="817417"/>
          </a:xfrm>
        </p:spPr>
        <p:txBody>
          <a:bodyPr anchor="b">
            <a:normAutofit/>
          </a:bodyPr>
          <a:lstStyle/>
          <a:p>
            <a:pPr algn="ctr"/>
            <a:r>
              <a:rPr lang="en-GB" b="1">
                <a:latin typeface="Arial Nova"/>
              </a:rPr>
              <a:t>List of motivation theory's </a:t>
            </a:r>
            <a:endParaRPr lang="en-GB"/>
          </a:p>
        </p:txBody>
      </p:sp>
      <p:grpSp>
        <p:nvGrpSpPr>
          <p:cNvPr id="100" name="Group 88">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90" name="Rectangle 89">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1" name="Straight Connector 90">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46" name="Content Placeholder 2">
            <a:extLst>
              <a:ext uri="{FF2B5EF4-FFF2-40B4-BE49-F238E27FC236}">
                <a16:creationId xmlns:a16="http://schemas.microsoft.com/office/drawing/2014/main" id="{B391B7A6-57C8-A582-FE85-29A4912120F3}"/>
              </a:ext>
            </a:extLst>
          </p:cNvPr>
          <p:cNvGraphicFramePr>
            <a:graphicFrameLocks noGrp="1"/>
          </p:cNvGraphicFramePr>
          <p:nvPr>
            <p:ph idx="1"/>
            <p:extLst>
              <p:ext uri="{D42A27DB-BD31-4B8C-83A1-F6EECF244321}">
                <p14:modId xmlns:p14="http://schemas.microsoft.com/office/powerpoint/2010/main" val="2116528069"/>
              </p:ext>
            </p:extLst>
          </p:nvPr>
        </p:nvGraphicFramePr>
        <p:xfrm>
          <a:off x="210755" y="1041635"/>
          <a:ext cx="11281660" cy="54957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73732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379BD-EC5A-80DF-3F9A-2898DB5A4AE9}"/>
              </a:ext>
            </a:extLst>
          </p:cNvPr>
          <p:cNvSpPr>
            <a:spLocks noGrp="1"/>
          </p:cNvSpPr>
          <p:nvPr>
            <p:ph type="title"/>
          </p:nvPr>
        </p:nvSpPr>
        <p:spPr>
          <a:xfrm>
            <a:off x="6849264" y="733100"/>
            <a:ext cx="4618836" cy="1275669"/>
          </a:xfrm>
        </p:spPr>
        <p:txBody>
          <a:bodyPr anchor="b">
            <a:normAutofit/>
          </a:bodyPr>
          <a:lstStyle/>
          <a:p>
            <a:pPr algn="ctr"/>
            <a:r>
              <a:rPr lang="en-GB" b="1">
                <a:latin typeface="Arial Nova"/>
              </a:rPr>
              <a:t>conclusion</a:t>
            </a:r>
            <a:endParaRPr lang="en-GB"/>
          </a:p>
        </p:txBody>
      </p:sp>
      <p:sp>
        <p:nvSpPr>
          <p:cNvPr id="3" name="Content Placeholder 2">
            <a:extLst>
              <a:ext uri="{FF2B5EF4-FFF2-40B4-BE49-F238E27FC236}">
                <a16:creationId xmlns:a16="http://schemas.microsoft.com/office/drawing/2014/main" id="{7D68A92D-29CF-9967-8F99-7DFB31BE339E}"/>
              </a:ext>
            </a:extLst>
          </p:cNvPr>
          <p:cNvSpPr>
            <a:spLocks noGrp="1"/>
          </p:cNvSpPr>
          <p:nvPr>
            <p:ph idx="1"/>
          </p:nvPr>
        </p:nvSpPr>
        <p:spPr>
          <a:xfrm>
            <a:off x="7182615" y="2216151"/>
            <a:ext cx="3943575" cy="3390900"/>
          </a:xfrm>
        </p:spPr>
        <p:txBody>
          <a:bodyPr vert="horz" lIns="91440" tIns="45720" rIns="91440" bIns="45720" rtlCol="0" anchor="t">
            <a:normAutofit/>
          </a:bodyPr>
          <a:lstStyle/>
          <a:p>
            <a:pPr algn="ctr"/>
            <a:r>
              <a:rPr lang="en-GB" dirty="0">
                <a:latin typeface="Arial Nova"/>
              </a:rPr>
              <a:t>In conclusion to all the information I have gathered it seems that the Herzberg theory seems to be the better theory as it promotes job satisfaction and growth, and vroom focuses on the company rather than the individual. So, Herzberg would be better to climb up the ladder for promotion in an organization.</a:t>
            </a:r>
            <a:endParaRPr lang="en-GB"/>
          </a:p>
          <a:p>
            <a:endParaRPr lang="en-GB" dirty="0">
              <a:latin typeface="Arial Nova"/>
            </a:endParaRPr>
          </a:p>
        </p:txBody>
      </p:sp>
      <p:pic>
        <p:nvPicPr>
          <p:cNvPr id="22" name="Picture 4" descr="3D stairs design">
            <a:extLst>
              <a:ext uri="{FF2B5EF4-FFF2-40B4-BE49-F238E27FC236}">
                <a16:creationId xmlns:a16="http://schemas.microsoft.com/office/drawing/2014/main" id="{224B1E5F-73BC-B42A-B5E0-11D10DFDB3BD}"/>
              </a:ext>
            </a:extLst>
          </p:cNvPr>
          <p:cNvPicPr>
            <a:picLocks noChangeAspect="1"/>
          </p:cNvPicPr>
          <p:nvPr/>
        </p:nvPicPr>
        <p:blipFill rotWithShape="1">
          <a:blip r:embed="rId3">
            <a:alphaModFix/>
          </a:blip>
          <a:srcRect l="20729" r="12607" b="4"/>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60386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31" name="Rectangle 30">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9CF281C-64BE-FF85-934A-C5A6B3C5D4E5}"/>
              </a:ext>
            </a:extLst>
          </p:cNvPr>
          <p:cNvSpPr>
            <a:spLocks noGrp="1"/>
          </p:cNvSpPr>
          <p:nvPr>
            <p:ph type="title"/>
          </p:nvPr>
        </p:nvSpPr>
        <p:spPr>
          <a:xfrm>
            <a:off x="1411357" y="1351429"/>
            <a:ext cx="3369365" cy="2871320"/>
          </a:xfrm>
        </p:spPr>
        <p:txBody>
          <a:bodyPr anchor="ctr">
            <a:normAutofit/>
          </a:bodyPr>
          <a:lstStyle/>
          <a:p>
            <a:pPr algn="ctr"/>
            <a:r>
              <a:rPr lang="en-GB" b="1">
                <a:latin typeface="Arial Nova"/>
              </a:rPr>
              <a:t>Reference list</a:t>
            </a:r>
            <a:endParaRPr lang="en-GB"/>
          </a:p>
        </p:txBody>
      </p:sp>
      <p:sp>
        <p:nvSpPr>
          <p:cNvPr id="27" name="Content Placeholder 2">
            <a:extLst>
              <a:ext uri="{FF2B5EF4-FFF2-40B4-BE49-F238E27FC236}">
                <a16:creationId xmlns:a16="http://schemas.microsoft.com/office/drawing/2014/main" id="{FD91B143-71D2-EF04-19AE-51CD3337E643}"/>
              </a:ext>
            </a:extLst>
          </p:cNvPr>
          <p:cNvSpPr>
            <a:spLocks noGrp="1"/>
          </p:cNvSpPr>
          <p:nvPr>
            <p:ph idx="1"/>
          </p:nvPr>
        </p:nvSpPr>
        <p:spPr>
          <a:xfrm>
            <a:off x="5987260" y="1025824"/>
            <a:ext cx="5166695" cy="5194540"/>
          </a:xfrm>
        </p:spPr>
        <p:txBody>
          <a:bodyPr vert="horz" lIns="91440" tIns="45720" rIns="91440" bIns="45720" rtlCol="0" anchor="ctr">
            <a:normAutofit/>
          </a:bodyPr>
          <a:lstStyle/>
          <a:p>
            <a:pPr algn="ctr">
              <a:lnSpc>
                <a:spcPct val="100000"/>
              </a:lnSpc>
            </a:pPr>
            <a:r>
              <a:rPr lang="en-GB" sz="1300" dirty="0">
                <a:latin typeface="Arial Nova"/>
                <a:ea typeface="+mn-lt"/>
                <a:cs typeface="+mn-lt"/>
                <a:hlinkClick r:id="rId3"/>
              </a:rPr>
              <a:t>https://cdn.sketchbubble.com/pub/media/catalog/product/optimized1/1/7/17be052de59fac1fc17b2080240b841afe53796c3b218b37f46a83765659cbcb/intrinsic-and-extrinsic-motivation-slide1.png</a:t>
            </a:r>
            <a:endParaRPr lang="en-US" sz="1300">
              <a:latin typeface="Arial Nova"/>
              <a:ea typeface="+mn-lt"/>
              <a:cs typeface="+mn-lt"/>
            </a:endParaRPr>
          </a:p>
          <a:p>
            <a:pPr algn="ctr">
              <a:lnSpc>
                <a:spcPct val="100000"/>
              </a:lnSpc>
            </a:pPr>
            <a:r>
              <a:rPr lang="en-GB" sz="1300" err="1">
                <a:latin typeface="Arial Nova"/>
                <a:ea typeface="+mn-lt"/>
                <a:cs typeface="+mn-lt"/>
              </a:rPr>
              <a:t>armstrong</a:t>
            </a:r>
            <a:r>
              <a:rPr lang="en-GB" sz="1300" dirty="0">
                <a:latin typeface="Arial Nova"/>
                <a:ea typeface="+mn-lt"/>
                <a:cs typeface="+mn-lt"/>
              </a:rPr>
              <a:t>, </a:t>
            </a:r>
            <a:r>
              <a:rPr lang="en-GB" sz="1300" err="1">
                <a:latin typeface="Arial Nova"/>
                <a:ea typeface="+mn-lt"/>
                <a:cs typeface="+mn-lt"/>
              </a:rPr>
              <a:t>micheal</a:t>
            </a:r>
            <a:r>
              <a:rPr lang="en-GB" sz="1300" dirty="0">
                <a:latin typeface="Arial Nova"/>
                <a:ea typeface="+mn-lt"/>
                <a:cs typeface="+mn-lt"/>
              </a:rPr>
              <a:t> (2012) in </a:t>
            </a:r>
            <a:r>
              <a:rPr lang="en-GB" sz="1300" i="1" dirty="0">
                <a:latin typeface="Arial Nova"/>
                <a:ea typeface="+mn-lt"/>
                <a:cs typeface="+mn-lt"/>
              </a:rPr>
              <a:t>Armstrong’s Handbook of Human Resource Management Practice</a:t>
            </a:r>
            <a:r>
              <a:rPr lang="en-GB" sz="1300" dirty="0">
                <a:latin typeface="Arial Nova"/>
                <a:ea typeface="+mn-lt"/>
                <a:cs typeface="+mn-lt"/>
              </a:rPr>
              <a:t>. 12th </a:t>
            </a:r>
            <a:r>
              <a:rPr lang="en-GB" sz="1300" err="1">
                <a:latin typeface="Arial Nova"/>
                <a:ea typeface="+mn-lt"/>
                <a:cs typeface="+mn-lt"/>
              </a:rPr>
              <a:t>edn</a:t>
            </a:r>
            <a:r>
              <a:rPr lang="en-GB" sz="1300" dirty="0">
                <a:latin typeface="Arial Nova"/>
                <a:ea typeface="+mn-lt"/>
                <a:cs typeface="+mn-lt"/>
              </a:rPr>
              <a:t>. London: Kogan Page, p. 218. </a:t>
            </a:r>
            <a:endParaRPr lang="en-GB" sz="1300" dirty="0">
              <a:latin typeface="Arial Nova"/>
            </a:endParaRPr>
          </a:p>
          <a:p>
            <a:pPr algn="ctr">
              <a:lnSpc>
                <a:spcPct val="100000"/>
              </a:lnSpc>
            </a:pPr>
            <a:endParaRPr lang="en-GB" sz="1300" dirty="0">
              <a:latin typeface="Arial Nova"/>
            </a:endParaRPr>
          </a:p>
          <a:p>
            <a:pPr algn="ctr">
              <a:lnSpc>
                <a:spcPct val="100000"/>
              </a:lnSpc>
            </a:pPr>
            <a:r>
              <a:rPr lang="en-GB" sz="1300" err="1">
                <a:latin typeface="Arial Nova"/>
                <a:ea typeface="+mn-lt"/>
                <a:cs typeface="+mn-lt"/>
              </a:rPr>
              <a:t>Akah</a:t>
            </a:r>
            <a:r>
              <a:rPr lang="en-GB" sz="1300" dirty="0">
                <a:latin typeface="Arial Nova"/>
                <a:ea typeface="+mn-lt"/>
                <a:cs typeface="+mn-lt"/>
              </a:rPr>
              <a:t>, N.W. (1970) </a:t>
            </a:r>
            <a:r>
              <a:rPr lang="en-GB" sz="1300" i="1" dirty="0">
                <a:latin typeface="Arial Nova"/>
                <a:ea typeface="+mn-lt"/>
                <a:cs typeface="+mn-lt"/>
              </a:rPr>
              <a:t>Employee motivation and performance</a:t>
            </a:r>
            <a:r>
              <a:rPr lang="en-GB" sz="1300" dirty="0">
                <a:latin typeface="Arial Nova"/>
                <a:ea typeface="+mn-lt"/>
                <a:cs typeface="+mn-lt"/>
              </a:rPr>
              <a:t>, </a:t>
            </a:r>
            <a:r>
              <a:rPr lang="en-GB" sz="1300" i="1" dirty="0">
                <a:latin typeface="Arial Nova"/>
                <a:ea typeface="+mn-lt"/>
                <a:cs typeface="+mn-lt"/>
              </a:rPr>
              <a:t>Theseus</a:t>
            </a:r>
            <a:r>
              <a:rPr lang="en-GB" sz="1300" dirty="0">
                <a:latin typeface="Arial Nova"/>
                <a:ea typeface="+mn-lt"/>
                <a:cs typeface="+mn-lt"/>
              </a:rPr>
              <a:t>. Available at: </a:t>
            </a:r>
            <a:r>
              <a:rPr lang="en-GB" sz="1300" dirty="0">
                <a:latin typeface="Arial Nova"/>
                <a:ea typeface="+mn-lt"/>
                <a:cs typeface="+mn-lt"/>
                <a:hlinkClick r:id="rId4"/>
              </a:rPr>
              <a:t>https://www.theseus.fi/handle/10024/22787</a:t>
            </a:r>
            <a:r>
              <a:rPr lang="en-GB" sz="1300" dirty="0">
                <a:latin typeface="Arial Nova"/>
                <a:ea typeface="+mn-lt"/>
                <a:cs typeface="+mn-lt"/>
              </a:rPr>
              <a:t> (Accessed: 25 June 2023). </a:t>
            </a:r>
            <a:endParaRPr lang="en-GB" sz="1300" dirty="0">
              <a:latin typeface="Arial Nova"/>
            </a:endParaRPr>
          </a:p>
          <a:p>
            <a:pPr algn="ctr">
              <a:lnSpc>
                <a:spcPct val="100000"/>
              </a:lnSpc>
            </a:pPr>
            <a:r>
              <a:rPr lang="en-GB" sz="1300" dirty="0">
                <a:latin typeface="Arial Nova"/>
                <a:ea typeface="+mn-lt"/>
                <a:cs typeface="+mn-lt"/>
              </a:rPr>
              <a:t>Fishbach, A. and Woolley, K. (2021) </a:t>
            </a:r>
            <a:r>
              <a:rPr lang="en-GB" sz="1300" i="1" dirty="0">
                <a:latin typeface="Arial Nova"/>
                <a:ea typeface="+mn-lt"/>
                <a:cs typeface="+mn-lt"/>
              </a:rPr>
              <a:t>The structure of intrinsic motivation | annual review of organizational ...</a:t>
            </a:r>
            <a:r>
              <a:rPr lang="en-GB" sz="1300" dirty="0">
                <a:latin typeface="Arial Nova"/>
                <a:ea typeface="+mn-lt"/>
                <a:cs typeface="+mn-lt"/>
              </a:rPr>
              <a:t>, </a:t>
            </a:r>
            <a:r>
              <a:rPr lang="en-GB" sz="1300" i="1" dirty="0">
                <a:latin typeface="Arial Nova"/>
                <a:ea typeface="+mn-lt"/>
                <a:cs typeface="+mn-lt"/>
              </a:rPr>
              <a:t>The Structure of Intrinsic Motivation</a:t>
            </a:r>
            <a:r>
              <a:rPr lang="en-GB" sz="1300" dirty="0">
                <a:latin typeface="Arial Nova"/>
                <a:ea typeface="+mn-lt"/>
                <a:cs typeface="+mn-lt"/>
              </a:rPr>
              <a:t>. Available at: </a:t>
            </a:r>
            <a:r>
              <a:rPr lang="en-GB" sz="1300" dirty="0">
                <a:latin typeface="Arial Nova"/>
                <a:ea typeface="+mn-lt"/>
                <a:cs typeface="+mn-lt"/>
                <a:hlinkClick r:id="rId5"/>
              </a:rPr>
              <a:t>https://www.annualreviews.org/doi/full/10.1146/annurev-orgpsych-012420-091122</a:t>
            </a:r>
            <a:r>
              <a:rPr lang="en-GB" sz="1300" dirty="0">
                <a:latin typeface="Arial Nova"/>
                <a:ea typeface="+mn-lt"/>
                <a:cs typeface="+mn-lt"/>
              </a:rPr>
              <a:t> (Accessed: 26 June 2023). </a:t>
            </a:r>
            <a:endParaRPr lang="en-GB" sz="1300" dirty="0">
              <a:latin typeface="Arial Nova"/>
            </a:endParaRPr>
          </a:p>
          <a:p>
            <a:pPr algn="ctr">
              <a:lnSpc>
                <a:spcPct val="100000"/>
              </a:lnSpc>
            </a:pPr>
            <a:r>
              <a:rPr lang="en-GB" sz="1300" err="1">
                <a:latin typeface="Arial Nova"/>
                <a:ea typeface="+mn-lt"/>
                <a:cs typeface="+mn-lt"/>
              </a:rPr>
              <a:t>Alshmemri</a:t>
            </a:r>
            <a:r>
              <a:rPr lang="en-GB" sz="1300" dirty="0">
                <a:latin typeface="Arial Nova"/>
                <a:ea typeface="+mn-lt"/>
                <a:cs typeface="+mn-lt"/>
              </a:rPr>
              <a:t>, M., Shahwan-Akl, L. and Maude, P. (2017) </a:t>
            </a:r>
            <a:r>
              <a:rPr lang="en-GB" sz="1300" i="1" dirty="0">
                <a:latin typeface="Arial Nova"/>
                <a:ea typeface="+mn-lt"/>
                <a:cs typeface="+mn-lt"/>
              </a:rPr>
              <a:t>Life science journal 2017;14(5) </a:t>
            </a:r>
            <a:r>
              <a:rPr lang="en-GB" sz="1300" i="1" dirty="0">
                <a:latin typeface="Arial Nova"/>
                <a:ea typeface="+mn-lt"/>
                <a:cs typeface="+mn-lt"/>
                <a:hlinkClick r:id="rId6"/>
              </a:rPr>
              <a:t>http://www.lifesciencesite.com</a:t>
            </a:r>
            <a:r>
              <a:rPr lang="en-GB" sz="1300" i="1" dirty="0">
                <a:latin typeface="Arial Nova"/>
                <a:ea typeface="+mn-lt"/>
                <a:cs typeface="+mn-lt"/>
              </a:rPr>
              <a:t> Herzberg ...</a:t>
            </a:r>
            <a:r>
              <a:rPr lang="en-GB" sz="1300" dirty="0">
                <a:latin typeface="Arial Nova"/>
                <a:ea typeface="+mn-lt"/>
                <a:cs typeface="+mn-lt"/>
              </a:rPr>
              <a:t>, </a:t>
            </a:r>
            <a:r>
              <a:rPr lang="en-GB" sz="1300" i="1" dirty="0">
                <a:latin typeface="Arial Nova"/>
                <a:ea typeface="+mn-lt"/>
                <a:cs typeface="+mn-lt"/>
              </a:rPr>
              <a:t>Herzberg’s Two-Factor Theory </a:t>
            </a:r>
            <a:r>
              <a:rPr lang="en-GB" sz="1300" dirty="0">
                <a:latin typeface="Arial Nova"/>
                <a:ea typeface="+mn-lt"/>
                <a:cs typeface="+mn-lt"/>
              </a:rPr>
              <a:t>. Available at: </a:t>
            </a:r>
            <a:r>
              <a:rPr lang="en-GB" sz="1300" dirty="0">
                <a:latin typeface="Arial Nova"/>
                <a:ea typeface="+mn-lt"/>
                <a:cs typeface="+mn-lt"/>
                <a:hlinkClick r:id="rId7"/>
              </a:rPr>
              <a:t>https://www.lifesciencesite.com/lsj/life140517/03_32120lsj140517_12_16.pdf</a:t>
            </a:r>
            <a:r>
              <a:rPr lang="en-GB" sz="1300" dirty="0">
                <a:latin typeface="Arial Nova"/>
                <a:ea typeface="+mn-lt"/>
                <a:cs typeface="+mn-lt"/>
              </a:rPr>
              <a:t> (Accessed: 28 June 2023). </a:t>
            </a:r>
            <a:endParaRPr lang="en-GB" sz="1300" dirty="0">
              <a:latin typeface="Arial Nova"/>
            </a:endParaRPr>
          </a:p>
          <a:p>
            <a:pPr algn="ctr">
              <a:lnSpc>
                <a:spcPct val="100000"/>
              </a:lnSpc>
            </a:pPr>
            <a:endParaRPr lang="en-GB" sz="1300" dirty="0">
              <a:latin typeface="Arial Nova"/>
            </a:endParaRPr>
          </a:p>
          <a:p>
            <a:pPr algn="ctr">
              <a:lnSpc>
                <a:spcPct val="100000"/>
              </a:lnSpc>
            </a:pPr>
            <a:endParaRPr lang="en-GB" sz="1300" dirty="0">
              <a:latin typeface="Arial Nova"/>
            </a:endParaRPr>
          </a:p>
        </p:txBody>
      </p:sp>
    </p:spTree>
    <p:extLst>
      <p:ext uri="{BB962C8B-B14F-4D97-AF65-F5344CB8AC3E}">
        <p14:creationId xmlns:p14="http://schemas.microsoft.com/office/powerpoint/2010/main" val="795326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7" name="Rectangle 26">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EC2CD3D-5711-1681-6C92-E21F864042D5}"/>
              </a:ext>
            </a:extLst>
          </p:cNvPr>
          <p:cNvSpPr>
            <a:spLocks noGrp="1"/>
          </p:cNvSpPr>
          <p:nvPr>
            <p:ph type="title"/>
          </p:nvPr>
        </p:nvSpPr>
        <p:spPr>
          <a:xfrm>
            <a:off x="1411357" y="1351429"/>
            <a:ext cx="3369365" cy="2871320"/>
          </a:xfrm>
        </p:spPr>
        <p:txBody>
          <a:bodyPr anchor="ctr">
            <a:normAutofit/>
          </a:bodyPr>
          <a:lstStyle/>
          <a:p>
            <a:pPr algn="ctr"/>
            <a:r>
              <a:rPr lang="en-GB" b="1">
                <a:latin typeface="Arial Nova"/>
              </a:rPr>
              <a:t>references</a:t>
            </a:r>
            <a:endParaRPr lang="en-GB" b="1"/>
          </a:p>
        </p:txBody>
      </p:sp>
      <p:sp>
        <p:nvSpPr>
          <p:cNvPr id="3" name="Content Placeholder 2">
            <a:extLst>
              <a:ext uri="{FF2B5EF4-FFF2-40B4-BE49-F238E27FC236}">
                <a16:creationId xmlns:a16="http://schemas.microsoft.com/office/drawing/2014/main" id="{77027DD7-FEB9-AAD1-B65F-039BFEACD0D1}"/>
              </a:ext>
            </a:extLst>
          </p:cNvPr>
          <p:cNvSpPr>
            <a:spLocks noGrp="1"/>
          </p:cNvSpPr>
          <p:nvPr>
            <p:ph idx="1"/>
          </p:nvPr>
        </p:nvSpPr>
        <p:spPr>
          <a:xfrm>
            <a:off x="6389825" y="465108"/>
            <a:ext cx="4735375" cy="6071558"/>
          </a:xfrm>
        </p:spPr>
        <p:txBody>
          <a:bodyPr vert="horz" lIns="91440" tIns="45720" rIns="91440" bIns="45720" rtlCol="0" anchor="ctr">
            <a:normAutofit fontScale="92500"/>
          </a:bodyPr>
          <a:lstStyle/>
          <a:p>
            <a:pPr algn="ctr">
              <a:lnSpc>
                <a:spcPct val="100000"/>
              </a:lnSpc>
            </a:pPr>
            <a:r>
              <a:rPr lang="en-GB" sz="1400" dirty="0">
                <a:latin typeface="Arial Nova"/>
                <a:ea typeface="+mn-lt"/>
                <a:cs typeface="+mn-lt"/>
              </a:rPr>
              <a:t>Legault, L. (1970) </a:t>
            </a:r>
            <a:r>
              <a:rPr lang="en-GB" sz="1400" i="1" dirty="0">
                <a:latin typeface="Arial Nova"/>
                <a:ea typeface="+mn-lt"/>
                <a:cs typeface="+mn-lt"/>
              </a:rPr>
              <a:t>Intrinsic and extrinsic motivation</a:t>
            </a:r>
            <a:r>
              <a:rPr lang="en-GB" sz="1400" dirty="0">
                <a:latin typeface="Arial Nova"/>
                <a:ea typeface="+mn-lt"/>
                <a:cs typeface="+mn-lt"/>
              </a:rPr>
              <a:t>, </a:t>
            </a:r>
            <a:r>
              <a:rPr lang="en-GB" sz="1400" i="1" dirty="0">
                <a:latin typeface="Arial Nova"/>
                <a:ea typeface="+mn-lt"/>
                <a:cs typeface="+mn-lt"/>
              </a:rPr>
              <a:t>SpringerLink</a:t>
            </a:r>
            <a:r>
              <a:rPr lang="en-GB" sz="1400" dirty="0">
                <a:latin typeface="Arial Nova"/>
                <a:ea typeface="+mn-lt"/>
                <a:cs typeface="+mn-lt"/>
              </a:rPr>
              <a:t>. Available at: </a:t>
            </a:r>
            <a:r>
              <a:rPr lang="en-GB" sz="1400" dirty="0">
                <a:latin typeface="Arial Nova"/>
                <a:ea typeface="+mn-lt"/>
                <a:cs typeface="+mn-lt"/>
                <a:hlinkClick r:id="rId3"/>
              </a:rPr>
              <a:t>https://link.springer.com/referenceworkentry/10.1007/978-3-319-24612-3_1139</a:t>
            </a:r>
            <a:r>
              <a:rPr lang="en-GB" sz="1400" dirty="0">
                <a:latin typeface="Arial Nova"/>
                <a:ea typeface="+mn-lt"/>
                <a:cs typeface="+mn-lt"/>
              </a:rPr>
              <a:t> (Accessed: 26 June 2023). </a:t>
            </a:r>
            <a:endParaRPr lang="en-GB" sz="1400" dirty="0">
              <a:latin typeface="Arial Nova"/>
            </a:endParaRPr>
          </a:p>
          <a:p>
            <a:pPr algn="ctr">
              <a:lnSpc>
                <a:spcPct val="100000"/>
              </a:lnSpc>
            </a:pPr>
            <a:r>
              <a:rPr lang="en-GB" sz="1400" dirty="0">
                <a:latin typeface="Arial Nova"/>
                <a:ea typeface="+mn-lt"/>
                <a:cs typeface="+mn-lt"/>
              </a:rPr>
              <a:t>Çınar, O., Bektaş, Ç. and Aslan, I. (2011) </a:t>
            </a:r>
            <a:r>
              <a:rPr lang="en-GB" sz="1400" i="1" dirty="0">
                <a:latin typeface="Arial Nova"/>
                <a:ea typeface="+mn-lt"/>
                <a:cs typeface="+mn-lt"/>
              </a:rPr>
              <a:t>A MOTIVATION STUDY ON THE EFFECTIVENESS OF INTRINSIC AND EXTRINSIC FACTORS</a:t>
            </a:r>
            <a:r>
              <a:rPr lang="en-GB" sz="1400" dirty="0">
                <a:latin typeface="Arial Nova"/>
                <a:ea typeface="+mn-lt"/>
                <a:cs typeface="+mn-lt"/>
              </a:rPr>
              <a:t> [Preprint]. </a:t>
            </a:r>
            <a:endParaRPr lang="en-GB" sz="1400" dirty="0">
              <a:latin typeface="Arial Nova"/>
            </a:endParaRPr>
          </a:p>
          <a:p>
            <a:pPr algn="ctr">
              <a:lnSpc>
                <a:spcPct val="100000"/>
              </a:lnSpc>
            </a:pPr>
            <a:r>
              <a:rPr lang="en-GB" sz="1400" dirty="0">
                <a:latin typeface="Arial Nova"/>
                <a:ea typeface="+mn-lt"/>
                <a:cs typeface="+mn-lt"/>
              </a:rPr>
              <a:t>(JOE), T.J. of E. (1998) </a:t>
            </a:r>
            <a:r>
              <a:rPr lang="en-GB" sz="1400" i="1" dirty="0">
                <a:latin typeface="Arial Nova"/>
                <a:ea typeface="+mn-lt"/>
                <a:cs typeface="+mn-lt"/>
              </a:rPr>
              <a:t>Understanding employee motivation</a:t>
            </a:r>
            <a:r>
              <a:rPr lang="en-GB" sz="1400" dirty="0">
                <a:latin typeface="Arial Nova"/>
                <a:ea typeface="+mn-lt"/>
                <a:cs typeface="+mn-lt"/>
              </a:rPr>
              <a:t>. Available at: </a:t>
            </a:r>
            <a:r>
              <a:rPr lang="en-GB" sz="1400" dirty="0">
                <a:latin typeface="Arial Nova"/>
                <a:ea typeface="+mn-lt"/>
                <a:cs typeface="+mn-lt"/>
                <a:hlinkClick r:id="rId4"/>
              </a:rPr>
              <a:t>https://archives.joe.org/joe/1998june/rb3.php</a:t>
            </a:r>
            <a:r>
              <a:rPr lang="en-GB" sz="1400" dirty="0">
                <a:latin typeface="Arial Nova"/>
                <a:ea typeface="+mn-lt"/>
                <a:cs typeface="+mn-lt"/>
              </a:rPr>
              <a:t> (Accessed: 26 June 2023). </a:t>
            </a:r>
            <a:endParaRPr lang="en-GB" sz="1400" dirty="0">
              <a:latin typeface="Arial Nova"/>
            </a:endParaRPr>
          </a:p>
          <a:p>
            <a:pPr algn="ctr">
              <a:lnSpc>
                <a:spcPct val="100000"/>
              </a:lnSpc>
            </a:pPr>
            <a:endParaRPr lang="en-GB" sz="1400" dirty="0">
              <a:latin typeface="Arial Nova"/>
            </a:endParaRPr>
          </a:p>
          <a:p>
            <a:pPr algn="ctr">
              <a:lnSpc>
                <a:spcPct val="100000"/>
              </a:lnSpc>
            </a:pPr>
            <a:r>
              <a:rPr lang="en-GB" sz="1400" dirty="0">
                <a:latin typeface="Arial Nova"/>
                <a:ea typeface="+mn-lt"/>
                <a:cs typeface="+mn-lt"/>
              </a:rPr>
              <a:t>Clayton, M. (2018) </a:t>
            </a:r>
            <a:r>
              <a:rPr lang="en-GB" sz="1400" i="1" dirty="0">
                <a:latin typeface="Arial Nova"/>
                <a:ea typeface="+mn-lt"/>
                <a:cs typeface="+mn-lt"/>
              </a:rPr>
              <a:t>Victor Vroom: Motivation and decision-making</a:t>
            </a:r>
            <a:r>
              <a:rPr lang="en-GB" sz="1400" dirty="0">
                <a:latin typeface="Arial Nova"/>
                <a:ea typeface="+mn-lt"/>
                <a:cs typeface="+mn-lt"/>
              </a:rPr>
              <a:t>, </a:t>
            </a:r>
            <a:r>
              <a:rPr lang="en-GB" sz="1400" i="1" dirty="0">
                <a:latin typeface="Arial Nova"/>
                <a:ea typeface="+mn-lt"/>
                <a:cs typeface="+mn-lt"/>
              </a:rPr>
              <a:t>Management Pocketbooks</a:t>
            </a:r>
            <a:r>
              <a:rPr lang="en-GB" sz="1400" dirty="0">
                <a:latin typeface="Arial Nova"/>
                <a:ea typeface="+mn-lt"/>
                <a:cs typeface="+mn-lt"/>
              </a:rPr>
              <a:t>. Available at: </a:t>
            </a:r>
            <a:r>
              <a:rPr lang="en-GB" sz="1400" dirty="0">
                <a:latin typeface="Arial Nova"/>
                <a:ea typeface="+mn-lt"/>
                <a:cs typeface="+mn-lt"/>
                <a:hlinkClick r:id="rId5"/>
              </a:rPr>
              <a:t>https://www.pocketbook.co.uk/blog/2016/02/09/victor-vroom-motivation-and-decision-making/</a:t>
            </a:r>
            <a:r>
              <a:rPr lang="en-GB" sz="1400" dirty="0">
                <a:latin typeface="Arial Nova"/>
                <a:ea typeface="+mn-lt"/>
                <a:cs typeface="+mn-lt"/>
              </a:rPr>
              <a:t> (Accessed: 26 June 2023). </a:t>
            </a:r>
            <a:endParaRPr lang="en-GB" sz="1400" dirty="0">
              <a:latin typeface="Arial Nova"/>
            </a:endParaRPr>
          </a:p>
          <a:p>
            <a:pPr algn="ctr"/>
            <a:r>
              <a:rPr lang="en-GB" sz="1400" dirty="0">
                <a:latin typeface="Arial Nova"/>
                <a:ea typeface="+mn-lt"/>
                <a:cs typeface="+mn-lt"/>
              </a:rPr>
              <a:t>Parikh, V. (2020) </a:t>
            </a:r>
            <a:r>
              <a:rPr lang="en-GB" sz="1400" i="1" dirty="0">
                <a:latin typeface="Arial Nova"/>
                <a:ea typeface="+mn-lt"/>
                <a:cs typeface="+mn-lt"/>
              </a:rPr>
              <a:t>Expectancy theory advantages and disadvantages - </a:t>
            </a:r>
            <a:r>
              <a:rPr lang="en-GB" sz="1400" i="1" err="1">
                <a:latin typeface="Arial Nova"/>
                <a:ea typeface="+mn-lt"/>
                <a:cs typeface="+mn-lt"/>
              </a:rPr>
              <a:t>letslearnfinance</a:t>
            </a:r>
            <a:r>
              <a:rPr lang="en-GB" sz="1400" dirty="0">
                <a:latin typeface="Arial Nova"/>
                <a:ea typeface="+mn-lt"/>
                <a:cs typeface="+mn-lt"/>
              </a:rPr>
              <a:t>, </a:t>
            </a:r>
            <a:r>
              <a:rPr lang="en-GB" sz="1400" i="1" dirty="0">
                <a:latin typeface="Arial Nova"/>
                <a:ea typeface="+mn-lt"/>
                <a:cs typeface="+mn-lt"/>
              </a:rPr>
              <a:t>Expectancy Theory Advantages and Disadvantages</a:t>
            </a:r>
            <a:r>
              <a:rPr lang="en-GB" sz="1400" dirty="0">
                <a:latin typeface="Arial Nova"/>
                <a:ea typeface="+mn-lt"/>
                <a:cs typeface="+mn-lt"/>
              </a:rPr>
              <a:t>. Available at: </a:t>
            </a:r>
            <a:r>
              <a:rPr lang="en-GB" sz="1400" dirty="0">
                <a:latin typeface="Arial Nova"/>
                <a:ea typeface="+mn-lt"/>
                <a:cs typeface="+mn-lt"/>
                <a:hlinkClick r:id="rId6"/>
              </a:rPr>
              <a:t>https://www.letslearnfinance.com/expectancy-theory-advantages-and-disadvantages.html</a:t>
            </a:r>
            <a:r>
              <a:rPr lang="en-GB" sz="1400" dirty="0">
                <a:latin typeface="Arial Nova"/>
                <a:ea typeface="+mn-lt"/>
                <a:cs typeface="+mn-lt"/>
              </a:rPr>
              <a:t> (Accessed: 29 June 2023). </a:t>
            </a:r>
            <a:endParaRPr lang="en-GB">
              <a:latin typeface="Arial Nova"/>
            </a:endParaRPr>
          </a:p>
          <a:p>
            <a:pPr algn="ctr"/>
            <a:r>
              <a:rPr lang="en-GB" sz="1400" err="1">
                <a:latin typeface="Arial Nova"/>
                <a:ea typeface="+mn-lt"/>
                <a:cs typeface="+mn-lt"/>
              </a:rPr>
              <a:t>Ndetei</a:t>
            </a:r>
            <a:r>
              <a:rPr lang="en-GB" sz="1400" dirty="0">
                <a:latin typeface="Arial Nova"/>
                <a:ea typeface="+mn-lt"/>
                <a:cs typeface="+mn-lt"/>
              </a:rPr>
              <a:t>, C. (2022) </a:t>
            </a:r>
            <a:r>
              <a:rPr lang="en-GB" sz="1400" i="1" dirty="0">
                <a:latin typeface="Arial Nova"/>
                <a:ea typeface="+mn-lt"/>
                <a:cs typeface="+mn-lt"/>
              </a:rPr>
              <a:t>Herzberg two factor theory of motivation</a:t>
            </a:r>
            <a:r>
              <a:rPr lang="en-GB" sz="1400" dirty="0">
                <a:latin typeface="Arial Nova"/>
                <a:ea typeface="+mn-lt"/>
                <a:cs typeface="+mn-lt"/>
              </a:rPr>
              <a:t>, </a:t>
            </a:r>
            <a:r>
              <a:rPr lang="en-GB" sz="1400" i="1" dirty="0">
                <a:latin typeface="Arial Nova"/>
                <a:ea typeface="+mn-lt"/>
                <a:cs typeface="+mn-lt"/>
              </a:rPr>
              <a:t>Yen.com.gh - Ghana news.</a:t>
            </a:r>
            <a:r>
              <a:rPr lang="en-GB" sz="1400" dirty="0">
                <a:latin typeface="Arial Nova"/>
                <a:ea typeface="+mn-lt"/>
                <a:cs typeface="+mn-lt"/>
              </a:rPr>
              <a:t> Available at: </a:t>
            </a:r>
            <a:r>
              <a:rPr lang="en-GB" sz="1400" dirty="0">
                <a:solidFill>
                  <a:srgbClr val="349D75"/>
                </a:solidFill>
                <a:latin typeface="Arial Nova"/>
                <a:cs typeface="Segoe UI"/>
                <a:hlinkClick r:id="rId7"/>
              </a:rPr>
              <a:t>https://yen.com.gh/117043-herzberg-factor-theory-motivation.html</a:t>
            </a:r>
            <a:r>
              <a:rPr lang="en-GB" sz="1400" dirty="0">
                <a:latin typeface="Arial Nova"/>
                <a:ea typeface="+mn-lt"/>
                <a:cs typeface="+mn-lt"/>
              </a:rPr>
              <a:t> (Accessed: 29 June 2023).</a:t>
            </a:r>
            <a:endParaRPr lang="en-GB" dirty="0">
              <a:latin typeface="Arial Nova"/>
            </a:endParaRPr>
          </a:p>
          <a:p>
            <a:pPr algn="ctr">
              <a:lnSpc>
                <a:spcPct val="100000"/>
              </a:lnSpc>
            </a:pPr>
            <a:endParaRPr lang="en-GB" sz="1400" dirty="0">
              <a:latin typeface="Arial Nova"/>
            </a:endParaRPr>
          </a:p>
          <a:p>
            <a:pPr algn="ctr">
              <a:lnSpc>
                <a:spcPct val="100000"/>
              </a:lnSpc>
            </a:pPr>
            <a:endParaRPr lang="en-GB" sz="1400"/>
          </a:p>
          <a:p>
            <a:pPr algn="ctr">
              <a:lnSpc>
                <a:spcPct val="100000"/>
              </a:lnSpc>
            </a:pPr>
            <a:endParaRPr lang="en-GB" sz="1400"/>
          </a:p>
        </p:txBody>
      </p:sp>
    </p:spTree>
    <p:extLst>
      <p:ext uri="{BB962C8B-B14F-4D97-AF65-F5344CB8AC3E}">
        <p14:creationId xmlns:p14="http://schemas.microsoft.com/office/powerpoint/2010/main" val="3293056475"/>
      </p:ext>
    </p:extLst>
  </p:cSld>
  <p:clrMapOvr>
    <a:masterClrMapping/>
  </p:clrMapOvr>
</p:sld>
</file>

<file path=ppt/theme/theme1.xml><?xml version="1.0" encoding="utf-8"?>
<a:theme xmlns:a="http://schemas.openxmlformats.org/drawingml/2006/main" name="AdornVTI">
  <a:themeElements>
    <a:clrScheme name="AnalogousFromRegularSeedLeftStep">
      <a:dk1>
        <a:srgbClr val="000000"/>
      </a:dk1>
      <a:lt1>
        <a:srgbClr val="FFFFFF"/>
      </a:lt1>
      <a:dk2>
        <a:srgbClr val="251A2F"/>
      </a:dk2>
      <a:lt2>
        <a:srgbClr val="F0F3F2"/>
      </a:lt2>
      <a:accent1>
        <a:srgbClr val="E72971"/>
      </a:accent1>
      <a:accent2>
        <a:srgbClr val="D517AF"/>
      </a:accent2>
      <a:accent3>
        <a:srgbClr val="BE29E7"/>
      </a:accent3>
      <a:accent4>
        <a:srgbClr val="5E19D5"/>
      </a:accent4>
      <a:accent5>
        <a:srgbClr val="2932E7"/>
      </a:accent5>
      <a:accent6>
        <a:srgbClr val="176FD5"/>
      </a:accent6>
      <a:hlink>
        <a:srgbClr val="349D75"/>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AdornVTI</vt:lpstr>
      <vt:lpstr>Name : Louise hall  (2126231) module code : BMSW5102 module title: developing relationships &amp; workplace achievement lecturer: Dr sujeewa herath  </vt:lpstr>
      <vt:lpstr>Contents page</vt:lpstr>
      <vt:lpstr>introduction</vt:lpstr>
      <vt:lpstr>The meaning of employee motivation</vt:lpstr>
      <vt:lpstr>The meaning of employee motivation </vt:lpstr>
      <vt:lpstr>The key difference between intrinsic and extrinsic motivation types as a development vehicle</vt:lpstr>
      <vt:lpstr>The key difference between intrinsic and extrinsic motivation</vt:lpstr>
      <vt:lpstr>Key motivation theories (Herzberg needs theory)</vt:lpstr>
      <vt:lpstr>Key motivation theories (vroom expectancy theory)</vt:lpstr>
      <vt:lpstr>What motivates me at work</vt:lpstr>
      <vt:lpstr>Advantages and disadvantages of each motivation type</vt:lpstr>
      <vt:lpstr>Advantages and disadvantages of each motivation type</vt:lpstr>
      <vt:lpstr>List of motivation theory's </vt:lpstr>
      <vt:lpstr>conclusion</vt:lpstr>
      <vt:lpstr>Reference list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960</cp:revision>
  <dcterms:created xsi:type="dcterms:W3CDTF">2023-06-08T18:42:33Z</dcterms:created>
  <dcterms:modified xsi:type="dcterms:W3CDTF">2023-06-29T12:57:09Z</dcterms:modified>
</cp:coreProperties>
</file>