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3"/>
  </p:notesMasterIdLst>
  <p:sldIdLst>
    <p:sldId id="719" r:id="rId6"/>
    <p:sldId id="756" r:id="rId7"/>
    <p:sldId id="757" r:id="rId8"/>
    <p:sldId id="758" r:id="rId9"/>
    <p:sldId id="740" r:id="rId10"/>
    <p:sldId id="773" r:id="rId11"/>
    <p:sldId id="7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95995" autoAdjust="0"/>
  </p:normalViewPr>
  <p:slideViewPr>
    <p:cSldViewPr snapToGrid="0">
      <p:cViewPr varScale="1">
        <p:scale>
          <a:sx n="96" d="100"/>
          <a:sy n="96" d="100"/>
        </p:scale>
        <p:origin x="117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E5D63CE7-D0E4-4BAF-AE78-2F5894985ECB}"/>
    <pc:docChg chg="modSld">
      <pc:chgData name="Jenifer Prince Devaraj" userId="c3fb109c-09d1-42a6-93f4-69472d709861" providerId="ADAL" clId="{E5D63CE7-D0E4-4BAF-AE78-2F5894985ECB}" dt="2024-10-24T18:34:15.846" v="3" actId="20577"/>
      <pc:docMkLst>
        <pc:docMk/>
      </pc:docMkLst>
      <pc:sldChg chg="modSp mod">
        <pc:chgData name="Jenifer Prince Devaraj" userId="c3fb109c-09d1-42a6-93f4-69472d709861" providerId="ADAL" clId="{E5D63CE7-D0E4-4BAF-AE78-2F5894985ECB}" dt="2024-10-24T18:34:15.846" v="3" actId="20577"/>
        <pc:sldMkLst>
          <pc:docMk/>
          <pc:sldMk cId="3302105363" sldId="740"/>
        </pc:sldMkLst>
        <pc:spChg chg="mod">
          <ac:chgData name="Jenifer Prince Devaraj" userId="c3fb109c-09d1-42a6-93f4-69472d709861" providerId="ADAL" clId="{E5D63CE7-D0E4-4BAF-AE78-2F5894985ECB}" dt="2024-10-24T18:34:15.846" v="3" actId="20577"/>
          <ac:spMkLst>
            <pc:docMk/>
            <pc:sldMk cId="3302105363" sldId="740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2A2BD42E-383D-4C35-AA2E-27F8ED595596}"/>
    <pc:docChg chg="delSld delMainMaster">
      <pc:chgData name="Jenifer Prince Devaraj" userId="c3fb109c-09d1-42a6-93f4-69472d709861" providerId="ADAL" clId="{2A2BD42E-383D-4C35-AA2E-27F8ED595596}" dt="2024-10-03T04:38:50.265" v="18"/>
      <pc:docMkLst>
        <pc:docMk/>
      </pc:docMkLst>
      <pc:sldChg chg="del">
        <pc:chgData name="Jenifer Prince Devaraj" userId="c3fb109c-09d1-42a6-93f4-69472d709861" providerId="ADAL" clId="{2A2BD42E-383D-4C35-AA2E-27F8ED595596}" dt="2024-10-02T21:45:37.303" v="0" actId="47"/>
        <pc:sldMkLst>
          <pc:docMk/>
          <pc:sldMk cId="372681046" sldId="741"/>
        </pc:sldMkLst>
      </pc:sldChg>
      <pc:sldMasterChg chg="del delSldLayout">
        <pc:chgData name="Jenifer Prince Devaraj" userId="c3fb109c-09d1-42a6-93f4-69472d709861" providerId="ADAL" clId="{2A2BD42E-383D-4C35-AA2E-27F8ED595596}" dt="2024-10-03T04:38:50.231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A2BD42E-383D-4C35-AA2E-27F8ED595596}" dt="2024-10-03T04:38:50.231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0" v="1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2A2BD42E-383D-4C35-AA2E-27F8ED595596}" dt="2024-10-03T04:38:50.230" v="1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0" v="1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A2BD42E-383D-4C35-AA2E-27F8ED595596}" dt="2024-10-03T04:38:50.231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A2BD42E-383D-4C35-AA2E-27F8ED595596}" dt="2024-10-03T04:38:50.231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1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1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7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A2BD42E-383D-4C35-AA2E-27F8ED595596}" dt="2024-10-03T04:38:50.237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7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8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A2BD42E-383D-4C35-AA2E-27F8ED595596}" dt="2024-10-03T04:38:50.238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8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39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39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4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4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3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3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4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A2BD42E-383D-4C35-AA2E-27F8ED595596}" dt="2024-10-03T04:38:50.244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7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7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49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49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2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2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6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6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64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64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65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A2BD42E-383D-4C35-AA2E-27F8ED595596}" dt="2024-10-03T04:38:50.265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A2BD42E-383D-4C35-AA2E-27F8ED595596}" dt="2024-10-03T04:38:50.258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A2BD42E-383D-4C35-AA2E-27F8ED595596}" dt="2024-10-03T04:38:50.258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49BC-DC49-49A9-AE7C-2A4A48C2AA91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EC1_L1_Part 1_Introduction to Electronics I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2941394" y="1973979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Name: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Module Code:  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– 1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13ADB3-AA02-F486-4530-DFEADA5A3811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BAFC5-1CFA-321A-D6F6-A0E1937AB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524" y="1989083"/>
            <a:ext cx="10972800" cy="3917032"/>
          </a:xfrm>
        </p:spPr>
        <p:txBody>
          <a:bodyPr/>
          <a:lstStyle/>
          <a:p>
            <a:pPr marL="0" indent="0">
              <a:lnSpc>
                <a:spcPct val="100000"/>
              </a:lnSpc>
              <a:spcAft>
                <a:spcPts val="1000"/>
              </a:spcAft>
              <a:buNone/>
            </a:pPr>
            <a:br>
              <a:rPr lang="en-GB" b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Programme 		: </a:t>
            </a:r>
            <a:r>
              <a:rPr lang="en-US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HN/BEng Embedded Electronic Systems</a:t>
            </a: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Name 	: Electronic I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Module Code 	: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ACDB5002</a:t>
            </a:r>
          </a:p>
          <a:p>
            <a:pPr marL="0" indent="0" rtl="0">
              <a:spcBef>
                <a:spcPts val="560"/>
              </a:spcBef>
              <a:spcAft>
                <a:spcPts val="0"/>
              </a:spcAft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Credits 		: 20</a:t>
            </a:r>
            <a:endParaRPr lang="en-GB" sz="2400" b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>
              <a:buNone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Level 			: 5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398169-E58D-02FD-95BC-21DE6B81E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E33B47A1-3F11-4FCA-CECD-38F8280FA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CC689E-1CAA-177E-CD47-369FBCA2BA0A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602369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19333-4DA2-CEEF-5087-F41131497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0782" y="0"/>
            <a:ext cx="7257731" cy="1325563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Electronics I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B0AFFF-79FD-603E-07AC-E287FA8D4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z="2400" smtClean="0">
                <a:latin typeface="Cambria" panose="02040503050406030204" pitchFamily="18" charset="0"/>
                <a:ea typeface="Cambria" panose="02040503050406030204" pitchFamily="18" charset="0"/>
              </a:rPr>
              <a:t>3</a:t>
            </a:fld>
            <a:endParaRPr lang="en-GB" sz="240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92D4E65E-FD21-92F3-18B0-519070C0A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1750692"/>
              </p:ext>
            </p:extLst>
          </p:nvPr>
        </p:nvGraphicFramePr>
        <p:xfrm>
          <a:off x="683173" y="2189384"/>
          <a:ext cx="5937979" cy="3025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068">
                  <a:extLst>
                    <a:ext uri="{9D8B030D-6E8A-4147-A177-3AD203B41FA5}">
                      <a16:colId xmlns:a16="http://schemas.microsoft.com/office/drawing/2014/main" val="1368794323"/>
                    </a:ext>
                  </a:extLst>
                </a:gridCol>
                <a:gridCol w="1609162">
                  <a:extLst>
                    <a:ext uri="{9D8B030D-6E8A-4147-A177-3AD203B41FA5}">
                      <a16:colId xmlns:a16="http://schemas.microsoft.com/office/drawing/2014/main" val="2241486194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360811781"/>
                    </a:ext>
                  </a:extLst>
                </a:gridCol>
                <a:gridCol w="1627582">
                  <a:extLst>
                    <a:ext uri="{9D8B030D-6E8A-4147-A177-3AD203B41FA5}">
                      <a16:colId xmlns:a16="http://schemas.microsoft.com/office/drawing/2014/main" val="1566428793"/>
                    </a:ext>
                  </a:extLst>
                </a:gridCol>
                <a:gridCol w="353279">
                  <a:extLst>
                    <a:ext uri="{9D8B030D-6E8A-4147-A177-3AD203B41FA5}">
                      <a16:colId xmlns:a16="http://schemas.microsoft.com/office/drawing/2014/main" val="3244175276"/>
                    </a:ext>
                  </a:extLst>
                </a:gridCol>
                <a:gridCol w="1625609">
                  <a:extLst>
                    <a:ext uri="{9D8B030D-6E8A-4147-A177-3AD203B41FA5}">
                      <a16:colId xmlns:a16="http://schemas.microsoft.com/office/drawing/2014/main" val="1874795072"/>
                    </a:ext>
                  </a:extLst>
                </a:gridCol>
              </a:tblGrid>
              <a:tr h="302572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22006730"/>
                  </a:ext>
                </a:extLst>
              </a:tr>
            </a:tbl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959AB497-A617-2885-F51E-607CFA3737DB}"/>
              </a:ext>
            </a:extLst>
          </p:cNvPr>
          <p:cNvSpPr txBox="1"/>
          <p:nvPr/>
        </p:nvSpPr>
        <p:spPr>
          <a:xfrm>
            <a:off x="683171" y="1125363"/>
            <a:ext cx="6164316" cy="10338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Assessment Component 1</a:t>
            </a:r>
          </a:p>
          <a:p>
            <a:pPr algn="just" hangingPunct="0">
              <a:lnSpc>
                <a:spcPct val="115000"/>
              </a:lnSpc>
              <a:spcAft>
                <a:spcPts val="1000"/>
              </a:spcAft>
            </a:pPr>
            <a:endParaRPr lang="en-GB" sz="24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A2986E49-93CB-0C10-4047-246614AE2D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410351"/>
              </p:ext>
            </p:extLst>
          </p:nvPr>
        </p:nvGraphicFramePr>
        <p:xfrm>
          <a:off x="635691" y="2720150"/>
          <a:ext cx="5959550" cy="782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96574">
                  <a:extLst>
                    <a:ext uri="{9D8B030D-6E8A-4147-A177-3AD203B41FA5}">
                      <a16:colId xmlns:a16="http://schemas.microsoft.com/office/drawing/2014/main" val="3636741921"/>
                    </a:ext>
                  </a:extLst>
                </a:gridCol>
                <a:gridCol w="1618593">
                  <a:extLst>
                    <a:ext uri="{9D8B030D-6E8A-4147-A177-3AD203B41FA5}">
                      <a16:colId xmlns:a16="http://schemas.microsoft.com/office/drawing/2014/main" val="3646749052"/>
                    </a:ext>
                  </a:extLst>
                </a:gridCol>
                <a:gridCol w="1844383">
                  <a:extLst>
                    <a:ext uri="{9D8B030D-6E8A-4147-A177-3AD203B41FA5}">
                      <a16:colId xmlns:a16="http://schemas.microsoft.com/office/drawing/2014/main" val="2289569994"/>
                    </a:ext>
                  </a:extLst>
                </a:gridCol>
              </a:tblGrid>
              <a:tr h="398720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82793279"/>
                  </a:ext>
                </a:extLst>
              </a:tr>
              <a:tr h="38362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Assignment 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2500 Words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7403304"/>
                  </a:ext>
                </a:extLst>
              </a:tr>
            </a:tbl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2B518D91-9012-9916-EB49-53F07944DCE5}"/>
              </a:ext>
            </a:extLst>
          </p:cNvPr>
          <p:cNvSpPr txBox="1"/>
          <p:nvPr/>
        </p:nvSpPr>
        <p:spPr>
          <a:xfrm>
            <a:off x="609600" y="4107536"/>
            <a:ext cx="616431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Assessment Component 2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1EDB6B4F-31C7-B9DA-CCCD-DA3D15E204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401819"/>
              </p:ext>
            </p:extLst>
          </p:nvPr>
        </p:nvGraphicFramePr>
        <p:xfrm>
          <a:off x="684231" y="4593428"/>
          <a:ext cx="5911008" cy="309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6665">
                  <a:extLst>
                    <a:ext uri="{9D8B030D-6E8A-4147-A177-3AD203B41FA5}">
                      <a16:colId xmlns:a16="http://schemas.microsoft.com/office/drawing/2014/main" val="1220260973"/>
                    </a:ext>
                  </a:extLst>
                </a:gridCol>
                <a:gridCol w="1603671">
                  <a:extLst>
                    <a:ext uri="{9D8B030D-6E8A-4147-A177-3AD203B41FA5}">
                      <a16:colId xmlns:a16="http://schemas.microsoft.com/office/drawing/2014/main" val="4180628425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73630595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4021538221"/>
                    </a:ext>
                  </a:extLst>
                </a:gridCol>
                <a:gridCol w="351007">
                  <a:extLst>
                    <a:ext uri="{9D8B030D-6E8A-4147-A177-3AD203B41FA5}">
                      <a16:colId xmlns:a16="http://schemas.microsoft.com/office/drawing/2014/main" val="3462434572"/>
                    </a:ext>
                  </a:extLst>
                </a:gridCol>
                <a:gridCol w="1619329">
                  <a:extLst>
                    <a:ext uri="{9D8B030D-6E8A-4147-A177-3AD203B41FA5}">
                      <a16:colId xmlns:a16="http://schemas.microsoft.com/office/drawing/2014/main" val="3187113032"/>
                    </a:ext>
                  </a:extLst>
                </a:gridCol>
              </a:tblGrid>
              <a:tr h="309648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☐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☒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1051961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6457AB67-3352-986C-B45E-05105C045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23540"/>
              </p:ext>
            </p:extLst>
          </p:nvPr>
        </p:nvGraphicFramePr>
        <p:xfrm>
          <a:off x="683171" y="5170885"/>
          <a:ext cx="5911007" cy="577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5187">
                  <a:extLst>
                    <a:ext uri="{9D8B030D-6E8A-4147-A177-3AD203B41FA5}">
                      <a16:colId xmlns:a16="http://schemas.microsoft.com/office/drawing/2014/main" val="957231625"/>
                    </a:ext>
                  </a:extLst>
                </a:gridCol>
                <a:gridCol w="2081132">
                  <a:extLst>
                    <a:ext uri="{9D8B030D-6E8A-4147-A177-3AD203B41FA5}">
                      <a16:colId xmlns:a16="http://schemas.microsoft.com/office/drawing/2014/main" val="4057845403"/>
                    </a:ext>
                  </a:extLst>
                </a:gridCol>
                <a:gridCol w="1354688">
                  <a:extLst>
                    <a:ext uri="{9D8B030D-6E8A-4147-A177-3AD203B41FA5}">
                      <a16:colId xmlns:a16="http://schemas.microsoft.com/office/drawing/2014/main" val="1358357267"/>
                    </a:ext>
                  </a:extLst>
                </a:gridCol>
              </a:tblGrid>
              <a:tr h="145171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Mode of assessment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Volume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Weighting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190102"/>
                  </a:ext>
                </a:extLst>
              </a:tr>
              <a:tr h="219954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Timed Lab exercise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2 hr timed session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3767767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8C50064F-CD24-6774-9432-074A1AB5B0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216319"/>
              </p:ext>
            </p:extLst>
          </p:nvPr>
        </p:nvGraphicFramePr>
        <p:xfrm>
          <a:off x="7496491" y="2992238"/>
          <a:ext cx="3764544" cy="1443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5679">
                  <a:extLst>
                    <a:ext uri="{9D8B030D-6E8A-4147-A177-3AD203B41FA5}">
                      <a16:colId xmlns:a16="http://schemas.microsoft.com/office/drawing/2014/main" val="1486601478"/>
                    </a:ext>
                  </a:extLst>
                </a:gridCol>
                <a:gridCol w="1358865">
                  <a:extLst>
                    <a:ext uri="{9D8B030D-6E8A-4147-A177-3AD203B41FA5}">
                      <a16:colId xmlns:a16="http://schemas.microsoft.com/office/drawing/2014/main" val="1048552779"/>
                    </a:ext>
                  </a:extLst>
                </a:gridCol>
              </a:tblGrid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Activity type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Percentage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450813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Written exam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26929037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Coursework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60%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537326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Practical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40%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3473740"/>
                  </a:ext>
                </a:extLst>
              </a:tr>
              <a:tr h="214282"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TOTAL</a:t>
                      </a:r>
                      <a:endParaRPr lang="en-GB" sz="180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100%</a:t>
                      </a:r>
                      <a:endParaRPr lang="en-GB" sz="18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99254264"/>
                  </a:ext>
                </a:extLst>
              </a:tr>
            </a:tbl>
          </a:graphicData>
        </a:graphic>
      </p:graphicFrame>
      <p:sp>
        <p:nvSpPr>
          <p:cNvPr id="25" name="Rectangle 3">
            <a:extLst>
              <a:ext uri="{FF2B5EF4-FFF2-40B4-BE49-F238E27FC236}">
                <a16:creationId xmlns:a16="http://schemas.microsoft.com/office/drawing/2014/main" id="{9FD9FC0D-6669-C1D0-265D-F6064C74B3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05469" y="2458697"/>
            <a:ext cx="440642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justLow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Assessment Summary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6C7F02DC-6936-DA46-6901-138633B2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903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C362-5A4C-F965-FC11-7667B37A9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432865"/>
            <a:ext cx="11594969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Essential Books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43523F-0443-2573-31E3-3B996B07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960514"/>
              </p:ext>
            </p:extLst>
          </p:nvPr>
        </p:nvGraphicFramePr>
        <p:xfrm>
          <a:off x="412792" y="2430187"/>
          <a:ext cx="11594969" cy="160470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632676">
                  <a:extLst>
                    <a:ext uri="{9D8B030D-6E8A-4147-A177-3AD203B41FA5}">
                      <a16:colId xmlns:a16="http://schemas.microsoft.com/office/drawing/2014/main" val="976374493"/>
                    </a:ext>
                  </a:extLst>
                </a:gridCol>
                <a:gridCol w="962293">
                  <a:extLst>
                    <a:ext uri="{9D8B030D-6E8A-4147-A177-3AD203B41FA5}">
                      <a16:colId xmlns:a16="http://schemas.microsoft.com/office/drawing/2014/main" val="3809481800"/>
                    </a:ext>
                  </a:extLst>
                </a:gridCol>
              </a:tblGrid>
              <a:tr h="7124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Horowitz, P. and Hill, W. (2015) The Art of Electronics, 3rd ed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Cambridge: Cambridge University Press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112122745"/>
                  </a:ext>
                </a:extLst>
              </a:tr>
              <a:tr h="6644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Scherz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, P. and, Monk, S. (2016) Practical Electronics for Inventors, New York: McGraw Hill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☒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29061084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48756C-2305-7315-792E-7C0B29974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5CF6343-22F2-0F5C-C65B-3E474823944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757199"/>
              </p:ext>
            </p:extLst>
          </p:nvPr>
        </p:nvGraphicFramePr>
        <p:xfrm>
          <a:off x="334272" y="4838873"/>
          <a:ext cx="11594968" cy="125320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0805452">
                  <a:extLst>
                    <a:ext uri="{9D8B030D-6E8A-4147-A177-3AD203B41FA5}">
                      <a16:colId xmlns:a16="http://schemas.microsoft.com/office/drawing/2014/main" val="1373587819"/>
                    </a:ext>
                  </a:extLst>
                </a:gridCol>
                <a:gridCol w="789516">
                  <a:extLst>
                    <a:ext uri="{9D8B030D-6E8A-4147-A177-3AD203B41FA5}">
                      <a16:colId xmlns:a16="http://schemas.microsoft.com/office/drawing/2014/main" val="1672294227"/>
                    </a:ext>
                  </a:extLst>
                </a:gridCol>
              </a:tblGrid>
              <a:tr h="900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Embedded Control Handbook – Microchip Technologies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http://ww1.microchip.com/downloads/cn/devicedoc/cn_00711a.pdf 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☐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223419781"/>
                  </a:ext>
                </a:extLst>
              </a:tr>
              <a:tr h="31793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200" dirty="0" err="1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Elektor</a:t>
                      </a:r>
                      <a:r>
                        <a:rPr lang="en-GB" sz="2200" dirty="0">
                          <a:effectLst/>
                          <a:latin typeface="Cambria" panose="02040503050406030204" pitchFamily="18" charset="0"/>
                          <a:ea typeface="Cambria" panose="02040503050406030204" pitchFamily="18" charset="0"/>
                        </a:rPr>
                        <a:t> – Electronics Design Magazine. UWTSD Owen Library.</a:t>
                      </a:r>
                      <a:endParaRPr lang="en-GB" sz="2200" dirty="0">
                        <a:effectLst/>
                        <a:latin typeface="Cambria" panose="02040503050406030204" pitchFamily="18" charset="0"/>
                        <a:ea typeface="Cambria" panose="020405030504060302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☐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45580274"/>
                  </a:ext>
                </a:extLst>
              </a:tr>
            </a:tbl>
          </a:graphicData>
        </a:graphic>
      </p:graphicFrame>
      <p:sp>
        <p:nvSpPr>
          <p:cNvPr id="8" name="Title 1">
            <a:extLst>
              <a:ext uri="{FF2B5EF4-FFF2-40B4-BE49-F238E27FC236}">
                <a16:creationId xmlns:a16="http://schemas.microsoft.com/office/drawing/2014/main" id="{319F47B7-C1CD-37E1-662D-35BDD11A7472}"/>
              </a:ext>
            </a:extLst>
          </p:cNvPr>
          <p:cNvSpPr txBox="1">
            <a:spLocks/>
          </p:cNvSpPr>
          <p:nvPr/>
        </p:nvSpPr>
        <p:spPr>
          <a:xfrm>
            <a:off x="334271" y="3908975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latin typeface="Cambria" panose="02040503050406030204" pitchFamily="18" charset="0"/>
                <a:ea typeface="Cambria" panose="02040503050406030204" pitchFamily="18" charset="0"/>
              </a:rPr>
              <a:t>Further Books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D69DF71-3C10-D598-04A8-35B523DABA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8306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728" y="1271817"/>
            <a:ext cx="11746076" cy="5024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indent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OUTCOMES</a:t>
            </a:r>
            <a:endParaRPr lang="en-US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Upon </a:t>
            </a:r>
            <a:r>
              <a:rPr lang="en-GB" sz="2400" dirty="0">
                <a:effectLst/>
                <a:latin typeface="Cambria"/>
                <a:ea typeface="Times New Roman" panose="02020603050405020304" pitchFamily="18" charset="0"/>
                <a:cs typeface="Times New Roman"/>
              </a:rPr>
              <a:t>successful completion of this module, the student should be able to: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Demonstrate and critically analyse the deployment of discrete components and microcontrollers in the design of functional building blocks and complete circuits.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0" indent="0" algn="just" hangingPunct="0">
              <a:lnSpc>
                <a:spcPct val="150000"/>
              </a:lnSpc>
              <a:spcBef>
                <a:spcPts val="1200"/>
              </a:spcBef>
              <a:buNone/>
            </a:pPr>
            <a:r>
              <a:rPr lang="en-GB" sz="2400" dirty="0">
                <a:effectLst/>
                <a:latin typeface="Cambria"/>
                <a:ea typeface="Calibri" panose="020F0502020204030204" pitchFamily="34" charset="0"/>
                <a:cs typeface="Times New Roman"/>
              </a:rPr>
              <a:t>- Critically analyse and demonstrate an understanding of existing hardware designs and software-based design tools.</a:t>
            </a:r>
            <a:endParaRPr lang="en-US" sz="2400" dirty="0">
              <a:effectLst/>
              <a:latin typeface="Cambria"/>
              <a:ea typeface="Calibri" panose="020F0502020204030204" pitchFamily="34" charset="0"/>
              <a:cs typeface="Times New Roman"/>
            </a:endParaRPr>
          </a:p>
          <a:p>
            <a:pPr marL="719138" indent="-630238"/>
            <a:endParaRPr lang="en-GB" sz="4000" b="1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34354B42-CD9D-879A-518F-C925E2D5D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2105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8E1B8-BF9E-856E-5076-6806CBC435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Focused Areas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Power Supplies</a:t>
            </a:r>
          </a:p>
          <a:p>
            <a:pPr marL="457200" indent="-457200"/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SMPS Principles, Buck, Boost Configurations.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Digital Logic Circuits: Boolean Algebra, K-Map, Combinational Logic Circuits.</a:t>
            </a:r>
            <a:endParaRPr lang="en-US" sz="2400" strike="sngStrike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Input and Output Devices – Sensors, Switches, LED, Buzzer, etc..</a:t>
            </a:r>
          </a:p>
          <a:p>
            <a:pPr marL="457200" indent="-457200"/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Microcontroller Based Experiments – PIC 16/18f for Practice.</a:t>
            </a:r>
          </a:p>
          <a:p>
            <a:pPr marL="0" indent="0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D7612E-C3C9-6EDB-3107-3707CB69C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87E8DF3F-CD71-4DAC-6D5F-C5ECD57E1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445770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A205271-8453-0C56-CE04-6289558BCEE4}"/>
              </a:ext>
            </a:extLst>
          </p:cNvPr>
          <p:cNvSpPr txBox="1">
            <a:spLocks/>
          </p:cNvSpPr>
          <p:nvPr/>
        </p:nvSpPr>
        <p:spPr>
          <a:xfrm>
            <a:off x="5123495" y="330029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</a:rPr>
              <a:t>Thank You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9429567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397</Words>
  <Application>Microsoft Office PowerPoint</Application>
  <PresentationFormat>Widescreen</PresentationFormat>
  <Paragraphs>97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Calibri</vt:lpstr>
      <vt:lpstr>Calibri Light</vt:lpstr>
      <vt:lpstr>Cambria</vt:lpstr>
      <vt:lpstr>Times New Roman</vt:lpstr>
      <vt:lpstr>UWTSD 200_Title Page 2</vt:lpstr>
      <vt:lpstr>UWTSD 200_Text 4</vt:lpstr>
      <vt:lpstr>PowerPoint Presentation</vt:lpstr>
      <vt:lpstr>PowerPoint Presentation</vt:lpstr>
      <vt:lpstr>Electronics I</vt:lpstr>
      <vt:lpstr>Essential Books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319</cp:revision>
  <dcterms:created xsi:type="dcterms:W3CDTF">2021-03-09T15:35:42Z</dcterms:created>
  <dcterms:modified xsi:type="dcterms:W3CDTF">2025-01-13T09:08:58Z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