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73" r:id="rId3"/>
    <p:sldId id="269" r:id="rId4"/>
    <p:sldId id="278" r:id="rId5"/>
    <p:sldId id="279" r:id="rId6"/>
    <p:sldId id="289" r:id="rId7"/>
    <p:sldId id="281" r:id="rId8"/>
    <p:sldId id="282" r:id="rId9"/>
    <p:sldId id="283" r:id="rId10"/>
    <p:sldId id="284" r:id="rId11"/>
    <p:sldId id="285" r:id="rId12"/>
    <p:sldId id="257" r:id="rId13"/>
    <p:sldId id="258" r:id="rId14"/>
    <p:sldId id="264" r:id="rId15"/>
    <p:sldId id="265" r:id="rId16"/>
    <p:sldId id="286" r:id="rId17"/>
    <p:sldId id="267" r:id="rId18"/>
    <p:sldId id="276" r:id="rId19"/>
    <p:sldId id="288" r:id="rId20"/>
    <p:sldId id="271" r:id="rId21"/>
    <p:sldId id="290" r:id="rId22"/>
    <p:sldId id="270" r:id="rId23"/>
    <p:sldId id="27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582"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BE9F44-B6A6-42D2-84B8-217A76F6F9AF}" type="datetimeFigureOut">
              <a:rPr lang="en-GB" smtClean="0"/>
              <a:pPr/>
              <a:t>03/09/2019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684139-684B-4C15-A7A8-5155F4480A20}" type="slidenum">
              <a:rPr lang="en-GB" smtClean="0"/>
              <a:pPr/>
              <a:t>‹#›</a:t>
            </a:fld>
            <a:endParaRPr lang="en-GB"/>
          </a:p>
        </p:txBody>
      </p:sp>
    </p:spTree>
    <p:extLst>
      <p:ext uri="{BB962C8B-B14F-4D97-AF65-F5344CB8AC3E}">
        <p14:creationId xmlns:p14="http://schemas.microsoft.com/office/powerpoint/2010/main" val="1811510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684139-684B-4C15-A7A8-5155F4480A20}" type="slidenum">
              <a:rPr lang="en-GB" smtClean="0"/>
              <a:pPr/>
              <a:t>1</a:t>
            </a:fld>
            <a:endParaRPr lang="en-GB"/>
          </a:p>
        </p:txBody>
      </p:sp>
    </p:spTree>
    <p:extLst>
      <p:ext uri="{BB962C8B-B14F-4D97-AF65-F5344CB8AC3E}">
        <p14:creationId xmlns:p14="http://schemas.microsoft.com/office/powerpoint/2010/main" val="159610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684139-684B-4C15-A7A8-5155F4480A20}" type="slidenum">
              <a:rPr lang="en-GB" smtClean="0"/>
              <a:pPr/>
              <a:t>3</a:t>
            </a:fld>
            <a:endParaRPr lang="en-GB"/>
          </a:p>
        </p:txBody>
      </p:sp>
    </p:spTree>
    <p:extLst>
      <p:ext uri="{BB962C8B-B14F-4D97-AF65-F5344CB8AC3E}">
        <p14:creationId xmlns:p14="http://schemas.microsoft.com/office/powerpoint/2010/main" val="2486052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E684139-684B-4C15-A7A8-5155F4480A20}" type="slidenum">
              <a:rPr lang="en-GB" smtClean="0"/>
              <a:pPr/>
              <a:t>12</a:t>
            </a:fld>
            <a:endParaRPr lang="en-GB"/>
          </a:p>
        </p:txBody>
      </p:sp>
    </p:spTree>
    <p:extLst>
      <p:ext uri="{BB962C8B-B14F-4D97-AF65-F5344CB8AC3E}">
        <p14:creationId xmlns:p14="http://schemas.microsoft.com/office/powerpoint/2010/main" val="4210946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684139-684B-4C15-A7A8-5155F4480A20}" type="slidenum">
              <a:rPr lang="en-GB" smtClean="0"/>
              <a:pPr/>
              <a:t>13</a:t>
            </a:fld>
            <a:endParaRPr lang="en-GB"/>
          </a:p>
        </p:txBody>
      </p:sp>
    </p:spTree>
    <p:extLst>
      <p:ext uri="{BB962C8B-B14F-4D97-AF65-F5344CB8AC3E}">
        <p14:creationId xmlns:p14="http://schemas.microsoft.com/office/powerpoint/2010/main" val="4216683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684139-684B-4C15-A7A8-5155F4480A20}" type="slidenum">
              <a:rPr lang="en-GB" smtClean="0"/>
              <a:pPr/>
              <a:t>14</a:t>
            </a:fld>
            <a:endParaRPr lang="en-GB"/>
          </a:p>
        </p:txBody>
      </p:sp>
    </p:spTree>
    <p:extLst>
      <p:ext uri="{BB962C8B-B14F-4D97-AF65-F5344CB8AC3E}">
        <p14:creationId xmlns:p14="http://schemas.microsoft.com/office/powerpoint/2010/main" val="2933195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E684139-684B-4C15-A7A8-5155F4480A20}" type="slidenum">
              <a:rPr lang="en-GB" smtClean="0"/>
              <a:pPr/>
              <a:t>15</a:t>
            </a:fld>
            <a:endParaRPr lang="en-GB"/>
          </a:p>
        </p:txBody>
      </p:sp>
    </p:spTree>
    <p:extLst>
      <p:ext uri="{BB962C8B-B14F-4D97-AF65-F5344CB8AC3E}">
        <p14:creationId xmlns:p14="http://schemas.microsoft.com/office/powerpoint/2010/main" val="91274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684139-684B-4C15-A7A8-5155F4480A20}" type="slidenum">
              <a:rPr lang="en-GB" smtClean="0"/>
              <a:pPr/>
              <a:t>22</a:t>
            </a:fld>
            <a:endParaRPr lang="en-GB"/>
          </a:p>
        </p:txBody>
      </p:sp>
    </p:spTree>
    <p:extLst>
      <p:ext uri="{BB962C8B-B14F-4D97-AF65-F5344CB8AC3E}">
        <p14:creationId xmlns:p14="http://schemas.microsoft.com/office/powerpoint/2010/main" val="2622763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67B298-1C28-4308-B7E4-46CE34157A7C}" type="datetimeFigureOut">
              <a:rPr lang="en-GB" smtClean="0"/>
              <a:pPr/>
              <a:t>03/09/2019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07460F-F7E4-4C80-8BE1-DDB8DE985B7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67B298-1C28-4308-B7E4-46CE34157A7C}" type="datetimeFigureOut">
              <a:rPr lang="en-GB" smtClean="0"/>
              <a:pPr/>
              <a:t>03/09/2019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07460F-F7E4-4C80-8BE1-DDB8DE985B7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frankensteinlessons.wikispaces.com/Questions+to+consider"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30425"/>
            <a:ext cx="9144000" cy="1470025"/>
          </a:xfrm>
        </p:spPr>
        <p:txBody>
          <a:bodyPr>
            <a:normAutofit fontScale="90000"/>
          </a:bodyPr>
          <a:lstStyle/>
          <a:p>
            <a:r>
              <a:rPr lang="en-GB" dirty="0"/>
              <a:t/>
            </a:r>
            <a:br>
              <a:rPr lang="en-GB" dirty="0"/>
            </a:br>
            <a:r>
              <a:rPr lang="en-GB" dirty="0"/>
              <a:t/>
            </a:r>
            <a:br>
              <a:rPr lang="en-GB" dirty="0"/>
            </a:br>
            <a:r>
              <a:rPr lang="en-GB" dirty="0"/>
              <a:t>PRACTICUM LEVEL 5</a:t>
            </a:r>
            <a:br>
              <a:rPr lang="en-GB" dirty="0"/>
            </a:br>
            <a:r>
              <a:rPr lang="en-GB" dirty="0"/>
              <a:t>Understanding Assignment 1</a:t>
            </a:r>
            <a:br>
              <a:rPr lang="en-GB" dirty="0"/>
            </a:br>
            <a:r>
              <a:rPr lang="en-GB" dirty="0"/>
              <a:t>The Counselling Placement</a:t>
            </a:r>
            <a:br>
              <a:rPr lang="en-GB" dirty="0"/>
            </a:br>
            <a:r>
              <a:rPr lang="en-GB" dirty="0"/>
              <a:t>Refining concepts of Rogers and Egan</a:t>
            </a:r>
            <a:br>
              <a:rPr lang="en-GB" dirty="0"/>
            </a:br>
            <a:r>
              <a:rPr lang="en-GB" dirty="0">
                <a:solidFill>
                  <a:schemeClr val="bg2">
                    <a:lumMod val="25000"/>
                  </a:schemeClr>
                </a:solidFill>
              </a:rPr>
              <a:t/>
            </a:r>
            <a:br>
              <a:rPr lang="en-GB" dirty="0">
                <a:solidFill>
                  <a:schemeClr val="bg2">
                    <a:lumMod val="25000"/>
                  </a:schemeClr>
                </a:solidFill>
              </a:rPr>
            </a:br>
            <a:r>
              <a:rPr lang="en-GB" dirty="0"/>
              <a:t> </a:t>
            </a:r>
          </a:p>
        </p:txBody>
      </p:sp>
      <p:sp>
        <p:nvSpPr>
          <p:cNvPr id="3" name="Subtitle 2"/>
          <p:cNvSpPr>
            <a:spLocks noGrp="1"/>
          </p:cNvSpPr>
          <p:nvPr>
            <p:ph type="subTitle" idx="1"/>
          </p:nvPr>
        </p:nvSpPr>
        <p:spPr/>
        <p:txBody>
          <a:bodyPr>
            <a:normAutofit fontScale="92500"/>
          </a:bodyPr>
          <a:lstStyle/>
          <a:p>
            <a:r>
              <a:rPr lang="en-GB" dirty="0"/>
              <a:t> </a:t>
            </a:r>
            <a:r>
              <a:rPr lang="en-GB" dirty="0">
                <a:solidFill>
                  <a:schemeClr val="bg1"/>
                </a:solidFill>
              </a:rPr>
              <a:t>“</a:t>
            </a:r>
          </a:p>
          <a:p>
            <a:endParaRPr lang="en-GB" dirty="0">
              <a:solidFill>
                <a:schemeClr val="bg1"/>
              </a:solidFill>
            </a:endParaRPr>
          </a:p>
          <a:p>
            <a:r>
              <a:rPr lang="en-GB" dirty="0">
                <a:solidFill>
                  <a:schemeClr val="bg1"/>
                </a:solidFill>
              </a:rPr>
              <a:t>“Learning by experience is invaluable”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Opening round: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484784"/>
            <a:ext cx="9144000" cy="5373216"/>
          </a:xfrm>
        </p:spPr>
      </p:pic>
    </p:spTree>
    <p:extLst>
      <p:ext uri="{BB962C8B-B14F-4D97-AF65-F5344CB8AC3E}">
        <p14:creationId xmlns:p14="http://schemas.microsoft.com/office/powerpoint/2010/main" val="479843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today’s lesson</a:t>
            </a:r>
          </a:p>
        </p:txBody>
      </p:sp>
      <p:sp>
        <p:nvSpPr>
          <p:cNvPr id="3" name="Content Placeholder 2"/>
          <p:cNvSpPr>
            <a:spLocks noGrp="1"/>
          </p:cNvSpPr>
          <p:nvPr>
            <p:ph idx="1"/>
          </p:nvPr>
        </p:nvSpPr>
        <p:spPr>
          <a:xfrm>
            <a:off x="107504" y="1425651"/>
            <a:ext cx="9108504" cy="5432349"/>
          </a:xfrm>
        </p:spPr>
        <p:txBody>
          <a:bodyPr>
            <a:noAutofit/>
          </a:bodyPr>
          <a:lstStyle/>
          <a:p>
            <a:r>
              <a:rPr lang="en-GB" sz="4000" dirty="0">
                <a:solidFill>
                  <a:schemeClr val="bg1"/>
                </a:solidFill>
              </a:rPr>
              <a:t>Understanding Assignment 1 and the role of the placement in achieving the learning outcomes of this module</a:t>
            </a:r>
          </a:p>
          <a:p>
            <a:r>
              <a:rPr lang="en-GB" sz="4000" dirty="0">
                <a:solidFill>
                  <a:schemeClr val="bg1"/>
                </a:solidFill>
              </a:rPr>
              <a:t>To consider what we want, what we can give to a counsellor placement</a:t>
            </a:r>
          </a:p>
          <a:p>
            <a:r>
              <a:rPr lang="en-GB" sz="4000" dirty="0">
                <a:solidFill>
                  <a:schemeClr val="bg1"/>
                </a:solidFill>
              </a:rPr>
              <a:t>Refining concepts of Rogers and Egan</a:t>
            </a:r>
          </a:p>
          <a:p>
            <a:r>
              <a:rPr lang="en-GB" sz="4400" dirty="0">
                <a:solidFill>
                  <a:schemeClr val="bg1"/>
                </a:solidFill>
              </a:rPr>
              <a:t>Skills practice</a:t>
            </a:r>
          </a:p>
        </p:txBody>
      </p:sp>
    </p:spTree>
    <p:extLst>
      <p:ext uri="{BB962C8B-B14F-4D97-AF65-F5344CB8AC3E}">
        <p14:creationId xmlns:p14="http://schemas.microsoft.com/office/powerpoint/2010/main" val="1763493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2">
                    <a:lumMod val="25000"/>
                  </a:schemeClr>
                </a:solidFill>
              </a:rPr>
              <a:t>Today’s Schedule</a:t>
            </a:r>
          </a:p>
        </p:txBody>
      </p:sp>
      <p:sp>
        <p:nvSpPr>
          <p:cNvPr id="3" name="Content Placeholder 2"/>
          <p:cNvSpPr>
            <a:spLocks noGrp="1"/>
          </p:cNvSpPr>
          <p:nvPr>
            <p:ph idx="1"/>
          </p:nvPr>
        </p:nvSpPr>
        <p:spPr/>
        <p:txBody>
          <a:bodyPr>
            <a:normAutofit/>
          </a:bodyPr>
          <a:lstStyle/>
          <a:p>
            <a:r>
              <a:rPr lang="en-GB" sz="4000" dirty="0">
                <a:solidFill>
                  <a:schemeClr val="bg2">
                    <a:lumMod val="25000"/>
                  </a:schemeClr>
                </a:solidFill>
              </a:rPr>
              <a:t>Opening Round</a:t>
            </a:r>
          </a:p>
          <a:p>
            <a:r>
              <a:rPr lang="en-GB" sz="4000" dirty="0">
                <a:solidFill>
                  <a:schemeClr val="bg2">
                    <a:lumMod val="25000"/>
                  </a:schemeClr>
                </a:solidFill>
              </a:rPr>
              <a:t>Recap of Module Assessment 1</a:t>
            </a:r>
          </a:p>
          <a:p>
            <a:r>
              <a:rPr lang="en-GB" sz="4000" dirty="0">
                <a:solidFill>
                  <a:schemeClr val="bg2">
                    <a:lumMod val="25000"/>
                  </a:schemeClr>
                </a:solidFill>
              </a:rPr>
              <a:t>Counselling Placements</a:t>
            </a:r>
          </a:p>
          <a:p>
            <a:r>
              <a:rPr lang="en-GB" sz="4000" dirty="0">
                <a:solidFill>
                  <a:schemeClr val="bg2">
                    <a:lumMod val="25000"/>
                  </a:schemeClr>
                </a:solidFill>
              </a:rPr>
              <a:t>Refining concepts of Rogers and Egan</a:t>
            </a:r>
          </a:p>
          <a:p>
            <a:r>
              <a:rPr lang="en-GB" sz="4000" dirty="0">
                <a:solidFill>
                  <a:schemeClr val="bg2">
                    <a:lumMod val="25000"/>
                  </a:schemeClr>
                </a:solidFill>
              </a:rPr>
              <a:t>Counselling Practice: Triad/Skills and supervision</a:t>
            </a:r>
          </a:p>
          <a:p>
            <a:pPr marL="0" indent="0">
              <a:buNone/>
            </a:pPr>
            <a:endParaRPr lang="en-GB" sz="2400" dirty="0">
              <a:solidFill>
                <a:schemeClr val="bg2">
                  <a:lumMod val="25000"/>
                </a:schemeClr>
              </a:solidFill>
            </a:endParaRPr>
          </a:p>
        </p:txBody>
      </p:sp>
    </p:spTree>
    <p:extLst>
      <p:ext uri="{BB962C8B-B14F-4D97-AF65-F5344CB8AC3E}">
        <p14:creationId xmlns:p14="http://schemas.microsoft.com/office/powerpoint/2010/main" val="3908560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 ASSESSMENT PROCESSES</a:t>
            </a:r>
          </a:p>
        </p:txBody>
      </p:sp>
      <p:sp>
        <p:nvSpPr>
          <p:cNvPr id="3" name="Content Placeholder 2"/>
          <p:cNvSpPr>
            <a:spLocks noGrp="1"/>
          </p:cNvSpPr>
          <p:nvPr>
            <p:ph idx="1"/>
          </p:nvPr>
        </p:nvSpPr>
        <p:spPr/>
        <p:txBody>
          <a:bodyPr/>
          <a:lstStyle/>
          <a:p>
            <a:r>
              <a:rPr lang="en-GB" dirty="0"/>
              <a:t>First though, a chance to recap: #1</a:t>
            </a:r>
          </a:p>
          <a:p>
            <a:endParaRPr lang="en-GB" dirty="0"/>
          </a:p>
          <a:p>
            <a:r>
              <a:rPr lang="en-GB" dirty="0"/>
              <a:t>What do you remember of our work on Client Assessment Processes?????? </a:t>
            </a:r>
          </a:p>
          <a:p>
            <a:r>
              <a:rPr lang="en-GB" dirty="0"/>
              <a:t>Are you confident that you have enough information on this to guide you through the first few weeks of your placement??????</a:t>
            </a:r>
          </a:p>
        </p:txBody>
      </p:sp>
    </p:spTree>
    <p:extLst>
      <p:ext uri="{BB962C8B-B14F-4D97-AF65-F5344CB8AC3E}">
        <p14:creationId xmlns:p14="http://schemas.microsoft.com/office/powerpoint/2010/main" val="3626075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Counselling skills……..</a:t>
            </a:r>
          </a:p>
        </p:txBody>
      </p:sp>
      <p:sp>
        <p:nvSpPr>
          <p:cNvPr id="3" name="Content Placeholder 2"/>
          <p:cNvSpPr>
            <a:spLocks noGrp="1"/>
          </p:cNvSpPr>
          <p:nvPr>
            <p:ph idx="1"/>
          </p:nvPr>
        </p:nvSpPr>
        <p:spPr/>
        <p:txBody>
          <a:bodyPr/>
          <a:lstStyle/>
          <a:p>
            <a:pPr marL="0" indent="0">
              <a:buNone/>
            </a:pPr>
            <a:r>
              <a:rPr lang="en-GB" dirty="0"/>
              <a:t>First though, a chance to recap: #2</a:t>
            </a:r>
          </a:p>
          <a:p>
            <a:endParaRPr lang="en-GB" dirty="0"/>
          </a:p>
          <a:p>
            <a:r>
              <a:rPr lang="en-GB" dirty="0"/>
              <a:t> Immediacy</a:t>
            </a:r>
          </a:p>
          <a:p>
            <a:endParaRPr lang="en-GB" dirty="0"/>
          </a:p>
          <a:p>
            <a:r>
              <a:rPr lang="en-GB" dirty="0"/>
              <a:t>Sensitive Challenge</a:t>
            </a:r>
          </a:p>
          <a:p>
            <a:endParaRPr lang="en-GB" dirty="0"/>
          </a:p>
          <a:p>
            <a:r>
              <a:rPr lang="en-GB" dirty="0"/>
              <a:t>?????</a:t>
            </a:r>
          </a:p>
        </p:txBody>
      </p:sp>
    </p:spTree>
    <p:extLst>
      <p:ext uri="{BB962C8B-B14F-4D97-AF65-F5344CB8AC3E}">
        <p14:creationId xmlns:p14="http://schemas.microsoft.com/office/powerpoint/2010/main" val="3012013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Component One – 50%</a:t>
            </a:r>
          </a:p>
        </p:txBody>
      </p:sp>
      <p:sp>
        <p:nvSpPr>
          <p:cNvPr id="3" name="Content Placeholder 2"/>
          <p:cNvSpPr>
            <a:spLocks noGrp="1"/>
          </p:cNvSpPr>
          <p:nvPr>
            <p:ph idx="1"/>
          </p:nvPr>
        </p:nvSpPr>
        <p:spPr>
          <a:xfrm>
            <a:off x="395536" y="1961431"/>
            <a:ext cx="8493985" cy="4059857"/>
          </a:xfrm>
        </p:spPr>
        <p:txBody>
          <a:bodyPr>
            <a:normAutofit fontScale="77500" lnSpcReduction="20000"/>
          </a:bodyPr>
          <a:lstStyle/>
          <a:p>
            <a:endParaRPr lang="en-US" sz="2100" b="1" dirty="0"/>
          </a:p>
          <a:p>
            <a:endParaRPr lang="en-US" sz="2100" b="1" dirty="0"/>
          </a:p>
          <a:p>
            <a:pPr>
              <a:buFont typeface="Wingdings" panose="05000000000000000000" pitchFamily="2" charset="2"/>
              <a:buChar char="Ø"/>
            </a:pPr>
            <a:r>
              <a:rPr lang="en-US" sz="4400" b="1" dirty="0"/>
              <a:t>Assignment Task: </a:t>
            </a:r>
            <a:r>
              <a:rPr lang="en-US" sz="4400" dirty="0"/>
              <a:t>Case Study (4000 words)</a:t>
            </a:r>
            <a:endParaRPr lang="en-GB" sz="4400" dirty="0"/>
          </a:p>
          <a:p>
            <a:pPr>
              <a:buFont typeface="Wingdings" panose="05000000000000000000" pitchFamily="2" charset="2"/>
              <a:buChar char="Ø"/>
            </a:pPr>
            <a:endParaRPr lang="en-GB" sz="4400" dirty="0"/>
          </a:p>
          <a:p>
            <a:pPr>
              <a:buFont typeface="Wingdings" panose="05000000000000000000" pitchFamily="2" charset="2"/>
              <a:buChar char="Ø"/>
            </a:pPr>
            <a:r>
              <a:rPr lang="en-GB" sz="4400" dirty="0"/>
              <a:t>‘Critically reflect on your counselling work with a client, explore ethical issues, application of theory, process recall and use of supervision’ </a:t>
            </a:r>
          </a:p>
          <a:p>
            <a:endParaRPr lang="en-GB" sz="2400" dirty="0"/>
          </a:p>
        </p:txBody>
      </p:sp>
    </p:spTree>
    <p:extLst>
      <p:ext uri="{BB962C8B-B14F-4D97-AF65-F5344CB8AC3E}">
        <p14:creationId xmlns:p14="http://schemas.microsoft.com/office/powerpoint/2010/main" val="93953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b="1" dirty="0"/>
              <a:t>Assessment Component One – 50%</a:t>
            </a:r>
            <a:endParaRPr lang="en-GB" dirty="0"/>
          </a:p>
        </p:txBody>
      </p:sp>
      <p:sp>
        <p:nvSpPr>
          <p:cNvPr id="3" name="Content Placeholder 2"/>
          <p:cNvSpPr>
            <a:spLocks noGrp="1"/>
          </p:cNvSpPr>
          <p:nvPr>
            <p:ph idx="1"/>
          </p:nvPr>
        </p:nvSpPr>
        <p:spPr/>
        <p:txBody>
          <a:bodyPr>
            <a:normAutofit/>
          </a:bodyPr>
          <a:lstStyle/>
          <a:p>
            <a:pPr lvl="0"/>
            <a:endParaRPr lang="en-US" sz="3000" dirty="0"/>
          </a:p>
          <a:p>
            <a:pPr lvl="0">
              <a:buFont typeface="Wingdings" panose="05000000000000000000" pitchFamily="2" charset="2"/>
              <a:buChar char="Ø"/>
            </a:pPr>
            <a:r>
              <a:rPr lang="en-US" sz="3600" dirty="0"/>
              <a:t>Record a 20 minute session of counselling work with another student who will be your client for the assessment and a third student will be the observer.   </a:t>
            </a:r>
          </a:p>
        </p:txBody>
      </p:sp>
    </p:spTree>
    <p:extLst>
      <p:ext uri="{BB962C8B-B14F-4D97-AF65-F5344CB8AC3E}">
        <p14:creationId xmlns:p14="http://schemas.microsoft.com/office/powerpoint/2010/main" val="2131316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Component One – 50%</a:t>
            </a:r>
            <a:endParaRPr lang="en-GB" dirty="0"/>
          </a:p>
        </p:txBody>
      </p:sp>
      <p:sp>
        <p:nvSpPr>
          <p:cNvPr id="3" name="Content Placeholder 2"/>
          <p:cNvSpPr>
            <a:spLocks noGrp="1"/>
          </p:cNvSpPr>
          <p:nvPr>
            <p:ph idx="1"/>
          </p:nvPr>
        </p:nvSpPr>
        <p:spPr/>
        <p:txBody>
          <a:bodyPr>
            <a:noAutofit/>
          </a:bodyPr>
          <a:lstStyle/>
          <a:p>
            <a:pPr lvl="0">
              <a:buFont typeface="Wingdings" panose="05000000000000000000" pitchFamily="2" charset="2"/>
              <a:buChar char="Ø"/>
            </a:pPr>
            <a:r>
              <a:rPr lang="en-US" sz="3600" dirty="0"/>
              <a:t>Critically discuss the session with the observer, identifying strengths and areas for development demonstrated within your practice.  </a:t>
            </a:r>
          </a:p>
          <a:p>
            <a:pPr lvl="0">
              <a:buFont typeface="Wingdings" panose="05000000000000000000" pitchFamily="2" charset="2"/>
              <a:buChar char="Ø"/>
            </a:pPr>
            <a:r>
              <a:rPr lang="en-US" sz="3600" dirty="0"/>
              <a:t>What you learn from this discussion should inform you when you come to write your case study.</a:t>
            </a:r>
            <a:endParaRPr lang="en-GB" sz="3600" dirty="0"/>
          </a:p>
        </p:txBody>
      </p:sp>
    </p:spTree>
    <p:extLst>
      <p:ext uri="{BB962C8B-B14F-4D97-AF65-F5344CB8AC3E}">
        <p14:creationId xmlns:p14="http://schemas.microsoft.com/office/powerpoint/2010/main" val="2458339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Component One – 50%</a:t>
            </a:r>
            <a:endParaRPr lang="en-GB" dirty="0"/>
          </a:p>
        </p:txBody>
      </p:sp>
      <p:sp>
        <p:nvSpPr>
          <p:cNvPr id="3" name="Content Placeholder 2"/>
          <p:cNvSpPr>
            <a:spLocks noGrp="1"/>
          </p:cNvSpPr>
          <p:nvPr>
            <p:ph idx="1"/>
          </p:nvPr>
        </p:nvSpPr>
        <p:spPr/>
        <p:txBody>
          <a:bodyPr>
            <a:normAutofit/>
          </a:bodyPr>
          <a:lstStyle/>
          <a:p>
            <a:pPr lvl="0"/>
            <a:endParaRPr lang="en-US" sz="6000" dirty="0"/>
          </a:p>
          <a:p>
            <a:pPr lvl="0"/>
            <a:r>
              <a:rPr lang="en-US" sz="6000" dirty="0"/>
              <a:t>Critically reflect on the therapeutic process and relationship with a client</a:t>
            </a:r>
            <a:endParaRPr lang="en-GB" sz="6000" dirty="0"/>
          </a:p>
          <a:p>
            <a:endParaRPr lang="en-GB" sz="3600" dirty="0"/>
          </a:p>
          <a:p>
            <a:endParaRPr lang="en-GB" sz="3600" dirty="0"/>
          </a:p>
        </p:txBody>
      </p:sp>
    </p:spTree>
    <p:extLst>
      <p:ext uri="{BB962C8B-B14F-4D97-AF65-F5344CB8AC3E}">
        <p14:creationId xmlns:p14="http://schemas.microsoft.com/office/powerpoint/2010/main" val="322846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Component One – 50%</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endParaRPr lang="en-US" sz="5400" dirty="0"/>
          </a:p>
          <a:p>
            <a:pPr>
              <a:buFont typeface="Wingdings" panose="05000000000000000000" pitchFamily="2" charset="2"/>
              <a:buChar char="Ø"/>
            </a:pPr>
            <a:r>
              <a:rPr lang="en-US" sz="5400" dirty="0"/>
              <a:t>Appraise a range of therapeutic responses.</a:t>
            </a:r>
            <a:endParaRPr lang="en-GB" sz="5400" dirty="0"/>
          </a:p>
        </p:txBody>
      </p:sp>
    </p:spTree>
    <p:extLst>
      <p:ext uri="{BB962C8B-B14F-4D97-AF65-F5344CB8AC3E}">
        <p14:creationId xmlns:p14="http://schemas.microsoft.com/office/powerpoint/2010/main" val="152855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lstStyle/>
          <a:p>
            <a:r>
              <a:rPr lang="en-GB" b="1" u="sng" dirty="0"/>
              <a:t>The Counselling Placement</a:t>
            </a:r>
          </a:p>
        </p:txBody>
      </p:sp>
      <p:sp>
        <p:nvSpPr>
          <p:cNvPr id="3" name="Content Placeholder 2"/>
          <p:cNvSpPr>
            <a:spLocks noGrp="1"/>
          </p:cNvSpPr>
          <p:nvPr>
            <p:ph idx="1"/>
          </p:nvPr>
        </p:nvSpPr>
        <p:spPr/>
        <p:txBody>
          <a:bodyPr/>
          <a:lstStyle/>
          <a:p>
            <a:endParaRPr lang="en-GB" dirty="0"/>
          </a:p>
          <a:p>
            <a:endParaRPr lang="en-GB" dirty="0"/>
          </a:p>
          <a:p>
            <a:r>
              <a:rPr lang="en-GB" sz="5400" dirty="0">
                <a:solidFill>
                  <a:schemeClr val="bg1"/>
                </a:solidFill>
              </a:rPr>
              <a:t>“Learning by experience is invaluable” </a:t>
            </a:r>
            <a:r>
              <a:rPr lang="en-GB" sz="5400" dirty="0" err="1">
                <a:solidFill>
                  <a:schemeClr val="bg1"/>
                </a:solidFill>
              </a:rPr>
              <a:t>Fanthome</a:t>
            </a:r>
            <a:r>
              <a:rPr lang="en-GB" sz="5400" dirty="0">
                <a:solidFill>
                  <a:schemeClr val="bg1"/>
                </a:solidFill>
              </a:rPr>
              <a:t> (2004;x)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1490" y="365125"/>
            <a:ext cx="3840085" cy="1692794"/>
          </a:xfrm>
        </p:spPr>
        <p:txBody>
          <a:bodyPr>
            <a:normAutofit/>
          </a:bodyPr>
          <a:lstStyle/>
          <a:p>
            <a:r>
              <a:rPr lang="en-GB" sz="4100" b="1" u="sng"/>
              <a:t>The Counselling Placement</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1490" y="2575034"/>
            <a:ext cx="3840085" cy="3462228"/>
          </a:xfrm>
        </p:spPr>
        <p:txBody>
          <a:bodyPr>
            <a:normAutofit lnSpcReduction="10000"/>
          </a:bodyPr>
          <a:lstStyle/>
          <a:p>
            <a:endParaRPr lang="en-GB" sz="1600" dirty="0"/>
          </a:p>
          <a:p>
            <a:endParaRPr lang="en-GB" sz="2800" dirty="0"/>
          </a:p>
          <a:p>
            <a:r>
              <a:rPr lang="en-GB" sz="2800" dirty="0"/>
              <a:t>A bridge between ‘learning and earning’ </a:t>
            </a:r>
          </a:p>
          <a:p>
            <a:endParaRPr lang="en-GB" sz="2800" dirty="0"/>
          </a:p>
          <a:p>
            <a:endParaRPr lang="en-GB" sz="2800" dirty="0"/>
          </a:p>
          <a:p>
            <a:pPr>
              <a:buNone/>
            </a:pPr>
            <a:r>
              <a:rPr lang="en-GB" sz="2800" dirty="0"/>
              <a:t>(Rhodes, 2004, cited in </a:t>
            </a:r>
            <a:r>
              <a:rPr lang="en-GB" sz="2800" dirty="0" err="1"/>
              <a:t>Fanthome</a:t>
            </a:r>
            <a:r>
              <a:rPr lang="en-GB" sz="2800" dirty="0"/>
              <a:t>, 2004:2) </a:t>
            </a:r>
          </a:p>
          <a:p>
            <a:endParaRPr lang="en-GB" sz="1600" dirty="0"/>
          </a:p>
          <a:p>
            <a:endParaRPr lang="en-GB" sz="1600" dirty="0"/>
          </a:p>
        </p:txBody>
      </p:sp>
      <p:pic>
        <p:nvPicPr>
          <p:cNvPr id="5" name="Picture 4">
            <a:extLst>
              <a:ext uri="{FF2B5EF4-FFF2-40B4-BE49-F238E27FC236}">
                <a16:creationId xmlns:a16="http://schemas.microsoft.com/office/drawing/2014/main" id="{98882F86-34AE-417D-A9D7-38E2579157B1}"/>
              </a:ext>
            </a:extLst>
          </p:cNvPr>
          <p:cNvPicPr>
            <a:picLocks noChangeAspect="1"/>
          </p:cNvPicPr>
          <p:nvPr/>
        </p:nvPicPr>
        <p:blipFill rotWithShape="1">
          <a:blip r:embed="rId3">
            <a:extLst>
              <a:ext uri="{28A0092B-C50C-407E-A947-70E740481C1C}">
                <a14:useLocalDpi xmlns:a14="http://schemas.microsoft.com/office/drawing/2010/main" val="0"/>
              </a:ext>
            </a:extLst>
          </a:blip>
          <a:srcRect l="7945"/>
          <a:stretch/>
        </p:blipFill>
        <p:spPr>
          <a:xfrm>
            <a:off x="4409136" y="10"/>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Counselling Placement</a:t>
            </a:r>
            <a:endParaRPr lang="en-GB" dirty="0"/>
          </a:p>
        </p:txBody>
      </p:sp>
      <p:sp>
        <p:nvSpPr>
          <p:cNvPr id="3" name="Content Placeholder 2"/>
          <p:cNvSpPr>
            <a:spLocks noGrp="1"/>
          </p:cNvSpPr>
          <p:nvPr>
            <p:ph idx="1"/>
          </p:nvPr>
        </p:nvSpPr>
        <p:spPr/>
        <p:txBody>
          <a:bodyPr>
            <a:normAutofit fontScale="25000" lnSpcReduction="20000"/>
          </a:bodyPr>
          <a:lstStyle/>
          <a:p>
            <a:endParaRPr lang="en-US" dirty="0"/>
          </a:p>
          <a:p>
            <a:endParaRPr lang="en-US" dirty="0"/>
          </a:p>
          <a:p>
            <a:endParaRPr lang="en-US" dirty="0"/>
          </a:p>
          <a:p>
            <a:endParaRPr lang="en-US" sz="12800" dirty="0">
              <a:solidFill>
                <a:schemeClr val="bg1"/>
              </a:solidFill>
            </a:endParaRPr>
          </a:p>
          <a:p>
            <a:r>
              <a:rPr lang="en-US" sz="12800" dirty="0">
                <a:solidFill>
                  <a:schemeClr val="bg1"/>
                </a:solidFill>
              </a:rPr>
              <a:t>Students often cite the counselling placement as one of the most influential experiences of their helping career (</a:t>
            </a:r>
            <a:r>
              <a:rPr lang="en-US" sz="12800" dirty="0" err="1">
                <a:solidFill>
                  <a:schemeClr val="bg1"/>
                </a:solidFill>
              </a:rPr>
              <a:t>Bairn</a:t>
            </a:r>
            <a:r>
              <a:rPr lang="en-US" sz="12800" dirty="0">
                <a:solidFill>
                  <a:schemeClr val="bg1"/>
                </a:solidFill>
              </a:rPr>
              <a:t>, 2010) </a:t>
            </a:r>
          </a:p>
          <a:p>
            <a:endParaRPr lang="en-US" sz="12800" dirty="0">
              <a:solidFill>
                <a:schemeClr val="bg1"/>
              </a:solidFill>
            </a:endParaRPr>
          </a:p>
          <a:p>
            <a:r>
              <a:rPr lang="en-US" sz="12800" dirty="0">
                <a:solidFill>
                  <a:schemeClr val="bg1"/>
                </a:solidFill>
              </a:rPr>
              <a:t>Supervision is often described as at the heart of this process and counselling training</a:t>
            </a:r>
            <a:r>
              <a:rPr lang="en-GB" sz="12800" dirty="0">
                <a:solidFill>
                  <a:schemeClr val="bg1"/>
                </a:solidFill>
              </a:rPr>
              <a:t>  </a:t>
            </a:r>
          </a:p>
          <a:p>
            <a:pPr>
              <a:buNone/>
            </a:pPr>
            <a:r>
              <a:rPr lang="en-GB" sz="11100" dirty="0">
                <a:solidFill>
                  <a:schemeClr val="bg1"/>
                </a:solidFill>
              </a:rPr>
              <a:t> </a:t>
            </a:r>
          </a:p>
          <a:p>
            <a:pPr>
              <a:buNone/>
            </a:pPr>
            <a:r>
              <a:rPr lang="en-GB" dirty="0"/>
              <a:t> </a:t>
            </a:r>
          </a:p>
          <a:p>
            <a:pPr>
              <a:buNone/>
            </a:pPr>
            <a:r>
              <a:rPr lang="en-GB" dirty="0"/>
              <a:t> </a:t>
            </a:r>
          </a:p>
          <a:p>
            <a:pPr>
              <a:buNone/>
            </a:pPr>
            <a:r>
              <a:rPr lang="en-GB" dirty="0"/>
              <a:t> </a:t>
            </a:r>
          </a:p>
          <a:p>
            <a:pPr>
              <a:buNone/>
            </a:pPr>
            <a:r>
              <a:rPr lang="en-GB" dirty="0"/>
              <a:t> </a:t>
            </a:r>
          </a:p>
          <a:p>
            <a:pPr>
              <a:buNone/>
            </a:pPr>
            <a:r>
              <a:rPr lang="en-GB" dirty="0"/>
              <a:t>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Counselling Placement</a:t>
            </a:r>
            <a:endParaRPr lang="en-GB" dirty="0"/>
          </a:p>
        </p:txBody>
      </p:sp>
      <p:sp>
        <p:nvSpPr>
          <p:cNvPr id="3" name="Content Placeholder 2"/>
          <p:cNvSpPr>
            <a:spLocks noGrp="1"/>
          </p:cNvSpPr>
          <p:nvPr>
            <p:ph idx="1"/>
          </p:nvPr>
        </p:nvSpPr>
        <p:spPr/>
        <p:txBody>
          <a:bodyPr/>
          <a:lstStyle/>
          <a:p>
            <a:endParaRPr lang="en-GB" dirty="0"/>
          </a:p>
          <a:p>
            <a:r>
              <a:rPr lang="en-GB" dirty="0">
                <a:solidFill>
                  <a:schemeClr val="bg1"/>
                </a:solidFill>
              </a:rPr>
              <a:t>Such counselling placements are described by Kahr (2006;195;201) as “</a:t>
            </a:r>
            <a:r>
              <a:rPr lang="en-GB" b="1" dirty="0">
                <a:solidFill>
                  <a:schemeClr val="bg1"/>
                </a:solidFill>
              </a:rPr>
              <a:t>one of the most crucial components of any training course in mental health”</a:t>
            </a:r>
            <a:r>
              <a:rPr lang="en-GB" dirty="0">
                <a:solidFill>
                  <a:schemeClr val="bg1"/>
                </a:solidFill>
              </a:rPr>
              <a:t>, which can “become </a:t>
            </a:r>
            <a:r>
              <a:rPr lang="en-GB" b="1" dirty="0">
                <a:solidFill>
                  <a:schemeClr val="bg1"/>
                </a:solidFill>
              </a:rPr>
              <a:t>the vital vertebral spine of the training experience</a:t>
            </a:r>
            <a:r>
              <a:rPr lang="en-GB" dirty="0">
                <a:solidFill>
                  <a:schemeClr val="bg1"/>
                </a:solidFill>
              </a:rPr>
              <a:t>”.  </a:t>
            </a:r>
          </a:p>
          <a:p>
            <a:pPr>
              <a:buNone/>
            </a:pPr>
            <a:r>
              <a:rPr lang="en-GB" dirty="0">
                <a:solidFill>
                  <a:schemeClr val="bg1"/>
                </a:solidFill>
              </a:rPr>
              <a:t>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065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a:solidFill>
                  <a:srgbClr val="FFFFFF"/>
                </a:solidFill>
              </a:rPr>
              <a:t>Small Group Work:</a:t>
            </a:r>
          </a:p>
        </p:txBody>
      </p:sp>
      <p:pic>
        <p:nvPicPr>
          <p:cNvPr id="5" name="Picture 4">
            <a:extLst>
              <a:ext uri="{FF2B5EF4-FFF2-40B4-BE49-F238E27FC236}">
                <a16:creationId xmlns:a16="http://schemas.microsoft.com/office/drawing/2014/main" id="{D72522EB-E63F-4B9D-B11E-F975388FEAD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1251" r="1755"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021989" y="917725"/>
            <a:ext cx="2568554" cy="4852362"/>
          </a:xfrm>
        </p:spPr>
        <p:txBody>
          <a:bodyPr anchor="ctr">
            <a:normAutofit/>
          </a:bodyPr>
          <a:lstStyle/>
          <a:p>
            <a:endParaRPr lang="en-GB" sz="1700">
              <a:solidFill>
                <a:srgbClr val="FFFFFF"/>
              </a:solidFill>
            </a:endParaRPr>
          </a:p>
          <a:p>
            <a:endParaRPr lang="en-GB" sz="1700">
              <a:solidFill>
                <a:srgbClr val="FFFFFF"/>
              </a:solidFill>
            </a:endParaRPr>
          </a:p>
        </p:txBody>
      </p:sp>
    </p:spTree>
    <p:extLst>
      <p:ext uri="{BB962C8B-B14F-4D97-AF65-F5344CB8AC3E}">
        <p14:creationId xmlns:p14="http://schemas.microsoft.com/office/powerpoint/2010/main" val="3582220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Coffee……</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54691" y="1600200"/>
            <a:ext cx="6034617" cy="4525963"/>
          </a:xfrm>
        </p:spPr>
      </p:pic>
    </p:spTree>
    <p:extLst>
      <p:ext uri="{BB962C8B-B14F-4D97-AF65-F5344CB8AC3E}">
        <p14:creationId xmlns:p14="http://schemas.microsoft.com/office/powerpoint/2010/main" val="131989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DE872-C9DE-4474-BFEE-BF5BF58FD6A5}"/>
              </a:ext>
            </a:extLst>
          </p:cNvPr>
          <p:cNvSpPr>
            <a:spLocks noGrp="1"/>
          </p:cNvSpPr>
          <p:nvPr>
            <p:ph type="title"/>
          </p:nvPr>
        </p:nvSpPr>
        <p:spPr/>
        <p:txBody>
          <a:bodyPr/>
          <a:lstStyle/>
          <a:p>
            <a:r>
              <a:rPr lang="en-GB" dirty="0"/>
              <a:t>Finding a placement…..</a:t>
            </a:r>
          </a:p>
        </p:txBody>
      </p:sp>
      <p:sp>
        <p:nvSpPr>
          <p:cNvPr id="3" name="Content Placeholder 2">
            <a:extLst>
              <a:ext uri="{FF2B5EF4-FFF2-40B4-BE49-F238E27FC236}">
                <a16:creationId xmlns:a16="http://schemas.microsoft.com/office/drawing/2014/main" id="{B129ED06-1AFC-45DC-9597-7877054AE327}"/>
              </a:ext>
            </a:extLst>
          </p:cNvPr>
          <p:cNvSpPr>
            <a:spLocks noGrp="1"/>
          </p:cNvSpPr>
          <p:nvPr>
            <p:ph idx="1"/>
          </p:nvPr>
        </p:nvSpPr>
        <p:spPr/>
        <p:txBody>
          <a:bodyPr/>
          <a:lstStyle/>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FB2550F-6385-45B8-AE35-DDFD80DCB8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032000" y="1524000"/>
            <a:ext cx="5080000" cy="3810000"/>
          </a:xfrm>
          <a:prstGeom prst="rect">
            <a:avLst/>
          </a:prstGeom>
        </p:spPr>
      </p:pic>
    </p:spTree>
    <p:extLst>
      <p:ext uri="{BB962C8B-B14F-4D97-AF65-F5344CB8AC3E}">
        <p14:creationId xmlns:p14="http://schemas.microsoft.com/office/powerpoint/2010/main" val="2045362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A chance to recap: #3</a:t>
            </a:r>
            <a:br>
              <a:rPr lang="en-GB" dirty="0">
                <a:solidFill>
                  <a:schemeClr val="bg1"/>
                </a:solidFill>
              </a:rPr>
            </a:br>
            <a:r>
              <a:rPr lang="en-GB" dirty="0">
                <a:solidFill>
                  <a:schemeClr val="bg1"/>
                </a:solidFill>
              </a:rPr>
              <a:t>Refining concepts of Rogers and Egan</a:t>
            </a:r>
            <a:br>
              <a:rPr lang="en-GB"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70992" y="1268760"/>
            <a:ext cx="9073008" cy="5589240"/>
          </a:xfrm>
        </p:spPr>
        <p:txBody>
          <a:bodyPr>
            <a:normAutofit/>
          </a:bodyPr>
          <a:lstStyle/>
          <a:p>
            <a:r>
              <a:rPr lang="en-GB" b="1" dirty="0">
                <a:solidFill>
                  <a:schemeClr val="bg1"/>
                </a:solidFill>
              </a:rPr>
              <a:t>Prepare a short reflexive critique of the ways in which you are applying/will apply the concepts of the helping models of Carl Rogers and Gerard Egan in your everyday work, reflecting upon the way that this will impact upon yourself and your work.</a:t>
            </a:r>
          </a:p>
          <a:p>
            <a:r>
              <a:rPr lang="en-GB" b="1" dirty="0">
                <a:solidFill>
                  <a:schemeClr val="bg1"/>
                </a:solidFill>
              </a:rPr>
              <a:t>Describe circumstances in which you feel each model is appropriate, relating your account to theoretical concepts of the person centred and the skilled helper models.</a:t>
            </a:r>
          </a:p>
          <a:p>
            <a:r>
              <a:rPr lang="en-GB" b="1" dirty="0">
                <a:solidFill>
                  <a:schemeClr val="bg1"/>
                </a:solidFill>
              </a:rPr>
              <a:t>A five minute presentation</a:t>
            </a:r>
          </a:p>
          <a:p>
            <a:endParaRPr lang="en-GB" dirty="0"/>
          </a:p>
        </p:txBody>
      </p:sp>
    </p:spTree>
    <p:extLst>
      <p:ext uri="{BB962C8B-B14F-4D97-AF65-F5344CB8AC3E}">
        <p14:creationId xmlns:p14="http://schemas.microsoft.com/office/powerpoint/2010/main" val="78403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TRIAD GROUPS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6437" y="2401094"/>
            <a:ext cx="5191125" cy="2924175"/>
          </a:xfrm>
        </p:spPr>
      </p:pic>
    </p:spTree>
    <p:extLst>
      <p:ext uri="{BB962C8B-B14F-4D97-AF65-F5344CB8AC3E}">
        <p14:creationId xmlns:p14="http://schemas.microsoft.com/office/powerpoint/2010/main" val="42635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Read the following paper on Moodle ready for our next lesson….</a:t>
            </a:r>
            <a:endParaRPr lang="en-GB" dirty="0"/>
          </a:p>
        </p:txBody>
      </p:sp>
      <p:pic>
        <p:nvPicPr>
          <p:cNvPr id="10" name="Content Placeholder 9"/>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571744" y="2780928"/>
            <a:ext cx="2960696" cy="3024336"/>
          </a:xfrm>
        </p:spPr>
      </p:pic>
      <p:sp>
        <p:nvSpPr>
          <p:cNvPr id="9" name="Content Placeholder 8"/>
          <p:cNvSpPr>
            <a:spLocks noGrp="1"/>
          </p:cNvSpPr>
          <p:nvPr>
            <p:ph sz="half" idx="2"/>
          </p:nvPr>
        </p:nvSpPr>
        <p:spPr>
          <a:xfrm>
            <a:off x="1115616" y="1600200"/>
            <a:ext cx="7571184" cy="4525963"/>
          </a:xfrm>
        </p:spPr>
        <p:txBody>
          <a:bodyPr/>
          <a:lstStyle/>
          <a:p>
            <a:endParaRPr lang="en-GB" dirty="0" smtClean="0"/>
          </a:p>
          <a:p>
            <a:r>
              <a:rPr lang="en-GB" dirty="0" smtClean="0"/>
              <a:t>Interpersonal Recall and counselling sessions</a:t>
            </a:r>
          </a:p>
          <a:p>
            <a:pPr marL="0" indent="0">
              <a:buNone/>
            </a:pPr>
            <a:r>
              <a:rPr lang="en-GB" dirty="0" smtClean="0"/>
              <a:t>    (Craig S </a:t>
            </a:r>
            <a:r>
              <a:rPr lang="en-GB" dirty="0" err="1" smtClean="0"/>
              <a:t>Cashwell</a:t>
            </a:r>
            <a:r>
              <a:rPr lang="en-GB" dirty="0" smtClean="0"/>
              <a:t>, 1994)</a:t>
            </a:r>
          </a:p>
          <a:p>
            <a:pPr marL="0" indent="0">
              <a:buNone/>
            </a:pPr>
            <a:endParaRPr lang="en-GB" dirty="0" smtClean="0"/>
          </a:p>
          <a:p>
            <a:r>
              <a:rPr lang="en-GB" dirty="0" smtClean="0"/>
              <a:t>Find a newer paper which</a:t>
            </a:r>
          </a:p>
          <a:p>
            <a:pPr marL="0" indent="0">
              <a:buNone/>
            </a:pPr>
            <a:r>
              <a:rPr lang="en-GB" dirty="0"/>
              <a:t> </a:t>
            </a:r>
            <a:r>
              <a:rPr lang="en-GB" dirty="0" smtClean="0"/>
              <a:t>   addresses or refers to this</a:t>
            </a:r>
          </a:p>
          <a:p>
            <a:pPr marL="0" indent="0">
              <a:buNone/>
            </a:pPr>
            <a:r>
              <a:rPr lang="en-GB" dirty="0"/>
              <a:t> </a:t>
            </a:r>
            <a:r>
              <a:rPr lang="en-GB" dirty="0" smtClean="0"/>
              <a:t>   process</a:t>
            </a:r>
            <a:endParaRPr lang="en-GB" dirty="0"/>
          </a:p>
        </p:txBody>
      </p:sp>
    </p:spTree>
    <p:extLst>
      <p:ext uri="{BB962C8B-B14F-4D97-AF65-F5344CB8AC3E}">
        <p14:creationId xmlns:p14="http://schemas.microsoft.com/office/powerpoint/2010/main" val="4028560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Have we met the aims for today’s lesson?</a:t>
            </a:r>
          </a:p>
        </p:txBody>
      </p:sp>
      <p:sp>
        <p:nvSpPr>
          <p:cNvPr id="3" name="Content Placeholder 2"/>
          <p:cNvSpPr>
            <a:spLocks noGrp="1"/>
          </p:cNvSpPr>
          <p:nvPr>
            <p:ph idx="1"/>
          </p:nvPr>
        </p:nvSpPr>
        <p:spPr/>
        <p:txBody>
          <a:bodyPr>
            <a:noAutofit/>
          </a:bodyPr>
          <a:lstStyle/>
          <a:p>
            <a:r>
              <a:rPr lang="en-GB" dirty="0">
                <a:solidFill>
                  <a:schemeClr val="bg1"/>
                </a:solidFill>
              </a:rPr>
              <a:t>Understanding Assignment 1 and the role of the placement in achieving the learning outcomes</a:t>
            </a:r>
          </a:p>
          <a:p>
            <a:r>
              <a:rPr lang="en-GB" dirty="0">
                <a:solidFill>
                  <a:schemeClr val="bg1"/>
                </a:solidFill>
              </a:rPr>
              <a:t>To consider what we want, what we can give to a counsellor placement</a:t>
            </a:r>
          </a:p>
          <a:p>
            <a:r>
              <a:rPr lang="en-GB" dirty="0">
                <a:solidFill>
                  <a:schemeClr val="bg1"/>
                </a:solidFill>
              </a:rPr>
              <a:t>Refining concepts of Rogers and Egan</a:t>
            </a:r>
          </a:p>
          <a:p>
            <a:r>
              <a:rPr lang="en-GB" dirty="0">
                <a:solidFill>
                  <a:schemeClr val="bg1"/>
                </a:solidFill>
              </a:rPr>
              <a:t>Skills practice</a:t>
            </a:r>
          </a:p>
        </p:txBody>
      </p:sp>
    </p:spTree>
    <p:extLst>
      <p:ext uri="{BB962C8B-B14F-4D97-AF65-F5344CB8AC3E}">
        <p14:creationId xmlns:p14="http://schemas.microsoft.com/office/powerpoint/2010/main" val="29194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Closing round: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484784"/>
            <a:ext cx="9144000" cy="5373216"/>
          </a:xfrm>
        </p:spPr>
      </p:pic>
    </p:spTree>
    <p:extLst>
      <p:ext uri="{BB962C8B-B14F-4D97-AF65-F5344CB8AC3E}">
        <p14:creationId xmlns:p14="http://schemas.microsoft.com/office/powerpoint/2010/main" val="1609414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TotalTime>
  <Words>597</Words>
  <Application>Microsoft Office PowerPoint</Application>
  <PresentationFormat>On-screen Show (4:3)</PresentationFormat>
  <Paragraphs>107</Paragraphs>
  <Slides>23</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Wingdings</vt:lpstr>
      <vt:lpstr>Office Theme</vt:lpstr>
      <vt:lpstr>  PRACTICUM LEVEL 5 Understanding Assignment 1 The Counselling Placement Refining concepts of Rogers and Egan   </vt:lpstr>
      <vt:lpstr>Opening round: </vt:lpstr>
      <vt:lpstr>Aims for today’s lesson</vt:lpstr>
      <vt:lpstr>Today’s Schedule</vt:lpstr>
      <vt:lpstr>CLIENT ASSESSMENT PROCESSES</vt:lpstr>
      <vt:lpstr>Counselling skills……..</vt:lpstr>
      <vt:lpstr>Assessment Component One – 50%</vt:lpstr>
      <vt:lpstr>Assessment Component One – 50%</vt:lpstr>
      <vt:lpstr>Assessment Component One – 50%</vt:lpstr>
      <vt:lpstr>Assessment Component One – 50%</vt:lpstr>
      <vt:lpstr>Assessment Component One – 50%</vt:lpstr>
      <vt:lpstr>The Counselling Placement</vt:lpstr>
      <vt:lpstr>The Counselling Placement</vt:lpstr>
      <vt:lpstr>The Counselling Placement</vt:lpstr>
      <vt:lpstr>The Counselling Placement</vt:lpstr>
      <vt:lpstr>Small Group Work:</vt:lpstr>
      <vt:lpstr>Coffee……</vt:lpstr>
      <vt:lpstr>Finding a placement…..</vt:lpstr>
      <vt:lpstr>A chance to recap: #3 Refining concepts of Rogers and Egan </vt:lpstr>
      <vt:lpstr>NEW TRIAD GROUPS</vt:lpstr>
      <vt:lpstr>Read the following paper on Moodle ready for our next lesson….</vt:lpstr>
      <vt:lpstr>Have we met the aims for today’s lesson?</vt:lpstr>
      <vt:lpstr>Closing round: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Counselling Placement and Supervision</dc:title>
  <dc:creator>bev</dc:creator>
  <cp:lastModifiedBy>Beverly Cole</cp:lastModifiedBy>
  <cp:revision>26</cp:revision>
  <dcterms:created xsi:type="dcterms:W3CDTF">2012-10-08T18:20:40Z</dcterms:created>
  <dcterms:modified xsi:type="dcterms:W3CDTF">2019-09-03T11:32:50Z</dcterms:modified>
</cp:coreProperties>
</file>