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7"/>
  </p:notesMasterIdLst>
  <p:sldIdLst>
    <p:sldId id="292" r:id="rId9"/>
    <p:sldId id="294" r:id="rId10"/>
    <p:sldId id="295" r:id="rId11"/>
    <p:sldId id="484" r:id="rId12"/>
    <p:sldId id="418" r:id="rId13"/>
    <p:sldId id="500" r:id="rId14"/>
    <p:sldId id="546" r:id="rId15"/>
    <p:sldId id="563" r:id="rId16"/>
    <p:sldId id="509" r:id="rId17"/>
    <p:sldId id="564" r:id="rId18"/>
    <p:sldId id="547" r:id="rId19"/>
    <p:sldId id="565" r:id="rId20"/>
    <p:sldId id="566" r:id="rId21"/>
    <p:sldId id="567" r:id="rId22"/>
    <p:sldId id="548" r:id="rId23"/>
    <p:sldId id="549" r:id="rId24"/>
    <p:sldId id="568" r:id="rId25"/>
    <p:sldId id="550" r:id="rId26"/>
    <p:sldId id="569" r:id="rId27"/>
    <p:sldId id="570" r:id="rId28"/>
    <p:sldId id="571" r:id="rId29"/>
    <p:sldId id="572" r:id="rId30"/>
    <p:sldId id="573" r:id="rId31"/>
    <p:sldId id="574" r:id="rId32"/>
    <p:sldId id="532" r:id="rId33"/>
    <p:sldId id="575" r:id="rId34"/>
    <p:sldId id="551" r:id="rId35"/>
    <p:sldId id="46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35579"/>
    <a:srgbClr val="285A80"/>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1" d="100"/>
          <a:sy n="91" d="100"/>
        </p:scale>
        <p:origin x="109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12/07/2021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4086035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625074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953862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8239841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3183565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dirty="0" smtClean="0"/>
              <a:t>Router Redundancy Options - </a:t>
            </a:r>
            <a:r>
              <a:rPr lang="en-US" sz="1200" dirty="0" smtClean="0"/>
              <a:t> options available for router redundancy include:</a:t>
            </a:r>
          </a:p>
          <a:p>
            <a:r>
              <a:rPr lang="en-US" sz="1200" b="1" dirty="0" smtClean="0"/>
              <a:t>Hot Standby Router Protocol (HSRP)</a:t>
            </a:r>
            <a:r>
              <a:rPr lang="en-US" sz="1200" dirty="0" smtClean="0"/>
              <a:t> - HSRP provides high network availability by providing first-hop routing redundancy. </a:t>
            </a:r>
          </a:p>
          <a:p>
            <a:r>
              <a:rPr lang="en-US" sz="1200" b="1" dirty="0" smtClean="0"/>
              <a:t>Virtual Router Redundancy Protocol (VRRP)</a:t>
            </a:r>
            <a:r>
              <a:rPr lang="en-US" sz="1200" dirty="0" smtClean="0"/>
              <a:t> - A VRRP router runs the VRRP protocol in conjunction with one or more other routers attached to a LAN. In a VRRP configuration, the elected router is the virtual router master, and the other routers act as backups, in case the virtual router master fails.</a:t>
            </a:r>
          </a:p>
          <a:p>
            <a:r>
              <a:rPr lang="en-US" sz="1200" b="1" dirty="0" smtClean="0"/>
              <a:t>Gateway Load Balancing Protocol (GLBP)</a:t>
            </a:r>
            <a:r>
              <a:rPr lang="en-US" sz="1200" dirty="0" smtClean="0"/>
              <a:t> - GLBP protects data traffic from a failed router or circuit, like HSRP and VRRP, while also allowing load balancing (also called load sharing) between a group of redundant routers.</a:t>
            </a:r>
          </a:p>
          <a:p>
            <a:pPr marL="0" indent="0">
              <a:buNone/>
            </a:pPr>
            <a:endParaRPr lang="en-US" sz="1200" b="1" dirty="0" smtClean="0"/>
          </a:p>
          <a:p>
            <a:endParaRPr lang="en-US" sz="1200" dirty="0" smtClean="0"/>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1421993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4875917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6142753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6050075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5745157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2677245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42559258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0134323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smtClean="0">
                <a:solidFill>
                  <a:srgbClr val="002060"/>
                </a:solidFill>
              </a:rPr>
              <a:t>Deep Freeze </a:t>
            </a:r>
            <a:r>
              <a:rPr lang="en-US" dirty="0" smtClean="0">
                <a:solidFill>
                  <a:srgbClr val="002060"/>
                </a:solidFill>
              </a:rPr>
              <a:t>When a user restarts the system, the system reverts to its frozen configuration. The system does not save any changes that the user makes, so any applications installed or files saved are lost when the system restarts.</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9377145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7974354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5570110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smtClean="0">
                <a:solidFill>
                  <a:srgbClr val="002060"/>
                </a:solidFill>
              </a:rPr>
              <a:t>Power </a:t>
            </a:r>
            <a:r>
              <a:rPr lang="en-US" dirty="0" smtClean="0">
                <a:solidFill>
                  <a:srgbClr val="002060"/>
                </a:solidFill>
              </a:rPr>
              <a:t>- A critical issue in protecting information systems is electrical power systems and power considerations. A continuous supply of electrical power is critical in today's massive server and data storage facilities. </a:t>
            </a:r>
          </a:p>
          <a:p>
            <a:pPr algn="just"/>
            <a:r>
              <a:rPr lang="en-US" b="1" dirty="0" smtClean="0">
                <a:solidFill>
                  <a:srgbClr val="002060"/>
                </a:solidFill>
              </a:rPr>
              <a:t>Heating, Ventilation, and Air Conditioning (HVAC) </a:t>
            </a:r>
            <a:r>
              <a:rPr lang="en-US" dirty="0" smtClean="0">
                <a:solidFill>
                  <a:srgbClr val="002060"/>
                </a:solidFill>
              </a:rPr>
              <a:t>- HVAC systems are critical to the safety of people and information systems in the organization's facilities. When designing modern IT facilities, these systems play a very important role in the overall security. HVAC systems control the ambient environment (temperature, humidity, airflow, and air filtering) and must be planned for and operated along with other data center components such as computing hardware, cabling, data storage, fire protection, physical security systems and power. </a:t>
            </a:r>
          </a:p>
          <a:p>
            <a:pPr algn="just"/>
            <a:r>
              <a:rPr lang="en-US" b="1" dirty="0" smtClean="0">
                <a:solidFill>
                  <a:srgbClr val="002060"/>
                </a:solidFill>
              </a:rPr>
              <a:t>Hardware Monitoring </a:t>
            </a:r>
            <a:r>
              <a:rPr lang="en-US" dirty="0" smtClean="0">
                <a:solidFill>
                  <a:srgbClr val="002060"/>
                </a:solidFill>
              </a:rPr>
              <a:t>- Hardware monitoring is often found in large server farms. A server farm is a facility that houses hundreds or thousands of servers for companies. </a:t>
            </a:r>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26085473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0225352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indent="-357188" algn="just">
              <a:buFont typeface="Wingdings" panose="05000000000000000000" pitchFamily="2" charset="2"/>
              <a:buChar char="ü"/>
            </a:pPr>
            <a:r>
              <a:rPr lang="en-US" dirty="0" smtClean="0">
                <a:solidFill>
                  <a:srgbClr val="002060"/>
                </a:solidFill>
              </a:rPr>
              <a:t>Cameras - An Internet camera sends and receives data over a LAN and/or the Internet. A user can remotely view live video using a web browser on a wide range of devices including computer systems, laptops, tablets, and smartphones. Cameras come in various forms including the traditional security camera. </a:t>
            </a:r>
          </a:p>
          <a:p>
            <a:pPr lvl="1" indent="-357188" algn="just">
              <a:buFont typeface="Wingdings" panose="05000000000000000000" pitchFamily="2" charset="2"/>
              <a:buChar char="ü"/>
            </a:pPr>
            <a:r>
              <a:rPr lang="en-US" dirty="0" smtClean="0">
                <a:solidFill>
                  <a:srgbClr val="002060"/>
                </a:solidFill>
              </a:rPr>
              <a:t>Videoconferencing Equipment - allows two or more locations to communicate simultaneously using telecommunication technologies. These technologies take advantage of the new high definition video standards. Videoconferencing is now part of normal day-to-day operations in industries like the medical field. </a:t>
            </a:r>
          </a:p>
          <a:p>
            <a:pPr lvl="1" indent="-357188" algn="just">
              <a:buFont typeface="Wingdings" panose="05000000000000000000" pitchFamily="2" charset="2"/>
              <a:buChar char="ü"/>
            </a:pPr>
            <a:r>
              <a:rPr lang="en-US" dirty="0" smtClean="0">
                <a:solidFill>
                  <a:srgbClr val="002060"/>
                </a:solidFill>
              </a:rPr>
              <a:t>Network and </a:t>
            </a:r>
            <a:r>
              <a:rPr lang="en-US" dirty="0" err="1" smtClean="0">
                <a:solidFill>
                  <a:srgbClr val="002060"/>
                </a:solidFill>
              </a:rPr>
              <a:t>IoT</a:t>
            </a:r>
            <a:r>
              <a:rPr lang="en-US" dirty="0" smtClean="0">
                <a:solidFill>
                  <a:srgbClr val="002060"/>
                </a:solidFill>
              </a:rPr>
              <a:t> Sensors - One of the fastest sectors of information technology is the use of intelligent devices and sensors. The computer industry brands this sector as the Internet of Things (</a:t>
            </a:r>
            <a:r>
              <a:rPr lang="en-US" dirty="0" err="1" smtClean="0">
                <a:solidFill>
                  <a:srgbClr val="002060"/>
                </a:solidFill>
              </a:rPr>
              <a:t>IoT</a:t>
            </a:r>
            <a:r>
              <a:rPr lang="en-US" dirty="0" smtClean="0">
                <a:solidFill>
                  <a:srgbClr val="002060"/>
                </a:solidFill>
              </a:rPr>
              <a:t>). Businesses and consumers use </a:t>
            </a:r>
            <a:r>
              <a:rPr lang="en-US" dirty="0" err="1" smtClean="0">
                <a:solidFill>
                  <a:srgbClr val="002060"/>
                </a:solidFill>
              </a:rPr>
              <a:t>IoT</a:t>
            </a:r>
            <a:r>
              <a:rPr lang="en-US" dirty="0" smtClean="0">
                <a:solidFill>
                  <a:srgbClr val="002060"/>
                </a:solidFill>
              </a:rPr>
              <a:t> devices to automate processes, monitor environmental conditions, and alert the user of adverse conditions. </a:t>
            </a:r>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6838401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dirty="0" smtClean="0"/>
              <a:t>Guards and Escorts </a:t>
            </a:r>
            <a:r>
              <a:rPr lang="en-US" sz="1200" dirty="0" smtClean="0"/>
              <a:t>- All physical access controls including deterrent and detection systems ultimately rely on personnel to intervene and stop the actual attack or intrusion. In highly secure information system facilities, guards control access to the organization’s sensitive areas. </a:t>
            </a:r>
          </a:p>
          <a:p>
            <a:pPr marL="0" indent="0">
              <a:buNone/>
            </a:pPr>
            <a:r>
              <a:rPr lang="en-US" sz="1200" b="1" dirty="0" smtClean="0"/>
              <a:t>Video and Electronic Surveillance </a:t>
            </a:r>
            <a:r>
              <a:rPr lang="en-US" sz="1200" dirty="0" smtClean="0"/>
              <a:t>– This type of surveillance can supplement or in some cases, replace security guards. The benefit of video and electronic surveillance is the ability to monitor areas even when no guards or personnel are present, the ability to record and log surveillance videos and data for long periods, and the ability to incorporate motion detection and notification.</a:t>
            </a:r>
          </a:p>
          <a:p>
            <a:pPr marL="0" indent="0">
              <a:buNone/>
            </a:pPr>
            <a:r>
              <a:rPr lang="en-US" sz="1200" b="1" dirty="0" smtClean="0"/>
              <a:t>RFID and Wireless Surveillance </a:t>
            </a:r>
            <a:r>
              <a:rPr lang="en-US" sz="1200" dirty="0" smtClean="0"/>
              <a:t>– These types of surveillance are used to manage and locate important information system assets.  </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510576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7/12/2021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notesSlide" Target="../notesSlides/notesSlide1.xml"/><Relationship Id="rId7" Type="http://schemas.openxmlformats.org/officeDocument/2006/relationships/image" Target="../media/image10.pn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11.png"/><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5" Type="http://schemas.openxmlformats.org/officeDocument/2006/relationships/image" Target="../media/image15.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18.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9.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20.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tags" Target="../tags/tag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smtClean="0">
                <a:effectLst>
                  <a:outerShdw blurRad="38100" dist="38100" dir="2700000" algn="tl">
                    <a:srgbClr val="000000">
                      <a:alpha val="43137"/>
                    </a:srgbClr>
                  </a:outerShdw>
                </a:effectLst>
              </a:rPr>
              <a:t>Availability and Defense!!!</a:t>
            </a:r>
            <a:endParaRPr lang="en-GB" sz="4000" b="1" i="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smtClean="0"/>
          </a:p>
          <a:p>
            <a:endParaRPr lang="en-GB" dirty="0"/>
          </a:p>
          <a:p>
            <a:endParaRPr lang="en-GB" dirty="0" smtClean="0"/>
          </a:p>
          <a:p>
            <a:endParaRPr lang="en-GB" dirty="0" smtClean="0"/>
          </a:p>
          <a:p>
            <a:r>
              <a:rPr lang="en-GB" b="1" i="1" dirty="0"/>
              <a:t>Network and Cybersecurity </a:t>
            </a:r>
            <a:endParaRPr lang="en-GB" b="1" i="1" dirty="0" smtClean="0"/>
          </a:p>
          <a:p>
            <a:r>
              <a:rPr lang="en-GB" b="1" i="1" dirty="0" smtClean="0"/>
              <a:t>Essentials </a:t>
            </a:r>
            <a:r>
              <a:rPr lang="en-GB" i="1" dirty="0" smtClean="0"/>
              <a:t>(ACCA4024</a:t>
            </a:r>
            <a:r>
              <a:rPr lang="en-GB" i="1" dirty="0"/>
              <a:t>)</a:t>
            </a:r>
            <a:br>
              <a:rPr lang="en-GB" i="1" dirty="0"/>
            </a:br>
            <a:endParaRPr lang="en-GB" i="1" dirty="0" smtClean="0"/>
          </a:p>
          <a:p>
            <a:r>
              <a:rPr lang="en-GB" dirty="0" smtClean="0"/>
              <a:t>Applied Computing - WISA</a:t>
            </a:r>
            <a:endParaRPr lang="en-GB" dirty="0"/>
          </a:p>
        </p:txBody>
      </p:sp>
    </p:spTree>
    <p:extLst>
      <p:ext uri="{BB962C8B-B14F-4D97-AF65-F5344CB8AC3E}">
        <p14:creationId xmlns:p14="http://schemas.microsoft.com/office/powerpoint/2010/main" val="40596030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a:t>
            </a:r>
            <a:r>
              <a:rPr lang="en-GB" sz="1600" i="1" dirty="0" smtClean="0"/>
              <a:t>components, the </a:t>
            </a:r>
            <a:r>
              <a:rPr lang="en-GB" sz="1600" i="1" dirty="0"/>
              <a:t>importance of documenting </a:t>
            </a:r>
            <a:r>
              <a:rPr lang="en-GB" sz="1600" i="1" dirty="0" smtClean="0"/>
              <a:t>a network, </a:t>
            </a:r>
            <a:r>
              <a:rPr lang="en-US" sz="1600" i="1" dirty="0" smtClean="0">
                <a:solidFill>
                  <a:schemeClr val="tx1">
                    <a:lumMod val="50000"/>
                  </a:schemeClr>
                </a:solidFill>
              </a:rPr>
              <a:t>the </a:t>
            </a:r>
            <a:r>
              <a:rPr lang="en-US" sz="1600" i="1" dirty="0">
                <a:solidFill>
                  <a:schemeClr val="tx1">
                    <a:lumMod val="50000"/>
                  </a:schemeClr>
                </a:solidFill>
              </a:rPr>
              <a:t>different types of network cables used in a home </a:t>
            </a:r>
            <a:r>
              <a:rPr lang="en-US" sz="1600" i="1" dirty="0" smtClean="0">
                <a:solidFill>
                  <a:schemeClr val="tx1">
                    <a:lumMod val="50000"/>
                  </a:schemeClr>
                </a:solidFill>
              </a:rPr>
              <a:t>network, how network </a:t>
            </a:r>
            <a:r>
              <a:rPr lang="en-US" sz="1600" i="1" dirty="0">
                <a:solidFill>
                  <a:schemeClr val="tx1">
                    <a:lumMod val="50000"/>
                  </a:schemeClr>
                </a:solidFill>
              </a:rPr>
              <a:t>cables are very vital component which helps in establishing a successful </a:t>
            </a:r>
            <a:r>
              <a:rPr lang="en-US" sz="1600" i="1" dirty="0" smtClean="0">
                <a:solidFill>
                  <a:schemeClr val="tx1">
                    <a:lumMod val="50000"/>
                  </a:schemeClr>
                </a:solidFill>
              </a:rPr>
              <a:t>network, the </a:t>
            </a:r>
            <a:r>
              <a:rPr lang="en-US" sz="1600" i="1" dirty="0">
                <a:solidFill>
                  <a:schemeClr val="tx1">
                    <a:lumMod val="50000"/>
                  </a:schemeClr>
                </a:solidFill>
              </a:rPr>
              <a:t>need of standard protocols in a network and </a:t>
            </a:r>
            <a:r>
              <a:rPr lang="en-US" sz="1600" i="1" dirty="0" smtClean="0">
                <a:solidFill>
                  <a:schemeClr val="tx1">
                    <a:lumMod val="50000"/>
                  </a:schemeClr>
                </a:solidFill>
              </a:rPr>
              <a:t>the </a:t>
            </a:r>
            <a:r>
              <a:rPr lang="en-US" sz="1600" i="1" dirty="0">
                <a:solidFill>
                  <a:schemeClr val="tx1">
                    <a:lumMod val="50000"/>
                  </a:schemeClr>
                </a:solidFill>
              </a:rPr>
              <a:t>communication principles used with in the network.  </a:t>
            </a:r>
            <a:endParaRPr lang="en-US" sz="1600" i="1" dirty="0" smtClean="0">
              <a:solidFill>
                <a:schemeClr val="tx1">
                  <a:lumMod val="50000"/>
                </a:schemeClr>
              </a:solidFill>
            </a:endParaRPr>
          </a:p>
          <a:p>
            <a:pPr algn="just"/>
            <a:endParaRPr lang="en-US" sz="1600" i="1" dirty="0">
              <a:solidFill>
                <a:schemeClr val="tx1">
                  <a:lumMod val="50000"/>
                </a:schemeClr>
              </a:solidFill>
            </a:endParaRPr>
          </a:p>
          <a:p>
            <a:pPr algn="just"/>
            <a:r>
              <a:rPr lang="en-US" sz="1600" i="1" dirty="0" smtClean="0">
                <a:solidFill>
                  <a:schemeClr val="tx1">
                    <a:lumMod val="50000"/>
                  </a:schemeClr>
                </a:solidFill>
              </a:rPr>
              <a:t>After </a:t>
            </a:r>
            <a:r>
              <a:rPr lang="en-US" sz="1600" i="1" dirty="0">
                <a:solidFill>
                  <a:schemeClr val="tx1">
                    <a:lumMod val="50000"/>
                  </a:schemeClr>
                </a:solidFill>
              </a:rPr>
              <a:t>having a better understanding on the connecting components and the rules in establishing the communication, </a:t>
            </a:r>
            <a:r>
              <a:rPr lang="en-US" sz="1600" i="1" dirty="0" smtClean="0">
                <a:solidFill>
                  <a:schemeClr val="tx1">
                    <a:lumMod val="50000"/>
                  </a:schemeClr>
                </a:solidFill>
              </a:rPr>
              <a:t>the session elaborated the </a:t>
            </a:r>
            <a:r>
              <a:rPr lang="en-US" sz="1600" i="1" dirty="0">
                <a:solidFill>
                  <a:schemeClr val="tx1">
                    <a:lumMod val="50000"/>
                  </a:schemeClr>
                </a:solidFill>
              </a:rPr>
              <a:t>Ethernet </a:t>
            </a:r>
            <a:r>
              <a:rPr lang="en-US" sz="1600" i="1" dirty="0" smtClean="0">
                <a:solidFill>
                  <a:schemeClr val="tx1">
                    <a:lumMod val="50000"/>
                  </a:schemeClr>
                </a:solidFill>
              </a:rPr>
              <a:t>frame, the </a:t>
            </a:r>
            <a:r>
              <a:rPr lang="en-US" sz="1600" i="1" dirty="0">
                <a:solidFill>
                  <a:schemeClr val="tx1">
                    <a:lumMod val="50000"/>
                  </a:schemeClr>
                </a:solidFill>
              </a:rPr>
              <a:t>purpose of </a:t>
            </a:r>
            <a:r>
              <a:rPr lang="en-US" sz="1600" i="1" dirty="0" smtClean="0">
                <a:solidFill>
                  <a:schemeClr val="tx1">
                    <a:lumMod val="50000"/>
                  </a:schemeClr>
                </a:solidFill>
              </a:rPr>
              <a:t>routing, the </a:t>
            </a:r>
            <a:r>
              <a:rPr lang="en-US" sz="1600" i="1" dirty="0">
                <a:solidFill>
                  <a:schemeClr val="tx1">
                    <a:lumMod val="50000"/>
                  </a:schemeClr>
                </a:solidFill>
              </a:rPr>
              <a:t>purpose of logical addressing (IP </a:t>
            </a:r>
            <a:r>
              <a:rPr lang="en-US" sz="1600" i="1" dirty="0" smtClean="0">
                <a:solidFill>
                  <a:schemeClr val="tx1">
                    <a:lumMod val="50000"/>
                  </a:schemeClr>
                </a:solidFill>
              </a:rPr>
              <a:t>Address), How </a:t>
            </a:r>
            <a:r>
              <a:rPr lang="en-US" sz="1600" i="1" dirty="0">
                <a:solidFill>
                  <a:schemeClr val="tx1">
                    <a:lumMod val="50000"/>
                  </a:schemeClr>
                </a:solidFill>
              </a:rPr>
              <a:t>IP address are classified/ derived, how they are organized, how they are used </a:t>
            </a:r>
            <a:r>
              <a:rPr lang="en-US" sz="1600" i="1" dirty="0" err="1" smtClean="0">
                <a:solidFill>
                  <a:schemeClr val="tx1">
                    <a:lumMod val="50000"/>
                  </a:schemeClr>
                </a:solidFill>
              </a:rPr>
              <a:t>etc</a:t>
            </a:r>
            <a:r>
              <a:rPr lang="en-US" sz="1600" i="1" dirty="0" smtClean="0">
                <a:solidFill>
                  <a:schemeClr val="tx1">
                    <a:lumMod val="50000"/>
                  </a:schemeClr>
                </a:solidFill>
              </a:rPr>
              <a:t>, followed by the different </a:t>
            </a:r>
            <a:r>
              <a:rPr lang="en-US" sz="1600" i="1" dirty="0">
                <a:solidFill>
                  <a:schemeClr val="tx1">
                    <a:lumMod val="50000"/>
                  </a:schemeClr>
                </a:solidFill>
              </a:rPr>
              <a:t>methods of assigning IP addresses (static and </a:t>
            </a:r>
            <a:r>
              <a:rPr lang="en-US" sz="1600" i="1" dirty="0" smtClean="0">
                <a:solidFill>
                  <a:schemeClr val="tx1">
                    <a:lumMod val="50000"/>
                  </a:schemeClr>
                </a:solidFill>
              </a:rPr>
              <a:t>dynamic), the </a:t>
            </a:r>
            <a:r>
              <a:rPr lang="en-US" sz="1600" i="1" dirty="0">
                <a:solidFill>
                  <a:schemeClr val="tx1">
                    <a:lumMod val="50000"/>
                  </a:schemeClr>
                </a:solidFill>
              </a:rPr>
              <a:t>concept of NAT. Finally, the features of </a:t>
            </a:r>
            <a:r>
              <a:rPr lang="en-US" sz="1600" i="1" dirty="0" smtClean="0">
                <a:solidFill>
                  <a:schemeClr val="tx1">
                    <a:lumMod val="50000"/>
                  </a:schemeClr>
                </a:solidFill>
              </a:rPr>
              <a:t>IPv6. We also discussed </a:t>
            </a:r>
            <a:r>
              <a:rPr lang="en-US" sz="1600" i="1" dirty="0">
                <a:solidFill>
                  <a:schemeClr val="tx1">
                    <a:lumMod val="50000"/>
                  </a:schemeClr>
                </a:solidFill>
              </a:rPr>
              <a:t>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2585323"/>
          </a:xfrm>
          <a:prstGeom prst="rect">
            <a:avLst/>
          </a:prstGeom>
        </p:spPr>
        <p:txBody>
          <a:bodyPr wrap="square">
            <a:spAutoFit/>
          </a:bodyPr>
          <a:lstStyle/>
          <a:p>
            <a:pPr fontAlgn="t"/>
            <a:r>
              <a:rPr lang="en-US" b="1" dirty="0" smtClean="0">
                <a:solidFill>
                  <a:schemeClr val="bg1"/>
                </a:solidFill>
              </a:rPr>
              <a:t>So far…</a:t>
            </a:r>
          </a:p>
          <a:p>
            <a:pPr marL="285750" indent="-285750" fontAlgn="t">
              <a:buFont typeface="Wingdings" panose="05000000000000000000" pitchFamily="2" charset="2"/>
              <a:buChar char="ü"/>
            </a:pPr>
            <a:r>
              <a:rPr lang="en-US" dirty="0" smtClean="0">
                <a:solidFill>
                  <a:schemeClr val="bg1"/>
                </a:solidFill>
              </a:rPr>
              <a:t>Network Types, Data Transmission</a:t>
            </a:r>
            <a:r>
              <a:rPr lang="en-GB" dirty="0" smtClean="0">
                <a:solidFill>
                  <a:schemeClr val="bg1"/>
                </a:solidFill>
              </a:rPr>
              <a:t>, </a:t>
            </a:r>
            <a:r>
              <a:rPr lang="en-US" dirty="0" smtClean="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a:t>
            </a:r>
            <a:r>
              <a:rPr lang="en-US" dirty="0" smtClean="0">
                <a:solidFill>
                  <a:schemeClr val="bg1"/>
                </a:solidFill>
              </a:rPr>
              <a:t>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smtClean="0">
                <a:solidFill>
                  <a:schemeClr val="bg1"/>
                </a:solidFill>
              </a:rPr>
              <a:t>Physical and Logical Addressing, LAN, Ethernet, Wireless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a:t>
            </a:r>
            <a:r>
              <a:rPr lang="en-US" dirty="0" smtClean="0">
                <a:solidFill>
                  <a:schemeClr val="bg1"/>
                </a:solidFill>
              </a:rPr>
              <a:t>Documentation, </a:t>
            </a:r>
            <a:r>
              <a:rPr lang="en-GB" dirty="0" smtClean="0">
                <a:solidFill>
                  <a:schemeClr val="bg1"/>
                </a:solidFill>
              </a:rPr>
              <a:t>Communication Principles</a:t>
            </a:r>
          </a:p>
          <a:p>
            <a:pPr marL="285750" indent="-285750" fontAlgn="t">
              <a:buFont typeface="Wingdings" panose="05000000000000000000" pitchFamily="2" charset="2"/>
              <a:buChar char="ü"/>
            </a:pPr>
            <a:r>
              <a:rPr lang="en-GB" dirty="0" smtClean="0">
                <a:solidFill>
                  <a:schemeClr val="bg1"/>
                </a:solidFill>
              </a:rPr>
              <a:t>Routing, DHCPv4, Network </a:t>
            </a:r>
            <a:r>
              <a:rPr lang="en-GB" dirty="0">
                <a:solidFill>
                  <a:schemeClr val="bg1"/>
                </a:solidFill>
              </a:rPr>
              <a:t>Address Translation</a:t>
            </a:r>
          </a:p>
          <a:p>
            <a:pPr marL="285750" indent="-285750" fontAlgn="t">
              <a:buFont typeface="Wingdings" panose="05000000000000000000" pitchFamily="2" charset="2"/>
              <a:buChar char="ü"/>
            </a:pPr>
            <a:r>
              <a:rPr lang="en-GB" dirty="0">
                <a:solidFill>
                  <a:schemeClr val="bg1"/>
                </a:solidFill>
              </a:rPr>
              <a:t>TCP, UDP </a:t>
            </a:r>
            <a:r>
              <a:rPr lang="en-GB" dirty="0" smtClean="0">
                <a:solidFill>
                  <a:schemeClr val="bg1"/>
                </a:solidFill>
              </a:rPr>
              <a:t>Functions, DNS, Other Services</a:t>
            </a:r>
          </a:p>
          <a:p>
            <a:pPr marL="285750" indent="-285750" fontAlgn="t">
              <a:buFont typeface="Wingdings" panose="05000000000000000000" pitchFamily="2" charset="2"/>
              <a:buChar char="ü"/>
            </a:pPr>
            <a:r>
              <a:rPr lang="en-GB" dirty="0" smtClean="0">
                <a:solidFill>
                  <a:schemeClr val="bg1"/>
                </a:solidFill>
              </a:rPr>
              <a:t>Home network (Basics) Infrastructure and technologies</a:t>
            </a:r>
            <a:endParaRPr lang="en-GB" dirty="0">
              <a:solidFill>
                <a:schemeClr val="bg1"/>
              </a:solidFill>
            </a:endParaRPr>
          </a:p>
          <a:p>
            <a:pPr marL="285750" indent="-285750" fontAlgn="t">
              <a:buFont typeface="Wingdings" panose="05000000000000000000" pitchFamily="2" charset="2"/>
              <a:buChar char="ü"/>
            </a:pPr>
            <a:r>
              <a:rPr lang="en-GB" dirty="0" smtClean="0">
                <a:solidFill>
                  <a:schemeClr val="bg1"/>
                </a:solidFill>
              </a:rPr>
              <a:t>Beyond </a:t>
            </a:r>
            <a:r>
              <a:rPr lang="en-GB" dirty="0">
                <a:solidFill>
                  <a:schemeClr val="bg1"/>
                </a:solidFill>
              </a:rPr>
              <a:t>Home </a:t>
            </a:r>
            <a:r>
              <a:rPr lang="en-GB" dirty="0" smtClean="0">
                <a:solidFill>
                  <a:schemeClr val="bg1"/>
                </a:solidFill>
              </a:rPr>
              <a:t>Networks (ISP, Virtualization)</a:t>
            </a:r>
            <a:endParaRPr lang="en-GB" dirty="0">
              <a:solidFill>
                <a:schemeClr val="bg1"/>
              </a:solidFill>
            </a:endParaRPr>
          </a:p>
        </p:txBody>
      </p:sp>
    </p:spTree>
    <p:extLst>
      <p:ext uri="{BB962C8B-B14F-4D97-AF65-F5344CB8AC3E}">
        <p14:creationId xmlns:p14="http://schemas.microsoft.com/office/powerpoint/2010/main" val="32293982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67302" y="1325639"/>
            <a:ext cx="5624945" cy="4801314"/>
          </a:xfrm>
          <a:prstGeom prst="rect">
            <a:avLst/>
          </a:prstGeom>
        </p:spPr>
        <p:txBody>
          <a:bodyPr wrap="square">
            <a:spAutoFit/>
          </a:bodyPr>
          <a:lstStyle/>
          <a:p>
            <a:pPr algn="just">
              <a:spcBef>
                <a:spcPts val="0"/>
              </a:spcBef>
            </a:pPr>
            <a:r>
              <a:rPr lang="en-US" i="1" dirty="0" smtClean="0">
                <a:solidFill>
                  <a:schemeClr val="tx1">
                    <a:lumMod val="50000"/>
                  </a:schemeClr>
                </a:solidFill>
              </a:rPr>
              <a:t>We </a:t>
            </a:r>
            <a:r>
              <a:rPr lang="en-US" i="1" dirty="0" smtClean="0">
                <a:solidFill>
                  <a:schemeClr val="tx1">
                    <a:lumMod val="50000"/>
                  </a:schemeClr>
                </a:solidFill>
              </a:rPr>
              <a:t>also tried to understand where does the home network connects to, by looking at the basic ISP connectivity options. </a:t>
            </a:r>
            <a:r>
              <a:rPr lang="en-US" i="1" dirty="0" smtClean="0">
                <a:solidFill>
                  <a:schemeClr val="tx1">
                    <a:lumMod val="50000"/>
                  </a:schemeClr>
                </a:solidFill>
              </a:rPr>
              <a:t>We </a:t>
            </a:r>
            <a:r>
              <a:rPr lang="en-US" i="1" dirty="0" smtClean="0">
                <a:solidFill>
                  <a:schemeClr val="tx1">
                    <a:lumMod val="50000"/>
                  </a:schemeClr>
                </a:solidFill>
              </a:rPr>
              <a:t>also moved forward to know the purpose and characteristics of network virtualization. </a:t>
            </a:r>
            <a:endParaRPr lang="en-US" i="1" dirty="0" smtClean="0">
              <a:solidFill>
                <a:schemeClr val="tx1">
                  <a:lumMod val="50000"/>
                </a:schemeClr>
              </a:solidFill>
            </a:endParaRPr>
          </a:p>
          <a:p>
            <a:pPr algn="just">
              <a:spcBef>
                <a:spcPts val="0"/>
              </a:spcBef>
            </a:pPr>
            <a:endParaRPr lang="en-US" i="1" dirty="0">
              <a:solidFill>
                <a:schemeClr val="tx1">
                  <a:lumMod val="50000"/>
                </a:schemeClr>
              </a:solidFill>
            </a:endParaRPr>
          </a:p>
          <a:p>
            <a:pPr algn="just">
              <a:spcBef>
                <a:spcPts val="0"/>
              </a:spcBef>
            </a:pPr>
            <a:r>
              <a:rPr lang="en-US" i="1" dirty="0" smtClean="0">
                <a:solidFill>
                  <a:schemeClr val="tx1">
                    <a:lumMod val="50000"/>
                  </a:schemeClr>
                </a:solidFill>
              </a:rPr>
              <a:t>Focusing </a:t>
            </a:r>
            <a:r>
              <a:rPr lang="en-US" i="1" dirty="0" smtClean="0">
                <a:solidFill>
                  <a:schemeClr val="tx1">
                    <a:lumMod val="50000"/>
                  </a:schemeClr>
                </a:solidFill>
              </a:rPr>
              <a:t>on security, the </a:t>
            </a:r>
            <a:r>
              <a:rPr lang="en-US" i="1" dirty="0">
                <a:solidFill>
                  <a:schemeClr val="tx1">
                    <a:lumMod val="50000"/>
                  </a:schemeClr>
                </a:solidFill>
              </a:rPr>
              <a:t>different types of network security </a:t>
            </a:r>
            <a:r>
              <a:rPr lang="en-US" i="1" dirty="0" smtClean="0">
                <a:solidFill>
                  <a:schemeClr val="tx1">
                    <a:lumMod val="50000"/>
                  </a:schemeClr>
                </a:solidFill>
              </a:rPr>
              <a:t>threats, cyber-world</a:t>
            </a:r>
            <a:r>
              <a:rPr lang="en-US" i="1" dirty="0">
                <a:solidFill>
                  <a:schemeClr val="tx1">
                    <a:lumMod val="50000"/>
                  </a:schemeClr>
                </a:solidFill>
              </a:rPr>
              <a:t>, cyber </a:t>
            </a:r>
            <a:r>
              <a:rPr lang="en-US" i="1" dirty="0" smtClean="0">
                <a:solidFill>
                  <a:schemeClr val="tx1">
                    <a:lumMod val="50000"/>
                  </a:schemeClr>
                </a:solidFill>
              </a:rPr>
              <a:t>criminals, cybersecurity specialists and </a:t>
            </a:r>
            <a:r>
              <a:rPr lang="en-US" i="1" dirty="0">
                <a:solidFill>
                  <a:schemeClr val="tx1">
                    <a:lumMod val="50000"/>
                  </a:schemeClr>
                </a:solidFill>
              </a:rPr>
              <a:t>t</a:t>
            </a:r>
            <a:r>
              <a:rPr lang="en-US" i="1" dirty="0" smtClean="0">
                <a:solidFill>
                  <a:schemeClr val="tx1">
                    <a:lumMod val="50000"/>
                  </a:schemeClr>
                </a:solidFill>
              </a:rPr>
              <a:t>he </a:t>
            </a:r>
            <a:r>
              <a:rPr lang="en-US" i="1" dirty="0">
                <a:solidFill>
                  <a:schemeClr val="tx1">
                    <a:lumMod val="50000"/>
                  </a:schemeClr>
                </a:solidFill>
              </a:rPr>
              <a:t>threats that affect individuals, and </a:t>
            </a:r>
            <a:r>
              <a:rPr lang="en-US" i="1" dirty="0" smtClean="0">
                <a:solidFill>
                  <a:schemeClr val="tx1">
                    <a:lumMod val="50000"/>
                  </a:schemeClr>
                </a:solidFill>
              </a:rPr>
              <a:t>organizations was </a:t>
            </a:r>
            <a:r>
              <a:rPr lang="en-US" i="1" dirty="0" smtClean="0">
                <a:solidFill>
                  <a:schemeClr val="tx1">
                    <a:lumMod val="50000"/>
                  </a:schemeClr>
                </a:solidFill>
              </a:rPr>
              <a:t>overviewed.</a:t>
            </a:r>
            <a:r>
              <a:rPr lang="en-US" i="1" dirty="0">
                <a:solidFill>
                  <a:schemeClr val="tx1">
                    <a:lumMod val="50000"/>
                  </a:schemeClr>
                </a:solidFill>
              </a:rPr>
              <a:t> </a:t>
            </a:r>
            <a:r>
              <a:rPr lang="en-US" i="1" dirty="0" smtClean="0">
                <a:solidFill>
                  <a:schemeClr val="tx1">
                    <a:lumMod val="50000"/>
                  </a:schemeClr>
                </a:solidFill>
              </a:rPr>
              <a:t>W</a:t>
            </a:r>
            <a:r>
              <a:rPr lang="en-US" i="1" dirty="0" smtClean="0">
                <a:solidFill>
                  <a:schemeClr val="tx1">
                    <a:lumMod val="50000"/>
                  </a:schemeClr>
                </a:solidFill>
              </a:rPr>
              <a:t>e also </a:t>
            </a:r>
            <a:r>
              <a:rPr lang="en-US" i="1" dirty="0" smtClean="0">
                <a:solidFill>
                  <a:schemeClr val="tx1">
                    <a:lumMod val="50000"/>
                  </a:schemeClr>
                </a:solidFill>
              </a:rPr>
              <a:t>discussed the </a:t>
            </a:r>
            <a:r>
              <a:rPr lang="en-US" i="1" dirty="0">
                <a:solidFill>
                  <a:schemeClr val="tx1">
                    <a:lumMod val="50000"/>
                  </a:schemeClr>
                </a:solidFill>
              </a:rPr>
              <a:t>different </a:t>
            </a:r>
            <a:r>
              <a:rPr lang="en-US" i="1" dirty="0">
                <a:solidFill>
                  <a:schemeClr val="tx1">
                    <a:lumMod val="50000"/>
                  </a:schemeClr>
                </a:solidFill>
              </a:rPr>
              <a:t>cybersecurity </a:t>
            </a:r>
            <a:r>
              <a:rPr lang="en-US" i="1" dirty="0" smtClean="0">
                <a:solidFill>
                  <a:schemeClr val="tx1">
                    <a:lumMod val="50000"/>
                  </a:schemeClr>
                </a:solidFill>
              </a:rPr>
              <a:t>frameworks, Data </a:t>
            </a:r>
            <a:r>
              <a:rPr lang="en-US" i="1" dirty="0" smtClean="0">
                <a:solidFill>
                  <a:schemeClr val="tx1">
                    <a:lumMod val="50000"/>
                  </a:schemeClr>
                </a:solidFill>
              </a:rPr>
              <a:t>states and </a:t>
            </a:r>
            <a:r>
              <a:rPr lang="en-US" i="1" dirty="0" smtClean="0">
                <a:solidFill>
                  <a:schemeClr val="tx1">
                    <a:lumMod val="50000"/>
                  </a:schemeClr>
                </a:solidFill>
              </a:rPr>
              <a:t>countermeasures for cybersecurity along with the tactics, techniques and </a:t>
            </a:r>
            <a:r>
              <a:rPr lang="en-US" i="1" dirty="0" smtClean="0">
                <a:solidFill>
                  <a:schemeClr val="tx1">
                    <a:lumMod val="50000"/>
                  </a:schemeClr>
                </a:solidFill>
              </a:rPr>
              <a:t>procedures in </a:t>
            </a:r>
            <a:r>
              <a:rPr lang="en-US" i="1" dirty="0" smtClean="0">
                <a:solidFill>
                  <a:schemeClr val="tx1">
                    <a:lumMod val="50000"/>
                  </a:schemeClr>
                </a:solidFill>
              </a:rPr>
              <a:t>mitigating the threats</a:t>
            </a:r>
            <a:r>
              <a:rPr lang="en-US" i="1" dirty="0" smtClean="0">
                <a:solidFill>
                  <a:schemeClr val="tx1">
                    <a:lumMod val="50000"/>
                  </a:schemeClr>
                </a:solidFill>
              </a:rPr>
              <a:t>. </a:t>
            </a:r>
            <a:r>
              <a:rPr lang="en-US" i="1" dirty="0">
                <a:solidFill>
                  <a:schemeClr val="tx1">
                    <a:lumMod val="50000"/>
                  </a:schemeClr>
                </a:solidFill>
              </a:rPr>
              <a:t>We </a:t>
            </a:r>
            <a:r>
              <a:rPr lang="en-US" i="1" dirty="0" smtClean="0">
                <a:solidFill>
                  <a:schemeClr val="tx1">
                    <a:lumMod val="50000"/>
                  </a:schemeClr>
                </a:solidFill>
              </a:rPr>
              <a:t>discussed how encryption </a:t>
            </a:r>
            <a:r>
              <a:rPr lang="en-US" i="1" dirty="0">
                <a:solidFill>
                  <a:schemeClr val="tx1">
                    <a:lumMod val="50000"/>
                  </a:schemeClr>
                </a:solidFill>
              </a:rPr>
              <a:t>techniques, access control techniques used to protect </a:t>
            </a:r>
            <a:r>
              <a:rPr lang="en-US" i="1" dirty="0" smtClean="0">
                <a:solidFill>
                  <a:schemeClr val="tx1">
                    <a:lumMod val="50000"/>
                  </a:schemeClr>
                </a:solidFill>
              </a:rPr>
              <a:t>confidentiality and the </a:t>
            </a:r>
            <a:r>
              <a:rPr lang="en-US" i="1" dirty="0">
                <a:solidFill>
                  <a:schemeClr val="tx1">
                    <a:lumMod val="50000"/>
                  </a:schemeClr>
                </a:solidFill>
              </a:rPr>
              <a:t>need of digital signatures, digital certificates and database integrity enforcement.</a:t>
            </a:r>
          </a:p>
          <a:p>
            <a:pPr algn="just">
              <a:spcBef>
                <a:spcPts val="0"/>
              </a:spcBef>
            </a:pP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6558" y="125310"/>
            <a:ext cx="885689" cy="860328"/>
          </a:xfrm>
          <a:prstGeom prst="rect">
            <a:avLst/>
          </a:prstGeom>
          <a:noFill/>
          <a:ln>
            <a:noFill/>
          </a:ln>
        </p:spPr>
      </p:pic>
      <p:sp>
        <p:nvSpPr>
          <p:cNvPr id="6" name="Rectangle 5"/>
          <p:cNvSpPr/>
          <p:nvPr/>
        </p:nvSpPr>
        <p:spPr>
          <a:xfrm>
            <a:off x="139877" y="1164709"/>
            <a:ext cx="5619792" cy="4247317"/>
          </a:xfrm>
          <a:prstGeom prst="rect">
            <a:avLst/>
          </a:prstGeom>
        </p:spPr>
        <p:txBody>
          <a:bodyPr wrap="square">
            <a:spAutoFit/>
          </a:bodyPr>
          <a:lstStyle/>
          <a:p>
            <a:pPr fontAlgn="t"/>
            <a:r>
              <a:rPr lang="en-US" b="1" dirty="0" smtClean="0">
                <a:solidFill>
                  <a:schemeClr val="bg1"/>
                </a:solidFill>
              </a:rPr>
              <a:t>So far…</a:t>
            </a:r>
          </a:p>
          <a:p>
            <a:pPr marL="285750" indent="-285750" fontAlgn="t">
              <a:buFont typeface="Wingdings" panose="05000000000000000000" pitchFamily="2" charset="2"/>
              <a:buChar char="ü"/>
            </a:pPr>
            <a:r>
              <a:rPr lang="en-GB" dirty="0" smtClean="0">
                <a:solidFill>
                  <a:schemeClr val="bg1"/>
                </a:solidFill>
              </a:rPr>
              <a:t>Security </a:t>
            </a:r>
            <a:r>
              <a:rPr lang="en-GB" dirty="0">
                <a:solidFill>
                  <a:schemeClr val="bg1"/>
                </a:solidFill>
              </a:rPr>
              <a:t>aspects of network</a:t>
            </a:r>
          </a:p>
          <a:p>
            <a:pPr marL="285750" indent="-285750" fontAlgn="t">
              <a:buFont typeface="Wingdings" panose="05000000000000000000" pitchFamily="2" charset="2"/>
              <a:buChar char="ü"/>
            </a:pPr>
            <a:r>
              <a:rPr lang="en-GB" b="1" dirty="0">
                <a:solidFill>
                  <a:schemeClr val="bg1"/>
                </a:solidFill>
              </a:rPr>
              <a:t>The Cybersecurity World</a:t>
            </a:r>
          </a:p>
          <a:p>
            <a:pPr marL="742950" lvl="1" indent="-285750" fontAlgn="t">
              <a:buFont typeface="Wingdings" panose="05000000000000000000" pitchFamily="2" charset="2"/>
              <a:buChar char="ü"/>
            </a:pPr>
            <a:r>
              <a:rPr lang="en-GB" dirty="0">
                <a:solidFill>
                  <a:schemeClr val="bg1"/>
                </a:solidFill>
              </a:rPr>
              <a:t>Cyber </a:t>
            </a:r>
            <a:r>
              <a:rPr lang="en-GB" dirty="0" smtClean="0">
                <a:solidFill>
                  <a:schemeClr val="bg1"/>
                </a:solidFill>
              </a:rPr>
              <a:t>Criminals, Specialists and Threats</a:t>
            </a:r>
          </a:p>
          <a:p>
            <a:pPr marL="285750" indent="-285750" fontAlgn="t">
              <a:buFont typeface="Wingdings" panose="05000000000000000000" pitchFamily="2" charset="2"/>
              <a:buChar char="ü"/>
            </a:pPr>
            <a:r>
              <a:rPr lang="en-GB" b="1" dirty="0">
                <a:solidFill>
                  <a:schemeClr val="bg1"/>
                </a:solidFill>
              </a:rPr>
              <a:t>The Cybersecurity Cube</a:t>
            </a:r>
          </a:p>
          <a:p>
            <a:pPr marL="742950" lvl="1" indent="-285750" fontAlgn="t">
              <a:buFont typeface="Wingdings" panose="05000000000000000000" pitchFamily="2" charset="2"/>
              <a:buChar char="ü"/>
            </a:pPr>
            <a:r>
              <a:rPr lang="en-GB" dirty="0">
                <a:solidFill>
                  <a:schemeClr val="bg1"/>
                </a:solidFill>
              </a:rPr>
              <a:t>CIA </a:t>
            </a:r>
            <a:r>
              <a:rPr lang="en-GB" dirty="0" smtClean="0">
                <a:solidFill>
                  <a:schemeClr val="bg1"/>
                </a:solidFill>
              </a:rPr>
              <a:t>Triad, States </a:t>
            </a:r>
            <a:r>
              <a:rPr lang="en-GB" dirty="0">
                <a:solidFill>
                  <a:schemeClr val="bg1"/>
                </a:solidFill>
              </a:rPr>
              <a:t>of </a:t>
            </a:r>
            <a:r>
              <a:rPr lang="en-GB" dirty="0" smtClean="0">
                <a:solidFill>
                  <a:schemeClr val="bg1"/>
                </a:solidFill>
              </a:rPr>
              <a:t>Data and Countermeasures</a:t>
            </a:r>
            <a:endParaRPr lang="en-GB" dirty="0">
              <a:solidFill>
                <a:schemeClr val="bg1"/>
              </a:solidFill>
            </a:endParaRPr>
          </a:p>
          <a:p>
            <a:pPr marL="285750" indent="-285750" fontAlgn="t">
              <a:buFont typeface="Wingdings" panose="05000000000000000000" pitchFamily="2" charset="2"/>
              <a:buChar char="ü"/>
            </a:pPr>
            <a:r>
              <a:rPr lang="en-GB" b="1" dirty="0">
                <a:solidFill>
                  <a:schemeClr val="bg1"/>
                </a:solidFill>
              </a:rPr>
              <a:t>IT Security Management </a:t>
            </a:r>
            <a:r>
              <a:rPr lang="en-GB" b="1" dirty="0" smtClean="0">
                <a:solidFill>
                  <a:schemeClr val="bg1"/>
                </a:solidFill>
              </a:rPr>
              <a:t>Framework</a:t>
            </a:r>
          </a:p>
          <a:p>
            <a:pPr marL="285750" indent="-285750" fontAlgn="t">
              <a:buFont typeface="Wingdings" panose="05000000000000000000" pitchFamily="2" charset="2"/>
              <a:buChar char="ü"/>
            </a:pPr>
            <a:r>
              <a:rPr lang="en-GB" b="1" dirty="0" smtClean="0">
                <a:solidFill>
                  <a:schemeClr val="bg1"/>
                </a:solidFill>
              </a:rPr>
              <a:t>Deception: Tactics</a:t>
            </a:r>
            <a:r>
              <a:rPr lang="en-GB" b="1" dirty="0">
                <a:solidFill>
                  <a:schemeClr val="bg1"/>
                </a:solidFill>
              </a:rPr>
              <a:t>, </a:t>
            </a:r>
            <a:r>
              <a:rPr lang="en-GB" b="1" dirty="0" smtClean="0">
                <a:solidFill>
                  <a:schemeClr val="bg1"/>
                </a:solidFill>
              </a:rPr>
              <a:t>Techniques </a:t>
            </a:r>
            <a:r>
              <a:rPr lang="en-GB" b="1" dirty="0">
                <a:solidFill>
                  <a:schemeClr val="bg1"/>
                </a:solidFill>
              </a:rPr>
              <a:t>and </a:t>
            </a:r>
            <a:r>
              <a:rPr lang="en-GB" b="1" dirty="0" smtClean="0">
                <a:solidFill>
                  <a:schemeClr val="bg1"/>
                </a:solidFill>
              </a:rPr>
              <a:t>Procedures </a:t>
            </a:r>
          </a:p>
          <a:p>
            <a:pPr marL="742950" lvl="1" indent="-285750" fontAlgn="t">
              <a:buFont typeface="Wingdings" panose="05000000000000000000" pitchFamily="2" charset="2"/>
              <a:buChar char="ü"/>
            </a:pPr>
            <a:r>
              <a:rPr lang="en-GB" b="1" dirty="0" smtClean="0">
                <a:solidFill>
                  <a:schemeClr val="bg1"/>
                </a:solidFill>
              </a:rPr>
              <a:t>Malwares, Methods, Attacks, Defense</a:t>
            </a: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Cryptography, Access Control, Obscuring </a:t>
            </a:r>
            <a:r>
              <a:rPr lang="en-GB" b="1" dirty="0">
                <a:solidFill>
                  <a:schemeClr val="bg1"/>
                </a:solidFill>
              </a:rPr>
              <a:t>Data</a:t>
            </a:r>
          </a:p>
          <a:p>
            <a:pPr marL="742950" lvl="1" indent="-285750" fontAlgn="t">
              <a:buFont typeface="Wingdings" panose="05000000000000000000" pitchFamily="2" charset="2"/>
              <a:buChar char="ü"/>
            </a:pPr>
            <a:r>
              <a:rPr lang="en-GB" b="1" dirty="0">
                <a:solidFill>
                  <a:schemeClr val="bg1"/>
                </a:solidFill>
              </a:rPr>
              <a:t>Types of Data Integrity Controls</a:t>
            </a:r>
          </a:p>
          <a:p>
            <a:pPr marL="742950" lvl="1" indent="-285750" fontAlgn="t">
              <a:buFont typeface="Wingdings" panose="05000000000000000000" pitchFamily="2" charset="2"/>
              <a:buChar char="ü"/>
            </a:pPr>
            <a:r>
              <a:rPr lang="en-GB" b="1" dirty="0">
                <a:solidFill>
                  <a:schemeClr val="bg1"/>
                </a:solidFill>
              </a:rPr>
              <a:t>Digital </a:t>
            </a:r>
            <a:r>
              <a:rPr lang="en-GB" b="1" dirty="0" smtClean="0">
                <a:solidFill>
                  <a:schemeClr val="bg1"/>
                </a:solidFill>
              </a:rPr>
              <a:t>Signatures, Certificates and Database </a:t>
            </a:r>
            <a:r>
              <a:rPr lang="en-GB" b="1" dirty="0">
                <a:solidFill>
                  <a:schemeClr val="bg1"/>
                </a:solidFill>
              </a:rPr>
              <a:t>Integrity Enforcement</a:t>
            </a:r>
          </a:p>
          <a:p>
            <a:pPr marL="285750" indent="-285750" fontAlgn="t">
              <a:buFont typeface="Wingdings" panose="05000000000000000000" pitchFamily="2" charset="2"/>
              <a:buChar char="ü"/>
            </a:pPr>
            <a:endParaRPr lang="en-GB"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sp>
        <p:nvSpPr>
          <p:cNvPr id="7" name="Rectangle 6"/>
          <p:cNvSpPr/>
          <p:nvPr/>
        </p:nvSpPr>
        <p:spPr>
          <a:xfrm>
            <a:off x="284131" y="4860683"/>
            <a:ext cx="5475538" cy="646331"/>
          </a:xfrm>
          <a:prstGeom prst="rect">
            <a:avLst/>
          </a:prstGeom>
        </p:spPr>
        <p:txBody>
          <a:bodyPr wrap="none">
            <a:spAutoFit/>
          </a:bodyPr>
          <a:lstStyle/>
          <a:p>
            <a:pPr algn="ctr" fontAlgn="t"/>
            <a:r>
              <a:rPr lang="en-US" b="1" i="1" dirty="0" smtClean="0">
                <a:solidFill>
                  <a:schemeClr val="accent6"/>
                </a:solidFill>
                <a:effectLst>
                  <a:outerShdw blurRad="38100" dist="38100" dir="2700000" algn="tl">
                    <a:srgbClr val="000000">
                      <a:alpha val="43137"/>
                    </a:srgbClr>
                  </a:outerShdw>
                </a:effectLst>
              </a:rPr>
              <a:t>I hope, you are clear with the concepts discussed so far.</a:t>
            </a:r>
          </a:p>
          <a:p>
            <a:pPr algn="ctr" fontAlgn="t"/>
            <a:r>
              <a:rPr lang="en-US" b="1" i="1" dirty="0" smtClean="0">
                <a:solidFill>
                  <a:schemeClr val="accent6"/>
                </a:solidFill>
                <a:effectLst>
                  <a:outerShdw blurRad="38100" dist="38100" dir="2700000" algn="tl">
                    <a:srgbClr val="000000">
                      <a:alpha val="43137"/>
                    </a:srgbClr>
                  </a:outerShdw>
                </a:effectLst>
              </a:rPr>
              <a:t>Any questions?</a:t>
            </a:r>
            <a:endParaRPr lang="en-US" b="1" i="1" dirty="0">
              <a:solidFill>
                <a:schemeClr val="accent6"/>
              </a:solidFill>
              <a:effectLst>
                <a:outerShdw blurRad="38100" dist="38100" dir="2700000" algn="tl">
                  <a:srgbClr val="000000">
                    <a:alpha val="43137"/>
                  </a:srgbClr>
                </a:outerShdw>
              </a:effectLst>
            </a:endParaRPr>
          </a:p>
        </p:txBody>
      </p:sp>
      <p:sp>
        <p:nvSpPr>
          <p:cNvPr id="2" name="Rectangle 1"/>
          <p:cNvSpPr/>
          <p:nvPr/>
        </p:nvSpPr>
        <p:spPr>
          <a:xfrm>
            <a:off x="6687364" y="0"/>
            <a:ext cx="4519194" cy="1200329"/>
          </a:xfrm>
          <a:prstGeom prst="rect">
            <a:avLst/>
          </a:prstGeom>
        </p:spPr>
        <p:txBody>
          <a:bodyPr wrap="square">
            <a:spAutoFit/>
          </a:bodyPr>
          <a:lstStyle/>
          <a:p>
            <a:pPr algn="just">
              <a:spcBef>
                <a:spcPts val="0"/>
              </a:spcBef>
            </a:pPr>
            <a:r>
              <a:rPr lang="en-US" i="1" dirty="0">
                <a:solidFill>
                  <a:schemeClr val="tx1">
                    <a:lumMod val="50000"/>
                  </a:schemeClr>
                </a:solidFill>
              </a:rPr>
              <a:t>In continuation to our previous lectures, so far we discussed the requirements to build a home network, its components and technologies describing a home network. </a:t>
            </a:r>
          </a:p>
        </p:txBody>
      </p:sp>
    </p:spTree>
    <p:extLst>
      <p:ext uri="{BB962C8B-B14F-4D97-AF65-F5344CB8AC3E}">
        <p14:creationId xmlns:p14="http://schemas.microsoft.com/office/powerpoint/2010/main" val="18289896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1227884"/>
            <a:ext cx="5588000" cy="1754326"/>
          </a:xfrm>
          <a:prstGeom prst="rect">
            <a:avLst/>
          </a:prstGeom>
        </p:spPr>
        <p:txBody>
          <a:bodyPr wrap="square">
            <a:spAutoFit/>
          </a:bodyPr>
          <a:lstStyle/>
          <a:p>
            <a:pPr marL="285750" indent="-285750" algn="just">
              <a:buFont typeface="Wingdings" panose="05000000000000000000" pitchFamily="2" charset="2"/>
              <a:buChar char="ü"/>
            </a:pPr>
            <a:r>
              <a:rPr lang="en-US" dirty="0">
                <a:solidFill>
                  <a:srgbClr val="235579"/>
                </a:solidFill>
              </a:rPr>
              <a:t>Use NMAP tool in Ubuntu Virtual Machine to scan the network.</a:t>
            </a:r>
          </a:p>
          <a:p>
            <a:pPr marL="285750" lvl="0" indent="-285750" algn="just">
              <a:buFont typeface="Wingdings" panose="05000000000000000000" pitchFamily="2" charset="2"/>
              <a:buChar char="ü"/>
            </a:pPr>
            <a:r>
              <a:rPr lang="en-GB" dirty="0" smtClean="0">
                <a:solidFill>
                  <a:srgbClr val="235579"/>
                </a:solidFill>
              </a:rPr>
              <a:t>Use </a:t>
            </a:r>
            <a:r>
              <a:rPr lang="en-GB" dirty="0" err="1">
                <a:solidFill>
                  <a:srgbClr val="235579"/>
                </a:solidFill>
              </a:rPr>
              <a:t>Steghide</a:t>
            </a:r>
            <a:r>
              <a:rPr lang="en-GB" dirty="0">
                <a:solidFill>
                  <a:srgbClr val="235579"/>
                </a:solidFill>
              </a:rPr>
              <a:t> to hide a data file within an image file</a:t>
            </a:r>
          </a:p>
          <a:p>
            <a:pPr marL="285750" lvl="0" indent="-285750" algn="just">
              <a:buFont typeface="Wingdings" panose="05000000000000000000" pitchFamily="2" charset="2"/>
              <a:buChar char="ü"/>
            </a:pPr>
            <a:r>
              <a:rPr lang="en-GB" dirty="0">
                <a:solidFill>
                  <a:srgbClr val="235579"/>
                </a:solidFill>
              </a:rPr>
              <a:t>Use John the ripper tool to recover the passwords of Alice, Bob, Eve and Eric</a:t>
            </a:r>
          </a:p>
          <a:p>
            <a:pPr marL="285750" lvl="0" indent="-285750" algn="just">
              <a:buFont typeface="Wingdings" panose="05000000000000000000" pitchFamily="2" charset="2"/>
              <a:buChar char="ü"/>
            </a:pPr>
            <a:r>
              <a:rPr lang="en-GB" dirty="0">
                <a:solidFill>
                  <a:srgbClr val="235579"/>
                </a:solidFill>
              </a:rPr>
              <a:t>Create digital Signatures to validate the </a:t>
            </a:r>
            <a:r>
              <a:rPr lang="en-GB" dirty="0" smtClean="0">
                <a:solidFill>
                  <a:srgbClr val="235579"/>
                </a:solidFill>
              </a:rPr>
              <a:t>document</a:t>
            </a:r>
            <a:endParaRPr lang="en-GB" dirty="0">
              <a:solidFill>
                <a:srgbClr val="235579"/>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0" y="954615"/>
            <a:ext cx="5769033" cy="4247317"/>
          </a:xfrm>
          <a:prstGeom prst="rect">
            <a:avLst/>
          </a:prstGeom>
        </p:spPr>
        <p:txBody>
          <a:bodyPr wrap="square">
            <a:spAutoFit/>
          </a:bodyPr>
          <a:lstStyle/>
          <a:p>
            <a:pPr fontAlgn="t"/>
            <a:r>
              <a:rPr lang="en-US" b="1" dirty="0" smtClean="0">
                <a:solidFill>
                  <a:schemeClr val="bg1"/>
                </a:solidFill>
              </a:rPr>
              <a:t>Labs Checkpoint</a:t>
            </a:r>
          </a:p>
          <a:p>
            <a:pPr marL="285750" indent="-285750" fontAlgn="t">
              <a:buFont typeface="Wingdings" panose="05000000000000000000" pitchFamily="2" charset="2"/>
              <a:buChar char="ü"/>
            </a:pPr>
            <a:r>
              <a:rPr lang="en-GB" dirty="0" smtClean="0">
                <a:solidFill>
                  <a:schemeClr val="bg1"/>
                </a:solidFill>
              </a:rPr>
              <a:t>Install Packet Tracer 8.0 and c</a:t>
            </a:r>
            <a:r>
              <a:rPr lang="en-US" dirty="0" err="1" smtClean="0">
                <a:solidFill>
                  <a:schemeClr val="bg1"/>
                </a:solidFill>
              </a:rPr>
              <a:t>omplete</a:t>
            </a:r>
            <a:r>
              <a:rPr lang="en-US" dirty="0" smtClean="0">
                <a:solidFill>
                  <a:schemeClr val="bg1"/>
                </a:solidFill>
              </a:rPr>
              <a:t> the Introduction to Packet Tracer Course via Cisco Networking Academy</a:t>
            </a:r>
          </a:p>
          <a:p>
            <a:pPr marL="285750" indent="-285750" fontAlgn="t">
              <a:buFont typeface="Wingdings" panose="05000000000000000000" pitchFamily="2" charset="2"/>
              <a:buChar char="ü"/>
            </a:pPr>
            <a:r>
              <a:rPr lang="en-GB" dirty="0" smtClean="0">
                <a:solidFill>
                  <a:schemeClr val="bg1"/>
                </a:solidFill>
              </a:rPr>
              <a:t>Design </a:t>
            </a:r>
            <a:r>
              <a:rPr lang="en-GB" dirty="0">
                <a:solidFill>
                  <a:schemeClr val="bg1"/>
                </a:solidFill>
              </a:rPr>
              <a:t>and Connect a Simple Network and determine IP </a:t>
            </a:r>
            <a:r>
              <a:rPr lang="en-GB" dirty="0" smtClean="0">
                <a:solidFill>
                  <a:schemeClr val="bg1"/>
                </a:solidFill>
              </a:rPr>
              <a:t>Address, </a:t>
            </a:r>
            <a:r>
              <a:rPr lang="en-US" dirty="0" smtClean="0">
                <a:solidFill>
                  <a:schemeClr val="bg1"/>
                </a:solidFill>
              </a:rPr>
              <a:t>Analyze </a:t>
            </a:r>
            <a:r>
              <a:rPr lang="en-US" dirty="0">
                <a:solidFill>
                  <a:schemeClr val="bg1"/>
                </a:solidFill>
              </a:rPr>
              <a:t>MAC </a:t>
            </a:r>
            <a:r>
              <a:rPr lang="en-US" dirty="0" smtClean="0">
                <a:solidFill>
                  <a:schemeClr val="bg1"/>
                </a:solidFill>
              </a:rPr>
              <a:t>Address</a:t>
            </a:r>
          </a:p>
          <a:p>
            <a:pPr marL="285750" indent="-285750" fontAlgn="t">
              <a:buFont typeface="Wingdings" panose="05000000000000000000" pitchFamily="2" charset="2"/>
              <a:buChar char="ü"/>
            </a:pPr>
            <a:r>
              <a:rPr lang="en-US" dirty="0" smtClean="0">
                <a:solidFill>
                  <a:schemeClr val="bg1"/>
                </a:solidFill>
              </a:rPr>
              <a:t>Analyze Wired </a:t>
            </a:r>
            <a:r>
              <a:rPr lang="en-US" dirty="0">
                <a:solidFill>
                  <a:schemeClr val="bg1"/>
                </a:solidFill>
              </a:rPr>
              <a:t>and Wireless Network Connection and </a:t>
            </a:r>
            <a:r>
              <a:rPr lang="en-US" dirty="0" smtClean="0">
                <a:solidFill>
                  <a:schemeClr val="bg1"/>
                </a:solidFill>
              </a:rPr>
              <a:t>Analyze Network Connectivity. </a:t>
            </a:r>
            <a:r>
              <a:rPr lang="en-US" dirty="0">
                <a:solidFill>
                  <a:schemeClr val="bg1"/>
                </a:solidFill>
              </a:rPr>
              <a:t>(</a:t>
            </a:r>
            <a:r>
              <a:rPr lang="en-US" dirty="0" smtClean="0">
                <a:solidFill>
                  <a:schemeClr val="bg1"/>
                </a:solidFill>
              </a:rPr>
              <a:t>Address </a:t>
            </a:r>
            <a:r>
              <a:rPr lang="en-US" dirty="0">
                <a:solidFill>
                  <a:schemeClr val="bg1"/>
                </a:solidFill>
              </a:rPr>
              <a:t>resolution protocol (ARP</a:t>
            </a:r>
            <a:r>
              <a:rPr lang="en-US" dirty="0" smtClean="0">
                <a:solidFill>
                  <a:schemeClr val="bg1"/>
                </a:solidFill>
              </a:rPr>
              <a:t>), PING (ICMP), TRACERT).</a:t>
            </a:r>
          </a:p>
          <a:p>
            <a:pPr marL="285750" indent="-285750" algn="just">
              <a:spcBef>
                <a:spcPts val="0"/>
              </a:spcBef>
              <a:buFont typeface="Wingdings" panose="05000000000000000000" pitchFamily="2" charset="2"/>
              <a:buChar char="ü"/>
            </a:pPr>
            <a:r>
              <a:rPr lang="en-US" dirty="0" smtClean="0">
                <a:solidFill>
                  <a:schemeClr val="bg1"/>
                </a:solidFill>
              </a:rPr>
              <a:t>Understand</a:t>
            </a:r>
            <a:r>
              <a:rPr lang="en-US" dirty="0">
                <a:solidFill>
                  <a:schemeClr val="bg1"/>
                </a:solidFill>
              </a:rPr>
              <a:t>, calculate and apply IPv4 address in a hybrid network (Wired and Wireless)</a:t>
            </a:r>
          </a:p>
          <a:p>
            <a:pPr marL="285750" indent="-285750" algn="just">
              <a:spcBef>
                <a:spcPts val="0"/>
              </a:spcBef>
              <a:buFont typeface="Wingdings" panose="05000000000000000000" pitchFamily="2" charset="2"/>
              <a:buChar char="ü"/>
            </a:pPr>
            <a:r>
              <a:rPr lang="en-US" dirty="0">
                <a:solidFill>
                  <a:schemeClr val="bg1"/>
                </a:solidFill>
              </a:rPr>
              <a:t>Observe URL to IP Address conversion </a:t>
            </a:r>
          </a:p>
          <a:p>
            <a:pPr marL="285750" indent="-285750" algn="just">
              <a:spcBef>
                <a:spcPts val="0"/>
              </a:spcBef>
              <a:buFont typeface="Wingdings" panose="05000000000000000000" pitchFamily="2" charset="2"/>
              <a:buChar char="ü"/>
            </a:pPr>
            <a:r>
              <a:rPr lang="en-US" dirty="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dirty="0">
                <a:solidFill>
                  <a:schemeClr val="bg1"/>
                </a:solidFill>
              </a:rPr>
              <a:t>Working with Cisco Switches and </a:t>
            </a:r>
            <a:r>
              <a:rPr lang="en-US" dirty="0" smtClean="0">
                <a:solidFill>
                  <a:schemeClr val="bg1"/>
                </a:solidFill>
              </a:rPr>
              <a:t>Routers</a:t>
            </a:r>
          </a:p>
          <a:p>
            <a:pPr marL="285750" indent="-285750" algn="just">
              <a:spcBef>
                <a:spcPts val="0"/>
              </a:spcBef>
              <a:buFont typeface="Wingdings" panose="05000000000000000000" pitchFamily="2" charset="2"/>
              <a:buChar char="ü"/>
            </a:pPr>
            <a:r>
              <a:rPr lang="en-US" dirty="0" smtClean="0">
                <a:solidFill>
                  <a:schemeClr val="bg1"/>
                </a:solidFill>
              </a:rPr>
              <a:t>Creating Users, Groups and assigning them appropriate permissions using Ubuntu Virtual </a:t>
            </a:r>
            <a:r>
              <a:rPr lang="en-US" dirty="0" smtClean="0">
                <a:solidFill>
                  <a:schemeClr val="bg1"/>
                </a:solidFill>
              </a:rPr>
              <a:t>Machine</a:t>
            </a:r>
            <a:endParaRPr lang="en-US" dirty="0" smtClean="0">
              <a:solidFill>
                <a:schemeClr val="bg1"/>
              </a:solidFill>
            </a:endParaRPr>
          </a:p>
        </p:txBody>
      </p:sp>
    </p:spTree>
    <p:extLst>
      <p:ext uri="{BB962C8B-B14F-4D97-AF65-F5344CB8AC3E}">
        <p14:creationId xmlns:p14="http://schemas.microsoft.com/office/powerpoint/2010/main" val="37729588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09407" y="1500646"/>
            <a:ext cx="5461876" cy="3970318"/>
          </a:xfrm>
          <a:prstGeom prst="rect">
            <a:avLst/>
          </a:prstGeom>
        </p:spPr>
        <p:txBody>
          <a:bodyPr wrap="square">
            <a:spAutoFit/>
          </a:bodyPr>
          <a:lstStyle/>
          <a:p>
            <a:pPr algn="just">
              <a:spcBef>
                <a:spcPts val="0"/>
              </a:spcBef>
            </a:pPr>
            <a:r>
              <a:rPr lang="en-US" i="1" dirty="0" smtClean="0">
                <a:solidFill>
                  <a:schemeClr val="tx1">
                    <a:lumMod val="50000"/>
                  </a:schemeClr>
                </a:solidFill>
              </a:rPr>
              <a:t>During today’s lecture, we shall </a:t>
            </a:r>
            <a:r>
              <a:rPr lang="en-US" i="1" dirty="0" smtClean="0">
                <a:solidFill>
                  <a:schemeClr val="tx1">
                    <a:lumMod val="50000"/>
                  </a:schemeClr>
                </a:solidFill>
              </a:rPr>
              <a:t>discuss the concept of high availability.</a:t>
            </a:r>
          </a:p>
          <a:p>
            <a:pPr marL="742950" lvl="1" indent="-285750" algn="just">
              <a:buFont typeface="Courier New" panose="02070309020205020404" pitchFamily="49" charset="0"/>
              <a:buChar char="o"/>
            </a:pPr>
            <a:r>
              <a:rPr lang="en-US" i="1" dirty="0" smtClean="0">
                <a:solidFill>
                  <a:schemeClr val="tx1">
                    <a:lumMod val="50000"/>
                  </a:schemeClr>
                </a:solidFill>
              </a:rPr>
              <a:t>Why it is important?</a:t>
            </a:r>
          </a:p>
          <a:p>
            <a:pPr marL="742950" lvl="1" indent="-285750" algn="just">
              <a:buFont typeface="Courier New" panose="02070309020205020404" pitchFamily="49" charset="0"/>
              <a:buChar char="o"/>
            </a:pPr>
            <a:r>
              <a:rPr lang="en-US" i="1" dirty="0" smtClean="0">
                <a:solidFill>
                  <a:schemeClr val="tx1">
                    <a:lumMod val="50000"/>
                  </a:schemeClr>
                </a:solidFill>
              </a:rPr>
              <a:t>How to improve availability?</a:t>
            </a:r>
          </a:p>
          <a:p>
            <a:pPr algn="just">
              <a:spcBef>
                <a:spcPts val="0"/>
              </a:spcBef>
            </a:pPr>
            <a:endParaRPr lang="en-US" i="1" dirty="0" smtClean="0">
              <a:solidFill>
                <a:schemeClr val="tx1">
                  <a:lumMod val="50000"/>
                </a:schemeClr>
              </a:solidFill>
            </a:endParaRPr>
          </a:p>
          <a:p>
            <a:pPr algn="just">
              <a:spcBef>
                <a:spcPts val="0"/>
              </a:spcBef>
            </a:pPr>
            <a:r>
              <a:rPr lang="en-US" i="1" dirty="0" smtClean="0">
                <a:solidFill>
                  <a:schemeClr val="tx1">
                    <a:lumMod val="50000"/>
                  </a:schemeClr>
                </a:solidFill>
              </a:rPr>
              <a:t>We </a:t>
            </a:r>
            <a:r>
              <a:rPr lang="en-US" i="1" dirty="0">
                <a:solidFill>
                  <a:schemeClr val="tx1">
                    <a:lumMod val="50000"/>
                  </a:schemeClr>
                </a:solidFill>
              </a:rPr>
              <a:t>shall </a:t>
            </a:r>
            <a:r>
              <a:rPr lang="en-US" i="1" dirty="0" smtClean="0">
                <a:solidFill>
                  <a:schemeClr val="tx1">
                    <a:lumMod val="50000"/>
                  </a:schemeClr>
                </a:solidFill>
              </a:rPr>
              <a:t>also understand how an incident response plan could improve high availability and how disaster recovery planning plays a vital part in implementing high availability.</a:t>
            </a:r>
          </a:p>
          <a:p>
            <a:pPr algn="just">
              <a:spcBef>
                <a:spcPts val="0"/>
              </a:spcBef>
            </a:pPr>
            <a:endParaRPr lang="en-US" i="1" dirty="0" smtClean="0">
              <a:solidFill>
                <a:schemeClr val="tx1">
                  <a:lumMod val="50000"/>
                </a:schemeClr>
              </a:solidFill>
            </a:endParaRPr>
          </a:p>
          <a:p>
            <a:pPr algn="just">
              <a:spcBef>
                <a:spcPts val="0"/>
              </a:spcBef>
            </a:pPr>
            <a:r>
              <a:rPr lang="en-US" i="1" dirty="0" smtClean="0">
                <a:solidFill>
                  <a:schemeClr val="tx1">
                    <a:lumMod val="50000"/>
                  </a:schemeClr>
                </a:solidFill>
              </a:rPr>
              <a:t>In the later part, we shall look at the technologies, processes and procedures to protect systems like servers, network devices and the importance of physical security measures.</a:t>
            </a:r>
            <a:endParaRPr lang="en-US" i="1" dirty="0" smtClean="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031325"/>
          </a:xfrm>
          <a:prstGeom prst="rect">
            <a:avLst/>
          </a:prstGeom>
        </p:spPr>
        <p:txBody>
          <a:bodyPr wrap="square">
            <a:spAutoFit/>
          </a:bodyPr>
          <a:lstStyle/>
          <a:p>
            <a:pPr fontAlgn="t"/>
            <a:r>
              <a:rPr lang="en-US" b="1" dirty="0" smtClean="0">
                <a:solidFill>
                  <a:schemeClr val="bg1"/>
                </a:solidFill>
              </a:rPr>
              <a:t>Today’s Class</a:t>
            </a:r>
          </a:p>
          <a:p>
            <a:pPr marL="285750" indent="-285750" fontAlgn="t">
              <a:buFont typeface="Wingdings" panose="05000000000000000000" pitchFamily="2" charset="2"/>
              <a:buChar char="ü"/>
            </a:pPr>
            <a:r>
              <a:rPr lang="en-GB" b="1" dirty="0" smtClean="0">
                <a:solidFill>
                  <a:schemeClr val="bg1"/>
                </a:solidFill>
              </a:rPr>
              <a:t>Availability</a:t>
            </a:r>
          </a:p>
          <a:p>
            <a:pPr marL="742950" lvl="1" indent="-285750" fontAlgn="t">
              <a:buFont typeface="Wingdings" panose="05000000000000000000" pitchFamily="2" charset="2"/>
              <a:buChar char="ü"/>
            </a:pPr>
            <a:r>
              <a:rPr lang="en-GB" b="1" dirty="0" smtClean="0">
                <a:solidFill>
                  <a:schemeClr val="bg1"/>
                </a:solidFill>
              </a:rPr>
              <a:t>High Availability</a:t>
            </a:r>
          </a:p>
          <a:p>
            <a:pPr marL="742950" lvl="1" indent="-285750" fontAlgn="t">
              <a:buFont typeface="Wingdings" panose="05000000000000000000" pitchFamily="2" charset="2"/>
              <a:buChar char="ü"/>
            </a:pPr>
            <a:r>
              <a:rPr lang="en-GB" b="1" dirty="0" smtClean="0">
                <a:solidFill>
                  <a:schemeClr val="bg1"/>
                </a:solidFill>
              </a:rPr>
              <a:t>Incident Response</a:t>
            </a:r>
          </a:p>
          <a:p>
            <a:pPr marL="742950" lvl="1" indent="-285750" fontAlgn="t">
              <a:buFont typeface="Wingdings" panose="05000000000000000000" pitchFamily="2" charset="2"/>
              <a:buChar char="ü"/>
            </a:pPr>
            <a:r>
              <a:rPr lang="en-GB" b="1" dirty="0" smtClean="0">
                <a:solidFill>
                  <a:schemeClr val="bg1"/>
                </a:solidFill>
              </a:rPr>
              <a:t>Disaster Recovery</a:t>
            </a: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Defending Systems and Devices</a:t>
            </a:r>
          </a:p>
          <a:p>
            <a:pPr marL="742950" lvl="1" indent="-285750" fontAlgn="t">
              <a:buFont typeface="Wingdings" panose="05000000000000000000" pitchFamily="2" charset="2"/>
              <a:buChar char="ü"/>
            </a:pPr>
            <a:r>
              <a:rPr lang="en-GB" b="1" dirty="0" smtClean="0">
                <a:solidFill>
                  <a:schemeClr val="bg1"/>
                </a:solidFill>
              </a:rPr>
              <a:t>Protecting systems (Server, Network, Physical)</a:t>
            </a:r>
            <a:endParaRPr lang="en-GB" b="1" dirty="0">
              <a:solidFill>
                <a:schemeClr val="bg1"/>
              </a:solidFill>
            </a:endParaRPr>
          </a:p>
        </p:txBody>
      </p:sp>
      <p:sp>
        <p:nvSpPr>
          <p:cNvPr id="2" name="Rectangle 1"/>
          <p:cNvSpPr/>
          <p:nvPr/>
        </p:nvSpPr>
        <p:spPr>
          <a:xfrm>
            <a:off x="270900" y="3718806"/>
            <a:ext cx="5288431" cy="1477328"/>
          </a:xfrm>
          <a:prstGeom prst="rect">
            <a:avLst/>
          </a:prstGeom>
        </p:spPr>
        <p:txBody>
          <a:bodyPr wrap="square">
            <a:spAutoFit/>
          </a:bodyPr>
          <a:lstStyle/>
          <a:p>
            <a:pPr algn="just">
              <a:spcBef>
                <a:spcPts val="0"/>
              </a:spcBef>
            </a:pPr>
            <a:r>
              <a:rPr lang="en-US" b="1" dirty="0">
                <a:solidFill>
                  <a:schemeClr val="bg1"/>
                </a:solidFill>
              </a:rPr>
              <a:t>Tutorial session: </a:t>
            </a:r>
            <a:endParaRPr lang="en-US" b="1" dirty="0" smtClean="0">
              <a:solidFill>
                <a:schemeClr val="bg1"/>
              </a:solidFill>
            </a:endParaRPr>
          </a:p>
          <a:p>
            <a:r>
              <a:rPr lang="en-GB" b="1" dirty="0" smtClean="0">
                <a:solidFill>
                  <a:schemeClr val="bg1"/>
                </a:solidFill>
              </a:rPr>
              <a:t>Hardening System using Ubuntu Machine</a:t>
            </a:r>
          </a:p>
          <a:p>
            <a:endParaRPr lang="en-GB" b="1" dirty="0" smtClean="0">
              <a:solidFill>
                <a:schemeClr val="bg1"/>
              </a:solidFill>
            </a:endParaRPr>
          </a:p>
          <a:p>
            <a:r>
              <a:rPr lang="en-US" i="1" dirty="0" smtClean="0">
                <a:solidFill>
                  <a:schemeClr val="bg1"/>
                </a:solidFill>
              </a:rPr>
              <a:t>During today’s tutorial session, you will use </a:t>
            </a:r>
            <a:r>
              <a:rPr lang="en-US" i="1" dirty="0" err="1" smtClean="0">
                <a:solidFill>
                  <a:schemeClr val="bg1"/>
                </a:solidFill>
              </a:rPr>
              <a:t>lynis</a:t>
            </a:r>
            <a:r>
              <a:rPr lang="en-US" i="1" dirty="0" smtClean="0">
                <a:solidFill>
                  <a:schemeClr val="bg1"/>
                </a:solidFill>
              </a:rPr>
              <a:t> tool (a security auditing tool) to harden the system.</a:t>
            </a:r>
            <a:endParaRPr lang="en-US" b="1" dirty="0">
              <a:solidFill>
                <a:schemeClr val="bg1"/>
              </a:solidFill>
            </a:endParaRPr>
          </a:p>
        </p:txBody>
      </p:sp>
    </p:spTree>
    <p:extLst>
      <p:ext uri="{BB962C8B-B14F-4D97-AF65-F5344CB8AC3E}">
        <p14:creationId xmlns:p14="http://schemas.microsoft.com/office/powerpoint/2010/main" val="9823677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The Fine Nines</a:t>
            </a:r>
            <a:endParaRPr lang="en-US" sz="3200" dirty="0"/>
          </a:p>
        </p:txBody>
      </p:sp>
      <p:sp>
        <p:nvSpPr>
          <p:cNvPr id="6" name="Rectangle 5"/>
          <p:cNvSpPr/>
          <p:nvPr/>
        </p:nvSpPr>
        <p:spPr>
          <a:xfrm>
            <a:off x="271833" y="662556"/>
            <a:ext cx="11730980" cy="3416320"/>
          </a:xfrm>
          <a:prstGeom prst="rect">
            <a:avLst/>
          </a:prstGeom>
        </p:spPr>
        <p:txBody>
          <a:bodyPr wrap="square">
            <a:spAutoFit/>
          </a:bodyPr>
          <a:lstStyle/>
          <a:p>
            <a:pPr marL="285750" indent="-285750" algn="just">
              <a:buFont typeface="Courier New" panose="02070309020205020404" pitchFamily="49" charset="0"/>
              <a:buChar char="o"/>
            </a:pPr>
            <a:r>
              <a:rPr lang="en-US" dirty="0" smtClean="0">
                <a:solidFill>
                  <a:srgbClr val="002060"/>
                </a:solidFill>
              </a:rPr>
              <a:t>Five </a:t>
            </a:r>
            <a:r>
              <a:rPr lang="en-US" dirty="0">
                <a:solidFill>
                  <a:srgbClr val="002060"/>
                </a:solidFill>
              </a:rPr>
              <a:t>nines mean that systems and services are </a:t>
            </a:r>
            <a:r>
              <a:rPr lang="en-US" b="1" i="1" dirty="0">
                <a:solidFill>
                  <a:srgbClr val="FF0000"/>
                </a:solidFill>
                <a:effectLst>
                  <a:outerShdw blurRad="38100" dist="38100" dir="2700000" algn="tl">
                    <a:srgbClr val="000000">
                      <a:alpha val="43137"/>
                    </a:srgbClr>
                  </a:outerShdw>
                </a:effectLst>
              </a:rPr>
              <a:t>available 99.999% </a:t>
            </a:r>
            <a:r>
              <a:rPr lang="en-US" dirty="0">
                <a:solidFill>
                  <a:srgbClr val="002060"/>
                </a:solidFill>
              </a:rPr>
              <a:t>of the time. </a:t>
            </a:r>
            <a:endParaRPr lang="en-US" dirty="0" smtClean="0">
              <a:solidFill>
                <a:srgbClr val="002060"/>
              </a:solidFill>
            </a:endParaRPr>
          </a:p>
          <a:p>
            <a:pPr marL="285750" indent="-285750" algn="just">
              <a:buFont typeface="Courier New" panose="02070309020205020404" pitchFamily="49" charset="0"/>
              <a:buChar char="o"/>
            </a:pPr>
            <a:r>
              <a:rPr lang="en-US" dirty="0" smtClean="0">
                <a:solidFill>
                  <a:srgbClr val="002060"/>
                </a:solidFill>
              </a:rPr>
              <a:t>It </a:t>
            </a:r>
            <a:r>
              <a:rPr lang="en-US" dirty="0">
                <a:solidFill>
                  <a:srgbClr val="002060"/>
                </a:solidFill>
              </a:rPr>
              <a:t>also means that both planned and unplanned downtime is less than 5.26 minutes per year. </a:t>
            </a:r>
            <a:endParaRPr lang="en-US" dirty="0" smtClean="0">
              <a:solidFill>
                <a:srgbClr val="002060"/>
              </a:solidFill>
            </a:endParaRPr>
          </a:p>
          <a:p>
            <a:pPr marL="285750" indent="-285750" algn="just">
              <a:buFont typeface="Courier New" panose="02070309020205020404" pitchFamily="49" charset="0"/>
              <a:buChar char="o"/>
            </a:pPr>
            <a:r>
              <a:rPr lang="en-US" dirty="0" smtClean="0">
                <a:solidFill>
                  <a:srgbClr val="002060"/>
                </a:solidFill>
              </a:rPr>
              <a:t>High </a:t>
            </a:r>
            <a:r>
              <a:rPr lang="en-US" dirty="0">
                <a:solidFill>
                  <a:srgbClr val="002060"/>
                </a:solidFill>
              </a:rPr>
              <a:t>availability refers to a system or component that is continuously operational for a given length of time. </a:t>
            </a:r>
            <a:endParaRPr lang="en-US" dirty="0" smtClean="0">
              <a:solidFill>
                <a:srgbClr val="002060"/>
              </a:solidFill>
            </a:endParaRPr>
          </a:p>
          <a:p>
            <a:pPr marL="285750" indent="-285750" algn="just">
              <a:buFont typeface="Courier New" panose="02070309020205020404" pitchFamily="49" charset="0"/>
              <a:buChar char="o"/>
            </a:pPr>
            <a:endParaRPr lang="en-US" dirty="0" smtClean="0">
              <a:solidFill>
                <a:srgbClr val="002060"/>
              </a:solidFill>
            </a:endParaRPr>
          </a:p>
          <a:p>
            <a:pPr algn="just"/>
            <a:r>
              <a:rPr lang="en-US" b="1" dirty="0" smtClean="0">
                <a:solidFill>
                  <a:srgbClr val="002060"/>
                </a:solidFill>
              </a:rPr>
              <a:t>To </a:t>
            </a:r>
            <a:r>
              <a:rPr lang="en-US" b="1" dirty="0">
                <a:solidFill>
                  <a:srgbClr val="002060"/>
                </a:solidFill>
              </a:rPr>
              <a:t>help ensure high availability</a:t>
            </a:r>
            <a:r>
              <a:rPr lang="en-US" b="1" dirty="0" smtClean="0">
                <a:solidFill>
                  <a:srgbClr val="002060"/>
                </a:solidFill>
              </a:rPr>
              <a:t>:</a:t>
            </a:r>
          </a:p>
          <a:p>
            <a:pPr marL="742950" lvl="1" indent="-285750" algn="just">
              <a:buFont typeface="Courier New" panose="02070309020205020404" pitchFamily="49" charset="0"/>
              <a:buChar char="o"/>
            </a:pPr>
            <a:r>
              <a:rPr lang="en-US" dirty="0" smtClean="0">
                <a:solidFill>
                  <a:srgbClr val="002060"/>
                </a:solidFill>
              </a:rPr>
              <a:t>Eliminate </a:t>
            </a:r>
            <a:r>
              <a:rPr lang="en-US" dirty="0">
                <a:solidFill>
                  <a:srgbClr val="002060"/>
                </a:solidFill>
              </a:rPr>
              <a:t>single points of failure</a:t>
            </a:r>
          </a:p>
          <a:p>
            <a:pPr marL="742950" lvl="1" indent="-285750" algn="just">
              <a:buFont typeface="Courier New" panose="02070309020205020404" pitchFamily="49" charset="0"/>
              <a:buChar char="o"/>
            </a:pPr>
            <a:r>
              <a:rPr lang="en-US" dirty="0">
                <a:solidFill>
                  <a:srgbClr val="002060"/>
                </a:solidFill>
              </a:rPr>
              <a:t>Design for reliability</a:t>
            </a:r>
          </a:p>
          <a:p>
            <a:pPr marL="742950" lvl="1" indent="-285750" algn="just">
              <a:buFont typeface="Courier New" panose="02070309020205020404" pitchFamily="49" charset="0"/>
              <a:buChar char="o"/>
            </a:pPr>
            <a:r>
              <a:rPr lang="en-US" dirty="0">
                <a:solidFill>
                  <a:srgbClr val="002060"/>
                </a:solidFill>
              </a:rPr>
              <a:t>Detect failures as they </a:t>
            </a:r>
            <a:r>
              <a:rPr lang="en-US" dirty="0" smtClean="0">
                <a:solidFill>
                  <a:srgbClr val="002060"/>
                </a:solidFill>
              </a:rPr>
              <a:t>occur</a:t>
            </a:r>
          </a:p>
          <a:p>
            <a:pPr lvl="1" algn="just"/>
            <a:endParaRPr lang="en-US" dirty="0">
              <a:solidFill>
                <a:srgbClr val="002060"/>
              </a:solidFill>
            </a:endParaRPr>
          </a:p>
          <a:p>
            <a:pPr algn="just"/>
            <a:r>
              <a:rPr lang="en-US" b="1" dirty="0">
                <a:solidFill>
                  <a:srgbClr val="002060"/>
                </a:solidFill>
              </a:rPr>
              <a:t>Environments That Require Five Nines</a:t>
            </a:r>
          </a:p>
          <a:p>
            <a:pPr algn="just"/>
            <a:r>
              <a:rPr lang="en-US" i="1" dirty="0"/>
              <a:t>Although the cost of sustaining high availability may be too costly for some industries, several environments require five nines</a:t>
            </a:r>
            <a:r>
              <a:rPr lang="en-US" i="1" dirty="0" smtClean="0"/>
              <a:t>.</a:t>
            </a:r>
            <a:endParaRPr lang="en-US" i="1" dirty="0"/>
          </a:p>
        </p:txBody>
      </p:sp>
      <p:pic>
        <p:nvPicPr>
          <p:cNvPr id="11" name="Picture 10"/>
          <p:cNvPicPr>
            <a:picLocks noChangeAspect="1"/>
          </p:cNvPicPr>
          <p:nvPr/>
        </p:nvPicPr>
        <p:blipFill>
          <a:blip r:embed="rId4"/>
          <a:stretch>
            <a:fillRect/>
          </a:stretch>
        </p:blipFill>
        <p:spPr>
          <a:xfrm>
            <a:off x="5467752" y="1715051"/>
            <a:ext cx="5505450" cy="1524000"/>
          </a:xfrm>
          <a:prstGeom prst="rect">
            <a:avLst/>
          </a:prstGeom>
        </p:spPr>
      </p:pic>
      <p:pic>
        <p:nvPicPr>
          <p:cNvPr id="12" name="Picture 11"/>
          <p:cNvPicPr>
            <a:picLocks noChangeAspect="1"/>
          </p:cNvPicPr>
          <p:nvPr/>
        </p:nvPicPr>
        <p:blipFill>
          <a:blip r:embed="rId5"/>
          <a:stretch>
            <a:fillRect/>
          </a:stretch>
        </p:blipFill>
        <p:spPr>
          <a:xfrm>
            <a:off x="271833" y="4078876"/>
            <a:ext cx="2011693" cy="1551453"/>
          </a:xfrm>
          <a:prstGeom prst="rect">
            <a:avLst/>
          </a:prstGeom>
        </p:spPr>
      </p:pic>
      <p:pic>
        <p:nvPicPr>
          <p:cNvPr id="13" name="Picture 12"/>
          <p:cNvPicPr>
            <a:picLocks noChangeAspect="1"/>
          </p:cNvPicPr>
          <p:nvPr/>
        </p:nvPicPr>
        <p:blipFill>
          <a:blip r:embed="rId6"/>
          <a:stretch>
            <a:fillRect/>
          </a:stretch>
        </p:blipFill>
        <p:spPr>
          <a:xfrm>
            <a:off x="2461662" y="4078876"/>
            <a:ext cx="1994725" cy="1551453"/>
          </a:xfrm>
          <a:prstGeom prst="rect">
            <a:avLst/>
          </a:prstGeom>
        </p:spPr>
      </p:pic>
      <p:pic>
        <p:nvPicPr>
          <p:cNvPr id="14" name="Picture 13"/>
          <p:cNvPicPr>
            <a:picLocks noChangeAspect="1"/>
          </p:cNvPicPr>
          <p:nvPr/>
        </p:nvPicPr>
        <p:blipFill>
          <a:blip r:embed="rId7"/>
          <a:stretch>
            <a:fillRect/>
          </a:stretch>
        </p:blipFill>
        <p:spPr>
          <a:xfrm>
            <a:off x="4634523" y="4078876"/>
            <a:ext cx="1931998" cy="1551453"/>
          </a:xfrm>
          <a:prstGeom prst="rect">
            <a:avLst/>
          </a:prstGeom>
        </p:spPr>
      </p:pic>
      <p:pic>
        <p:nvPicPr>
          <p:cNvPr id="2" name="Picture 1" descr="Warenkorb Symbol Push · Kostenlose Vektorgrafik auf Pixabay"/>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744657" y="4078876"/>
            <a:ext cx="1721682" cy="1551453"/>
          </a:xfrm>
          <a:prstGeom prst="rect">
            <a:avLst/>
          </a:prstGeom>
        </p:spPr>
      </p:pic>
      <p:sp>
        <p:nvSpPr>
          <p:cNvPr id="5" name="Rectangle 4"/>
          <p:cNvSpPr/>
          <p:nvPr/>
        </p:nvSpPr>
        <p:spPr>
          <a:xfrm>
            <a:off x="8644476" y="3876003"/>
            <a:ext cx="3358338" cy="1754326"/>
          </a:xfrm>
          <a:prstGeom prst="rect">
            <a:avLst/>
          </a:prstGeom>
        </p:spPr>
        <p:txBody>
          <a:bodyPr wrap="square">
            <a:spAutoFit/>
          </a:bodyPr>
          <a:lstStyle/>
          <a:p>
            <a:pPr algn="just"/>
            <a:r>
              <a:rPr lang="en-US" i="1" dirty="0"/>
              <a:t>The retail industry depends on efficient supply chains and the delivery of products to customers. Disruption can be devastating, especially during peak demand times such as holidays.</a:t>
            </a:r>
            <a:endParaRPr lang="en-US" i="1" dirty="0"/>
          </a:p>
        </p:txBody>
      </p:sp>
    </p:spTree>
    <p:custDataLst>
      <p:tags r:id="rId1"/>
    </p:custDataLst>
    <p:extLst>
      <p:ext uri="{BB962C8B-B14F-4D97-AF65-F5344CB8AC3E}">
        <p14:creationId xmlns:p14="http://schemas.microsoft.com/office/powerpoint/2010/main" val="923138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High Availability</a:t>
            </a:r>
            <a:endParaRPr lang="en-US" sz="3200" dirty="0"/>
          </a:p>
        </p:txBody>
      </p:sp>
      <p:sp>
        <p:nvSpPr>
          <p:cNvPr id="6" name="Rectangle 5"/>
          <p:cNvSpPr/>
          <p:nvPr/>
        </p:nvSpPr>
        <p:spPr>
          <a:xfrm>
            <a:off x="271833" y="662556"/>
            <a:ext cx="11730980" cy="3416320"/>
          </a:xfrm>
          <a:prstGeom prst="rect">
            <a:avLst/>
          </a:prstGeom>
        </p:spPr>
        <p:txBody>
          <a:bodyPr wrap="square">
            <a:spAutoFit/>
          </a:bodyPr>
          <a:lstStyle/>
          <a:p>
            <a:pPr algn="just"/>
            <a:r>
              <a:rPr lang="en-US" b="1" dirty="0" smtClean="0">
                <a:solidFill>
                  <a:srgbClr val="002060"/>
                </a:solidFill>
              </a:rPr>
              <a:t>Threats </a:t>
            </a:r>
            <a:r>
              <a:rPr lang="en-US" b="1" dirty="0">
                <a:solidFill>
                  <a:srgbClr val="002060"/>
                </a:solidFill>
              </a:rPr>
              <a:t>to Availability</a:t>
            </a:r>
          </a:p>
          <a:p>
            <a:pPr marL="285750" indent="-285750" algn="just">
              <a:buFont typeface="Courier New" panose="02070309020205020404" pitchFamily="49" charset="0"/>
              <a:buChar char="o"/>
            </a:pPr>
            <a:r>
              <a:rPr lang="en-US" dirty="0">
                <a:solidFill>
                  <a:srgbClr val="002060"/>
                </a:solidFill>
              </a:rPr>
              <a:t>There are many different types of threats to high availability, the threats can range from </a:t>
            </a:r>
            <a:endParaRPr lang="en-US" dirty="0" smtClean="0">
              <a:solidFill>
                <a:srgbClr val="002060"/>
              </a:solidFill>
            </a:endParaRPr>
          </a:p>
          <a:p>
            <a:pPr marL="742950" lvl="1" indent="-285750" algn="just">
              <a:buFont typeface="Courier New" panose="02070309020205020404" pitchFamily="49" charset="0"/>
              <a:buChar char="o"/>
            </a:pPr>
            <a:r>
              <a:rPr lang="en-US" dirty="0" smtClean="0">
                <a:solidFill>
                  <a:srgbClr val="002060"/>
                </a:solidFill>
              </a:rPr>
              <a:t>failure </a:t>
            </a:r>
            <a:r>
              <a:rPr lang="en-US" dirty="0">
                <a:solidFill>
                  <a:srgbClr val="002060"/>
                </a:solidFill>
              </a:rPr>
              <a:t>of a mission-critical application to severe storm such as a hurricane or tornado. </a:t>
            </a:r>
            <a:endParaRPr lang="en-US" dirty="0" smtClean="0">
              <a:solidFill>
                <a:srgbClr val="002060"/>
              </a:solidFill>
            </a:endParaRPr>
          </a:p>
          <a:p>
            <a:pPr marL="742950" lvl="1" indent="-285750" algn="just">
              <a:buFont typeface="Courier New" panose="02070309020205020404" pitchFamily="49" charset="0"/>
              <a:buChar char="o"/>
            </a:pPr>
            <a:r>
              <a:rPr lang="en-US" dirty="0" smtClean="0">
                <a:solidFill>
                  <a:srgbClr val="002060"/>
                </a:solidFill>
              </a:rPr>
              <a:t>Threats </a:t>
            </a:r>
            <a:r>
              <a:rPr lang="en-US" dirty="0">
                <a:solidFill>
                  <a:srgbClr val="002060"/>
                </a:solidFill>
              </a:rPr>
              <a:t>can also include catastrophic event such as a terrorist attack, building bombing, or building fires.</a:t>
            </a:r>
          </a:p>
          <a:p>
            <a:pPr marL="285750" indent="-285750" algn="just">
              <a:buFont typeface="Courier New" panose="02070309020205020404" pitchFamily="49" charset="0"/>
              <a:buChar char="o"/>
            </a:pPr>
            <a:endParaRPr lang="en-US" dirty="0" smtClean="0">
              <a:solidFill>
                <a:srgbClr val="002060"/>
              </a:solidFill>
            </a:endParaRPr>
          </a:p>
          <a:p>
            <a:pPr algn="just"/>
            <a:r>
              <a:rPr lang="en-US" b="1" dirty="0" smtClean="0">
                <a:solidFill>
                  <a:srgbClr val="002060"/>
                </a:solidFill>
              </a:rPr>
              <a:t>Designing </a:t>
            </a:r>
            <a:r>
              <a:rPr lang="en-US" b="1" dirty="0">
                <a:solidFill>
                  <a:srgbClr val="002060"/>
                </a:solidFill>
              </a:rPr>
              <a:t>a High Availability System</a:t>
            </a:r>
          </a:p>
          <a:p>
            <a:pPr marL="285750" indent="-285750" algn="just">
              <a:buFont typeface="Courier New" panose="02070309020205020404" pitchFamily="49" charset="0"/>
              <a:buChar char="o"/>
            </a:pPr>
            <a:r>
              <a:rPr lang="en-US" dirty="0">
                <a:solidFill>
                  <a:srgbClr val="002060"/>
                </a:solidFill>
              </a:rPr>
              <a:t>High availability incorporates three major principles to achieve the goal of uninterrupted access to data and services:</a:t>
            </a:r>
          </a:p>
          <a:p>
            <a:pPr marL="742950" lvl="1" indent="-285750" algn="just">
              <a:buFont typeface="Courier New" panose="02070309020205020404" pitchFamily="49" charset="0"/>
              <a:buChar char="o"/>
            </a:pPr>
            <a:r>
              <a:rPr lang="en-US" dirty="0">
                <a:solidFill>
                  <a:srgbClr val="002060"/>
                </a:solidFill>
              </a:rPr>
              <a:t>Elimination or reduction of single-points of failure</a:t>
            </a:r>
          </a:p>
          <a:p>
            <a:pPr marL="742950" lvl="1" indent="-285750" algn="just">
              <a:buFont typeface="Courier New" panose="02070309020205020404" pitchFamily="49" charset="0"/>
              <a:buChar char="o"/>
            </a:pPr>
            <a:r>
              <a:rPr lang="en-US" dirty="0">
                <a:solidFill>
                  <a:srgbClr val="002060"/>
                </a:solidFill>
              </a:rPr>
              <a:t>System Resiliency</a:t>
            </a:r>
          </a:p>
          <a:p>
            <a:pPr marL="742950" lvl="1" indent="-285750" algn="just">
              <a:buFont typeface="Courier New" panose="02070309020205020404" pitchFamily="49" charset="0"/>
              <a:buChar char="o"/>
            </a:pPr>
            <a:r>
              <a:rPr lang="en-US" dirty="0">
                <a:solidFill>
                  <a:srgbClr val="002060"/>
                </a:solidFill>
              </a:rPr>
              <a:t>Fault Tolerance</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endParaRPr lang="en-US" dirty="0">
              <a:solidFill>
                <a:srgbClr val="002060"/>
              </a:solidFill>
            </a:endParaRPr>
          </a:p>
        </p:txBody>
      </p:sp>
      <p:pic>
        <p:nvPicPr>
          <p:cNvPr id="12" name="Picture 11"/>
          <p:cNvPicPr>
            <a:picLocks noChangeAspect="1"/>
          </p:cNvPicPr>
          <p:nvPr/>
        </p:nvPicPr>
        <p:blipFill>
          <a:blip r:embed="rId4"/>
          <a:stretch>
            <a:fillRect/>
          </a:stretch>
        </p:blipFill>
        <p:spPr>
          <a:xfrm>
            <a:off x="271833" y="4078876"/>
            <a:ext cx="2011693" cy="1551453"/>
          </a:xfrm>
          <a:prstGeom prst="rect">
            <a:avLst/>
          </a:prstGeom>
        </p:spPr>
      </p:pic>
      <p:pic>
        <p:nvPicPr>
          <p:cNvPr id="13" name="Picture 12"/>
          <p:cNvPicPr>
            <a:picLocks noChangeAspect="1"/>
          </p:cNvPicPr>
          <p:nvPr/>
        </p:nvPicPr>
        <p:blipFill>
          <a:blip r:embed="rId5"/>
          <a:stretch>
            <a:fillRect/>
          </a:stretch>
        </p:blipFill>
        <p:spPr>
          <a:xfrm>
            <a:off x="2461662" y="4078876"/>
            <a:ext cx="1994725" cy="1551453"/>
          </a:xfrm>
          <a:prstGeom prst="rect">
            <a:avLst/>
          </a:prstGeom>
        </p:spPr>
      </p:pic>
      <p:pic>
        <p:nvPicPr>
          <p:cNvPr id="14" name="Picture 13"/>
          <p:cNvPicPr>
            <a:picLocks noChangeAspect="1"/>
          </p:cNvPicPr>
          <p:nvPr/>
        </p:nvPicPr>
        <p:blipFill>
          <a:blip r:embed="rId6"/>
          <a:stretch>
            <a:fillRect/>
          </a:stretch>
        </p:blipFill>
        <p:spPr>
          <a:xfrm>
            <a:off x="4634523" y="4078876"/>
            <a:ext cx="1931998" cy="1551453"/>
          </a:xfrm>
          <a:prstGeom prst="rect">
            <a:avLst/>
          </a:prstGeom>
        </p:spPr>
      </p:pic>
      <p:pic>
        <p:nvPicPr>
          <p:cNvPr id="2" name="Picture 1" descr="Warenkorb Symbol Push · Kostenlose Vektorgrafik auf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744657" y="4078876"/>
            <a:ext cx="1721682" cy="1551453"/>
          </a:xfrm>
          <a:prstGeom prst="rect">
            <a:avLst/>
          </a:prstGeom>
        </p:spPr>
      </p:pic>
    </p:spTree>
    <p:custDataLst>
      <p:tags r:id="rId1"/>
    </p:custDataLst>
    <p:extLst>
      <p:ext uri="{BB962C8B-B14F-4D97-AF65-F5344CB8AC3E}">
        <p14:creationId xmlns:p14="http://schemas.microsoft.com/office/powerpoint/2010/main" val="91157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Improve High Availability</a:t>
            </a:r>
            <a:endParaRPr lang="en-US" sz="3200" dirty="0"/>
          </a:p>
        </p:txBody>
      </p:sp>
      <p:sp>
        <p:nvSpPr>
          <p:cNvPr id="17" name="Rectangle 16"/>
          <p:cNvSpPr/>
          <p:nvPr/>
        </p:nvSpPr>
        <p:spPr>
          <a:xfrm>
            <a:off x="112557" y="597413"/>
            <a:ext cx="5542010" cy="5078313"/>
          </a:xfrm>
          <a:prstGeom prst="rect">
            <a:avLst/>
          </a:prstGeom>
        </p:spPr>
        <p:txBody>
          <a:bodyPr wrap="square">
            <a:spAutoFit/>
          </a:bodyPr>
          <a:lstStyle/>
          <a:p>
            <a:pPr algn="just"/>
            <a:r>
              <a:rPr lang="en-US" dirty="0" smtClean="0">
                <a:solidFill>
                  <a:srgbClr val="235579"/>
                </a:solidFill>
              </a:rPr>
              <a:t>An </a:t>
            </a:r>
            <a:r>
              <a:rPr lang="en-US" dirty="0">
                <a:solidFill>
                  <a:srgbClr val="235579"/>
                </a:solidFill>
              </a:rPr>
              <a:t>organization needs to </a:t>
            </a:r>
            <a:r>
              <a:rPr lang="en-US" b="1" i="1" dirty="0">
                <a:solidFill>
                  <a:srgbClr val="235579"/>
                </a:solidFill>
              </a:rPr>
              <a:t>know what hardware and software assets </a:t>
            </a:r>
            <a:r>
              <a:rPr lang="en-US" dirty="0">
                <a:solidFill>
                  <a:srgbClr val="235579"/>
                </a:solidFill>
              </a:rPr>
              <a:t>they have in order to protect them. </a:t>
            </a:r>
            <a:r>
              <a:rPr lang="en-US" b="1" i="1" dirty="0">
                <a:solidFill>
                  <a:srgbClr val="235579"/>
                </a:solidFill>
                <a:effectLst>
                  <a:outerShdw blurRad="38100" dist="38100" dir="2700000" algn="tl">
                    <a:srgbClr val="000000">
                      <a:alpha val="43137"/>
                    </a:srgbClr>
                  </a:outerShdw>
                </a:effectLst>
              </a:rPr>
              <a:t>Asset management </a:t>
            </a:r>
            <a:r>
              <a:rPr lang="en-US" dirty="0">
                <a:solidFill>
                  <a:srgbClr val="235579"/>
                </a:solidFill>
              </a:rPr>
              <a:t>includes a complete inventory of hardware and software. </a:t>
            </a:r>
            <a:endParaRPr lang="en-US" dirty="0" smtClean="0">
              <a:solidFill>
                <a:srgbClr val="235579"/>
              </a:solidFill>
            </a:endParaRPr>
          </a:p>
          <a:p>
            <a:pPr algn="just"/>
            <a:endParaRPr lang="en-US" dirty="0">
              <a:solidFill>
                <a:srgbClr val="235579"/>
              </a:solidFill>
            </a:endParaRPr>
          </a:p>
          <a:p>
            <a:pPr algn="just"/>
            <a:r>
              <a:rPr lang="en-US" dirty="0" smtClean="0">
                <a:solidFill>
                  <a:srgbClr val="235579"/>
                </a:solidFill>
              </a:rPr>
              <a:t>This </a:t>
            </a:r>
            <a:r>
              <a:rPr lang="en-US" dirty="0">
                <a:solidFill>
                  <a:srgbClr val="235579"/>
                </a:solidFill>
              </a:rPr>
              <a:t>means that the organization needs to know all of components that can be subject to security risks, including:</a:t>
            </a:r>
          </a:p>
          <a:p>
            <a:pPr marL="742950" lvl="1" indent="-285750" algn="just">
              <a:buFont typeface="Arial" panose="020B0604020202020204" pitchFamily="34" charset="0"/>
              <a:buChar char="•"/>
            </a:pPr>
            <a:r>
              <a:rPr lang="en-US" b="1" dirty="0">
                <a:solidFill>
                  <a:srgbClr val="235579"/>
                </a:solidFill>
              </a:rPr>
              <a:t>Every hardware system</a:t>
            </a:r>
          </a:p>
          <a:p>
            <a:pPr marL="742950" lvl="1" indent="-285750" algn="just">
              <a:buFont typeface="Arial" panose="020B0604020202020204" pitchFamily="34" charset="0"/>
              <a:buChar char="•"/>
            </a:pPr>
            <a:r>
              <a:rPr lang="en-US" b="1" dirty="0">
                <a:solidFill>
                  <a:srgbClr val="235579"/>
                </a:solidFill>
              </a:rPr>
              <a:t>Every operating system</a:t>
            </a:r>
          </a:p>
          <a:p>
            <a:pPr marL="742950" lvl="1" indent="-285750" algn="just">
              <a:buFont typeface="Arial" panose="020B0604020202020204" pitchFamily="34" charset="0"/>
              <a:buChar char="•"/>
            </a:pPr>
            <a:r>
              <a:rPr lang="en-US" b="1" dirty="0">
                <a:solidFill>
                  <a:srgbClr val="235579"/>
                </a:solidFill>
              </a:rPr>
              <a:t>Every hardware network device</a:t>
            </a:r>
          </a:p>
          <a:p>
            <a:pPr marL="742950" lvl="1" indent="-285750" algn="just">
              <a:buFont typeface="Arial" panose="020B0604020202020204" pitchFamily="34" charset="0"/>
              <a:buChar char="•"/>
            </a:pPr>
            <a:r>
              <a:rPr lang="en-US" b="1" dirty="0">
                <a:solidFill>
                  <a:srgbClr val="235579"/>
                </a:solidFill>
              </a:rPr>
              <a:t>Every network device operating system</a:t>
            </a:r>
          </a:p>
          <a:p>
            <a:pPr marL="742950" lvl="1" indent="-285750" algn="just">
              <a:buFont typeface="Arial" panose="020B0604020202020204" pitchFamily="34" charset="0"/>
              <a:buChar char="•"/>
            </a:pPr>
            <a:r>
              <a:rPr lang="en-US" b="1" dirty="0">
                <a:solidFill>
                  <a:srgbClr val="235579"/>
                </a:solidFill>
              </a:rPr>
              <a:t>Every software application</a:t>
            </a:r>
          </a:p>
          <a:p>
            <a:pPr marL="742950" lvl="1" indent="-285750" algn="just">
              <a:buFont typeface="Arial" panose="020B0604020202020204" pitchFamily="34" charset="0"/>
              <a:buChar char="•"/>
            </a:pPr>
            <a:r>
              <a:rPr lang="en-US" b="1" dirty="0">
                <a:solidFill>
                  <a:srgbClr val="235579"/>
                </a:solidFill>
              </a:rPr>
              <a:t>All firmware</a:t>
            </a:r>
          </a:p>
          <a:p>
            <a:pPr marL="742950" lvl="1" indent="-285750" algn="just">
              <a:buFont typeface="Arial" panose="020B0604020202020204" pitchFamily="34" charset="0"/>
              <a:buChar char="•"/>
            </a:pPr>
            <a:r>
              <a:rPr lang="en-US" b="1" dirty="0">
                <a:solidFill>
                  <a:srgbClr val="235579"/>
                </a:solidFill>
              </a:rPr>
              <a:t>All language runtime environments</a:t>
            </a:r>
          </a:p>
          <a:p>
            <a:pPr marL="742950" lvl="1" indent="-285750" algn="just">
              <a:buFont typeface="Arial" panose="020B0604020202020204" pitchFamily="34" charset="0"/>
              <a:buChar char="•"/>
            </a:pPr>
            <a:r>
              <a:rPr lang="en-US" b="1" dirty="0">
                <a:solidFill>
                  <a:srgbClr val="235579"/>
                </a:solidFill>
              </a:rPr>
              <a:t>All individual libraries</a:t>
            </a:r>
          </a:p>
          <a:p>
            <a:pPr algn="just"/>
            <a:r>
              <a:rPr lang="en-US" i="1" dirty="0" smtClean="0">
                <a:solidFill>
                  <a:srgbClr val="235579"/>
                </a:solidFill>
              </a:rPr>
              <a:t>Many </a:t>
            </a:r>
            <a:r>
              <a:rPr lang="en-US" i="1" dirty="0">
                <a:solidFill>
                  <a:srgbClr val="235579"/>
                </a:solidFill>
              </a:rPr>
              <a:t>organizations may choose an automated solution to keep track of assets. </a:t>
            </a:r>
          </a:p>
        </p:txBody>
      </p:sp>
      <p:sp>
        <p:nvSpPr>
          <p:cNvPr id="2" name="Rectangle 1"/>
          <p:cNvSpPr/>
          <p:nvPr/>
        </p:nvSpPr>
        <p:spPr>
          <a:xfrm>
            <a:off x="5696610" y="111964"/>
            <a:ext cx="6421822" cy="1154162"/>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just"/>
            <a:r>
              <a:rPr lang="en-US" b="1" dirty="0" smtClean="0">
                <a:solidFill>
                  <a:schemeClr val="tx1"/>
                </a:solidFill>
              </a:rPr>
              <a:t>Asset classification </a:t>
            </a:r>
            <a:r>
              <a:rPr lang="en-US" sz="1700" i="1" dirty="0" smtClean="0">
                <a:solidFill>
                  <a:schemeClr val="tx1"/>
                </a:solidFill>
              </a:rPr>
              <a:t>assigns all resources of an organization into a group based on common characteristics. An organization should apply an asset classification system to documents, data records, data files, and disks</a:t>
            </a:r>
            <a:r>
              <a:rPr lang="en-US" sz="1700" dirty="0" smtClean="0">
                <a:solidFill>
                  <a:schemeClr val="tx1"/>
                </a:solidFill>
              </a:rPr>
              <a:t>. </a:t>
            </a:r>
          </a:p>
        </p:txBody>
      </p:sp>
      <p:sp>
        <p:nvSpPr>
          <p:cNvPr id="6" name="Rectangle 5"/>
          <p:cNvSpPr/>
          <p:nvPr/>
        </p:nvSpPr>
        <p:spPr>
          <a:xfrm>
            <a:off x="5696607" y="1402098"/>
            <a:ext cx="6421822" cy="630942"/>
          </a:xfrm>
          <a:prstGeom prst="rect">
            <a:avLst/>
          </a:prstGeom>
        </p:spPr>
        <p:style>
          <a:lnRef idx="1">
            <a:schemeClr val="accent1"/>
          </a:lnRef>
          <a:fillRef idx="1001">
            <a:schemeClr val="dk2"/>
          </a:fillRef>
          <a:effectRef idx="1">
            <a:schemeClr val="accent1"/>
          </a:effectRef>
          <a:fontRef idx="minor">
            <a:schemeClr val="dk1"/>
          </a:fontRef>
        </p:style>
        <p:txBody>
          <a:bodyPr wrap="square">
            <a:spAutoFit/>
          </a:bodyPr>
          <a:lstStyle/>
          <a:p>
            <a:pPr algn="just"/>
            <a:r>
              <a:rPr lang="en-US" b="1" dirty="0" smtClean="0">
                <a:solidFill>
                  <a:schemeClr val="bg1"/>
                </a:solidFill>
              </a:rPr>
              <a:t>Asset </a:t>
            </a:r>
            <a:r>
              <a:rPr lang="en-US" b="1" dirty="0">
                <a:solidFill>
                  <a:schemeClr val="bg1"/>
                </a:solidFill>
              </a:rPr>
              <a:t>Standardization </a:t>
            </a:r>
            <a:r>
              <a:rPr lang="en-US" sz="1700" i="1" dirty="0" smtClean="0">
                <a:solidFill>
                  <a:schemeClr val="bg1"/>
                </a:solidFill>
              </a:rPr>
              <a:t>as </a:t>
            </a:r>
            <a:r>
              <a:rPr lang="en-US" sz="1700" i="1" dirty="0">
                <a:solidFill>
                  <a:schemeClr val="bg1"/>
                </a:solidFill>
              </a:rPr>
              <a:t>part of an IT asset management system, an organization specifies the acceptable IT assets that meet its </a:t>
            </a:r>
            <a:r>
              <a:rPr lang="en-US" sz="1700" i="1" dirty="0" smtClean="0">
                <a:solidFill>
                  <a:schemeClr val="bg1"/>
                </a:solidFill>
              </a:rPr>
              <a:t>objectives</a:t>
            </a:r>
            <a:endParaRPr lang="en-US" sz="1700" i="1" dirty="0">
              <a:solidFill>
                <a:schemeClr val="bg1"/>
              </a:solidFill>
            </a:endParaRPr>
          </a:p>
        </p:txBody>
      </p:sp>
      <p:sp>
        <p:nvSpPr>
          <p:cNvPr id="7" name="Rectangle 6"/>
          <p:cNvSpPr/>
          <p:nvPr/>
        </p:nvSpPr>
        <p:spPr>
          <a:xfrm>
            <a:off x="5696606" y="2169012"/>
            <a:ext cx="6421822" cy="1154162"/>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just"/>
            <a:r>
              <a:rPr lang="en-US" b="1" dirty="0" smtClean="0">
                <a:solidFill>
                  <a:schemeClr val="tx1"/>
                </a:solidFill>
              </a:rPr>
              <a:t>Threat </a:t>
            </a:r>
            <a:r>
              <a:rPr lang="en-US" b="1" dirty="0">
                <a:solidFill>
                  <a:schemeClr val="tx1"/>
                </a:solidFill>
              </a:rPr>
              <a:t>Identification </a:t>
            </a:r>
            <a:r>
              <a:rPr lang="en-US" sz="1700" i="1" dirty="0" smtClean="0">
                <a:solidFill>
                  <a:schemeClr val="tx1"/>
                </a:solidFill>
              </a:rPr>
              <a:t>a </a:t>
            </a:r>
            <a:r>
              <a:rPr lang="en-US" sz="1700" i="1" dirty="0">
                <a:solidFill>
                  <a:schemeClr val="tx1"/>
                </a:solidFill>
              </a:rPr>
              <a:t>dictionary of common vulnerabilities and exposure (CVE</a:t>
            </a:r>
            <a:r>
              <a:rPr lang="en-US" sz="1700" i="1" dirty="0" smtClean="0">
                <a:solidFill>
                  <a:schemeClr val="tx1"/>
                </a:solidFill>
              </a:rPr>
              <a:t>) is available. </a:t>
            </a:r>
            <a:r>
              <a:rPr lang="en-US" sz="1700" i="1" dirty="0">
                <a:solidFill>
                  <a:schemeClr val="tx1"/>
                </a:solidFill>
              </a:rPr>
              <a:t>The CVE identification contains a standard identifier number with a brief description, and references to related vulnerability reports and advisories. </a:t>
            </a:r>
          </a:p>
        </p:txBody>
      </p:sp>
      <p:sp>
        <p:nvSpPr>
          <p:cNvPr id="8" name="Rectangle 7"/>
          <p:cNvSpPr/>
          <p:nvPr/>
        </p:nvSpPr>
        <p:spPr>
          <a:xfrm>
            <a:off x="5696606" y="3459146"/>
            <a:ext cx="6421822" cy="1154162"/>
          </a:xfrm>
          <a:prstGeom prst="rect">
            <a:avLst/>
          </a:prstGeom>
        </p:spPr>
        <p:style>
          <a:lnRef idx="1">
            <a:schemeClr val="accent1"/>
          </a:lnRef>
          <a:fillRef idx="1001">
            <a:schemeClr val="dk2"/>
          </a:fillRef>
          <a:effectRef idx="1">
            <a:schemeClr val="accent1"/>
          </a:effectRef>
          <a:fontRef idx="minor">
            <a:schemeClr val="dk1"/>
          </a:fontRef>
        </p:style>
        <p:txBody>
          <a:bodyPr wrap="square">
            <a:spAutoFit/>
          </a:bodyPr>
          <a:lstStyle/>
          <a:p>
            <a:pPr algn="just"/>
            <a:r>
              <a:rPr lang="en-US" b="1" dirty="0" smtClean="0">
                <a:solidFill>
                  <a:schemeClr val="bg1"/>
                </a:solidFill>
              </a:rPr>
              <a:t>Risk </a:t>
            </a:r>
            <a:r>
              <a:rPr lang="en-US" b="1" dirty="0">
                <a:solidFill>
                  <a:schemeClr val="bg1"/>
                </a:solidFill>
              </a:rPr>
              <a:t>Analysis </a:t>
            </a:r>
            <a:r>
              <a:rPr lang="en-US" sz="1700" i="1" dirty="0" smtClean="0">
                <a:solidFill>
                  <a:schemeClr val="bg1"/>
                </a:solidFill>
              </a:rPr>
              <a:t>is </a:t>
            </a:r>
            <a:r>
              <a:rPr lang="en-US" sz="1700" i="1" dirty="0">
                <a:solidFill>
                  <a:schemeClr val="bg1"/>
                </a:solidFill>
              </a:rPr>
              <a:t>the process of analyzing the dangers posed by natural and human-caused events to the assets of an organization. A user performs an asset identification to help determine which assets to protect. </a:t>
            </a:r>
            <a:endParaRPr lang="en-US" sz="1700" i="1" dirty="0" smtClean="0">
              <a:solidFill>
                <a:schemeClr val="bg1"/>
              </a:solidFill>
            </a:endParaRPr>
          </a:p>
        </p:txBody>
      </p:sp>
      <p:sp>
        <p:nvSpPr>
          <p:cNvPr id="9" name="Rectangle 8"/>
          <p:cNvSpPr/>
          <p:nvPr/>
        </p:nvSpPr>
        <p:spPr>
          <a:xfrm>
            <a:off x="5696606" y="4749280"/>
            <a:ext cx="6421822" cy="923330"/>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just"/>
            <a:r>
              <a:rPr lang="en-US" b="1" dirty="0" smtClean="0">
                <a:solidFill>
                  <a:schemeClr val="tx1"/>
                </a:solidFill>
              </a:rPr>
              <a:t>Mitigation </a:t>
            </a:r>
            <a:r>
              <a:rPr lang="en-US" dirty="0" smtClean="0">
                <a:solidFill>
                  <a:schemeClr val="tx1"/>
                </a:solidFill>
              </a:rPr>
              <a:t> </a:t>
            </a:r>
            <a:r>
              <a:rPr lang="en-US" sz="1700" i="1" dirty="0" smtClean="0">
                <a:solidFill>
                  <a:schemeClr val="tx1"/>
                </a:solidFill>
              </a:rPr>
              <a:t>reducing </a:t>
            </a:r>
            <a:r>
              <a:rPr lang="en-US" sz="1700" i="1" dirty="0">
                <a:solidFill>
                  <a:schemeClr val="tx1"/>
                </a:solidFill>
              </a:rPr>
              <a:t>the severity of the loss or the likelihood of the loss from occurring. </a:t>
            </a:r>
            <a:r>
              <a:rPr lang="en-US" sz="1700" i="1" dirty="0">
                <a:solidFill>
                  <a:schemeClr val="tx1"/>
                </a:solidFill>
              </a:rPr>
              <a:t>Many technical controls mitigate risk including authentication systems, file permissions, and firewalls. </a:t>
            </a:r>
          </a:p>
        </p:txBody>
      </p:sp>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Defense in Depth</a:t>
            </a:r>
            <a:endParaRPr lang="en-US" sz="3200" dirty="0"/>
          </a:p>
        </p:txBody>
      </p:sp>
      <p:sp>
        <p:nvSpPr>
          <p:cNvPr id="6" name="Rectangle 5"/>
          <p:cNvSpPr/>
          <p:nvPr/>
        </p:nvSpPr>
        <p:spPr>
          <a:xfrm>
            <a:off x="2617071" y="1063823"/>
            <a:ext cx="9469824" cy="3139321"/>
          </a:xfrm>
          <a:prstGeom prst="rect">
            <a:avLst/>
          </a:prstGeom>
        </p:spPr>
        <p:txBody>
          <a:bodyPr wrap="square">
            <a:spAutoFit/>
          </a:bodyPr>
          <a:lstStyle/>
          <a:p>
            <a:pPr marL="1071563" indent="-357188" algn="just">
              <a:buFont typeface="Wingdings" panose="05000000000000000000" pitchFamily="2" charset="2"/>
              <a:buChar char="Ø"/>
            </a:pPr>
            <a:r>
              <a:rPr lang="en-US" b="1" i="1" dirty="0" smtClean="0">
                <a:solidFill>
                  <a:srgbClr val="002060"/>
                </a:solidFill>
              </a:rPr>
              <a:t>A </a:t>
            </a:r>
            <a:r>
              <a:rPr lang="en-US" b="1" i="1" dirty="0">
                <a:solidFill>
                  <a:srgbClr val="002060"/>
                </a:solidFill>
              </a:rPr>
              <a:t>layered approach </a:t>
            </a:r>
            <a:r>
              <a:rPr lang="en-US" dirty="0">
                <a:solidFill>
                  <a:srgbClr val="002060"/>
                </a:solidFill>
              </a:rPr>
              <a:t>provides the most comprehensive protection. </a:t>
            </a:r>
            <a:r>
              <a:rPr lang="en-US" dirty="0">
                <a:solidFill>
                  <a:srgbClr val="002060"/>
                </a:solidFill>
              </a:rPr>
              <a:t>If cyber criminals penetrate one layer, they still have to contend with several more layers with each layer being more complicated than the previous one. </a:t>
            </a:r>
            <a:r>
              <a:rPr lang="en-US" dirty="0">
                <a:solidFill>
                  <a:srgbClr val="002060"/>
                </a:solidFill>
              </a:rPr>
              <a:t>Layering is creating a barrier of multiple defenses that coordinate together to prevent attacks. </a:t>
            </a:r>
            <a:endParaRPr lang="en-US" dirty="0" smtClean="0">
              <a:solidFill>
                <a:srgbClr val="002060"/>
              </a:solidFill>
            </a:endParaRPr>
          </a:p>
          <a:p>
            <a:pPr marL="1071563" indent="-357188" algn="just">
              <a:buFont typeface="Wingdings" panose="05000000000000000000" pitchFamily="2" charset="2"/>
              <a:buChar char="Ø"/>
            </a:pPr>
            <a:r>
              <a:rPr lang="en-US" b="1" i="1" dirty="0" smtClean="0">
                <a:solidFill>
                  <a:srgbClr val="002060"/>
                </a:solidFill>
              </a:rPr>
              <a:t>Limiting </a:t>
            </a:r>
            <a:r>
              <a:rPr lang="en-US" b="1" i="1" dirty="0">
                <a:solidFill>
                  <a:srgbClr val="002060"/>
                </a:solidFill>
              </a:rPr>
              <a:t>access to data and information </a:t>
            </a:r>
            <a:r>
              <a:rPr lang="en-US" dirty="0">
                <a:solidFill>
                  <a:srgbClr val="002060"/>
                </a:solidFill>
              </a:rPr>
              <a:t>reduces the possibility of a threat. An organization should restrict access so that users only have the level of access required to do their job. </a:t>
            </a:r>
            <a:endParaRPr lang="en-US" dirty="0" smtClean="0">
              <a:solidFill>
                <a:srgbClr val="002060"/>
              </a:solidFill>
            </a:endParaRPr>
          </a:p>
          <a:p>
            <a:pPr marL="1071563" indent="-357188" algn="just">
              <a:buFont typeface="Wingdings" panose="05000000000000000000" pitchFamily="2" charset="2"/>
              <a:buChar char="Ø"/>
            </a:pPr>
            <a:r>
              <a:rPr lang="en-US" b="1" i="1" dirty="0" smtClean="0">
                <a:solidFill>
                  <a:srgbClr val="002060"/>
                </a:solidFill>
              </a:rPr>
              <a:t>Diversity </a:t>
            </a:r>
            <a:r>
              <a:rPr lang="en-US" dirty="0">
                <a:solidFill>
                  <a:srgbClr val="002060"/>
                </a:solidFill>
              </a:rPr>
              <a:t>refers to changing the controls and procedures at different layers. </a:t>
            </a:r>
            <a:r>
              <a:rPr lang="en-US" dirty="0">
                <a:solidFill>
                  <a:srgbClr val="002060"/>
                </a:solidFill>
              </a:rPr>
              <a:t>Breaching one layer of security does not compromise the whole system. </a:t>
            </a:r>
            <a:r>
              <a:rPr lang="en-US" dirty="0">
                <a:solidFill>
                  <a:srgbClr val="002060"/>
                </a:solidFill>
              </a:rPr>
              <a:t>An organization may use different encryption algorithms or authentication systems to protect data in different states</a:t>
            </a:r>
            <a:r>
              <a:rPr lang="en-US" dirty="0" smtClean="0">
                <a:solidFill>
                  <a:srgbClr val="002060"/>
                </a:solidFill>
              </a:rPr>
              <a:t>.</a:t>
            </a:r>
            <a:endParaRPr lang="en-US" dirty="0">
              <a:solidFill>
                <a:srgbClr val="002060"/>
              </a:solidFill>
            </a:endParaRPr>
          </a:p>
        </p:txBody>
      </p:sp>
      <p:sp>
        <p:nvSpPr>
          <p:cNvPr id="4" name="Rectangle 3"/>
          <p:cNvSpPr/>
          <p:nvPr/>
        </p:nvSpPr>
        <p:spPr>
          <a:xfrm>
            <a:off x="2438399" y="109716"/>
            <a:ext cx="9301655" cy="584775"/>
          </a:xfrm>
          <a:prstGeom prst="rect">
            <a:avLst/>
          </a:prstGeom>
        </p:spPr>
        <p:txBody>
          <a:bodyPr wrap="square">
            <a:spAutoFit/>
          </a:bodyPr>
          <a:lstStyle/>
          <a:p>
            <a:pPr algn="ctr"/>
            <a:r>
              <a:rPr lang="en-US" sz="1600" i="1" dirty="0">
                <a:solidFill>
                  <a:srgbClr val="C00000"/>
                </a:solidFill>
              </a:rPr>
              <a:t>Defense in depth will not provide an impenetrable cyber shield, but it will help an organization minimize risk by keeping it one step ahead of cyber criminals. </a:t>
            </a:r>
          </a:p>
        </p:txBody>
      </p:sp>
      <p:pic>
        <p:nvPicPr>
          <p:cNvPr id="9" name="Picture 8"/>
          <p:cNvPicPr>
            <a:picLocks noChangeAspect="1"/>
          </p:cNvPicPr>
          <p:nvPr/>
        </p:nvPicPr>
        <p:blipFill>
          <a:blip r:embed="rId4"/>
          <a:stretch>
            <a:fillRect/>
          </a:stretch>
        </p:blipFill>
        <p:spPr>
          <a:xfrm>
            <a:off x="152505" y="1009545"/>
            <a:ext cx="3116212" cy="3194772"/>
          </a:xfrm>
          <a:prstGeom prst="rect">
            <a:avLst/>
          </a:prstGeom>
        </p:spPr>
      </p:pic>
      <p:sp>
        <p:nvSpPr>
          <p:cNvPr id="5" name="Rectangle 4"/>
          <p:cNvSpPr/>
          <p:nvPr/>
        </p:nvSpPr>
        <p:spPr>
          <a:xfrm>
            <a:off x="294288" y="660730"/>
            <a:ext cx="11792607" cy="369332"/>
          </a:xfrm>
          <a:prstGeom prst="rect">
            <a:avLst/>
          </a:prstGeom>
        </p:spPr>
        <p:txBody>
          <a:bodyPr wrap="square">
            <a:spAutoFit/>
          </a:bodyPr>
          <a:lstStyle/>
          <a:p>
            <a:pPr algn="just"/>
            <a:r>
              <a:rPr lang="en-US" dirty="0">
                <a:solidFill>
                  <a:srgbClr val="002060"/>
                </a:solidFill>
              </a:rPr>
              <a:t>To make sure data and information remains available, an organization must create different layers of protection:</a:t>
            </a:r>
            <a:endParaRPr lang="en-US" dirty="0">
              <a:solidFill>
                <a:srgbClr val="002060"/>
              </a:solidFill>
            </a:endParaRPr>
          </a:p>
        </p:txBody>
      </p:sp>
      <p:sp>
        <p:nvSpPr>
          <p:cNvPr id="7" name="Rectangle 6"/>
          <p:cNvSpPr/>
          <p:nvPr/>
        </p:nvSpPr>
        <p:spPr>
          <a:xfrm>
            <a:off x="147146" y="4238078"/>
            <a:ext cx="11939749" cy="1477328"/>
          </a:xfrm>
          <a:prstGeom prst="rect">
            <a:avLst/>
          </a:prstGeom>
        </p:spPr>
        <p:txBody>
          <a:bodyPr wrap="square">
            <a:spAutoFit/>
          </a:bodyPr>
          <a:lstStyle/>
          <a:p>
            <a:pPr marL="536575" indent="-357188" algn="just">
              <a:buFont typeface="Wingdings" panose="05000000000000000000" pitchFamily="2" charset="2"/>
              <a:buChar char="Ø"/>
            </a:pPr>
            <a:r>
              <a:rPr lang="en-US" b="1" i="1" dirty="0">
                <a:solidFill>
                  <a:srgbClr val="002060"/>
                </a:solidFill>
              </a:rPr>
              <a:t>Obscuring </a:t>
            </a:r>
            <a:r>
              <a:rPr lang="en-US" dirty="0">
                <a:solidFill>
                  <a:srgbClr val="002060"/>
                </a:solidFill>
              </a:rPr>
              <a:t>information can also protect data and information. An organization should not reveal any information that cyber criminals can use to figure out what version of the operating system a server is running or the type of equipment it uses. </a:t>
            </a:r>
          </a:p>
          <a:p>
            <a:pPr marL="536575" indent="-357188" algn="just">
              <a:buFont typeface="Wingdings" panose="05000000000000000000" pitchFamily="2" charset="2"/>
              <a:buChar char="Ø"/>
            </a:pPr>
            <a:r>
              <a:rPr lang="en-US" b="1" i="1" dirty="0">
                <a:solidFill>
                  <a:srgbClr val="002060"/>
                </a:solidFill>
              </a:rPr>
              <a:t>Complexity </a:t>
            </a:r>
            <a:r>
              <a:rPr lang="en-US" dirty="0">
                <a:solidFill>
                  <a:srgbClr val="002060"/>
                </a:solidFill>
              </a:rPr>
              <a:t>does not necessarily guarantee security. If the process or technology are too complex, misconfigurations or failure to comply can result. </a:t>
            </a:r>
            <a:r>
              <a:rPr lang="en-US" b="1" i="1" dirty="0">
                <a:solidFill>
                  <a:srgbClr val="002060"/>
                </a:solidFill>
              </a:rPr>
              <a:t>Simplicity</a:t>
            </a:r>
            <a:r>
              <a:rPr lang="en-US" dirty="0">
                <a:solidFill>
                  <a:srgbClr val="002060"/>
                </a:solidFill>
              </a:rPr>
              <a:t> can actually improve availability.</a:t>
            </a:r>
            <a:endParaRPr lang="en-GB" dirty="0"/>
          </a:p>
        </p:txBody>
      </p:sp>
    </p:spTree>
    <p:custDataLst>
      <p:tags r:id="rId1"/>
    </p:custDataLst>
    <p:extLst>
      <p:ext uri="{BB962C8B-B14F-4D97-AF65-F5344CB8AC3E}">
        <p14:creationId xmlns:p14="http://schemas.microsoft.com/office/powerpoint/2010/main" val="403518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Redundancy</a:t>
            </a:r>
            <a:endParaRPr lang="en-US" sz="3200" dirty="0"/>
          </a:p>
        </p:txBody>
      </p:sp>
      <p:sp>
        <p:nvSpPr>
          <p:cNvPr id="17" name="Rectangle 16"/>
          <p:cNvSpPr/>
          <p:nvPr/>
        </p:nvSpPr>
        <p:spPr>
          <a:xfrm>
            <a:off x="144087" y="681496"/>
            <a:ext cx="11837707" cy="4524315"/>
          </a:xfrm>
          <a:prstGeom prst="rect">
            <a:avLst/>
          </a:prstGeom>
        </p:spPr>
        <p:txBody>
          <a:bodyPr wrap="square">
            <a:spAutoFit/>
          </a:bodyPr>
          <a:lstStyle/>
          <a:p>
            <a:pPr marL="0" lvl="1" algn="just"/>
            <a:r>
              <a:rPr lang="en-US" dirty="0" smtClean="0">
                <a:solidFill>
                  <a:srgbClr val="002060"/>
                </a:solidFill>
              </a:rPr>
              <a:t>A </a:t>
            </a:r>
            <a:r>
              <a:rPr lang="en-US" dirty="0">
                <a:solidFill>
                  <a:srgbClr val="002060"/>
                </a:solidFill>
              </a:rPr>
              <a:t>single point of failure must be identified and addressed. </a:t>
            </a:r>
            <a:r>
              <a:rPr lang="en-US" dirty="0">
                <a:solidFill>
                  <a:srgbClr val="002060"/>
                </a:solidFill>
              </a:rPr>
              <a:t>A single point of failure can be a specific piece of hardware, a process, a specific piece of data, or even an essential utility. </a:t>
            </a:r>
          </a:p>
          <a:p>
            <a:pPr marL="0" lvl="1" indent="-357188" algn="just">
              <a:buFont typeface="Wingdings" panose="05000000000000000000" pitchFamily="2" charset="2"/>
              <a:buChar char="ü"/>
            </a:pPr>
            <a:endParaRPr lang="en-US" dirty="0" smtClean="0">
              <a:solidFill>
                <a:srgbClr val="002060"/>
              </a:solidFill>
            </a:endParaRPr>
          </a:p>
          <a:p>
            <a:pPr marL="285750" lvl="1" indent="-285750" algn="just">
              <a:buFont typeface="Courier New" panose="02070309020205020404" pitchFamily="49" charset="0"/>
              <a:buChar char="o"/>
            </a:pPr>
            <a:r>
              <a:rPr lang="en-US" dirty="0" smtClean="0">
                <a:solidFill>
                  <a:srgbClr val="002060"/>
                </a:solidFill>
              </a:rPr>
              <a:t>Single </a:t>
            </a:r>
            <a:r>
              <a:rPr lang="en-US" dirty="0">
                <a:solidFill>
                  <a:srgbClr val="002060"/>
                </a:solidFill>
              </a:rPr>
              <a:t>points of failure are the weak links in the chain that can cause disruption of the organization's operations. </a:t>
            </a:r>
          </a:p>
          <a:p>
            <a:pPr marL="285750" lvl="1" indent="-285750" algn="just">
              <a:buFont typeface="Courier New" panose="02070309020205020404" pitchFamily="49" charset="0"/>
              <a:buChar char="o"/>
            </a:pPr>
            <a:endParaRPr lang="en-US" dirty="0" smtClean="0">
              <a:solidFill>
                <a:srgbClr val="002060"/>
              </a:solidFill>
            </a:endParaRPr>
          </a:p>
          <a:p>
            <a:pPr marL="285750" lvl="1" indent="-285750" algn="just">
              <a:buFont typeface="Courier New" panose="02070309020205020404" pitchFamily="49" charset="0"/>
              <a:buChar char="o"/>
            </a:pPr>
            <a:r>
              <a:rPr lang="en-US" dirty="0" smtClean="0">
                <a:solidFill>
                  <a:srgbClr val="002060"/>
                </a:solidFill>
              </a:rPr>
              <a:t>Generally</a:t>
            </a:r>
            <a:r>
              <a:rPr lang="en-US" dirty="0">
                <a:solidFill>
                  <a:srgbClr val="002060"/>
                </a:solidFill>
              </a:rPr>
              <a:t>, the solution to a single point of failure is to modify the critical operation so that it does not rely on a single element. </a:t>
            </a:r>
          </a:p>
          <a:p>
            <a:pPr marL="285750" lvl="1" indent="-285750" algn="just">
              <a:buFont typeface="Courier New" panose="02070309020205020404" pitchFamily="49" charset="0"/>
              <a:buChar char="o"/>
            </a:pPr>
            <a:endParaRPr lang="en-US" dirty="0" smtClean="0">
              <a:solidFill>
                <a:srgbClr val="002060"/>
              </a:solidFill>
            </a:endParaRPr>
          </a:p>
          <a:p>
            <a:pPr marL="285750" lvl="1" indent="-285750" algn="just">
              <a:buFont typeface="Courier New" panose="02070309020205020404" pitchFamily="49" charset="0"/>
              <a:buChar char="o"/>
            </a:pPr>
            <a:r>
              <a:rPr lang="en-US" dirty="0" smtClean="0">
                <a:solidFill>
                  <a:srgbClr val="002060"/>
                </a:solidFill>
              </a:rPr>
              <a:t>The </a:t>
            </a:r>
            <a:r>
              <a:rPr lang="en-US" dirty="0">
                <a:solidFill>
                  <a:srgbClr val="002060"/>
                </a:solidFill>
              </a:rPr>
              <a:t>organization can also build redundant components into the critical operation to take over the process should one of these points fail</a:t>
            </a:r>
            <a:r>
              <a:rPr lang="en-US" dirty="0" smtClean="0">
                <a:solidFill>
                  <a:srgbClr val="002060"/>
                </a:solidFill>
              </a:rPr>
              <a:t>.</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b="1" i="1" dirty="0">
                <a:solidFill>
                  <a:srgbClr val="002060"/>
                </a:solidFill>
                <a:effectLst>
                  <a:outerShdw blurRad="38100" dist="38100" dir="2700000" algn="tl">
                    <a:srgbClr val="000000">
                      <a:alpha val="43137"/>
                    </a:srgbClr>
                  </a:outerShdw>
                </a:effectLst>
              </a:rPr>
              <a:t>N+1 redundancy </a:t>
            </a:r>
            <a:r>
              <a:rPr lang="en-US" dirty="0">
                <a:solidFill>
                  <a:srgbClr val="002060"/>
                </a:solidFill>
              </a:rPr>
              <a:t>ensures system availability in the event of a component failure. </a:t>
            </a:r>
            <a:endParaRPr lang="en-US" dirty="0" smtClean="0">
              <a:solidFill>
                <a:srgbClr val="002060"/>
              </a:solidFill>
            </a:endParaRP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Components (N) need to have at least one backup component (+1). </a:t>
            </a:r>
          </a:p>
          <a:p>
            <a:pPr marL="285750" lvl="1" indent="-285750" algn="just">
              <a:buFont typeface="Courier New" panose="02070309020205020404" pitchFamily="49" charset="0"/>
              <a:buChar char="o"/>
            </a:pPr>
            <a:endParaRPr lang="en-US" dirty="0" smtClean="0">
              <a:solidFill>
                <a:srgbClr val="002060"/>
              </a:solidFill>
            </a:endParaRPr>
          </a:p>
          <a:p>
            <a:pPr marL="285750" lvl="1" indent="-285750" algn="just">
              <a:buFont typeface="Courier New" panose="02070309020205020404" pitchFamily="49" charset="0"/>
              <a:buChar char="o"/>
            </a:pPr>
            <a:r>
              <a:rPr lang="en-US" dirty="0" smtClean="0">
                <a:solidFill>
                  <a:srgbClr val="002060"/>
                </a:solidFill>
              </a:rPr>
              <a:t>For </a:t>
            </a:r>
            <a:r>
              <a:rPr lang="en-US" dirty="0">
                <a:solidFill>
                  <a:srgbClr val="002060"/>
                </a:solidFill>
              </a:rPr>
              <a:t>example, a car has four tires (N) and a spare tire in the trunk in case of a flat (+1</a:t>
            </a:r>
            <a:r>
              <a:rPr lang="en-US" dirty="0" smtClean="0">
                <a:solidFill>
                  <a:srgbClr val="002060"/>
                </a:solidFill>
              </a:rPr>
              <a:t>).</a:t>
            </a:r>
            <a:endParaRPr lang="en-US" dirty="0">
              <a:solidFill>
                <a:srgbClr val="002060"/>
              </a:solidFill>
            </a:endParaRPr>
          </a:p>
        </p:txBody>
      </p:sp>
      <p:pic>
        <p:nvPicPr>
          <p:cNvPr id="4" name="Picture 3"/>
          <p:cNvPicPr>
            <a:picLocks noChangeAspect="1"/>
          </p:cNvPicPr>
          <p:nvPr/>
        </p:nvPicPr>
        <p:blipFill>
          <a:blip r:embed="rId4"/>
          <a:stretch>
            <a:fillRect/>
          </a:stretch>
        </p:blipFill>
        <p:spPr>
          <a:xfrm>
            <a:off x="8474396" y="3422244"/>
            <a:ext cx="3507398" cy="1783567"/>
          </a:xfrm>
          <a:prstGeom prst="rect">
            <a:avLst/>
          </a:prstGeom>
        </p:spPr>
      </p:pic>
    </p:spTree>
    <p:custDataLst>
      <p:tags r:id="rId1"/>
    </p:custDataLst>
    <p:extLst>
      <p:ext uri="{BB962C8B-B14F-4D97-AF65-F5344CB8AC3E}">
        <p14:creationId xmlns:p14="http://schemas.microsoft.com/office/powerpoint/2010/main" val="1653200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Redundancy</a:t>
            </a:r>
            <a:endParaRPr lang="en-US" sz="3200" dirty="0"/>
          </a:p>
        </p:txBody>
      </p:sp>
      <p:sp>
        <p:nvSpPr>
          <p:cNvPr id="17" name="Rectangle 16"/>
          <p:cNvSpPr/>
          <p:nvPr/>
        </p:nvSpPr>
        <p:spPr>
          <a:xfrm>
            <a:off x="144087" y="681496"/>
            <a:ext cx="11837707" cy="4801314"/>
          </a:xfrm>
          <a:prstGeom prst="rect">
            <a:avLst/>
          </a:prstGeom>
        </p:spPr>
        <p:txBody>
          <a:bodyPr wrap="square">
            <a:spAutoFit/>
          </a:bodyPr>
          <a:lstStyle/>
          <a:p>
            <a:pPr marL="0" lvl="1" algn="just"/>
            <a:r>
              <a:rPr lang="en-US" dirty="0" smtClean="0">
                <a:solidFill>
                  <a:srgbClr val="002060"/>
                </a:solidFill>
              </a:rPr>
              <a:t>A </a:t>
            </a:r>
            <a:r>
              <a:rPr lang="en-US" b="1" i="1" dirty="0">
                <a:solidFill>
                  <a:srgbClr val="002060"/>
                </a:solidFill>
                <a:effectLst>
                  <a:outerShdw blurRad="38100" dist="38100" dir="2700000" algn="tl">
                    <a:srgbClr val="000000">
                      <a:alpha val="43137"/>
                    </a:srgbClr>
                  </a:outerShdw>
                </a:effectLst>
              </a:rPr>
              <a:t>redundant array of independent disks </a:t>
            </a:r>
            <a:r>
              <a:rPr lang="en-US" dirty="0">
                <a:solidFill>
                  <a:srgbClr val="002060"/>
                </a:solidFill>
              </a:rPr>
              <a:t>(RAID) combines multiple physical hard drives into a single logical unit to provide data redundancy and improve performance. </a:t>
            </a:r>
          </a:p>
          <a:p>
            <a:pPr marL="0" lvl="1" algn="just"/>
            <a:endParaRPr lang="en-US" dirty="0" smtClean="0">
              <a:solidFill>
                <a:srgbClr val="002060"/>
              </a:solidFill>
            </a:endParaRPr>
          </a:p>
          <a:p>
            <a:pPr marL="0" lvl="1" algn="just"/>
            <a:r>
              <a:rPr lang="en-US" dirty="0" smtClean="0">
                <a:solidFill>
                  <a:srgbClr val="002060"/>
                </a:solidFill>
              </a:rPr>
              <a:t>RAID </a:t>
            </a:r>
            <a:r>
              <a:rPr lang="en-US" dirty="0">
                <a:solidFill>
                  <a:srgbClr val="002060"/>
                </a:solidFill>
              </a:rPr>
              <a:t>takes data that is normally stored on a single disk and spreads it out among several drives. </a:t>
            </a:r>
            <a:r>
              <a:rPr lang="en-US" dirty="0">
                <a:solidFill>
                  <a:srgbClr val="002060"/>
                </a:solidFill>
              </a:rPr>
              <a:t>If any single disk is lost, the user can recover data from the other disks where the data also resides.</a:t>
            </a:r>
          </a:p>
          <a:p>
            <a:pPr marL="0" lvl="1" algn="just"/>
            <a:endParaRPr lang="en-US" dirty="0" smtClean="0">
              <a:solidFill>
                <a:srgbClr val="002060"/>
              </a:solidFill>
            </a:endParaRPr>
          </a:p>
          <a:p>
            <a:pPr marL="0" lvl="1" algn="just"/>
            <a:r>
              <a:rPr lang="en-US" dirty="0" smtClean="0">
                <a:solidFill>
                  <a:srgbClr val="002060"/>
                </a:solidFill>
              </a:rPr>
              <a:t>RAID </a:t>
            </a:r>
            <a:r>
              <a:rPr lang="en-US" dirty="0">
                <a:solidFill>
                  <a:srgbClr val="002060"/>
                </a:solidFill>
              </a:rPr>
              <a:t>can also increase the speed of data recovery. </a:t>
            </a:r>
          </a:p>
          <a:p>
            <a:pPr marL="0" lvl="1" algn="just"/>
            <a:endParaRPr lang="en-US" dirty="0" smtClean="0">
              <a:solidFill>
                <a:srgbClr val="002060"/>
              </a:solidFill>
            </a:endParaRPr>
          </a:p>
          <a:p>
            <a:pPr marL="0" lvl="1" algn="just"/>
            <a:r>
              <a:rPr lang="en-US" dirty="0" smtClean="0">
                <a:solidFill>
                  <a:srgbClr val="002060"/>
                </a:solidFill>
              </a:rPr>
              <a:t>Using </a:t>
            </a:r>
            <a:r>
              <a:rPr lang="en-US" dirty="0">
                <a:solidFill>
                  <a:srgbClr val="002060"/>
                </a:solidFill>
              </a:rPr>
              <a:t>multiple drives makes retrieving requested data faster, instead of relying on just one disk to do the work.</a:t>
            </a:r>
          </a:p>
          <a:p>
            <a:pPr marL="0" lvl="1" algn="just"/>
            <a:endParaRPr lang="en-US" dirty="0" smtClean="0">
              <a:solidFill>
                <a:srgbClr val="002060"/>
              </a:solidFill>
            </a:endParaRPr>
          </a:p>
          <a:p>
            <a:pPr marL="0" lvl="1" algn="just"/>
            <a:r>
              <a:rPr lang="en-US" dirty="0" smtClean="0">
                <a:solidFill>
                  <a:srgbClr val="002060"/>
                </a:solidFill>
              </a:rPr>
              <a:t>A </a:t>
            </a:r>
            <a:r>
              <a:rPr lang="en-US" dirty="0">
                <a:solidFill>
                  <a:srgbClr val="002060"/>
                </a:solidFill>
              </a:rPr>
              <a:t>RAID solution can be either hardware-based or software-based. </a:t>
            </a:r>
            <a:r>
              <a:rPr lang="en-US" dirty="0">
                <a:solidFill>
                  <a:srgbClr val="002060"/>
                </a:solidFill>
              </a:rPr>
              <a:t>The following terms describe how RAID stores data on the various disks:</a:t>
            </a:r>
          </a:p>
          <a:p>
            <a:pPr marL="742950" lvl="2" indent="-285750" algn="just">
              <a:buFont typeface="Wingdings" panose="05000000000000000000" pitchFamily="2" charset="2"/>
              <a:buChar char="Ø"/>
            </a:pPr>
            <a:r>
              <a:rPr lang="en-US" dirty="0">
                <a:solidFill>
                  <a:srgbClr val="002060"/>
                </a:solidFill>
              </a:rPr>
              <a:t>Parity - Detects data errors.</a:t>
            </a:r>
          </a:p>
          <a:p>
            <a:pPr marL="742950" lvl="2" indent="-285750" algn="just">
              <a:buFont typeface="Wingdings" panose="05000000000000000000" pitchFamily="2" charset="2"/>
              <a:buChar char="Ø"/>
            </a:pPr>
            <a:endParaRPr lang="en-US" dirty="0" smtClean="0">
              <a:solidFill>
                <a:srgbClr val="002060"/>
              </a:solidFill>
            </a:endParaRPr>
          </a:p>
          <a:p>
            <a:pPr marL="742950" lvl="2" indent="-285750" algn="just">
              <a:buFont typeface="Wingdings" panose="05000000000000000000" pitchFamily="2" charset="2"/>
              <a:buChar char="Ø"/>
            </a:pPr>
            <a:r>
              <a:rPr lang="en-US" dirty="0" smtClean="0">
                <a:solidFill>
                  <a:srgbClr val="002060"/>
                </a:solidFill>
              </a:rPr>
              <a:t>Striping</a:t>
            </a:r>
            <a:r>
              <a:rPr lang="en-US" dirty="0">
                <a:solidFill>
                  <a:srgbClr val="002060"/>
                </a:solidFill>
              </a:rPr>
              <a:t> - Writes data across multiple drives.</a:t>
            </a:r>
          </a:p>
          <a:p>
            <a:pPr marL="742950" lvl="2" indent="-285750" algn="just">
              <a:buFont typeface="Wingdings" panose="05000000000000000000" pitchFamily="2" charset="2"/>
              <a:buChar char="Ø"/>
            </a:pPr>
            <a:endParaRPr lang="en-US" dirty="0" smtClean="0">
              <a:solidFill>
                <a:srgbClr val="002060"/>
              </a:solidFill>
            </a:endParaRPr>
          </a:p>
          <a:p>
            <a:pPr marL="742950" lvl="2" indent="-285750" algn="just">
              <a:buFont typeface="Wingdings" panose="05000000000000000000" pitchFamily="2" charset="2"/>
              <a:buChar char="Ø"/>
            </a:pPr>
            <a:r>
              <a:rPr lang="en-US" dirty="0" smtClean="0">
                <a:solidFill>
                  <a:srgbClr val="002060"/>
                </a:solidFill>
              </a:rPr>
              <a:t>Mirroring</a:t>
            </a:r>
            <a:r>
              <a:rPr lang="en-US" dirty="0">
                <a:solidFill>
                  <a:srgbClr val="002060"/>
                </a:solidFill>
              </a:rPr>
              <a:t> - Stores duplicate data on a second drive</a:t>
            </a:r>
            <a:r>
              <a:rPr lang="en-US" dirty="0" smtClean="0">
                <a:solidFill>
                  <a:srgbClr val="002060"/>
                </a:solidFill>
              </a:rPr>
              <a:t>.</a:t>
            </a:r>
            <a:endParaRPr lang="en-US" dirty="0">
              <a:solidFill>
                <a:srgbClr val="002060"/>
              </a:solidFill>
            </a:endParaRPr>
          </a:p>
        </p:txBody>
      </p:sp>
    </p:spTree>
    <p:custDataLst>
      <p:tags r:id="rId1"/>
    </p:custDataLst>
    <p:extLst>
      <p:ext uri="{BB962C8B-B14F-4D97-AF65-F5344CB8AC3E}">
        <p14:creationId xmlns:p14="http://schemas.microsoft.com/office/powerpoint/2010/main" val="1178527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Redundancy</a:t>
            </a:r>
            <a:endParaRPr lang="en-US" sz="3200" dirty="0"/>
          </a:p>
        </p:txBody>
      </p:sp>
      <p:sp>
        <p:nvSpPr>
          <p:cNvPr id="17" name="Rectangle 16"/>
          <p:cNvSpPr/>
          <p:nvPr/>
        </p:nvSpPr>
        <p:spPr>
          <a:xfrm>
            <a:off x="144088" y="639456"/>
            <a:ext cx="8881241" cy="5078313"/>
          </a:xfrm>
          <a:prstGeom prst="rect">
            <a:avLst/>
          </a:prstGeom>
        </p:spPr>
        <p:txBody>
          <a:bodyPr wrap="square">
            <a:spAutoFit/>
          </a:bodyPr>
          <a:lstStyle/>
          <a:p>
            <a:pPr marL="0" lvl="1" algn="just"/>
            <a:r>
              <a:rPr lang="en-US" b="1" i="1" dirty="0" smtClean="0">
                <a:solidFill>
                  <a:srgbClr val="002060"/>
                </a:solidFill>
                <a:effectLst>
                  <a:outerShdw blurRad="38100" dist="38100" dir="2700000" algn="tl">
                    <a:srgbClr val="000000">
                      <a:alpha val="43137"/>
                    </a:srgbClr>
                  </a:outerShdw>
                </a:effectLst>
              </a:rPr>
              <a:t>Spanning </a:t>
            </a:r>
            <a:r>
              <a:rPr lang="en-US" b="1" i="1" dirty="0">
                <a:solidFill>
                  <a:srgbClr val="002060"/>
                </a:solidFill>
                <a:effectLst>
                  <a:outerShdw blurRad="38100" dist="38100" dir="2700000" algn="tl">
                    <a:srgbClr val="000000">
                      <a:alpha val="43137"/>
                    </a:srgbClr>
                  </a:outerShdw>
                </a:effectLst>
              </a:rPr>
              <a:t>Tree </a:t>
            </a:r>
            <a:r>
              <a:rPr lang="en-US" dirty="0">
                <a:solidFill>
                  <a:srgbClr val="002060"/>
                </a:solidFill>
              </a:rPr>
              <a:t>is a network protocol that provides for redundancy: </a:t>
            </a:r>
          </a:p>
          <a:p>
            <a:pPr marL="285750" lvl="1" indent="-285750" algn="just">
              <a:buFont typeface="Courier New" panose="02070309020205020404" pitchFamily="49" charset="0"/>
              <a:buChar char="o"/>
            </a:pPr>
            <a:r>
              <a:rPr lang="en-US" dirty="0" smtClean="0">
                <a:solidFill>
                  <a:srgbClr val="002060"/>
                </a:solidFill>
              </a:rPr>
              <a:t>The </a:t>
            </a:r>
            <a:r>
              <a:rPr lang="en-US" dirty="0">
                <a:solidFill>
                  <a:srgbClr val="002060"/>
                </a:solidFill>
              </a:rPr>
              <a:t>basic function of STP is to prevent loops on a network when switches interconnect via multiple paths. </a:t>
            </a:r>
          </a:p>
          <a:p>
            <a:pPr marL="285750" lvl="1" indent="-285750" algn="just">
              <a:buFont typeface="Courier New" panose="02070309020205020404" pitchFamily="49" charset="0"/>
              <a:buChar char="o"/>
            </a:pPr>
            <a:endParaRPr lang="en-US" dirty="0" smtClean="0">
              <a:solidFill>
                <a:srgbClr val="002060"/>
              </a:solidFill>
            </a:endParaRPr>
          </a:p>
          <a:p>
            <a:pPr marL="285750" lvl="1" indent="-285750" algn="just">
              <a:buFont typeface="Courier New" panose="02070309020205020404" pitchFamily="49" charset="0"/>
              <a:buChar char="o"/>
            </a:pPr>
            <a:r>
              <a:rPr lang="en-US" dirty="0" smtClean="0">
                <a:solidFill>
                  <a:srgbClr val="002060"/>
                </a:solidFill>
              </a:rPr>
              <a:t>STP </a:t>
            </a:r>
            <a:r>
              <a:rPr lang="en-US" dirty="0">
                <a:solidFill>
                  <a:srgbClr val="002060"/>
                </a:solidFill>
              </a:rPr>
              <a:t>ensures that redundant physical links are loop-free. </a:t>
            </a:r>
            <a:r>
              <a:rPr lang="en-US" dirty="0">
                <a:solidFill>
                  <a:srgbClr val="002060"/>
                </a:solidFill>
              </a:rPr>
              <a:t>It ensures that there is only one logical path between all destinations on the network. </a:t>
            </a:r>
          </a:p>
          <a:p>
            <a:pPr marL="285750" lvl="1" indent="-285750" algn="just">
              <a:buFont typeface="Courier New" panose="02070309020205020404" pitchFamily="49" charset="0"/>
              <a:buChar char="o"/>
            </a:pPr>
            <a:endParaRPr lang="en-US" dirty="0" smtClean="0">
              <a:solidFill>
                <a:srgbClr val="002060"/>
              </a:solidFill>
            </a:endParaRPr>
          </a:p>
          <a:p>
            <a:pPr marL="285750" lvl="1" indent="-285750" algn="just">
              <a:buFont typeface="Courier New" panose="02070309020205020404" pitchFamily="49" charset="0"/>
              <a:buChar char="o"/>
            </a:pPr>
            <a:r>
              <a:rPr lang="en-US" dirty="0" smtClean="0">
                <a:solidFill>
                  <a:srgbClr val="002060"/>
                </a:solidFill>
              </a:rPr>
              <a:t>STP </a:t>
            </a:r>
            <a:r>
              <a:rPr lang="en-US" dirty="0">
                <a:solidFill>
                  <a:srgbClr val="002060"/>
                </a:solidFill>
              </a:rPr>
              <a:t>intentionally blocks redundant paths that could cause a loop</a:t>
            </a:r>
            <a:r>
              <a:rPr lang="en-US" dirty="0" smtClean="0">
                <a:solidFill>
                  <a:srgbClr val="002060"/>
                </a:solidFill>
              </a:rPr>
              <a:t>.</a:t>
            </a:r>
          </a:p>
          <a:p>
            <a:pPr marL="285750" lvl="1" indent="-285750" algn="just">
              <a:buFont typeface="Courier New" panose="02070309020205020404" pitchFamily="49" charset="0"/>
              <a:buChar char="o"/>
            </a:pPr>
            <a:endParaRPr lang="en-US" dirty="0">
              <a:solidFill>
                <a:srgbClr val="002060"/>
              </a:solidFill>
            </a:endParaRPr>
          </a:p>
          <a:p>
            <a:pPr marL="0" lvl="1" algn="just"/>
            <a:endParaRPr lang="en-US" dirty="0" smtClean="0">
              <a:solidFill>
                <a:srgbClr val="002060"/>
              </a:solidFill>
            </a:endParaRPr>
          </a:p>
          <a:p>
            <a:pPr marL="0" lvl="1" algn="just"/>
            <a:r>
              <a:rPr lang="en-US" dirty="0">
                <a:solidFill>
                  <a:srgbClr val="002060"/>
                </a:solidFill>
              </a:rPr>
              <a:t>The </a:t>
            </a:r>
            <a:r>
              <a:rPr lang="en-US" b="1" i="1" dirty="0">
                <a:solidFill>
                  <a:srgbClr val="002060"/>
                </a:solidFill>
                <a:effectLst>
                  <a:outerShdw blurRad="38100" dist="38100" dir="2700000" algn="tl">
                    <a:srgbClr val="000000">
                      <a:alpha val="43137"/>
                    </a:srgbClr>
                  </a:outerShdw>
                </a:effectLst>
              </a:rPr>
              <a:t>default gateway </a:t>
            </a:r>
            <a:r>
              <a:rPr lang="en-US" dirty="0">
                <a:solidFill>
                  <a:srgbClr val="002060"/>
                </a:solidFill>
              </a:rPr>
              <a:t>is typically the router that provides devices access to the rest of the network or to the Internet. </a:t>
            </a:r>
            <a:r>
              <a:rPr lang="en-US" dirty="0">
                <a:solidFill>
                  <a:srgbClr val="002060"/>
                </a:solidFill>
              </a:rPr>
              <a:t>If there is only one router serving as the default gateway, it is a single point of failure. </a:t>
            </a:r>
            <a:endParaRPr lang="en-US" dirty="0" smtClean="0">
              <a:solidFill>
                <a:srgbClr val="002060"/>
              </a:solidFill>
            </a:endParaRPr>
          </a:p>
          <a:p>
            <a:pPr marL="0" lvl="1" algn="just"/>
            <a:r>
              <a:rPr lang="en-US" dirty="0" smtClean="0">
                <a:solidFill>
                  <a:srgbClr val="002060"/>
                </a:solidFill>
              </a:rPr>
              <a:t>Router </a:t>
            </a:r>
            <a:r>
              <a:rPr lang="en-US" dirty="0">
                <a:solidFill>
                  <a:srgbClr val="002060"/>
                </a:solidFill>
              </a:rPr>
              <a:t>redundancy involves:</a:t>
            </a:r>
          </a:p>
          <a:p>
            <a:pPr marL="742950" lvl="2" indent="-285750" algn="just">
              <a:buFont typeface="Wingdings" panose="05000000000000000000" pitchFamily="2" charset="2"/>
              <a:buChar char="ü"/>
            </a:pPr>
            <a:r>
              <a:rPr lang="en-US" dirty="0">
                <a:solidFill>
                  <a:srgbClr val="002060"/>
                </a:solidFill>
              </a:rPr>
              <a:t>Choosing to install an additional standby router.</a:t>
            </a:r>
          </a:p>
          <a:p>
            <a:pPr marL="742950" lvl="2" indent="-285750" algn="just">
              <a:buFont typeface="Wingdings" panose="05000000000000000000" pitchFamily="2" charset="2"/>
              <a:buChar char="ü"/>
            </a:pPr>
            <a:endParaRPr lang="en-US" dirty="0" smtClean="0">
              <a:solidFill>
                <a:srgbClr val="002060"/>
              </a:solidFill>
            </a:endParaRPr>
          </a:p>
          <a:p>
            <a:pPr marL="742950" lvl="2" indent="-285750" algn="just">
              <a:buFont typeface="Wingdings" panose="05000000000000000000" pitchFamily="2" charset="2"/>
              <a:buChar char="ü"/>
            </a:pPr>
            <a:r>
              <a:rPr lang="en-US" dirty="0" smtClean="0">
                <a:solidFill>
                  <a:srgbClr val="002060"/>
                </a:solidFill>
              </a:rPr>
              <a:t>The </a:t>
            </a:r>
            <a:r>
              <a:rPr lang="en-US" dirty="0">
                <a:solidFill>
                  <a:srgbClr val="002060"/>
                </a:solidFill>
              </a:rPr>
              <a:t>ability of a network to dynamically recover from the failure of a router acting as a default gateway is known as first-hop redundancy</a:t>
            </a:r>
            <a:r>
              <a:rPr lang="en-US" dirty="0" smtClean="0">
                <a:solidFill>
                  <a:srgbClr val="002060"/>
                </a:solidFill>
              </a:rPr>
              <a:t>.</a:t>
            </a:r>
          </a:p>
        </p:txBody>
      </p:sp>
      <p:pic>
        <p:nvPicPr>
          <p:cNvPr id="4" name="Picture 3"/>
          <p:cNvPicPr>
            <a:picLocks noChangeAspect="1"/>
          </p:cNvPicPr>
          <p:nvPr/>
        </p:nvPicPr>
        <p:blipFill>
          <a:blip r:embed="rId4"/>
          <a:stretch>
            <a:fillRect/>
          </a:stretch>
        </p:blipFill>
        <p:spPr>
          <a:xfrm>
            <a:off x="9025329" y="681496"/>
            <a:ext cx="3038228" cy="2156162"/>
          </a:xfrm>
          <a:prstGeom prst="rect">
            <a:avLst/>
          </a:prstGeom>
        </p:spPr>
      </p:pic>
      <p:pic>
        <p:nvPicPr>
          <p:cNvPr id="5" name="Picture 4"/>
          <p:cNvPicPr>
            <a:picLocks noChangeAspect="1"/>
          </p:cNvPicPr>
          <p:nvPr/>
        </p:nvPicPr>
        <p:blipFill>
          <a:blip r:embed="rId5"/>
          <a:stretch>
            <a:fillRect/>
          </a:stretch>
        </p:blipFill>
        <p:spPr>
          <a:xfrm>
            <a:off x="9025329" y="2966645"/>
            <a:ext cx="3133267" cy="2622137"/>
          </a:xfrm>
          <a:prstGeom prst="rect">
            <a:avLst/>
          </a:prstGeom>
        </p:spPr>
      </p:pic>
    </p:spTree>
    <p:custDataLst>
      <p:tags r:id="rId1"/>
    </p:custDataLst>
    <p:extLst>
      <p:ext uri="{BB962C8B-B14F-4D97-AF65-F5344CB8AC3E}">
        <p14:creationId xmlns:p14="http://schemas.microsoft.com/office/powerpoint/2010/main" val="675495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Redundancy</a:t>
            </a:r>
            <a:endParaRPr lang="en-US" sz="3200" dirty="0"/>
          </a:p>
        </p:txBody>
      </p:sp>
      <p:sp>
        <p:nvSpPr>
          <p:cNvPr id="17" name="Rectangle 16"/>
          <p:cNvSpPr/>
          <p:nvPr/>
        </p:nvSpPr>
        <p:spPr>
          <a:xfrm>
            <a:off x="144087" y="639456"/>
            <a:ext cx="11900767" cy="5078313"/>
          </a:xfrm>
          <a:prstGeom prst="rect">
            <a:avLst/>
          </a:prstGeom>
        </p:spPr>
        <p:txBody>
          <a:bodyPr wrap="square">
            <a:spAutoFit/>
          </a:bodyPr>
          <a:lstStyle/>
          <a:p>
            <a:pPr marL="0" lvl="1" algn="just"/>
            <a:r>
              <a:rPr lang="en-US" b="1" dirty="0" smtClean="0">
                <a:solidFill>
                  <a:srgbClr val="002060"/>
                </a:solidFill>
              </a:rPr>
              <a:t>Location </a:t>
            </a:r>
            <a:r>
              <a:rPr lang="en-US" b="1" dirty="0">
                <a:solidFill>
                  <a:srgbClr val="002060"/>
                </a:solidFill>
              </a:rPr>
              <a:t>Redundancy </a:t>
            </a:r>
            <a:endParaRPr lang="en-US" b="1" dirty="0" smtClean="0">
              <a:solidFill>
                <a:srgbClr val="002060"/>
              </a:solidFill>
            </a:endParaRPr>
          </a:p>
          <a:p>
            <a:pPr marL="0" lvl="1" algn="just"/>
            <a:r>
              <a:rPr lang="en-US" dirty="0" smtClean="0">
                <a:solidFill>
                  <a:srgbClr val="002060"/>
                </a:solidFill>
              </a:rPr>
              <a:t>An </a:t>
            </a:r>
            <a:r>
              <a:rPr lang="en-US" dirty="0">
                <a:solidFill>
                  <a:srgbClr val="002060"/>
                </a:solidFill>
              </a:rPr>
              <a:t>organization may need to consider location redundancy depending on its needs. </a:t>
            </a:r>
            <a:r>
              <a:rPr lang="en-US" dirty="0">
                <a:solidFill>
                  <a:srgbClr val="002060"/>
                </a:solidFill>
              </a:rPr>
              <a:t>The following outlines three forms of location redundancy:</a:t>
            </a:r>
          </a:p>
          <a:p>
            <a:pPr marL="0" lvl="1" algn="just"/>
            <a:endParaRPr lang="en-US" b="1" dirty="0" smtClean="0">
              <a:solidFill>
                <a:srgbClr val="002060"/>
              </a:solidFill>
            </a:endParaRPr>
          </a:p>
          <a:p>
            <a:pPr marL="0" lvl="1" algn="just"/>
            <a:r>
              <a:rPr lang="en-US" b="1" dirty="0" smtClean="0">
                <a:solidFill>
                  <a:srgbClr val="002060"/>
                </a:solidFill>
              </a:rPr>
              <a:t>Synchronous </a:t>
            </a:r>
          </a:p>
          <a:p>
            <a:pPr marL="0" lvl="1" algn="just"/>
            <a:r>
              <a:rPr lang="en-US" b="1" i="1" dirty="0" smtClean="0">
                <a:solidFill>
                  <a:srgbClr val="C00000"/>
                </a:solidFill>
              </a:rPr>
              <a:t>Synchronizes </a:t>
            </a:r>
            <a:r>
              <a:rPr lang="en-US" b="1" i="1" dirty="0">
                <a:solidFill>
                  <a:srgbClr val="C00000"/>
                </a:solidFill>
              </a:rPr>
              <a:t>both locations in real time</a:t>
            </a:r>
            <a:r>
              <a:rPr lang="en-US" dirty="0">
                <a:solidFill>
                  <a:srgbClr val="002060"/>
                </a:solidFill>
              </a:rPr>
              <a:t>, requires high bandwidth and locations must be close together to reduce latency.</a:t>
            </a:r>
          </a:p>
          <a:p>
            <a:pPr marL="0" lvl="1" algn="just"/>
            <a:endParaRPr lang="en-US" b="1" dirty="0" smtClean="0">
              <a:solidFill>
                <a:srgbClr val="002060"/>
              </a:solidFill>
            </a:endParaRPr>
          </a:p>
          <a:p>
            <a:pPr marL="0" lvl="1" algn="just"/>
            <a:r>
              <a:rPr lang="en-US" b="1" dirty="0" smtClean="0">
                <a:solidFill>
                  <a:srgbClr val="002060"/>
                </a:solidFill>
              </a:rPr>
              <a:t>Asynchronous Replication</a:t>
            </a:r>
            <a:r>
              <a:rPr lang="en-US" dirty="0" smtClean="0">
                <a:solidFill>
                  <a:srgbClr val="002060"/>
                </a:solidFill>
              </a:rPr>
              <a:t> </a:t>
            </a:r>
          </a:p>
          <a:p>
            <a:pPr marL="0" lvl="1" algn="just"/>
            <a:r>
              <a:rPr lang="en-US" b="1" i="1" dirty="0" smtClean="0">
                <a:solidFill>
                  <a:srgbClr val="C00000"/>
                </a:solidFill>
              </a:rPr>
              <a:t>Not </a:t>
            </a:r>
            <a:r>
              <a:rPr lang="en-US" b="1" i="1" dirty="0">
                <a:solidFill>
                  <a:srgbClr val="C00000"/>
                </a:solidFill>
              </a:rPr>
              <a:t>synchronized in real time</a:t>
            </a:r>
            <a:r>
              <a:rPr lang="en-US" dirty="0">
                <a:solidFill>
                  <a:srgbClr val="002060"/>
                </a:solidFill>
              </a:rPr>
              <a:t> but close to it, requires less bandwidth and sites can be further apart because latency is less of an issue.</a:t>
            </a:r>
          </a:p>
          <a:p>
            <a:pPr marL="0" lvl="1" algn="just"/>
            <a:endParaRPr lang="en-US" b="1" dirty="0" smtClean="0">
              <a:solidFill>
                <a:srgbClr val="002060"/>
              </a:solidFill>
            </a:endParaRPr>
          </a:p>
          <a:p>
            <a:pPr marL="0" lvl="1" algn="just"/>
            <a:r>
              <a:rPr lang="en-US" b="1" dirty="0" smtClean="0">
                <a:solidFill>
                  <a:srgbClr val="002060"/>
                </a:solidFill>
              </a:rPr>
              <a:t>Point-in-time-Replication </a:t>
            </a:r>
          </a:p>
          <a:p>
            <a:pPr marL="0" lvl="1" algn="just"/>
            <a:r>
              <a:rPr lang="en-US" b="1" i="1" dirty="0" smtClean="0">
                <a:solidFill>
                  <a:srgbClr val="C00000"/>
                </a:solidFill>
              </a:rPr>
              <a:t>Updates </a:t>
            </a:r>
            <a:r>
              <a:rPr lang="en-US" b="1" i="1" dirty="0">
                <a:solidFill>
                  <a:srgbClr val="C00000"/>
                </a:solidFill>
              </a:rPr>
              <a:t>the backup data location periodically </a:t>
            </a:r>
            <a:r>
              <a:rPr lang="en-US" dirty="0">
                <a:solidFill>
                  <a:srgbClr val="002060"/>
                </a:solidFill>
              </a:rPr>
              <a:t>and is the most bandwidth conservative option because it does not require a constant connection</a:t>
            </a:r>
            <a:r>
              <a:rPr lang="en-US" dirty="0" smtClean="0">
                <a:solidFill>
                  <a:srgbClr val="002060"/>
                </a:solidFill>
              </a:rPr>
              <a:t>.</a:t>
            </a:r>
          </a:p>
          <a:p>
            <a:pPr marL="0" lvl="1" algn="just"/>
            <a:endParaRPr lang="en-US" dirty="0">
              <a:solidFill>
                <a:srgbClr val="002060"/>
              </a:solidFill>
            </a:endParaRPr>
          </a:p>
          <a:p>
            <a:pPr marL="0" lvl="1" algn="just"/>
            <a:r>
              <a:rPr lang="en-US" b="1" dirty="0">
                <a:solidFill>
                  <a:srgbClr val="002060"/>
                </a:solidFill>
              </a:rPr>
              <a:t>Resiliency</a:t>
            </a:r>
            <a:r>
              <a:rPr lang="en-US" dirty="0">
                <a:solidFill>
                  <a:srgbClr val="002060"/>
                </a:solidFill>
              </a:rPr>
              <a:t> defines the </a:t>
            </a:r>
            <a:r>
              <a:rPr lang="en-US" b="1" i="1" dirty="0">
                <a:solidFill>
                  <a:srgbClr val="C00000"/>
                </a:solidFill>
              </a:rPr>
              <a:t>methods and configurations used to make a system or network tolerant of failure</a:t>
            </a:r>
            <a:r>
              <a:rPr lang="en-US" dirty="0">
                <a:solidFill>
                  <a:srgbClr val="002060"/>
                </a:solidFill>
              </a:rPr>
              <a:t>. Routing protocols provide resiliency. Resilient design is more than just adding redundancy. </a:t>
            </a:r>
            <a:r>
              <a:rPr lang="en-US" dirty="0">
                <a:solidFill>
                  <a:srgbClr val="002060"/>
                </a:solidFill>
              </a:rPr>
              <a:t>Resiliency is critical to understand the business needs of the organization, and then incorporate redundancy to create a resilient </a:t>
            </a:r>
            <a:r>
              <a:rPr lang="en-US" dirty="0" smtClean="0">
                <a:solidFill>
                  <a:srgbClr val="002060"/>
                </a:solidFill>
              </a:rPr>
              <a:t>network</a:t>
            </a:r>
            <a:endParaRPr lang="en-US" dirty="0">
              <a:solidFill>
                <a:srgbClr val="002060"/>
              </a:solidFill>
            </a:endParaRPr>
          </a:p>
        </p:txBody>
      </p:sp>
    </p:spTree>
    <p:custDataLst>
      <p:tags r:id="rId1"/>
    </p:custDataLst>
    <p:extLst>
      <p:ext uri="{BB962C8B-B14F-4D97-AF65-F5344CB8AC3E}">
        <p14:creationId xmlns:p14="http://schemas.microsoft.com/office/powerpoint/2010/main" val="1578908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Incident Response</a:t>
            </a:r>
            <a:endParaRPr lang="en-US" sz="3200" dirty="0"/>
          </a:p>
        </p:txBody>
      </p:sp>
      <p:sp>
        <p:nvSpPr>
          <p:cNvPr id="17" name="Rectangle 16"/>
          <p:cNvSpPr/>
          <p:nvPr/>
        </p:nvSpPr>
        <p:spPr>
          <a:xfrm>
            <a:off x="144087" y="681496"/>
            <a:ext cx="11974341" cy="4985980"/>
          </a:xfrm>
          <a:prstGeom prst="rect">
            <a:avLst/>
          </a:prstGeom>
        </p:spPr>
        <p:txBody>
          <a:bodyPr wrap="square">
            <a:spAutoFit/>
          </a:bodyPr>
          <a:lstStyle/>
          <a:p>
            <a:pPr algn="just"/>
            <a:r>
              <a:rPr lang="en-US" dirty="0" smtClean="0">
                <a:solidFill>
                  <a:srgbClr val="002060"/>
                </a:solidFill>
              </a:rPr>
              <a:t>Incident </a:t>
            </a:r>
            <a:r>
              <a:rPr lang="en-US" dirty="0">
                <a:solidFill>
                  <a:srgbClr val="002060"/>
                </a:solidFill>
              </a:rPr>
              <a:t>response defines the procedures that an organization follows after an event occurs outside the normal range. When an incident occurs, the organization must know how to respond. </a:t>
            </a:r>
            <a:r>
              <a:rPr lang="en-US" dirty="0" smtClean="0">
                <a:solidFill>
                  <a:srgbClr val="002060"/>
                </a:solidFill>
              </a:rPr>
              <a:t>Organizations </a:t>
            </a:r>
            <a:r>
              <a:rPr lang="en-US" dirty="0">
                <a:solidFill>
                  <a:srgbClr val="002060"/>
                </a:solidFill>
              </a:rPr>
              <a:t>needs to develop an incident response plan and put together a Computer Security Incident Response Team (CSIRT) to manage the response</a:t>
            </a:r>
            <a:r>
              <a:rPr lang="en-US" dirty="0" smtClean="0">
                <a:solidFill>
                  <a:srgbClr val="002060"/>
                </a:solidFill>
              </a:rPr>
              <a:t>. </a:t>
            </a:r>
          </a:p>
          <a:p>
            <a:pPr algn="ctr"/>
            <a:r>
              <a:rPr lang="en-US" dirty="0" smtClean="0">
                <a:solidFill>
                  <a:srgbClr val="C00000"/>
                </a:solidFill>
              </a:rPr>
              <a:t>Incident </a:t>
            </a:r>
            <a:r>
              <a:rPr lang="en-US" dirty="0">
                <a:solidFill>
                  <a:srgbClr val="C00000"/>
                </a:solidFill>
              </a:rPr>
              <a:t>response has consist of four phases:</a:t>
            </a:r>
          </a:p>
          <a:p>
            <a:pPr marL="800100" lvl="1" indent="-342900" algn="just">
              <a:buFont typeface="+mj-lt"/>
              <a:buAutoNum type="arabicPeriod"/>
            </a:pPr>
            <a:r>
              <a:rPr lang="en-US" b="1" dirty="0">
                <a:solidFill>
                  <a:srgbClr val="002060"/>
                </a:solidFill>
              </a:rPr>
              <a:t>Preparation </a:t>
            </a:r>
            <a:r>
              <a:rPr lang="en-US" sz="1600" i="1" dirty="0" smtClean="0">
                <a:solidFill>
                  <a:srgbClr val="002060"/>
                </a:solidFill>
              </a:rPr>
              <a:t>planning </a:t>
            </a:r>
            <a:r>
              <a:rPr lang="en-US" sz="1600" i="1" dirty="0">
                <a:solidFill>
                  <a:srgbClr val="002060"/>
                </a:solidFill>
              </a:rPr>
              <a:t>for potential incidents</a:t>
            </a:r>
          </a:p>
          <a:p>
            <a:pPr marL="800100" lvl="1" indent="-342900" algn="just">
              <a:buFont typeface="+mj-lt"/>
              <a:buAutoNum type="arabicPeriod"/>
            </a:pPr>
            <a:r>
              <a:rPr lang="en-US" b="1" dirty="0">
                <a:solidFill>
                  <a:srgbClr val="002060"/>
                </a:solidFill>
              </a:rPr>
              <a:t>Detection and Analysis </a:t>
            </a:r>
            <a:r>
              <a:rPr lang="en-US" sz="1600" i="1" dirty="0" smtClean="0">
                <a:solidFill>
                  <a:srgbClr val="002060"/>
                </a:solidFill>
              </a:rPr>
              <a:t>discovering </a:t>
            </a:r>
            <a:r>
              <a:rPr lang="en-US" sz="1600" i="1" dirty="0">
                <a:solidFill>
                  <a:srgbClr val="002060"/>
                </a:solidFill>
              </a:rPr>
              <a:t>the incident</a:t>
            </a:r>
          </a:p>
          <a:p>
            <a:pPr marL="800100" lvl="1" indent="-342900" algn="just">
              <a:buFont typeface="+mj-lt"/>
              <a:buAutoNum type="arabicPeriod"/>
            </a:pPr>
            <a:r>
              <a:rPr lang="en-US" b="1" dirty="0">
                <a:solidFill>
                  <a:srgbClr val="002060"/>
                </a:solidFill>
              </a:rPr>
              <a:t>Containment and Eradication, and Recovery </a:t>
            </a:r>
            <a:r>
              <a:rPr lang="en-US" sz="1600" i="1" dirty="0" smtClean="0">
                <a:solidFill>
                  <a:srgbClr val="002060"/>
                </a:solidFill>
              </a:rPr>
              <a:t>efforts </a:t>
            </a:r>
            <a:r>
              <a:rPr lang="en-US" sz="1600" i="1" dirty="0">
                <a:solidFill>
                  <a:srgbClr val="002060"/>
                </a:solidFill>
              </a:rPr>
              <a:t>to immediately </a:t>
            </a:r>
            <a:r>
              <a:rPr lang="en-US" sz="1600" i="1" dirty="0" smtClean="0">
                <a:solidFill>
                  <a:srgbClr val="002060"/>
                </a:solidFill>
              </a:rPr>
              <a:t>contain/eradicate </a:t>
            </a:r>
            <a:r>
              <a:rPr lang="en-US" sz="1600" i="1" dirty="0">
                <a:solidFill>
                  <a:srgbClr val="002060"/>
                </a:solidFill>
              </a:rPr>
              <a:t>the threat </a:t>
            </a:r>
            <a:r>
              <a:rPr lang="en-US" sz="1600" i="1" dirty="0" smtClean="0">
                <a:solidFill>
                  <a:srgbClr val="002060"/>
                </a:solidFill>
              </a:rPr>
              <a:t>&amp; begin recovery</a:t>
            </a:r>
            <a:endParaRPr lang="en-US" i="1" dirty="0">
              <a:solidFill>
                <a:srgbClr val="002060"/>
              </a:solidFill>
            </a:endParaRPr>
          </a:p>
          <a:p>
            <a:pPr marL="800100" lvl="1" indent="-342900" algn="just">
              <a:buFont typeface="+mj-lt"/>
              <a:buAutoNum type="arabicPeriod"/>
            </a:pPr>
            <a:r>
              <a:rPr lang="en-US" b="1" dirty="0">
                <a:solidFill>
                  <a:srgbClr val="002060"/>
                </a:solidFill>
              </a:rPr>
              <a:t>Post-Incident Follow-Up </a:t>
            </a:r>
            <a:r>
              <a:rPr lang="en-US" sz="1600" i="1" dirty="0" smtClean="0">
                <a:solidFill>
                  <a:srgbClr val="002060"/>
                </a:solidFill>
              </a:rPr>
              <a:t>investigate </a:t>
            </a:r>
            <a:r>
              <a:rPr lang="en-US" sz="1600" i="1" dirty="0">
                <a:solidFill>
                  <a:srgbClr val="002060"/>
                </a:solidFill>
              </a:rPr>
              <a:t>the cause of the incident </a:t>
            </a:r>
            <a:r>
              <a:rPr lang="en-US" sz="1600" i="1" dirty="0" smtClean="0">
                <a:solidFill>
                  <a:srgbClr val="002060"/>
                </a:solidFill>
              </a:rPr>
              <a:t>&amp; ask </a:t>
            </a:r>
            <a:r>
              <a:rPr lang="en-US" sz="1600" i="1" dirty="0">
                <a:solidFill>
                  <a:srgbClr val="002060"/>
                </a:solidFill>
              </a:rPr>
              <a:t>questions to better understand the nature of </a:t>
            </a:r>
            <a:r>
              <a:rPr lang="en-US" sz="1600" i="1" dirty="0" smtClean="0">
                <a:solidFill>
                  <a:srgbClr val="002060"/>
                </a:solidFill>
              </a:rPr>
              <a:t>the threat</a:t>
            </a:r>
            <a:endParaRPr lang="en-US" i="1" dirty="0">
              <a:solidFill>
                <a:srgbClr val="002060"/>
              </a:solidFill>
            </a:endParaRPr>
          </a:p>
          <a:p>
            <a:pPr algn="just"/>
            <a:endParaRPr lang="en-US" dirty="0" smtClean="0">
              <a:solidFill>
                <a:srgbClr val="002060"/>
              </a:solidFill>
            </a:endParaRPr>
          </a:p>
          <a:p>
            <a:pPr algn="ctr"/>
            <a:r>
              <a:rPr lang="en-US" dirty="0" smtClean="0">
                <a:solidFill>
                  <a:srgbClr val="C00000"/>
                </a:solidFill>
              </a:rPr>
              <a:t>There </a:t>
            </a:r>
            <a:r>
              <a:rPr lang="en-US" dirty="0">
                <a:solidFill>
                  <a:srgbClr val="C00000"/>
                </a:solidFill>
              </a:rPr>
              <a:t>are many technologies that are used to implement an incident response:</a:t>
            </a:r>
          </a:p>
          <a:p>
            <a:pPr algn="just"/>
            <a:r>
              <a:rPr lang="en-US" b="1" dirty="0">
                <a:solidFill>
                  <a:srgbClr val="002060"/>
                </a:solidFill>
              </a:rPr>
              <a:t>Network Admission Control (NAC) </a:t>
            </a:r>
            <a:r>
              <a:rPr lang="en-US" sz="1600" i="1" dirty="0" smtClean="0">
                <a:solidFill>
                  <a:srgbClr val="002060"/>
                </a:solidFill>
              </a:rPr>
              <a:t>allows </a:t>
            </a:r>
            <a:r>
              <a:rPr lang="en-US" sz="1600" i="1" dirty="0">
                <a:solidFill>
                  <a:srgbClr val="002060"/>
                </a:solidFill>
              </a:rPr>
              <a:t>network access for authorized users with compliant systems. </a:t>
            </a:r>
            <a:r>
              <a:rPr lang="en-US" sz="1600" i="1" dirty="0">
                <a:solidFill>
                  <a:srgbClr val="002060"/>
                </a:solidFill>
              </a:rPr>
              <a:t>A compliant system meets all of the policy requirements of the organization. </a:t>
            </a:r>
            <a:endParaRPr lang="en-US" i="1" dirty="0">
              <a:solidFill>
                <a:srgbClr val="002060"/>
              </a:solidFill>
            </a:endParaRPr>
          </a:p>
          <a:p>
            <a:pPr algn="just"/>
            <a:r>
              <a:rPr lang="en-US" b="1" dirty="0">
                <a:solidFill>
                  <a:srgbClr val="002060"/>
                </a:solidFill>
              </a:rPr>
              <a:t>Intrusion Detection Systems (IDSs) </a:t>
            </a:r>
            <a:r>
              <a:rPr lang="en-US" sz="1600" i="1" dirty="0" smtClean="0">
                <a:solidFill>
                  <a:srgbClr val="002060"/>
                </a:solidFill>
              </a:rPr>
              <a:t>monitor </a:t>
            </a:r>
            <a:r>
              <a:rPr lang="en-US" sz="1600" i="1" dirty="0">
                <a:solidFill>
                  <a:srgbClr val="002060"/>
                </a:solidFill>
              </a:rPr>
              <a:t>the traffic on a network. </a:t>
            </a:r>
            <a:r>
              <a:rPr lang="en-US" sz="1600" i="1" dirty="0">
                <a:solidFill>
                  <a:srgbClr val="002060"/>
                </a:solidFill>
              </a:rPr>
              <a:t>IDS systems are passive. </a:t>
            </a:r>
          </a:p>
          <a:p>
            <a:pPr algn="just"/>
            <a:r>
              <a:rPr lang="en-US" b="1" dirty="0">
                <a:solidFill>
                  <a:srgbClr val="002060"/>
                </a:solidFill>
              </a:rPr>
              <a:t>Intrusion Prevention Systems </a:t>
            </a:r>
            <a:r>
              <a:rPr lang="en-US" sz="1600" i="1" dirty="0" smtClean="0">
                <a:solidFill>
                  <a:srgbClr val="002060"/>
                </a:solidFill>
              </a:rPr>
              <a:t>operates </a:t>
            </a:r>
            <a:r>
              <a:rPr lang="en-US" sz="1600" i="1" dirty="0">
                <a:solidFill>
                  <a:srgbClr val="002060"/>
                </a:solidFill>
              </a:rPr>
              <a:t>in inline mode. </a:t>
            </a:r>
            <a:r>
              <a:rPr lang="en-US" sz="1600" i="1" dirty="0">
                <a:solidFill>
                  <a:srgbClr val="002060"/>
                </a:solidFill>
              </a:rPr>
              <a:t>It can detect and immediately address a network problem.</a:t>
            </a:r>
          </a:p>
          <a:p>
            <a:pPr algn="just"/>
            <a:r>
              <a:rPr lang="en-US" b="1" dirty="0" err="1">
                <a:solidFill>
                  <a:srgbClr val="002060"/>
                </a:solidFill>
              </a:rPr>
              <a:t>NetFlow</a:t>
            </a:r>
            <a:r>
              <a:rPr lang="en-US" b="1" dirty="0">
                <a:solidFill>
                  <a:srgbClr val="002060"/>
                </a:solidFill>
              </a:rPr>
              <a:t> and IPFIX </a:t>
            </a:r>
            <a:r>
              <a:rPr lang="en-US" sz="1600" i="1" dirty="0" err="1" smtClean="0">
                <a:solidFill>
                  <a:srgbClr val="002060"/>
                </a:solidFill>
              </a:rPr>
              <a:t>NetFlow</a:t>
            </a:r>
            <a:r>
              <a:rPr lang="en-US" sz="1600" i="1" dirty="0" smtClean="0">
                <a:solidFill>
                  <a:srgbClr val="002060"/>
                </a:solidFill>
              </a:rPr>
              <a:t> </a:t>
            </a:r>
            <a:r>
              <a:rPr lang="en-US" sz="1600" i="1" dirty="0">
                <a:solidFill>
                  <a:srgbClr val="002060"/>
                </a:solidFill>
              </a:rPr>
              <a:t>is a Cisco IOS technology that provides statistics on packets flowing through a Cisco router or multilayer switch. </a:t>
            </a:r>
            <a:r>
              <a:rPr lang="en-US" sz="1600" i="1" dirty="0">
                <a:solidFill>
                  <a:srgbClr val="002060"/>
                </a:solidFill>
              </a:rPr>
              <a:t>The Internet Engineering Task Force (IETF) used Cisco’s </a:t>
            </a:r>
            <a:r>
              <a:rPr lang="en-US" sz="1600" i="1" dirty="0" err="1">
                <a:solidFill>
                  <a:srgbClr val="002060"/>
                </a:solidFill>
              </a:rPr>
              <a:t>NetFlow</a:t>
            </a:r>
            <a:r>
              <a:rPr lang="en-US" sz="1600" i="1" dirty="0">
                <a:solidFill>
                  <a:srgbClr val="002060"/>
                </a:solidFill>
              </a:rPr>
              <a:t> Version 9 as the basis for IP Flow Information Export (IPFIX).</a:t>
            </a:r>
          </a:p>
          <a:p>
            <a:pPr algn="just"/>
            <a:r>
              <a:rPr lang="en-US" b="1" dirty="0">
                <a:solidFill>
                  <a:srgbClr val="002060"/>
                </a:solidFill>
              </a:rPr>
              <a:t>Advanced Threat Intelligence </a:t>
            </a:r>
            <a:r>
              <a:rPr lang="en-US" sz="1600" i="1" dirty="0" smtClean="0">
                <a:solidFill>
                  <a:srgbClr val="002060"/>
                </a:solidFill>
              </a:rPr>
              <a:t>can </a:t>
            </a:r>
            <a:r>
              <a:rPr lang="en-US" sz="1600" i="1" dirty="0">
                <a:solidFill>
                  <a:srgbClr val="002060"/>
                </a:solidFill>
              </a:rPr>
              <a:t>help organizations detect attacks during one of the stages of the cyberattack (and sometimes before with the right information</a:t>
            </a:r>
            <a:r>
              <a:rPr lang="en-US" sz="1600" i="1" dirty="0" smtClean="0">
                <a:solidFill>
                  <a:srgbClr val="002060"/>
                </a:solidFill>
              </a:rPr>
              <a:t>).</a:t>
            </a:r>
            <a:endParaRPr lang="en-US" sz="1600" i="1" dirty="0">
              <a:solidFill>
                <a:srgbClr val="002060"/>
              </a:solidFill>
            </a:endParaRPr>
          </a:p>
        </p:txBody>
      </p:sp>
    </p:spTree>
    <p:custDataLst>
      <p:tags r:id="rId1"/>
    </p:custDataLst>
    <p:extLst>
      <p:ext uri="{BB962C8B-B14F-4D97-AF65-F5344CB8AC3E}">
        <p14:creationId xmlns:p14="http://schemas.microsoft.com/office/powerpoint/2010/main" val="3559111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Disaster Recovery</a:t>
            </a:r>
            <a:endParaRPr lang="en-US" sz="3200" dirty="0"/>
          </a:p>
        </p:txBody>
      </p:sp>
      <p:sp>
        <p:nvSpPr>
          <p:cNvPr id="17" name="Rectangle 16"/>
          <p:cNvSpPr/>
          <p:nvPr/>
        </p:nvSpPr>
        <p:spPr>
          <a:xfrm>
            <a:off x="144087" y="681496"/>
            <a:ext cx="11837707" cy="4247317"/>
          </a:xfrm>
          <a:prstGeom prst="rect">
            <a:avLst/>
          </a:prstGeom>
        </p:spPr>
        <p:txBody>
          <a:bodyPr wrap="square">
            <a:spAutoFit/>
          </a:bodyPr>
          <a:lstStyle/>
          <a:p>
            <a:pPr algn="just"/>
            <a:r>
              <a:rPr lang="en-US" b="1" dirty="0" smtClean="0">
                <a:solidFill>
                  <a:srgbClr val="002060"/>
                </a:solidFill>
              </a:rPr>
              <a:t>Types </a:t>
            </a:r>
            <a:r>
              <a:rPr lang="en-US" b="1" dirty="0">
                <a:solidFill>
                  <a:srgbClr val="002060"/>
                </a:solidFill>
              </a:rPr>
              <a:t>of Disasters </a:t>
            </a:r>
            <a:endParaRPr lang="en-US" b="1" dirty="0" smtClean="0">
              <a:solidFill>
                <a:srgbClr val="002060"/>
              </a:solidFill>
            </a:endParaRPr>
          </a:p>
          <a:p>
            <a:pPr marL="285750" indent="-285750" algn="just">
              <a:buFont typeface="Wingdings" panose="05000000000000000000" pitchFamily="2" charset="2"/>
              <a:buChar char="ü"/>
            </a:pPr>
            <a:r>
              <a:rPr lang="en-US" dirty="0" smtClean="0">
                <a:solidFill>
                  <a:srgbClr val="002060"/>
                </a:solidFill>
              </a:rPr>
              <a:t>It </a:t>
            </a:r>
            <a:r>
              <a:rPr lang="en-US" dirty="0">
                <a:solidFill>
                  <a:srgbClr val="002060"/>
                </a:solidFill>
              </a:rPr>
              <a:t>is critical to keep an organization functioning when a disaster occurs. </a:t>
            </a:r>
            <a:r>
              <a:rPr lang="en-US" dirty="0">
                <a:solidFill>
                  <a:srgbClr val="002060"/>
                </a:solidFill>
              </a:rPr>
              <a:t>A disaster includes any natural or human-caused event that damages assets or property and impairs the ability for the organization to continue operating.</a:t>
            </a:r>
          </a:p>
          <a:p>
            <a:pPr algn="just"/>
            <a:endParaRPr lang="en-US" b="1" dirty="0" smtClean="0">
              <a:solidFill>
                <a:srgbClr val="002060"/>
              </a:solidFill>
            </a:endParaRPr>
          </a:p>
          <a:p>
            <a:pPr algn="just"/>
            <a:r>
              <a:rPr lang="en-US" b="1" dirty="0" smtClean="0">
                <a:solidFill>
                  <a:srgbClr val="002060"/>
                </a:solidFill>
              </a:rPr>
              <a:t>Natural </a:t>
            </a:r>
            <a:r>
              <a:rPr lang="en-US" b="1" dirty="0">
                <a:solidFill>
                  <a:srgbClr val="002060"/>
                </a:solidFill>
              </a:rPr>
              <a:t>Disasters </a:t>
            </a:r>
            <a:endParaRPr lang="en-US" dirty="0">
              <a:solidFill>
                <a:srgbClr val="002060"/>
              </a:solidFill>
            </a:endParaRPr>
          </a:p>
          <a:p>
            <a:pPr marL="742950" lvl="1" indent="-285750" algn="just">
              <a:buFont typeface="Wingdings" panose="05000000000000000000" pitchFamily="2" charset="2"/>
              <a:buChar char="ü"/>
            </a:pPr>
            <a:r>
              <a:rPr lang="en-US" dirty="0" smtClean="0">
                <a:solidFill>
                  <a:srgbClr val="002060"/>
                </a:solidFill>
              </a:rPr>
              <a:t>geological </a:t>
            </a:r>
            <a:r>
              <a:rPr lang="en-US" dirty="0">
                <a:solidFill>
                  <a:srgbClr val="002060"/>
                </a:solidFill>
              </a:rPr>
              <a:t>disasters (earthquakes, landslides, volcanoes, and tsunamis), meteorological disasters (hurricanes, tornadoes, snow storms, lightning, and hail), health disasters (widespread illnesses, quarantines, and pandemics) and miscellaneous disasters (fires, floods, solar storms, and avalanches).</a:t>
            </a:r>
          </a:p>
          <a:p>
            <a:pPr algn="just"/>
            <a:endParaRPr lang="en-US" dirty="0" smtClean="0">
              <a:solidFill>
                <a:srgbClr val="002060"/>
              </a:solidFill>
            </a:endParaRPr>
          </a:p>
          <a:p>
            <a:pPr algn="just"/>
            <a:r>
              <a:rPr lang="en-US" b="1" dirty="0" smtClean="0">
                <a:solidFill>
                  <a:srgbClr val="002060"/>
                </a:solidFill>
              </a:rPr>
              <a:t>Human-caused </a:t>
            </a:r>
            <a:r>
              <a:rPr lang="en-US" b="1" dirty="0">
                <a:solidFill>
                  <a:srgbClr val="002060"/>
                </a:solidFill>
              </a:rPr>
              <a:t>Disasters</a:t>
            </a:r>
            <a:r>
              <a:rPr lang="en-US" dirty="0">
                <a:solidFill>
                  <a:srgbClr val="002060"/>
                </a:solidFill>
              </a:rPr>
              <a:t> </a:t>
            </a:r>
            <a:endParaRPr lang="en-US" dirty="0" smtClean="0">
              <a:solidFill>
                <a:srgbClr val="002060"/>
              </a:solidFill>
            </a:endParaRPr>
          </a:p>
          <a:p>
            <a:pPr marL="742950" lvl="1" indent="-285750" algn="just">
              <a:buFont typeface="Wingdings" panose="05000000000000000000" pitchFamily="2" charset="2"/>
              <a:buChar char="ü"/>
            </a:pPr>
            <a:r>
              <a:rPr lang="en-US" dirty="0">
                <a:solidFill>
                  <a:srgbClr val="002060"/>
                </a:solidFill>
              </a:rPr>
              <a:t>labor </a:t>
            </a:r>
            <a:r>
              <a:rPr lang="en-US" dirty="0">
                <a:solidFill>
                  <a:srgbClr val="002060"/>
                </a:solidFill>
              </a:rPr>
              <a:t>events (strikes, walkouts, and slowdowns), social-political events (vandalism, blockades, protests, sabotage, terrorism, and war), materials events (hazardous spills and fires) and utilities disruptions (power failures, communication outages, fuel shortages, and radioactive fallout)</a:t>
            </a:r>
          </a:p>
          <a:p>
            <a:pPr marL="285750" indent="-285750">
              <a:buFont typeface="Wingdings" panose="05000000000000000000" pitchFamily="2" charset="2"/>
              <a:buChar char="ü"/>
            </a:pPr>
            <a:endParaRPr lang="en-US" dirty="0">
              <a:solidFill>
                <a:srgbClr val="002060"/>
              </a:solidFill>
            </a:endParaRPr>
          </a:p>
          <a:p>
            <a:pPr marL="285750" indent="-285750" algn="just">
              <a:buFont typeface="Wingdings" panose="05000000000000000000" pitchFamily="2" charset="2"/>
              <a:buChar char="ü"/>
            </a:pPr>
            <a:endParaRPr lang="en-US" dirty="0" smtClean="0">
              <a:solidFill>
                <a:srgbClr val="FF0000"/>
              </a:solidFill>
            </a:endParaRPr>
          </a:p>
        </p:txBody>
      </p:sp>
    </p:spTree>
    <p:custDataLst>
      <p:tags r:id="rId1"/>
    </p:custDataLst>
    <p:extLst>
      <p:ext uri="{BB962C8B-B14F-4D97-AF65-F5344CB8AC3E}">
        <p14:creationId xmlns:p14="http://schemas.microsoft.com/office/powerpoint/2010/main" val="1907419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Disaster Recovery</a:t>
            </a:r>
            <a:endParaRPr lang="en-US" sz="3200" dirty="0"/>
          </a:p>
        </p:txBody>
      </p:sp>
      <p:sp>
        <p:nvSpPr>
          <p:cNvPr id="17" name="Rectangle 16"/>
          <p:cNvSpPr/>
          <p:nvPr/>
        </p:nvSpPr>
        <p:spPr>
          <a:xfrm>
            <a:off x="144087" y="681496"/>
            <a:ext cx="11837707" cy="1200329"/>
          </a:xfrm>
          <a:prstGeom prst="rect">
            <a:avLst/>
          </a:prstGeom>
        </p:spPr>
        <p:txBody>
          <a:bodyPr wrap="square">
            <a:spAutoFit/>
          </a:bodyPr>
          <a:lstStyle/>
          <a:p>
            <a:pPr algn="just"/>
            <a:r>
              <a:rPr lang="en-US" b="1" dirty="0" smtClean="0">
                <a:solidFill>
                  <a:srgbClr val="002060"/>
                </a:solidFill>
              </a:rPr>
              <a:t>Need </a:t>
            </a:r>
            <a:r>
              <a:rPr lang="en-US" b="1" dirty="0">
                <a:solidFill>
                  <a:srgbClr val="002060"/>
                </a:solidFill>
              </a:rPr>
              <a:t>for Business </a:t>
            </a:r>
            <a:r>
              <a:rPr lang="en-US" b="1" dirty="0" smtClean="0">
                <a:solidFill>
                  <a:srgbClr val="002060"/>
                </a:solidFill>
              </a:rPr>
              <a:t>Continuity</a:t>
            </a:r>
          </a:p>
          <a:p>
            <a:pPr algn="just"/>
            <a:r>
              <a:rPr lang="en-US" i="1" dirty="0" smtClean="0">
                <a:solidFill>
                  <a:srgbClr val="002060"/>
                </a:solidFill>
              </a:rPr>
              <a:t>Business </a:t>
            </a:r>
            <a:r>
              <a:rPr lang="en-US" i="1" dirty="0">
                <a:solidFill>
                  <a:srgbClr val="002060"/>
                </a:solidFill>
              </a:rPr>
              <a:t>continuity is one of the most important concepts in computer security. </a:t>
            </a:r>
            <a:r>
              <a:rPr lang="en-US" i="1" dirty="0">
                <a:solidFill>
                  <a:srgbClr val="002060"/>
                </a:solidFill>
              </a:rPr>
              <a:t>Even though companies do whatever they can to prevent disasters and loss of data, it is impossible to predict every scenario. </a:t>
            </a:r>
            <a:r>
              <a:rPr lang="en-US" i="1" dirty="0">
                <a:solidFill>
                  <a:srgbClr val="002060"/>
                </a:solidFill>
              </a:rPr>
              <a:t>It is important for companies to have plans in place that ensure business continuity regardless of what may occur. </a:t>
            </a:r>
          </a:p>
        </p:txBody>
      </p:sp>
      <p:sp>
        <p:nvSpPr>
          <p:cNvPr id="2" name="Rectangle 1"/>
          <p:cNvSpPr/>
          <p:nvPr/>
        </p:nvSpPr>
        <p:spPr>
          <a:xfrm>
            <a:off x="5770177" y="1881825"/>
            <a:ext cx="6355704" cy="3693319"/>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b="1" dirty="0">
                <a:solidFill>
                  <a:schemeClr val="tx1">
                    <a:lumMod val="95000"/>
                    <a:lumOff val="5000"/>
                  </a:schemeClr>
                </a:solidFill>
              </a:rPr>
              <a:t>Business Continuity Best Practices</a:t>
            </a:r>
          </a:p>
          <a:p>
            <a:pPr marL="342900" indent="-342900">
              <a:buFont typeface="Wingdings" panose="05000000000000000000" pitchFamily="2" charset="2"/>
              <a:buChar char="ü"/>
            </a:pPr>
            <a:r>
              <a:rPr lang="en-US" dirty="0">
                <a:solidFill>
                  <a:schemeClr val="tx1">
                    <a:lumMod val="95000"/>
                    <a:lumOff val="5000"/>
                  </a:schemeClr>
                </a:solidFill>
              </a:rPr>
              <a:t>Write a policy that provides guidance to develop the business continuity plan and assigns roles to carry out the tasks.</a:t>
            </a:r>
          </a:p>
          <a:p>
            <a:pPr marL="342900" indent="-342900">
              <a:buFont typeface="Wingdings" panose="05000000000000000000" pitchFamily="2" charset="2"/>
              <a:buChar char="ü"/>
            </a:pPr>
            <a:r>
              <a:rPr lang="en-US" dirty="0">
                <a:solidFill>
                  <a:schemeClr val="tx1">
                    <a:lumMod val="95000"/>
                    <a:lumOff val="5000"/>
                  </a:schemeClr>
                </a:solidFill>
              </a:rPr>
              <a:t>Identify critical systems and processes, and prioritize them based on necessity.</a:t>
            </a:r>
          </a:p>
          <a:p>
            <a:pPr marL="342900" indent="-342900">
              <a:buFont typeface="Wingdings" panose="05000000000000000000" pitchFamily="2" charset="2"/>
              <a:buChar char="ü"/>
            </a:pPr>
            <a:r>
              <a:rPr lang="en-US" dirty="0">
                <a:solidFill>
                  <a:schemeClr val="tx1">
                    <a:lumMod val="95000"/>
                    <a:lumOff val="5000"/>
                  </a:schemeClr>
                </a:solidFill>
              </a:rPr>
              <a:t>Identify vulnerabilities, threats, and calculate risks.</a:t>
            </a:r>
          </a:p>
          <a:p>
            <a:pPr marL="342900" indent="-342900">
              <a:buFont typeface="Wingdings" panose="05000000000000000000" pitchFamily="2" charset="2"/>
              <a:buChar char="ü"/>
            </a:pPr>
            <a:r>
              <a:rPr lang="en-US" dirty="0">
                <a:solidFill>
                  <a:schemeClr val="tx1">
                    <a:lumMod val="95000"/>
                    <a:lumOff val="5000"/>
                  </a:schemeClr>
                </a:solidFill>
              </a:rPr>
              <a:t>Identify and implement controls and countermeasures to reduce risk.</a:t>
            </a:r>
          </a:p>
          <a:p>
            <a:pPr marL="342900" indent="-342900">
              <a:buFont typeface="Wingdings" panose="05000000000000000000" pitchFamily="2" charset="2"/>
              <a:buChar char="ü"/>
            </a:pPr>
            <a:r>
              <a:rPr lang="en-US" dirty="0">
                <a:solidFill>
                  <a:schemeClr val="tx1">
                    <a:lumMod val="95000"/>
                    <a:lumOff val="5000"/>
                  </a:schemeClr>
                </a:solidFill>
              </a:rPr>
              <a:t>Devise methods to bring back critical systems quickly.</a:t>
            </a:r>
          </a:p>
          <a:p>
            <a:pPr marL="342900" indent="-342900">
              <a:buFont typeface="Wingdings" panose="05000000000000000000" pitchFamily="2" charset="2"/>
              <a:buChar char="ü"/>
            </a:pPr>
            <a:r>
              <a:rPr lang="en-US" dirty="0">
                <a:solidFill>
                  <a:schemeClr val="tx1">
                    <a:lumMod val="95000"/>
                    <a:lumOff val="5000"/>
                  </a:schemeClr>
                </a:solidFill>
              </a:rPr>
              <a:t>Write procedures to keep the organization functioning when in a chaotic state.</a:t>
            </a:r>
          </a:p>
          <a:p>
            <a:pPr marL="342900" indent="-342900">
              <a:buFont typeface="Wingdings" panose="05000000000000000000" pitchFamily="2" charset="2"/>
              <a:buChar char="ü"/>
            </a:pPr>
            <a:r>
              <a:rPr lang="en-US" dirty="0">
                <a:solidFill>
                  <a:schemeClr val="tx1">
                    <a:lumMod val="95000"/>
                    <a:lumOff val="5000"/>
                  </a:schemeClr>
                </a:solidFill>
              </a:rPr>
              <a:t>Test the plan.</a:t>
            </a:r>
          </a:p>
          <a:p>
            <a:pPr marL="342900" indent="-342900">
              <a:buFont typeface="Wingdings" panose="05000000000000000000" pitchFamily="2" charset="2"/>
              <a:buChar char="ü"/>
            </a:pPr>
            <a:r>
              <a:rPr lang="en-US" dirty="0">
                <a:solidFill>
                  <a:schemeClr val="tx1">
                    <a:lumMod val="95000"/>
                    <a:lumOff val="5000"/>
                  </a:schemeClr>
                </a:solidFill>
              </a:rPr>
              <a:t>Update the plan regularly</a:t>
            </a:r>
            <a:r>
              <a:rPr lang="en-US" dirty="0" smtClean="0">
                <a:solidFill>
                  <a:schemeClr val="tx1">
                    <a:lumMod val="95000"/>
                    <a:lumOff val="5000"/>
                  </a:schemeClr>
                </a:solidFill>
              </a:rPr>
              <a:t>.</a:t>
            </a:r>
            <a:endParaRPr lang="en-US" dirty="0">
              <a:solidFill>
                <a:schemeClr val="tx1">
                  <a:lumMod val="95000"/>
                  <a:lumOff val="5000"/>
                </a:schemeClr>
              </a:solidFill>
            </a:endParaRPr>
          </a:p>
        </p:txBody>
      </p:sp>
      <p:sp>
        <p:nvSpPr>
          <p:cNvPr id="4" name="Rectangle 3"/>
          <p:cNvSpPr/>
          <p:nvPr/>
        </p:nvSpPr>
        <p:spPr>
          <a:xfrm>
            <a:off x="168793" y="1881825"/>
            <a:ext cx="5394865" cy="3693319"/>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r>
              <a:rPr lang="en-US" b="1" dirty="0">
                <a:solidFill>
                  <a:srgbClr val="002060"/>
                </a:solidFill>
              </a:rPr>
              <a:t>Business Continuity </a:t>
            </a:r>
            <a:r>
              <a:rPr lang="en-US" b="1" dirty="0" smtClean="0">
                <a:solidFill>
                  <a:srgbClr val="002060"/>
                </a:solidFill>
              </a:rPr>
              <a:t>Considerations</a:t>
            </a:r>
            <a:r>
              <a:rPr lang="en-US" dirty="0" smtClean="0">
                <a:solidFill>
                  <a:srgbClr val="002060"/>
                </a:solidFill>
              </a:rPr>
              <a:t> </a:t>
            </a:r>
          </a:p>
          <a:p>
            <a:pPr algn="just"/>
            <a:r>
              <a:rPr lang="en-US" dirty="0" smtClean="0">
                <a:solidFill>
                  <a:srgbClr val="002060"/>
                </a:solidFill>
              </a:rPr>
              <a:t>Business </a:t>
            </a:r>
            <a:r>
              <a:rPr lang="en-US" dirty="0">
                <a:solidFill>
                  <a:srgbClr val="002060"/>
                </a:solidFill>
              </a:rPr>
              <a:t>continuity controls are more than just backing up data and providing redundant hardware. </a:t>
            </a:r>
            <a:endParaRPr lang="en-US" dirty="0" smtClean="0">
              <a:solidFill>
                <a:srgbClr val="002060"/>
              </a:solidFill>
            </a:endParaRPr>
          </a:p>
          <a:p>
            <a:pPr algn="just"/>
            <a:endParaRPr lang="en-US" dirty="0">
              <a:solidFill>
                <a:srgbClr val="002060"/>
              </a:solidFill>
            </a:endParaRPr>
          </a:p>
          <a:p>
            <a:pPr algn="just"/>
            <a:r>
              <a:rPr lang="en-US" dirty="0" smtClean="0">
                <a:solidFill>
                  <a:srgbClr val="002060"/>
                </a:solidFill>
              </a:rPr>
              <a:t>Business </a:t>
            </a:r>
            <a:r>
              <a:rPr lang="en-US" dirty="0">
                <a:solidFill>
                  <a:srgbClr val="002060"/>
                </a:solidFill>
              </a:rPr>
              <a:t>Continuity Considerations should include: </a:t>
            </a:r>
          </a:p>
          <a:p>
            <a:pPr marL="742950" lvl="1" indent="-285750" algn="just">
              <a:buFont typeface="Wingdings" panose="05000000000000000000" pitchFamily="2" charset="2"/>
              <a:buChar char="ü"/>
            </a:pPr>
            <a:endParaRPr lang="en-US" dirty="0" smtClean="0">
              <a:solidFill>
                <a:srgbClr val="002060"/>
              </a:solidFill>
            </a:endParaRPr>
          </a:p>
          <a:p>
            <a:pPr marL="742950" lvl="1" indent="-285750" algn="just">
              <a:buFont typeface="Wingdings" panose="05000000000000000000" pitchFamily="2" charset="2"/>
              <a:buChar char="ü"/>
            </a:pPr>
            <a:r>
              <a:rPr lang="en-US" dirty="0" smtClean="0">
                <a:solidFill>
                  <a:srgbClr val="002060"/>
                </a:solidFill>
              </a:rPr>
              <a:t>Documenting </a:t>
            </a:r>
            <a:r>
              <a:rPr lang="en-US" dirty="0">
                <a:solidFill>
                  <a:srgbClr val="002060"/>
                </a:solidFill>
              </a:rPr>
              <a:t>configurations</a:t>
            </a:r>
          </a:p>
          <a:p>
            <a:pPr marL="742950" lvl="1" indent="-285750" algn="just">
              <a:buFont typeface="Wingdings" panose="05000000000000000000" pitchFamily="2" charset="2"/>
              <a:buChar char="ü"/>
            </a:pPr>
            <a:r>
              <a:rPr lang="en-US" dirty="0">
                <a:solidFill>
                  <a:srgbClr val="002060"/>
                </a:solidFill>
              </a:rPr>
              <a:t>Establishing alternate communications channels </a:t>
            </a:r>
          </a:p>
          <a:p>
            <a:pPr marL="742950" lvl="1" indent="-285750" algn="just">
              <a:buFont typeface="Wingdings" panose="05000000000000000000" pitchFamily="2" charset="2"/>
              <a:buChar char="ü"/>
            </a:pPr>
            <a:r>
              <a:rPr lang="en-US" dirty="0">
                <a:solidFill>
                  <a:srgbClr val="002060"/>
                </a:solidFill>
              </a:rPr>
              <a:t>Providing power</a:t>
            </a:r>
          </a:p>
          <a:p>
            <a:pPr marL="742950" lvl="1" indent="-285750" algn="just">
              <a:buFont typeface="Wingdings" panose="05000000000000000000" pitchFamily="2" charset="2"/>
              <a:buChar char="ü"/>
            </a:pPr>
            <a:r>
              <a:rPr lang="en-US" dirty="0">
                <a:solidFill>
                  <a:srgbClr val="002060"/>
                </a:solidFill>
              </a:rPr>
              <a:t>Identifying all dependencies for applications and processes </a:t>
            </a:r>
          </a:p>
          <a:p>
            <a:pPr marL="742950" lvl="1" indent="-285750" algn="just">
              <a:buFont typeface="Wingdings" panose="05000000000000000000" pitchFamily="2" charset="2"/>
              <a:buChar char="ü"/>
            </a:pPr>
            <a:r>
              <a:rPr lang="en-US" dirty="0">
                <a:solidFill>
                  <a:srgbClr val="002060"/>
                </a:solidFill>
              </a:rPr>
              <a:t>Understanding how to carry out automated tasks manually</a:t>
            </a:r>
            <a:endParaRPr lang="en-US" dirty="0">
              <a:solidFill>
                <a:srgbClr val="002060"/>
              </a:solidFill>
            </a:endParaRPr>
          </a:p>
        </p:txBody>
      </p:sp>
    </p:spTree>
    <p:custDataLst>
      <p:tags r:id="rId1"/>
    </p:custDataLst>
    <p:extLst>
      <p:ext uri="{BB962C8B-B14F-4D97-AF65-F5344CB8AC3E}">
        <p14:creationId xmlns:p14="http://schemas.microsoft.com/office/powerpoint/2010/main" val="2079757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Defending Systems and Devices</a:t>
            </a:r>
            <a:endParaRPr lang="en-US" sz="3200" dirty="0"/>
          </a:p>
        </p:txBody>
      </p:sp>
      <p:sp>
        <p:nvSpPr>
          <p:cNvPr id="17" name="Rectangle 16"/>
          <p:cNvSpPr/>
          <p:nvPr/>
        </p:nvSpPr>
        <p:spPr>
          <a:xfrm>
            <a:off x="144087" y="681496"/>
            <a:ext cx="11837707" cy="4524315"/>
          </a:xfrm>
          <a:prstGeom prst="rect">
            <a:avLst/>
          </a:prstGeom>
        </p:spPr>
        <p:txBody>
          <a:bodyPr wrap="square">
            <a:spAutoFit/>
          </a:bodyPr>
          <a:lstStyle/>
          <a:p>
            <a:pPr algn="just"/>
            <a:r>
              <a:rPr lang="en-US" b="1" dirty="0" smtClean="0">
                <a:solidFill>
                  <a:srgbClr val="002060"/>
                </a:solidFill>
              </a:rPr>
              <a:t>Host Hardening</a:t>
            </a:r>
            <a:r>
              <a:rPr lang="en-US" b="1" dirty="0">
                <a:solidFill>
                  <a:srgbClr val="002060"/>
                </a:solidFill>
              </a:rPr>
              <a:t> </a:t>
            </a:r>
            <a:r>
              <a:rPr lang="en-US" b="1" dirty="0" smtClean="0">
                <a:solidFill>
                  <a:srgbClr val="002060"/>
                </a:solidFill>
              </a:rPr>
              <a:t>(</a:t>
            </a:r>
            <a:r>
              <a:rPr lang="en-US" dirty="0" smtClean="0">
                <a:solidFill>
                  <a:srgbClr val="002060"/>
                </a:solidFill>
              </a:rPr>
              <a:t>Operating </a:t>
            </a:r>
            <a:r>
              <a:rPr lang="en-US" dirty="0">
                <a:solidFill>
                  <a:srgbClr val="002060"/>
                </a:solidFill>
              </a:rPr>
              <a:t>System </a:t>
            </a:r>
            <a:r>
              <a:rPr lang="en-US" dirty="0" smtClean="0">
                <a:solidFill>
                  <a:srgbClr val="002060"/>
                </a:solidFill>
              </a:rPr>
              <a:t>Security) </a:t>
            </a:r>
            <a:r>
              <a:rPr lang="en-US" i="1" dirty="0" smtClean="0">
                <a:solidFill>
                  <a:srgbClr val="002060"/>
                </a:solidFill>
              </a:rPr>
              <a:t>The </a:t>
            </a:r>
            <a:r>
              <a:rPr lang="en-US" i="1" dirty="0">
                <a:solidFill>
                  <a:srgbClr val="002060"/>
                </a:solidFill>
              </a:rPr>
              <a:t>operating system plays a critical role in the operation of a computer system and is the target of many attacks. </a:t>
            </a:r>
            <a:r>
              <a:rPr lang="en-US" dirty="0" smtClean="0">
                <a:solidFill>
                  <a:srgbClr val="002060"/>
                </a:solidFill>
              </a:rPr>
              <a:t>An </a:t>
            </a:r>
            <a:r>
              <a:rPr lang="en-US" b="1" i="1" dirty="0">
                <a:solidFill>
                  <a:srgbClr val="002060"/>
                </a:solidFill>
              </a:rPr>
              <a:t>administrator</a:t>
            </a:r>
            <a:r>
              <a:rPr lang="en-US" dirty="0">
                <a:solidFill>
                  <a:srgbClr val="002060"/>
                </a:solidFill>
              </a:rPr>
              <a:t> hardens an operating system by modifying the default configuration to make it more secure to outside </a:t>
            </a:r>
            <a:r>
              <a:rPr lang="en-US" dirty="0" smtClean="0">
                <a:solidFill>
                  <a:srgbClr val="002060"/>
                </a:solidFill>
              </a:rPr>
              <a:t>threats. This </a:t>
            </a:r>
            <a:r>
              <a:rPr lang="en-US" dirty="0">
                <a:solidFill>
                  <a:srgbClr val="002060"/>
                </a:solidFill>
              </a:rPr>
              <a:t>process includes the removal of unnecessary programs and </a:t>
            </a:r>
            <a:r>
              <a:rPr lang="en-US" dirty="0" smtClean="0">
                <a:solidFill>
                  <a:srgbClr val="002060"/>
                </a:solidFill>
              </a:rPr>
              <a:t>services. Another </a:t>
            </a:r>
            <a:r>
              <a:rPr lang="en-US" dirty="0">
                <a:solidFill>
                  <a:srgbClr val="002060"/>
                </a:solidFill>
              </a:rPr>
              <a:t>critical requirement of hardening operating systems is the application of security patches and updates. </a:t>
            </a:r>
          </a:p>
          <a:p>
            <a:pPr algn="just"/>
            <a:endParaRPr lang="en-US" dirty="0" smtClean="0">
              <a:solidFill>
                <a:srgbClr val="002060"/>
              </a:solidFill>
            </a:endParaRPr>
          </a:p>
          <a:p>
            <a:pPr algn="just"/>
            <a:r>
              <a:rPr lang="en-US" b="1" dirty="0" smtClean="0">
                <a:solidFill>
                  <a:srgbClr val="002060"/>
                </a:solidFill>
              </a:rPr>
              <a:t>Antimalware </a:t>
            </a:r>
            <a:r>
              <a:rPr lang="en-US" dirty="0">
                <a:solidFill>
                  <a:srgbClr val="002060"/>
                </a:solidFill>
              </a:rPr>
              <a:t>- Malware includes viruses, worms, Trojan horses, </a:t>
            </a:r>
            <a:r>
              <a:rPr lang="en-US" dirty="0" err="1">
                <a:solidFill>
                  <a:srgbClr val="002060"/>
                </a:solidFill>
              </a:rPr>
              <a:t>keyloggers</a:t>
            </a:r>
            <a:r>
              <a:rPr lang="en-US" dirty="0">
                <a:solidFill>
                  <a:srgbClr val="002060"/>
                </a:solidFill>
              </a:rPr>
              <a:t>, spyware, and adware. </a:t>
            </a:r>
            <a:r>
              <a:rPr lang="en-US" dirty="0" smtClean="0">
                <a:solidFill>
                  <a:srgbClr val="002060"/>
                </a:solidFill>
              </a:rPr>
              <a:t>They </a:t>
            </a:r>
            <a:r>
              <a:rPr lang="en-US" dirty="0">
                <a:solidFill>
                  <a:srgbClr val="002060"/>
                </a:solidFill>
              </a:rPr>
              <a:t>all invade privacy, steal information, damage the system, or delete and corrupt data. </a:t>
            </a:r>
            <a:r>
              <a:rPr lang="en-US" dirty="0" smtClean="0">
                <a:solidFill>
                  <a:srgbClr val="002060"/>
                </a:solidFill>
              </a:rPr>
              <a:t>It </a:t>
            </a:r>
            <a:r>
              <a:rPr lang="en-US" dirty="0">
                <a:solidFill>
                  <a:srgbClr val="002060"/>
                </a:solidFill>
              </a:rPr>
              <a:t>is important to protect computers and mobile devices using reputable antimalware software. </a:t>
            </a:r>
            <a:endParaRPr lang="en-US" dirty="0" smtClean="0">
              <a:solidFill>
                <a:srgbClr val="002060"/>
              </a:solidFill>
            </a:endParaRPr>
          </a:p>
          <a:p>
            <a:pPr algn="just"/>
            <a:endParaRPr lang="en-US" dirty="0">
              <a:solidFill>
                <a:srgbClr val="002060"/>
              </a:solidFill>
            </a:endParaRPr>
          </a:p>
          <a:p>
            <a:pPr algn="just"/>
            <a:r>
              <a:rPr lang="en-US" b="1" dirty="0">
                <a:solidFill>
                  <a:srgbClr val="002060"/>
                </a:solidFill>
              </a:rPr>
              <a:t>Patch Management </a:t>
            </a:r>
            <a:r>
              <a:rPr lang="en-US" dirty="0">
                <a:solidFill>
                  <a:srgbClr val="002060"/>
                </a:solidFill>
              </a:rPr>
              <a:t>- Patches are code updates that manufacturers provide to prevent a newly discovered virus or worm from making a successful attack. </a:t>
            </a:r>
            <a:r>
              <a:rPr lang="en-US" dirty="0">
                <a:solidFill>
                  <a:srgbClr val="002060"/>
                </a:solidFill>
              </a:rPr>
              <a:t>Manufacturers combine patches and upgrades into a comprehensive update application called a service pack. </a:t>
            </a:r>
            <a:endParaRPr lang="en-US" dirty="0" smtClean="0">
              <a:solidFill>
                <a:srgbClr val="002060"/>
              </a:solidFill>
            </a:endParaRPr>
          </a:p>
          <a:p>
            <a:pPr algn="just"/>
            <a:endParaRPr lang="en-US" dirty="0">
              <a:solidFill>
                <a:srgbClr val="002060"/>
              </a:solidFill>
            </a:endParaRPr>
          </a:p>
          <a:p>
            <a:pPr algn="just"/>
            <a:r>
              <a:rPr lang="en-US" b="1" dirty="0">
                <a:solidFill>
                  <a:srgbClr val="002060"/>
                </a:solidFill>
              </a:rPr>
              <a:t>Host-based Firewalls </a:t>
            </a:r>
            <a:r>
              <a:rPr lang="en-US" dirty="0">
                <a:solidFill>
                  <a:srgbClr val="002060"/>
                </a:solidFill>
              </a:rPr>
              <a:t>- A software firewall is a program that runs on a computer to allow or deny traffic between the computer and other connected computers. </a:t>
            </a:r>
            <a:r>
              <a:rPr lang="en-US" dirty="0">
                <a:solidFill>
                  <a:srgbClr val="002060"/>
                </a:solidFill>
              </a:rPr>
              <a:t>The software firewall applies a set of rules to data transmissions through inspection and filtering of data packets. </a:t>
            </a:r>
          </a:p>
        </p:txBody>
      </p:sp>
    </p:spTree>
    <p:custDataLst>
      <p:tags r:id="rId1"/>
    </p:custDataLst>
    <p:extLst>
      <p:ext uri="{BB962C8B-B14F-4D97-AF65-F5344CB8AC3E}">
        <p14:creationId xmlns:p14="http://schemas.microsoft.com/office/powerpoint/2010/main" val="2751000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Defending Systems and Devices</a:t>
            </a:r>
            <a:endParaRPr lang="en-US" sz="3200" dirty="0"/>
          </a:p>
        </p:txBody>
      </p:sp>
      <p:sp>
        <p:nvSpPr>
          <p:cNvPr id="17" name="Rectangle 16"/>
          <p:cNvSpPr/>
          <p:nvPr/>
        </p:nvSpPr>
        <p:spPr>
          <a:xfrm>
            <a:off x="144087" y="681496"/>
            <a:ext cx="11837707" cy="4524315"/>
          </a:xfrm>
          <a:prstGeom prst="rect">
            <a:avLst/>
          </a:prstGeom>
        </p:spPr>
        <p:txBody>
          <a:bodyPr wrap="square">
            <a:spAutoFit/>
          </a:bodyPr>
          <a:lstStyle/>
          <a:p>
            <a:pPr algn="just"/>
            <a:r>
              <a:rPr lang="en-US" b="1" dirty="0" smtClean="0">
                <a:solidFill>
                  <a:srgbClr val="002060"/>
                </a:solidFill>
              </a:rPr>
              <a:t>Host Hardening</a:t>
            </a:r>
            <a:r>
              <a:rPr lang="en-US" b="1" dirty="0">
                <a:solidFill>
                  <a:srgbClr val="002060"/>
                </a:solidFill>
              </a:rPr>
              <a:t> </a:t>
            </a:r>
            <a:r>
              <a:rPr lang="en-US" b="1" dirty="0" smtClean="0">
                <a:solidFill>
                  <a:srgbClr val="002060"/>
                </a:solidFill>
              </a:rPr>
              <a:t>(</a:t>
            </a:r>
            <a:r>
              <a:rPr lang="en-US" dirty="0" smtClean="0">
                <a:solidFill>
                  <a:srgbClr val="002060"/>
                </a:solidFill>
              </a:rPr>
              <a:t>Operating </a:t>
            </a:r>
            <a:r>
              <a:rPr lang="en-US" dirty="0">
                <a:solidFill>
                  <a:srgbClr val="002060"/>
                </a:solidFill>
              </a:rPr>
              <a:t>System </a:t>
            </a:r>
            <a:r>
              <a:rPr lang="en-US" dirty="0" smtClean="0">
                <a:solidFill>
                  <a:srgbClr val="002060"/>
                </a:solidFill>
              </a:rPr>
              <a:t>Security) </a:t>
            </a:r>
            <a:r>
              <a:rPr lang="en-US" i="1" dirty="0" smtClean="0">
                <a:solidFill>
                  <a:srgbClr val="002060"/>
                </a:solidFill>
              </a:rPr>
              <a:t>The </a:t>
            </a:r>
            <a:r>
              <a:rPr lang="en-US" i="1" dirty="0">
                <a:solidFill>
                  <a:srgbClr val="002060"/>
                </a:solidFill>
              </a:rPr>
              <a:t>operating system plays a critical role in the operation of a computer system and is the target of many attacks. </a:t>
            </a:r>
            <a:r>
              <a:rPr lang="en-US" dirty="0" smtClean="0">
                <a:solidFill>
                  <a:srgbClr val="002060"/>
                </a:solidFill>
              </a:rPr>
              <a:t>An </a:t>
            </a:r>
            <a:r>
              <a:rPr lang="en-US" b="1" i="1" dirty="0">
                <a:solidFill>
                  <a:srgbClr val="002060"/>
                </a:solidFill>
              </a:rPr>
              <a:t>administrator</a:t>
            </a:r>
            <a:r>
              <a:rPr lang="en-US" dirty="0">
                <a:solidFill>
                  <a:srgbClr val="002060"/>
                </a:solidFill>
              </a:rPr>
              <a:t> hardens an operating system by modifying the default configuration to make it more secure to outside </a:t>
            </a:r>
            <a:r>
              <a:rPr lang="en-US" dirty="0" smtClean="0">
                <a:solidFill>
                  <a:srgbClr val="002060"/>
                </a:solidFill>
              </a:rPr>
              <a:t>threats. This </a:t>
            </a:r>
            <a:r>
              <a:rPr lang="en-US" dirty="0">
                <a:solidFill>
                  <a:srgbClr val="002060"/>
                </a:solidFill>
              </a:rPr>
              <a:t>process includes the removal of unnecessary programs and </a:t>
            </a:r>
            <a:r>
              <a:rPr lang="en-US" dirty="0" smtClean="0">
                <a:solidFill>
                  <a:srgbClr val="002060"/>
                </a:solidFill>
              </a:rPr>
              <a:t>services. Another </a:t>
            </a:r>
            <a:r>
              <a:rPr lang="en-US" dirty="0">
                <a:solidFill>
                  <a:srgbClr val="002060"/>
                </a:solidFill>
              </a:rPr>
              <a:t>critical requirement of hardening operating systems is the application of security patches and updates. </a:t>
            </a:r>
          </a:p>
          <a:p>
            <a:pPr algn="just"/>
            <a:endParaRPr lang="en-US" dirty="0" smtClean="0">
              <a:solidFill>
                <a:srgbClr val="002060"/>
              </a:solidFill>
            </a:endParaRPr>
          </a:p>
          <a:p>
            <a:pPr algn="just"/>
            <a:r>
              <a:rPr lang="en-US" b="1" dirty="0" smtClean="0">
                <a:solidFill>
                  <a:srgbClr val="002060"/>
                </a:solidFill>
              </a:rPr>
              <a:t>Host </a:t>
            </a:r>
            <a:r>
              <a:rPr lang="en-US" b="1" dirty="0">
                <a:solidFill>
                  <a:srgbClr val="002060"/>
                </a:solidFill>
              </a:rPr>
              <a:t>Intrusion Detection Systems</a:t>
            </a:r>
            <a:r>
              <a:rPr lang="en-US" dirty="0">
                <a:solidFill>
                  <a:srgbClr val="002060"/>
                </a:solidFill>
              </a:rPr>
              <a:t> - A host intrusion detection system (HIDS) is software that runs on a host computer that monitors suspicious activity. </a:t>
            </a:r>
          </a:p>
          <a:p>
            <a:pPr algn="just"/>
            <a:endParaRPr lang="en-US" b="1" dirty="0" smtClean="0">
              <a:solidFill>
                <a:srgbClr val="002060"/>
              </a:solidFill>
            </a:endParaRPr>
          </a:p>
          <a:p>
            <a:pPr algn="just"/>
            <a:r>
              <a:rPr lang="en-US" b="1" dirty="0" smtClean="0">
                <a:solidFill>
                  <a:srgbClr val="002060"/>
                </a:solidFill>
              </a:rPr>
              <a:t>Secure </a:t>
            </a:r>
            <a:r>
              <a:rPr lang="en-US" b="1" dirty="0">
                <a:solidFill>
                  <a:srgbClr val="002060"/>
                </a:solidFill>
              </a:rPr>
              <a:t>Communications (VPNs) </a:t>
            </a:r>
            <a:r>
              <a:rPr lang="en-US" dirty="0">
                <a:solidFill>
                  <a:srgbClr val="002060"/>
                </a:solidFill>
              </a:rPr>
              <a:t>- When connecting to the local network and sharing files, the communication between computers remains within that network. </a:t>
            </a:r>
            <a:r>
              <a:rPr lang="en-US" dirty="0">
                <a:solidFill>
                  <a:srgbClr val="002060"/>
                </a:solidFill>
              </a:rPr>
              <a:t>To communicate and share resources over a network that is not secure, users employ a Virtual Private Network (VPN). A VPN is a private network that connects remote sites or users together over a public network, like the Internet.</a:t>
            </a:r>
          </a:p>
          <a:p>
            <a:endParaRPr lang="en-US" dirty="0"/>
          </a:p>
          <a:p>
            <a:pPr algn="just"/>
            <a:endParaRPr lang="en-US" dirty="0">
              <a:solidFill>
                <a:srgbClr val="002060"/>
              </a:solidFill>
            </a:endParaRPr>
          </a:p>
          <a:p>
            <a:endParaRPr lang="en-US" dirty="0"/>
          </a:p>
          <a:p>
            <a:pPr marL="0" lvl="1" algn="just">
              <a:buFont typeface="Wingdings" panose="05000000000000000000" pitchFamily="2" charset="2"/>
              <a:buChar char="ü"/>
            </a:pPr>
            <a:endParaRPr lang="en-US" dirty="0" smtClean="0">
              <a:solidFill>
                <a:srgbClr val="002060"/>
              </a:solidFill>
            </a:endParaRPr>
          </a:p>
        </p:txBody>
      </p:sp>
    </p:spTree>
    <p:custDataLst>
      <p:tags r:id="rId1"/>
    </p:custDataLst>
    <p:extLst>
      <p:ext uri="{BB962C8B-B14F-4D97-AF65-F5344CB8AC3E}">
        <p14:creationId xmlns:p14="http://schemas.microsoft.com/office/powerpoint/2010/main" val="1853922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Defending Systems and Devices</a:t>
            </a:r>
            <a:endParaRPr lang="en-US" sz="3200" dirty="0"/>
          </a:p>
        </p:txBody>
      </p:sp>
      <p:sp>
        <p:nvSpPr>
          <p:cNvPr id="17" name="Rectangle 16"/>
          <p:cNvSpPr/>
          <p:nvPr/>
        </p:nvSpPr>
        <p:spPr>
          <a:xfrm>
            <a:off x="144087" y="681496"/>
            <a:ext cx="11837707" cy="3970318"/>
          </a:xfrm>
          <a:prstGeom prst="rect">
            <a:avLst/>
          </a:prstGeom>
        </p:spPr>
        <p:txBody>
          <a:bodyPr wrap="square">
            <a:spAutoFit/>
          </a:bodyPr>
          <a:lstStyle/>
          <a:p>
            <a:pPr algn="just"/>
            <a:r>
              <a:rPr lang="en-US" b="1" dirty="0" smtClean="0">
                <a:solidFill>
                  <a:srgbClr val="002060"/>
                </a:solidFill>
              </a:rPr>
              <a:t>Hardening</a:t>
            </a:r>
            <a:r>
              <a:rPr lang="en-US" b="1" dirty="0" smtClean="0">
                <a:solidFill>
                  <a:srgbClr val="002060"/>
                </a:solidFill>
              </a:rPr>
              <a:t> Wireless and Mobile devices</a:t>
            </a:r>
          </a:p>
          <a:p>
            <a:pPr algn="just"/>
            <a:endParaRPr lang="en-US" b="1" dirty="0" smtClean="0">
              <a:solidFill>
                <a:srgbClr val="002060"/>
              </a:solidFill>
            </a:endParaRPr>
          </a:p>
          <a:p>
            <a:pPr algn="just"/>
            <a:r>
              <a:rPr lang="en-US" b="1" dirty="0">
                <a:solidFill>
                  <a:srgbClr val="002060"/>
                </a:solidFill>
              </a:rPr>
              <a:t>Wired Equivalent Privacy (WEP) </a:t>
            </a:r>
            <a:r>
              <a:rPr lang="en-US" dirty="0">
                <a:solidFill>
                  <a:srgbClr val="002060"/>
                </a:solidFill>
              </a:rPr>
              <a:t>- One of the most important components of modern computing are mobile devices. The majority of devices found on today’s networks are laptops, tablets, smart phones and other wireless devices. WEP is one of the first widely used Wi-Fi security standards. The WEP standard provides authentication and encryption protections. </a:t>
            </a:r>
          </a:p>
          <a:p>
            <a:pPr algn="just"/>
            <a:endParaRPr lang="en-US" dirty="0" smtClean="0">
              <a:solidFill>
                <a:srgbClr val="002060"/>
              </a:solidFill>
            </a:endParaRPr>
          </a:p>
          <a:p>
            <a:pPr algn="just"/>
            <a:r>
              <a:rPr lang="en-US" b="1" dirty="0" smtClean="0">
                <a:solidFill>
                  <a:srgbClr val="002060"/>
                </a:solidFill>
              </a:rPr>
              <a:t>WPA/WPA2 </a:t>
            </a:r>
            <a:r>
              <a:rPr lang="en-US" dirty="0">
                <a:solidFill>
                  <a:srgbClr val="002060"/>
                </a:solidFill>
              </a:rPr>
              <a:t>- The next major improvement to wireless security was the introduction of WPA and WPA2. </a:t>
            </a:r>
            <a:r>
              <a:rPr lang="en-US" dirty="0">
                <a:solidFill>
                  <a:srgbClr val="002060"/>
                </a:solidFill>
              </a:rPr>
              <a:t>Wi-Fi Protected Access (WPA) was the computer industry’s response to the weakness of the WEP standard. The WPA standard provided several security improvements.</a:t>
            </a:r>
          </a:p>
          <a:p>
            <a:pPr algn="just"/>
            <a:endParaRPr lang="en-US" dirty="0" smtClean="0">
              <a:solidFill>
                <a:srgbClr val="002060"/>
              </a:solidFill>
            </a:endParaRPr>
          </a:p>
          <a:p>
            <a:pPr algn="just"/>
            <a:r>
              <a:rPr lang="en-US" b="1" dirty="0" smtClean="0">
                <a:solidFill>
                  <a:srgbClr val="002060"/>
                </a:solidFill>
              </a:rPr>
              <a:t>Mutual </a:t>
            </a:r>
            <a:r>
              <a:rPr lang="en-US" b="1" dirty="0">
                <a:solidFill>
                  <a:srgbClr val="002060"/>
                </a:solidFill>
              </a:rPr>
              <a:t>Authentication </a:t>
            </a:r>
            <a:r>
              <a:rPr lang="en-US" dirty="0">
                <a:solidFill>
                  <a:srgbClr val="002060"/>
                </a:solidFill>
              </a:rPr>
              <a:t>- The imposter can launch a man-in-the-middle attack which is very difficult to detect and can result in stolen login credentials and transmitted data. </a:t>
            </a:r>
            <a:r>
              <a:rPr lang="en-US" dirty="0">
                <a:solidFill>
                  <a:srgbClr val="002060"/>
                </a:solidFill>
              </a:rPr>
              <a:t>To prevent rogue access points, the computer industry developed mutual authentication. </a:t>
            </a:r>
            <a:r>
              <a:rPr lang="en-US" dirty="0">
                <a:solidFill>
                  <a:srgbClr val="002060"/>
                </a:solidFill>
              </a:rPr>
              <a:t>Mutual authentication, also called two-way authentication, is a process or technology in which both entities in a communications link authenticate to each other</a:t>
            </a:r>
            <a:r>
              <a:rPr lang="en-US" dirty="0" smtClean="0">
                <a:solidFill>
                  <a:srgbClr val="002060"/>
                </a:solidFill>
              </a:rPr>
              <a:t>.</a:t>
            </a:r>
            <a:endParaRPr lang="en-US" dirty="0">
              <a:solidFill>
                <a:srgbClr val="002060"/>
              </a:solidFill>
            </a:endParaRPr>
          </a:p>
        </p:txBody>
      </p:sp>
    </p:spTree>
    <p:custDataLst>
      <p:tags r:id="rId1"/>
    </p:custDataLst>
    <p:extLst>
      <p:ext uri="{BB962C8B-B14F-4D97-AF65-F5344CB8AC3E}">
        <p14:creationId xmlns:p14="http://schemas.microsoft.com/office/powerpoint/2010/main" val="3500975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Defending Systems and Devices</a:t>
            </a:r>
            <a:endParaRPr lang="en-US" sz="3200" dirty="0"/>
          </a:p>
        </p:txBody>
      </p:sp>
      <p:sp>
        <p:nvSpPr>
          <p:cNvPr id="17" name="Rectangle 16"/>
          <p:cNvSpPr/>
          <p:nvPr/>
        </p:nvSpPr>
        <p:spPr>
          <a:xfrm>
            <a:off x="144087" y="681496"/>
            <a:ext cx="11932299" cy="5078313"/>
          </a:xfrm>
          <a:prstGeom prst="rect">
            <a:avLst/>
          </a:prstGeom>
        </p:spPr>
        <p:txBody>
          <a:bodyPr wrap="square">
            <a:spAutoFit/>
          </a:bodyPr>
          <a:lstStyle/>
          <a:p>
            <a:pPr algn="just"/>
            <a:r>
              <a:rPr lang="en-US" b="1" dirty="0" smtClean="0">
                <a:solidFill>
                  <a:srgbClr val="002060"/>
                </a:solidFill>
              </a:rPr>
              <a:t>Data Protection</a:t>
            </a:r>
            <a:endParaRPr lang="en-US" b="1" dirty="0" smtClean="0">
              <a:solidFill>
                <a:srgbClr val="002060"/>
              </a:solidFill>
            </a:endParaRPr>
          </a:p>
          <a:p>
            <a:pPr algn="just"/>
            <a:endParaRPr lang="en-US" dirty="0">
              <a:solidFill>
                <a:srgbClr val="002060"/>
              </a:solidFill>
            </a:endParaRPr>
          </a:p>
          <a:p>
            <a:pPr algn="just"/>
            <a:r>
              <a:rPr lang="en-US" b="1" dirty="0" smtClean="0">
                <a:solidFill>
                  <a:srgbClr val="002060"/>
                </a:solidFill>
              </a:rPr>
              <a:t>File Access Control </a:t>
            </a:r>
            <a:r>
              <a:rPr lang="en-US" dirty="0" smtClean="0">
                <a:solidFill>
                  <a:srgbClr val="002060"/>
                </a:solidFill>
              </a:rPr>
              <a:t>– This consists of permissions that limit folder or file access for an individual or for a group of users. </a:t>
            </a:r>
          </a:p>
          <a:p>
            <a:pPr algn="just"/>
            <a:endParaRPr lang="en-US" b="1" dirty="0" smtClean="0">
              <a:solidFill>
                <a:srgbClr val="002060"/>
              </a:solidFill>
            </a:endParaRPr>
          </a:p>
          <a:p>
            <a:pPr algn="just"/>
            <a:r>
              <a:rPr lang="en-US" b="1" dirty="0" smtClean="0">
                <a:solidFill>
                  <a:srgbClr val="002060"/>
                </a:solidFill>
              </a:rPr>
              <a:t>File </a:t>
            </a:r>
            <a:r>
              <a:rPr lang="en-US" b="1" dirty="0">
                <a:solidFill>
                  <a:srgbClr val="002060"/>
                </a:solidFill>
              </a:rPr>
              <a:t>Encryption</a:t>
            </a:r>
            <a:r>
              <a:rPr lang="en-US" dirty="0">
                <a:solidFill>
                  <a:srgbClr val="002060"/>
                </a:solidFill>
              </a:rPr>
              <a:t> – File encryption is a tool used to protect data stored in the form of files. </a:t>
            </a:r>
            <a:r>
              <a:rPr lang="en-US" dirty="0">
                <a:solidFill>
                  <a:srgbClr val="002060"/>
                </a:solidFill>
              </a:rPr>
              <a:t>Encryption transforms data using a complicated algorithm to make it unreadable. Software programs can encrypt files, folders, and even entire drives.</a:t>
            </a:r>
          </a:p>
          <a:p>
            <a:pPr algn="just"/>
            <a:endParaRPr lang="en-US" dirty="0" smtClean="0">
              <a:solidFill>
                <a:srgbClr val="002060"/>
              </a:solidFill>
            </a:endParaRPr>
          </a:p>
          <a:p>
            <a:pPr algn="just"/>
            <a:r>
              <a:rPr lang="en-US" b="1" dirty="0" smtClean="0">
                <a:solidFill>
                  <a:srgbClr val="002060"/>
                </a:solidFill>
              </a:rPr>
              <a:t>System </a:t>
            </a:r>
            <a:r>
              <a:rPr lang="en-US" b="1" dirty="0">
                <a:solidFill>
                  <a:srgbClr val="002060"/>
                </a:solidFill>
              </a:rPr>
              <a:t>and Data Backups </a:t>
            </a:r>
            <a:r>
              <a:rPr lang="en-US" dirty="0">
                <a:solidFill>
                  <a:srgbClr val="002060"/>
                </a:solidFill>
              </a:rPr>
              <a:t>- A data backup stores a copy of the information from a computer to removable backup media. </a:t>
            </a:r>
            <a:r>
              <a:rPr lang="en-US" dirty="0">
                <a:solidFill>
                  <a:srgbClr val="002060"/>
                </a:solidFill>
              </a:rPr>
              <a:t>Backing up data is one of the most effective ways of protecting against data loss. </a:t>
            </a:r>
            <a:r>
              <a:rPr lang="en-US" dirty="0">
                <a:solidFill>
                  <a:srgbClr val="002060"/>
                </a:solidFill>
              </a:rPr>
              <a:t>If the computer hardware fails, the user can restore the data from the backup after the system is again functional</a:t>
            </a:r>
            <a:r>
              <a:rPr lang="en-US" dirty="0" smtClean="0">
                <a:solidFill>
                  <a:srgbClr val="002060"/>
                </a:solidFill>
              </a:rPr>
              <a:t>.</a:t>
            </a:r>
          </a:p>
          <a:p>
            <a:pPr algn="just"/>
            <a:endParaRPr lang="en-US" dirty="0">
              <a:solidFill>
                <a:srgbClr val="002060"/>
              </a:solidFill>
            </a:endParaRPr>
          </a:p>
          <a:p>
            <a:pPr algn="just"/>
            <a:r>
              <a:rPr lang="en-US" b="1" dirty="0">
                <a:solidFill>
                  <a:srgbClr val="002060"/>
                </a:solidFill>
              </a:rPr>
              <a:t>Content Screening and Blocking </a:t>
            </a:r>
            <a:r>
              <a:rPr lang="en-US" dirty="0" smtClean="0">
                <a:solidFill>
                  <a:srgbClr val="002060"/>
                </a:solidFill>
              </a:rPr>
              <a:t>Content </a:t>
            </a:r>
            <a:r>
              <a:rPr lang="en-US" dirty="0">
                <a:solidFill>
                  <a:srgbClr val="002060"/>
                </a:solidFill>
              </a:rPr>
              <a:t>control software restricts the content that a user can access with a web browser over the Internet. </a:t>
            </a:r>
            <a:r>
              <a:rPr lang="en-US" dirty="0" smtClean="0">
                <a:solidFill>
                  <a:srgbClr val="002060"/>
                </a:solidFill>
              </a:rPr>
              <a:t>Content </a:t>
            </a:r>
            <a:r>
              <a:rPr lang="en-US" dirty="0">
                <a:solidFill>
                  <a:srgbClr val="002060"/>
                </a:solidFill>
              </a:rPr>
              <a:t>control software can block sites that contain certain types of material such as pornography or controversial religious or political content. </a:t>
            </a:r>
          </a:p>
          <a:p>
            <a:pPr algn="just"/>
            <a:endParaRPr lang="en-US" dirty="0" smtClean="0">
              <a:solidFill>
                <a:srgbClr val="002060"/>
              </a:solidFill>
            </a:endParaRPr>
          </a:p>
          <a:p>
            <a:pPr algn="just"/>
            <a:r>
              <a:rPr lang="en-US" b="1" dirty="0" smtClean="0">
                <a:solidFill>
                  <a:srgbClr val="002060"/>
                </a:solidFill>
              </a:rPr>
              <a:t>Disk </a:t>
            </a:r>
            <a:r>
              <a:rPr lang="en-US" b="1" dirty="0">
                <a:solidFill>
                  <a:srgbClr val="002060"/>
                </a:solidFill>
              </a:rPr>
              <a:t>Cloning and Deep </a:t>
            </a:r>
            <a:r>
              <a:rPr lang="en-US" b="1" dirty="0" smtClean="0">
                <a:solidFill>
                  <a:srgbClr val="002060"/>
                </a:solidFill>
              </a:rPr>
              <a:t>Freeze </a:t>
            </a:r>
            <a:r>
              <a:rPr lang="en-US" dirty="0" smtClean="0">
                <a:solidFill>
                  <a:srgbClr val="002060"/>
                </a:solidFill>
              </a:rPr>
              <a:t>Many </a:t>
            </a:r>
            <a:r>
              <a:rPr lang="en-US" dirty="0">
                <a:solidFill>
                  <a:srgbClr val="002060"/>
                </a:solidFill>
              </a:rPr>
              <a:t>third-party applications are available to restore a system back to a default state. This allows the administrator to protect the operating system and configuration files for a </a:t>
            </a:r>
            <a:r>
              <a:rPr lang="en-US" dirty="0" smtClean="0">
                <a:solidFill>
                  <a:srgbClr val="002060"/>
                </a:solidFill>
              </a:rPr>
              <a:t>system. Disk </a:t>
            </a:r>
            <a:r>
              <a:rPr lang="en-US" dirty="0">
                <a:solidFill>
                  <a:srgbClr val="002060"/>
                </a:solidFill>
              </a:rPr>
              <a:t>cloning copies the contents of the computer’s hard disk to an image file. </a:t>
            </a:r>
            <a:r>
              <a:rPr lang="en-US" dirty="0" smtClean="0">
                <a:solidFill>
                  <a:srgbClr val="002060"/>
                </a:solidFill>
              </a:rPr>
              <a:t>Deep </a:t>
            </a:r>
            <a:r>
              <a:rPr lang="en-US" dirty="0">
                <a:solidFill>
                  <a:srgbClr val="002060"/>
                </a:solidFill>
              </a:rPr>
              <a:t>Freeze “freezes” the hard drive partition. </a:t>
            </a:r>
          </a:p>
        </p:txBody>
      </p:sp>
    </p:spTree>
    <p:custDataLst>
      <p:tags r:id="rId1"/>
    </p:custDataLst>
    <p:extLst>
      <p:ext uri="{BB962C8B-B14F-4D97-AF65-F5344CB8AC3E}">
        <p14:creationId xmlns:p14="http://schemas.microsoft.com/office/powerpoint/2010/main" val="41258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Defending Systems and Devices</a:t>
            </a:r>
            <a:endParaRPr lang="en-US" sz="3200" dirty="0"/>
          </a:p>
        </p:txBody>
      </p:sp>
      <p:sp>
        <p:nvSpPr>
          <p:cNvPr id="17" name="Rectangle 16"/>
          <p:cNvSpPr/>
          <p:nvPr/>
        </p:nvSpPr>
        <p:spPr>
          <a:xfrm>
            <a:off x="144087" y="681496"/>
            <a:ext cx="11932299" cy="5078313"/>
          </a:xfrm>
          <a:prstGeom prst="rect">
            <a:avLst/>
          </a:prstGeom>
        </p:spPr>
        <p:txBody>
          <a:bodyPr wrap="square">
            <a:spAutoFit/>
          </a:bodyPr>
          <a:lstStyle/>
          <a:p>
            <a:pPr algn="just"/>
            <a:r>
              <a:rPr lang="en-US" b="1" dirty="0" smtClean="0">
                <a:solidFill>
                  <a:srgbClr val="002060"/>
                </a:solidFill>
              </a:rPr>
              <a:t>Physical Protection</a:t>
            </a:r>
            <a:endParaRPr lang="en-US" b="1" dirty="0" smtClean="0">
              <a:solidFill>
                <a:srgbClr val="002060"/>
              </a:solidFill>
            </a:endParaRPr>
          </a:p>
          <a:p>
            <a:pPr algn="just"/>
            <a:r>
              <a:rPr lang="en-US" b="1" dirty="0" smtClean="0">
                <a:solidFill>
                  <a:srgbClr val="002060"/>
                </a:solidFill>
              </a:rPr>
              <a:t>Security </a:t>
            </a:r>
            <a:r>
              <a:rPr lang="en-US" b="1" dirty="0">
                <a:solidFill>
                  <a:srgbClr val="002060"/>
                </a:solidFill>
              </a:rPr>
              <a:t>Cables and Locks </a:t>
            </a:r>
            <a:r>
              <a:rPr lang="en-US" dirty="0">
                <a:solidFill>
                  <a:srgbClr val="002060"/>
                </a:solidFill>
              </a:rPr>
              <a:t>- There are several methods of physically protecting computer </a:t>
            </a:r>
            <a:r>
              <a:rPr lang="en-US" dirty="0" smtClean="0">
                <a:solidFill>
                  <a:srgbClr val="002060"/>
                </a:solidFill>
              </a:rPr>
              <a:t>equipment: Use </a:t>
            </a:r>
            <a:r>
              <a:rPr lang="en-US" dirty="0">
                <a:solidFill>
                  <a:srgbClr val="002060"/>
                </a:solidFill>
              </a:rPr>
              <a:t>cable </a:t>
            </a:r>
            <a:r>
              <a:rPr lang="en-US" dirty="0" smtClean="0">
                <a:solidFill>
                  <a:srgbClr val="002060"/>
                </a:solidFill>
              </a:rPr>
              <a:t>locks, Keep </a:t>
            </a:r>
            <a:r>
              <a:rPr lang="en-US" dirty="0">
                <a:solidFill>
                  <a:srgbClr val="002060"/>
                </a:solidFill>
              </a:rPr>
              <a:t>telecommunication rooms </a:t>
            </a:r>
            <a:r>
              <a:rPr lang="en-US" dirty="0" smtClean="0">
                <a:solidFill>
                  <a:srgbClr val="002060"/>
                </a:solidFill>
              </a:rPr>
              <a:t>locked, Use </a:t>
            </a:r>
            <a:r>
              <a:rPr lang="en-US" dirty="0">
                <a:solidFill>
                  <a:srgbClr val="002060"/>
                </a:solidFill>
              </a:rPr>
              <a:t>security cages around equipment.</a:t>
            </a:r>
          </a:p>
          <a:p>
            <a:pPr algn="just"/>
            <a:endParaRPr lang="en-US" dirty="0" smtClean="0">
              <a:solidFill>
                <a:srgbClr val="002060"/>
              </a:solidFill>
            </a:endParaRPr>
          </a:p>
          <a:p>
            <a:pPr algn="just"/>
            <a:r>
              <a:rPr lang="en-US" b="1" dirty="0" smtClean="0">
                <a:solidFill>
                  <a:srgbClr val="002060"/>
                </a:solidFill>
              </a:rPr>
              <a:t>Logout </a:t>
            </a:r>
            <a:r>
              <a:rPr lang="en-US" b="1" dirty="0">
                <a:solidFill>
                  <a:srgbClr val="002060"/>
                </a:solidFill>
              </a:rPr>
              <a:t>Timers </a:t>
            </a:r>
            <a:r>
              <a:rPr lang="en-US" dirty="0">
                <a:solidFill>
                  <a:srgbClr val="002060"/>
                </a:solidFill>
              </a:rPr>
              <a:t>- An employee gets up and leaves his computer to take a break. </a:t>
            </a:r>
            <a:r>
              <a:rPr lang="en-US" dirty="0">
                <a:solidFill>
                  <a:srgbClr val="002060"/>
                </a:solidFill>
              </a:rPr>
              <a:t>If the employee does not take any action to secure his workstation, any information on that system is vulnerable to an unauthorized user. </a:t>
            </a:r>
          </a:p>
          <a:p>
            <a:pPr algn="just"/>
            <a:endParaRPr lang="en-US" b="1" dirty="0" smtClean="0">
              <a:solidFill>
                <a:srgbClr val="002060"/>
              </a:solidFill>
            </a:endParaRPr>
          </a:p>
          <a:p>
            <a:pPr algn="just"/>
            <a:r>
              <a:rPr lang="en-US" b="1" dirty="0" smtClean="0">
                <a:solidFill>
                  <a:srgbClr val="002060"/>
                </a:solidFill>
              </a:rPr>
              <a:t>Idle </a:t>
            </a:r>
            <a:r>
              <a:rPr lang="en-US" b="1" dirty="0">
                <a:solidFill>
                  <a:srgbClr val="002060"/>
                </a:solidFill>
              </a:rPr>
              <a:t>Timeout and Screen Lock</a:t>
            </a:r>
            <a:r>
              <a:rPr lang="en-US" dirty="0">
                <a:solidFill>
                  <a:srgbClr val="002060"/>
                </a:solidFill>
              </a:rPr>
              <a:t> - Employees may or may not log out of their computer when they leave the workplace. </a:t>
            </a:r>
            <a:r>
              <a:rPr lang="en-US" dirty="0">
                <a:solidFill>
                  <a:srgbClr val="002060"/>
                </a:solidFill>
              </a:rPr>
              <a:t>Therefore, it is a security best practice to configure an idle timer that will automatically log the user out and lock the screen. </a:t>
            </a:r>
          </a:p>
          <a:p>
            <a:pPr algn="just"/>
            <a:endParaRPr lang="en-US" b="1" dirty="0" smtClean="0">
              <a:solidFill>
                <a:srgbClr val="002060"/>
              </a:solidFill>
            </a:endParaRPr>
          </a:p>
          <a:p>
            <a:pPr algn="just"/>
            <a:r>
              <a:rPr lang="en-US" b="1" dirty="0" smtClean="0">
                <a:solidFill>
                  <a:srgbClr val="002060"/>
                </a:solidFill>
              </a:rPr>
              <a:t>Login </a:t>
            </a:r>
            <a:r>
              <a:rPr lang="en-US" b="1" dirty="0">
                <a:solidFill>
                  <a:srgbClr val="002060"/>
                </a:solidFill>
              </a:rPr>
              <a:t>Times </a:t>
            </a:r>
            <a:r>
              <a:rPr lang="en-US" dirty="0">
                <a:solidFill>
                  <a:srgbClr val="002060"/>
                </a:solidFill>
              </a:rPr>
              <a:t>- In some situations, an organization may want employees to log in during specific hours, such as 7 a.m. </a:t>
            </a:r>
            <a:r>
              <a:rPr lang="en-US" dirty="0">
                <a:solidFill>
                  <a:srgbClr val="002060"/>
                </a:solidFill>
              </a:rPr>
              <a:t>to 6 p.m. </a:t>
            </a:r>
            <a:r>
              <a:rPr lang="en-US" dirty="0">
                <a:solidFill>
                  <a:srgbClr val="002060"/>
                </a:solidFill>
              </a:rPr>
              <a:t>The system blocks logins during the hours that fall outside of the allowed login hours</a:t>
            </a:r>
            <a:r>
              <a:rPr lang="en-US" dirty="0" smtClean="0">
                <a:solidFill>
                  <a:srgbClr val="002060"/>
                </a:solidFill>
              </a:rPr>
              <a:t>.</a:t>
            </a:r>
          </a:p>
          <a:p>
            <a:endParaRPr lang="en-US" dirty="0">
              <a:solidFill>
                <a:srgbClr val="002060"/>
              </a:solidFill>
            </a:endParaRPr>
          </a:p>
          <a:p>
            <a:pPr algn="just"/>
            <a:r>
              <a:rPr lang="en-US" b="1" dirty="0">
                <a:solidFill>
                  <a:srgbClr val="002060"/>
                </a:solidFill>
              </a:rPr>
              <a:t>GPS Tracking </a:t>
            </a:r>
            <a:r>
              <a:rPr lang="en-US" dirty="0">
                <a:solidFill>
                  <a:srgbClr val="002060"/>
                </a:solidFill>
              </a:rPr>
              <a:t>– uses satellites and computers to determine the location of a device. GPS technology is a standard feature on smartphones that provides real-time position tracking. GPS tracking can pinpoint a location within 100 meters. </a:t>
            </a:r>
          </a:p>
          <a:p>
            <a:pPr algn="just"/>
            <a:endParaRPr lang="en-US" dirty="0" smtClean="0">
              <a:solidFill>
                <a:srgbClr val="002060"/>
              </a:solidFill>
            </a:endParaRPr>
          </a:p>
          <a:p>
            <a:pPr algn="just"/>
            <a:r>
              <a:rPr lang="en-US" b="1" dirty="0" smtClean="0">
                <a:solidFill>
                  <a:srgbClr val="002060"/>
                </a:solidFill>
              </a:rPr>
              <a:t>Inventory </a:t>
            </a:r>
            <a:r>
              <a:rPr lang="en-US" b="1" dirty="0">
                <a:solidFill>
                  <a:srgbClr val="002060"/>
                </a:solidFill>
              </a:rPr>
              <a:t>and RFID Tags </a:t>
            </a:r>
            <a:r>
              <a:rPr lang="en-US" dirty="0">
                <a:solidFill>
                  <a:srgbClr val="002060"/>
                </a:solidFill>
              </a:rPr>
              <a:t>- Radio frequency identification (RFID) uses radio waves to identify and track objects. RFID inventory systems use tags attached to all items that an organization wants to track. </a:t>
            </a:r>
          </a:p>
        </p:txBody>
      </p:sp>
    </p:spTree>
    <p:custDataLst>
      <p:tags r:id="rId1"/>
    </p:custDataLst>
    <p:extLst>
      <p:ext uri="{BB962C8B-B14F-4D97-AF65-F5344CB8AC3E}">
        <p14:creationId xmlns:p14="http://schemas.microsoft.com/office/powerpoint/2010/main" val="3467887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Server Hardening</a:t>
            </a:r>
            <a:endParaRPr lang="en-US" sz="3200" dirty="0"/>
          </a:p>
        </p:txBody>
      </p:sp>
      <p:sp>
        <p:nvSpPr>
          <p:cNvPr id="17" name="Rectangle 16"/>
          <p:cNvSpPr/>
          <p:nvPr/>
        </p:nvSpPr>
        <p:spPr>
          <a:xfrm>
            <a:off x="144087" y="681496"/>
            <a:ext cx="11932299" cy="4247317"/>
          </a:xfrm>
          <a:prstGeom prst="rect">
            <a:avLst/>
          </a:prstGeom>
        </p:spPr>
        <p:txBody>
          <a:bodyPr wrap="square">
            <a:spAutoFit/>
          </a:bodyPr>
          <a:lstStyle/>
          <a:p>
            <a:pPr algn="just"/>
            <a:r>
              <a:rPr lang="en-US" b="1" dirty="0" smtClean="0">
                <a:solidFill>
                  <a:srgbClr val="002060"/>
                </a:solidFill>
              </a:rPr>
              <a:t>Managing </a:t>
            </a:r>
            <a:r>
              <a:rPr lang="en-US" b="1" dirty="0">
                <a:solidFill>
                  <a:srgbClr val="002060"/>
                </a:solidFill>
              </a:rPr>
              <a:t>Remote Access </a:t>
            </a:r>
            <a:r>
              <a:rPr lang="en-US" dirty="0">
                <a:solidFill>
                  <a:srgbClr val="002060"/>
                </a:solidFill>
              </a:rPr>
              <a:t>- Remote access refers to any combination of hardware and software that enables users to access a local internal network </a:t>
            </a:r>
            <a:r>
              <a:rPr lang="en-US" dirty="0" smtClean="0">
                <a:solidFill>
                  <a:srgbClr val="002060"/>
                </a:solidFill>
              </a:rPr>
              <a:t>remotely. </a:t>
            </a:r>
          </a:p>
          <a:p>
            <a:pPr algn="just"/>
            <a:endParaRPr lang="en-US" b="1" dirty="0" smtClean="0">
              <a:solidFill>
                <a:srgbClr val="002060"/>
              </a:solidFill>
            </a:endParaRPr>
          </a:p>
          <a:p>
            <a:pPr algn="just"/>
            <a:r>
              <a:rPr lang="en-US" b="1" dirty="0" smtClean="0">
                <a:solidFill>
                  <a:srgbClr val="002060"/>
                </a:solidFill>
              </a:rPr>
              <a:t>Secure </a:t>
            </a:r>
            <a:r>
              <a:rPr lang="en-US" b="1" dirty="0">
                <a:solidFill>
                  <a:srgbClr val="002060"/>
                </a:solidFill>
              </a:rPr>
              <a:t>Shell (SSH) </a:t>
            </a:r>
            <a:r>
              <a:rPr lang="en-US" dirty="0">
                <a:solidFill>
                  <a:srgbClr val="002060"/>
                </a:solidFill>
              </a:rPr>
              <a:t>is a protocol that provides a secure (encrypted) management connection to a remote device. </a:t>
            </a:r>
            <a:r>
              <a:rPr lang="en-US" dirty="0" smtClean="0">
                <a:solidFill>
                  <a:srgbClr val="002060"/>
                </a:solidFill>
              </a:rPr>
              <a:t>SSH </a:t>
            </a:r>
            <a:r>
              <a:rPr lang="en-US" dirty="0">
                <a:solidFill>
                  <a:srgbClr val="002060"/>
                </a:solidFill>
              </a:rPr>
              <a:t>should replace Telnet for management connections. </a:t>
            </a:r>
          </a:p>
          <a:p>
            <a:pPr algn="just"/>
            <a:endParaRPr lang="en-US" b="1" dirty="0" smtClean="0">
              <a:solidFill>
                <a:srgbClr val="002060"/>
              </a:solidFill>
            </a:endParaRPr>
          </a:p>
          <a:p>
            <a:pPr algn="just"/>
            <a:r>
              <a:rPr lang="en-US" b="1" dirty="0" smtClean="0">
                <a:solidFill>
                  <a:srgbClr val="002060"/>
                </a:solidFill>
              </a:rPr>
              <a:t>Telnet</a:t>
            </a:r>
            <a:r>
              <a:rPr lang="en-US" dirty="0" smtClean="0">
                <a:solidFill>
                  <a:srgbClr val="002060"/>
                </a:solidFill>
              </a:rPr>
              <a:t> </a:t>
            </a:r>
            <a:r>
              <a:rPr lang="en-US" dirty="0">
                <a:solidFill>
                  <a:srgbClr val="002060"/>
                </a:solidFill>
              </a:rPr>
              <a:t>is an older protocol that uses unsecure plaintext transmission of both the login authentication (username and password) and the data transmitted between the communicating devices. </a:t>
            </a:r>
          </a:p>
          <a:p>
            <a:pPr algn="just"/>
            <a:endParaRPr lang="en-US" dirty="0" smtClean="0">
              <a:solidFill>
                <a:srgbClr val="002060"/>
              </a:solidFill>
            </a:endParaRPr>
          </a:p>
          <a:p>
            <a:pPr algn="just"/>
            <a:r>
              <a:rPr lang="en-US" b="1" dirty="0" smtClean="0">
                <a:solidFill>
                  <a:srgbClr val="002060"/>
                </a:solidFill>
              </a:rPr>
              <a:t>Secure </a:t>
            </a:r>
            <a:r>
              <a:rPr lang="en-US" b="1" dirty="0">
                <a:solidFill>
                  <a:srgbClr val="002060"/>
                </a:solidFill>
              </a:rPr>
              <a:t>copy (SCP) </a:t>
            </a:r>
            <a:r>
              <a:rPr lang="en-US" dirty="0">
                <a:solidFill>
                  <a:srgbClr val="002060"/>
                </a:solidFill>
              </a:rPr>
              <a:t>securely transfers computer files between two remote systems. SCP uses SSH for data transfer (including the authentication element), so SCP ensures the authenticity and confidentiality of the data in transit</a:t>
            </a:r>
            <a:r>
              <a:rPr lang="en-US" dirty="0" smtClean="0">
                <a:solidFill>
                  <a:srgbClr val="002060"/>
                </a:solidFill>
              </a:rPr>
              <a:t>.</a:t>
            </a:r>
          </a:p>
          <a:p>
            <a:pPr algn="just"/>
            <a:endParaRPr lang="en-US" dirty="0">
              <a:solidFill>
                <a:srgbClr val="002060"/>
              </a:solidFill>
            </a:endParaRPr>
          </a:p>
          <a:p>
            <a:pPr algn="just"/>
            <a:r>
              <a:rPr lang="en-US" b="1" dirty="0">
                <a:solidFill>
                  <a:srgbClr val="002060"/>
                </a:solidFill>
              </a:rPr>
              <a:t>Securing Ports and Services</a:t>
            </a:r>
            <a:r>
              <a:rPr lang="en-US" dirty="0">
                <a:solidFill>
                  <a:srgbClr val="002060"/>
                </a:solidFill>
              </a:rPr>
              <a:t> - Cyber criminals exploit the services running on a system because they know that most devices run more services or programs than they need. An administrator should look at every service to verify its necessity and evaluate its risk. </a:t>
            </a:r>
            <a:r>
              <a:rPr lang="en-US" dirty="0">
                <a:solidFill>
                  <a:srgbClr val="002060"/>
                </a:solidFill>
              </a:rPr>
              <a:t>Remove any unnecessary services</a:t>
            </a:r>
            <a:r>
              <a:rPr lang="en-US" dirty="0" smtClean="0">
                <a:solidFill>
                  <a:srgbClr val="002060"/>
                </a:solidFill>
              </a:rPr>
              <a:t>.</a:t>
            </a:r>
            <a:endParaRPr lang="en-US" dirty="0">
              <a:solidFill>
                <a:srgbClr val="002060"/>
              </a:solidFill>
            </a:endParaRPr>
          </a:p>
        </p:txBody>
      </p:sp>
    </p:spTree>
    <p:custDataLst>
      <p:tags r:id="rId1"/>
    </p:custDataLst>
    <p:extLst>
      <p:ext uri="{BB962C8B-B14F-4D97-AF65-F5344CB8AC3E}">
        <p14:creationId xmlns:p14="http://schemas.microsoft.com/office/powerpoint/2010/main" val="3866771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Server Hardening</a:t>
            </a:r>
            <a:endParaRPr lang="en-US" sz="3200" dirty="0"/>
          </a:p>
        </p:txBody>
      </p:sp>
      <p:sp>
        <p:nvSpPr>
          <p:cNvPr id="17" name="Rectangle 16"/>
          <p:cNvSpPr/>
          <p:nvPr/>
        </p:nvSpPr>
        <p:spPr>
          <a:xfrm>
            <a:off x="144087" y="681496"/>
            <a:ext cx="11932299" cy="4247317"/>
          </a:xfrm>
          <a:prstGeom prst="rect">
            <a:avLst/>
          </a:prstGeom>
        </p:spPr>
        <p:txBody>
          <a:bodyPr wrap="square">
            <a:spAutoFit/>
          </a:bodyPr>
          <a:lstStyle/>
          <a:p>
            <a:pPr algn="just"/>
            <a:r>
              <a:rPr lang="en-US" b="1" dirty="0" smtClean="0">
                <a:solidFill>
                  <a:srgbClr val="002060"/>
                </a:solidFill>
              </a:rPr>
              <a:t>Privileged </a:t>
            </a:r>
            <a:r>
              <a:rPr lang="en-US" b="1" dirty="0">
                <a:solidFill>
                  <a:srgbClr val="002060"/>
                </a:solidFill>
              </a:rPr>
              <a:t>Accounts </a:t>
            </a:r>
            <a:r>
              <a:rPr lang="en-US" dirty="0">
                <a:solidFill>
                  <a:srgbClr val="002060"/>
                </a:solidFill>
              </a:rPr>
              <a:t>- Cyber criminals exploit privileged accounts because they are the most powerful accounts in the organization. </a:t>
            </a:r>
            <a:r>
              <a:rPr lang="en-US" dirty="0">
                <a:solidFill>
                  <a:srgbClr val="002060"/>
                </a:solidFill>
              </a:rPr>
              <a:t>Privileged accounts have the credentials to gain access to systems and they provide elevated, unrestricted access. Administrators use these accounts to deploy and manage operating systems, applications, and network devices. These account should be secured or removed to mitigate these risks.</a:t>
            </a:r>
          </a:p>
          <a:p>
            <a:pPr algn="just"/>
            <a:endParaRPr lang="en-US" dirty="0" smtClean="0">
              <a:solidFill>
                <a:srgbClr val="002060"/>
              </a:solidFill>
            </a:endParaRPr>
          </a:p>
          <a:p>
            <a:pPr algn="just"/>
            <a:r>
              <a:rPr lang="en-US" b="1" dirty="0" smtClean="0">
                <a:solidFill>
                  <a:srgbClr val="002060"/>
                </a:solidFill>
              </a:rPr>
              <a:t>Group </a:t>
            </a:r>
            <a:r>
              <a:rPr lang="en-US" b="1" dirty="0">
                <a:solidFill>
                  <a:srgbClr val="002060"/>
                </a:solidFill>
              </a:rPr>
              <a:t>Policies </a:t>
            </a:r>
            <a:r>
              <a:rPr lang="en-US" dirty="0">
                <a:solidFill>
                  <a:srgbClr val="002060"/>
                </a:solidFill>
              </a:rPr>
              <a:t>- In most networks that use Windows computers, an administrator configures Active Directory with Domains on a Windows Server. </a:t>
            </a:r>
            <a:r>
              <a:rPr lang="en-US" dirty="0">
                <a:solidFill>
                  <a:srgbClr val="002060"/>
                </a:solidFill>
              </a:rPr>
              <a:t>An administrator configures user account policies such as password policies and lockout policies by adding users to groups and setting policy at a group level. </a:t>
            </a:r>
          </a:p>
          <a:p>
            <a:pPr algn="just"/>
            <a:endParaRPr lang="en-US" dirty="0" smtClean="0">
              <a:solidFill>
                <a:srgbClr val="002060"/>
              </a:solidFill>
            </a:endParaRPr>
          </a:p>
          <a:p>
            <a:pPr algn="just"/>
            <a:r>
              <a:rPr lang="en-US" b="1" dirty="0" smtClean="0">
                <a:solidFill>
                  <a:srgbClr val="002060"/>
                </a:solidFill>
              </a:rPr>
              <a:t>Enable </a:t>
            </a:r>
            <a:r>
              <a:rPr lang="en-US" b="1" dirty="0">
                <a:solidFill>
                  <a:srgbClr val="002060"/>
                </a:solidFill>
              </a:rPr>
              <a:t>Logs and Alerts </a:t>
            </a:r>
            <a:r>
              <a:rPr lang="en-US" dirty="0">
                <a:solidFill>
                  <a:srgbClr val="002060"/>
                </a:solidFill>
              </a:rPr>
              <a:t>- A log records events as they occur on  a system. </a:t>
            </a:r>
            <a:r>
              <a:rPr lang="en-US" dirty="0">
                <a:solidFill>
                  <a:srgbClr val="002060"/>
                </a:solidFill>
              </a:rPr>
              <a:t>Log entries make up a log file, and a log entry contains all of the information related to a specific event. </a:t>
            </a:r>
            <a:r>
              <a:rPr lang="en-US" dirty="0">
                <a:solidFill>
                  <a:srgbClr val="002060"/>
                </a:solidFill>
              </a:rPr>
              <a:t>Logs that relate to computer security have grown in importance</a:t>
            </a:r>
            <a:r>
              <a:rPr lang="en-US" dirty="0" smtClean="0">
                <a:solidFill>
                  <a:srgbClr val="002060"/>
                </a:solidFill>
              </a:rPr>
              <a:t>.</a:t>
            </a:r>
          </a:p>
          <a:p>
            <a:pPr algn="just"/>
            <a:endParaRPr lang="en-US" dirty="0">
              <a:solidFill>
                <a:srgbClr val="002060"/>
              </a:solidFill>
            </a:endParaRPr>
          </a:p>
          <a:p>
            <a:pPr algn="just"/>
            <a:r>
              <a:rPr lang="en-US" b="1" dirty="0" smtClean="0">
                <a:solidFill>
                  <a:srgbClr val="002060"/>
                </a:solidFill>
              </a:rPr>
              <a:t>Power, Heating</a:t>
            </a:r>
            <a:r>
              <a:rPr lang="en-US" b="1" dirty="0">
                <a:solidFill>
                  <a:srgbClr val="002060"/>
                </a:solidFill>
              </a:rPr>
              <a:t>, Ventilation, and Air Conditioning (</a:t>
            </a:r>
            <a:r>
              <a:rPr lang="en-US" b="1" dirty="0" smtClean="0">
                <a:solidFill>
                  <a:srgbClr val="002060"/>
                </a:solidFill>
              </a:rPr>
              <a:t>HVAC), Hardware Monitoring.</a:t>
            </a:r>
            <a:endParaRPr lang="en-US" dirty="0">
              <a:solidFill>
                <a:srgbClr val="002060"/>
              </a:solidFill>
            </a:endParaRPr>
          </a:p>
          <a:p>
            <a:pPr algn="just"/>
            <a:endParaRPr lang="en-US" dirty="0">
              <a:solidFill>
                <a:srgbClr val="002060"/>
              </a:solidFill>
            </a:endParaRPr>
          </a:p>
          <a:p>
            <a:pPr algn="just"/>
            <a:endParaRPr lang="en-US" dirty="0">
              <a:solidFill>
                <a:srgbClr val="002060"/>
              </a:solidFill>
            </a:endParaRPr>
          </a:p>
        </p:txBody>
      </p:sp>
    </p:spTree>
    <p:custDataLst>
      <p:tags r:id="rId1"/>
    </p:custDataLst>
    <p:extLst>
      <p:ext uri="{BB962C8B-B14F-4D97-AF65-F5344CB8AC3E}">
        <p14:creationId xmlns:p14="http://schemas.microsoft.com/office/powerpoint/2010/main" val="474140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Network Hardening</a:t>
            </a:r>
            <a:endParaRPr lang="en-US" sz="3200" dirty="0"/>
          </a:p>
        </p:txBody>
      </p:sp>
      <p:sp>
        <p:nvSpPr>
          <p:cNvPr id="17" name="Rectangle 16"/>
          <p:cNvSpPr/>
          <p:nvPr/>
        </p:nvSpPr>
        <p:spPr>
          <a:xfrm>
            <a:off x="375234" y="675554"/>
            <a:ext cx="11639427" cy="5078313"/>
          </a:xfrm>
          <a:prstGeom prst="rect">
            <a:avLst/>
          </a:prstGeom>
        </p:spPr>
        <p:txBody>
          <a:bodyPr wrap="square">
            <a:spAutoFit/>
          </a:bodyPr>
          <a:lstStyle/>
          <a:p>
            <a:pPr algn="just"/>
            <a:r>
              <a:rPr lang="en-US" b="1" dirty="0" smtClean="0">
                <a:solidFill>
                  <a:srgbClr val="002060"/>
                </a:solidFill>
              </a:rPr>
              <a:t>Operation </a:t>
            </a:r>
            <a:r>
              <a:rPr lang="en-US" b="1" dirty="0">
                <a:solidFill>
                  <a:srgbClr val="002060"/>
                </a:solidFill>
              </a:rPr>
              <a:t>Centers </a:t>
            </a:r>
            <a:endParaRPr lang="en-US" b="1" dirty="0" smtClean="0">
              <a:solidFill>
                <a:srgbClr val="002060"/>
              </a:solidFill>
            </a:endParaRPr>
          </a:p>
          <a:p>
            <a:pPr lvl="1" indent="-357188" algn="just">
              <a:buFont typeface="Wingdings" panose="05000000000000000000" pitchFamily="2" charset="2"/>
              <a:buChar char="ü"/>
            </a:pPr>
            <a:r>
              <a:rPr lang="en-US" dirty="0" smtClean="0">
                <a:solidFill>
                  <a:srgbClr val="002060"/>
                </a:solidFill>
              </a:rPr>
              <a:t>The </a:t>
            </a:r>
            <a:r>
              <a:rPr lang="en-US" dirty="0">
                <a:solidFill>
                  <a:srgbClr val="002060"/>
                </a:solidFill>
              </a:rPr>
              <a:t>Network Operation Center (NOC) is one or more locations containing the tools that provide administrators with a detailed status of the organization’s network. </a:t>
            </a:r>
            <a:endParaRPr lang="en-US" dirty="0" smtClean="0">
              <a:solidFill>
                <a:srgbClr val="002060"/>
              </a:solidFill>
            </a:endParaRPr>
          </a:p>
          <a:p>
            <a:pPr lvl="1" indent="-357188" algn="just">
              <a:buFont typeface="Wingdings" panose="05000000000000000000" pitchFamily="2" charset="2"/>
              <a:buChar char="ü"/>
            </a:pPr>
            <a:r>
              <a:rPr lang="en-US" dirty="0" smtClean="0">
                <a:solidFill>
                  <a:srgbClr val="002060"/>
                </a:solidFill>
              </a:rPr>
              <a:t>The </a:t>
            </a:r>
            <a:r>
              <a:rPr lang="en-US" dirty="0">
                <a:solidFill>
                  <a:srgbClr val="002060"/>
                </a:solidFill>
              </a:rPr>
              <a:t>NOC is ground zero for network troubleshooting, performance monitoring, software distribution and updates, communications management, and device </a:t>
            </a:r>
            <a:r>
              <a:rPr lang="en-US" dirty="0" smtClean="0">
                <a:solidFill>
                  <a:srgbClr val="002060"/>
                </a:solidFill>
              </a:rPr>
              <a:t>management.</a:t>
            </a:r>
          </a:p>
          <a:p>
            <a:pPr marL="100012" lvl="1" algn="just"/>
            <a:endParaRPr lang="en-US" b="1" dirty="0" smtClean="0">
              <a:solidFill>
                <a:srgbClr val="002060"/>
              </a:solidFill>
            </a:endParaRPr>
          </a:p>
          <a:p>
            <a:pPr marL="100012" lvl="1" algn="just"/>
            <a:r>
              <a:rPr lang="en-US" b="1" dirty="0" smtClean="0">
                <a:solidFill>
                  <a:srgbClr val="002060"/>
                </a:solidFill>
              </a:rPr>
              <a:t>Switches, Routers, and Network Appliances </a:t>
            </a:r>
          </a:p>
          <a:p>
            <a:pPr lvl="1" indent="-357188" algn="just">
              <a:buFont typeface="Wingdings" panose="05000000000000000000" pitchFamily="2" charset="2"/>
              <a:buChar char="ü"/>
            </a:pPr>
            <a:r>
              <a:rPr lang="en-US" dirty="0">
                <a:solidFill>
                  <a:srgbClr val="002060"/>
                </a:solidFill>
              </a:rPr>
              <a:t>Network devices ship with either no passwords or default passwords. </a:t>
            </a:r>
          </a:p>
          <a:p>
            <a:pPr lvl="1" indent="-357188" algn="just">
              <a:buFont typeface="Wingdings" panose="05000000000000000000" pitchFamily="2" charset="2"/>
              <a:buChar char="ü"/>
            </a:pPr>
            <a:r>
              <a:rPr lang="en-US" dirty="0">
                <a:solidFill>
                  <a:srgbClr val="002060"/>
                </a:solidFill>
              </a:rPr>
              <a:t>Network </a:t>
            </a:r>
            <a:r>
              <a:rPr lang="en-US" dirty="0">
                <a:solidFill>
                  <a:srgbClr val="002060"/>
                </a:solidFill>
              </a:rPr>
              <a:t>switches are the heart of the modern data communication network. The main threat to network switches are theft, hacking and remote access, attacks against network protocols like ARP/STP or attacks against performance and availability. </a:t>
            </a:r>
          </a:p>
          <a:p>
            <a:pPr lvl="1" indent="-357188" algn="just">
              <a:buFont typeface="Wingdings" panose="05000000000000000000" pitchFamily="2" charset="2"/>
              <a:buChar char="ü"/>
            </a:pPr>
            <a:r>
              <a:rPr lang="en-US" dirty="0">
                <a:solidFill>
                  <a:srgbClr val="002060"/>
                </a:solidFill>
              </a:rPr>
              <a:t>VLANs - provide a way to group devices within a LAN and on individual switches. </a:t>
            </a:r>
            <a:r>
              <a:rPr lang="en-US" dirty="0">
                <a:solidFill>
                  <a:srgbClr val="002060"/>
                </a:solidFill>
              </a:rPr>
              <a:t>VLANs use logical connections instead of physical </a:t>
            </a:r>
            <a:r>
              <a:rPr lang="en-US" dirty="0" smtClean="0">
                <a:solidFill>
                  <a:srgbClr val="002060"/>
                </a:solidFill>
              </a:rPr>
              <a:t>connections.</a:t>
            </a:r>
          </a:p>
          <a:p>
            <a:pPr lvl="1" indent="-357188" algn="just">
              <a:buFont typeface="Wingdings" panose="05000000000000000000" pitchFamily="2" charset="2"/>
              <a:buChar char="ü"/>
            </a:pPr>
            <a:r>
              <a:rPr lang="en-US" b="1" dirty="0" smtClean="0">
                <a:solidFill>
                  <a:srgbClr val="002060"/>
                </a:solidFill>
              </a:rPr>
              <a:t>Firewalls </a:t>
            </a:r>
            <a:r>
              <a:rPr lang="en-US" dirty="0" smtClean="0">
                <a:solidFill>
                  <a:srgbClr val="002060"/>
                </a:solidFill>
              </a:rPr>
              <a:t>are </a:t>
            </a:r>
            <a:r>
              <a:rPr lang="en-US" dirty="0">
                <a:solidFill>
                  <a:srgbClr val="002060"/>
                </a:solidFill>
              </a:rPr>
              <a:t>hardware or software solutions that enforce network security policies. A firewall filters unauthorized or potentially dangerous traffic from entering the </a:t>
            </a:r>
            <a:r>
              <a:rPr lang="en-US" dirty="0" smtClean="0">
                <a:solidFill>
                  <a:srgbClr val="002060"/>
                </a:solidFill>
              </a:rPr>
              <a:t>network.</a:t>
            </a:r>
          </a:p>
          <a:p>
            <a:pPr lvl="1" indent="-357188" algn="just">
              <a:buFont typeface="Wingdings" panose="05000000000000000000" pitchFamily="2" charset="2"/>
              <a:buChar char="ü"/>
            </a:pPr>
            <a:r>
              <a:rPr lang="en-US" b="1" dirty="0" smtClean="0">
                <a:solidFill>
                  <a:srgbClr val="002060"/>
                </a:solidFill>
              </a:rPr>
              <a:t>Routers </a:t>
            </a:r>
            <a:r>
              <a:rPr lang="en-US" dirty="0">
                <a:solidFill>
                  <a:srgbClr val="002060"/>
                </a:solidFill>
              </a:rPr>
              <a:t>form the backbone of the Internet and communications between different networks. </a:t>
            </a:r>
            <a:r>
              <a:rPr lang="en-US" dirty="0">
                <a:solidFill>
                  <a:srgbClr val="002060"/>
                </a:solidFill>
              </a:rPr>
              <a:t>Routers communicate with one another to identify the best possible path to deliver traffic to different networks. </a:t>
            </a:r>
            <a:r>
              <a:rPr lang="en-US" dirty="0">
                <a:solidFill>
                  <a:srgbClr val="002060"/>
                </a:solidFill>
              </a:rPr>
              <a:t>Routers use routing protocols to make routing </a:t>
            </a:r>
            <a:r>
              <a:rPr lang="en-US" dirty="0" smtClean="0">
                <a:solidFill>
                  <a:srgbClr val="002060"/>
                </a:solidFill>
              </a:rPr>
              <a:t>decision.</a:t>
            </a:r>
            <a:endParaRPr lang="en-US" dirty="0">
              <a:solidFill>
                <a:srgbClr val="002060"/>
              </a:solidFill>
            </a:endParaRPr>
          </a:p>
        </p:txBody>
      </p:sp>
    </p:spTree>
    <p:custDataLst>
      <p:tags r:id="rId1"/>
    </p:custDataLst>
    <p:extLst>
      <p:ext uri="{BB962C8B-B14F-4D97-AF65-F5344CB8AC3E}">
        <p14:creationId xmlns:p14="http://schemas.microsoft.com/office/powerpoint/2010/main" val="1358697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Network Hardening</a:t>
            </a:r>
            <a:endParaRPr lang="en-US" sz="3200" dirty="0"/>
          </a:p>
        </p:txBody>
      </p:sp>
      <p:sp>
        <p:nvSpPr>
          <p:cNvPr id="17" name="Rectangle 16"/>
          <p:cNvSpPr/>
          <p:nvPr/>
        </p:nvSpPr>
        <p:spPr>
          <a:xfrm>
            <a:off x="375234" y="675554"/>
            <a:ext cx="11639427" cy="4524315"/>
          </a:xfrm>
          <a:prstGeom prst="rect">
            <a:avLst/>
          </a:prstGeom>
        </p:spPr>
        <p:txBody>
          <a:bodyPr wrap="square">
            <a:spAutoFit/>
          </a:bodyPr>
          <a:lstStyle/>
          <a:p>
            <a:pPr marL="100012" lvl="1" algn="just"/>
            <a:r>
              <a:rPr lang="en-US" b="1" dirty="0" smtClean="0">
                <a:solidFill>
                  <a:srgbClr val="002060"/>
                </a:solidFill>
              </a:rPr>
              <a:t>Switches, Routers, and Network Appliances </a:t>
            </a:r>
          </a:p>
          <a:p>
            <a:pPr lvl="1" indent="-357188" algn="just">
              <a:buFont typeface="Wingdings" panose="05000000000000000000" pitchFamily="2" charset="2"/>
              <a:buChar char="ü"/>
            </a:pPr>
            <a:r>
              <a:rPr lang="en-US" b="1" dirty="0" smtClean="0">
                <a:solidFill>
                  <a:srgbClr val="002060"/>
                </a:solidFill>
              </a:rPr>
              <a:t>Wireless </a:t>
            </a:r>
            <a:r>
              <a:rPr lang="en-US" b="1" dirty="0">
                <a:solidFill>
                  <a:srgbClr val="002060"/>
                </a:solidFill>
              </a:rPr>
              <a:t>and Mobile Devices</a:t>
            </a:r>
            <a:r>
              <a:rPr lang="en-US" dirty="0">
                <a:solidFill>
                  <a:srgbClr val="002060"/>
                </a:solidFill>
              </a:rPr>
              <a:t> </a:t>
            </a:r>
            <a:r>
              <a:rPr lang="en-US" dirty="0" smtClean="0">
                <a:solidFill>
                  <a:srgbClr val="002060"/>
                </a:solidFill>
              </a:rPr>
              <a:t>have </a:t>
            </a:r>
            <a:r>
              <a:rPr lang="en-US" dirty="0">
                <a:solidFill>
                  <a:srgbClr val="002060"/>
                </a:solidFill>
              </a:rPr>
              <a:t>become the predominant type of devices on most modern networks. They provide mobility and convenience but pose a host of vulnerabilities. These vulnerabilities include theft, hacking and unauthorized remote access, sniffing, man-in-the-middle attacks, and attacks against performance and availability. </a:t>
            </a:r>
            <a:endParaRPr lang="en-US" dirty="0" smtClean="0">
              <a:solidFill>
                <a:srgbClr val="002060"/>
              </a:solidFill>
            </a:endParaRPr>
          </a:p>
          <a:p>
            <a:pPr lvl="1" indent="-357188" algn="just">
              <a:buFont typeface="Wingdings" panose="05000000000000000000" pitchFamily="2" charset="2"/>
              <a:buChar char="ü"/>
            </a:pPr>
            <a:endParaRPr lang="en-US" dirty="0">
              <a:solidFill>
                <a:srgbClr val="002060"/>
              </a:solidFill>
            </a:endParaRPr>
          </a:p>
          <a:p>
            <a:pPr lvl="1" indent="-357188" algn="just">
              <a:buFont typeface="Wingdings" panose="05000000000000000000" pitchFamily="2" charset="2"/>
              <a:buChar char="ü"/>
            </a:pPr>
            <a:r>
              <a:rPr lang="en-US" b="1" dirty="0" smtClean="0">
                <a:solidFill>
                  <a:srgbClr val="002060"/>
                </a:solidFill>
              </a:rPr>
              <a:t>Network </a:t>
            </a:r>
            <a:r>
              <a:rPr lang="en-US" b="1" dirty="0">
                <a:solidFill>
                  <a:srgbClr val="002060"/>
                </a:solidFill>
              </a:rPr>
              <a:t>and Routing Services </a:t>
            </a:r>
            <a:r>
              <a:rPr lang="en-US" dirty="0">
                <a:solidFill>
                  <a:srgbClr val="002060"/>
                </a:solidFill>
              </a:rPr>
              <a:t>- Cyber criminals use vulnerable network services to attack a device or to use it as part of the attack. Securing network services ensures that only necessary ports are exposed and available. Network services include; DHCP, DNS, ICMP, Routing Services (RIP-OSPF-ISS), NTP and </a:t>
            </a:r>
            <a:r>
              <a:rPr lang="en-US" dirty="0" smtClean="0">
                <a:solidFill>
                  <a:srgbClr val="002060"/>
                </a:solidFill>
              </a:rPr>
              <a:t>others.</a:t>
            </a:r>
          </a:p>
          <a:p>
            <a:pPr lvl="1" indent="-357188" algn="just">
              <a:buFont typeface="Wingdings" panose="05000000000000000000" pitchFamily="2" charset="2"/>
              <a:buChar char="ü"/>
            </a:pPr>
            <a:endParaRPr lang="en-US" dirty="0">
              <a:solidFill>
                <a:srgbClr val="002060"/>
              </a:solidFill>
            </a:endParaRPr>
          </a:p>
          <a:p>
            <a:pPr lvl="1" indent="-357188" algn="just">
              <a:buFont typeface="Wingdings" panose="05000000000000000000" pitchFamily="2" charset="2"/>
              <a:buChar char="ü"/>
            </a:pPr>
            <a:r>
              <a:rPr lang="en-US" b="1" dirty="0" smtClean="0">
                <a:solidFill>
                  <a:srgbClr val="002060"/>
                </a:solidFill>
              </a:rPr>
              <a:t>VoIP </a:t>
            </a:r>
            <a:r>
              <a:rPr lang="en-US" b="1" dirty="0">
                <a:solidFill>
                  <a:srgbClr val="002060"/>
                </a:solidFill>
              </a:rPr>
              <a:t>Equipment </a:t>
            </a:r>
            <a:r>
              <a:rPr lang="en-US" dirty="0">
                <a:solidFill>
                  <a:srgbClr val="002060"/>
                </a:solidFill>
              </a:rPr>
              <a:t>- uses networks such as the Internet to make and receive phone calls. The equipment required for VoIP includes an Internet connection plus a phone. </a:t>
            </a:r>
            <a:endParaRPr lang="en-US" dirty="0" smtClean="0">
              <a:solidFill>
                <a:srgbClr val="002060"/>
              </a:solidFill>
            </a:endParaRPr>
          </a:p>
          <a:p>
            <a:pPr lvl="1" indent="-357188" algn="just">
              <a:buFont typeface="Wingdings" panose="05000000000000000000" pitchFamily="2" charset="2"/>
              <a:buChar char="ü"/>
            </a:pPr>
            <a:endParaRPr lang="en-US" dirty="0">
              <a:solidFill>
                <a:srgbClr val="002060"/>
              </a:solidFill>
            </a:endParaRPr>
          </a:p>
          <a:p>
            <a:pPr lvl="1" indent="-357188" algn="just">
              <a:buFont typeface="Wingdings" panose="05000000000000000000" pitchFamily="2" charset="2"/>
              <a:buChar char="ü"/>
            </a:pPr>
            <a:r>
              <a:rPr lang="en-US" b="1" dirty="0" smtClean="0">
                <a:solidFill>
                  <a:srgbClr val="002060"/>
                </a:solidFill>
              </a:rPr>
              <a:t>Cameras, Videoconferencing Equipment, Network </a:t>
            </a:r>
            <a:r>
              <a:rPr lang="en-US" b="1" dirty="0">
                <a:solidFill>
                  <a:srgbClr val="002060"/>
                </a:solidFill>
              </a:rPr>
              <a:t>and </a:t>
            </a:r>
            <a:r>
              <a:rPr lang="en-US" b="1" dirty="0" err="1">
                <a:solidFill>
                  <a:srgbClr val="002060"/>
                </a:solidFill>
              </a:rPr>
              <a:t>IoT</a:t>
            </a:r>
            <a:r>
              <a:rPr lang="en-US" b="1" dirty="0">
                <a:solidFill>
                  <a:srgbClr val="002060"/>
                </a:solidFill>
              </a:rPr>
              <a:t> Sensors </a:t>
            </a:r>
            <a:endParaRPr lang="en-US" b="1" dirty="0" smtClean="0">
              <a:solidFill>
                <a:srgbClr val="002060"/>
              </a:solidFill>
            </a:endParaRPr>
          </a:p>
          <a:p>
            <a:pPr lvl="2" indent="-357188" algn="just">
              <a:buFont typeface="Wingdings" panose="05000000000000000000" pitchFamily="2" charset="2"/>
              <a:buChar char="ü"/>
            </a:pPr>
            <a:r>
              <a:rPr lang="en-US" dirty="0" smtClean="0">
                <a:solidFill>
                  <a:srgbClr val="002060"/>
                </a:solidFill>
              </a:rPr>
              <a:t>One </a:t>
            </a:r>
            <a:r>
              <a:rPr lang="en-US" dirty="0">
                <a:solidFill>
                  <a:srgbClr val="002060"/>
                </a:solidFill>
              </a:rPr>
              <a:t>of the fastest sectors of information technology is the use of intelligent devices and sensors. The computer industry brands this sector as the Internet of Things (</a:t>
            </a:r>
            <a:r>
              <a:rPr lang="en-US" dirty="0" err="1">
                <a:solidFill>
                  <a:srgbClr val="002060"/>
                </a:solidFill>
              </a:rPr>
              <a:t>IoT</a:t>
            </a:r>
            <a:r>
              <a:rPr lang="en-US" dirty="0">
                <a:solidFill>
                  <a:srgbClr val="002060"/>
                </a:solidFill>
              </a:rPr>
              <a:t>). Businesses and consumers use </a:t>
            </a:r>
            <a:r>
              <a:rPr lang="en-US" dirty="0" err="1">
                <a:solidFill>
                  <a:srgbClr val="002060"/>
                </a:solidFill>
              </a:rPr>
              <a:t>IoT</a:t>
            </a:r>
            <a:r>
              <a:rPr lang="en-US" dirty="0">
                <a:solidFill>
                  <a:srgbClr val="002060"/>
                </a:solidFill>
              </a:rPr>
              <a:t> devices to automate processes, monitor environmental conditions, and alert the user of adverse conditions. </a:t>
            </a:r>
          </a:p>
        </p:txBody>
      </p:sp>
    </p:spTree>
    <p:custDataLst>
      <p:tags r:id="rId1"/>
    </p:custDataLst>
    <p:extLst>
      <p:ext uri="{BB962C8B-B14F-4D97-AF65-F5344CB8AC3E}">
        <p14:creationId xmlns:p14="http://schemas.microsoft.com/office/powerpoint/2010/main" val="2103133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Physical Security</a:t>
            </a:r>
            <a:endParaRPr lang="en-US" sz="3200" dirty="0"/>
          </a:p>
        </p:txBody>
      </p:sp>
      <p:sp>
        <p:nvSpPr>
          <p:cNvPr id="17" name="Rectangle 16"/>
          <p:cNvSpPr/>
          <p:nvPr/>
        </p:nvSpPr>
        <p:spPr>
          <a:xfrm>
            <a:off x="375234" y="707083"/>
            <a:ext cx="11639427" cy="5078313"/>
          </a:xfrm>
          <a:prstGeom prst="rect">
            <a:avLst/>
          </a:prstGeom>
        </p:spPr>
        <p:txBody>
          <a:bodyPr wrap="square">
            <a:spAutoFit/>
          </a:bodyPr>
          <a:lstStyle/>
          <a:p>
            <a:pPr algn="just"/>
            <a:r>
              <a:rPr lang="en-US" b="1" dirty="0" smtClean="0">
                <a:solidFill>
                  <a:srgbClr val="002060"/>
                </a:solidFill>
              </a:rPr>
              <a:t>Fencing </a:t>
            </a:r>
            <a:r>
              <a:rPr lang="en-US" b="1" dirty="0">
                <a:solidFill>
                  <a:srgbClr val="002060"/>
                </a:solidFill>
              </a:rPr>
              <a:t>and Barricades </a:t>
            </a:r>
            <a:endParaRPr lang="en-US" b="1" dirty="0">
              <a:solidFill>
                <a:srgbClr val="002060"/>
              </a:solidFill>
            </a:endParaRPr>
          </a:p>
          <a:p>
            <a:pPr lvl="1" indent="-357188" algn="just">
              <a:buFont typeface="Wingdings" panose="05000000000000000000" pitchFamily="2" charset="2"/>
              <a:buChar char="ü"/>
            </a:pPr>
            <a:r>
              <a:rPr lang="en-US" i="1" dirty="0" smtClean="0"/>
              <a:t>Physical </a:t>
            </a:r>
            <a:r>
              <a:rPr lang="en-US" i="1" dirty="0"/>
              <a:t>barriers are the first thing that comes to mind when thinking about physical security. This is the outermost layer of security, and these solutions are the most publicly visible. A perimeter security system typically consists of perimeter fence system, security gate system, bollards, vehicle entry barriers and guard shelters</a:t>
            </a:r>
            <a:r>
              <a:rPr lang="en-US" i="1" dirty="0" smtClean="0"/>
              <a:t>.</a:t>
            </a:r>
          </a:p>
          <a:p>
            <a:pPr lvl="1" indent="-357188" algn="just">
              <a:buFont typeface="Wingdings" panose="05000000000000000000" pitchFamily="2" charset="2"/>
              <a:buChar char="ü"/>
            </a:pPr>
            <a:endParaRPr lang="en-US" i="1" dirty="0"/>
          </a:p>
          <a:p>
            <a:pPr marL="0" lvl="1" algn="just"/>
            <a:r>
              <a:rPr lang="en-US" b="1" dirty="0">
                <a:solidFill>
                  <a:srgbClr val="002060"/>
                </a:solidFill>
              </a:rPr>
              <a:t>Biometrics </a:t>
            </a:r>
          </a:p>
          <a:p>
            <a:pPr lvl="1" indent="-357188" algn="just">
              <a:buFont typeface="Wingdings" panose="05000000000000000000" pitchFamily="2" charset="2"/>
              <a:buChar char="ü"/>
            </a:pPr>
            <a:r>
              <a:rPr lang="en-US" i="1" dirty="0" smtClean="0"/>
              <a:t>are </a:t>
            </a:r>
            <a:r>
              <a:rPr lang="en-US" i="1" dirty="0"/>
              <a:t>the automated methods of recognizing an individual based on a physiological or behavioral characteristic. </a:t>
            </a:r>
            <a:r>
              <a:rPr lang="en-US" i="1" dirty="0"/>
              <a:t>Biometric authentication systems include measurements of the face, fingerprint, hand geometry, iris, retina, signature, and voice. </a:t>
            </a:r>
            <a:r>
              <a:rPr lang="en-US" i="1" dirty="0"/>
              <a:t>Biometric technologies can be the foundation of highly secure identification and personal verification </a:t>
            </a:r>
            <a:r>
              <a:rPr lang="en-US" i="1" dirty="0" smtClean="0"/>
              <a:t>solutions.</a:t>
            </a:r>
          </a:p>
          <a:p>
            <a:pPr lvl="1" indent="-357188" algn="just">
              <a:buFont typeface="Wingdings" panose="05000000000000000000" pitchFamily="2" charset="2"/>
              <a:buChar char="ü"/>
            </a:pPr>
            <a:endParaRPr lang="en-US" i="1" dirty="0" smtClean="0"/>
          </a:p>
          <a:p>
            <a:pPr marL="0" lvl="1" algn="just"/>
            <a:r>
              <a:rPr lang="en-US" b="1" dirty="0">
                <a:solidFill>
                  <a:srgbClr val="002060"/>
                </a:solidFill>
              </a:rPr>
              <a:t>Badges </a:t>
            </a:r>
            <a:r>
              <a:rPr lang="en-US" b="1" dirty="0">
                <a:solidFill>
                  <a:srgbClr val="002060"/>
                </a:solidFill>
              </a:rPr>
              <a:t>and Access Logs </a:t>
            </a:r>
            <a:endParaRPr lang="en-US" b="1" dirty="0">
              <a:solidFill>
                <a:srgbClr val="002060"/>
              </a:solidFill>
            </a:endParaRPr>
          </a:p>
          <a:p>
            <a:pPr lvl="1" indent="-357188" algn="just">
              <a:buFont typeface="Wingdings" panose="05000000000000000000" pitchFamily="2" charset="2"/>
              <a:buChar char="ü"/>
            </a:pPr>
            <a:r>
              <a:rPr lang="en-US" i="1" dirty="0" smtClean="0"/>
              <a:t>A </a:t>
            </a:r>
            <a:r>
              <a:rPr lang="en-US" i="1" dirty="0"/>
              <a:t>badge allows an individual to gain access to an area with automated entry points. </a:t>
            </a:r>
            <a:r>
              <a:rPr lang="en-US" i="1" dirty="0"/>
              <a:t>An entry point can be a door, a turnstile, a gate, or other barrier. Access badges use various technologies such as a magnetic stripe, barcode, or biometrics. The system logs the transaction for later retrieval. </a:t>
            </a:r>
            <a:r>
              <a:rPr lang="en-US" i="1" dirty="0"/>
              <a:t>Reports reveal who entered what entry points at what </a:t>
            </a:r>
            <a:r>
              <a:rPr lang="en-US" i="1" dirty="0" smtClean="0"/>
              <a:t>time.</a:t>
            </a:r>
          </a:p>
          <a:p>
            <a:pPr marL="0" lvl="1" algn="just"/>
            <a:endParaRPr lang="en-US" b="1" dirty="0" smtClean="0">
              <a:solidFill>
                <a:srgbClr val="002060"/>
              </a:solidFill>
            </a:endParaRPr>
          </a:p>
          <a:p>
            <a:pPr marL="0" lvl="1" algn="just"/>
            <a:r>
              <a:rPr lang="en-US" b="1" dirty="0">
                <a:solidFill>
                  <a:srgbClr val="002060"/>
                </a:solidFill>
              </a:rPr>
              <a:t>Guards and Escorts, </a:t>
            </a:r>
            <a:r>
              <a:rPr lang="en-US" b="1" dirty="0">
                <a:solidFill>
                  <a:srgbClr val="002060"/>
                </a:solidFill>
              </a:rPr>
              <a:t>Video and Electronic </a:t>
            </a:r>
            <a:r>
              <a:rPr lang="en-US" b="1" dirty="0">
                <a:solidFill>
                  <a:srgbClr val="002060"/>
                </a:solidFill>
              </a:rPr>
              <a:t>Surveillance, </a:t>
            </a:r>
            <a:r>
              <a:rPr lang="en-US" b="1" dirty="0">
                <a:solidFill>
                  <a:srgbClr val="002060"/>
                </a:solidFill>
              </a:rPr>
              <a:t>RFID and Wireless Surveillance</a:t>
            </a:r>
            <a:r>
              <a:rPr lang="en-US" b="1" dirty="0">
                <a:solidFill>
                  <a:srgbClr val="002060"/>
                </a:solidFill>
              </a:rPr>
              <a:t> </a:t>
            </a:r>
            <a:endParaRPr lang="en-US" b="1" dirty="0">
              <a:solidFill>
                <a:srgbClr val="002060"/>
              </a:solidFill>
            </a:endParaRPr>
          </a:p>
        </p:txBody>
      </p:sp>
    </p:spTree>
    <p:custDataLst>
      <p:tags r:id="rId1"/>
    </p:custDataLst>
    <p:extLst>
      <p:ext uri="{BB962C8B-B14F-4D97-AF65-F5344CB8AC3E}">
        <p14:creationId xmlns:p14="http://schemas.microsoft.com/office/powerpoint/2010/main" val="3030324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430887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endParaRPr lang="en-US" sz="1600" dirty="0" smtClean="0">
              <a:solidFill>
                <a:schemeClr val="bg1"/>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We discussed </a:t>
            </a:r>
          </a:p>
          <a:p>
            <a:pPr marL="800100" lvl="1"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the </a:t>
            </a:r>
            <a:r>
              <a:rPr lang="en-US" sz="1600" dirty="0">
                <a:solidFill>
                  <a:schemeClr val="bg1"/>
                </a:solidFill>
                <a:latin typeface="Arial" panose="020B0604020202020204" pitchFamily="34" charset="0"/>
                <a:cs typeface="Arial" panose="020B0604020202020204" pitchFamily="34" charset="0"/>
              </a:rPr>
              <a:t>concept of five nines, a high availability standard that allows for 5.26 minutes of downtime per year. </a:t>
            </a:r>
          </a:p>
          <a:p>
            <a:pPr marL="800100" lvl="1"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the </a:t>
            </a:r>
            <a:r>
              <a:rPr lang="en-US" sz="1600" dirty="0">
                <a:solidFill>
                  <a:schemeClr val="bg1"/>
                </a:solidFill>
                <a:latin typeface="Arial" panose="020B0604020202020204" pitchFamily="34" charset="0"/>
                <a:cs typeface="Arial" panose="020B0604020202020204" pitchFamily="34" charset="0"/>
              </a:rPr>
              <a:t>various approaches that organizations take to ensure system availability.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Solid system design includes accommodating measures that provide redundancy and resiliency so that an organization can recover quickly and continue operation.</a:t>
            </a:r>
          </a:p>
          <a:p>
            <a:pPr marL="800100" lvl="1"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how </a:t>
            </a:r>
            <a:r>
              <a:rPr lang="en-US" sz="1600" dirty="0">
                <a:solidFill>
                  <a:schemeClr val="bg1"/>
                </a:solidFill>
                <a:latin typeface="Arial" panose="020B0604020202020204" pitchFamily="34" charset="0"/>
                <a:cs typeface="Arial" panose="020B0604020202020204" pitchFamily="34" charset="0"/>
              </a:rPr>
              <a:t>an organization responds to an incident by establishing procedures that it follows after an event occurs. </a:t>
            </a:r>
          </a:p>
          <a:p>
            <a:pPr marL="800100" lvl="1"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disaster </a:t>
            </a:r>
            <a:r>
              <a:rPr lang="en-US" sz="1600" dirty="0">
                <a:solidFill>
                  <a:schemeClr val="bg1"/>
                </a:solidFill>
                <a:latin typeface="Arial" panose="020B0604020202020204" pitchFamily="34" charset="0"/>
                <a:cs typeface="Arial" panose="020B0604020202020204" pitchFamily="34" charset="0"/>
              </a:rPr>
              <a:t>recovery and business continuity planning.</a:t>
            </a:r>
          </a:p>
          <a:p>
            <a:pPr marL="800100" lvl="1"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6490621" y="1463137"/>
            <a:ext cx="5615608" cy="4196020"/>
          </a:xfrm>
          <a:prstGeom prst="rect">
            <a:avLst/>
          </a:prstGeom>
        </p:spPr>
        <p:txBody>
          <a:bodyPr wrap="square">
            <a:spAutoFit/>
          </a:bodyPr>
          <a:lstStyle/>
          <a:p>
            <a:pPr indent="-342900" algn="just">
              <a:lnSpc>
                <a:spcPts val="2000"/>
              </a:lnSpc>
              <a:buFont typeface="Wingdings" panose="05000000000000000000" pitchFamily="2" charset="2"/>
              <a:buChar char="ü"/>
            </a:pPr>
            <a:r>
              <a:rPr lang="en-US" sz="1600" dirty="0" smtClean="0">
                <a:solidFill>
                  <a:srgbClr val="E1BC4C"/>
                </a:solidFill>
                <a:latin typeface="Arial" panose="020B0604020202020204" pitchFamily="34" charset="0"/>
                <a:cs typeface="Arial" panose="020B0604020202020204" pitchFamily="34" charset="0"/>
              </a:rPr>
              <a:t>To </a:t>
            </a:r>
            <a:r>
              <a:rPr lang="en-US" sz="1600" dirty="0">
                <a:solidFill>
                  <a:srgbClr val="E1BC4C"/>
                </a:solidFill>
                <a:latin typeface="Arial" panose="020B0604020202020204" pitchFamily="34" charset="0"/>
                <a:cs typeface="Arial" panose="020B0604020202020204" pitchFamily="34" charset="0"/>
              </a:rPr>
              <a:t>defend the systems, devices, and data that make up the network infrastructure.</a:t>
            </a:r>
          </a:p>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Host hardening includes securing the operating system, implementing an antivirus solution, and using host-based solutions such as firewalls and intrusion detection systems.</a:t>
            </a:r>
          </a:p>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Server hardening includes managing remote access, securing privileged accounts, and monitoring services.</a:t>
            </a:r>
          </a:p>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Data protection includes file access control and implementing security measures to ensure the confidentiality, integrity, and availability of data.</a:t>
            </a:r>
          </a:p>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Device hardening also involves implementing proven methods of physically securing network devices. </a:t>
            </a:r>
            <a:endParaRPr lang="en-US" sz="1600" dirty="0" smtClean="0">
              <a:solidFill>
                <a:srgbClr val="E1BC4C"/>
              </a:solidFill>
              <a:latin typeface="Arial" panose="020B0604020202020204" pitchFamily="34" charset="0"/>
              <a:cs typeface="Arial" panose="020B0604020202020204" pitchFamily="34" charset="0"/>
            </a:endParaRPr>
          </a:p>
          <a:p>
            <a:pPr indent="-342900" algn="just">
              <a:lnSpc>
                <a:spcPts val="2000"/>
              </a:lnSpc>
              <a:buFont typeface="Wingdings" panose="05000000000000000000" pitchFamily="2" charset="2"/>
              <a:buChar char="ü"/>
            </a:pPr>
            <a:r>
              <a:rPr lang="en-US" sz="1600" dirty="0" smtClean="0">
                <a:solidFill>
                  <a:srgbClr val="E1BC4C"/>
                </a:solidFill>
                <a:latin typeface="Arial" panose="020B0604020202020204" pitchFamily="34" charset="0"/>
                <a:cs typeface="Arial" panose="020B0604020202020204" pitchFamily="34" charset="0"/>
              </a:rPr>
              <a:t>Protecting </a:t>
            </a:r>
            <a:r>
              <a:rPr lang="en-US" sz="1600" dirty="0">
                <a:solidFill>
                  <a:srgbClr val="E1BC4C"/>
                </a:solidFill>
                <a:latin typeface="Arial" panose="020B0604020202020204" pitchFamily="34" charset="0"/>
                <a:cs typeface="Arial" panose="020B0604020202020204" pitchFamily="34" charset="0"/>
              </a:rPr>
              <a:t>a cybersecurity domain is an on-going process to secure an organization’s network infrastructure and requires a constant vigilance against threats.</a:t>
            </a:r>
          </a:p>
          <a:p>
            <a:pPr marL="800100" lvl="2" indent="-342900" algn="just">
              <a:lnSpc>
                <a:spcPts val="2000"/>
              </a:lnSpc>
              <a:buFont typeface="Wingdings" panose="05000000000000000000" pitchFamily="2" charset="2"/>
              <a:buChar char="ü"/>
            </a:pPr>
            <a:endParaRPr lang="en-US" sz="1600" dirty="0">
              <a:solidFill>
                <a:srgbClr val="E1BC4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458809"/>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4" ma:contentTypeDescription="Create a new document." ma:contentTypeScope="" ma:versionID="459f7a1eff66fa7688a40ee0439ef3f7">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ceda06f259872d8be29dbdd5f2062bb"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schemas.microsoft.com/office/2006/documentManagement/types"/>
    <ds:schemaRef ds:uri="http://schemas.microsoft.com/office/infopath/2007/PartnerControls"/>
    <ds:schemaRef ds:uri="d2ec016d-25cf-4c07-aa6b-c53e267faa6f"/>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187F79FD-81A3-4240-8E06-255950C9F6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2340</TotalTime>
  <Words>5585</Words>
  <Application>Microsoft Office PowerPoint</Application>
  <PresentationFormat>Widescreen</PresentationFormat>
  <Paragraphs>370</Paragraphs>
  <Slides>28</Slides>
  <Notes>21</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28</vt:i4>
      </vt:variant>
    </vt:vector>
  </HeadingPairs>
  <TitlesOfParts>
    <vt:vector size="39" baseType="lpstr">
      <vt:lpstr>Arial</vt:lpstr>
      <vt:lpstr>Calibri</vt:lpstr>
      <vt:lpstr>Calibri Light</vt:lpstr>
      <vt:lpstr>CiscoSans ExtraLight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The Fine Nines</vt:lpstr>
      <vt:lpstr>High Availability</vt:lpstr>
      <vt:lpstr>Improve High Availability</vt:lpstr>
      <vt:lpstr>Defense in Depth</vt:lpstr>
      <vt:lpstr>Redundancy</vt:lpstr>
      <vt:lpstr>Redundancy</vt:lpstr>
      <vt:lpstr>Redundancy</vt:lpstr>
      <vt:lpstr>Redundancy</vt:lpstr>
      <vt:lpstr>Incident Response</vt:lpstr>
      <vt:lpstr>Disaster Recovery</vt:lpstr>
      <vt:lpstr>Disaster Recovery</vt:lpstr>
      <vt:lpstr>Defending Systems and Devices</vt:lpstr>
      <vt:lpstr>Defending Systems and Devices</vt:lpstr>
      <vt:lpstr>Defending Systems and Devices</vt:lpstr>
      <vt:lpstr>Defending Systems and Devices</vt:lpstr>
      <vt:lpstr>Defending Systems and Devices</vt:lpstr>
      <vt:lpstr>Server Hardening</vt:lpstr>
      <vt:lpstr>Server Hardening</vt:lpstr>
      <vt:lpstr>Network Hardening</vt:lpstr>
      <vt:lpstr>Network Hardening</vt:lpstr>
      <vt:lpstr>Physical Security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214</cp:revision>
  <dcterms:created xsi:type="dcterms:W3CDTF">2021-03-05T06:07:01Z</dcterms:created>
  <dcterms:modified xsi:type="dcterms:W3CDTF">2021-07-12T17:38:36Z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