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1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70" r:id="rId7"/>
    <p:sldId id="271" r:id="rId8"/>
    <p:sldId id="261" r:id="rId9"/>
    <p:sldId id="269" r:id="rId10"/>
    <p:sldId id="262" r:id="rId11"/>
    <p:sldId id="263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72844" autoAdjust="0"/>
  </p:normalViewPr>
  <p:slideViewPr>
    <p:cSldViewPr snapToGrid="0">
      <p:cViewPr varScale="1">
        <p:scale>
          <a:sx n="56" d="100"/>
          <a:sy n="56" d="100"/>
        </p:scale>
        <p:origin x="99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55AFE2-538F-467B-8709-2F4C77203610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7E3B1F-8054-4869-B67E-A125CA7CE9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9297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7E3B1F-8054-4869-B67E-A125CA7CE9E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3806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7E3B1F-8054-4869-B67E-A125CA7CE9E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8683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7E3B1F-8054-4869-B67E-A125CA7CE9E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03263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7E3B1F-8054-4869-B67E-A125CA7CE9E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6844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7E3B1F-8054-4869-B67E-A125CA7CE9E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303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7E3B1F-8054-4869-B67E-A125CA7CE9E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6765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7E3B1F-8054-4869-B67E-A125CA7CE9E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8514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7E3B1F-8054-4869-B67E-A125CA7CE9E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9213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74E2A1-4863-4585-17BF-96766DAF21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4E57CB6-757B-1FC7-1F12-BDBB47A4788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D14C1F5-59AA-0157-B08A-2EA9AB0502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70E72D-7E17-9E43-FD2B-8C42180975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7E3B1F-8054-4869-B67E-A125CA7CE9E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2632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7E3B1F-8054-4869-B67E-A125CA7CE9E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19896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7E3B1F-8054-4869-B67E-A125CA7CE9E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4395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7E3B1F-8054-4869-B67E-A125CA7CE9E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7207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7E3B1F-8054-4869-B67E-A125CA7CE9E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0690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7E3B1F-8054-4869-B67E-A125CA7CE9E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8703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9529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3/20/2026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690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sv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5.svg"/><Relationship Id="rId12" Type="http://schemas.openxmlformats.org/officeDocument/2006/relationships/image" Target="../media/image10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11" Type="http://schemas.openxmlformats.org/officeDocument/2006/relationships/image" Target="../media/image9.svg"/><Relationship Id="rId5" Type="http://schemas.openxmlformats.org/officeDocument/2006/relationships/image" Target="../media/image3.jpeg"/><Relationship Id="rId10" Type="http://schemas.openxmlformats.org/officeDocument/2006/relationships/image" Target="../media/image8.png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7.svg"/><Relationship Id="rId1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4.sv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3.png"/><Relationship Id="rId5" Type="http://schemas.openxmlformats.org/officeDocument/2006/relationships/image" Target="../media/image12.jpe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4.sv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8.svg"/><Relationship Id="rId12" Type="http://schemas.openxmlformats.org/officeDocument/2006/relationships/image" Target="../media/image23.png"/><Relationship Id="rId2" Type="http://schemas.openxmlformats.org/officeDocument/2006/relationships/audio" Target="../media/media5.m4a"/><Relationship Id="rId16" Type="http://schemas.openxmlformats.org/officeDocument/2006/relationships/image" Target="../media/image2.png"/><Relationship Id="rId1" Type="http://schemas.microsoft.com/office/2007/relationships/media" Target="../media/media5.m4a"/><Relationship Id="rId6" Type="http://schemas.openxmlformats.org/officeDocument/2006/relationships/image" Target="../media/image17.png"/><Relationship Id="rId11" Type="http://schemas.openxmlformats.org/officeDocument/2006/relationships/image" Target="../media/image22.svg"/><Relationship Id="rId5" Type="http://schemas.openxmlformats.org/officeDocument/2006/relationships/image" Target="../media/image16.jpeg"/><Relationship Id="rId15" Type="http://schemas.openxmlformats.org/officeDocument/2006/relationships/image" Target="../media/image26.svg"/><Relationship Id="rId10" Type="http://schemas.openxmlformats.org/officeDocument/2006/relationships/image" Target="../media/image21.png"/><Relationship Id="rId4" Type="http://schemas.openxmlformats.org/officeDocument/2006/relationships/notesSlide" Target="../notesSlides/notesSlide5.xml"/><Relationship Id="rId9" Type="http://schemas.openxmlformats.org/officeDocument/2006/relationships/image" Target="../media/image20.svg"/><Relationship Id="rId14" Type="http://schemas.openxmlformats.org/officeDocument/2006/relationships/image" Target="../media/image2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27.jpe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2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13" Type="http://schemas.openxmlformats.org/officeDocument/2006/relationships/image" Target="../media/image40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4.png"/><Relationship Id="rId12" Type="http://schemas.openxmlformats.org/officeDocument/2006/relationships/image" Target="../media/image39.sv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33.png"/><Relationship Id="rId11" Type="http://schemas.openxmlformats.org/officeDocument/2006/relationships/image" Target="../media/image38.png"/><Relationship Id="rId5" Type="http://schemas.openxmlformats.org/officeDocument/2006/relationships/image" Target="../media/image1.jpeg"/><Relationship Id="rId15" Type="http://schemas.openxmlformats.org/officeDocument/2006/relationships/image" Target="../media/image2.png"/><Relationship Id="rId10" Type="http://schemas.openxmlformats.org/officeDocument/2006/relationships/image" Target="../media/image37.svg"/><Relationship Id="rId4" Type="http://schemas.openxmlformats.org/officeDocument/2006/relationships/notesSlide" Target="../notesSlides/notesSlide9.xml"/><Relationship Id="rId9" Type="http://schemas.openxmlformats.org/officeDocument/2006/relationships/image" Target="../media/image36.png"/><Relationship Id="rId14" Type="http://schemas.openxmlformats.org/officeDocument/2006/relationships/image" Target="../media/image41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image" Target="../media/image44.jpe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5" Type="http://schemas.openxmlformats.org/officeDocument/2006/relationships/image" Target="../media/image45.jpe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svg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48.png"/><Relationship Id="rId12" Type="http://schemas.openxmlformats.org/officeDocument/2006/relationships/image" Target="../media/image14.sv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47.svg"/><Relationship Id="rId11" Type="http://schemas.openxmlformats.org/officeDocument/2006/relationships/image" Target="../media/image13.png"/><Relationship Id="rId5" Type="http://schemas.openxmlformats.org/officeDocument/2006/relationships/image" Target="../media/image46.png"/><Relationship Id="rId10" Type="http://schemas.openxmlformats.org/officeDocument/2006/relationships/image" Target="../media/image51.svg"/><Relationship Id="rId4" Type="http://schemas.openxmlformats.org/officeDocument/2006/relationships/notesSlide" Target="../notesSlides/notesSlide13.xml"/><Relationship Id="rId9" Type="http://schemas.openxmlformats.org/officeDocument/2006/relationships/image" Target="../media/image5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.png"/><Relationship Id="rId5" Type="http://schemas.openxmlformats.org/officeDocument/2006/relationships/image" Target="../media/image52.jpeg"/><Relationship Id="rId4" Type="http://schemas.openxmlformats.org/officeDocument/2006/relationships/notesSlide" Target="../notesSlides/notesSlide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36" name="Picture 35" descr="Analyzing medical x-ray results">
            <a:extLst>
              <a:ext uri="{FF2B5EF4-FFF2-40B4-BE49-F238E27FC236}">
                <a16:creationId xmlns:a16="http://schemas.microsoft.com/office/drawing/2014/main" id="{286808BA-159E-6399-0D3F-CCD9718B36A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9091" t="23391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51" name="Rectangle 50">
            <a:extLst>
              <a:ext uri="{FF2B5EF4-FFF2-40B4-BE49-F238E27FC236}">
                <a16:creationId xmlns:a16="http://schemas.microsoft.com/office/drawing/2014/main" id="{AAB476BF-4EE2-5243-CABB-6CC72C39BF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507179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2" name="Title 21">
            <a:extLst>
              <a:ext uri="{FF2B5EF4-FFF2-40B4-BE49-F238E27FC236}">
                <a16:creationId xmlns:a16="http://schemas.microsoft.com/office/drawing/2014/main" id="{5D500AED-5D6D-1D3A-9A44-7B791F8EF2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3946" y="910261"/>
            <a:ext cx="8123583" cy="1082304"/>
          </a:xfrm>
        </p:spPr>
        <p:txBody>
          <a:bodyPr anchor="t">
            <a:normAutofit fontScale="90000"/>
          </a:bodyPr>
          <a:lstStyle/>
          <a:p>
            <a:r>
              <a:rPr lang="en-GB" sz="6000" dirty="0"/>
              <a:t>Health &amp; Social Care. </a:t>
            </a:r>
            <a:br>
              <a:rPr lang="en-GB" sz="6000" dirty="0"/>
            </a:br>
            <a:br>
              <a:rPr lang="en-GB" sz="6000" dirty="0"/>
            </a:br>
            <a:endParaRPr lang="en-GB" sz="6000" dirty="0"/>
          </a:p>
        </p:txBody>
      </p:sp>
      <p:sp>
        <p:nvSpPr>
          <p:cNvPr id="24" name="Subtitle 23">
            <a:extLst>
              <a:ext uri="{FF2B5EF4-FFF2-40B4-BE49-F238E27FC236}">
                <a16:creationId xmlns:a16="http://schemas.microsoft.com/office/drawing/2014/main" id="{C44FC3BA-D576-122C-84BC-90275DCC1D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7810" y="1829899"/>
            <a:ext cx="8049356" cy="2950497"/>
          </a:xfrm>
        </p:spPr>
        <p:txBody>
          <a:bodyPr anchor="b">
            <a:normAutofit fontScale="92500" lnSpcReduction="20000"/>
          </a:bodyPr>
          <a:lstStyle/>
          <a:p>
            <a:r>
              <a:rPr lang="en-GB" dirty="0"/>
              <a:t>Care Plan for a Patient with Type 2 Diabetes Mellitus</a:t>
            </a:r>
          </a:p>
          <a:p>
            <a:pPr lvl="0"/>
            <a:r>
              <a:rPr lang="en-GB" dirty="0"/>
              <a:t>Name: Naomi </a:t>
            </a:r>
            <a:r>
              <a:rPr lang="en-GB" dirty="0" err="1"/>
              <a:t>Lubanza</a:t>
            </a:r>
            <a:r>
              <a:rPr lang="en-GB" dirty="0"/>
              <a:t> </a:t>
            </a:r>
            <a:r>
              <a:rPr lang="en-GB" dirty="0" err="1"/>
              <a:t>Kihani</a:t>
            </a:r>
            <a:endParaRPr lang="en-GB" dirty="0"/>
          </a:p>
          <a:p>
            <a:pPr lvl="0"/>
            <a:r>
              <a:rPr lang="en-GB" dirty="0"/>
              <a:t>Student Number: 2424519</a:t>
            </a:r>
          </a:p>
          <a:p>
            <a:pPr lvl="0"/>
            <a:r>
              <a:rPr lang="en-GB" dirty="0"/>
              <a:t>Lecturer Name: Robert </a:t>
            </a:r>
            <a:r>
              <a:rPr lang="en-GB" dirty="0" err="1"/>
              <a:t>Nartowski</a:t>
            </a:r>
            <a:endParaRPr lang="en-GB" dirty="0"/>
          </a:p>
          <a:p>
            <a:pPr lvl="0"/>
            <a:r>
              <a:rPr lang="en-GB" dirty="0"/>
              <a:t>Module: Introduction to Physiology</a:t>
            </a:r>
          </a:p>
          <a:p>
            <a:pPr lvl="0"/>
            <a:r>
              <a:rPr lang="en-GB" dirty="0"/>
              <a:t>Module Code: BMHP5023</a:t>
            </a:r>
          </a:p>
          <a:p>
            <a:pPr lvl="0"/>
            <a:r>
              <a:rPr lang="en-GB" dirty="0"/>
              <a:t>Date: 23</a:t>
            </a:r>
            <a:r>
              <a:rPr lang="en-GB" baseline="30000" dirty="0"/>
              <a:t>rd</a:t>
            </a:r>
            <a:r>
              <a:rPr lang="en-GB" dirty="0"/>
              <a:t> March 2026</a:t>
            </a: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20D28EA4-6F96-F7C6-1D07-5BA5C27387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6781" y="508090"/>
            <a:ext cx="449275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FDFF93C5-0576-D227-80A7-4CFBA8791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10119" y="6209925"/>
            <a:ext cx="449275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2" name="Naomi 1">
            <a:hlinkClick r:id="" action="ppaction://media"/>
            <a:extLst>
              <a:ext uri="{FF2B5EF4-FFF2-40B4-BE49-F238E27FC236}">
                <a16:creationId xmlns:a16="http://schemas.microsoft.com/office/drawing/2014/main" id="{35ABEDCB-247E-8783-C788-BE45559ECC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89600" y="360299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58586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60997"/>
    </mc:Choice>
    <mc:Fallback>
      <p:transition spd="slow" advTm="609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099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2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6" name="Rectangle 2065">
            <a:extLst>
              <a:ext uri="{FF2B5EF4-FFF2-40B4-BE49-F238E27FC236}">
                <a16:creationId xmlns:a16="http://schemas.microsoft.com/office/drawing/2014/main" id="{5820888B-4EA5-E0E8-6D52-7733E1E774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8" name="Freeform: Shape 2067">
            <a:extLst>
              <a:ext uri="{FF2B5EF4-FFF2-40B4-BE49-F238E27FC236}">
                <a16:creationId xmlns:a16="http://schemas.microsoft.com/office/drawing/2014/main" id="{06B5A8BF-0680-F9A7-27B1-3971EC9347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050" name="Picture 2" descr="Strategies to Reach Black People with Serious Illness | Palliative in ...">
            <a:extLst>
              <a:ext uri="{FF2B5EF4-FFF2-40B4-BE49-F238E27FC236}">
                <a16:creationId xmlns:a16="http://schemas.microsoft.com/office/drawing/2014/main" id="{7F70E189-E221-0AA7-AC4F-5917C1A31B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b="23391"/>
          <a:stretch>
            <a:fillRect/>
          </a:stretch>
        </p:blipFill>
        <p:spPr bwMode="auto">
          <a:xfrm>
            <a:off x="6718851" y="2288872"/>
            <a:ext cx="4952233" cy="4237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 0">
            <a:extLst>
              <a:ext uri="{FF2B5EF4-FFF2-40B4-BE49-F238E27FC236}">
                <a16:creationId xmlns:a16="http://schemas.microsoft.com/office/drawing/2014/main" id="{EFDB6919-F10C-CC3B-A7BC-8984CA2173C1}"/>
              </a:ext>
            </a:extLst>
          </p:cNvPr>
          <p:cNvSpPr/>
          <p:nvPr/>
        </p:nvSpPr>
        <p:spPr>
          <a:xfrm>
            <a:off x="517869" y="704043"/>
            <a:ext cx="8071622" cy="5969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950"/>
              </a:lnSpc>
              <a:buNone/>
            </a:pPr>
            <a:r>
              <a:rPr lang="en-US" sz="3150" b="1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Care Plan for a Patient with Type 2 Diabetes Mellitus</a:t>
            </a:r>
            <a:endParaRPr lang="en-US" sz="3150" dirty="0"/>
          </a:p>
        </p:txBody>
      </p:sp>
      <p:sp>
        <p:nvSpPr>
          <p:cNvPr id="23" name="Text 1">
            <a:extLst>
              <a:ext uri="{FF2B5EF4-FFF2-40B4-BE49-F238E27FC236}">
                <a16:creationId xmlns:a16="http://schemas.microsoft.com/office/drawing/2014/main" id="{58BC416C-1730-1C9B-2434-CDA99DCE951F}"/>
              </a:ext>
            </a:extLst>
          </p:cNvPr>
          <p:cNvSpPr/>
          <p:nvPr/>
        </p:nvSpPr>
        <p:spPr>
          <a:xfrm>
            <a:off x="517869" y="1624039"/>
            <a:ext cx="8071622" cy="287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2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Building on Component 1, this presentation explores the pathophysiology of T2DM, key risk factors, and how routine healthcare data informs evidence-based care planning in UK primary care.</a:t>
            </a:r>
            <a:endParaRPr lang="en-US" sz="1250" dirty="0"/>
          </a:p>
        </p:txBody>
      </p:sp>
      <p:pic>
        <p:nvPicPr>
          <p:cNvPr id="24" name="Image 1" descr="preencoded.png">
            <a:extLst>
              <a:ext uri="{FF2B5EF4-FFF2-40B4-BE49-F238E27FC236}">
                <a16:creationId xmlns:a16="http://schemas.microsoft.com/office/drawing/2014/main" id="{2C379BCD-D619-1C79-EF35-4B5CFC37614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70273" y="2059170"/>
            <a:ext cx="161806" cy="161806"/>
          </a:xfrm>
          <a:prstGeom prst="rect">
            <a:avLst/>
          </a:prstGeom>
        </p:spPr>
      </p:pic>
      <p:sp>
        <p:nvSpPr>
          <p:cNvPr id="25" name="Shape 2">
            <a:extLst>
              <a:ext uri="{FF2B5EF4-FFF2-40B4-BE49-F238E27FC236}">
                <a16:creationId xmlns:a16="http://schemas.microsoft.com/office/drawing/2014/main" id="{81C93F29-2872-AD61-E1A9-DB549C72F540}"/>
              </a:ext>
            </a:extLst>
          </p:cNvPr>
          <p:cNvSpPr/>
          <p:nvPr/>
        </p:nvSpPr>
        <p:spPr>
          <a:xfrm>
            <a:off x="517869" y="2267650"/>
            <a:ext cx="6114844" cy="45719"/>
          </a:xfrm>
          <a:prstGeom prst="rect">
            <a:avLst/>
          </a:prstGeom>
          <a:solidFill>
            <a:srgbClr val="4950B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3">
            <a:extLst>
              <a:ext uri="{FF2B5EF4-FFF2-40B4-BE49-F238E27FC236}">
                <a16:creationId xmlns:a16="http://schemas.microsoft.com/office/drawing/2014/main" id="{6EAC8B77-1BB0-1CC5-BCC4-5619FDFDDB3F}"/>
              </a:ext>
            </a:extLst>
          </p:cNvPr>
          <p:cNvSpPr/>
          <p:nvPr/>
        </p:nvSpPr>
        <p:spPr>
          <a:xfrm>
            <a:off x="557935" y="2622218"/>
            <a:ext cx="2024018" cy="457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Patient Case</a:t>
            </a:r>
            <a:endParaRPr lang="en-US" sz="1550" dirty="0"/>
          </a:p>
        </p:txBody>
      </p:sp>
      <p:sp>
        <p:nvSpPr>
          <p:cNvPr id="27" name="Text 4">
            <a:extLst>
              <a:ext uri="{FF2B5EF4-FFF2-40B4-BE49-F238E27FC236}">
                <a16:creationId xmlns:a16="http://schemas.microsoft.com/office/drawing/2014/main" id="{079625ED-B7B3-DEE2-489A-D4F53054AC56}"/>
              </a:ext>
            </a:extLst>
          </p:cNvPr>
          <p:cNvSpPr/>
          <p:nvPr/>
        </p:nvSpPr>
        <p:spPr>
          <a:xfrm>
            <a:off x="517869" y="2910467"/>
            <a:ext cx="8071622" cy="457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2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Mr Kihani – fictionalised</a:t>
            </a:r>
            <a:endParaRPr lang="en-US" sz="1250" dirty="0"/>
          </a:p>
        </p:txBody>
      </p:sp>
      <p:pic>
        <p:nvPicPr>
          <p:cNvPr id="28" name="Image 2" descr="preencoded.png">
            <a:extLst>
              <a:ext uri="{FF2B5EF4-FFF2-40B4-BE49-F238E27FC236}">
                <a16:creationId xmlns:a16="http://schemas.microsoft.com/office/drawing/2014/main" id="{AAA46E85-F472-43B2-8E3F-A5022F906C2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70273" y="3209909"/>
            <a:ext cx="161806" cy="161806"/>
          </a:xfrm>
          <a:prstGeom prst="rect">
            <a:avLst/>
          </a:prstGeom>
        </p:spPr>
      </p:pic>
      <p:sp>
        <p:nvSpPr>
          <p:cNvPr id="29" name="Shape 5">
            <a:extLst>
              <a:ext uri="{FF2B5EF4-FFF2-40B4-BE49-F238E27FC236}">
                <a16:creationId xmlns:a16="http://schemas.microsoft.com/office/drawing/2014/main" id="{7B6DAA21-4AC7-1A50-3539-5F960B300B71}"/>
              </a:ext>
            </a:extLst>
          </p:cNvPr>
          <p:cNvSpPr/>
          <p:nvPr/>
        </p:nvSpPr>
        <p:spPr>
          <a:xfrm>
            <a:off x="517870" y="3418389"/>
            <a:ext cx="5796792" cy="45719"/>
          </a:xfrm>
          <a:prstGeom prst="rect">
            <a:avLst/>
          </a:prstGeom>
          <a:solidFill>
            <a:srgbClr val="4950B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6">
            <a:extLst>
              <a:ext uri="{FF2B5EF4-FFF2-40B4-BE49-F238E27FC236}">
                <a16:creationId xmlns:a16="http://schemas.microsoft.com/office/drawing/2014/main" id="{C6AD630C-001A-4BE4-F35C-AC45662FB782}"/>
              </a:ext>
            </a:extLst>
          </p:cNvPr>
          <p:cNvSpPr/>
          <p:nvPr/>
        </p:nvSpPr>
        <p:spPr>
          <a:xfrm>
            <a:off x="557935" y="3772957"/>
            <a:ext cx="2024018" cy="457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Pathophysiology</a:t>
            </a:r>
            <a:endParaRPr lang="en-US" sz="1550" dirty="0"/>
          </a:p>
        </p:txBody>
      </p:sp>
      <p:sp>
        <p:nvSpPr>
          <p:cNvPr id="31" name="Text 7">
            <a:extLst>
              <a:ext uri="{FF2B5EF4-FFF2-40B4-BE49-F238E27FC236}">
                <a16:creationId xmlns:a16="http://schemas.microsoft.com/office/drawing/2014/main" id="{23CA6B7E-D8A2-76DF-07F9-C0C6564CB4C3}"/>
              </a:ext>
            </a:extLst>
          </p:cNvPr>
          <p:cNvSpPr/>
          <p:nvPr/>
        </p:nvSpPr>
        <p:spPr>
          <a:xfrm>
            <a:off x="517869" y="4061206"/>
            <a:ext cx="8071622" cy="457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2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Endocrine mechanisms</a:t>
            </a:r>
            <a:endParaRPr lang="en-US" sz="1250" dirty="0"/>
          </a:p>
        </p:txBody>
      </p:sp>
      <p:pic>
        <p:nvPicPr>
          <p:cNvPr id="32" name="Image 3" descr="preencoded.png">
            <a:extLst>
              <a:ext uri="{FF2B5EF4-FFF2-40B4-BE49-F238E27FC236}">
                <a16:creationId xmlns:a16="http://schemas.microsoft.com/office/drawing/2014/main" id="{BD205C0A-C317-4F70-CCC6-5434FF712FD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70273" y="4360648"/>
            <a:ext cx="161806" cy="161806"/>
          </a:xfrm>
          <a:prstGeom prst="rect">
            <a:avLst/>
          </a:prstGeom>
        </p:spPr>
      </p:pic>
      <p:sp>
        <p:nvSpPr>
          <p:cNvPr id="33" name="Shape 8">
            <a:extLst>
              <a:ext uri="{FF2B5EF4-FFF2-40B4-BE49-F238E27FC236}">
                <a16:creationId xmlns:a16="http://schemas.microsoft.com/office/drawing/2014/main" id="{98B789BD-D95C-78F4-2C73-45465A70F10C}"/>
              </a:ext>
            </a:extLst>
          </p:cNvPr>
          <p:cNvSpPr/>
          <p:nvPr/>
        </p:nvSpPr>
        <p:spPr>
          <a:xfrm>
            <a:off x="517869" y="4569128"/>
            <a:ext cx="5578131" cy="45719"/>
          </a:xfrm>
          <a:prstGeom prst="rect">
            <a:avLst/>
          </a:prstGeom>
          <a:solidFill>
            <a:srgbClr val="4950B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Text 9">
            <a:extLst>
              <a:ext uri="{FF2B5EF4-FFF2-40B4-BE49-F238E27FC236}">
                <a16:creationId xmlns:a16="http://schemas.microsoft.com/office/drawing/2014/main" id="{733D85AC-0384-1997-705F-EE14543BAF90}"/>
              </a:ext>
            </a:extLst>
          </p:cNvPr>
          <p:cNvSpPr/>
          <p:nvPr/>
        </p:nvSpPr>
        <p:spPr>
          <a:xfrm>
            <a:off x="557935" y="4923696"/>
            <a:ext cx="2024018" cy="457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Care Planning</a:t>
            </a:r>
            <a:endParaRPr lang="en-US" sz="1550" dirty="0"/>
          </a:p>
        </p:txBody>
      </p:sp>
      <p:sp>
        <p:nvSpPr>
          <p:cNvPr id="35" name="Text 10">
            <a:extLst>
              <a:ext uri="{FF2B5EF4-FFF2-40B4-BE49-F238E27FC236}">
                <a16:creationId xmlns:a16="http://schemas.microsoft.com/office/drawing/2014/main" id="{D491D5BB-BCAD-2865-9F37-ED2D1BC94785}"/>
              </a:ext>
            </a:extLst>
          </p:cNvPr>
          <p:cNvSpPr/>
          <p:nvPr/>
        </p:nvSpPr>
        <p:spPr>
          <a:xfrm>
            <a:off x="517869" y="5211945"/>
            <a:ext cx="8071622" cy="457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2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Monitoring &amp; management</a:t>
            </a:r>
            <a:endParaRPr lang="en-US" sz="1250" dirty="0"/>
          </a:p>
        </p:txBody>
      </p:sp>
      <p:pic>
        <p:nvPicPr>
          <p:cNvPr id="36" name="Image 4" descr="preencoded.png">
            <a:extLst>
              <a:ext uri="{FF2B5EF4-FFF2-40B4-BE49-F238E27FC236}">
                <a16:creationId xmlns:a16="http://schemas.microsoft.com/office/drawing/2014/main" id="{E219BA19-8051-AA5A-FAE2-0F25B631321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570273" y="5511387"/>
            <a:ext cx="161806" cy="161806"/>
          </a:xfrm>
          <a:prstGeom prst="rect">
            <a:avLst/>
          </a:prstGeom>
        </p:spPr>
      </p:pic>
      <p:sp>
        <p:nvSpPr>
          <p:cNvPr id="37" name="Shape 11">
            <a:extLst>
              <a:ext uri="{FF2B5EF4-FFF2-40B4-BE49-F238E27FC236}">
                <a16:creationId xmlns:a16="http://schemas.microsoft.com/office/drawing/2014/main" id="{B31831B5-DA2F-9665-AB0B-FA1DC2306197}"/>
              </a:ext>
            </a:extLst>
          </p:cNvPr>
          <p:cNvSpPr/>
          <p:nvPr/>
        </p:nvSpPr>
        <p:spPr>
          <a:xfrm flipV="1">
            <a:off x="517869" y="5673194"/>
            <a:ext cx="5293209" cy="46674"/>
          </a:xfrm>
          <a:prstGeom prst="rect">
            <a:avLst/>
          </a:prstGeom>
          <a:solidFill>
            <a:srgbClr val="4950B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Text 12">
            <a:extLst>
              <a:ext uri="{FF2B5EF4-FFF2-40B4-BE49-F238E27FC236}">
                <a16:creationId xmlns:a16="http://schemas.microsoft.com/office/drawing/2014/main" id="{B656CD4F-968F-74D6-6A5A-67E8B32B7E65}"/>
              </a:ext>
            </a:extLst>
          </p:cNvPr>
          <p:cNvSpPr/>
          <p:nvPr/>
        </p:nvSpPr>
        <p:spPr>
          <a:xfrm>
            <a:off x="557935" y="6074435"/>
            <a:ext cx="2024018" cy="457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Education</a:t>
            </a:r>
            <a:endParaRPr lang="en-US" sz="1550" dirty="0"/>
          </a:p>
        </p:txBody>
      </p:sp>
      <p:sp>
        <p:nvSpPr>
          <p:cNvPr id="39" name="Text 13">
            <a:extLst>
              <a:ext uri="{FF2B5EF4-FFF2-40B4-BE49-F238E27FC236}">
                <a16:creationId xmlns:a16="http://schemas.microsoft.com/office/drawing/2014/main" id="{BBC753F1-561C-D77A-C5F4-226F866C3452}"/>
              </a:ext>
            </a:extLst>
          </p:cNvPr>
          <p:cNvSpPr/>
          <p:nvPr/>
        </p:nvSpPr>
        <p:spPr>
          <a:xfrm>
            <a:off x="517869" y="6362684"/>
            <a:ext cx="8071622" cy="457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2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Self-management support</a:t>
            </a:r>
            <a:endParaRPr lang="en-US" sz="1250" dirty="0"/>
          </a:p>
        </p:txBody>
      </p:sp>
      <p:pic>
        <p:nvPicPr>
          <p:cNvPr id="2" name="Naomi 2">
            <a:hlinkClick r:id="" action="ppaction://media"/>
            <a:extLst>
              <a:ext uri="{FF2B5EF4-FFF2-40B4-BE49-F238E27FC236}">
                <a16:creationId xmlns:a16="http://schemas.microsoft.com/office/drawing/2014/main" id="{CF0B4033-E4D9-EBF5-FC98-2D848EEA36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94084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8470"/>
    </mc:Choice>
    <mc:Fallback>
      <p:transition spd="slow" advTm="784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47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Capsules and pills inside a glass bowl">
            <a:extLst>
              <a:ext uri="{FF2B5EF4-FFF2-40B4-BE49-F238E27FC236}">
                <a16:creationId xmlns:a16="http://schemas.microsoft.com/office/drawing/2014/main" id="{4C276C09-7FE8-D275-67CE-121B00244F0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8991" r="-1" b="5989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37992A9-1E8C-4E57-B4F4-EE2D38E50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Text 0">
            <a:extLst>
              <a:ext uri="{FF2B5EF4-FFF2-40B4-BE49-F238E27FC236}">
                <a16:creationId xmlns:a16="http://schemas.microsoft.com/office/drawing/2014/main" id="{A600BFA6-9578-24A3-BD26-486C5AFF2891}"/>
              </a:ext>
            </a:extLst>
          </p:cNvPr>
          <p:cNvSpPr/>
          <p:nvPr/>
        </p:nvSpPr>
        <p:spPr>
          <a:xfrm>
            <a:off x="443948" y="657369"/>
            <a:ext cx="8021481" cy="11427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500"/>
              </a:lnSpc>
              <a:buNone/>
            </a:pPr>
            <a:r>
              <a:rPr lang="en-US" sz="3600" b="1" dirty="0">
                <a:latin typeface="Inter Bold" pitchFamily="34" charset="0"/>
                <a:ea typeface="Inter Bold" pitchFamily="34" charset="-122"/>
                <a:cs typeface="Inter Bold" pitchFamily="34" charset="-120"/>
              </a:rPr>
              <a:t>Type 2 Diabetes Mellitus: A Public Health Priority</a:t>
            </a:r>
            <a:endParaRPr lang="en-US" sz="3600" dirty="0"/>
          </a:p>
        </p:txBody>
      </p:sp>
      <p:sp>
        <p:nvSpPr>
          <p:cNvPr id="37" name="Text 1">
            <a:extLst>
              <a:ext uri="{FF2B5EF4-FFF2-40B4-BE49-F238E27FC236}">
                <a16:creationId xmlns:a16="http://schemas.microsoft.com/office/drawing/2014/main" id="{285329DA-F269-A125-13FE-62AF7655806B}"/>
              </a:ext>
            </a:extLst>
          </p:cNvPr>
          <p:cNvSpPr/>
          <p:nvPr/>
        </p:nvSpPr>
        <p:spPr>
          <a:xfrm>
            <a:off x="561933" y="1772793"/>
            <a:ext cx="3880255" cy="5850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4750"/>
              </a:lnSpc>
              <a:buNone/>
            </a:pPr>
            <a:r>
              <a:rPr lang="en-US" sz="4750" b="1" dirty="0">
                <a:latin typeface="Inter Bold" pitchFamily="34" charset="0"/>
                <a:ea typeface="Inter Bold" pitchFamily="34" charset="-122"/>
                <a:cs typeface="Inter Bold" pitchFamily="34" charset="-120"/>
              </a:rPr>
              <a:t>4.3M</a:t>
            </a:r>
            <a:endParaRPr lang="en-US" sz="4750" dirty="0"/>
          </a:p>
        </p:txBody>
      </p:sp>
      <p:sp>
        <p:nvSpPr>
          <p:cNvPr id="38" name="Text 2">
            <a:extLst>
              <a:ext uri="{FF2B5EF4-FFF2-40B4-BE49-F238E27FC236}">
                <a16:creationId xmlns:a16="http://schemas.microsoft.com/office/drawing/2014/main" id="{A6F7D343-C182-26EC-1824-A1247B174755}"/>
              </a:ext>
            </a:extLst>
          </p:cNvPr>
          <p:cNvSpPr/>
          <p:nvPr/>
        </p:nvSpPr>
        <p:spPr>
          <a:xfrm>
            <a:off x="1352792" y="2357802"/>
            <a:ext cx="2315370" cy="3976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250"/>
              </a:lnSpc>
              <a:buNone/>
            </a:pPr>
            <a:r>
              <a:rPr lang="en-US" sz="1800" b="1" dirty="0">
                <a:latin typeface="Inter Bold" pitchFamily="34" charset="0"/>
                <a:ea typeface="Inter Bold" pitchFamily="34" charset="-122"/>
                <a:cs typeface="Inter Bold" pitchFamily="34" charset="-120"/>
              </a:rPr>
              <a:t>People</a:t>
            </a:r>
            <a:r>
              <a:rPr lang="en-US" sz="1800" b="1" dirty="0">
                <a:solidFill>
                  <a:schemeClr val="bg1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 </a:t>
            </a:r>
            <a:r>
              <a:rPr lang="en-US" sz="1800" b="1" dirty="0">
                <a:latin typeface="Inter Bold" pitchFamily="34" charset="0"/>
                <a:ea typeface="Inter Bold" pitchFamily="34" charset="-122"/>
                <a:cs typeface="Inter Bold" pitchFamily="34" charset="-120"/>
              </a:rPr>
              <a:t>diagnosed</a:t>
            </a:r>
            <a:endParaRPr lang="en-US" sz="1800" dirty="0"/>
          </a:p>
        </p:txBody>
      </p:sp>
      <p:sp>
        <p:nvSpPr>
          <p:cNvPr id="39" name="Text 3">
            <a:extLst>
              <a:ext uri="{FF2B5EF4-FFF2-40B4-BE49-F238E27FC236}">
                <a16:creationId xmlns:a16="http://schemas.microsoft.com/office/drawing/2014/main" id="{4A13C651-5AD3-586A-121E-52B2BAE5F391}"/>
              </a:ext>
            </a:extLst>
          </p:cNvPr>
          <p:cNvSpPr/>
          <p:nvPr/>
        </p:nvSpPr>
        <p:spPr>
          <a:xfrm>
            <a:off x="561933" y="2717891"/>
            <a:ext cx="3880255" cy="40284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050"/>
              </a:lnSpc>
              <a:buNone/>
            </a:pPr>
            <a:r>
              <a:rPr lang="en-US" sz="1400" dirty="0">
                <a:latin typeface="Inter" pitchFamily="34" charset="0"/>
                <a:ea typeface="Inter" pitchFamily="34" charset="-122"/>
                <a:cs typeface="Inter" pitchFamily="34" charset="-120"/>
              </a:rPr>
              <a:t>with diabetes in the UK</a:t>
            </a:r>
            <a:endParaRPr lang="en-US" sz="1400" dirty="0"/>
          </a:p>
        </p:txBody>
      </p:sp>
      <p:sp>
        <p:nvSpPr>
          <p:cNvPr id="40" name="Text 4">
            <a:extLst>
              <a:ext uri="{FF2B5EF4-FFF2-40B4-BE49-F238E27FC236}">
                <a16:creationId xmlns:a16="http://schemas.microsoft.com/office/drawing/2014/main" id="{DD645503-F99B-FD65-E7DA-968F04E4AD13}"/>
              </a:ext>
            </a:extLst>
          </p:cNvPr>
          <p:cNvSpPr/>
          <p:nvPr/>
        </p:nvSpPr>
        <p:spPr>
          <a:xfrm>
            <a:off x="4585054" y="1772793"/>
            <a:ext cx="3880375" cy="6715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4750"/>
              </a:lnSpc>
              <a:buNone/>
            </a:pPr>
            <a:r>
              <a:rPr lang="en-US" sz="4750" b="1" dirty="0">
                <a:latin typeface="Inter Bold" pitchFamily="34" charset="0"/>
                <a:ea typeface="Inter Bold" pitchFamily="34" charset="-122"/>
                <a:cs typeface="Inter Bold" pitchFamily="34" charset="-120"/>
              </a:rPr>
              <a:t>90%</a:t>
            </a:r>
            <a:endParaRPr lang="en-US" sz="4750" dirty="0"/>
          </a:p>
        </p:txBody>
      </p:sp>
      <p:sp>
        <p:nvSpPr>
          <p:cNvPr id="41" name="Text 5">
            <a:extLst>
              <a:ext uri="{FF2B5EF4-FFF2-40B4-BE49-F238E27FC236}">
                <a16:creationId xmlns:a16="http://schemas.microsoft.com/office/drawing/2014/main" id="{E86E1534-246B-FD53-DA3E-1F990D6991D9}"/>
              </a:ext>
            </a:extLst>
          </p:cNvPr>
          <p:cNvSpPr/>
          <p:nvPr/>
        </p:nvSpPr>
        <p:spPr>
          <a:xfrm>
            <a:off x="5376033" y="2357802"/>
            <a:ext cx="2315370" cy="865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250"/>
              </a:lnSpc>
              <a:buNone/>
            </a:pPr>
            <a:r>
              <a:rPr lang="en-US" sz="1800" b="1" dirty="0">
                <a:latin typeface="Inter Bold" pitchFamily="34" charset="0"/>
                <a:ea typeface="Inter Bold" pitchFamily="34" charset="-122"/>
                <a:cs typeface="Inter Bold" pitchFamily="34" charset="-120"/>
              </a:rPr>
              <a:t>Have Type 2</a:t>
            </a:r>
            <a:endParaRPr lang="en-US" sz="1800" dirty="0"/>
          </a:p>
        </p:txBody>
      </p:sp>
      <p:sp>
        <p:nvSpPr>
          <p:cNvPr id="42" name="Text 6">
            <a:extLst>
              <a:ext uri="{FF2B5EF4-FFF2-40B4-BE49-F238E27FC236}">
                <a16:creationId xmlns:a16="http://schemas.microsoft.com/office/drawing/2014/main" id="{41D33D06-0FBE-C7DC-004F-75497C464A53}"/>
              </a:ext>
            </a:extLst>
          </p:cNvPr>
          <p:cNvSpPr/>
          <p:nvPr/>
        </p:nvSpPr>
        <p:spPr>
          <a:xfrm>
            <a:off x="4585054" y="2717891"/>
            <a:ext cx="3880375" cy="3114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050"/>
              </a:lnSpc>
              <a:buNone/>
            </a:pPr>
            <a:r>
              <a:rPr lang="en-US" sz="1400" dirty="0">
                <a:latin typeface="Inter" pitchFamily="34" charset="0"/>
                <a:ea typeface="Inter" pitchFamily="34" charset="-122"/>
                <a:cs typeface="Inter" pitchFamily="34" charset="-120"/>
              </a:rPr>
              <a:t>diabetes specifically</a:t>
            </a:r>
            <a:endParaRPr lang="en-US" sz="1400" dirty="0"/>
          </a:p>
        </p:txBody>
      </p:sp>
      <p:sp>
        <p:nvSpPr>
          <p:cNvPr id="43" name="Text 7">
            <a:extLst>
              <a:ext uri="{FF2B5EF4-FFF2-40B4-BE49-F238E27FC236}">
                <a16:creationId xmlns:a16="http://schemas.microsoft.com/office/drawing/2014/main" id="{133EA836-1B89-B3AA-1481-A02C4636D09A}"/>
              </a:ext>
            </a:extLst>
          </p:cNvPr>
          <p:cNvSpPr/>
          <p:nvPr/>
        </p:nvSpPr>
        <p:spPr>
          <a:xfrm>
            <a:off x="685137" y="3071506"/>
            <a:ext cx="7947559" cy="6068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dirty="0">
                <a:latin typeface="Inter" pitchFamily="34" charset="0"/>
                <a:ea typeface="Inter" pitchFamily="34" charset="-122"/>
                <a:cs typeface="Inter" pitchFamily="34" charset="-120"/>
              </a:rPr>
              <a:t>T2DM is one of the most prevalent chronic conditions globally, placing enormous pressure on NHS resources. Poor glycaemic control accelerates serious complications:</a:t>
            </a:r>
            <a:endParaRPr lang="en-US" sz="1400" dirty="0"/>
          </a:p>
        </p:txBody>
      </p:sp>
      <p:pic>
        <p:nvPicPr>
          <p:cNvPr id="44" name="Image 1" descr="preencoded.png">
            <a:extLst>
              <a:ext uri="{FF2B5EF4-FFF2-40B4-BE49-F238E27FC236}">
                <a16:creationId xmlns:a16="http://schemas.microsoft.com/office/drawing/2014/main" id="{7900FD8D-2768-EA29-0AC0-03DAB5E7AA8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69659" y="3663232"/>
            <a:ext cx="277806" cy="277806"/>
          </a:xfrm>
          <a:prstGeom prst="rect">
            <a:avLst/>
          </a:prstGeom>
        </p:spPr>
      </p:pic>
      <p:sp>
        <p:nvSpPr>
          <p:cNvPr id="45" name="Text 8">
            <a:extLst>
              <a:ext uri="{FF2B5EF4-FFF2-40B4-BE49-F238E27FC236}">
                <a16:creationId xmlns:a16="http://schemas.microsoft.com/office/drawing/2014/main" id="{D3415C9C-236A-CC91-DD66-B95634425B6A}"/>
              </a:ext>
            </a:extLst>
          </p:cNvPr>
          <p:cNvSpPr/>
          <p:nvPr/>
        </p:nvSpPr>
        <p:spPr>
          <a:xfrm>
            <a:off x="1170594" y="3628824"/>
            <a:ext cx="2648063" cy="31816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latin typeface="Inter Bold" pitchFamily="34" charset="0"/>
                <a:ea typeface="Inter Bold" pitchFamily="34" charset="-122"/>
                <a:cs typeface="Inter Bold" pitchFamily="34" charset="-120"/>
              </a:rPr>
              <a:t>Cardiovascular disease</a:t>
            </a:r>
            <a:endParaRPr lang="en-US" sz="1800" dirty="0"/>
          </a:p>
        </p:txBody>
      </p:sp>
      <p:pic>
        <p:nvPicPr>
          <p:cNvPr id="46" name="Image 2" descr="preencoded.png">
            <a:extLst>
              <a:ext uri="{FF2B5EF4-FFF2-40B4-BE49-F238E27FC236}">
                <a16:creationId xmlns:a16="http://schemas.microsoft.com/office/drawing/2014/main" id="{9E1B9DF9-66DD-7C26-CAF3-41F273A3B73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69659" y="4514529"/>
            <a:ext cx="277806" cy="277806"/>
          </a:xfrm>
          <a:prstGeom prst="rect">
            <a:avLst/>
          </a:prstGeom>
        </p:spPr>
      </p:pic>
      <p:sp>
        <p:nvSpPr>
          <p:cNvPr id="47" name="Text 9">
            <a:extLst>
              <a:ext uri="{FF2B5EF4-FFF2-40B4-BE49-F238E27FC236}">
                <a16:creationId xmlns:a16="http://schemas.microsoft.com/office/drawing/2014/main" id="{BF2E1F93-4A63-0755-D945-85AAA18F2295}"/>
              </a:ext>
            </a:extLst>
          </p:cNvPr>
          <p:cNvSpPr/>
          <p:nvPr/>
        </p:nvSpPr>
        <p:spPr>
          <a:xfrm>
            <a:off x="1165874" y="4478467"/>
            <a:ext cx="3083789" cy="3198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latin typeface="Inter Bold" pitchFamily="34" charset="0"/>
                <a:ea typeface="Inter Bold" pitchFamily="34" charset="-122"/>
                <a:cs typeface="Inter Bold" pitchFamily="34" charset="-120"/>
              </a:rPr>
              <a:t>Nephropathy &amp; Neuropathy</a:t>
            </a:r>
            <a:endParaRPr lang="en-US" sz="1800" dirty="0"/>
          </a:p>
        </p:txBody>
      </p:sp>
      <p:pic>
        <p:nvPicPr>
          <p:cNvPr id="48" name="Image 3" descr="preencoded.png">
            <a:extLst>
              <a:ext uri="{FF2B5EF4-FFF2-40B4-BE49-F238E27FC236}">
                <a16:creationId xmlns:a16="http://schemas.microsoft.com/office/drawing/2014/main" id="{6D4D5AA6-3676-0155-B010-505018E9AB1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69659" y="5365826"/>
            <a:ext cx="277806" cy="277806"/>
          </a:xfrm>
          <a:prstGeom prst="rect">
            <a:avLst/>
          </a:prstGeom>
        </p:spPr>
      </p:pic>
      <p:sp>
        <p:nvSpPr>
          <p:cNvPr id="49" name="Text 10">
            <a:extLst>
              <a:ext uri="{FF2B5EF4-FFF2-40B4-BE49-F238E27FC236}">
                <a16:creationId xmlns:a16="http://schemas.microsoft.com/office/drawing/2014/main" id="{4BB362F6-5999-11D7-178E-FCFB2F068A9D}"/>
              </a:ext>
            </a:extLst>
          </p:cNvPr>
          <p:cNvSpPr/>
          <p:nvPr/>
        </p:nvSpPr>
        <p:spPr>
          <a:xfrm>
            <a:off x="1174198" y="5329764"/>
            <a:ext cx="2315370" cy="3198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latin typeface="Inter Bold" pitchFamily="34" charset="0"/>
                <a:ea typeface="Inter Bold" pitchFamily="34" charset="-122"/>
                <a:cs typeface="Inter Bold" pitchFamily="34" charset="-120"/>
              </a:rPr>
              <a:t>Retinopathy</a:t>
            </a:r>
            <a:endParaRPr lang="en-US" sz="1800" dirty="0"/>
          </a:p>
        </p:txBody>
      </p:sp>
      <p:sp>
        <p:nvSpPr>
          <p:cNvPr id="50" name="Text 11">
            <a:extLst>
              <a:ext uri="{FF2B5EF4-FFF2-40B4-BE49-F238E27FC236}">
                <a16:creationId xmlns:a16="http://schemas.microsoft.com/office/drawing/2014/main" id="{B758B6ED-AC60-B126-850F-533CD770EBE4}"/>
              </a:ext>
            </a:extLst>
          </p:cNvPr>
          <p:cNvSpPr/>
          <p:nvPr/>
        </p:nvSpPr>
        <p:spPr>
          <a:xfrm>
            <a:off x="517870" y="6269883"/>
            <a:ext cx="7947559" cy="40284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i="1" dirty="0">
                <a:latin typeface="Inter" pitchFamily="34" charset="0"/>
                <a:ea typeface="Inter" pitchFamily="34" charset="-122"/>
                <a:cs typeface="Inter" pitchFamily="34" charset="-120"/>
              </a:rPr>
              <a:t>Diabetes UK (2024); Saeedi et al. (2019)</a:t>
            </a:r>
            <a:endParaRPr lang="en-US" sz="1400" dirty="0"/>
          </a:p>
        </p:txBody>
      </p:sp>
      <p:pic>
        <p:nvPicPr>
          <p:cNvPr id="2" name="Naomi 3">
            <a:hlinkClick r:id="" action="ppaction://media"/>
            <a:extLst>
              <a:ext uri="{FF2B5EF4-FFF2-40B4-BE49-F238E27FC236}">
                <a16:creationId xmlns:a16="http://schemas.microsoft.com/office/drawing/2014/main" id="{5C9912E5-160D-396F-6691-886EF6FAF3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83085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84394"/>
    </mc:Choice>
    <mc:Fallback>
      <p:transition spd="slow" advTm="843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39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3ED4EB-C6E7-C743-C8C6-89E431F8A8E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8000" b="57866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AB476BF-4EE2-5243-CABB-6CC72C39BF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507179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0D28EA4-6F96-F7C6-1D07-5BA5C27387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6781" y="508090"/>
            <a:ext cx="449275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DFF93C5-0576-D227-80A7-4CFBA8791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10119" y="6209925"/>
            <a:ext cx="449275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6" name="Text 0">
            <a:extLst>
              <a:ext uri="{FF2B5EF4-FFF2-40B4-BE49-F238E27FC236}">
                <a16:creationId xmlns:a16="http://schemas.microsoft.com/office/drawing/2014/main" id="{136F58CD-EC75-1993-ED46-E031668DD5B6}"/>
              </a:ext>
            </a:extLst>
          </p:cNvPr>
          <p:cNvSpPr/>
          <p:nvPr/>
        </p:nvSpPr>
        <p:spPr>
          <a:xfrm>
            <a:off x="6567933" y="759831"/>
            <a:ext cx="5436989" cy="5616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400"/>
              </a:lnSpc>
              <a:buNone/>
            </a:pPr>
            <a:r>
              <a:rPr lang="en-US" sz="3500" b="1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Patient Profile: Mr Kihani</a:t>
            </a:r>
            <a:endParaRPr lang="en-US" sz="3500" dirty="0"/>
          </a:p>
        </p:txBody>
      </p:sp>
      <p:sp>
        <p:nvSpPr>
          <p:cNvPr id="7" name="Text 1">
            <a:extLst>
              <a:ext uri="{FF2B5EF4-FFF2-40B4-BE49-F238E27FC236}">
                <a16:creationId xmlns:a16="http://schemas.microsoft.com/office/drawing/2014/main" id="{806219B8-6E1E-8F4E-53A6-290BFFDD8BB4}"/>
              </a:ext>
            </a:extLst>
          </p:cNvPr>
          <p:cNvSpPr/>
          <p:nvPr/>
        </p:nvSpPr>
        <p:spPr>
          <a:xfrm>
            <a:off x="7427016" y="1477917"/>
            <a:ext cx="4055388" cy="1031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His clinical values confirm a T2DM diagnosis. South Asian ethnicity is independently associated with increased insulin resistance susceptibility. </a:t>
            </a:r>
            <a:r>
              <a:rPr lang="en-US" sz="1400" i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(Hu et al., 2018)</a:t>
            </a:r>
            <a:endParaRPr lang="en-US" sz="1400" dirty="0"/>
          </a:p>
        </p:txBody>
      </p:sp>
      <p:sp>
        <p:nvSpPr>
          <p:cNvPr id="21" name="Shape 2">
            <a:extLst>
              <a:ext uri="{FF2B5EF4-FFF2-40B4-BE49-F238E27FC236}">
                <a16:creationId xmlns:a16="http://schemas.microsoft.com/office/drawing/2014/main" id="{347E7205-037B-F856-66D3-840FE42D4CCD}"/>
              </a:ext>
            </a:extLst>
          </p:cNvPr>
          <p:cNvSpPr/>
          <p:nvPr/>
        </p:nvSpPr>
        <p:spPr>
          <a:xfrm>
            <a:off x="174655" y="3890960"/>
            <a:ext cx="3456442" cy="1544479"/>
          </a:xfrm>
          <a:prstGeom prst="roundRect">
            <a:avLst>
              <a:gd name="adj" fmla="val 4887"/>
            </a:avLst>
          </a:prstGeom>
          <a:solidFill>
            <a:srgbClr val="FFFFFF"/>
          </a:solidFill>
          <a:ln w="2286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Shape 2">
            <a:extLst>
              <a:ext uri="{FF2B5EF4-FFF2-40B4-BE49-F238E27FC236}">
                <a16:creationId xmlns:a16="http://schemas.microsoft.com/office/drawing/2014/main" id="{89E79AF4-B578-37E9-15B8-AB5757162E92}"/>
              </a:ext>
            </a:extLst>
          </p:cNvPr>
          <p:cNvSpPr/>
          <p:nvPr/>
        </p:nvSpPr>
        <p:spPr>
          <a:xfrm>
            <a:off x="3805732" y="3890962"/>
            <a:ext cx="3456442" cy="1544479"/>
          </a:xfrm>
          <a:prstGeom prst="roundRect">
            <a:avLst>
              <a:gd name="adj" fmla="val 4887"/>
            </a:avLst>
          </a:prstGeom>
          <a:solidFill>
            <a:srgbClr val="FFFFFF"/>
          </a:solidFill>
          <a:ln w="2286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5" name="Shape 2">
            <a:extLst>
              <a:ext uri="{FF2B5EF4-FFF2-40B4-BE49-F238E27FC236}">
                <a16:creationId xmlns:a16="http://schemas.microsoft.com/office/drawing/2014/main" id="{151801C2-9997-3B82-DC5A-077D60927335}"/>
              </a:ext>
            </a:extLst>
          </p:cNvPr>
          <p:cNvSpPr/>
          <p:nvPr/>
        </p:nvSpPr>
        <p:spPr>
          <a:xfrm>
            <a:off x="7436809" y="3890961"/>
            <a:ext cx="3456442" cy="1544479"/>
          </a:xfrm>
          <a:prstGeom prst="roundRect">
            <a:avLst>
              <a:gd name="adj" fmla="val 4887"/>
            </a:avLst>
          </a:prstGeom>
          <a:solidFill>
            <a:srgbClr val="FFFFFF"/>
          </a:solidFill>
          <a:ln w="2286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6" name="Text 3">
            <a:extLst>
              <a:ext uri="{FF2B5EF4-FFF2-40B4-BE49-F238E27FC236}">
                <a16:creationId xmlns:a16="http://schemas.microsoft.com/office/drawing/2014/main" id="{746EB846-0EEA-940B-2401-6A1B2C2FEA2A}"/>
              </a:ext>
            </a:extLst>
          </p:cNvPr>
          <p:cNvSpPr/>
          <p:nvPr/>
        </p:nvSpPr>
        <p:spPr>
          <a:xfrm>
            <a:off x="292557" y="4048540"/>
            <a:ext cx="2488544" cy="3323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Demographics</a:t>
            </a:r>
            <a:endParaRPr lang="en-US" sz="1750" dirty="0"/>
          </a:p>
        </p:txBody>
      </p:sp>
      <p:sp>
        <p:nvSpPr>
          <p:cNvPr id="27" name="Text 4">
            <a:extLst>
              <a:ext uri="{FF2B5EF4-FFF2-40B4-BE49-F238E27FC236}">
                <a16:creationId xmlns:a16="http://schemas.microsoft.com/office/drawing/2014/main" id="{2C87BA71-A2E1-CF55-DD1C-7C230C58D97B}"/>
              </a:ext>
            </a:extLst>
          </p:cNvPr>
          <p:cNvSpPr/>
          <p:nvPr/>
        </p:nvSpPr>
        <p:spPr>
          <a:xfrm>
            <a:off x="292557" y="4380864"/>
            <a:ext cx="2831404" cy="5155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Age 52 · Africa · Taxi driver · BMI 31 (Obese)</a:t>
            </a:r>
            <a:endParaRPr lang="en-US" sz="1400" dirty="0"/>
          </a:p>
        </p:txBody>
      </p:sp>
      <p:sp>
        <p:nvSpPr>
          <p:cNvPr id="28" name="Text 6">
            <a:extLst>
              <a:ext uri="{FF2B5EF4-FFF2-40B4-BE49-F238E27FC236}">
                <a16:creationId xmlns:a16="http://schemas.microsoft.com/office/drawing/2014/main" id="{21BCCF30-CDFF-0DA3-6E95-751BCA8577A0}"/>
              </a:ext>
            </a:extLst>
          </p:cNvPr>
          <p:cNvSpPr/>
          <p:nvPr/>
        </p:nvSpPr>
        <p:spPr>
          <a:xfrm>
            <a:off x="3921297" y="4054504"/>
            <a:ext cx="2246471" cy="2807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Clinical Data</a:t>
            </a:r>
            <a:endParaRPr lang="en-US" sz="1750" dirty="0"/>
          </a:p>
        </p:txBody>
      </p:sp>
      <p:sp>
        <p:nvSpPr>
          <p:cNvPr id="29" name="Text 7">
            <a:extLst>
              <a:ext uri="{FF2B5EF4-FFF2-40B4-BE49-F238E27FC236}">
                <a16:creationId xmlns:a16="http://schemas.microsoft.com/office/drawing/2014/main" id="{829F15D2-5A5A-10ED-8DF8-BA2393378D27}"/>
              </a:ext>
            </a:extLst>
          </p:cNvPr>
          <p:cNvSpPr/>
          <p:nvPr/>
        </p:nvSpPr>
        <p:spPr>
          <a:xfrm>
            <a:off x="3921297" y="4420621"/>
            <a:ext cx="3102355" cy="5155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Fasting glucose: </a:t>
            </a: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8.4 mmol/L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· HbA1c: </a:t>
            </a: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7.8%</a:t>
            </a:r>
            <a:endParaRPr lang="en-US" sz="1400" dirty="0"/>
          </a:p>
        </p:txBody>
      </p:sp>
      <p:sp>
        <p:nvSpPr>
          <p:cNvPr id="34" name="Text 9">
            <a:extLst>
              <a:ext uri="{FF2B5EF4-FFF2-40B4-BE49-F238E27FC236}">
                <a16:creationId xmlns:a16="http://schemas.microsoft.com/office/drawing/2014/main" id="{ED530700-480B-A9BC-F16C-7D7900E332CF}"/>
              </a:ext>
            </a:extLst>
          </p:cNvPr>
          <p:cNvSpPr/>
          <p:nvPr/>
        </p:nvSpPr>
        <p:spPr>
          <a:xfrm>
            <a:off x="7494604" y="4054504"/>
            <a:ext cx="1957818" cy="2807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Lifestyle &amp; History</a:t>
            </a:r>
            <a:endParaRPr lang="en-US" sz="1750" dirty="0"/>
          </a:p>
        </p:txBody>
      </p:sp>
      <p:sp>
        <p:nvSpPr>
          <p:cNvPr id="35" name="Text 10">
            <a:extLst>
              <a:ext uri="{FF2B5EF4-FFF2-40B4-BE49-F238E27FC236}">
                <a16:creationId xmlns:a16="http://schemas.microsoft.com/office/drawing/2014/main" id="{49239201-BDB9-37A5-4420-DBEB205E5480}"/>
              </a:ext>
            </a:extLst>
          </p:cNvPr>
          <p:cNvSpPr/>
          <p:nvPr/>
        </p:nvSpPr>
        <p:spPr>
          <a:xfrm>
            <a:off x="7494603" y="4420621"/>
            <a:ext cx="3166771" cy="7733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Sedentary work · High-carbohydrate diet · Limited physical activity · Family history of diabetes</a:t>
            </a:r>
            <a:endParaRPr lang="en-US" sz="1400" dirty="0"/>
          </a:p>
        </p:txBody>
      </p:sp>
      <p:pic>
        <p:nvPicPr>
          <p:cNvPr id="2" name="Naomi 4">
            <a:hlinkClick r:id="" action="ppaction://media"/>
            <a:extLst>
              <a:ext uri="{FF2B5EF4-FFF2-40B4-BE49-F238E27FC236}">
                <a16:creationId xmlns:a16="http://schemas.microsoft.com/office/drawing/2014/main" id="{D6EE05DB-4387-B293-9DEF-FD617F572D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34643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96408"/>
    </mc:Choice>
    <mc:Fallback>
      <p:transition spd="slow" advTm="964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40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Time compass on hand">
            <a:extLst>
              <a:ext uri="{FF2B5EF4-FFF2-40B4-BE49-F238E27FC236}">
                <a16:creationId xmlns:a16="http://schemas.microsoft.com/office/drawing/2014/main" id="{004190CB-56AA-781A-29DA-33FC1D8B2B8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5393" r="-1" b="-1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CF0998E-D577-43EA-A7B8-E3EC67F75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7DC364D-882B-4786-89FB-1703C1A5CF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524" y="3205874"/>
            <a:ext cx="12188952" cy="365212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1189494-2B67-46D2-93D6-A122A09BF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300289"/>
            <a:ext cx="5021183" cy="457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Text 0">
            <a:extLst>
              <a:ext uri="{FF2B5EF4-FFF2-40B4-BE49-F238E27FC236}">
                <a16:creationId xmlns:a16="http://schemas.microsoft.com/office/drawing/2014/main" id="{0B5BEAEF-C03D-57A1-22B9-F77F953A04A9}"/>
              </a:ext>
            </a:extLst>
          </p:cNvPr>
          <p:cNvSpPr/>
          <p:nvPr/>
        </p:nvSpPr>
        <p:spPr>
          <a:xfrm>
            <a:off x="792838" y="844868"/>
            <a:ext cx="8530066" cy="9379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250"/>
              </a:lnSpc>
              <a:buNone/>
            </a:pPr>
            <a:r>
              <a:rPr lang="en-US" sz="4200" b="1" dirty="0">
                <a:latin typeface="Inter Bold" pitchFamily="34" charset="0"/>
                <a:ea typeface="Inter Bold" pitchFamily="34" charset="-122"/>
                <a:cs typeface="Inter Bold" pitchFamily="34" charset="-120"/>
              </a:rPr>
              <a:t>Risk Factors for Type 2 Diabetes</a:t>
            </a:r>
            <a:endParaRPr lang="en-US" sz="4200" dirty="0"/>
          </a:p>
        </p:txBody>
      </p:sp>
      <p:pic>
        <p:nvPicPr>
          <p:cNvPr id="47" name="Image 0" descr="preencoded.png">
            <a:extLst>
              <a:ext uri="{FF2B5EF4-FFF2-40B4-BE49-F238E27FC236}">
                <a16:creationId xmlns:a16="http://schemas.microsoft.com/office/drawing/2014/main" id="{604B638E-3BE5-B842-CB14-93378358CA5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64116" y="1599284"/>
            <a:ext cx="740859" cy="740859"/>
          </a:xfrm>
          <a:prstGeom prst="rect">
            <a:avLst/>
          </a:prstGeom>
        </p:spPr>
      </p:pic>
      <p:sp>
        <p:nvSpPr>
          <p:cNvPr id="48" name="Text 1">
            <a:extLst>
              <a:ext uri="{FF2B5EF4-FFF2-40B4-BE49-F238E27FC236}">
                <a16:creationId xmlns:a16="http://schemas.microsoft.com/office/drawing/2014/main" id="{64D85BDA-E446-9B05-87DC-7D6627C866ED}"/>
              </a:ext>
            </a:extLst>
          </p:cNvPr>
          <p:cNvSpPr/>
          <p:nvPr/>
        </p:nvSpPr>
        <p:spPr>
          <a:xfrm>
            <a:off x="764116" y="2432261"/>
            <a:ext cx="2463800" cy="3215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2100" b="1" dirty="0">
                <a:latin typeface="Inter Bold" pitchFamily="34" charset="0"/>
                <a:ea typeface="Inter Bold" pitchFamily="34" charset="-122"/>
                <a:cs typeface="Inter Bold" pitchFamily="34" charset="-120"/>
              </a:rPr>
              <a:t>Obesity</a:t>
            </a:r>
            <a:endParaRPr lang="en-US" sz="2100" dirty="0"/>
          </a:p>
        </p:txBody>
      </p:sp>
      <p:sp>
        <p:nvSpPr>
          <p:cNvPr id="49" name="Text 2">
            <a:extLst>
              <a:ext uri="{FF2B5EF4-FFF2-40B4-BE49-F238E27FC236}">
                <a16:creationId xmlns:a16="http://schemas.microsoft.com/office/drawing/2014/main" id="{CB775DBF-9537-0520-3D98-61092C0BE56A}"/>
              </a:ext>
            </a:extLst>
          </p:cNvPr>
          <p:cNvSpPr/>
          <p:nvPr/>
        </p:nvSpPr>
        <p:spPr>
          <a:xfrm>
            <a:off x="764116" y="2734820"/>
            <a:ext cx="3865871" cy="12307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dirty="0">
                <a:latin typeface="Inter" pitchFamily="34" charset="0"/>
                <a:ea typeface="Inter" pitchFamily="34" charset="-122"/>
                <a:cs typeface="Inter" pitchFamily="34" charset="-120"/>
              </a:rPr>
              <a:t>The strongest modifiable risk factor; adipose tissue releases inflammatory cytokines that impair insulin signalling.</a:t>
            </a:r>
            <a:endParaRPr lang="en-US" sz="1650" dirty="0"/>
          </a:p>
        </p:txBody>
      </p:sp>
      <p:pic>
        <p:nvPicPr>
          <p:cNvPr id="50" name="Image 1" descr="preencoded.png">
            <a:extLst>
              <a:ext uri="{FF2B5EF4-FFF2-40B4-BE49-F238E27FC236}">
                <a16:creationId xmlns:a16="http://schemas.microsoft.com/office/drawing/2014/main" id="{5FD52B1E-056C-9692-05A6-63416CA8CCE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862121" y="1606268"/>
            <a:ext cx="740859" cy="740859"/>
          </a:xfrm>
          <a:prstGeom prst="rect">
            <a:avLst/>
          </a:prstGeom>
        </p:spPr>
      </p:pic>
      <p:sp>
        <p:nvSpPr>
          <p:cNvPr id="51" name="Text 3">
            <a:extLst>
              <a:ext uri="{FF2B5EF4-FFF2-40B4-BE49-F238E27FC236}">
                <a16:creationId xmlns:a16="http://schemas.microsoft.com/office/drawing/2014/main" id="{C325D4B4-9D69-8FFA-50EA-7E88CC6A72B7}"/>
              </a:ext>
            </a:extLst>
          </p:cNvPr>
          <p:cNvSpPr/>
          <p:nvPr/>
        </p:nvSpPr>
        <p:spPr>
          <a:xfrm>
            <a:off x="4862586" y="2361058"/>
            <a:ext cx="2463800" cy="16044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2100" b="1" dirty="0">
                <a:latin typeface="Inter Bold" pitchFamily="34" charset="0"/>
                <a:ea typeface="Inter Bold" pitchFamily="34" charset="-122"/>
                <a:cs typeface="Inter Bold" pitchFamily="34" charset="-120"/>
              </a:rPr>
              <a:t>Physical Inactivity</a:t>
            </a:r>
            <a:endParaRPr lang="en-US" sz="2100" dirty="0"/>
          </a:p>
        </p:txBody>
      </p:sp>
      <p:sp>
        <p:nvSpPr>
          <p:cNvPr id="52" name="Text 4">
            <a:extLst>
              <a:ext uri="{FF2B5EF4-FFF2-40B4-BE49-F238E27FC236}">
                <a16:creationId xmlns:a16="http://schemas.microsoft.com/office/drawing/2014/main" id="{417835FC-AA0C-9041-5FBB-576E6D428310}"/>
              </a:ext>
            </a:extLst>
          </p:cNvPr>
          <p:cNvSpPr/>
          <p:nvPr/>
        </p:nvSpPr>
        <p:spPr>
          <a:xfrm>
            <a:off x="4868040" y="2704782"/>
            <a:ext cx="3865871" cy="9379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dirty="0">
                <a:latin typeface="Inter" pitchFamily="34" charset="0"/>
                <a:ea typeface="Inter" pitchFamily="34" charset="-122"/>
                <a:cs typeface="Inter" pitchFamily="34" charset="-120"/>
              </a:rPr>
              <a:t>Reduces skeletal muscle glucose uptake and exacerbates insulin resistance over time.</a:t>
            </a:r>
            <a:endParaRPr lang="en-US" sz="1650" dirty="0"/>
          </a:p>
        </p:txBody>
      </p:sp>
      <p:pic>
        <p:nvPicPr>
          <p:cNvPr id="53" name="Image 2" descr="preencoded.png">
            <a:extLst>
              <a:ext uri="{FF2B5EF4-FFF2-40B4-BE49-F238E27FC236}">
                <a16:creationId xmlns:a16="http://schemas.microsoft.com/office/drawing/2014/main" id="{03A5004C-4E9B-EC05-30A1-5B0143EAD17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8801426" y="1521844"/>
            <a:ext cx="740859" cy="740859"/>
          </a:xfrm>
          <a:prstGeom prst="rect">
            <a:avLst/>
          </a:prstGeom>
        </p:spPr>
      </p:pic>
      <p:sp>
        <p:nvSpPr>
          <p:cNvPr id="54" name="Text 5">
            <a:extLst>
              <a:ext uri="{FF2B5EF4-FFF2-40B4-BE49-F238E27FC236}">
                <a16:creationId xmlns:a16="http://schemas.microsoft.com/office/drawing/2014/main" id="{AC080088-A3B2-BC4F-E778-7A786F9BFC1B}"/>
              </a:ext>
            </a:extLst>
          </p:cNvPr>
          <p:cNvSpPr/>
          <p:nvPr/>
        </p:nvSpPr>
        <p:spPr>
          <a:xfrm>
            <a:off x="8769100" y="2386977"/>
            <a:ext cx="2463800" cy="4099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2100" b="1" dirty="0">
                <a:latin typeface="Inter Bold" pitchFamily="34" charset="0"/>
                <a:ea typeface="Inter Bold" pitchFamily="34" charset="-122"/>
                <a:cs typeface="Inter Bold" pitchFamily="34" charset="-120"/>
              </a:rPr>
              <a:t>Unhealthy Diet</a:t>
            </a:r>
            <a:endParaRPr lang="en-US" sz="2100" dirty="0"/>
          </a:p>
        </p:txBody>
      </p:sp>
      <p:sp>
        <p:nvSpPr>
          <p:cNvPr id="55" name="Text 6">
            <a:extLst>
              <a:ext uri="{FF2B5EF4-FFF2-40B4-BE49-F238E27FC236}">
                <a16:creationId xmlns:a16="http://schemas.microsoft.com/office/drawing/2014/main" id="{7C4EE337-1AFB-DF51-D16E-6AC272BBB038}"/>
              </a:ext>
            </a:extLst>
          </p:cNvPr>
          <p:cNvSpPr/>
          <p:nvPr/>
        </p:nvSpPr>
        <p:spPr>
          <a:xfrm>
            <a:off x="8769100" y="2671694"/>
            <a:ext cx="2978773" cy="17669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dirty="0">
                <a:latin typeface="Inter" pitchFamily="34" charset="0"/>
                <a:ea typeface="Inter" pitchFamily="34" charset="-122"/>
                <a:cs typeface="Inter" pitchFamily="34" charset="-120"/>
              </a:rPr>
              <a:t>Diets high in refined carbohydrates and saturated fats contribute significantly to metabolic dysregulation.</a:t>
            </a:r>
            <a:endParaRPr lang="en-US" sz="1650" dirty="0"/>
          </a:p>
        </p:txBody>
      </p:sp>
      <p:pic>
        <p:nvPicPr>
          <p:cNvPr id="56" name="Image 3" descr="preencoded.png">
            <a:extLst>
              <a:ext uri="{FF2B5EF4-FFF2-40B4-BE49-F238E27FC236}">
                <a16:creationId xmlns:a16="http://schemas.microsoft.com/office/drawing/2014/main" id="{93E6896A-A5B9-CD3D-7517-484921ED4ACC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670221" y="4146426"/>
            <a:ext cx="740859" cy="740859"/>
          </a:xfrm>
          <a:prstGeom prst="rect">
            <a:avLst/>
          </a:prstGeom>
        </p:spPr>
      </p:pic>
      <p:sp>
        <p:nvSpPr>
          <p:cNvPr id="57" name="Text 7">
            <a:extLst>
              <a:ext uri="{FF2B5EF4-FFF2-40B4-BE49-F238E27FC236}">
                <a16:creationId xmlns:a16="http://schemas.microsoft.com/office/drawing/2014/main" id="{4A9AFCC1-81EC-2F73-8D99-7CE9F5DB8D93}"/>
              </a:ext>
            </a:extLst>
          </p:cNvPr>
          <p:cNvSpPr/>
          <p:nvPr/>
        </p:nvSpPr>
        <p:spPr>
          <a:xfrm>
            <a:off x="764116" y="4996850"/>
            <a:ext cx="2463800" cy="4183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2100" b="1" dirty="0">
                <a:latin typeface="Inter Bold" pitchFamily="34" charset="0"/>
                <a:ea typeface="Inter Bold" pitchFamily="34" charset="-122"/>
                <a:cs typeface="Inter Bold" pitchFamily="34" charset="-120"/>
              </a:rPr>
              <a:t>Genetics &amp; Ethnicity</a:t>
            </a:r>
            <a:endParaRPr lang="en-US" sz="2100" dirty="0"/>
          </a:p>
        </p:txBody>
      </p:sp>
      <p:sp>
        <p:nvSpPr>
          <p:cNvPr id="58" name="Text 8">
            <a:extLst>
              <a:ext uri="{FF2B5EF4-FFF2-40B4-BE49-F238E27FC236}">
                <a16:creationId xmlns:a16="http://schemas.microsoft.com/office/drawing/2014/main" id="{38511401-D6E9-212B-7DB1-7D4944F8F842}"/>
              </a:ext>
            </a:extLst>
          </p:cNvPr>
          <p:cNvSpPr/>
          <p:nvPr/>
        </p:nvSpPr>
        <p:spPr>
          <a:xfrm>
            <a:off x="764116" y="5415239"/>
            <a:ext cx="3865871" cy="12307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dirty="0">
                <a:latin typeface="Inter" pitchFamily="34" charset="0"/>
                <a:ea typeface="Inter" pitchFamily="34" charset="-122"/>
                <a:cs typeface="Inter" pitchFamily="34" charset="-120"/>
              </a:rPr>
              <a:t>Family history and South Asian, Black African, or Afro-Caribbean ethnicity markedly increase T2DM risk.</a:t>
            </a:r>
            <a:endParaRPr lang="en-US" sz="1650" dirty="0"/>
          </a:p>
        </p:txBody>
      </p:sp>
      <p:pic>
        <p:nvPicPr>
          <p:cNvPr id="59" name="Image 4" descr="preencoded.png">
            <a:extLst>
              <a:ext uri="{FF2B5EF4-FFF2-40B4-BE49-F238E27FC236}">
                <a16:creationId xmlns:a16="http://schemas.microsoft.com/office/drawing/2014/main" id="{C6338304-7512-4FF4-0425-985911F0CFEF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4862121" y="4131056"/>
            <a:ext cx="740859" cy="740859"/>
          </a:xfrm>
          <a:prstGeom prst="rect">
            <a:avLst/>
          </a:prstGeom>
        </p:spPr>
      </p:pic>
      <p:sp>
        <p:nvSpPr>
          <p:cNvPr id="60" name="Text 9">
            <a:extLst>
              <a:ext uri="{FF2B5EF4-FFF2-40B4-BE49-F238E27FC236}">
                <a16:creationId xmlns:a16="http://schemas.microsoft.com/office/drawing/2014/main" id="{68750E37-FEBB-6F91-0CA9-4D74944DDBDB}"/>
              </a:ext>
            </a:extLst>
          </p:cNvPr>
          <p:cNvSpPr/>
          <p:nvPr/>
        </p:nvSpPr>
        <p:spPr>
          <a:xfrm>
            <a:off x="4862586" y="4987536"/>
            <a:ext cx="2463800" cy="4327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2100" b="1" dirty="0">
                <a:latin typeface="Inter Bold" pitchFamily="34" charset="0"/>
                <a:ea typeface="Inter Bold" pitchFamily="34" charset="-122"/>
                <a:cs typeface="Inter Bold" pitchFamily="34" charset="-120"/>
              </a:rPr>
              <a:t>Age &amp; Smoking</a:t>
            </a:r>
            <a:endParaRPr lang="en-US" sz="2100" dirty="0"/>
          </a:p>
        </p:txBody>
      </p:sp>
      <p:sp>
        <p:nvSpPr>
          <p:cNvPr id="61" name="Text 10">
            <a:extLst>
              <a:ext uri="{FF2B5EF4-FFF2-40B4-BE49-F238E27FC236}">
                <a16:creationId xmlns:a16="http://schemas.microsoft.com/office/drawing/2014/main" id="{F8C2DF85-6449-B678-1C14-5A62A2498871}"/>
              </a:ext>
            </a:extLst>
          </p:cNvPr>
          <p:cNvSpPr/>
          <p:nvPr/>
        </p:nvSpPr>
        <p:spPr>
          <a:xfrm>
            <a:off x="4862121" y="5373007"/>
            <a:ext cx="3890310" cy="1299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dirty="0">
                <a:latin typeface="Inter" pitchFamily="34" charset="0"/>
                <a:ea typeface="Inter" pitchFamily="34" charset="-122"/>
                <a:cs typeface="Inter" pitchFamily="34" charset="-120"/>
              </a:rPr>
              <a:t>Risk rises with age; smoking worsens insulin resistance and accelerates vascular complications.</a:t>
            </a:r>
            <a:endParaRPr lang="en-US" sz="1650" dirty="0"/>
          </a:p>
        </p:txBody>
      </p:sp>
      <p:sp>
        <p:nvSpPr>
          <p:cNvPr id="62" name="Text 11">
            <a:extLst>
              <a:ext uri="{FF2B5EF4-FFF2-40B4-BE49-F238E27FC236}">
                <a16:creationId xmlns:a16="http://schemas.microsoft.com/office/drawing/2014/main" id="{AC9F5AD1-BF2A-B3D6-0090-9F132C3C9998}"/>
              </a:ext>
            </a:extLst>
          </p:cNvPr>
          <p:cNvSpPr/>
          <p:nvPr/>
        </p:nvSpPr>
        <p:spPr>
          <a:xfrm>
            <a:off x="8049689" y="6400729"/>
            <a:ext cx="3877268" cy="4463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i="1" dirty="0">
                <a:latin typeface="Inter" pitchFamily="34" charset="0"/>
                <a:ea typeface="Inter" pitchFamily="34" charset="-122"/>
                <a:cs typeface="Inter" pitchFamily="34" charset="-120"/>
              </a:rPr>
              <a:t>Zheng et al. (2018); Diabetes UK (2024)</a:t>
            </a:r>
            <a:endParaRPr lang="en-US" sz="1650" dirty="0"/>
          </a:p>
        </p:txBody>
      </p:sp>
      <p:pic>
        <p:nvPicPr>
          <p:cNvPr id="2" name="Naomi 5">
            <a:hlinkClick r:id="" action="ppaction://media"/>
            <a:extLst>
              <a:ext uri="{FF2B5EF4-FFF2-40B4-BE49-F238E27FC236}">
                <a16:creationId xmlns:a16="http://schemas.microsoft.com/office/drawing/2014/main" id="{910CC680-E310-51BB-43CC-7B51D01872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2250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27085"/>
    </mc:Choice>
    <mc:Fallback>
      <p:transition spd="slow" advTm="1270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708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1" name="Rectangle 1050">
            <a:extLst>
              <a:ext uri="{FF2B5EF4-FFF2-40B4-BE49-F238E27FC236}">
                <a16:creationId xmlns:a16="http://schemas.microsoft.com/office/drawing/2014/main" id="{B7E2F724-2FB3-4D1D-A730-739B8654C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26" name="Picture 2" descr="Diabetes Stethoscope And Heart Stock Photo - Download Image Now ...">
            <a:extLst>
              <a:ext uri="{FF2B5EF4-FFF2-40B4-BE49-F238E27FC236}">
                <a16:creationId xmlns:a16="http://schemas.microsoft.com/office/drawing/2014/main" id="{2D5D2324-4BAD-DD5A-D9B8-C74B05FF1C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414"/>
          <a:stretch>
            <a:fillRect/>
          </a:stretch>
        </p:blipFill>
        <p:spPr bwMode="auto">
          <a:xfrm>
            <a:off x="-2" y="-2"/>
            <a:ext cx="12192001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601907-B4E3-0C26-E62E-B8E6ED2C61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7411927" cy="1704832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100" dirty="0">
                <a:solidFill>
                  <a:srgbClr val="FFFFFF"/>
                </a:solidFill>
              </a:rPr>
              <a:t>Diabetes and the Cardiovascular System</a:t>
            </a:r>
            <a:endParaRPr lang="en-GB" sz="51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10D767-27F1-99E6-123E-D03C432C0A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7869" y="2683241"/>
            <a:ext cx="4953783" cy="1800270"/>
          </a:xfrm>
        </p:spPr>
        <p:txBody>
          <a:bodyPr anchor="t">
            <a:normAutofit fontScale="92500" lnSpcReduction="10000"/>
          </a:bodyPr>
          <a:lstStyle/>
          <a:p>
            <a:pPr>
              <a:lnSpc>
                <a:spcPct val="100000"/>
              </a:lnSpc>
            </a:pPr>
            <a:r>
              <a:rPr lang="en-GB" sz="16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Diabetes &amp; the Cardiovascular System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Chronic hyperglycaemia → endothelial dysfunction &amp; inflammation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Accelerates atherosclerosis and vascular damage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Insulin resistance + dyslipidaemia worsen cardiovascular risk</a:t>
            </a:r>
          </a:p>
        </p:txBody>
      </p:sp>
      <p:sp>
        <p:nvSpPr>
          <p:cNvPr id="1052" name="Rectangle 1051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F4B0F2-1E14-81CF-7668-46FE9B18B8D5}"/>
              </a:ext>
            </a:extLst>
          </p:cNvPr>
          <p:cNvSpPr txBox="1"/>
          <p:nvPr/>
        </p:nvSpPr>
        <p:spPr>
          <a:xfrm>
            <a:off x="6798040" y="2795665"/>
            <a:ext cx="48760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6"/>
                </a:solidFill>
              </a:rPr>
              <a:t>Macrovascular complications</a:t>
            </a:r>
          </a:p>
          <a:p>
            <a:endParaRPr lang="en-US" dirty="0"/>
          </a:p>
          <a:p>
            <a:r>
              <a:rPr lang="en-US" dirty="0"/>
              <a:t>Coronary artery disease (T MI risk)14090 /</a:t>
            </a:r>
          </a:p>
          <a:p>
            <a:endParaRPr lang="en-US" dirty="0"/>
          </a:p>
          <a:p>
            <a:r>
              <a:rPr lang="en-US" dirty="0"/>
              <a:t>Stroke (cerebrovascular disease)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F463B0E-16C7-CCB9-A681-F73A3CD68B30}"/>
              </a:ext>
            </a:extLst>
          </p:cNvPr>
          <p:cNvSpPr txBox="1"/>
          <p:nvPr/>
        </p:nvSpPr>
        <p:spPr>
          <a:xfrm>
            <a:off x="805464" y="4709112"/>
            <a:ext cx="5433104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rgbClr val="FFFF00"/>
                </a:solidFill>
              </a:rPr>
              <a:t>Clinical management:</a:t>
            </a:r>
          </a:p>
          <a:p>
            <a:endParaRPr lang="en-GB" sz="1600" dirty="0"/>
          </a:p>
          <a:p>
            <a:r>
              <a:rPr lang="en-GB" sz="1600" dirty="0"/>
              <a:t>BP, lipids, HbA1c monitoring</a:t>
            </a:r>
          </a:p>
          <a:p>
            <a:endParaRPr lang="en-GB" sz="1600" dirty="0"/>
          </a:p>
          <a:p>
            <a:r>
              <a:rPr lang="en-GB" sz="1600" dirty="0"/>
              <a:t>Lifestyle modification (diet, exercise, smoking cessation)</a:t>
            </a:r>
          </a:p>
          <a:p>
            <a:endParaRPr lang="en-GB" sz="1600" dirty="0"/>
          </a:p>
          <a:p>
            <a:r>
              <a:rPr lang="en-GB" sz="1600" dirty="0"/>
              <a:t>Pharmacotherapy (statins, ACE inhibitors)</a:t>
            </a:r>
          </a:p>
        </p:txBody>
      </p:sp>
      <p:pic>
        <p:nvPicPr>
          <p:cNvPr id="4" name="Naomi 6">
            <a:hlinkClick r:id="" action="ppaction://media"/>
            <a:extLst>
              <a:ext uri="{FF2B5EF4-FFF2-40B4-BE49-F238E27FC236}">
                <a16:creationId xmlns:a16="http://schemas.microsoft.com/office/drawing/2014/main" id="{EB50E678-A77D-64F6-64F7-12E7357A7E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62951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02147"/>
    </mc:Choice>
    <mc:Fallback>
      <p:transition spd="slow" advTm="1021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14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F9FFCE1-E057-415B-A971-88EC7E22A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F34C73-1F2D-473F-BC16-1023F88A72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9" y="971397"/>
            <a:ext cx="10166778" cy="1636892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800" dirty="0"/>
              <a:t>Diabetes &amp; the Pulmonary System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346557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58401B5-5F1B-4D21-9AC3-AAEC8D3665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1704" y="6300216"/>
            <a:ext cx="729360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25A8CD0-B460-934B-7A73-0A299D839DC9}"/>
              </a:ext>
            </a:extLst>
          </p:cNvPr>
          <p:cNvSpPr/>
          <p:nvPr/>
        </p:nvSpPr>
        <p:spPr>
          <a:xfrm>
            <a:off x="330345" y="2616693"/>
            <a:ext cx="5380699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solidFill>
                  <a:schemeClr val="bg2">
                    <a:lumMod val="10000"/>
                  </a:schemeClr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Reduced lung capacity and exercise tolerance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2900FC9-5442-F87D-C4FE-A789BA22FF55}"/>
              </a:ext>
            </a:extLst>
          </p:cNvPr>
          <p:cNvSpPr/>
          <p:nvPr/>
        </p:nvSpPr>
        <p:spPr>
          <a:xfrm>
            <a:off x="-68727" y="2247361"/>
            <a:ext cx="507059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solidFill>
                  <a:schemeClr val="bg2">
                    <a:lumMod val="10000"/>
                  </a:schemeClr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* Impaired gas exchange and oxygen delivery</a:t>
            </a:r>
            <a:endParaRPr lang="en-GB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solidFill>
                <a:schemeClr val="bg2">
                  <a:lumMod val="10000"/>
                </a:schemeClr>
              </a:solid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4F57258-C56F-7168-FFF7-BF5B383C9B8E}"/>
              </a:ext>
            </a:extLst>
          </p:cNvPr>
          <p:cNvSpPr/>
          <p:nvPr/>
        </p:nvSpPr>
        <p:spPr>
          <a:xfrm>
            <a:off x="-354027" y="1833231"/>
            <a:ext cx="651141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solidFill>
                  <a:schemeClr val="bg2">
                    <a:lumMod val="10000"/>
                  </a:schemeClr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* </a:t>
            </a:r>
            <a:r>
              <a:rPr lang="en-GB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solidFill>
                  <a:schemeClr val="bg2">
                    <a:lumMod val="10000"/>
                  </a:schemeClr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Microvascular damage affects lung capillaries 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37873A0-5F18-A86C-4D34-3A08DE90E2E7}"/>
              </a:ext>
            </a:extLst>
          </p:cNvPr>
          <p:cNvSpPr/>
          <p:nvPr/>
        </p:nvSpPr>
        <p:spPr>
          <a:xfrm>
            <a:off x="576629" y="3172829"/>
            <a:ext cx="4947548" cy="1077218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Pathophysiology: </a:t>
            </a:r>
          </a:p>
          <a:p>
            <a:pPr algn="ctr"/>
            <a:endParaRPr lang="en-GB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- Oxidative stress damages lung tissue</a:t>
            </a:r>
          </a:p>
          <a:p>
            <a:pPr algn="ctr"/>
            <a:r>
              <a:rPr lang="en-US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Hyperglycaemia</a:t>
            </a:r>
            <a:r>
              <a:rPr lang="en-US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impairs immune function</a:t>
            </a:r>
            <a:endParaRPr lang="en-GB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6" name="Subtitle 25">
            <a:extLst>
              <a:ext uri="{FF2B5EF4-FFF2-40B4-BE49-F238E27FC236}">
                <a16:creationId xmlns:a16="http://schemas.microsoft.com/office/drawing/2014/main" id="{6AC85822-9C9C-F1C2-A7E4-6A56E22BB0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629" y="4297733"/>
            <a:ext cx="4947548" cy="1141879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pPr algn="ctr"/>
            <a:r>
              <a:rPr lang="en-US" sz="1800" dirty="0"/>
              <a:t>Clinical impact: </a:t>
            </a:r>
          </a:p>
          <a:p>
            <a:r>
              <a:rPr lang="en-US" sz="1800" dirty="0"/>
              <a:t>- Increased infection risk (e.g. pneumonia)</a:t>
            </a:r>
          </a:p>
          <a:p>
            <a:r>
              <a:rPr lang="en-US" sz="1800" dirty="0"/>
              <a:t>- Reduced respiratory efficiency</a:t>
            </a:r>
            <a:endParaRPr lang="en-GB" sz="18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F3A297A-1976-2557-AD1A-7FBDC779E6CC}"/>
              </a:ext>
            </a:extLst>
          </p:cNvPr>
          <p:cNvSpPr txBox="1"/>
          <p:nvPr/>
        </p:nvSpPr>
        <p:spPr>
          <a:xfrm>
            <a:off x="5124108" y="4997564"/>
            <a:ext cx="4591987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/>
              <a:t>Management:</a:t>
            </a:r>
          </a:p>
          <a:p>
            <a:r>
              <a:rPr lang="en-GB" dirty="0"/>
              <a:t>Glycaemic control</a:t>
            </a:r>
          </a:p>
          <a:p>
            <a:r>
              <a:rPr lang="en-GB" dirty="0"/>
              <a:t>- Vaccination (influenza, pneumococcal)</a:t>
            </a:r>
          </a:p>
          <a:p>
            <a:r>
              <a:rPr lang="en-GB" dirty="0"/>
              <a:t>- Pulmonary monitoring if symptomatic</a:t>
            </a:r>
          </a:p>
        </p:txBody>
      </p:sp>
      <p:pic>
        <p:nvPicPr>
          <p:cNvPr id="7" name="Graphic 6" descr="Heart Organ">
            <a:extLst>
              <a:ext uri="{FF2B5EF4-FFF2-40B4-BE49-F238E27FC236}">
                <a16:creationId xmlns:a16="http://schemas.microsoft.com/office/drawing/2014/main" id="{11395A00-33E4-7F80-847D-4D2DAA7984B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570098" y="902898"/>
            <a:ext cx="5626534" cy="5626534"/>
          </a:xfrm>
          <a:prstGeom prst="rect">
            <a:avLst/>
          </a:prstGeom>
        </p:spPr>
      </p:pic>
      <p:pic>
        <p:nvPicPr>
          <p:cNvPr id="3" name="Naomi 7">
            <a:hlinkClick r:id="" action="ppaction://media"/>
            <a:extLst>
              <a:ext uri="{FF2B5EF4-FFF2-40B4-BE49-F238E27FC236}">
                <a16:creationId xmlns:a16="http://schemas.microsoft.com/office/drawing/2014/main" id="{1C6B6B56-96FC-8079-EE8C-A21580F97E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69312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878"/>
    </mc:Choice>
    <mc:Fallback>
      <p:transition spd="slow" advTm="1008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440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10087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D7F9EC8-0E2C-4023-9DD1-73BEF6B80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270D10B-6EA2-89DB-412E-A83B81393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61264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A0B65EDF-388D-EF21-5613-51E14120066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401641" y="1524407"/>
            <a:ext cx="4115752" cy="3980311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C0301BA4-10E6-44CC-9EEC-727EDF3BC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61513" y="6300216"/>
            <a:ext cx="4521838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 0">
            <a:extLst>
              <a:ext uri="{FF2B5EF4-FFF2-40B4-BE49-F238E27FC236}">
                <a16:creationId xmlns:a16="http://schemas.microsoft.com/office/drawing/2014/main" id="{15A7E79C-A444-B671-6C4B-759048BF891C}"/>
              </a:ext>
            </a:extLst>
          </p:cNvPr>
          <p:cNvSpPr/>
          <p:nvPr/>
        </p:nvSpPr>
        <p:spPr>
          <a:xfrm>
            <a:off x="517870" y="2719"/>
            <a:ext cx="7982076" cy="5611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400"/>
              </a:lnSpc>
              <a:buNone/>
            </a:pPr>
            <a:r>
              <a:rPr lang="en-US" sz="3500" b="1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Pathophysiology of Type 2 Diabetes</a:t>
            </a:r>
            <a:endParaRPr lang="en-US" sz="3500" dirty="0"/>
          </a:p>
        </p:txBody>
      </p:sp>
      <p:pic>
        <p:nvPicPr>
          <p:cNvPr id="8" name="Image 0" descr="preencoded.png">
            <a:extLst>
              <a:ext uri="{FF2B5EF4-FFF2-40B4-BE49-F238E27FC236}">
                <a16:creationId xmlns:a16="http://schemas.microsoft.com/office/drawing/2014/main" id="{0B721542-3EE2-3D11-A7E1-2E5DB91C538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50940" y="5693562"/>
            <a:ext cx="944837" cy="880889"/>
          </a:xfrm>
          <a:prstGeom prst="rect">
            <a:avLst/>
          </a:prstGeom>
        </p:spPr>
      </p:pic>
      <p:sp>
        <p:nvSpPr>
          <p:cNvPr id="9" name="Text 1">
            <a:extLst>
              <a:ext uri="{FF2B5EF4-FFF2-40B4-BE49-F238E27FC236}">
                <a16:creationId xmlns:a16="http://schemas.microsoft.com/office/drawing/2014/main" id="{1E35A53E-91BA-ED20-150A-E5F47E6CE7F4}"/>
              </a:ext>
            </a:extLst>
          </p:cNvPr>
          <p:cNvSpPr/>
          <p:nvPr/>
        </p:nvSpPr>
        <p:spPr>
          <a:xfrm>
            <a:off x="709522" y="4357729"/>
            <a:ext cx="1588882" cy="8246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19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Insulin Resistance</a:t>
            </a:r>
            <a:endParaRPr lang="en-US" sz="1500" dirty="0"/>
          </a:p>
        </p:txBody>
      </p:sp>
      <p:sp>
        <p:nvSpPr>
          <p:cNvPr id="11" name="Text 2">
            <a:extLst>
              <a:ext uri="{FF2B5EF4-FFF2-40B4-BE49-F238E27FC236}">
                <a16:creationId xmlns:a16="http://schemas.microsoft.com/office/drawing/2014/main" id="{F5173A63-1E61-A6BC-A9F0-76F26BB63E88}"/>
              </a:ext>
            </a:extLst>
          </p:cNvPr>
          <p:cNvSpPr/>
          <p:nvPr/>
        </p:nvSpPr>
        <p:spPr>
          <a:xfrm>
            <a:off x="570595" y="4671399"/>
            <a:ext cx="1701869" cy="1182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1350"/>
              </a:lnSpc>
              <a:buNone/>
            </a:pP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Peripheral tissues become unresponsive to insulin.</a:t>
            </a:r>
            <a:endParaRPr lang="en-US" sz="1200" dirty="0"/>
          </a:p>
        </p:txBody>
      </p:sp>
      <p:sp>
        <p:nvSpPr>
          <p:cNvPr id="13" name="Text 3">
            <a:extLst>
              <a:ext uri="{FF2B5EF4-FFF2-40B4-BE49-F238E27FC236}">
                <a16:creationId xmlns:a16="http://schemas.microsoft.com/office/drawing/2014/main" id="{C977B559-50D3-8A26-409D-1325DFCF61CF}"/>
              </a:ext>
            </a:extLst>
          </p:cNvPr>
          <p:cNvSpPr/>
          <p:nvPr/>
        </p:nvSpPr>
        <p:spPr>
          <a:xfrm>
            <a:off x="268384" y="1210267"/>
            <a:ext cx="1646222" cy="1117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19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Pancreatic Compensation</a:t>
            </a:r>
            <a:endParaRPr lang="en-US" sz="1500" dirty="0"/>
          </a:p>
        </p:txBody>
      </p:sp>
      <p:sp>
        <p:nvSpPr>
          <p:cNvPr id="15" name="Text 4">
            <a:extLst>
              <a:ext uri="{FF2B5EF4-FFF2-40B4-BE49-F238E27FC236}">
                <a16:creationId xmlns:a16="http://schemas.microsoft.com/office/drawing/2014/main" id="{6CB3D517-03FC-BC0B-7AB8-C5A6E3B8C339}"/>
              </a:ext>
            </a:extLst>
          </p:cNvPr>
          <p:cNvSpPr/>
          <p:nvPr/>
        </p:nvSpPr>
        <p:spPr>
          <a:xfrm>
            <a:off x="268384" y="1768144"/>
            <a:ext cx="1646222" cy="800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1350"/>
              </a:lnSpc>
              <a:buNone/>
            </a:pP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β-cells overproduce insulin to maintain glucose.</a:t>
            </a:r>
            <a:endParaRPr lang="en-US" sz="1200" dirty="0"/>
          </a:p>
        </p:txBody>
      </p:sp>
      <p:sp>
        <p:nvSpPr>
          <p:cNvPr id="16" name="Text 5">
            <a:extLst>
              <a:ext uri="{FF2B5EF4-FFF2-40B4-BE49-F238E27FC236}">
                <a16:creationId xmlns:a16="http://schemas.microsoft.com/office/drawing/2014/main" id="{AA98B94E-F04A-8D88-2C4F-BA1BADC8A617}"/>
              </a:ext>
            </a:extLst>
          </p:cNvPr>
          <p:cNvSpPr/>
          <p:nvPr/>
        </p:nvSpPr>
        <p:spPr>
          <a:xfrm>
            <a:off x="4867804" y="1286164"/>
            <a:ext cx="1536930" cy="3914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β-cell Dysfunction</a:t>
            </a:r>
            <a:endParaRPr lang="en-US" sz="1500" dirty="0"/>
          </a:p>
        </p:txBody>
      </p:sp>
      <p:sp>
        <p:nvSpPr>
          <p:cNvPr id="17" name="Text 6">
            <a:extLst>
              <a:ext uri="{FF2B5EF4-FFF2-40B4-BE49-F238E27FC236}">
                <a16:creationId xmlns:a16="http://schemas.microsoft.com/office/drawing/2014/main" id="{EA42A203-BA92-2421-73B0-258AB3F1EE2D}"/>
              </a:ext>
            </a:extLst>
          </p:cNvPr>
          <p:cNvSpPr/>
          <p:nvPr/>
        </p:nvSpPr>
        <p:spPr>
          <a:xfrm>
            <a:off x="4867804" y="1599833"/>
            <a:ext cx="1646222" cy="5611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Insulin secretion declines as cells fail.</a:t>
            </a:r>
            <a:endParaRPr lang="en-US" sz="1200" dirty="0"/>
          </a:p>
        </p:txBody>
      </p:sp>
      <p:sp>
        <p:nvSpPr>
          <p:cNvPr id="18" name="Text 7">
            <a:extLst>
              <a:ext uri="{FF2B5EF4-FFF2-40B4-BE49-F238E27FC236}">
                <a16:creationId xmlns:a16="http://schemas.microsoft.com/office/drawing/2014/main" id="{1498EAFE-C9DE-78FD-754D-11A9D8E0A923}"/>
              </a:ext>
            </a:extLst>
          </p:cNvPr>
          <p:cNvSpPr/>
          <p:nvPr/>
        </p:nvSpPr>
        <p:spPr>
          <a:xfrm>
            <a:off x="4889488" y="4324571"/>
            <a:ext cx="1646222" cy="4884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Chronic Hyperglycaemia</a:t>
            </a:r>
            <a:endParaRPr lang="en-US" sz="1500" dirty="0"/>
          </a:p>
        </p:txBody>
      </p:sp>
      <p:sp>
        <p:nvSpPr>
          <p:cNvPr id="19" name="Text 8">
            <a:extLst>
              <a:ext uri="{FF2B5EF4-FFF2-40B4-BE49-F238E27FC236}">
                <a16:creationId xmlns:a16="http://schemas.microsoft.com/office/drawing/2014/main" id="{EE81EDBF-9199-4C1B-91A7-C45FAA2D1E3C}"/>
              </a:ext>
            </a:extLst>
          </p:cNvPr>
          <p:cNvSpPr/>
          <p:nvPr/>
        </p:nvSpPr>
        <p:spPr>
          <a:xfrm>
            <a:off x="4889488" y="4882448"/>
            <a:ext cx="1646222" cy="11622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Persistent elevated blood glucose levels occur.</a:t>
            </a:r>
            <a:endParaRPr lang="en-US" sz="1200" dirty="0"/>
          </a:p>
        </p:txBody>
      </p:sp>
      <p:sp>
        <p:nvSpPr>
          <p:cNvPr id="20" name="Text 9">
            <a:extLst>
              <a:ext uri="{FF2B5EF4-FFF2-40B4-BE49-F238E27FC236}">
                <a16:creationId xmlns:a16="http://schemas.microsoft.com/office/drawing/2014/main" id="{0DF020C6-65C0-956E-AC5E-FF7BFF8BFB48}"/>
              </a:ext>
            </a:extLst>
          </p:cNvPr>
          <p:cNvSpPr/>
          <p:nvPr/>
        </p:nvSpPr>
        <p:spPr>
          <a:xfrm>
            <a:off x="728611" y="5888227"/>
            <a:ext cx="7004670" cy="800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Excess hepatic glucose production compounds peripheral insulin resistance, sustaining hyperglycaemia. </a:t>
            </a:r>
            <a:r>
              <a:rPr lang="en-US" sz="1400" i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(DeFronzo et al., 2015; Taylor et al., 2020)</a:t>
            </a:r>
            <a:endParaRPr lang="en-US" sz="1400" dirty="0"/>
          </a:p>
        </p:txBody>
      </p:sp>
      <p:sp>
        <p:nvSpPr>
          <p:cNvPr id="21" name="Text 10">
            <a:extLst>
              <a:ext uri="{FF2B5EF4-FFF2-40B4-BE49-F238E27FC236}">
                <a16:creationId xmlns:a16="http://schemas.microsoft.com/office/drawing/2014/main" id="{760AF87F-78F5-9787-6765-9F0213FBD1C4}"/>
              </a:ext>
            </a:extLst>
          </p:cNvPr>
          <p:cNvSpPr/>
          <p:nvPr/>
        </p:nvSpPr>
        <p:spPr>
          <a:xfrm>
            <a:off x="7909468" y="1425045"/>
            <a:ext cx="1766068" cy="2806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Key Mechanisms</a:t>
            </a:r>
            <a:endParaRPr lang="en-US" sz="1750" dirty="0"/>
          </a:p>
        </p:txBody>
      </p:sp>
      <p:sp>
        <p:nvSpPr>
          <p:cNvPr id="22" name="Shape 11">
            <a:extLst>
              <a:ext uri="{FF2B5EF4-FFF2-40B4-BE49-F238E27FC236}">
                <a16:creationId xmlns:a16="http://schemas.microsoft.com/office/drawing/2014/main" id="{332F3344-CBC9-A7C7-2528-884959851971}"/>
              </a:ext>
            </a:extLst>
          </p:cNvPr>
          <p:cNvSpPr/>
          <p:nvPr/>
        </p:nvSpPr>
        <p:spPr>
          <a:xfrm>
            <a:off x="7909467" y="1865577"/>
            <a:ext cx="3188102" cy="1342192"/>
          </a:xfrm>
          <a:prstGeom prst="roundRect">
            <a:avLst>
              <a:gd name="adj" fmla="val 8175"/>
            </a:avLst>
          </a:prstGeom>
          <a:solidFill>
            <a:srgbClr val="FFFFFF"/>
          </a:solidFill>
          <a:ln w="2286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Shape 12">
            <a:extLst>
              <a:ext uri="{FF2B5EF4-FFF2-40B4-BE49-F238E27FC236}">
                <a16:creationId xmlns:a16="http://schemas.microsoft.com/office/drawing/2014/main" id="{BE7D13F7-49CF-8C65-1B8C-4D7000DAC15C}"/>
              </a:ext>
            </a:extLst>
          </p:cNvPr>
          <p:cNvSpPr/>
          <p:nvPr/>
        </p:nvSpPr>
        <p:spPr>
          <a:xfrm>
            <a:off x="7886607" y="1865577"/>
            <a:ext cx="71935" cy="1342192"/>
          </a:xfrm>
          <a:prstGeom prst="roundRect">
            <a:avLst>
              <a:gd name="adj" fmla="val 82493"/>
            </a:avLst>
          </a:prstGeom>
          <a:solidFill>
            <a:srgbClr val="4950B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13">
            <a:extLst>
              <a:ext uri="{FF2B5EF4-FFF2-40B4-BE49-F238E27FC236}">
                <a16:creationId xmlns:a16="http://schemas.microsoft.com/office/drawing/2014/main" id="{E437CA07-1316-3EBB-E0E7-9A6D088DC814}"/>
              </a:ext>
            </a:extLst>
          </p:cNvPr>
          <p:cNvSpPr/>
          <p:nvPr/>
        </p:nvSpPr>
        <p:spPr>
          <a:xfrm>
            <a:off x="8130416" y="1999527"/>
            <a:ext cx="1766068" cy="2806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Insulin Resistance</a:t>
            </a:r>
            <a:endParaRPr lang="en-US" sz="1750" dirty="0"/>
          </a:p>
        </p:txBody>
      </p:sp>
      <p:sp>
        <p:nvSpPr>
          <p:cNvPr id="25" name="Text 14">
            <a:extLst>
              <a:ext uri="{FF2B5EF4-FFF2-40B4-BE49-F238E27FC236}">
                <a16:creationId xmlns:a16="http://schemas.microsoft.com/office/drawing/2014/main" id="{DC6D958D-C47C-71C8-016D-4563CC2AD353}"/>
              </a:ext>
            </a:extLst>
          </p:cNvPr>
          <p:cNvSpPr/>
          <p:nvPr/>
        </p:nvSpPr>
        <p:spPr>
          <a:xfrm>
            <a:off x="8128557" y="2297061"/>
            <a:ext cx="2815687" cy="11269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Skeletal muscle and adipose tissue fail to respond adequately to circulating insulin.</a:t>
            </a:r>
            <a:endParaRPr lang="en-US" sz="1400" dirty="0"/>
          </a:p>
        </p:txBody>
      </p:sp>
      <p:sp>
        <p:nvSpPr>
          <p:cNvPr id="26" name="Shape 15">
            <a:extLst>
              <a:ext uri="{FF2B5EF4-FFF2-40B4-BE49-F238E27FC236}">
                <a16:creationId xmlns:a16="http://schemas.microsoft.com/office/drawing/2014/main" id="{8841E85F-B6F3-478A-763D-582813696F75}"/>
              </a:ext>
            </a:extLst>
          </p:cNvPr>
          <p:cNvSpPr/>
          <p:nvPr/>
        </p:nvSpPr>
        <p:spPr>
          <a:xfrm>
            <a:off x="7909467" y="3349929"/>
            <a:ext cx="3188102" cy="1342192"/>
          </a:xfrm>
          <a:prstGeom prst="roundRect">
            <a:avLst>
              <a:gd name="adj" fmla="val 8175"/>
            </a:avLst>
          </a:prstGeom>
          <a:solidFill>
            <a:srgbClr val="FFFFFF"/>
          </a:solidFill>
          <a:ln w="2286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Shape 16">
            <a:extLst>
              <a:ext uri="{FF2B5EF4-FFF2-40B4-BE49-F238E27FC236}">
                <a16:creationId xmlns:a16="http://schemas.microsoft.com/office/drawing/2014/main" id="{D19797D2-B06D-C1BC-B160-1626686E2C8D}"/>
              </a:ext>
            </a:extLst>
          </p:cNvPr>
          <p:cNvSpPr/>
          <p:nvPr/>
        </p:nvSpPr>
        <p:spPr>
          <a:xfrm>
            <a:off x="7886607" y="3349929"/>
            <a:ext cx="71935" cy="1342192"/>
          </a:xfrm>
          <a:prstGeom prst="roundRect">
            <a:avLst>
              <a:gd name="adj" fmla="val 82493"/>
            </a:avLst>
          </a:prstGeom>
          <a:solidFill>
            <a:srgbClr val="4950B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17">
            <a:extLst>
              <a:ext uri="{FF2B5EF4-FFF2-40B4-BE49-F238E27FC236}">
                <a16:creationId xmlns:a16="http://schemas.microsoft.com/office/drawing/2014/main" id="{C5C6BF20-8477-F84B-B035-4C5FD619CB17}"/>
              </a:ext>
            </a:extLst>
          </p:cNvPr>
          <p:cNvSpPr/>
          <p:nvPr/>
        </p:nvSpPr>
        <p:spPr>
          <a:xfrm>
            <a:off x="8130416" y="3405150"/>
            <a:ext cx="1766068" cy="2806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β-cell Exhaustion</a:t>
            </a:r>
            <a:endParaRPr lang="en-US" sz="1750" dirty="0"/>
          </a:p>
        </p:txBody>
      </p:sp>
      <p:sp>
        <p:nvSpPr>
          <p:cNvPr id="29" name="Text 18">
            <a:extLst>
              <a:ext uri="{FF2B5EF4-FFF2-40B4-BE49-F238E27FC236}">
                <a16:creationId xmlns:a16="http://schemas.microsoft.com/office/drawing/2014/main" id="{AF83D69E-570B-59AD-D050-DC4624502875}"/>
              </a:ext>
            </a:extLst>
          </p:cNvPr>
          <p:cNvSpPr/>
          <p:nvPr/>
        </p:nvSpPr>
        <p:spPr>
          <a:xfrm>
            <a:off x="8103490" y="3757641"/>
            <a:ext cx="2815687" cy="8847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Prolonged metabolic stress progressively impairs pancreatic insulin secretion.</a:t>
            </a:r>
            <a:endParaRPr lang="en-US" sz="1400" dirty="0"/>
          </a:p>
        </p:txBody>
      </p:sp>
      <p:sp>
        <p:nvSpPr>
          <p:cNvPr id="30" name="Shape 19">
            <a:extLst>
              <a:ext uri="{FF2B5EF4-FFF2-40B4-BE49-F238E27FC236}">
                <a16:creationId xmlns:a16="http://schemas.microsoft.com/office/drawing/2014/main" id="{FE3B652D-B74D-8DE0-F1C1-885C2C663F47}"/>
              </a:ext>
            </a:extLst>
          </p:cNvPr>
          <p:cNvSpPr/>
          <p:nvPr/>
        </p:nvSpPr>
        <p:spPr>
          <a:xfrm>
            <a:off x="7909467" y="4834281"/>
            <a:ext cx="3188102" cy="1342192"/>
          </a:xfrm>
          <a:prstGeom prst="roundRect">
            <a:avLst>
              <a:gd name="adj" fmla="val 8175"/>
            </a:avLst>
          </a:prstGeom>
          <a:solidFill>
            <a:srgbClr val="FFFFFF"/>
          </a:solidFill>
          <a:ln w="2286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Shape 20">
            <a:extLst>
              <a:ext uri="{FF2B5EF4-FFF2-40B4-BE49-F238E27FC236}">
                <a16:creationId xmlns:a16="http://schemas.microsoft.com/office/drawing/2014/main" id="{C2940914-2445-59CD-DD60-A3B0F15E3367}"/>
              </a:ext>
            </a:extLst>
          </p:cNvPr>
          <p:cNvSpPr/>
          <p:nvPr/>
        </p:nvSpPr>
        <p:spPr>
          <a:xfrm>
            <a:off x="7886607" y="4834281"/>
            <a:ext cx="71935" cy="1342192"/>
          </a:xfrm>
          <a:prstGeom prst="roundRect">
            <a:avLst>
              <a:gd name="adj" fmla="val 82493"/>
            </a:avLst>
          </a:prstGeom>
          <a:solidFill>
            <a:srgbClr val="4950B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Text 21">
            <a:extLst>
              <a:ext uri="{FF2B5EF4-FFF2-40B4-BE49-F238E27FC236}">
                <a16:creationId xmlns:a16="http://schemas.microsoft.com/office/drawing/2014/main" id="{8F454EC1-2E46-D90A-9BCE-19924277A5D4}"/>
              </a:ext>
            </a:extLst>
          </p:cNvPr>
          <p:cNvSpPr/>
          <p:nvPr/>
        </p:nvSpPr>
        <p:spPr>
          <a:xfrm>
            <a:off x="8123570" y="4908905"/>
            <a:ext cx="2666789" cy="3431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Hepatic Overproduction</a:t>
            </a:r>
            <a:endParaRPr lang="en-US" sz="1750" dirty="0"/>
          </a:p>
        </p:txBody>
      </p:sp>
      <p:sp>
        <p:nvSpPr>
          <p:cNvPr id="33" name="Text 22">
            <a:extLst>
              <a:ext uri="{FF2B5EF4-FFF2-40B4-BE49-F238E27FC236}">
                <a16:creationId xmlns:a16="http://schemas.microsoft.com/office/drawing/2014/main" id="{7271B7B5-C6B4-3095-9E78-92937A1002E9}"/>
              </a:ext>
            </a:extLst>
          </p:cNvPr>
          <p:cNvSpPr/>
          <p:nvPr/>
        </p:nvSpPr>
        <p:spPr>
          <a:xfrm>
            <a:off x="8128556" y="5306944"/>
            <a:ext cx="2815687" cy="873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liver continues releasing glucose despite elevated circulating insulin levels.</a:t>
            </a:r>
            <a:endParaRPr lang="en-US" sz="1400" dirty="0"/>
          </a:p>
        </p:txBody>
      </p:sp>
      <p:pic>
        <p:nvPicPr>
          <p:cNvPr id="2" name="Naomi 8">
            <a:hlinkClick r:id="" action="ppaction://media"/>
            <a:extLst>
              <a:ext uri="{FF2B5EF4-FFF2-40B4-BE49-F238E27FC236}">
                <a16:creationId xmlns:a16="http://schemas.microsoft.com/office/drawing/2014/main" id="{8D350E7F-720A-FF49-EB7B-4D84EDFEAE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90590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5317"/>
    </mc:Choice>
    <mc:Fallback>
      <p:transition spd="slow" advTm="1053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0531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96E9E44-8A57-6A8E-1E2E-1FD247DDA7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50D3792C-0343-E961-ACB1-6775047AD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36" name="Picture 35" descr="Analyzing medical x-ray results">
            <a:extLst>
              <a:ext uri="{FF2B5EF4-FFF2-40B4-BE49-F238E27FC236}">
                <a16:creationId xmlns:a16="http://schemas.microsoft.com/office/drawing/2014/main" id="{B1D85B42-B24F-6D14-22B6-EFE14B548DE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9091" t="23391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51" name="Rectangle 50">
            <a:extLst>
              <a:ext uri="{FF2B5EF4-FFF2-40B4-BE49-F238E27FC236}">
                <a16:creationId xmlns:a16="http://schemas.microsoft.com/office/drawing/2014/main" id="{374B0801-83C8-CF5F-8002-F7C64E358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507179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1CEBF334-CF8C-8C3F-A979-C14D7C937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6781" y="508090"/>
            <a:ext cx="449275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72F4A730-F455-5201-3354-17230E52F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10119" y="6209925"/>
            <a:ext cx="449275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6" name="Image 0" descr="&#10;">
            <a:extLst>
              <a:ext uri="{FF2B5EF4-FFF2-40B4-BE49-F238E27FC236}">
                <a16:creationId xmlns:a16="http://schemas.microsoft.com/office/drawing/2014/main" id="{5DECC822-E28E-FD28-F0F6-93438EAEEBF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4552122" cy="6853833"/>
          </a:xfrm>
          <a:prstGeom prst="rect">
            <a:avLst/>
          </a:prstGeom>
        </p:spPr>
      </p:pic>
      <p:sp>
        <p:nvSpPr>
          <p:cNvPr id="7" name="Text 0">
            <a:extLst>
              <a:ext uri="{FF2B5EF4-FFF2-40B4-BE49-F238E27FC236}">
                <a16:creationId xmlns:a16="http://schemas.microsoft.com/office/drawing/2014/main" id="{A86EC2C6-E75A-3E02-2B62-B7C7AB4C7788}"/>
              </a:ext>
            </a:extLst>
          </p:cNvPr>
          <p:cNvSpPr/>
          <p:nvPr/>
        </p:nvSpPr>
        <p:spPr>
          <a:xfrm>
            <a:off x="4890955" y="632068"/>
            <a:ext cx="4475439" cy="37528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50"/>
              </a:lnSpc>
              <a:buNone/>
            </a:pPr>
            <a:r>
              <a:rPr lang="en-US" sz="2350" dirty="0">
                <a:solidFill>
                  <a:srgbClr val="FFFFFF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Normal Blood Glucose Regulation</a:t>
            </a:r>
            <a:endParaRPr lang="en-US" sz="2350" dirty="0"/>
          </a:p>
        </p:txBody>
      </p:sp>
      <p:sp>
        <p:nvSpPr>
          <p:cNvPr id="8" name="Text 1">
            <a:extLst>
              <a:ext uri="{FF2B5EF4-FFF2-40B4-BE49-F238E27FC236}">
                <a16:creationId xmlns:a16="http://schemas.microsoft.com/office/drawing/2014/main" id="{14B79EA6-30E3-0EAF-5C9B-7398CF130AB4}"/>
              </a:ext>
            </a:extLst>
          </p:cNvPr>
          <p:cNvSpPr/>
          <p:nvPr/>
        </p:nvSpPr>
        <p:spPr>
          <a:xfrm>
            <a:off x="4890955" y="938742"/>
            <a:ext cx="7022749" cy="2969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9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Under normal conditions, blood glucose is tightly regulated through hormonal </a:t>
            </a:r>
            <a:r>
              <a:rPr lang="en-US" sz="900" dirty="0" err="1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signalling</a:t>
            </a:r>
            <a:r>
              <a:rPr lang="en-US" sz="9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 and balancing energy supply without excess accumulation.</a:t>
            </a:r>
            <a:endParaRPr lang="en-US" sz="900" dirty="0"/>
          </a:p>
        </p:txBody>
      </p:sp>
      <p:sp>
        <p:nvSpPr>
          <p:cNvPr id="9" name="Shape 2">
            <a:extLst>
              <a:ext uri="{FF2B5EF4-FFF2-40B4-BE49-F238E27FC236}">
                <a16:creationId xmlns:a16="http://schemas.microsoft.com/office/drawing/2014/main" id="{27ED71DF-5FCF-9447-277B-11F2292778F7}"/>
              </a:ext>
            </a:extLst>
          </p:cNvPr>
          <p:cNvSpPr/>
          <p:nvPr/>
        </p:nvSpPr>
        <p:spPr>
          <a:xfrm>
            <a:off x="4890956" y="1541097"/>
            <a:ext cx="6040336" cy="1090613"/>
          </a:xfrm>
          <a:prstGeom prst="roundRect">
            <a:avLst>
              <a:gd name="adj" fmla="val 1755"/>
            </a:avLst>
          </a:prstGeom>
          <a:solidFill>
            <a:srgbClr val="3047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3">
            <a:extLst>
              <a:ext uri="{FF2B5EF4-FFF2-40B4-BE49-F238E27FC236}">
                <a16:creationId xmlns:a16="http://schemas.microsoft.com/office/drawing/2014/main" id="{F3D20A32-5C47-3D34-88B7-6B4720F2C1A8}"/>
              </a:ext>
            </a:extLst>
          </p:cNvPr>
          <p:cNvSpPr/>
          <p:nvPr/>
        </p:nvSpPr>
        <p:spPr>
          <a:xfrm>
            <a:off x="5018470" y="1668613"/>
            <a:ext cx="287351" cy="382786"/>
          </a:xfrm>
          <a:prstGeom prst="roundRect">
            <a:avLst>
              <a:gd name="adj" fmla="val 23885632"/>
            </a:avLst>
          </a:prstGeom>
          <a:solidFill>
            <a:srgbClr val="0A988B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1" name="Image 1" descr="preencoded.png">
            <a:extLst>
              <a:ext uri="{FF2B5EF4-FFF2-40B4-BE49-F238E27FC236}">
                <a16:creationId xmlns:a16="http://schemas.microsoft.com/office/drawing/2014/main" id="{C25955AF-4450-7CCE-BC53-A35A5E451CD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123723" y="1773864"/>
            <a:ext cx="129241" cy="172164"/>
          </a:xfrm>
          <a:prstGeom prst="rect">
            <a:avLst/>
          </a:prstGeom>
        </p:spPr>
      </p:pic>
      <p:sp>
        <p:nvSpPr>
          <p:cNvPr id="12" name="Text 4">
            <a:extLst>
              <a:ext uri="{FF2B5EF4-FFF2-40B4-BE49-F238E27FC236}">
                <a16:creationId xmlns:a16="http://schemas.microsoft.com/office/drawing/2014/main" id="{ABD6C880-2F4B-1E3E-6B41-1ED31CE3E6E2}"/>
              </a:ext>
            </a:extLst>
          </p:cNvPr>
          <p:cNvSpPr/>
          <p:nvPr/>
        </p:nvSpPr>
        <p:spPr>
          <a:xfrm>
            <a:off x="5018470" y="2119384"/>
            <a:ext cx="1126881" cy="18764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15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Insulin</a:t>
            </a:r>
            <a:endParaRPr lang="en-US" sz="1150" dirty="0"/>
          </a:p>
        </p:txBody>
      </p:sp>
      <p:sp>
        <p:nvSpPr>
          <p:cNvPr id="13" name="Text 5">
            <a:extLst>
              <a:ext uri="{FF2B5EF4-FFF2-40B4-BE49-F238E27FC236}">
                <a16:creationId xmlns:a16="http://schemas.microsoft.com/office/drawing/2014/main" id="{55476E60-3308-B29C-E743-D20CACEFE198}"/>
              </a:ext>
            </a:extLst>
          </p:cNvPr>
          <p:cNvSpPr/>
          <p:nvPr/>
        </p:nvSpPr>
        <p:spPr>
          <a:xfrm>
            <a:off x="5018471" y="2347745"/>
            <a:ext cx="5853629" cy="1564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10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Promotes glucose uptake into </a:t>
            </a:r>
            <a:r>
              <a:rPr lang="en-US" sz="1000" b="1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muscle and adipose tissue</a:t>
            </a:r>
            <a:r>
              <a:rPr lang="en-US" sz="10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 after food intake</a:t>
            </a:r>
            <a:endParaRPr lang="en-US" sz="1000" dirty="0"/>
          </a:p>
        </p:txBody>
      </p:sp>
      <p:sp>
        <p:nvSpPr>
          <p:cNvPr id="14" name="Shape 6">
            <a:extLst>
              <a:ext uri="{FF2B5EF4-FFF2-40B4-BE49-F238E27FC236}">
                <a16:creationId xmlns:a16="http://schemas.microsoft.com/office/drawing/2014/main" id="{1ADF453D-B4C9-F820-2DC3-4DFFFA6AD717}"/>
              </a:ext>
            </a:extLst>
          </p:cNvPr>
          <p:cNvSpPr/>
          <p:nvPr/>
        </p:nvSpPr>
        <p:spPr>
          <a:xfrm>
            <a:off x="4890956" y="2699694"/>
            <a:ext cx="6040336" cy="1090613"/>
          </a:xfrm>
          <a:prstGeom prst="roundRect">
            <a:avLst>
              <a:gd name="adj" fmla="val 1755"/>
            </a:avLst>
          </a:prstGeom>
          <a:solidFill>
            <a:srgbClr val="3047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Shape 7">
            <a:extLst>
              <a:ext uri="{FF2B5EF4-FFF2-40B4-BE49-F238E27FC236}">
                <a16:creationId xmlns:a16="http://schemas.microsoft.com/office/drawing/2014/main" id="{575DB24A-AAC3-DA57-8782-3EDF3DA1CFAB}"/>
              </a:ext>
            </a:extLst>
          </p:cNvPr>
          <p:cNvSpPr/>
          <p:nvPr/>
        </p:nvSpPr>
        <p:spPr>
          <a:xfrm>
            <a:off x="5018470" y="2827210"/>
            <a:ext cx="287351" cy="382786"/>
          </a:xfrm>
          <a:prstGeom prst="roundRect">
            <a:avLst>
              <a:gd name="adj" fmla="val 23885632"/>
            </a:avLst>
          </a:prstGeom>
          <a:solidFill>
            <a:srgbClr val="0A988B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6" name="Image 2" descr="preencoded.png">
            <a:extLst>
              <a:ext uri="{FF2B5EF4-FFF2-40B4-BE49-F238E27FC236}">
                <a16:creationId xmlns:a16="http://schemas.microsoft.com/office/drawing/2014/main" id="{833AE82C-FE81-BE43-25EE-36716C7DB31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123723" y="2932461"/>
            <a:ext cx="129241" cy="172164"/>
          </a:xfrm>
          <a:prstGeom prst="rect">
            <a:avLst/>
          </a:prstGeom>
        </p:spPr>
      </p:pic>
      <p:sp>
        <p:nvSpPr>
          <p:cNvPr id="17" name="Text 8">
            <a:extLst>
              <a:ext uri="{FF2B5EF4-FFF2-40B4-BE49-F238E27FC236}">
                <a16:creationId xmlns:a16="http://schemas.microsoft.com/office/drawing/2014/main" id="{0220B16C-CEB9-1FA7-202F-969361FF21E7}"/>
              </a:ext>
            </a:extLst>
          </p:cNvPr>
          <p:cNvSpPr/>
          <p:nvPr/>
        </p:nvSpPr>
        <p:spPr>
          <a:xfrm>
            <a:off x="5018470" y="3277981"/>
            <a:ext cx="1126881" cy="18764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15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Liver</a:t>
            </a:r>
            <a:endParaRPr lang="en-US" sz="1150" dirty="0"/>
          </a:p>
        </p:txBody>
      </p:sp>
      <p:sp>
        <p:nvSpPr>
          <p:cNvPr id="18" name="Text 9">
            <a:extLst>
              <a:ext uri="{FF2B5EF4-FFF2-40B4-BE49-F238E27FC236}">
                <a16:creationId xmlns:a16="http://schemas.microsoft.com/office/drawing/2014/main" id="{21535356-6A19-7EBE-8CE2-AD449A3E985A}"/>
              </a:ext>
            </a:extLst>
          </p:cNvPr>
          <p:cNvSpPr/>
          <p:nvPr/>
        </p:nvSpPr>
        <p:spPr>
          <a:xfrm>
            <a:off x="5018471" y="3506343"/>
            <a:ext cx="5853629" cy="1564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10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Stores excess glucose as </a:t>
            </a:r>
            <a:r>
              <a:rPr lang="en-US" sz="1000" b="1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glycogen</a:t>
            </a:r>
            <a:r>
              <a:rPr lang="en-US" sz="10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 during fed states</a:t>
            </a:r>
            <a:endParaRPr lang="en-US" sz="1000" dirty="0"/>
          </a:p>
        </p:txBody>
      </p:sp>
      <p:sp>
        <p:nvSpPr>
          <p:cNvPr id="19" name="Shape 10">
            <a:extLst>
              <a:ext uri="{FF2B5EF4-FFF2-40B4-BE49-F238E27FC236}">
                <a16:creationId xmlns:a16="http://schemas.microsoft.com/office/drawing/2014/main" id="{41A9F8C9-28CD-C74F-9FE9-5D3755414F84}"/>
              </a:ext>
            </a:extLst>
          </p:cNvPr>
          <p:cNvSpPr/>
          <p:nvPr/>
        </p:nvSpPr>
        <p:spPr>
          <a:xfrm>
            <a:off x="4890956" y="3858291"/>
            <a:ext cx="6040336" cy="1090613"/>
          </a:xfrm>
          <a:prstGeom prst="roundRect">
            <a:avLst>
              <a:gd name="adj" fmla="val 1755"/>
            </a:avLst>
          </a:prstGeom>
          <a:solidFill>
            <a:srgbClr val="3047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Shape 11">
            <a:extLst>
              <a:ext uri="{FF2B5EF4-FFF2-40B4-BE49-F238E27FC236}">
                <a16:creationId xmlns:a16="http://schemas.microsoft.com/office/drawing/2014/main" id="{3A81CF46-E2A1-1709-2CF8-B09C449AB0AC}"/>
              </a:ext>
            </a:extLst>
          </p:cNvPr>
          <p:cNvSpPr/>
          <p:nvPr/>
        </p:nvSpPr>
        <p:spPr>
          <a:xfrm>
            <a:off x="5018470" y="3985807"/>
            <a:ext cx="287351" cy="382786"/>
          </a:xfrm>
          <a:prstGeom prst="roundRect">
            <a:avLst>
              <a:gd name="adj" fmla="val 23885632"/>
            </a:avLst>
          </a:prstGeom>
          <a:solidFill>
            <a:srgbClr val="0A988B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1" name="Image 3" descr="preencoded.png">
            <a:extLst>
              <a:ext uri="{FF2B5EF4-FFF2-40B4-BE49-F238E27FC236}">
                <a16:creationId xmlns:a16="http://schemas.microsoft.com/office/drawing/2014/main" id="{50BAA591-C8A2-2A2D-698F-B944BE846F8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5123723" y="4091059"/>
            <a:ext cx="129241" cy="172164"/>
          </a:xfrm>
          <a:prstGeom prst="rect">
            <a:avLst/>
          </a:prstGeom>
        </p:spPr>
      </p:pic>
      <p:sp>
        <p:nvSpPr>
          <p:cNvPr id="23" name="Text 12">
            <a:extLst>
              <a:ext uri="{FF2B5EF4-FFF2-40B4-BE49-F238E27FC236}">
                <a16:creationId xmlns:a16="http://schemas.microsoft.com/office/drawing/2014/main" id="{139DF43E-49E8-6C79-ABE4-188596C15958}"/>
              </a:ext>
            </a:extLst>
          </p:cNvPr>
          <p:cNvSpPr/>
          <p:nvPr/>
        </p:nvSpPr>
        <p:spPr>
          <a:xfrm>
            <a:off x="5018470" y="4436578"/>
            <a:ext cx="1126881" cy="18764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15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Glucagon</a:t>
            </a:r>
            <a:endParaRPr lang="en-US" sz="1150" dirty="0"/>
          </a:p>
        </p:txBody>
      </p:sp>
      <p:sp>
        <p:nvSpPr>
          <p:cNvPr id="25" name="Text 13">
            <a:extLst>
              <a:ext uri="{FF2B5EF4-FFF2-40B4-BE49-F238E27FC236}">
                <a16:creationId xmlns:a16="http://schemas.microsoft.com/office/drawing/2014/main" id="{5771F15D-5A24-F7C1-827B-007B8EB6D4D1}"/>
              </a:ext>
            </a:extLst>
          </p:cNvPr>
          <p:cNvSpPr/>
          <p:nvPr/>
        </p:nvSpPr>
        <p:spPr>
          <a:xfrm>
            <a:off x="5018471" y="4664940"/>
            <a:ext cx="5853629" cy="1564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10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Releases hepatic glucose during </a:t>
            </a:r>
            <a:r>
              <a:rPr lang="en-US" sz="1000" b="1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fasting</a:t>
            </a:r>
            <a:r>
              <a:rPr lang="en-US" sz="10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 to maintain energy supply</a:t>
            </a:r>
            <a:endParaRPr lang="en-US" sz="1000" dirty="0"/>
          </a:p>
        </p:txBody>
      </p:sp>
      <p:sp>
        <p:nvSpPr>
          <p:cNvPr id="26" name="Shape 14">
            <a:extLst>
              <a:ext uri="{FF2B5EF4-FFF2-40B4-BE49-F238E27FC236}">
                <a16:creationId xmlns:a16="http://schemas.microsoft.com/office/drawing/2014/main" id="{63018F58-3132-08B6-D4E0-FF75EEAC3F89}"/>
              </a:ext>
            </a:extLst>
          </p:cNvPr>
          <p:cNvSpPr/>
          <p:nvPr/>
        </p:nvSpPr>
        <p:spPr>
          <a:xfrm>
            <a:off x="4890956" y="5016889"/>
            <a:ext cx="6040336" cy="1090613"/>
          </a:xfrm>
          <a:prstGeom prst="roundRect">
            <a:avLst>
              <a:gd name="adj" fmla="val 1755"/>
            </a:avLst>
          </a:prstGeom>
          <a:solidFill>
            <a:srgbClr val="3047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Shape 15">
            <a:extLst>
              <a:ext uri="{FF2B5EF4-FFF2-40B4-BE49-F238E27FC236}">
                <a16:creationId xmlns:a16="http://schemas.microsoft.com/office/drawing/2014/main" id="{D4B83FD7-4A2E-D335-3F52-AB55986F457A}"/>
              </a:ext>
            </a:extLst>
          </p:cNvPr>
          <p:cNvSpPr/>
          <p:nvPr/>
        </p:nvSpPr>
        <p:spPr>
          <a:xfrm>
            <a:off x="5018470" y="5144404"/>
            <a:ext cx="287351" cy="382786"/>
          </a:xfrm>
          <a:prstGeom prst="roundRect">
            <a:avLst>
              <a:gd name="adj" fmla="val 23885632"/>
            </a:avLst>
          </a:prstGeom>
          <a:solidFill>
            <a:srgbClr val="0A988B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8" name="Image 4" descr="preencoded.png">
            <a:extLst>
              <a:ext uri="{FF2B5EF4-FFF2-40B4-BE49-F238E27FC236}">
                <a16:creationId xmlns:a16="http://schemas.microsoft.com/office/drawing/2014/main" id="{C04F9F53-10FC-A471-DF64-10A641A21BF0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5123723" y="5249656"/>
            <a:ext cx="129241" cy="172164"/>
          </a:xfrm>
          <a:prstGeom prst="rect">
            <a:avLst/>
          </a:prstGeom>
        </p:spPr>
      </p:pic>
      <p:sp>
        <p:nvSpPr>
          <p:cNvPr id="29" name="Text 16">
            <a:extLst>
              <a:ext uri="{FF2B5EF4-FFF2-40B4-BE49-F238E27FC236}">
                <a16:creationId xmlns:a16="http://schemas.microsoft.com/office/drawing/2014/main" id="{95F3E371-7813-CB28-302D-EE418091AB1E}"/>
              </a:ext>
            </a:extLst>
          </p:cNvPr>
          <p:cNvSpPr/>
          <p:nvPr/>
        </p:nvSpPr>
        <p:spPr>
          <a:xfrm>
            <a:off x="5018470" y="5595175"/>
            <a:ext cx="1126881" cy="18764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15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Normal Range</a:t>
            </a:r>
            <a:endParaRPr lang="en-US" sz="1150" dirty="0"/>
          </a:p>
        </p:txBody>
      </p:sp>
      <p:sp>
        <p:nvSpPr>
          <p:cNvPr id="30" name="Text 17">
            <a:extLst>
              <a:ext uri="{FF2B5EF4-FFF2-40B4-BE49-F238E27FC236}">
                <a16:creationId xmlns:a16="http://schemas.microsoft.com/office/drawing/2014/main" id="{634443D1-0FAC-8AC5-39CD-E2246D105E6A}"/>
              </a:ext>
            </a:extLst>
          </p:cNvPr>
          <p:cNvSpPr/>
          <p:nvPr/>
        </p:nvSpPr>
        <p:spPr>
          <a:xfrm>
            <a:off x="5018471" y="5823537"/>
            <a:ext cx="5853629" cy="1564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10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Fasting blood glucose: </a:t>
            </a:r>
            <a:r>
              <a:rPr lang="en-US" sz="1000" b="1" dirty="0">
                <a:solidFill>
                  <a:srgbClr val="0A988B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4–7 mmol/L</a:t>
            </a:r>
            <a:endParaRPr lang="en-US" sz="1000" dirty="0"/>
          </a:p>
        </p:txBody>
      </p:sp>
      <p:sp>
        <p:nvSpPr>
          <p:cNvPr id="31" name="Text 18">
            <a:extLst>
              <a:ext uri="{FF2B5EF4-FFF2-40B4-BE49-F238E27FC236}">
                <a16:creationId xmlns:a16="http://schemas.microsoft.com/office/drawing/2014/main" id="{3456DDA2-68FB-336D-B744-A427BFB9D513}"/>
              </a:ext>
            </a:extLst>
          </p:cNvPr>
          <p:cNvSpPr/>
          <p:nvPr/>
        </p:nvSpPr>
        <p:spPr>
          <a:xfrm>
            <a:off x="4890956" y="6183939"/>
            <a:ext cx="6040336" cy="1251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950"/>
              </a:lnSpc>
              <a:buNone/>
            </a:pPr>
            <a:r>
              <a:rPr lang="en-US" sz="800" i="1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Hall &amp; Hall (2021)</a:t>
            </a:r>
            <a:endParaRPr lang="en-US" sz="800" dirty="0"/>
          </a:p>
        </p:txBody>
      </p:sp>
      <p:pic>
        <p:nvPicPr>
          <p:cNvPr id="2" name="Naomi 8">
            <a:hlinkClick r:id="" action="ppaction://media"/>
            <a:extLst>
              <a:ext uri="{FF2B5EF4-FFF2-40B4-BE49-F238E27FC236}">
                <a16:creationId xmlns:a16="http://schemas.microsoft.com/office/drawing/2014/main" id="{FF5AD1DF-87AB-3CA1-4EC4-86AA92DB5E3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9316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20627"/>
    </mc:Choice>
    <mc:Fallback>
      <p:transition spd="slow" advTm="1206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62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F9FFCE1-E057-415B-A971-88EC7E22A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346557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58401B5-5F1B-4D21-9AC3-AAEC8D3665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1704" y="6300216"/>
            <a:ext cx="729360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 0">
            <a:extLst>
              <a:ext uri="{FF2B5EF4-FFF2-40B4-BE49-F238E27FC236}">
                <a16:creationId xmlns:a16="http://schemas.microsoft.com/office/drawing/2014/main" id="{2D4F0286-3E7A-C3D3-76CA-C9032BF731B0}"/>
              </a:ext>
            </a:extLst>
          </p:cNvPr>
          <p:cNvSpPr/>
          <p:nvPr/>
        </p:nvSpPr>
        <p:spPr>
          <a:xfrm>
            <a:off x="1237370" y="24340"/>
            <a:ext cx="5418377" cy="11918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8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Routine Healthcare Data in Diabetes Monitoring</a:t>
            </a:r>
            <a:endParaRPr lang="en-US" sz="3000" dirty="0"/>
          </a:p>
        </p:txBody>
      </p:sp>
      <p:sp>
        <p:nvSpPr>
          <p:cNvPr id="8" name="Text 1">
            <a:extLst>
              <a:ext uri="{FF2B5EF4-FFF2-40B4-BE49-F238E27FC236}">
                <a16:creationId xmlns:a16="http://schemas.microsoft.com/office/drawing/2014/main" id="{8B47BAB6-D0BD-228B-4157-5D23C0C750AC}"/>
              </a:ext>
            </a:extLst>
          </p:cNvPr>
          <p:cNvSpPr/>
          <p:nvPr/>
        </p:nvSpPr>
        <p:spPr>
          <a:xfrm>
            <a:off x="853058" y="2206487"/>
            <a:ext cx="4393865" cy="15303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NICE NG28 (2023) recommends a structured suite of assessments to monitor glycaemic control, detect complications early, and guide treatment decisions.</a:t>
            </a:r>
            <a:endParaRPr lang="en-US" sz="1200" dirty="0"/>
          </a:p>
        </p:txBody>
      </p:sp>
      <p:pic>
        <p:nvPicPr>
          <p:cNvPr id="10" name="Image 0" descr="preencoded.png">
            <a:extLst>
              <a:ext uri="{FF2B5EF4-FFF2-40B4-BE49-F238E27FC236}">
                <a16:creationId xmlns:a16="http://schemas.microsoft.com/office/drawing/2014/main" id="{6FC953F7-DA50-5FB6-3048-05C34CDE8D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6887" y="785386"/>
            <a:ext cx="6188765" cy="4097251"/>
          </a:xfrm>
          <a:prstGeom prst="rect">
            <a:avLst/>
          </a:prstGeom>
        </p:spPr>
      </p:pic>
      <p:pic>
        <p:nvPicPr>
          <p:cNvPr id="12" name="Image 1" descr="preencoded.png">
            <a:extLst>
              <a:ext uri="{FF2B5EF4-FFF2-40B4-BE49-F238E27FC236}">
                <a16:creationId xmlns:a16="http://schemas.microsoft.com/office/drawing/2014/main" id="{2E4C01B5-D82E-FD35-1A4A-86B908BE3AA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71969" y="2855058"/>
            <a:ext cx="3465577" cy="3465577"/>
          </a:xfrm>
          <a:prstGeom prst="rect">
            <a:avLst/>
          </a:prstGeom>
        </p:spPr>
      </p:pic>
      <p:sp>
        <p:nvSpPr>
          <p:cNvPr id="14" name="Shape 2">
            <a:extLst>
              <a:ext uri="{FF2B5EF4-FFF2-40B4-BE49-F238E27FC236}">
                <a16:creationId xmlns:a16="http://schemas.microsoft.com/office/drawing/2014/main" id="{65A76A19-5E7A-D6E0-0A28-D1B3A1476603}"/>
              </a:ext>
            </a:extLst>
          </p:cNvPr>
          <p:cNvSpPr/>
          <p:nvPr/>
        </p:nvSpPr>
        <p:spPr>
          <a:xfrm>
            <a:off x="853058" y="5063601"/>
            <a:ext cx="1571152" cy="467679"/>
          </a:xfrm>
          <a:prstGeom prst="roundRect">
            <a:avLst>
              <a:gd name="adj" fmla="val 6019"/>
            </a:avLst>
          </a:prstGeom>
          <a:solidFill>
            <a:srgbClr val="DADBF1"/>
          </a:solidFill>
          <a:ln w="762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3">
            <a:extLst>
              <a:ext uri="{FF2B5EF4-FFF2-40B4-BE49-F238E27FC236}">
                <a16:creationId xmlns:a16="http://schemas.microsoft.com/office/drawing/2014/main" id="{83BFFEDE-C52E-978B-7172-70509C17A66F}"/>
              </a:ext>
            </a:extLst>
          </p:cNvPr>
          <p:cNvSpPr/>
          <p:nvPr/>
        </p:nvSpPr>
        <p:spPr>
          <a:xfrm>
            <a:off x="938819" y="5135403"/>
            <a:ext cx="866350" cy="1931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5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HbA1c</a:t>
            </a:r>
            <a:endParaRPr lang="en-US" sz="1500" dirty="0"/>
          </a:p>
        </p:txBody>
      </p:sp>
      <p:sp>
        <p:nvSpPr>
          <p:cNvPr id="16" name="Text 4">
            <a:extLst>
              <a:ext uri="{FF2B5EF4-FFF2-40B4-BE49-F238E27FC236}">
                <a16:creationId xmlns:a16="http://schemas.microsoft.com/office/drawing/2014/main" id="{F5CCCE2E-4D95-CD30-2AD4-FE083AA8AA8B}"/>
              </a:ext>
            </a:extLst>
          </p:cNvPr>
          <p:cNvSpPr/>
          <p:nvPr/>
        </p:nvSpPr>
        <p:spPr>
          <a:xfrm>
            <a:off x="1015459" y="5531281"/>
            <a:ext cx="1374262" cy="1027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Long-term glycaemic control indicator</a:t>
            </a:r>
            <a:endParaRPr lang="en-US" sz="1200" dirty="0"/>
          </a:p>
        </p:txBody>
      </p:sp>
      <p:sp>
        <p:nvSpPr>
          <p:cNvPr id="17" name="Shape 5">
            <a:extLst>
              <a:ext uri="{FF2B5EF4-FFF2-40B4-BE49-F238E27FC236}">
                <a16:creationId xmlns:a16="http://schemas.microsoft.com/office/drawing/2014/main" id="{A0814099-5F0C-F8CF-1E1F-7283EA384D00}"/>
              </a:ext>
            </a:extLst>
          </p:cNvPr>
          <p:cNvSpPr/>
          <p:nvPr/>
        </p:nvSpPr>
        <p:spPr>
          <a:xfrm>
            <a:off x="2629589" y="5063601"/>
            <a:ext cx="2372590" cy="467679"/>
          </a:xfrm>
          <a:prstGeom prst="roundRect">
            <a:avLst>
              <a:gd name="adj" fmla="val 6019"/>
            </a:avLst>
          </a:prstGeom>
          <a:solidFill>
            <a:srgbClr val="DADBF1"/>
          </a:solidFill>
          <a:ln w="762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6">
            <a:extLst>
              <a:ext uri="{FF2B5EF4-FFF2-40B4-BE49-F238E27FC236}">
                <a16:creationId xmlns:a16="http://schemas.microsoft.com/office/drawing/2014/main" id="{6DE8F533-4486-EBFF-546B-5B75B2C1D5F7}"/>
              </a:ext>
            </a:extLst>
          </p:cNvPr>
          <p:cNvSpPr/>
          <p:nvPr/>
        </p:nvSpPr>
        <p:spPr>
          <a:xfrm>
            <a:off x="2722864" y="5122468"/>
            <a:ext cx="2210190" cy="2471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5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Blood Pressure &amp; Lipids</a:t>
            </a:r>
            <a:endParaRPr lang="en-US" sz="1500" dirty="0"/>
          </a:p>
        </p:txBody>
      </p:sp>
      <p:sp>
        <p:nvSpPr>
          <p:cNvPr id="21" name="Text 7">
            <a:extLst>
              <a:ext uri="{FF2B5EF4-FFF2-40B4-BE49-F238E27FC236}">
                <a16:creationId xmlns:a16="http://schemas.microsoft.com/office/drawing/2014/main" id="{62EA01C9-910F-F8FD-7CF0-A5ED0E755816}"/>
              </a:ext>
            </a:extLst>
          </p:cNvPr>
          <p:cNvSpPr/>
          <p:nvPr/>
        </p:nvSpPr>
        <p:spPr>
          <a:xfrm>
            <a:off x="2791991" y="5531281"/>
            <a:ext cx="1374334" cy="1027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Cardiovascular risk assessment</a:t>
            </a:r>
            <a:endParaRPr lang="en-US" sz="1200" dirty="0"/>
          </a:p>
        </p:txBody>
      </p:sp>
      <p:sp>
        <p:nvSpPr>
          <p:cNvPr id="23" name="Shape 8">
            <a:extLst>
              <a:ext uri="{FF2B5EF4-FFF2-40B4-BE49-F238E27FC236}">
                <a16:creationId xmlns:a16="http://schemas.microsoft.com/office/drawing/2014/main" id="{F8555064-4072-2E0D-4C1D-F8765FEFE31C}"/>
              </a:ext>
            </a:extLst>
          </p:cNvPr>
          <p:cNvSpPr/>
          <p:nvPr/>
        </p:nvSpPr>
        <p:spPr>
          <a:xfrm>
            <a:off x="5084522" y="5063602"/>
            <a:ext cx="1571225" cy="467678"/>
          </a:xfrm>
          <a:prstGeom prst="roundRect">
            <a:avLst>
              <a:gd name="adj" fmla="val 6019"/>
            </a:avLst>
          </a:prstGeom>
          <a:solidFill>
            <a:srgbClr val="DADBF1"/>
          </a:solidFill>
          <a:ln w="762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9">
            <a:extLst>
              <a:ext uri="{FF2B5EF4-FFF2-40B4-BE49-F238E27FC236}">
                <a16:creationId xmlns:a16="http://schemas.microsoft.com/office/drawing/2014/main" id="{E43AD5B9-591B-EAFE-739E-1D0E4EFE9943}"/>
              </a:ext>
            </a:extLst>
          </p:cNvPr>
          <p:cNvSpPr/>
          <p:nvPr/>
        </p:nvSpPr>
        <p:spPr>
          <a:xfrm>
            <a:off x="5194098" y="5113836"/>
            <a:ext cx="1173330" cy="3052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5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eGFR</a:t>
            </a:r>
            <a:endParaRPr lang="en-US" sz="1500" dirty="0"/>
          </a:p>
        </p:txBody>
      </p:sp>
      <p:sp>
        <p:nvSpPr>
          <p:cNvPr id="28" name="Text 10">
            <a:extLst>
              <a:ext uri="{FF2B5EF4-FFF2-40B4-BE49-F238E27FC236}">
                <a16:creationId xmlns:a16="http://schemas.microsoft.com/office/drawing/2014/main" id="{3F3DA88F-CD89-FC8E-E4EB-D1F29293C2E7}"/>
              </a:ext>
            </a:extLst>
          </p:cNvPr>
          <p:cNvSpPr/>
          <p:nvPr/>
        </p:nvSpPr>
        <p:spPr>
          <a:xfrm>
            <a:off x="5246924" y="5531281"/>
            <a:ext cx="1374334" cy="513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Renal function monitoring</a:t>
            </a:r>
            <a:endParaRPr lang="en-US" sz="1200" dirty="0"/>
          </a:p>
        </p:txBody>
      </p:sp>
      <p:sp>
        <p:nvSpPr>
          <p:cNvPr id="29" name="Shape 11">
            <a:extLst>
              <a:ext uri="{FF2B5EF4-FFF2-40B4-BE49-F238E27FC236}">
                <a16:creationId xmlns:a16="http://schemas.microsoft.com/office/drawing/2014/main" id="{1FA969AC-CB09-9786-C9B9-CF4E443165C7}"/>
              </a:ext>
            </a:extLst>
          </p:cNvPr>
          <p:cNvSpPr/>
          <p:nvPr/>
        </p:nvSpPr>
        <p:spPr>
          <a:xfrm>
            <a:off x="7189822" y="5059521"/>
            <a:ext cx="2560586" cy="464977"/>
          </a:xfrm>
          <a:prstGeom prst="roundRect">
            <a:avLst>
              <a:gd name="adj" fmla="val 6019"/>
            </a:avLst>
          </a:prstGeom>
          <a:solidFill>
            <a:srgbClr val="DADBF1"/>
          </a:solidFill>
          <a:ln w="762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12">
            <a:extLst>
              <a:ext uri="{FF2B5EF4-FFF2-40B4-BE49-F238E27FC236}">
                <a16:creationId xmlns:a16="http://schemas.microsoft.com/office/drawing/2014/main" id="{95BA2E30-5F42-FEF9-FC35-E864C2CF1E9B}"/>
              </a:ext>
            </a:extLst>
          </p:cNvPr>
          <p:cNvSpPr/>
          <p:nvPr/>
        </p:nvSpPr>
        <p:spPr>
          <a:xfrm>
            <a:off x="7295474" y="5122468"/>
            <a:ext cx="2666216" cy="4120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5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Foot &amp; Retinal Screening</a:t>
            </a:r>
            <a:endParaRPr lang="en-US" sz="1500" dirty="0"/>
          </a:p>
        </p:txBody>
      </p:sp>
      <p:sp>
        <p:nvSpPr>
          <p:cNvPr id="31" name="Text 13">
            <a:extLst>
              <a:ext uri="{FF2B5EF4-FFF2-40B4-BE49-F238E27FC236}">
                <a16:creationId xmlns:a16="http://schemas.microsoft.com/office/drawing/2014/main" id="{5903CE2E-2AD5-BC4E-8946-92296DB1BA31}"/>
              </a:ext>
            </a:extLst>
          </p:cNvPr>
          <p:cNvSpPr/>
          <p:nvPr/>
        </p:nvSpPr>
        <p:spPr>
          <a:xfrm>
            <a:off x="7352224" y="5769135"/>
            <a:ext cx="1374334" cy="513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Complication surveillance</a:t>
            </a:r>
            <a:endParaRPr lang="en-US" sz="1200" dirty="0"/>
          </a:p>
        </p:txBody>
      </p:sp>
      <p:pic>
        <p:nvPicPr>
          <p:cNvPr id="2" name="Naomi 10">
            <a:hlinkClick r:id="" action="ppaction://media"/>
            <a:extLst>
              <a:ext uri="{FF2B5EF4-FFF2-40B4-BE49-F238E27FC236}">
                <a16:creationId xmlns:a16="http://schemas.microsoft.com/office/drawing/2014/main" id="{2B3B3451-799D-8809-8915-C4F1B72FBD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17305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9765"/>
    </mc:Choice>
    <mc:Fallback>
      <p:transition spd="slow" advTm="1397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976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5" name="Picture 4" descr="A picture of an electromagnetic radiation">
            <a:extLst>
              <a:ext uri="{FF2B5EF4-FFF2-40B4-BE49-F238E27FC236}">
                <a16:creationId xmlns:a16="http://schemas.microsoft.com/office/drawing/2014/main" id="{78C6FC48-1DE2-E7F3-1A96-D34D68A4D6A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2673" b="3372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12025B4-7337-735E-4DC9-E634D20119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20000"/>
                </a:schemeClr>
              </a:gs>
              <a:gs pos="26000">
                <a:schemeClr val="bg1">
                  <a:alpha val="7000"/>
                </a:schemeClr>
              </a:gs>
              <a:gs pos="100000">
                <a:schemeClr val="bg1">
                  <a:alpha val="3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50CDACD-D191-E642-F686-FCB54B7E5F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4695702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8" name="Text 0">
            <a:extLst>
              <a:ext uri="{FF2B5EF4-FFF2-40B4-BE49-F238E27FC236}">
                <a16:creationId xmlns:a16="http://schemas.microsoft.com/office/drawing/2014/main" id="{98DD6413-72E7-96D1-9222-CD2AF0A463BA}"/>
              </a:ext>
            </a:extLst>
          </p:cNvPr>
          <p:cNvSpPr/>
          <p:nvPr/>
        </p:nvSpPr>
        <p:spPr>
          <a:xfrm>
            <a:off x="311175" y="713272"/>
            <a:ext cx="6543199" cy="5742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5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Monitoring Plan for Mr Kihani</a:t>
            </a:r>
            <a:endParaRPr lang="en-US" sz="2000" dirty="0"/>
          </a:p>
        </p:txBody>
      </p:sp>
      <p:sp>
        <p:nvSpPr>
          <p:cNvPr id="39" name="Shape 1">
            <a:extLst>
              <a:ext uri="{FF2B5EF4-FFF2-40B4-BE49-F238E27FC236}">
                <a16:creationId xmlns:a16="http://schemas.microsoft.com/office/drawing/2014/main" id="{026BD0D5-6CCA-6260-535D-9C59CA225E8B}"/>
              </a:ext>
            </a:extLst>
          </p:cNvPr>
          <p:cNvSpPr/>
          <p:nvPr/>
        </p:nvSpPr>
        <p:spPr>
          <a:xfrm>
            <a:off x="517867" y="1510752"/>
            <a:ext cx="22860" cy="3981688"/>
          </a:xfrm>
          <a:prstGeom prst="roundRect">
            <a:avLst>
              <a:gd name="adj" fmla="val 337647"/>
            </a:avLst>
          </a:prstGeom>
          <a:solidFill>
            <a:srgbClr val="C0C1D7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40" name="Shape 2">
            <a:extLst>
              <a:ext uri="{FF2B5EF4-FFF2-40B4-BE49-F238E27FC236}">
                <a16:creationId xmlns:a16="http://schemas.microsoft.com/office/drawing/2014/main" id="{E07CF055-C48F-2FBF-5878-A9F9C597368E}"/>
              </a:ext>
            </a:extLst>
          </p:cNvPr>
          <p:cNvSpPr/>
          <p:nvPr/>
        </p:nvSpPr>
        <p:spPr>
          <a:xfrm>
            <a:off x="701700" y="1706015"/>
            <a:ext cx="551259" cy="22860"/>
          </a:xfrm>
          <a:prstGeom prst="roundRect">
            <a:avLst>
              <a:gd name="adj" fmla="val 337647"/>
            </a:avLst>
          </a:prstGeom>
          <a:solidFill>
            <a:srgbClr val="C0C1D7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41" name="Shape 3">
            <a:extLst>
              <a:ext uri="{FF2B5EF4-FFF2-40B4-BE49-F238E27FC236}">
                <a16:creationId xmlns:a16="http://schemas.microsoft.com/office/drawing/2014/main" id="{F59217E0-A833-2BDD-F5BA-D272B5F29319}"/>
              </a:ext>
            </a:extLst>
          </p:cNvPr>
          <p:cNvSpPr/>
          <p:nvPr/>
        </p:nvSpPr>
        <p:spPr>
          <a:xfrm>
            <a:off x="311175" y="1510752"/>
            <a:ext cx="413385" cy="413385"/>
          </a:xfrm>
          <a:prstGeom prst="roundRect">
            <a:avLst>
              <a:gd name="adj" fmla="val 18672"/>
            </a:avLst>
          </a:prstGeom>
          <a:solidFill>
            <a:srgbClr val="DADBF1"/>
          </a:solidFill>
          <a:ln w="762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42" name="Text 4">
            <a:extLst>
              <a:ext uri="{FF2B5EF4-FFF2-40B4-BE49-F238E27FC236}">
                <a16:creationId xmlns:a16="http://schemas.microsoft.com/office/drawing/2014/main" id="{C6AC9500-E1D3-8B9C-64A4-75670EF40DF8}"/>
              </a:ext>
            </a:extLst>
          </p:cNvPr>
          <p:cNvSpPr/>
          <p:nvPr/>
        </p:nvSpPr>
        <p:spPr>
          <a:xfrm>
            <a:off x="380052" y="1545162"/>
            <a:ext cx="275630" cy="34456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150"/>
              </a:lnSpc>
              <a:buNone/>
            </a:pPr>
            <a:r>
              <a:rPr lang="en-US" sz="20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1</a:t>
            </a:r>
            <a:endParaRPr lang="en-US" sz="2000" dirty="0"/>
          </a:p>
        </p:txBody>
      </p:sp>
      <p:sp>
        <p:nvSpPr>
          <p:cNvPr id="43" name="Text 5">
            <a:extLst>
              <a:ext uri="{FF2B5EF4-FFF2-40B4-BE49-F238E27FC236}">
                <a16:creationId xmlns:a16="http://schemas.microsoft.com/office/drawing/2014/main" id="{7CFDFD8F-4AAE-9E21-65C0-06D774F8F24E}"/>
              </a:ext>
            </a:extLst>
          </p:cNvPr>
          <p:cNvSpPr/>
          <p:nvPr/>
        </p:nvSpPr>
        <p:spPr>
          <a:xfrm>
            <a:off x="1436792" y="1573856"/>
            <a:ext cx="2297192" cy="2870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20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Every 3 Months</a:t>
            </a:r>
            <a:endParaRPr lang="en-US" sz="2000" dirty="0"/>
          </a:p>
        </p:txBody>
      </p:sp>
      <p:sp>
        <p:nvSpPr>
          <p:cNvPr id="44" name="Text 6">
            <a:extLst>
              <a:ext uri="{FF2B5EF4-FFF2-40B4-BE49-F238E27FC236}">
                <a16:creationId xmlns:a16="http://schemas.microsoft.com/office/drawing/2014/main" id="{F3FA2CC0-D11A-5834-A262-D5E38421B903}"/>
              </a:ext>
            </a:extLst>
          </p:cNvPr>
          <p:cNvSpPr/>
          <p:nvPr/>
        </p:nvSpPr>
        <p:spPr>
          <a:xfrm>
            <a:off x="1436792" y="1950212"/>
            <a:ext cx="6732032" cy="2661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20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HbA1c review during initial titration or if glycaemic targets are unmet.</a:t>
            </a:r>
            <a:endParaRPr lang="en-US" sz="2000" dirty="0"/>
          </a:p>
        </p:txBody>
      </p:sp>
      <p:sp>
        <p:nvSpPr>
          <p:cNvPr id="45" name="Shape 7">
            <a:extLst>
              <a:ext uri="{FF2B5EF4-FFF2-40B4-BE49-F238E27FC236}">
                <a16:creationId xmlns:a16="http://schemas.microsoft.com/office/drawing/2014/main" id="{BD964D6E-C972-932D-0EB6-8CC33553B093}"/>
              </a:ext>
            </a:extLst>
          </p:cNvPr>
          <p:cNvSpPr/>
          <p:nvPr/>
        </p:nvSpPr>
        <p:spPr>
          <a:xfrm>
            <a:off x="701700" y="2709355"/>
            <a:ext cx="551259" cy="22860"/>
          </a:xfrm>
          <a:prstGeom prst="roundRect">
            <a:avLst>
              <a:gd name="adj" fmla="val 337647"/>
            </a:avLst>
          </a:prstGeom>
          <a:solidFill>
            <a:srgbClr val="C0C1D7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46" name="Shape 8">
            <a:extLst>
              <a:ext uri="{FF2B5EF4-FFF2-40B4-BE49-F238E27FC236}">
                <a16:creationId xmlns:a16="http://schemas.microsoft.com/office/drawing/2014/main" id="{957C6536-BDA9-14E7-EA71-9B55780B1ACD}"/>
              </a:ext>
            </a:extLst>
          </p:cNvPr>
          <p:cNvSpPr/>
          <p:nvPr/>
        </p:nvSpPr>
        <p:spPr>
          <a:xfrm>
            <a:off x="311175" y="2514092"/>
            <a:ext cx="413385" cy="413385"/>
          </a:xfrm>
          <a:prstGeom prst="roundRect">
            <a:avLst>
              <a:gd name="adj" fmla="val 18672"/>
            </a:avLst>
          </a:prstGeom>
          <a:solidFill>
            <a:srgbClr val="DADBF1"/>
          </a:solidFill>
          <a:ln w="762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47" name="Text 9">
            <a:extLst>
              <a:ext uri="{FF2B5EF4-FFF2-40B4-BE49-F238E27FC236}">
                <a16:creationId xmlns:a16="http://schemas.microsoft.com/office/drawing/2014/main" id="{1B813BEC-599D-5FD1-55C3-C0E9F9096A29}"/>
              </a:ext>
            </a:extLst>
          </p:cNvPr>
          <p:cNvSpPr/>
          <p:nvPr/>
        </p:nvSpPr>
        <p:spPr>
          <a:xfrm>
            <a:off x="380052" y="2548501"/>
            <a:ext cx="275630" cy="34456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150"/>
              </a:lnSpc>
              <a:buNone/>
            </a:pPr>
            <a:r>
              <a:rPr lang="en-US" sz="20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2</a:t>
            </a:r>
            <a:endParaRPr lang="en-US" sz="2000" dirty="0"/>
          </a:p>
        </p:txBody>
      </p:sp>
      <p:sp>
        <p:nvSpPr>
          <p:cNvPr id="48" name="Text 10">
            <a:extLst>
              <a:ext uri="{FF2B5EF4-FFF2-40B4-BE49-F238E27FC236}">
                <a16:creationId xmlns:a16="http://schemas.microsoft.com/office/drawing/2014/main" id="{A8B51901-D552-81B0-2266-984D40A0928D}"/>
              </a:ext>
            </a:extLst>
          </p:cNvPr>
          <p:cNvSpPr/>
          <p:nvPr/>
        </p:nvSpPr>
        <p:spPr>
          <a:xfrm>
            <a:off x="1436792" y="2577195"/>
            <a:ext cx="2297192" cy="2870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20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Every 6 Months</a:t>
            </a:r>
            <a:endParaRPr lang="en-US" sz="2000" dirty="0"/>
          </a:p>
        </p:txBody>
      </p:sp>
      <p:sp>
        <p:nvSpPr>
          <p:cNvPr id="49" name="Text 11">
            <a:extLst>
              <a:ext uri="{FF2B5EF4-FFF2-40B4-BE49-F238E27FC236}">
                <a16:creationId xmlns:a16="http://schemas.microsoft.com/office/drawing/2014/main" id="{532ED0FA-3B27-3827-C9F0-0FB8136D226A}"/>
              </a:ext>
            </a:extLst>
          </p:cNvPr>
          <p:cNvSpPr/>
          <p:nvPr/>
        </p:nvSpPr>
        <p:spPr>
          <a:xfrm>
            <a:off x="1436792" y="2953552"/>
            <a:ext cx="8601730" cy="3239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2000" dirty="0">
                <a:solidFill>
                  <a:schemeClr val="bg1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HbA1c once stable; blood pressure and weight/BMI tracking at each visit.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50" name="Shape 12">
            <a:extLst>
              <a:ext uri="{FF2B5EF4-FFF2-40B4-BE49-F238E27FC236}">
                <a16:creationId xmlns:a16="http://schemas.microsoft.com/office/drawing/2014/main" id="{21055ABA-0E6C-5B91-E177-E4F595DA716B}"/>
              </a:ext>
            </a:extLst>
          </p:cNvPr>
          <p:cNvSpPr/>
          <p:nvPr/>
        </p:nvSpPr>
        <p:spPr>
          <a:xfrm>
            <a:off x="701700" y="3712694"/>
            <a:ext cx="551259" cy="22860"/>
          </a:xfrm>
          <a:prstGeom prst="roundRect">
            <a:avLst>
              <a:gd name="adj" fmla="val 337647"/>
            </a:avLst>
          </a:prstGeom>
          <a:solidFill>
            <a:srgbClr val="C0C1D7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51" name="Shape 13">
            <a:extLst>
              <a:ext uri="{FF2B5EF4-FFF2-40B4-BE49-F238E27FC236}">
                <a16:creationId xmlns:a16="http://schemas.microsoft.com/office/drawing/2014/main" id="{2851FDF1-2655-3E84-7E29-6B70FC3C14AC}"/>
              </a:ext>
            </a:extLst>
          </p:cNvPr>
          <p:cNvSpPr/>
          <p:nvPr/>
        </p:nvSpPr>
        <p:spPr>
          <a:xfrm>
            <a:off x="311175" y="3517432"/>
            <a:ext cx="413385" cy="413385"/>
          </a:xfrm>
          <a:prstGeom prst="roundRect">
            <a:avLst>
              <a:gd name="adj" fmla="val 18672"/>
            </a:avLst>
          </a:prstGeom>
          <a:solidFill>
            <a:srgbClr val="DADBF1"/>
          </a:solidFill>
          <a:ln w="762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52" name="Text 14">
            <a:extLst>
              <a:ext uri="{FF2B5EF4-FFF2-40B4-BE49-F238E27FC236}">
                <a16:creationId xmlns:a16="http://schemas.microsoft.com/office/drawing/2014/main" id="{A4532E94-FBE7-480E-6E7A-C14137034095}"/>
              </a:ext>
            </a:extLst>
          </p:cNvPr>
          <p:cNvSpPr/>
          <p:nvPr/>
        </p:nvSpPr>
        <p:spPr>
          <a:xfrm>
            <a:off x="380052" y="3551841"/>
            <a:ext cx="275630" cy="34456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150"/>
              </a:lnSpc>
              <a:buNone/>
            </a:pPr>
            <a:r>
              <a:rPr lang="en-US" sz="20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3</a:t>
            </a:r>
            <a:endParaRPr lang="en-US" sz="2000" dirty="0"/>
          </a:p>
        </p:txBody>
      </p:sp>
      <p:sp>
        <p:nvSpPr>
          <p:cNvPr id="53" name="Text 15">
            <a:extLst>
              <a:ext uri="{FF2B5EF4-FFF2-40B4-BE49-F238E27FC236}">
                <a16:creationId xmlns:a16="http://schemas.microsoft.com/office/drawing/2014/main" id="{F82C4ADB-6D7D-25A3-22E6-9F12FEF301FA}"/>
              </a:ext>
            </a:extLst>
          </p:cNvPr>
          <p:cNvSpPr/>
          <p:nvPr/>
        </p:nvSpPr>
        <p:spPr>
          <a:xfrm>
            <a:off x="1436792" y="3580535"/>
            <a:ext cx="2297192" cy="2870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20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Annually</a:t>
            </a:r>
            <a:endParaRPr lang="en-US" sz="2000" dirty="0"/>
          </a:p>
        </p:txBody>
      </p:sp>
      <p:sp>
        <p:nvSpPr>
          <p:cNvPr id="54" name="Text 16">
            <a:extLst>
              <a:ext uri="{FF2B5EF4-FFF2-40B4-BE49-F238E27FC236}">
                <a16:creationId xmlns:a16="http://schemas.microsoft.com/office/drawing/2014/main" id="{FB06EB4A-F527-2B48-D90A-02C111A8C2DD}"/>
              </a:ext>
            </a:extLst>
          </p:cNvPr>
          <p:cNvSpPr/>
          <p:nvPr/>
        </p:nvSpPr>
        <p:spPr>
          <a:xfrm>
            <a:off x="1436792" y="3956892"/>
            <a:ext cx="6732032" cy="2661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20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Retinal screening, foot examination, lipid profile, and kidney function (eGFR).</a:t>
            </a:r>
            <a:endParaRPr lang="en-US" sz="2000" dirty="0"/>
          </a:p>
        </p:txBody>
      </p:sp>
      <p:sp>
        <p:nvSpPr>
          <p:cNvPr id="55" name="Shape 17">
            <a:extLst>
              <a:ext uri="{FF2B5EF4-FFF2-40B4-BE49-F238E27FC236}">
                <a16:creationId xmlns:a16="http://schemas.microsoft.com/office/drawing/2014/main" id="{40664A7B-5230-B774-C7FF-FDFF23BFDF8E}"/>
              </a:ext>
            </a:extLst>
          </p:cNvPr>
          <p:cNvSpPr/>
          <p:nvPr/>
        </p:nvSpPr>
        <p:spPr>
          <a:xfrm>
            <a:off x="701700" y="4716034"/>
            <a:ext cx="551259" cy="22860"/>
          </a:xfrm>
          <a:prstGeom prst="roundRect">
            <a:avLst>
              <a:gd name="adj" fmla="val 337647"/>
            </a:avLst>
          </a:prstGeom>
          <a:solidFill>
            <a:srgbClr val="C0C1D7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56" name="Shape 18">
            <a:extLst>
              <a:ext uri="{FF2B5EF4-FFF2-40B4-BE49-F238E27FC236}">
                <a16:creationId xmlns:a16="http://schemas.microsoft.com/office/drawing/2014/main" id="{5111D0A5-7D6F-8DD8-7C5B-B96707F1999E}"/>
              </a:ext>
            </a:extLst>
          </p:cNvPr>
          <p:cNvSpPr/>
          <p:nvPr/>
        </p:nvSpPr>
        <p:spPr>
          <a:xfrm>
            <a:off x="311175" y="4520772"/>
            <a:ext cx="413385" cy="413385"/>
          </a:xfrm>
          <a:prstGeom prst="roundRect">
            <a:avLst>
              <a:gd name="adj" fmla="val 18672"/>
            </a:avLst>
          </a:prstGeom>
          <a:solidFill>
            <a:srgbClr val="DADBF1"/>
          </a:solidFill>
          <a:ln w="762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57" name="Text 19">
            <a:extLst>
              <a:ext uri="{FF2B5EF4-FFF2-40B4-BE49-F238E27FC236}">
                <a16:creationId xmlns:a16="http://schemas.microsoft.com/office/drawing/2014/main" id="{8B57E842-EA22-41CB-56E3-5FB38077C47F}"/>
              </a:ext>
            </a:extLst>
          </p:cNvPr>
          <p:cNvSpPr/>
          <p:nvPr/>
        </p:nvSpPr>
        <p:spPr>
          <a:xfrm>
            <a:off x="380052" y="4555181"/>
            <a:ext cx="275630" cy="34456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150"/>
              </a:lnSpc>
              <a:buNone/>
            </a:pPr>
            <a:r>
              <a:rPr lang="en-US" sz="20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4</a:t>
            </a:r>
            <a:endParaRPr lang="en-US" sz="2000" dirty="0"/>
          </a:p>
        </p:txBody>
      </p:sp>
      <p:sp>
        <p:nvSpPr>
          <p:cNvPr id="58" name="Text 20">
            <a:extLst>
              <a:ext uri="{FF2B5EF4-FFF2-40B4-BE49-F238E27FC236}">
                <a16:creationId xmlns:a16="http://schemas.microsoft.com/office/drawing/2014/main" id="{4929AC89-2F97-707C-E8D9-8F8BA3B5B30E}"/>
              </a:ext>
            </a:extLst>
          </p:cNvPr>
          <p:cNvSpPr/>
          <p:nvPr/>
        </p:nvSpPr>
        <p:spPr>
          <a:xfrm>
            <a:off x="1436792" y="4583875"/>
            <a:ext cx="2297192" cy="2870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20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Ongoing</a:t>
            </a:r>
            <a:endParaRPr lang="en-US" sz="2000" dirty="0"/>
          </a:p>
        </p:txBody>
      </p:sp>
      <p:sp>
        <p:nvSpPr>
          <p:cNvPr id="59" name="Text 21">
            <a:extLst>
              <a:ext uri="{FF2B5EF4-FFF2-40B4-BE49-F238E27FC236}">
                <a16:creationId xmlns:a16="http://schemas.microsoft.com/office/drawing/2014/main" id="{335FA3FD-2992-D393-47F6-B8979C72B34D}"/>
              </a:ext>
            </a:extLst>
          </p:cNvPr>
          <p:cNvSpPr/>
          <p:nvPr/>
        </p:nvSpPr>
        <p:spPr>
          <a:xfrm>
            <a:off x="1436792" y="4960231"/>
            <a:ext cx="6732032" cy="5322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20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Self-monitoring diary reviewed; medication concordance assessed at each contact.</a:t>
            </a:r>
            <a:endParaRPr lang="en-US" sz="2000" dirty="0"/>
          </a:p>
        </p:txBody>
      </p:sp>
      <p:sp>
        <p:nvSpPr>
          <p:cNvPr id="60" name="Text 22">
            <a:extLst>
              <a:ext uri="{FF2B5EF4-FFF2-40B4-BE49-F238E27FC236}">
                <a16:creationId xmlns:a16="http://schemas.microsoft.com/office/drawing/2014/main" id="{05E2450B-1527-BDB2-E4F0-001A4D88EA55}"/>
              </a:ext>
            </a:extLst>
          </p:cNvPr>
          <p:cNvSpPr/>
          <p:nvPr/>
        </p:nvSpPr>
        <p:spPr>
          <a:xfrm>
            <a:off x="311175" y="5659842"/>
            <a:ext cx="7857649" cy="2661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2000" i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NICE NG28 (2023)</a:t>
            </a:r>
            <a:endParaRPr lang="en-US" sz="2000" dirty="0"/>
          </a:p>
        </p:txBody>
      </p:sp>
      <p:pic>
        <p:nvPicPr>
          <p:cNvPr id="2" name="Naomi 11">
            <a:hlinkClick r:id="" action="ppaction://media"/>
            <a:extLst>
              <a:ext uri="{FF2B5EF4-FFF2-40B4-BE49-F238E27FC236}">
                <a16:creationId xmlns:a16="http://schemas.microsoft.com/office/drawing/2014/main" id="{62406417-C684-6349-5F1F-56DE219B62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58385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30894"/>
    </mc:Choice>
    <mc:Fallback>
      <p:transition spd="slow" advTm="1308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89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Close-up unopened pill packets">
            <a:extLst>
              <a:ext uri="{FF2B5EF4-FFF2-40B4-BE49-F238E27FC236}">
                <a16:creationId xmlns:a16="http://schemas.microsoft.com/office/drawing/2014/main" id="{8B66997D-D70B-EA2A-2990-A8937C8A5C2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3249" r="-1" b="11177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CF0998E-D577-43EA-A7B8-E3EC67F75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7DC364D-882B-4786-89FB-1703C1A5CF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524" y="3205874"/>
            <a:ext cx="12188952" cy="365212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1189494-2B67-46D2-93D6-A122A09BF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300289"/>
            <a:ext cx="5021183" cy="457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 0">
            <a:extLst>
              <a:ext uri="{FF2B5EF4-FFF2-40B4-BE49-F238E27FC236}">
                <a16:creationId xmlns:a16="http://schemas.microsoft.com/office/drawing/2014/main" id="{4BA90948-1C2B-D143-F927-1C68654EAE1F}"/>
              </a:ext>
            </a:extLst>
          </p:cNvPr>
          <p:cNvSpPr/>
          <p:nvPr/>
        </p:nvSpPr>
        <p:spPr>
          <a:xfrm>
            <a:off x="82842" y="-2"/>
            <a:ext cx="6416790" cy="5812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550"/>
              </a:lnSpc>
              <a:buNone/>
            </a:pPr>
            <a:r>
              <a:rPr lang="en-US" sz="3650" b="1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Lifestyle &amp; Medication Management</a:t>
            </a:r>
            <a:endParaRPr lang="en-US" sz="3650" dirty="0"/>
          </a:p>
        </p:txBody>
      </p:sp>
      <p:sp>
        <p:nvSpPr>
          <p:cNvPr id="8" name="Text 1">
            <a:extLst>
              <a:ext uri="{FF2B5EF4-FFF2-40B4-BE49-F238E27FC236}">
                <a16:creationId xmlns:a16="http://schemas.microsoft.com/office/drawing/2014/main" id="{87C3511A-4793-A925-2928-4FFAB107255C}"/>
              </a:ext>
            </a:extLst>
          </p:cNvPr>
          <p:cNvSpPr/>
          <p:nvPr/>
        </p:nvSpPr>
        <p:spPr>
          <a:xfrm>
            <a:off x="82842" y="962499"/>
            <a:ext cx="2008328" cy="2906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Lifestyle Interventions</a:t>
            </a:r>
            <a:endParaRPr lang="en-US" sz="1800" dirty="0"/>
          </a:p>
        </p:txBody>
      </p:sp>
      <p:sp>
        <p:nvSpPr>
          <p:cNvPr id="10" name="Shape 2">
            <a:extLst>
              <a:ext uri="{FF2B5EF4-FFF2-40B4-BE49-F238E27FC236}">
                <a16:creationId xmlns:a16="http://schemas.microsoft.com/office/drawing/2014/main" id="{69C0DAFA-D7EC-3905-E2AA-C272E607A894}"/>
              </a:ext>
            </a:extLst>
          </p:cNvPr>
          <p:cNvSpPr/>
          <p:nvPr/>
        </p:nvSpPr>
        <p:spPr>
          <a:xfrm>
            <a:off x="82842" y="1424700"/>
            <a:ext cx="4873472" cy="1402318"/>
          </a:xfrm>
          <a:prstGeom prst="roundRect">
            <a:avLst>
              <a:gd name="adj" fmla="val 7825"/>
            </a:avLst>
          </a:prstGeom>
          <a:solidFill>
            <a:srgbClr val="FFFFFF"/>
          </a:solidFill>
          <a:ln w="2286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3">
            <a:extLst>
              <a:ext uri="{FF2B5EF4-FFF2-40B4-BE49-F238E27FC236}">
                <a16:creationId xmlns:a16="http://schemas.microsoft.com/office/drawing/2014/main" id="{9B961FC1-9DA2-CE96-30ED-240CF7714B09}"/>
              </a:ext>
            </a:extLst>
          </p:cNvPr>
          <p:cNvSpPr/>
          <p:nvPr/>
        </p:nvSpPr>
        <p:spPr>
          <a:xfrm>
            <a:off x="59981" y="1424700"/>
            <a:ext cx="71987" cy="1402318"/>
          </a:xfrm>
          <a:prstGeom prst="roundRect">
            <a:avLst>
              <a:gd name="adj" fmla="val 85437"/>
            </a:avLst>
          </a:prstGeom>
          <a:solidFill>
            <a:srgbClr val="4950B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4">
            <a:extLst>
              <a:ext uri="{FF2B5EF4-FFF2-40B4-BE49-F238E27FC236}">
                <a16:creationId xmlns:a16="http://schemas.microsoft.com/office/drawing/2014/main" id="{7F1853B3-FEC6-021A-C319-86CB95BDFC6C}"/>
              </a:ext>
            </a:extLst>
          </p:cNvPr>
          <p:cNvSpPr/>
          <p:nvPr/>
        </p:nvSpPr>
        <p:spPr>
          <a:xfrm>
            <a:off x="360257" y="1633535"/>
            <a:ext cx="1830423" cy="2906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Mediterranean Diet</a:t>
            </a:r>
            <a:endParaRPr lang="en-US" sz="1800" dirty="0"/>
          </a:p>
        </p:txBody>
      </p:sp>
      <p:sp>
        <p:nvSpPr>
          <p:cNvPr id="16" name="Text 5">
            <a:extLst>
              <a:ext uri="{FF2B5EF4-FFF2-40B4-BE49-F238E27FC236}">
                <a16:creationId xmlns:a16="http://schemas.microsoft.com/office/drawing/2014/main" id="{C3D40F67-DD15-40A0-CB1B-CA9EE612D813}"/>
              </a:ext>
            </a:extLst>
          </p:cNvPr>
          <p:cNvSpPr/>
          <p:nvPr/>
        </p:nvSpPr>
        <p:spPr>
          <a:xfrm>
            <a:off x="360257" y="2076686"/>
            <a:ext cx="4490665" cy="541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Reduces refined carbohydrates, increases fibre; proven to improve glycaemic control and reduce cardiovascular risk.</a:t>
            </a:r>
            <a:endParaRPr lang="en-US" sz="1450" dirty="0"/>
          </a:p>
        </p:txBody>
      </p:sp>
      <p:sp>
        <p:nvSpPr>
          <p:cNvPr id="18" name="Shape 6">
            <a:extLst>
              <a:ext uri="{FF2B5EF4-FFF2-40B4-BE49-F238E27FC236}">
                <a16:creationId xmlns:a16="http://schemas.microsoft.com/office/drawing/2014/main" id="{275C2B53-B123-6763-B614-FDD4B1187B51}"/>
              </a:ext>
            </a:extLst>
          </p:cNvPr>
          <p:cNvSpPr/>
          <p:nvPr/>
        </p:nvSpPr>
        <p:spPr>
          <a:xfrm>
            <a:off x="82842" y="2979537"/>
            <a:ext cx="4873472" cy="1402318"/>
          </a:xfrm>
          <a:prstGeom prst="roundRect">
            <a:avLst>
              <a:gd name="adj" fmla="val 7825"/>
            </a:avLst>
          </a:prstGeom>
          <a:solidFill>
            <a:srgbClr val="FFFFFF"/>
          </a:solidFill>
          <a:ln w="2286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7">
            <a:extLst>
              <a:ext uri="{FF2B5EF4-FFF2-40B4-BE49-F238E27FC236}">
                <a16:creationId xmlns:a16="http://schemas.microsoft.com/office/drawing/2014/main" id="{406D998E-E0EF-48EB-6915-0B3435E41C78}"/>
              </a:ext>
            </a:extLst>
          </p:cNvPr>
          <p:cNvSpPr/>
          <p:nvPr/>
        </p:nvSpPr>
        <p:spPr>
          <a:xfrm>
            <a:off x="59981" y="2979537"/>
            <a:ext cx="71987" cy="1402318"/>
          </a:xfrm>
          <a:prstGeom prst="roundRect">
            <a:avLst>
              <a:gd name="adj" fmla="val 85437"/>
            </a:avLst>
          </a:prstGeom>
          <a:solidFill>
            <a:srgbClr val="4950B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8">
            <a:extLst>
              <a:ext uri="{FF2B5EF4-FFF2-40B4-BE49-F238E27FC236}">
                <a16:creationId xmlns:a16="http://schemas.microsoft.com/office/drawing/2014/main" id="{71CD9706-CD88-7D9A-C2DF-0EA4836F75C7}"/>
              </a:ext>
            </a:extLst>
          </p:cNvPr>
          <p:cNvSpPr/>
          <p:nvPr/>
        </p:nvSpPr>
        <p:spPr>
          <a:xfrm>
            <a:off x="360257" y="3188372"/>
            <a:ext cx="1830423" cy="2906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Physical Activity</a:t>
            </a:r>
            <a:endParaRPr lang="en-US" sz="1800" dirty="0"/>
          </a:p>
        </p:txBody>
      </p:sp>
      <p:sp>
        <p:nvSpPr>
          <p:cNvPr id="21" name="Text 9">
            <a:extLst>
              <a:ext uri="{FF2B5EF4-FFF2-40B4-BE49-F238E27FC236}">
                <a16:creationId xmlns:a16="http://schemas.microsoft.com/office/drawing/2014/main" id="{E63AB140-7B41-4452-4DF9-C8641E2190A1}"/>
              </a:ext>
            </a:extLst>
          </p:cNvPr>
          <p:cNvSpPr/>
          <p:nvPr/>
        </p:nvSpPr>
        <p:spPr>
          <a:xfrm>
            <a:off x="360257" y="3631523"/>
            <a:ext cx="4490665" cy="541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5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150 minutes</a:t>
            </a:r>
            <a:r>
              <a:rPr lang="en-US" sz="14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of moderate activity per week enhances insulin sensitivity in skeletal muscle.</a:t>
            </a:r>
            <a:endParaRPr lang="en-US" sz="1450" dirty="0"/>
          </a:p>
        </p:txBody>
      </p:sp>
      <p:sp>
        <p:nvSpPr>
          <p:cNvPr id="22" name="Shape 10">
            <a:extLst>
              <a:ext uri="{FF2B5EF4-FFF2-40B4-BE49-F238E27FC236}">
                <a16:creationId xmlns:a16="http://schemas.microsoft.com/office/drawing/2014/main" id="{841035FC-4AB9-4C43-BE6D-A2A8AD327549}"/>
              </a:ext>
            </a:extLst>
          </p:cNvPr>
          <p:cNvSpPr/>
          <p:nvPr/>
        </p:nvSpPr>
        <p:spPr>
          <a:xfrm>
            <a:off x="82842" y="4534374"/>
            <a:ext cx="4873472" cy="1402318"/>
          </a:xfrm>
          <a:prstGeom prst="roundRect">
            <a:avLst>
              <a:gd name="adj" fmla="val 7825"/>
            </a:avLst>
          </a:prstGeom>
          <a:solidFill>
            <a:srgbClr val="FFFFFF"/>
          </a:solidFill>
          <a:ln w="2286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Shape 11">
            <a:extLst>
              <a:ext uri="{FF2B5EF4-FFF2-40B4-BE49-F238E27FC236}">
                <a16:creationId xmlns:a16="http://schemas.microsoft.com/office/drawing/2014/main" id="{BF5DC89E-F9A9-08ED-82DA-BBDCECB2409F}"/>
              </a:ext>
            </a:extLst>
          </p:cNvPr>
          <p:cNvSpPr/>
          <p:nvPr/>
        </p:nvSpPr>
        <p:spPr>
          <a:xfrm>
            <a:off x="59981" y="4534374"/>
            <a:ext cx="71987" cy="1402318"/>
          </a:xfrm>
          <a:prstGeom prst="roundRect">
            <a:avLst>
              <a:gd name="adj" fmla="val 85437"/>
            </a:avLst>
          </a:prstGeom>
          <a:solidFill>
            <a:srgbClr val="4950B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12">
            <a:extLst>
              <a:ext uri="{FF2B5EF4-FFF2-40B4-BE49-F238E27FC236}">
                <a16:creationId xmlns:a16="http://schemas.microsoft.com/office/drawing/2014/main" id="{03112A4B-7403-393A-2960-B8958D8F55C9}"/>
              </a:ext>
            </a:extLst>
          </p:cNvPr>
          <p:cNvSpPr/>
          <p:nvPr/>
        </p:nvSpPr>
        <p:spPr>
          <a:xfrm>
            <a:off x="360257" y="4743210"/>
            <a:ext cx="1830423" cy="2906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Weight Loss</a:t>
            </a:r>
            <a:endParaRPr lang="en-US" sz="1800" dirty="0"/>
          </a:p>
        </p:txBody>
      </p:sp>
      <p:sp>
        <p:nvSpPr>
          <p:cNvPr id="25" name="Text 13">
            <a:extLst>
              <a:ext uri="{FF2B5EF4-FFF2-40B4-BE49-F238E27FC236}">
                <a16:creationId xmlns:a16="http://schemas.microsoft.com/office/drawing/2014/main" id="{5657E926-CB2F-259B-EF4B-90D88361D1C6}"/>
              </a:ext>
            </a:extLst>
          </p:cNvPr>
          <p:cNvSpPr/>
          <p:nvPr/>
        </p:nvSpPr>
        <p:spPr>
          <a:xfrm>
            <a:off x="360257" y="5186360"/>
            <a:ext cx="4490665" cy="541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 target of </a:t>
            </a:r>
            <a:r>
              <a:rPr lang="en-US" sz="145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5–10%</a:t>
            </a:r>
            <a:r>
              <a:rPr lang="en-US" sz="14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body weight reduction yields significant metabolic improvements. </a:t>
            </a:r>
            <a:r>
              <a:rPr lang="en-US" sz="1450" i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(Lean et al., 2019)</a:t>
            </a:r>
            <a:endParaRPr lang="en-US" sz="1450" dirty="0"/>
          </a:p>
        </p:txBody>
      </p:sp>
      <p:sp>
        <p:nvSpPr>
          <p:cNvPr id="26" name="Text 14">
            <a:extLst>
              <a:ext uri="{FF2B5EF4-FFF2-40B4-BE49-F238E27FC236}">
                <a16:creationId xmlns:a16="http://schemas.microsoft.com/office/drawing/2014/main" id="{60B87111-2272-C2AF-B35E-816558BB568E}"/>
              </a:ext>
            </a:extLst>
          </p:cNvPr>
          <p:cNvSpPr/>
          <p:nvPr/>
        </p:nvSpPr>
        <p:spPr>
          <a:xfrm>
            <a:off x="5393132" y="960987"/>
            <a:ext cx="2288684" cy="2906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Pharmacological Therapy</a:t>
            </a:r>
            <a:endParaRPr lang="en-US" sz="1800" dirty="0"/>
          </a:p>
        </p:txBody>
      </p:sp>
      <p:sp>
        <p:nvSpPr>
          <p:cNvPr id="27" name="Shape 15">
            <a:extLst>
              <a:ext uri="{FF2B5EF4-FFF2-40B4-BE49-F238E27FC236}">
                <a16:creationId xmlns:a16="http://schemas.microsoft.com/office/drawing/2014/main" id="{D26CDBD0-30C8-29D5-7895-667C0422A577}"/>
              </a:ext>
            </a:extLst>
          </p:cNvPr>
          <p:cNvSpPr/>
          <p:nvPr/>
        </p:nvSpPr>
        <p:spPr>
          <a:xfrm>
            <a:off x="5373923" y="1471806"/>
            <a:ext cx="2490844" cy="2184083"/>
          </a:xfrm>
          <a:prstGeom prst="roundRect">
            <a:avLst>
              <a:gd name="adj" fmla="val 3577"/>
            </a:avLst>
          </a:prstGeom>
          <a:solidFill>
            <a:srgbClr val="DADBF1"/>
          </a:solidFill>
          <a:ln w="762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16">
            <a:extLst>
              <a:ext uri="{FF2B5EF4-FFF2-40B4-BE49-F238E27FC236}">
                <a16:creationId xmlns:a16="http://schemas.microsoft.com/office/drawing/2014/main" id="{3DA81871-C7C6-1574-57D8-24475ABF05DB}"/>
              </a:ext>
            </a:extLst>
          </p:cNvPr>
          <p:cNvSpPr/>
          <p:nvPr/>
        </p:nvSpPr>
        <p:spPr>
          <a:xfrm>
            <a:off x="5443859" y="1584449"/>
            <a:ext cx="1915813" cy="2906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Metformin (First-line)</a:t>
            </a:r>
            <a:endParaRPr lang="en-US" sz="1800" dirty="0"/>
          </a:p>
        </p:txBody>
      </p:sp>
      <p:sp>
        <p:nvSpPr>
          <p:cNvPr id="29" name="Text 17">
            <a:extLst>
              <a:ext uri="{FF2B5EF4-FFF2-40B4-BE49-F238E27FC236}">
                <a16:creationId xmlns:a16="http://schemas.microsoft.com/office/drawing/2014/main" id="{A0C2853A-D937-362A-E00F-787FE06FB62A}"/>
              </a:ext>
            </a:extLst>
          </p:cNvPr>
          <p:cNvSpPr/>
          <p:nvPr/>
        </p:nvSpPr>
        <p:spPr>
          <a:xfrm>
            <a:off x="5443859" y="1987724"/>
            <a:ext cx="2071880" cy="1353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Reduces hepatic glucose production and improves peripheral insulin sensitivity. Well-tolerated and cost-effective.</a:t>
            </a:r>
            <a:endParaRPr lang="en-US" sz="1450" dirty="0"/>
          </a:p>
        </p:txBody>
      </p:sp>
      <p:sp>
        <p:nvSpPr>
          <p:cNvPr id="30" name="Shape 18">
            <a:extLst>
              <a:ext uri="{FF2B5EF4-FFF2-40B4-BE49-F238E27FC236}">
                <a16:creationId xmlns:a16="http://schemas.microsoft.com/office/drawing/2014/main" id="{34B73A22-77C8-07B2-C50F-4F98B112B9D8}"/>
              </a:ext>
            </a:extLst>
          </p:cNvPr>
          <p:cNvSpPr/>
          <p:nvPr/>
        </p:nvSpPr>
        <p:spPr>
          <a:xfrm>
            <a:off x="8401826" y="1464049"/>
            <a:ext cx="2490844" cy="2184083"/>
          </a:xfrm>
          <a:prstGeom prst="roundRect">
            <a:avLst>
              <a:gd name="adj" fmla="val 3577"/>
            </a:avLst>
          </a:prstGeom>
          <a:solidFill>
            <a:srgbClr val="DADBF1"/>
          </a:solidFill>
          <a:ln w="762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19">
            <a:extLst>
              <a:ext uri="{FF2B5EF4-FFF2-40B4-BE49-F238E27FC236}">
                <a16:creationId xmlns:a16="http://schemas.microsoft.com/office/drawing/2014/main" id="{C44CBB2C-279C-2355-134C-1FF38EA2E57A}"/>
              </a:ext>
            </a:extLst>
          </p:cNvPr>
          <p:cNvSpPr/>
          <p:nvPr/>
        </p:nvSpPr>
        <p:spPr>
          <a:xfrm>
            <a:off x="8515971" y="1584449"/>
            <a:ext cx="1830423" cy="2906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SGLT2 Inhibitors</a:t>
            </a:r>
            <a:endParaRPr lang="en-US" sz="1800" dirty="0"/>
          </a:p>
        </p:txBody>
      </p:sp>
      <p:sp>
        <p:nvSpPr>
          <p:cNvPr id="32" name="Text 20">
            <a:extLst>
              <a:ext uri="{FF2B5EF4-FFF2-40B4-BE49-F238E27FC236}">
                <a16:creationId xmlns:a16="http://schemas.microsoft.com/office/drawing/2014/main" id="{06DFA3B1-1D77-6983-229D-907EAFB339EB}"/>
              </a:ext>
            </a:extLst>
          </p:cNvPr>
          <p:cNvSpPr/>
          <p:nvPr/>
        </p:nvSpPr>
        <p:spPr>
          <a:xfrm>
            <a:off x="8515971" y="1959636"/>
            <a:ext cx="2071880" cy="1379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Added if HbA1c targets unmet; provide cardiovascular and renal protective benefits.</a:t>
            </a:r>
            <a:endParaRPr lang="en-US" sz="1450" dirty="0"/>
          </a:p>
        </p:txBody>
      </p:sp>
      <p:sp>
        <p:nvSpPr>
          <p:cNvPr id="33" name="Shape 21">
            <a:extLst>
              <a:ext uri="{FF2B5EF4-FFF2-40B4-BE49-F238E27FC236}">
                <a16:creationId xmlns:a16="http://schemas.microsoft.com/office/drawing/2014/main" id="{D30D22B1-3526-AB7A-C18E-C5A881E61A03}"/>
              </a:ext>
            </a:extLst>
          </p:cNvPr>
          <p:cNvSpPr/>
          <p:nvPr/>
        </p:nvSpPr>
        <p:spPr>
          <a:xfrm>
            <a:off x="5773725" y="3784407"/>
            <a:ext cx="4873472" cy="1371838"/>
          </a:xfrm>
          <a:prstGeom prst="roundRect">
            <a:avLst>
              <a:gd name="adj" fmla="val 5695"/>
            </a:avLst>
          </a:prstGeom>
          <a:solidFill>
            <a:srgbClr val="DADBF1"/>
          </a:solidFill>
          <a:ln w="762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22">
            <a:extLst>
              <a:ext uri="{FF2B5EF4-FFF2-40B4-BE49-F238E27FC236}">
                <a16:creationId xmlns:a16="http://schemas.microsoft.com/office/drawing/2014/main" id="{91EBF59E-852B-2E51-AE3C-B7BB4478AB72}"/>
              </a:ext>
            </a:extLst>
          </p:cNvPr>
          <p:cNvSpPr/>
          <p:nvPr/>
        </p:nvSpPr>
        <p:spPr>
          <a:xfrm>
            <a:off x="5904169" y="3920061"/>
            <a:ext cx="2898385" cy="3911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GLP-1 Receptor Agonists</a:t>
            </a:r>
            <a:endParaRPr lang="en-US" sz="1800" dirty="0"/>
          </a:p>
        </p:txBody>
      </p:sp>
      <p:sp>
        <p:nvSpPr>
          <p:cNvPr id="35" name="Text 23">
            <a:extLst>
              <a:ext uri="{FF2B5EF4-FFF2-40B4-BE49-F238E27FC236}">
                <a16:creationId xmlns:a16="http://schemas.microsoft.com/office/drawing/2014/main" id="{102E615E-B873-0BC3-A1BC-FD7BF2340AF8}"/>
              </a:ext>
            </a:extLst>
          </p:cNvPr>
          <p:cNvSpPr/>
          <p:nvPr/>
        </p:nvSpPr>
        <p:spPr>
          <a:xfrm>
            <a:off x="5904169" y="4286522"/>
            <a:ext cx="4568651" cy="541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Promote weight loss and improve insulin secretion; prescribed per NICE guidelines. </a:t>
            </a:r>
            <a:r>
              <a:rPr lang="en-US" sz="1450" i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(Davies et al., 2022)</a:t>
            </a:r>
            <a:endParaRPr lang="en-US" sz="1450" dirty="0"/>
          </a:p>
        </p:txBody>
      </p:sp>
      <p:pic>
        <p:nvPicPr>
          <p:cNvPr id="2" name="Naomi 12">
            <a:hlinkClick r:id="" action="ppaction://media"/>
            <a:extLst>
              <a:ext uri="{FF2B5EF4-FFF2-40B4-BE49-F238E27FC236}">
                <a16:creationId xmlns:a16="http://schemas.microsoft.com/office/drawing/2014/main" id="{DBDB64EA-9C8A-1C1B-36BC-FADF4CA7B1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34138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48203"/>
    </mc:Choice>
    <mc:Fallback>
      <p:transition spd="slow" advTm="1482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820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0">
            <a:extLst>
              <a:ext uri="{FF2B5EF4-FFF2-40B4-BE49-F238E27FC236}">
                <a16:creationId xmlns:a16="http://schemas.microsoft.com/office/drawing/2014/main" id="{86F5271D-F993-FFF8-AD7B-920ADD30C095}"/>
              </a:ext>
            </a:extLst>
          </p:cNvPr>
          <p:cNvSpPr/>
          <p:nvPr/>
        </p:nvSpPr>
        <p:spPr>
          <a:xfrm>
            <a:off x="512171" y="51984"/>
            <a:ext cx="6607135" cy="4769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75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Patient Education &amp; Ethical Practice</a:t>
            </a:r>
            <a:endParaRPr lang="en-US" sz="3000" dirty="0"/>
          </a:p>
        </p:txBody>
      </p:sp>
      <p:sp>
        <p:nvSpPr>
          <p:cNvPr id="7" name="Text 1">
            <a:extLst>
              <a:ext uri="{FF2B5EF4-FFF2-40B4-BE49-F238E27FC236}">
                <a16:creationId xmlns:a16="http://schemas.microsoft.com/office/drawing/2014/main" id="{AB2CA961-783D-9BCB-F1E0-4A9FB6B602F0}"/>
              </a:ext>
            </a:extLst>
          </p:cNvPr>
          <p:cNvSpPr/>
          <p:nvPr/>
        </p:nvSpPr>
        <p:spPr>
          <a:xfrm>
            <a:off x="512171" y="785528"/>
            <a:ext cx="2631281" cy="2383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Communication &amp; Education</a:t>
            </a:r>
            <a:endParaRPr lang="en-US" sz="1500" dirty="0"/>
          </a:p>
        </p:txBody>
      </p:sp>
      <p:sp>
        <p:nvSpPr>
          <p:cNvPr id="8" name="Text 2">
            <a:extLst>
              <a:ext uri="{FF2B5EF4-FFF2-40B4-BE49-F238E27FC236}">
                <a16:creationId xmlns:a16="http://schemas.microsoft.com/office/drawing/2014/main" id="{1CCE951E-87BE-7265-2C00-F4292D1DBC67}"/>
              </a:ext>
            </a:extLst>
          </p:cNvPr>
          <p:cNvSpPr/>
          <p:nvPr/>
        </p:nvSpPr>
        <p:spPr>
          <a:xfrm>
            <a:off x="512171" y="1126523"/>
            <a:ext cx="5079683" cy="408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Effective self-management begins with education. For Mr Kihani, a culturally sensitive approach is essential:</a:t>
            </a:r>
            <a:endParaRPr lang="en-US" sz="1200" dirty="0"/>
          </a:p>
        </p:txBody>
      </p:sp>
      <p:sp>
        <p:nvSpPr>
          <p:cNvPr id="9" name="Text 3">
            <a:extLst>
              <a:ext uri="{FF2B5EF4-FFF2-40B4-BE49-F238E27FC236}">
                <a16:creationId xmlns:a16="http://schemas.microsoft.com/office/drawing/2014/main" id="{B3DEC50E-F30F-2DDF-589D-2A94CEBFE2F4}"/>
              </a:ext>
            </a:extLst>
          </p:cNvPr>
          <p:cNvSpPr/>
          <p:nvPr/>
        </p:nvSpPr>
        <p:spPr>
          <a:xfrm>
            <a:off x="5971663" y="785528"/>
            <a:ext cx="1907858" cy="2383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Ethical Principles</a:t>
            </a:r>
            <a:endParaRPr lang="en-US" sz="1500" dirty="0"/>
          </a:p>
        </p:txBody>
      </p:sp>
      <p:pic>
        <p:nvPicPr>
          <p:cNvPr id="10" name="Image 0" descr="preencoded.png">
            <a:extLst>
              <a:ext uri="{FF2B5EF4-FFF2-40B4-BE49-F238E27FC236}">
                <a16:creationId xmlns:a16="http://schemas.microsoft.com/office/drawing/2014/main" id="{40579EE2-2475-6108-43C4-14FBDB5978F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971663" y="1139382"/>
            <a:ext cx="381476" cy="381476"/>
          </a:xfrm>
          <a:prstGeom prst="rect">
            <a:avLst/>
          </a:prstGeom>
        </p:spPr>
      </p:pic>
      <p:sp>
        <p:nvSpPr>
          <p:cNvPr id="11" name="Text 4">
            <a:extLst>
              <a:ext uri="{FF2B5EF4-FFF2-40B4-BE49-F238E27FC236}">
                <a16:creationId xmlns:a16="http://schemas.microsoft.com/office/drawing/2014/main" id="{3A7C3C80-A3B8-3306-FD91-72E83E36E3C5}"/>
              </a:ext>
            </a:extLst>
          </p:cNvPr>
          <p:cNvSpPr/>
          <p:nvPr/>
        </p:nvSpPr>
        <p:spPr>
          <a:xfrm>
            <a:off x="5971663" y="1649208"/>
            <a:ext cx="1970603" cy="2383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5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Autonomy &amp; Consent</a:t>
            </a:r>
            <a:endParaRPr lang="en-US" sz="1500" dirty="0"/>
          </a:p>
        </p:txBody>
      </p:sp>
      <p:sp>
        <p:nvSpPr>
          <p:cNvPr id="12" name="Text 5">
            <a:extLst>
              <a:ext uri="{FF2B5EF4-FFF2-40B4-BE49-F238E27FC236}">
                <a16:creationId xmlns:a16="http://schemas.microsoft.com/office/drawing/2014/main" id="{3A0D8744-B37B-9FC7-194D-4547F28B7D0C}"/>
              </a:ext>
            </a:extLst>
          </p:cNvPr>
          <p:cNvSpPr/>
          <p:nvPr/>
        </p:nvSpPr>
        <p:spPr>
          <a:xfrm>
            <a:off x="5971663" y="1990203"/>
            <a:ext cx="5079683" cy="2041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Patients make informed decisions about their own care.</a:t>
            </a:r>
            <a:endParaRPr lang="en-US" sz="1200" dirty="0"/>
          </a:p>
        </p:txBody>
      </p:sp>
      <p:pic>
        <p:nvPicPr>
          <p:cNvPr id="13" name="Image 1" descr="preencoded.png">
            <a:extLst>
              <a:ext uri="{FF2B5EF4-FFF2-40B4-BE49-F238E27FC236}">
                <a16:creationId xmlns:a16="http://schemas.microsoft.com/office/drawing/2014/main" id="{AA8EEE48-671C-9E76-8BB5-7C9678FE1DB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971663" y="2399778"/>
            <a:ext cx="381476" cy="381476"/>
          </a:xfrm>
          <a:prstGeom prst="rect">
            <a:avLst/>
          </a:prstGeom>
        </p:spPr>
      </p:pic>
      <p:sp>
        <p:nvSpPr>
          <p:cNvPr id="14" name="Text 6">
            <a:extLst>
              <a:ext uri="{FF2B5EF4-FFF2-40B4-BE49-F238E27FC236}">
                <a16:creationId xmlns:a16="http://schemas.microsoft.com/office/drawing/2014/main" id="{2DAB6A0A-35A5-B1BF-B054-1AC9A3DDAD74}"/>
              </a:ext>
            </a:extLst>
          </p:cNvPr>
          <p:cNvSpPr/>
          <p:nvPr/>
        </p:nvSpPr>
        <p:spPr>
          <a:xfrm>
            <a:off x="5971663" y="2909603"/>
            <a:ext cx="1907858" cy="2383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5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Confidentiality</a:t>
            </a:r>
            <a:endParaRPr lang="en-US" sz="1500" dirty="0"/>
          </a:p>
        </p:txBody>
      </p:sp>
      <p:sp>
        <p:nvSpPr>
          <p:cNvPr id="15" name="Text 7">
            <a:extLst>
              <a:ext uri="{FF2B5EF4-FFF2-40B4-BE49-F238E27FC236}">
                <a16:creationId xmlns:a16="http://schemas.microsoft.com/office/drawing/2014/main" id="{A0D1D204-6BFB-37B6-3B98-AA74E27DD07F}"/>
              </a:ext>
            </a:extLst>
          </p:cNvPr>
          <p:cNvSpPr/>
          <p:nvPr/>
        </p:nvSpPr>
        <p:spPr>
          <a:xfrm>
            <a:off x="5971663" y="3250598"/>
            <a:ext cx="5079683" cy="2041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All personal health data is handled with strict discretion.</a:t>
            </a:r>
            <a:endParaRPr lang="en-US" sz="1200" dirty="0"/>
          </a:p>
        </p:txBody>
      </p:sp>
      <p:pic>
        <p:nvPicPr>
          <p:cNvPr id="16" name="Image 2" descr="preencoded.png">
            <a:extLst>
              <a:ext uri="{FF2B5EF4-FFF2-40B4-BE49-F238E27FC236}">
                <a16:creationId xmlns:a16="http://schemas.microsoft.com/office/drawing/2014/main" id="{42047D83-F04B-7EBA-5AFD-AF3F502E8E0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971663" y="3660173"/>
            <a:ext cx="381476" cy="381476"/>
          </a:xfrm>
          <a:prstGeom prst="rect">
            <a:avLst/>
          </a:prstGeom>
        </p:spPr>
      </p:pic>
      <p:sp>
        <p:nvSpPr>
          <p:cNvPr id="17" name="Text 8">
            <a:extLst>
              <a:ext uri="{FF2B5EF4-FFF2-40B4-BE49-F238E27FC236}">
                <a16:creationId xmlns:a16="http://schemas.microsoft.com/office/drawing/2014/main" id="{B2C4E2B9-9B00-CE23-6F66-DE41C20A9E4B}"/>
              </a:ext>
            </a:extLst>
          </p:cNvPr>
          <p:cNvSpPr/>
          <p:nvPr/>
        </p:nvSpPr>
        <p:spPr>
          <a:xfrm>
            <a:off x="5971663" y="4169999"/>
            <a:ext cx="2952274" cy="2383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5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Equality &amp; Cultural Competence</a:t>
            </a:r>
            <a:endParaRPr lang="en-US" sz="1500" dirty="0"/>
          </a:p>
        </p:txBody>
      </p:sp>
      <p:sp>
        <p:nvSpPr>
          <p:cNvPr id="18" name="Text 9">
            <a:extLst>
              <a:ext uri="{FF2B5EF4-FFF2-40B4-BE49-F238E27FC236}">
                <a16:creationId xmlns:a16="http://schemas.microsoft.com/office/drawing/2014/main" id="{5B3A3D16-BB4A-8562-70DF-04395B5DB998}"/>
              </a:ext>
            </a:extLst>
          </p:cNvPr>
          <p:cNvSpPr/>
          <p:nvPr/>
        </p:nvSpPr>
        <p:spPr>
          <a:xfrm>
            <a:off x="5971663" y="4510994"/>
            <a:ext cx="5079683" cy="408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Equitable access and culturally appropriate care for all. </a:t>
            </a:r>
            <a:r>
              <a:rPr lang="en-US" sz="1200" i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(Beauchamp &amp; Childress, 2019)</a:t>
            </a:r>
            <a:endParaRPr lang="en-US" sz="1200" dirty="0"/>
          </a:p>
        </p:txBody>
      </p:sp>
      <p:pic>
        <p:nvPicPr>
          <p:cNvPr id="19" name="Image 3" descr="preencoded.png">
            <a:extLst>
              <a:ext uri="{FF2B5EF4-FFF2-40B4-BE49-F238E27FC236}">
                <a16:creationId xmlns:a16="http://schemas.microsoft.com/office/drawing/2014/main" id="{2CEABAD1-D197-EECE-DF56-65E12AE06BD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569440" y="5155003"/>
            <a:ext cx="228838" cy="228838"/>
          </a:xfrm>
          <a:prstGeom prst="rect">
            <a:avLst/>
          </a:prstGeom>
        </p:spPr>
      </p:pic>
      <p:sp>
        <p:nvSpPr>
          <p:cNvPr id="20" name="Text 10">
            <a:extLst>
              <a:ext uri="{FF2B5EF4-FFF2-40B4-BE49-F238E27FC236}">
                <a16:creationId xmlns:a16="http://schemas.microsoft.com/office/drawing/2014/main" id="{91BB2C3D-5106-87FC-F0C7-9CD3A219F6C1}"/>
              </a:ext>
            </a:extLst>
          </p:cNvPr>
          <p:cNvSpPr/>
          <p:nvPr/>
        </p:nvSpPr>
        <p:spPr>
          <a:xfrm>
            <a:off x="1008066" y="5150360"/>
            <a:ext cx="2929057" cy="476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5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Diabetes Self-Management Education</a:t>
            </a:r>
            <a:endParaRPr lang="en-US" sz="1500" dirty="0"/>
          </a:p>
        </p:txBody>
      </p:sp>
      <p:sp>
        <p:nvSpPr>
          <p:cNvPr id="21" name="Text 11">
            <a:extLst>
              <a:ext uri="{FF2B5EF4-FFF2-40B4-BE49-F238E27FC236}">
                <a16:creationId xmlns:a16="http://schemas.microsoft.com/office/drawing/2014/main" id="{6E96C4BF-B9D1-110C-2BB8-5146B3BED950}"/>
              </a:ext>
            </a:extLst>
          </p:cNvPr>
          <p:cNvSpPr/>
          <p:nvPr/>
        </p:nvSpPr>
        <p:spPr>
          <a:xfrm>
            <a:off x="1008066" y="5688641"/>
            <a:ext cx="2929057" cy="408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Supports understanding of glucose monitoring and lifestyle choices.</a:t>
            </a:r>
            <a:endParaRPr lang="en-US" sz="1200" dirty="0"/>
          </a:p>
        </p:txBody>
      </p:sp>
      <p:pic>
        <p:nvPicPr>
          <p:cNvPr id="22" name="Image 4" descr="preencoded.png">
            <a:extLst>
              <a:ext uri="{FF2B5EF4-FFF2-40B4-BE49-F238E27FC236}">
                <a16:creationId xmlns:a16="http://schemas.microsoft.com/office/drawing/2014/main" id="{BB2D5CAC-A18B-65AA-7964-F1CC3FF91D48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122741" y="5155003"/>
            <a:ext cx="228838" cy="228838"/>
          </a:xfrm>
          <a:prstGeom prst="rect">
            <a:avLst/>
          </a:prstGeom>
        </p:spPr>
      </p:pic>
      <p:sp>
        <p:nvSpPr>
          <p:cNvPr id="23" name="Text 12">
            <a:extLst>
              <a:ext uri="{FF2B5EF4-FFF2-40B4-BE49-F238E27FC236}">
                <a16:creationId xmlns:a16="http://schemas.microsoft.com/office/drawing/2014/main" id="{6DFB356F-F03A-8E66-0A67-90004EAF14A0}"/>
              </a:ext>
            </a:extLst>
          </p:cNvPr>
          <p:cNvSpPr/>
          <p:nvPr/>
        </p:nvSpPr>
        <p:spPr>
          <a:xfrm>
            <a:off x="4561367" y="5150360"/>
            <a:ext cx="2367677" cy="2383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5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Motivational Interviewing</a:t>
            </a:r>
            <a:endParaRPr lang="en-US" sz="1500" dirty="0"/>
          </a:p>
        </p:txBody>
      </p:sp>
      <p:sp>
        <p:nvSpPr>
          <p:cNvPr id="24" name="Text 13">
            <a:extLst>
              <a:ext uri="{FF2B5EF4-FFF2-40B4-BE49-F238E27FC236}">
                <a16:creationId xmlns:a16="http://schemas.microsoft.com/office/drawing/2014/main" id="{3D18034D-D6CD-D819-1B82-20D83ABC443D}"/>
              </a:ext>
            </a:extLst>
          </p:cNvPr>
          <p:cNvSpPr/>
          <p:nvPr/>
        </p:nvSpPr>
        <p:spPr>
          <a:xfrm>
            <a:off x="4561367" y="5450278"/>
            <a:ext cx="2929057" cy="408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Encourages behaviour change through collaborative dialogue.</a:t>
            </a:r>
            <a:endParaRPr lang="en-US" sz="1200" dirty="0"/>
          </a:p>
        </p:txBody>
      </p:sp>
      <p:pic>
        <p:nvPicPr>
          <p:cNvPr id="25" name="Image 5" descr="preencoded.png">
            <a:extLst>
              <a:ext uri="{FF2B5EF4-FFF2-40B4-BE49-F238E27FC236}">
                <a16:creationId xmlns:a16="http://schemas.microsoft.com/office/drawing/2014/main" id="{005A27F2-E39F-C33C-27D8-09EECF268FC9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7676042" y="5155003"/>
            <a:ext cx="228838" cy="228838"/>
          </a:xfrm>
          <a:prstGeom prst="rect">
            <a:avLst/>
          </a:prstGeom>
        </p:spPr>
      </p:pic>
      <p:sp>
        <p:nvSpPr>
          <p:cNvPr id="26" name="Text 14">
            <a:extLst>
              <a:ext uri="{FF2B5EF4-FFF2-40B4-BE49-F238E27FC236}">
                <a16:creationId xmlns:a16="http://schemas.microsoft.com/office/drawing/2014/main" id="{9825B989-C183-249C-4A33-B1DF67040D4A}"/>
              </a:ext>
            </a:extLst>
          </p:cNvPr>
          <p:cNvSpPr/>
          <p:nvPr/>
        </p:nvSpPr>
        <p:spPr>
          <a:xfrm>
            <a:off x="8114669" y="5150360"/>
            <a:ext cx="2293858" cy="2383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5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Shared Decision-Making</a:t>
            </a:r>
            <a:endParaRPr lang="en-US" sz="1500" dirty="0"/>
          </a:p>
        </p:txBody>
      </p:sp>
      <p:sp>
        <p:nvSpPr>
          <p:cNvPr id="27" name="Text 15">
            <a:extLst>
              <a:ext uri="{FF2B5EF4-FFF2-40B4-BE49-F238E27FC236}">
                <a16:creationId xmlns:a16="http://schemas.microsoft.com/office/drawing/2014/main" id="{C2FD18A9-8460-19A2-97FD-42837983E302}"/>
              </a:ext>
            </a:extLst>
          </p:cNvPr>
          <p:cNvSpPr/>
          <p:nvPr/>
        </p:nvSpPr>
        <p:spPr>
          <a:xfrm>
            <a:off x="8114669" y="5450278"/>
            <a:ext cx="2929057" cy="408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Empowers patients to co-design their care plan. </a:t>
            </a:r>
            <a:r>
              <a:rPr lang="en-US" sz="1200" i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(Powers et al., 2020)</a:t>
            </a:r>
            <a:endParaRPr lang="en-US" sz="1200" dirty="0"/>
          </a:p>
        </p:txBody>
      </p:sp>
      <p:pic>
        <p:nvPicPr>
          <p:cNvPr id="2" name="Naomi 13">
            <a:hlinkClick r:id="" action="ppaction://media"/>
            <a:extLst>
              <a:ext uri="{FF2B5EF4-FFF2-40B4-BE49-F238E27FC236}">
                <a16:creationId xmlns:a16="http://schemas.microsoft.com/office/drawing/2014/main" id="{0BACE181-2F7D-0145-BFD5-F05D1CA8CB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52816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3785"/>
    </mc:Choice>
    <mc:Fallback>
      <p:transition spd="slow" advTm="1337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378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Writing an appointment on a paper agenda">
            <a:extLst>
              <a:ext uri="{FF2B5EF4-FFF2-40B4-BE49-F238E27FC236}">
                <a16:creationId xmlns:a16="http://schemas.microsoft.com/office/drawing/2014/main" id="{C06515F6-910E-A9D1-5E47-227F0BB68A1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5709" r="-1" b="-1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37992A9-1E8C-4E57-B4F4-EE2D38E50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 0">
            <a:extLst>
              <a:ext uri="{FF2B5EF4-FFF2-40B4-BE49-F238E27FC236}">
                <a16:creationId xmlns:a16="http://schemas.microsoft.com/office/drawing/2014/main" id="{C7338E10-DE93-3B1D-93CD-8DC4AA500940}"/>
              </a:ext>
            </a:extLst>
          </p:cNvPr>
          <p:cNvSpPr/>
          <p:nvPr/>
        </p:nvSpPr>
        <p:spPr>
          <a:xfrm>
            <a:off x="49297" y="-2"/>
            <a:ext cx="4514540" cy="8345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75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Summary &amp; References</a:t>
            </a:r>
            <a:endParaRPr lang="en-US" sz="3800" dirty="0"/>
          </a:p>
        </p:txBody>
      </p:sp>
      <p:sp>
        <p:nvSpPr>
          <p:cNvPr id="8" name="Shape 1">
            <a:extLst>
              <a:ext uri="{FF2B5EF4-FFF2-40B4-BE49-F238E27FC236}">
                <a16:creationId xmlns:a16="http://schemas.microsoft.com/office/drawing/2014/main" id="{65EFF26B-5456-5E0D-710A-F1E260EF434C}"/>
              </a:ext>
            </a:extLst>
          </p:cNvPr>
          <p:cNvSpPr/>
          <p:nvPr/>
        </p:nvSpPr>
        <p:spPr>
          <a:xfrm>
            <a:off x="49297" y="937854"/>
            <a:ext cx="5347652" cy="1901450"/>
          </a:xfrm>
          <a:prstGeom prst="roundRect">
            <a:avLst>
              <a:gd name="adj" fmla="val 5898"/>
            </a:avLst>
          </a:prstGeom>
          <a:solidFill>
            <a:srgbClr val="DADBF1"/>
          </a:solidFill>
          <a:ln w="762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2">
            <a:extLst>
              <a:ext uri="{FF2B5EF4-FFF2-40B4-BE49-F238E27FC236}">
                <a16:creationId xmlns:a16="http://schemas.microsoft.com/office/drawing/2014/main" id="{EAD4DE31-9DC6-EDB7-97E3-F1A242F197A7}"/>
              </a:ext>
            </a:extLst>
          </p:cNvPr>
          <p:cNvSpPr/>
          <p:nvPr/>
        </p:nvSpPr>
        <p:spPr>
          <a:xfrm>
            <a:off x="250869" y="1139426"/>
            <a:ext cx="1978385" cy="4171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9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Pathophysiology</a:t>
            </a:r>
            <a:endParaRPr lang="en-US" sz="1900" dirty="0"/>
          </a:p>
        </p:txBody>
      </p:sp>
      <p:sp>
        <p:nvSpPr>
          <p:cNvPr id="12" name="Text 3">
            <a:extLst>
              <a:ext uri="{FF2B5EF4-FFF2-40B4-BE49-F238E27FC236}">
                <a16:creationId xmlns:a16="http://schemas.microsoft.com/office/drawing/2014/main" id="{7FC06CD6-4F7D-09DC-748E-0CA1D616BCDD}"/>
              </a:ext>
            </a:extLst>
          </p:cNvPr>
          <p:cNvSpPr/>
          <p:nvPr/>
        </p:nvSpPr>
        <p:spPr>
          <a:xfrm>
            <a:off x="250870" y="1541858"/>
            <a:ext cx="5018682" cy="792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5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T2DM disrupts endocrine glucose regulation through insulin resistance and progressive β-cell dysfunction.</a:t>
            </a:r>
            <a:endParaRPr lang="en-US" sz="1500" dirty="0"/>
          </a:p>
        </p:txBody>
      </p:sp>
      <p:sp>
        <p:nvSpPr>
          <p:cNvPr id="14" name="Shape 4">
            <a:extLst>
              <a:ext uri="{FF2B5EF4-FFF2-40B4-BE49-F238E27FC236}">
                <a16:creationId xmlns:a16="http://schemas.microsoft.com/office/drawing/2014/main" id="{12C5DD0D-A03D-0C18-07CE-968697FEFD7C}"/>
              </a:ext>
            </a:extLst>
          </p:cNvPr>
          <p:cNvSpPr/>
          <p:nvPr/>
        </p:nvSpPr>
        <p:spPr>
          <a:xfrm>
            <a:off x="5966833" y="941790"/>
            <a:ext cx="5347749" cy="1901450"/>
          </a:xfrm>
          <a:prstGeom prst="roundRect">
            <a:avLst>
              <a:gd name="adj" fmla="val 5898"/>
            </a:avLst>
          </a:prstGeom>
          <a:solidFill>
            <a:srgbClr val="DADBF1"/>
          </a:solidFill>
          <a:ln w="762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5">
            <a:extLst>
              <a:ext uri="{FF2B5EF4-FFF2-40B4-BE49-F238E27FC236}">
                <a16:creationId xmlns:a16="http://schemas.microsoft.com/office/drawing/2014/main" id="{29083937-36AD-867D-2AA3-42B8D0D5FB64}"/>
              </a:ext>
            </a:extLst>
          </p:cNvPr>
          <p:cNvSpPr/>
          <p:nvPr/>
        </p:nvSpPr>
        <p:spPr>
          <a:xfrm>
            <a:off x="6272880" y="1139426"/>
            <a:ext cx="1978385" cy="4171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9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Monitoring</a:t>
            </a:r>
            <a:endParaRPr lang="en-US" sz="1900" dirty="0"/>
          </a:p>
        </p:txBody>
      </p:sp>
      <p:sp>
        <p:nvSpPr>
          <p:cNvPr id="16" name="Text 6">
            <a:extLst>
              <a:ext uri="{FF2B5EF4-FFF2-40B4-BE49-F238E27FC236}">
                <a16:creationId xmlns:a16="http://schemas.microsoft.com/office/drawing/2014/main" id="{F348AE52-2FA2-C0A3-D2CD-B5E10957F664}"/>
              </a:ext>
            </a:extLst>
          </p:cNvPr>
          <p:cNvSpPr/>
          <p:nvPr/>
        </p:nvSpPr>
        <p:spPr>
          <a:xfrm>
            <a:off x="6272880" y="1512577"/>
            <a:ext cx="5018779" cy="792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5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Routine healthcare data — HbA1c, BP, eGFR, foot and retinal screening — guides clinical decision-making.</a:t>
            </a:r>
            <a:endParaRPr lang="en-US" sz="1500" dirty="0"/>
          </a:p>
        </p:txBody>
      </p:sp>
      <p:sp>
        <p:nvSpPr>
          <p:cNvPr id="17" name="Shape 7">
            <a:extLst>
              <a:ext uri="{FF2B5EF4-FFF2-40B4-BE49-F238E27FC236}">
                <a16:creationId xmlns:a16="http://schemas.microsoft.com/office/drawing/2014/main" id="{0E18B451-535E-910E-FA47-19EDADEE01A7}"/>
              </a:ext>
            </a:extLst>
          </p:cNvPr>
          <p:cNvSpPr/>
          <p:nvPr/>
        </p:nvSpPr>
        <p:spPr>
          <a:xfrm>
            <a:off x="49297" y="2484833"/>
            <a:ext cx="5347652" cy="1533864"/>
          </a:xfrm>
          <a:prstGeom prst="roundRect">
            <a:avLst>
              <a:gd name="adj" fmla="val 5898"/>
            </a:avLst>
          </a:prstGeom>
          <a:solidFill>
            <a:srgbClr val="DADBF1"/>
          </a:solidFill>
          <a:ln w="762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8">
            <a:extLst>
              <a:ext uri="{FF2B5EF4-FFF2-40B4-BE49-F238E27FC236}">
                <a16:creationId xmlns:a16="http://schemas.microsoft.com/office/drawing/2014/main" id="{12872CFE-E077-9164-4F49-152B02C2FEB0}"/>
              </a:ext>
            </a:extLst>
          </p:cNvPr>
          <p:cNvSpPr/>
          <p:nvPr/>
        </p:nvSpPr>
        <p:spPr>
          <a:xfrm>
            <a:off x="250869" y="2686406"/>
            <a:ext cx="1978385" cy="4171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9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Management</a:t>
            </a:r>
            <a:endParaRPr lang="en-US" sz="1900" dirty="0"/>
          </a:p>
        </p:txBody>
      </p:sp>
      <p:sp>
        <p:nvSpPr>
          <p:cNvPr id="19" name="Text 9">
            <a:extLst>
              <a:ext uri="{FF2B5EF4-FFF2-40B4-BE49-F238E27FC236}">
                <a16:creationId xmlns:a16="http://schemas.microsoft.com/office/drawing/2014/main" id="{B53250F7-8B20-6ABC-77DD-9E4B641F601B}"/>
              </a:ext>
            </a:extLst>
          </p:cNvPr>
          <p:cNvSpPr/>
          <p:nvPr/>
        </p:nvSpPr>
        <p:spPr>
          <a:xfrm>
            <a:off x="250870" y="3088837"/>
            <a:ext cx="5018682" cy="792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5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Lifestyle modification and evidence-based pharmacotherapy remain the cornerstones of T2DM care.</a:t>
            </a:r>
            <a:endParaRPr lang="en-US" sz="1500" dirty="0"/>
          </a:p>
        </p:txBody>
      </p:sp>
      <p:sp>
        <p:nvSpPr>
          <p:cNvPr id="20" name="Shape 10">
            <a:extLst>
              <a:ext uri="{FF2B5EF4-FFF2-40B4-BE49-F238E27FC236}">
                <a16:creationId xmlns:a16="http://schemas.microsoft.com/office/drawing/2014/main" id="{B445A0C4-4224-12D9-12D0-668B5BDDF189}"/>
              </a:ext>
            </a:extLst>
          </p:cNvPr>
          <p:cNvSpPr/>
          <p:nvPr/>
        </p:nvSpPr>
        <p:spPr>
          <a:xfrm>
            <a:off x="5963785" y="2447917"/>
            <a:ext cx="5347749" cy="1533864"/>
          </a:xfrm>
          <a:prstGeom prst="roundRect">
            <a:avLst>
              <a:gd name="adj" fmla="val 5898"/>
            </a:avLst>
          </a:prstGeom>
          <a:solidFill>
            <a:srgbClr val="DADBF1"/>
          </a:solidFill>
          <a:ln w="762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1">
            <a:extLst>
              <a:ext uri="{FF2B5EF4-FFF2-40B4-BE49-F238E27FC236}">
                <a16:creationId xmlns:a16="http://schemas.microsoft.com/office/drawing/2014/main" id="{EEE20D38-ED7B-CC4D-B1D9-3B3402968377}"/>
              </a:ext>
            </a:extLst>
          </p:cNvPr>
          <p:cNvSpPr/>
          <p:nvPr/>
        </p:nvSpPr>
        <p:spPr>
          <a:xfrm>
            <a:off x="6272880" y="2589634"/>
            <a:ext cx="1978385" cy="4171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9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Education</a:t>
            </a:r>
            <a:endParaRPr lang="en-US" sz="1900" dirty="0"/>
          </a:p>
        </p:txBody>
      </p:sp>
      <p:sp>
        <p:nvSpPr>
          <p:cNvPr id="22" name="Text 12">
            <a:extLst>
              <a:ext uri="{FF2B5EF4-FFF2-40B4-BE49-F238E27FC236}">
                <a16:creationId xmlns:a16="http://schemas.microsoft.com/office/drawing/2014/main" id="{EF21667B-6286-02E5-FADD-25F5B238F480}"/>
              </a:ext>
            </a:extLst>
          </p:cNvPr>
          <p:cNvSpPr/>
          <p:nvPr/>
        </p:nvSpPr>
        <p:spPr>
          <a:xfrm>
            <a:off x="6272879" y="3007931"/>
            <a:ext cx="5018779" cy="792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5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Patient-centred, culturally sensitive education supports long-term self-management and reduces complications.</a:t>
            </a:r>
            <a:endParaRPr lang="en-US" sz="1500" dirty="0"/>
          </a:p>
        </p:txBody>
      </p:sp>
      <p:sp>
        <p:nvSpPr>
          <p:cNvPr id="23" name="Shape 13">
            <a:extLst>
              <a:ext uri="{FF2B5EF4-FFF2-40B4-BE49-F238E27FC236}">
                <a16:creationId xmlns:a16="http://schemas.microsoft.com/office/drawing/2014/main" id="{F5FBB748-132A-2A47-5E2C-07C122FBA25F}"/>
              </a:ext>
            </a:extLst>
          </p:cNvPr>
          <p:cNvSpPr/>
          <p:nvPr/>
        </p:nvSpPr>
        <p:spPr>
          <a:xfrm>
            <a:off x="49297" y="4149477"/>
            <a:ext cx="10830738" cy="45719"/>
          </a:xfrm>
          <a:prstGeom prst="rect">
            <a:avLst/>
          </a:prstGeom>
          <a:solidFill>
            <a:srgbClr val="272525">
              <a:alpha val="5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14">
            <a:extLst>
              <a:ext uri="{FF2B5EF4-FFF2-40B4-BE49-F238E27FC236}">
                <a16:creationId xmlns:a16="http://schemas.microsoft.com/office/drawing/2014/main" id="{2CCE32C8-A657-7167-651C-409A6D25FBB3}"/>
              </a:ext>
            </a:extLst>
          </p:cNvPr>
          <p:cNvSpPr/>
          <p:nvPr/>
        </p:nvSpPr>
        <p:spPr>
          <a:xfrm>
            <a:off x="49296" y="4429957"/>
            <a:ext cx="1978385" cy="4171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900" b="1" dirty="0">
                <a:latin typeface="Inter Bold" pitchFamily="34" charset="0"/>
                <a:ea typeface="Inter Bold" pitchFamily="34" charset="-122"/>
                <a:cs typeface="Inter Bold" pitchFamily="34" charset="-120"/>
              </a:rPr>
              <a:t>References</a:t>
            </a:r>
            <a:endParaRPr lang="en-US" sz="1900" dirty="0"/>
          </a:p>
        </p:txBody>
      </p:sp>
      <p:sp>
        <p:nvSpPr>
          <p:cNvPr id="25" name="Text 15">
            <a:extLst>
              <a:ext uri="{FF2B5EF4-FFF2-40B4-BE49-F238E27FC236}">
                <a16:creationId xmlns:a16="http://schemas.microsoft.com/office/drawing/2014/main" id="{5A76409A-DC8A-D027-67CA-835E365C4E0F}"/>
              </a:ext>
            </a:extLst>
          </p:cNvPr>
          <p:cNvSpPr/>
          <p:nvPr/>
        </p:nvSpPr>
        <p:spPr>
          <a:xfrm>
            <a:off x="877558" y="4768222"/>
            <a:ext cx="10830738" cy="1584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5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Beauchamp &amp; Childress (2019) </a:t>
            </a:r>
            <a:r>
              <a:rPr lang="en-US" sz="1500" i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Principles of Biomedical Ethics.</a:t>
            </a:r>
            <a:r>
              <a:rPr lang="en-US" sz="15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· Davies et al. (2022) </a:t>
            </a:r>
            <a:r>
              <a:rPr lang="en-US" sz="1500" i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Diabetologia.</a:t>
            </a:r>
            <a:r>
              <a:rPr lang="en-US" sz="15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· Diabetes UK (2024) </a:t>
            </a:r>
            <a:r>
              <a:rPr lang="en-US" sz="1500" i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Diabetes Statistics.</a:t>
            </a:r>
            <a:r>
              <a:rPr lang="en-US" sz="15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· DeFronzo et al. (2015) </a:t>
            </a:r>
            <a:r>
              <a:rPr lang="en-US" sz="1500" i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Diabetes Care.</a:t>
            </a:r>
            <a:r>
              <a:rPr lang="en-US" sz="15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· Hall &amp; Hall (2021) </a:t>
            </a:r>
            <a:r>
              <a:rPr lang="en-US" sz="1500" i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Guyton and Hall Textbook of Medical Physiology.</a:t>
            </a:r>
            <a:r>
              <a:rPr lang="en-US" sz="15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· Hu et al. (2018) </a:t>
            </a:r>
            <a:r>
              <a:rPr lang="en-US" sz="1500" i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Journal of Diabetes Investigation.</a:t>
            </a:r>
            <a:r>
              <a:rPr lang="en-US" sz="15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· Lean et al. (2019) </a:t>
            </a:r>
            <a:r>
              <a:rPr lang="en-US" sz="1500" i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Lancet.</a:t>
            </a:r>
            <a:r>
              <a:rPr lang="en-US" sz="15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· NICE (2023) </a:t>
            </a:r>
            <a:r>
              <a:rPr lang="en-US" sz="1500" i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NG28.</a:t>
            </a:r>
            <a:r>
              <a:rPr lang="en-US" sz="15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· Powers et al. (2020) </a:t>
            </a:r>
            <a:r>
              <a:rPr lang="en-US" sz="1500" i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Diabetes Care.</a:t>
            </a:r>
            <a:r>
              <a:rPr lang="en-US" sz="15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· Saeedi et al. (2019) </a:t>
            </a:r>
            <a:r>
              <a:rPr lang="en-US" sz="1500" i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Diabetes Research and Clinical Practice.</a:t>
            </a:r>
            <a:r>
              <a:rPr lang="en-US" sz="15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· Taylor et al. (2020) </a:t>
            </a:r>
            <a:r>
              <a:rPr lang="en-US" sz="1500" i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Cell Metabolism.</a:t>
            </a:r>
            <a:r>
              <a:rPr lang="en-US" sz="15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· Zheng et al. (2018) </a:t>
            </a:r>
            <a:r>
              <a:rPr lang="en-US" sz="1500" i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Nature Reviews Endocrinology.</a:t>
            </a:r>
            <a:endParaRPr lang="en-US" sz="1500" dirty="0"/>
          </a:p>
        </p:txBody>
      </p:sp>
      <p:pic>
        <p:nvPicPr>
          <p:cNvPr id="2" name="Naomi 14">
            <a:hlinkClick r:id="" action="ppaction://media"/>
            <a:extLst>
              <a:ext uri="{FF2B5EF4-FFF2-40B4-BE49-F238E27FC236}">
                <a16:creationId xmlns:a16="http://schemas.microsoft.com/office/drawing/2014/main" id="{E65A391D-ADBB-AD8D-EDE3-88D1B1B6F8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72046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05512"/>
    </mc:Choice>
    <mc:Fallback>
      <p:transition spd="slow" advTm="1055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51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431</TotalTime>
  <Words>1241</Words>
  <Application>Microsoft Office PowerPoint</Application>
  <PresentationFormat>Widescreen</PresentationFormat>
  <Paragraphs>193</Paragraphs>
  <Slides>14</Slides>
  <Notes>14</Notes>
  <HiddenSlides>0</HiddenSlides>
  <MMClips>14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3" baseType="lpstr">
      <vt:lpstr>Aptos</vt:lpstr>
      <vt:lpstr>Arial</vt:lpstr>
      <vt:lpstr>Bierstadt</vt:lpstr>
      <vt:lpstr>Cabin</vt:lpstr>
      <vt:lpstr>Inter</vt:lpstr>
      <vt:lpstr>Inter Bold</vt:lpstr>
      <vt:lpstr>Neue Haas Grotesk Text Pro</vt:lpstr>
      <vt:lpstr>Unbounded</vt:lpstr>
      <vt:lpstr>GestaltVTI</vt:lpstr>
      <vt:lpstr>Health &amp; Social Care.   </vt:lpstr>
      <vt:lpstr>PowerPoint Presentation</vt:lpstr>
      <vt:lpstr>PowerPoint Presentation</vt:lpstr>
      <vt:lpstr>PowerPoint Presentation</vt:lpstr>
      <vt:lpstr>PowerPoint Presentation</vt:lpstr>
      <vt:lpstr>Diabetes and the Cardiovascular System</vt:lpstr>
      <vt:lpstr>Diabetes &amp; the Pulmonary System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Jobz Workz</dc:creator>
  <cp:lastModifiedBy>Naomi Lubanza Kihani (2424519)</cp:lastModifiedBy>
  <cp:revision>4</cp:revision>
  <dcterms:created xsi:type="dcterms:W3CDTF">2026-03-15T10:51:36Z</dcterms:created>
  <dcterms:modified xsi:type="dcterms:W3CDTF">2026-03-20T12:19:50Z</dcterms:modified>
</cp:coreProperties>
</file>