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346" r:id="rId3"/>
    <p:sldId id="344" r:id="rId4"/>
    <p:sldId id="349" r:id="rId5"/>
    <p:sldId id="533" r:id="rId6"/>
    <p:sldId id="347" r:id="rId7"/>
    <p:sldId id="356" r:id="rId8"/>
    <p:sldId id="879" r:id="rId9"/>
    <p:sldId id="880" r:id="rId10"/>
    <p:sldId id="358" r:id="rId11"/>
    <p:sldId id="354" r:id="rId12"/>
    <p:sldId id="546" r:id="rId13"/>
    <p:sldId id="418" r:id="rId14"/>
    <p:sldId id="419" r:id="rId15"/>
    <p:sldId id="420" r:id="rId16"/>
    <p:sldId id="421" r:id="rId17"/>
    <p:sldId id="422" r:id="rId18"/>
    <p:sldId id="35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27B5E4-1D8C-497C-BC88-F3852CB3F704}" v="1" dt="2025-10-02T10:24:38.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2" autoAdjust="0"/>
    <p:restoredTop sz="94660"/>
  </p:normalViewPr>
  <p:slideViewPr>
    <p:cSldViewPr snapToGrid="0">
      <p:cViewPr varScale="1">
        <p:scale>
          <a:sx n="72" d="100"/>
          <a:sy n="72" d="100"/>
        </p:scale>
        <p:origin x="27"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6127B5E4-1D8C-497C-BC88-F3852CB3F704}"/>
    <pc:docChg chg="addSld delSld modSld">
      <pc:chgData name="James Williams" userId="c957a50b-491f-4d94-b4bc-52aca3e2340d" providerId="ADAL" clId="{6127B5E4-1D8C-497C-BC88-F3852CB3F704}" dt="2025-10-02T10:24:44.998" v="1" actId="2696"/>
      <pc:docMkLst>
        <pc:docMk/>
      </pc:docMkLst>
      <pc:sldChg chg="del">
        <pc:chgData name="James Williams" userId="c957a50b-491f-4d94-b4bc-52aca3e2340d" providerId="ADAL" clId="{6127B5E4-1D8C-497C-BC88-F3852CB3F704}" dt="2025-10-02T10:24:44.998" v="1" actId="2696"/>
        <pc:sldMkLst>
          <pc:docMk/>
          <pc:sldMk cId="3057015111" sldId="357"/>
        </pc:sldMkLst>
      </pc:sldChg>
      <pc:sldChg chg="add">
        <pc:chgData name="James Williams" userId="c957a50b-491f-4d94-b4bc-52aca3e2340d" providerId="ADAL" clId="{6127B5E4-1D8C-497C-BC88-F3852CB3F704}" dt="2025-10-02T10:24:38.374" v="0"/>
        <pc:sldMkLst>
          <pc:docMk/>
          <pc:sldMk cId="480536978" sldId="879"/>
        </pc:sldMkLst>
      </pc:sldChg>
      <pc:sldChg chg="add">
        <pc:chgData name="James Williams" userId="c957a50b-491f-4d94-b4bc-52aca3e2340d" providerId="ADAL" clId="{6127B5E4-1D8C-497C-BC88-F3852CB3F704}" dt="2025-10-02T10:24:38.374" v="0"/>
        <pc:sldMkLst>
          <pc:docMk/>
          <pc:sldMk cId="3137348426" sldId="88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0241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88986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4343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00579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81877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2194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2511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5656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96965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95542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0695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94123462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tex.stackexchange.com/questions/102858/url-in-new-line-bibtex"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tex.stackexchange.com/questions/43993/ieee-latex-style-grouping-references"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ex.stackexchange.com/questions/176543/table-merging-with-two-columns-and-text-in-ieee-conference-latex-format"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jurnal.untad.ac.id/jurnal/index.php/scientico/about/submissions"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hyperlink" Target="https://www.citethisforme.com/citation-generator/ieee/how-to-cite-boo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uperuser.com/questions/625333/creating-references-that-are-bracketed-numbers-not-citation" TargetMode="External"/><Relationship Id="rId7" Type="http://schemas.openxmlformats.org/officeDocument/2006/relationships/hyperlink" Target="https://www.youtube.com/watch?v=Ma94BvFpCbQ&amp;t=37s" TargetMode="External"/><Relationship Id="rId2" Type="http://schemas.openxmlformats.org/officeDocument/2006/relationships/image" Target="../media/image16.jpg"/><Relationship Id="rId1" Type="http://schemas.openxmlformats.org/officeDocument/2006/relationships/slideLayout" Target="../slideLayouts/slideLayout2.xml"/><Relationship Id="rId6" Type="http://schemas.openxmlformats.org/officeDocument/2006/relationships/hyperlink" Target="https://medium.com/academicianhelp/ieee-referencing-using-microsoft-word-66c855181d64" TargetMode="External"/><Relationship Id="rId5" Type="http://schemas.openxmlformats.org/officeDocument/2006/relationships/hyperlink" Target="https://ijs.uobaghdad.edu.iq/public/journals/1/03-Citation_and_Referencing_Guidelines.pdf" TargetMode="Externa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ieee.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5400" b="1" dirty="0"/>
              <a:t>IEEE Referencing</a:t>
            </a:r>
            <a:endParaRPr lang="en-US" sz="5400" b="1"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IEEE Referencing standard</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0187" y="1298906"/>
            <a:ext cx="11392053" cy="5052686"/>
          </a:xfrm>
        </p:spPr>
        <p:txBody>
          <a:bodyPr anchor="t">
            <a:noAutofit/>
          </a:bodyPr>
          <a:lstStyle/>
          <a:p>
            <a:pPr marL="414338" lvl="1" indent="-342900">
              <a:lnSpc>
                <a:spcPct val="115000"/>
              </a:lnSpc>
            </a:pPr>
            <a:r>
              <a:rPr lang="en-GB" sz="2800" dirty="0"/>
              <a:t>It is very important to </a:t>
            </a:r>
            <a:r>
              <a:rPr lang="en-GB" sz="2800" b="1" dirty="0"/>
              <a:t>reference in all your assignments </a:t>
            </a:r>
            <a:r>
              <a:rPr lang="en-GB" sz="2800" dirty="0"/>
              <a:t>to demonstrate how you have enhanced your learning and understanding of the topic and to show you have NOT plagiarised.</a:t>
            </a:r>
          </a:p>
          <a:p>
            <a:pPr marL="414338" lvl="1" indent="-342900">
              <a:lnSpc>
                <a:spcPct val="115000"/>
              </a:lnSpc>
            </a:pPr>
            <a:r>
              <a:rPr lang="en-GB" sz="2800" b="1" dirty="0"/>
              <a:t>IEEE is the referencing method used in Computing at UWTSD</a:t>
            </a:r>
            <a:r>
              <a:rPr lang="en-GB" sz="2800" dirty="0"/>
              <a:t>.</a:t>
            </a:r>
          </a:p>
          <a:p>
            <a:pPr marL="414338" lvl="1" indent="-342900">
              <a:lnSpc>
                <a:spcPct val="115000"/>
              </a:lnSpc>
            </a:pPr>
            <a:r>
              <a:rPr lang="en-GB" sz="2800" dirty="0"/>
              <a:t>IEEE is a </a:t>
            </a:r>
            <a:r>
              <a:rPr lang="en-GB" sz="2800" b="1" dirty="0"/>
              <a:t>numeric referencing style </a:t>
            </a:r>
            <a:r>
              <a:rPr lang="en-GB" sz="2800" dirty="0"/>
              <a:t>that uses </a:t>
            </a:r>
            <a:r>
              <a:rPr lang="en-GB" sz="2800" b="1" dirty="0"/>
              <a:t>citation numbers in square brackets [1] </a:t>
            </a:r>
            <a:r>
              <a:rPr lang="en-GB" sz="2800" dirty="0"/>
              <a:t>in the main text.</a:t>
            </a:r>
          </a:p>
          <a:p>
            <a:pPr marL="414338" lvl="1" indent="-342900">
              <a:lnSpc>
                <a:spcPct val="115000"/>
              </a:lnSpc>
            </a:pPr>
            <a:r>
              <a:rPr lang="en-GB" sz="2800" dirty="0"/>
              <a:t>And a formatted </a:t>
            </a:r>
            <a:r>
              <a:rPr lang="en-GB" sz="2800" b="1" dirty="0"/>
              <a:t>reference list </a:t>
            </a:r>
            <a:r>
              <a:rPr lang="en-GB" sz="2800" dirty="0"/>
              <a:t>at the end of the assessment.</a:t>
            </a:r>
          </a:p>
          <a:p>
            <a:pPr marL="414338" lvl="1" indent="-342900">
              <a:lnSpc>
                <a:spcPct val="115000"/>
              </a:lnSpc>
            </a:pPr>
            <a:r>
              <a:rPr lang="en-GB" sz="2800" b="0" i="0" dirty="0"/>
              <a:t>The University provides an IEEE Referencing guide to help and support you. To access the University’s IEEE Referencing guide </a:t>
            </a:r>
            <a:r>
              <a:rPr lang="en-GB" sz="2800" b="0" i="0" dirty="0">
                <a:hlinkClick r:id="rId2"/>
              </a:rPr>
              <a:t>click-here</a:t>
            </a:r>
            <a:r>
              <a:rPr lang="en-GB" sz="2800" b="0" i="0" dirty="0"/>
              <a: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8154292" y="318020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1184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19727"/>
            <a:ext cx="10515600" cy="1325563"/>
          </a:xfrm>
        </p:spPr>
        <p:txBody>
          <a:bodyPr/>
          <a:lstStyle/>
          <a:p>
            <a:r>
              <a:rPr lang="en-GB" b="1" u="sng" dirty="0"/>
              <a:t>IEEE references</a:t>
            </a:r>
            <a:endParaRPr lang="en-GB" u="sng" dirty="0"/>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838200" y="1189186"/>
            <a:ext cx="10515600" cy="2979653"/>
          </a:xfrm>
        </p:spPr>
        <p:txBody>
          <a:bodyPr/>
          <a:lstStyle/>
          <a:p>
            <a:pPr marL="0" indent="0">
              <a:buNone/>
            </a:pPr>
            <a:r>
              <a:rPr lang="en-GB" dirty="0"/>
              <a:t>An IEEE reference has two components:</a:t>
            </a:r>
          </a:p>
          <a:p>
            <a:pPr marL="514350" indent="-514350">
              <a:buFont typeface="+mj-lt"/>
              <a:buAutoNum type="arabicPeriod"/>
            </a:pPr>
            <a:r>
              <a:rPr lang="en-GB" b="1" dirty="0"/>
              <a:t>A</a:t>
            </a:r>
            <a:r>
              <a:rPr lang="en-GB" dirty="0"/>
              <a:t> </a:t>
            </a:r>
            <a:r>
              <a:rPr lang="en-GB" b="1" dirty="0"/>
              <a:t>citation </a:t>
            </a:r>
            <a:r>
              <a:rPr lang="en-GB" dirty="0"/>
              <a:t>= A number inside square brackets located in the main body of the text. </a:t>
            </a:r>
            <a:r>
              <a:rPr lang="en-US" dirty="0"/>
              <a:t>Each citation number should be enclosed in square brackets e.g. [1].</a:t>
            </a:r>
            <a:endParaRPr lang="en-GB" dirty="0"/>
          </a:p>
          <a:p>
            <a:pPr marL="514350" indent="-514350">
              <a:buFont typeface="+mj-lt"/>
              <a:buAutoNum type="arabicPeriod"/>
            </a:pPr>
            <a:r>
              <a:rPr lang="en-GB" dirty="0"/>
              <a:t>A </a:t>
            </a:r>
            <a:r>
              <a:rPr lang="en-GB" b="1" dirty="0"/>
              <a:t>Reference source = </a:t>
            </a:r>
            <a:r>
              <a:rPr lang="en-GB" sz="2800" dirty="0"/>
              <a:t>a corresponding formatted </a:t>
            </a:r>
            <a:r>
              <a:rPr lang="en-GB" sz="2800" b="1" dirty="0"/>
              <a:t>reference source </a:t>
            </a:r>
            <a:r>
              <a:rPr lang="en-GB" sz="2800" dirty="0"/>
              <a:t>at the end of the document.</a:t>
            </a:r>
          </a:p>
          <a:p>
            <a:pPr marL="514350" indent="-514350">
              <a:buFont typeface="+mj-lt"/>
              <a:buAutoNum type="arabicPeriod"/>
            </a:pPr>
            <a:endParaRPr lang="en-GB" dirty="0"/>
          </a:p>
        </p:txBody>
      </p:sp>
      <p:pic>
        <p:nvPicPr>
          <p:cNvPr id="10" name="Picture 9" descr="Text, letter&#10;&#10;Description automatically generated">
            <a:extLst>
              <a:ext uri="{FF2B5EF4-FFF2-40B4-BE49-F238E27FC236}">
                <a16:creationId xmlns:a16="http://schemas.microsoft.com/office/drawing/2014/main" id="{AD44EE1B-8B31-D8AA-44C1-EECA0D1C44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25807" y="3911042"/>
            <a:ext cx="7208580" cy="2654511"/>
          </a:xfrm>
          <a:prstGeom prst="rect">
            <a:avLst/>
          </a:prstGeom>
        </p:spPr>
      </p:pic>
      <p:sp>
        <p:nvSpPr>
          <p:cNvPr id="11" name="TextBox 10">
            <a:extLst>
              <a:ext uri="{FF2B5EF4-FFF2-40B4-BE49-F238E27FC236}">
                <a16:creationId xmlns:a16="http://schemas.microsoft.com/office/drawing/2014/main" id="{5CF9774C-D536-406B-DF7B-1AC7FBFD9B01}"/>
              </a:ext>
            </a:extLst>
          </p:cNvPr>
          <p:cNvSpPr txBox="1"/>
          <p:nvPr/>
        </p:nvSpPr>
        <p:spPr>
          <a:xfrm>
            <a:off x="2425807" y="6565553"/>
            <a:ext cx="5638800"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tex.stackexchange.com/questions/102858/url-in-new-line-bibtex"/>
              </a:rPr>
              <a:t>This Photo</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5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6810A1F-BD97-2F00-E962-1C83574FF183}"/>
              </a:ext>
            </a:extLst>
          </p:cNvPr>
          <p:cNvSpPr txBox="1"/>
          <p:nvPr/>
        </p:nvSpPr>
        <p:spPr>
          <a:xfrm>
            <a:off x="6526927" y="6156994"/>
            <a:ext cx="2475186"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Visited: 12/09/2014</a:t>
            </a:r>
          </a:p>
        </p:txBody>
      </p:sp>
    </p:spTree>
    <p:extLst>
      <p:ext uri="{BB962C8B-B14F-4D97-AF65-F5344CB8AC3E}">
        <p14:creationId xmlns:p14="http://schemas.microsoft.com/office/powerpoint/2010/main" val="2662368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p:txBody>
          <a:bodyPr/>
          <a:lstStyle/>
          <a:p>
            <a:r>
              <a:rPr lang="en-GB" dirty="0"/>
              <a:t>IEEE Example: </a:t>
            </a:r>
            <a:r>
              <a:rPr lang="en-GB" b="1" dirty="0"/>
              <a:t>Multiple citations.</a:t>
            </a:r>
            <a:endParaRPr lang="en-GB" dirty="0"/>
          </a:p>
        </p:txBody>
      </p:sp>
      <p:pic>
        <p:nvPicPr>
          <p:cNvPr id="6" name="Picture 5" descr="Text, letter&#10;&#10;Description automatically generated">
            <a:extLst>
              <a:ext uri="{FF2B5EF4-FFF2-40B4-BE49-F238E27FC236}">
                <a16:creationId xmlns:a16="http://schemas.microsoft.com/office/drawing/2014/main" id="{7D117384-326E-4774-A8CD-8A5D48AE5F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32941" y="1857897"/>
            <a:ext cx="8920299" cy="3583533"/>
          </a:xfrm>
          <a:prstGeom prst="rect">
            <a:avLst/>
          </a:prstGeom>
        </p:spPr>
      </p:pic>
      <p:sp>
        <p:nvSpPr>
          <p:cNvPr id="7" name="TextBox 6">
            <a:extLst>
              <a:ext uri="{FF2B5EF4-FFF2-40B4-BE49-F238E27FC236}">
                <a16:creationId xmlns:a16="http://schemas.microsoft.com/office/drawing/2014/main" id="{B7C3DF3D-7FEE-4BEE-A91B-8E0741191C62}"/>
              </a:ext>
            </a:extLst>
          </p:cNvPr>
          <p:cNvSpPr txBox="1"/>
          <p:nvPr/>
        </p:nvSpPr>
        <p:spPr>
          <a:xfrm>
            <a:off x="2721897" y="5441430"/>
            <a:ext cx="5879365"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tex.stackexchange.com/questions/43993/ieee-latex-style-grouping-reference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778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93136"/>
            <a:ext cx="10974860" cy="1325563"/>
          </a:xfrm>
        </p:spPr>
        <p:txBody>
          <a:bodyPr/>
          <a:lstStyle/>
          <a:p>
            <a:r>
              <a:rPr lang="en-GB" b="1" u="sng" dirty="0"/>
              <a:t>Referring to the same source multiple times</a:t>
            </a:r>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581797" y="1518699"/>
            <a:ext cx="10539284" cy="3646425"/>
          </a:xfrm>
        </p:spPr>
        <p:txBody>
          <a:bodyPr>
            <a:normAutofit lnSpcReduction="10000"/>
          </a:bodyPr>
          <a:lstStyle/>
          <a:p>
            <a:r>
              <a:rPr lang="en-US" dirty="0"/>
              <a:t>When using the same reference source more than once, you can use the same citation number, throughout the document. </a:t>
            </a:r>
          </a:p>
          <a:p>
            <a:r>
              <a:rPr lang="en-US" dirty="0"/>
              <a:t>In IEEE referencing, you do not have to provide a new citation number.</a:t>
            </a:r>
          </a:p>
          <a:p>
            <a:r>
              <a:rPr lang="en-US" dirty="0"/>
              <a:t>You only need to include a source once in the reference list. </a:t>
            </a:r>
          </a:p>
          <a:p>
            <a:r>
              <a:rPr lang="en-US" dirty="0"/>
              <a:t>When referring to a source multiple times (e.g. a book) and you want to refer to a specific part of the source, you can do it in the citation in the main text, for example: [1, pp. 5-10], [1, Appendix 1],  [1, Ch. 1, pp. 5-10], [1, Fig. 3].</a:t>
            </a:r>
            <a:endParaRPr lang="en-GB" dirty="0"/>
          </a:p>
        </p:txBody>
      </p:sp>
    </p:spTree>
    <p:extLst>
      <p:ext uri="{BB962C8B-B14F-4D97-AF65-F5344CB8AC3E}">
        <p14:creationId xmlns:p14="http://schemas.microsoft.com/office/powerpoint/2010/main" val="2208398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p:txBody>
          <a:bodyPr/>
          <a:lstStyle/>
          <a:p>
            <a:r>
              <a:rPr lang="en-GB" u="sng" dirty="0"/>
              <a:t>IEEE Citation example: </a:t>
            </a:r>
            <a:r>
              <a:rPr lang="en-GB" b="1" u="sng" dirty="0"/>
              <a:t>In a table and text.</a:t>
            </a:r>
            <a:endParaRPr lang="en-GB" u="sng" dirty="0"/>
          </a:p>
        </p:txBody>
      </p:sp>
      <p:sp>
        <p:nvSpPr>
          <p:cNvPr id="3" name="Content Placeholder 2">
            <a:extLst>
              <a:ext uri="{FF2B5EF4-FFF2-40B4-BE49-F238E27FC236}">
                <a16:creationId xmlns:a16="http://schemas.microsoft.com/office/drawing/2014/main" id="{A2D459AF-39C2-4F39-A6C0-FE5A9F66EEC1}"/>
              </a:ext>
            </a:extLst>
          </p:cNvPr>
          <p:cNvSpPr>
            <a:spLocks noGrp="1"/>
          </p:cNvSpPr>
          <p:nvPr>
            <p:ph idx="1"/>
          </p:nvPr>
        </p:nvSpPr>
        <p:spPr/>
        <p:txBody>
          <a:bodyPr/>
          <a:lstStyle/>
          <a:p>
            <a:endParaRPr lang="en-GB"/>
          </a:p>
        </p:txBody>
      </p:sp>
      <p:pic>
        <p:nvPicPr>
          <p:cNvPr id="4" name="Picture 3" descr="Graphical user interface, text&#10;&#10;Description automatically generated">
            <a:extLst>
              <a:ext uri="{FF2B5EF4-FFF2-40B4-BE49-F238E27FC236}">
                <a16:creationId xmlns:a16="http://schemas.microsoft.com/office/drawing/2014/main" id="{C8AF639B-40C2-4F95-A5F1-8F5367F9A58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991" b="8038"/>
          <a:stretch/>
        </p:blipFill>
        <p:spPr>
          <a:xfrm>
            <a:off x="0" y="1825625"/>
            <a:ext cx="12192000" cy="4590543"/>
          </a:xfrm>
          <a:prstGeom prst="rect">
            <a:avLst/>
          </a:prstGeom>
        </p:spPr>
      </p:pic>
      <p:sp>
        <p:nvSpPr>
          <p:cNvPr id="5" name="TextBox 4">
            <a:extLst>
              <a:ext uri="{FF2B5EF4-FFF2-40B4-BE49-F238E27FC236}">
                <a16:creationId xmlns:a16="http://schemas.microsoft.com/office/drawing/2014/main" id="{35E83246-428F-41E7-A5D6-4C21B65E980B}"/>
              </a:ext>
            </a:extLst>
          </p:cNvPr>
          <p:cNvSpPr txBox="1"/>
          <p:nvPr/>
        </p:nvSpPr>
        <p:spPr>
          <a:xfrm>
            <a:off x="1950000" y="8806326"/>
            <a:ext cx="121920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s://tex.stackexchange.com/questions/176543/table-merging-with-two-columns-and-text-in-ieee-conference-latex-format"/>
              </a:rPr>
              <a:t>This Photo</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9897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584404" y="357045"/>
            <a:ext cx="10515600" cy="1325563"/>
          </a:xfrm>
        </p:spPr>
        <p:txBody>
          <a:bodyPr/>
          <a:lstStyle/>
          <a:p>
            <a:r>
              <a:rPr lang="en-GB" dirty="0"/>
              <a:t>IEEE Example: </a:t>
            </a:r>
            <a:r>
              <a:rPr lang="en-GB" b="1" dirty="0"/>
              <a:t>Reference format</a:t>
            </a:r>
            <a:endParaRPr lang="en-GB" dirty="0"/>
          </a:p>
        </p:txBody>
      </p:sp>
      <p:pic>
        <p:nvPicPr>
          <p:cNvPr id="5" name="Content Placeholder 4" descr="Graphical user interface, text, application&#10;&#10;Description automatically generated">
            <a:extLst>
              <a:ext uri="{FF2B5EF4-FFF2-40B4-BE49-F238E27FC236}">
                <a16:creationId xmlns:a16="http://schemas.microsoft.com/office/drawing/2014/main" id="{F0216ECA-A21B-4313-9B80-EC858C07A6E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795" r="7585"/>
          <a:stretch/>
        </p:blipFill>
        <p:spPr>
          <a:xfrm>
            <a:off x="353242" y="2638492"/>
            <a:ext cx="11485515" cy="2795094"/>
          </a:xfrm>
        </p:spPr>
      </p:pic>
      <p:sp>
        <p:nvSpPr>
          <p:cNvPr id="6" name="TextBox 5">
            <a:extLst>
              <a:ext uri="{FF2B5EF4-FFF2-40B4-BE49-F238E27FC236}">
                <a16:creationId xmlns:a16="http://schemas.microsoft.com/office/drawing/2014/main" id="{620B8EF3-4F5E-426E-BE0B-E27395546B72}"/>
              </a:ext>
            </a:extLst>
          </p:cNvPr>
          <p:cNvSpPr txBox="1"/>
          <p:nvPr/>
        </p:nvSpPr>
        <p:spPr>
          <a:xfrm>
            <a:off x="492196" y="5433586"/>
            <a:ext cx="10515600"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jurnal.untad.ac.id/jurnal/index.php/scientico/about/submission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nc-sa/3.0/"/>
              </a:rPr>
              <a:t>CC BY-SA-NC</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B2DA249-0C3B-9154-8F6A-30385E117AA3}"/>
              </a:ext>
            </a:extLst>
          </p:cNvPr>
          <p:cNvSpPr txBox="1"/>
          <p:nvPr/>
        </p:nvSpPr>
        <p:spPr>
          <a:xfrm>
            <a:off x="525075" y="1529067"/>
            <a:ext cx="11141849" cy="954107"/>
          </a:xfrm>
          <a:prstGeom prst="rect">
            <a:avLst/>
          </a:prstGeom>
          <a:noFill/>
        </p:spPr>
        <p:txBody>
          <a:bodyPr wrap="square" rtlCol="0">
            <a:spAutoFit/>
          </a:bodyPr>
          <a:lstStyle/>
          <a:p>
            <a:r>
              <a:rPr lang="en-GB" sz="2800" dirty="0"/>
              <a:t>A reference list is usually located and appended at the end of a report. After the main body of text / task answers that include citation numbers.</a:t>
            </a:r>
          </a:p>
        </p:txBody>
      </p:sp>
    </p:spTree>
    <p:extLst>
      <p:ext uri="{BB962C8B-B14F-4D97-AF65-F5344CB8AC3E}">
        <p14:creationId xmlns:p14="http://schemas.microsoft.com/office/powerpoint/2010/main" val="765283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FAC71-32A8-0248-E5BE-2F8121ABCB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6130DA-1B84-AEAC-AF6A-B91459A785B7}"/>
              </a:ext>
            </a:extLst>
          </p:cNvPr>
          <p:cNvSpPr>
            <a:spLocks noGrp="1"/>
          </p:cNvSpPr>
          <p:nvPr>
            <p:ph type="title"/>
          </p:nvPr>
        </p:nvSpPr>
        <p:spPr/>
        <p:txBody>
          <a:bodyPr/>
          <a:lstStyle/>
          <a:p>
            <a:r>
              <a:rPr lang="en-GB" dirty="0"/>
              <a:t>IEEE Example: </a:t>
            </a:r>
            <a:r>
              <a:rPr lang="en-GB" b="1" dirty="0"/>
              <a:t>Reference format (Online)</a:t>
            </a:r>
            <a:endParaRPr lang="en-GB" dirty="0"/>
          </a:p>
        </p:txBody>
      </p:sp>
      <p:pic>
        <p:nvPicPr>
          <p:cNvPr id="20" name="Picture 19">
            <a:extLst>
              <a:ext uri="{FF2B5EF4-FFF2-40B4-BE49-F238E27FC236}">
                <a16:creationId xmlns:a16="http://schemas.microsoft.com/office/drawing/2014/main" id="{DA630312-B52D-CD4A-D6AD-20C1E6A48434}"/>
              </a:ext>
            </a:extLst>
          </p:cNvPr>
          <p:cNvPicPr>
            <a:picLocks noChangeAspect="1"/>
          </p:cNvPicPr>
          <p:nvPr/>
        </p:nvPicPr>
        <p:blipFill>
          <a:blip r:embed="rId2"/>
          <a:stretch>
            <a:fillRect/>
          </a:stretch>
        </p:blipFill>
        <p:spPr>
          <a:xfrm>
            <a:off x="105507" y="2567354"/>
            <a:ext cx="11980985" cy="1436290"/>
          </a:xfrm>
          <a:prstGeom prst="rect">
            <a:avLst/>
          </a:prstGeom>
        </p:spPr>
      </p:pic>
      <p:sp>
        <p:nvSpPr>
          <p:cNvPr id="18" name="Rectangle 17">
            <a:extLst>
              <a:ext uri="{FF2B5EF4-FFF2-40B4-BE49-F238E27FC236}">
                <a16:creationId xmlns:a16="http://schemas.microsoft.com/office/drawing/2014/main" id="{0D95400E-69B0-58C7-1733-088540D3CA60}"/>
              </a:ext>
            </a:extLst>
          </p:cNvPr>
          <p:cNvSpPr/>
          <p:nvPr/>
        </p:nvSpPr>
        <p:spPr>
          <a:xfrm>
            <a:off x="940190" y="3063933"/>
            <a:ext cx="2928425" cy="443132"/>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F5E4C412-AD15-1C1B-A77C-71D1D91329AE}"/>
              </a:ext>
            </a:extLst>
          </p:cNvPr>
          <p:cNvSpPr/>
          <p:nvPr/>
        </p:nvSpPr>
        <p:spPr>
          <a:xfrm>
            <a:off x="105507" y="3587235"/>
            <a:ext cx="3446585" cy="443132"/>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0536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a:xfrm>
            <a:off x="303975" y="178140"/>
            <a:ext cx="11448061" cy="1197055"/>
          </a:xfrm>
        </p:spPr>
        <p:txBody>
          <a:bodyPr/>
          <a:lstStyle/>
          <a:p>
            <a:r>
              <a:rPr lang="en-GB" dirty="0"/>
              <a:t>IEEE Example: </a:t>
            </a:r>
            <a:r>
              <a:rPr lang="en-GB" b="1" dirty="0"/>
              <a:t>Missing information</a:t>
            </a:r>
            <a:endParaRPr lang="en-GB" dirty="0"/>
          </a:p>
        </p:txBody>
      </p:sp>
      <p:sp>
        <p:nvSpPr>
          <p:cNvPr id="16" name="TextBox 15">
            <a:extLst>
              <a:ext uri="{FF2B5EF4-FFF2-40B4-BE49-F238E27FC236}">
                <a16:creationId xmlns:a16="http://schemas.microsoft.com/office/drawing/2014/main" id="{B865BA87-2DEA-3A36-E6C1-8FF9BBC8DB98}"/>
              </a:ext>
            </a:extLst>
          </p:cNvPr>
          <p:cNvSpPr txBox="1"/>
          <p:nvPr/>
        </p:nvSpPr>
        <p:spPr>
          <a:xfrm>
            <a:off x="713951" y="5501946"/>
            <a:ext cx="1076409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Note: Try to include all the relevant information. But if you can’t find some that’s ok. Sometimes the publication date may </a:t>
            </a:r>
            <a:r>
              <a:rPr kumimoji="0" lang="en-GB" sz="1600" b="0" i="0" u="none" strike="noStrike" kern="1200" cap="none" spc="0" normalizeH="0" baseline="0" noProof="0" dirty="0" err="1">
                <a:ln>
                  <a:noFill/>
                </a:ln>
                <a:solidFill>
                  <a:prstClr val="white"/>
                </a:solidFill>
                <a:effectLst/>
                <a:uLnTx/>
                <a:uFillTx/>
                <a:latin typeface="Calibri" panose="020F0502020204030204"/>
                <a:ea typeface="+mn-ea"/>
                <a:cs typeface="+mn-cs"/>
              </a:rPr>
              <a:t>ont</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be available. Also in the 2nd example above there was no author, so the corporate/organisation name was used. It is important to try to include ALL the relevant details, but sometimes if the details are not available, then it’s ok to leave them out. The most important consideration with referencing, is to try to follow the format and to be as consistent as possible. There will always be some omissions here and there. And that’s ok.</a:t>
            </a:r>
          </a:p>
        </p:txBody>
      </p:sp>
      <p:sp>
        <p:nvSpPr>
          <p:cNvPr id="14" name="Rectangle 13">
            <a:extLst>
              <a:ext uri="{FF2B5EF4-FFF2-40B4-BE49-F238E27FC236}">
                <a16:creationId xmlns:a16="http://schemas.microsoft.com/office/drawing/2014/main" id="{7A711CC2-26D5-AA27-A0A9-264A9C3E2BDC}"/>
              </a:ext>
            </a:extLst>
          </p:cNvPr>
          <p:cNvSpPr/>
          <p:nvPr/>
        </p:nvSpPr>
        <p:spPr>
          <a:xfrm>
            <a:off x="5570806" y="2454812"/>
            <a:ext cx="2736166"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C8DC114-0455-19DA-5FC5-9A36AB2E60BB}"/>
              </a:ext>
            </a:extLst>
          </p:cNvPr>
          <p:cNvSpPr/>
          <p:nvPr/>
        </p:nvSpPr>
        <p:spPr>
          <a:xfrm>
            <a:off x="6222608" y="3389997"/>
            <a:ext cx="3294186"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7306C56-BA8D-8E65-7353-255029AD1A4F}"/>
              </a:ext>
            </a:extLst>
          </p:cNvPr>
          <p:cNvPicPr>
            <a:picLocks noChangeAspect="1"/>
          </p:cNvPicPr>
          <p:nvPr/>
        </p:nvPicPr>
        <p:blipFill>
          <a:blip r:embed="rId2"/>
          <a:stretch>
            <a:fillRect/>
          </a:stretch>
        </p:blipFill>
        <p:spPr>
          <a:xfrm>
            <a:off x="348175" y="1191586"/>
            <a:ext cx="11495649" cy="4225199"/>
          </a:xfrm>
          <a:prstGeom prst="rect">
            <a:avLst/>
          </a:prstGeom>
        </p:spPr>
      </p:pic>
      <p:sp>
        <p:nvSpPr>
          <p:cNvPr id="20" name="Rectangle 19">
            <a:extLst>
              <a:ext uri="{FF2B5EF4-FFF2-40B4-BE49-F238E27FC236}">
                <a16:creationId xmlns:a16="http://schemas.microsoft.com/office/drawing/2014/main" id="{72C0FE45-93E8-CBCC-0F7F-CF8400A9BFF8}"/>
              </a:ext>
            </a:extLst>
          </p:cNvPr>
          <p:cNvSpPr/>
          <p:nvPr/>
        </p:nvSpPr>
        <p:spPr>
          <a:xfrm>
            <a:off x="6222608" y="2218122"/>
            <a:ext cx="5348069"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35EF206-3257-2130-8B22-5FF87EC61A4C}"/>
              </a:ext>
            </a:extLst>
          </p:cNvPr>
          <p:cNvSpPr txBox="1"/>
          <p:nvPr/>
        </p:nvSpPr>
        <p:spPr>
          <a:xfrm>
            <a:off x="6373857" y="3338531"/>
            <a:ext cx="5260125" cy="1015663"/>
          </a:xfrm>
          <a:prstGeom prst="rect">
            <a:avLst/>
          </a:prstGeom>
          <a:solidFill>
            <a:schemeClr val="tx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Missing publication date.</a:t>
            </a:r>
            <a:b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Sometime the author may not be available too.</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cxnSp>
        <p:nvCxnSpPr>
          <p:cNvPr id="6" name="Straight Arrow Connector 5">
            <a:extLst>
              <a:ext uri="{FF2B5EF4-FFF2-40B4-BE49-F238E27FC236}">
                <a16:creationId xmlns:a16="http://schemas.microsoft.com/office/drawing/2014/main" id="{0621942B-3D6F-D5EF-20F4-C91DE271155D}"/>
              </a:ext>
            </a:extLst>
          </p:cNvPr>
          <p:cNvCxnSpPr/>
          <p:nvPr/>
        </p:nvCxnSpPr>
        <p:spPr>
          <a:xfrm flipH="1" flipV="1">
            <a:off x="6147582" y="2454812"/>
            <a:ext cx="75026" cy="108377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4C4FA1F-A9F0-713C-BF27-C703B478EB5C}"/>
              </a:ext>
            </a:extLst>
          </p:cNvPr>
          <p:cNvCxnSpPr>
            <a:cxnSpLocks/>
          </p:cNvCxnSpPr>
          <p:nvPr/>
        </p:nvCxnSpPr>
        <p:spPr>
          <a:xfrm flipH="1">
            <a:off x="1976511" y="3846362"/>
            <a:ext cx="4277945" cy="42318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7F6E192-4FF5-E4FB-9484-DC52399A9617}"/>
              </a:ext>
            </a:extLst>
          </p:cNvPr>
          <p:cNvSpPr/>
          <p:nvPr/>
        </p:nvSpPr>
        <p:spPr>
          <a:xfrm>
            <a:off x="1258568" y="4343249"/>
            <a:ext cx="717943"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7348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Picture 5">
            <a:hlinkClick r:id="rId2"/>
            <a:extLst>
              <a:ext uri="{FF2B5EF4-FFF2-40B4-BE49-F238E27FC236}">
                <a16:creationId xmlns:a16="http://schemas.microsoft.com/office/drawing/2014/main" id="{54B9B174-D975-4320-8088-75180EEB68BA}"/>
              </a:ext>
            </a:extLst>
          </p:cNvPr>
          <p:cNvPicPr>
            <a:picLocks noChangeAspect="1"/>
          </p:cNvPicPr>
          <p:nvPr/>
        </p:nvPicPr>
        <p:blipFill>
          <a:blip r:embed="rId3"/>
          <a:stretch>
            <a:fillRect/>
          </a:stretch>
        </p:blipFill>
        <p:spPr>
          <a:xfrm>
            <a:off x="6465659" y="1342278"/>
            <a:ext cx="4822062" cy="42997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76633" y="1416988"/>
            <a:ext cx="5430509" cy="4407052"/>
          </a:xfrm>
        </p:spPr>
        <p:txBody>
          <a:bodyPr anchor="t">
            <a:noAutofit/>
          </a:bodyPr>
          <a:lstStyle/>
          <a:p>
            <a:pPr marL="414338" lvl="1" indent="-342900">
              <a:lnSpc>
                <a:spcPct val="100000"/>
              </a:lnSpc>
              <a:spcBef>
                <a:spcPts val="0"/>
              </a:spcBef>
            </a:pPr>
            <a:r>
              <a:rPr lang="en-GB" sz="2800" b="0" i="0" dirty="0"/>
              <a:t>As mentioned, the University provides an IEEE Referencing guide to help and support you.</a:t>
            </a:r>
            <a:endParaRPr lang="en-GB" sz="2800" dirty="0"/>
          </a:p>
          <a:p>
            <a:pPr marL="414338" lvl="1" indent="-342900">
              <a:lnSpc>
                <a:spcPct val="100000"/>
              </a:lnSpc>
              <a:spcBef>
                <a:spcPts val="0"/>
              </a:spcBef>
            </a:pPr>
            <a:r>
              <a:rPr lang="en-GB" sz="2800" dirty="0"/>
              <a:t>Let’s look at some IEEE reference examples in pages 10 - 15 of the guide.</a:t>
            </a:r>
          </a:p>
          <a:p>
            <a:pPr marL="871538" lvl="2" indent="-342900">
              <a:lnSpc>
                <a:spcPct val="100000"/>
              </a:lnSpc>
              <a:spcBef>
                <a:spcPts val="0"/>
              </a:spcBef>
            </a:pPr>
            <a:r>
              <a:rPr lang="en-GB" dirty="0"/>
              <a:t>UWTSD </a:t>
            </a:r>
            <a:r>
              <a:rPr lang="en-GB" b="0" i="0" dirty="0"/>
              <a:t>IEEE Referencing guide </a:t>
            </a:r>
            <a:r>
              <a:rPr lang="en-GB" b="0" i="0" dirty="0">
                <a:hlinkClick r:id="rId2"/>
              </a:rPr>
              <a:t>click-here</a:t>
            </a:r>
            <a:r>
              <a:rPr lang="en-GB" b="0" i="0" dirty="0"/>
              <a:t>.</a:t>
            </a:r>
          </a:p>
          <a:p>
            <a:pPr marL="871538" lvl="2" indent="-342900">
              <a:lnSpc>
                <a:spcPct val="100000"/>
              </a:lnSpc>
              <a:spcBef>
                <a:spcPts val="0"/>
              </a:spcBef>
            </a:pPr>
            <a:r>
              <a:rPr lang="en-GB" dirty="0"/>
              <a:t>Or URL: </a:t>
            </a:r>
            <a:r>
              <a:rPr lang="en-GB" dirty="0">
                <a:hlinkClick r:id="rId2"/>
              </a:rPr>
              <a:t>https://tinyurl.com/y4vsv8yy</a:t>
            </a:r>
            <a:r>
              <a:rPr lang="en-GB" dirty="0"/>
              <a:t>.</a:t>
            </a:r>
            <a:endParaRPr lang="en-GB" b="0" i="0" dirty="0"/>
          </a:p>
          <a:p>
            <a:pPr marL="871538" lvl="2" indent="-342900">
              <a:lnSpc>
                <a:spcPct val="100000"/>
              </a:lnSpc>
              <a:spcBef>
                <a:spcPts val="0"/>
              </a:spcBef>
            </a:pPr>
            <a:endParaRPr lang="en-GB" dirty="0"/>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UWTSD IEEE Referencing handbook.</a:t>
            </a:r>
          </a:p>
        </p:txBody>
      </p:sp>
      <p:pic>
        <p:nvPicPr>
          <p:cNvPr id="9" name="Graphic 8" descr="Cursor with solid fill">
            <a:extLst>
              <a:ext uri="{FF2B5EF4-FFF2-40B4-BE49-F238E27FC236}">
                <a16:creationId xmlns:a16="http://schemas.microsoft.com/office/drawing/2014/main" id="{A93D76DC-05EA-35D7-2A59-5E1CD0C1B16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17676" y="4198589"/>
            <a:ext cx="2886794" cy="2886794"/>
          </a:xfrm>
          <a:prstGeom prst="rect">
            <a:avLst/>
          </a:prstGeom>
        </p:spPr>
      </p:pic>
      <p:pic>
        <p:nvPicPr>
          <p:cNvPr id="19" name="Graphic 18" descr="Cursor with solid fill">
            <a:extLst>
              <a:ext uri="{FF2B5EF4-FFF2-40B4-BE49-F238E27FC236}">
                <a16:creationId xmlns:a16="http://schemas.microsoft.com/office/drawing/2014/main" id="{7EAE0AD5-1FD5-1837-277D-F3EA324B9BA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5416679" y="3983517"/>
            <a:ext cx="1358641" cy="1358641"/>
          </a:xfrm>
          <a:prstGeom prst="rect">
            <a:avLst/>
          </a:prstGeom>
        </p:spPr>
      </p:pic>
    </p:spTree>
    <p:extLst>
      <p:ext uri="{BB962C8B-B14F-4D97-AF65-F5344CB8AC3E}">
        <p14:creationId xmlns:p14="http://schemas.microsoft.com/office/powerpoint/2010/main" val="3103023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D742F-D7A9-40D4-90A2-E50B71E1641D}"/>
              </a:ext>
            </a:extLst>
          </p:cNvPr>
          <p:cNvSpPr>
            <a:spLocks noGrp="1"/>
          </p:cNvSpPr>
          <p:nvPr>
            <p:ph type="title"/>
          </p:nvPr>
        </p:nvSpPr>
        <p:spPr/>
        <p:txBody>
          <a:bodyPr/>
          <a:lstStyle/>
          <a:p>
            <a:r>
              <a:rPr lang="en-GB" b="1" u="sng" dirty="0"/>
              <a:t>Many IEEE support sources available</a:t>
            </a:r>
          </a:p>
        </p:txBody>
      </p:sp>
      <p:sp>
        <p:nvSpPr>
          <p:cNvPr id="3" name="Content Placeholder 2">
            <a:extLst>
              <a:ext uri="{FF2B5EF4-FFF2-40B4-BE49-F238E27FC236}">
                <a16:creationId xmlns:a16="http://schemas.microsoft.com/office/drawing/2014/main" id="{8184B772-9A05-44B5-8191-7DB720421E36}"/>
              </a:ext>
            </a:extLst>
          </p:cNvPr>
          <p:cNvSpPr>
            <a:spLocks noGrp="1"/>
          </p:cNvSpPr>
          <p:nvPr>
            <p:ph idx="1"/>
          </p:nvPr>
        </p:nvSpPr>
        <p:spPr/>
        <p:txBody>
          <a:bodyPr>
            <a:normAutofit/>
          </a:bodyPr>
          <a:lstStyle/>
          <a:p>
            <a:r>
              <a:rPr lang="en-GB" sz="2800" b="0" i="0" dirty="0"/>
              <a:t>As mentioned, the University provides an IEEE Referencing guide to help and support you. The guide shows you how to reference using </a:t>
            </a:r>
            <a:r>
              <a:rPr lang="en-GB" dirty="0"/>
              <a:t>IEEE and how to </a:t>
            </a:r>
            <a:r>
              <a:rPr lang="en-GB" sz="2800" b="0" i="0" dirty="0"/>
              <a:t>format different types of research sources in the Reference list, whether it be an article, book, imag</a:t>
            </a:r>
            <a:r>
              <a:rPr lang="en-GB" dirty="0"/>
              <a:t>e/figure or video.</a:t>
            </a:r>
            <a:endParaRPr lang="en-GB" sz="2800" b="0" i="0" dirty="0"/>
          </a:p>
          <a:p>
            <a:r>
              <a:rPr lang="en-GB" dirty="0"/>
              <a:t>If stuck, remember, there are many other helpful sources online that can help you. Try searching Google or YouTube for further guidance, if needed. For example:</a:t>
            </a:r>
            <a:br>
              <a:rPr lang="en-GB" dirty="0"/>
            </a:br>
            <a:r>
              <a:rPr lang="en-GB" dirty="0">
                <a:solidFill>
                  <a:schemeClr val="bg1"/>
                </a:solidFill>
                <a:highlight>
                  <a:srgbClr val="FFFF00"/>
                </a:highlight>
              </a:rPr>
              <a:t>Citethisforme.com</a:t>
            </a:r>
            <a:r>
              <a:rPr lang="en-GB" dirty="0"/>
              <a:t> shows you how to format different research sources using the IEEE style. </a:t>
            </a:r>
            <a:endParaRPr lang="en-GB" sz="1800" dirty="0"/>
          </a:p>
          <a:p>
            <a:pPr lvl="1"/>
            <a:r>
              <a:rPr lang="en-US" sz="2800" dirty="0">
                <a:hlinkClick r:id="rId2">
                  <a:extLst>
                    <a:ext uri="{A12FA001-AC4F-418D-AE19-62706E023703}">
                      <ahyp:hlinkClr xmlns:ahyp="http://schemas.microsoft.com/office/drawing/2018/hyperlinkcolor" val="tx"/>
                    </a:ext>
                  </a:extLst>
                </a:hlinkClick>
              </a:rPr>
              <a:t>Guides: How to reference in IEEE style by CiteThisForMe.com</a:t>
            </a:r>
            <a:r>
              <a:rPr lang="en-US" sz="2800" dirty="0"/>
              <a:t>.</a:t>
            </a:r>
          </a:p>
        </p:txBody>
      </p:sp>
    </p:spTree>
    <p:extLst>
      <p:ext uri="{BB962C8B-B14F-4D97-AF65-F5344CB8AC3E}">
        <p14:creationId xmlns:p14="http://schemas.microsoft.com/office/powerpoint/2010/main" val="3671395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AB72139-038C-2FBC-D0D9-FA2E7A471D30}"/>
              </a:ext>
            </a:extLst>
          </p:cNvPr>
          <p:cNvPicPr>
            <a:picLocks noChangeAspect="1"/>
          </p:cNvPicPr>
          <p:nvPr/>
        </p:nvPicPr>
        <p:blipFill>
          <a:blip r:embed="rId2"/>
          <a:stretch>
            <a:fillRect/>
          </a:stretch>
        </p:blipFill>
        <p:spPr>
          <a:xfrm>
            <a:off x="7223167" y="3429000"/>
            <a:ext cx="4714875" cy="3228975"/>
          </a:xfrm>
          <a:prstGeom prst="rect">
            <a:avLst/>
          </a:prstGeom>
        </p:spPr>
      </p:pic>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a:xfrm>
            <a:off x="500448" y="348649"/>
            <a:ext cx="10515600" cy="1325563"/>
          </a:xfrm>
        </p:spPr>
        <p:txBody>
          <a:bodyPr>
            <a:normAutofit/>
          </a:bodyPr>
          <a:lstStyle/>
          <a:p>
            <a:r>
              <a:rPr lang="en-GB" b="1" u="sng" dirty="0"/>
              <a:t>IEEE Referencing in Microsoft Word.</a:t>
            </a:r>
            <a:endParaRPr lang="en-GB" u="sng" dirty="0"/>
          </a:p>
        </p:txBody>
      </p:sp>
      <p:sp>
        <p:nvSpPr>
          <p:cNvPr id="6" name="Content Placeholder 2">
            <a:extLst>
              <a:ext uri="{FF2B5EF4-FFF2-40B4-BE49-F238E27FC236}">
                <a16:creationId xmlns:a16="http://schemas.microsoft.com/office/drawing/2014/main" id="{E191DD1F-3DDF-332E-33A6-4E3CDCA07DD2}"/>
              </a:ext>
            </a:extLst>
          </p:cNvPr>
          <p:cNvSpPr>
            <a:spLocks noGrp="1"/>
          </p:cNvSpPr>
          <p:nvPr>
            <p:ph idx="1"/>
          </p:nvPr>
        </p:nvSpPr>
        <p:spPr>
          <a:xfrm>
            <a:off x="648730" y="1560126"/>
            <a:ext cx="10515600" cy="4351338"/>
          </a:xfrm>
          <a:solidFill>
            <a:schemeClr val="bg1">
              <a:alpha val="55000"/>
            </a:schemeClr>
          </a:solidFill>
        </p:spPr>
        <p:txBody>
          <a:bodyPr>
            <a:normAutofit/>
          </a:bodyPr>
          <a:lstStyle/>
          <a:p>
            <a:r>
              <a:rPr lang="en-US" dirty="0"/>
              <a:t>MS Word has a built-in reference function, that allows you to enter citations and reference sources in your documents. It is simple to do:</a:t>
            </a:r>
          </a:p>
          <a:p>
            <a:r>
              <a:rPr lang="en-US" dirty="0"/>
              <a:t>To add a new citation, first add the reference source information: </a:t>
            </a:r>
          </a:p>
          <a:p>
            <a:pPr marL="971550" lvl="1" indent="-514350">
              <a:buFont typeface="+mj-lt"/>
              <a:buAutoNum type="arabicPeriod"/>
            </a:pPr>
            <a:r>
              <a:rPr lang="en-US" dirty="0"/>
              <a:t>Choose IEEE citation style in the Reference tab &gt; Style option menu.</a:t>
            </a:r>
          </a:p>
          <a:p>
            <a:pPr marL="971550" lvl="1" indent="-514350">
              <a:buFont typeface="+mj-lt"/>
              <a:buAutoNum type="arabicPeriod"/>
            </a:pPr>
            <a:r>
              <a:rPr lang="en-US" dirty="0"/>
              <a:t>Put the cursor in the text where you want to add a citation. </a:t>
            </a:r>
          </a:p>
          <a:p>
            <a:pPr marL="971550" lvl="1" indent="-514350">
              <a:buFont typeface="+mj-lt"/>
              <a:buAutoNum type="arabicPeriod"/>
            </a:pPr>
            <a:r>
              <a:rPr lang="en-US" dirty="0"/>
              <a:t>Select: Insert Citation &gt; Add New Source.</a:t>
            </a:r>
          </a:p>
          <a:p>
            <a:pPr marL="514350" indent="-514350">
              <a:buFont typeface="+mj-lt"/>
              <a:buAutoNum type="arabicPeriod"/>
            </a:pPr>
            <a:endParaRPr lang="en-US" dirty="0"/>
          </a:p>
        </p:txBody>
      </p:sp>
      <p:sp>
        <p:nvSpPr>
          <p:cNvPr id="10" name="TextBox 9">
            <a:extLst>
              <a:ext uri="{FF2B5EF4-FFF2-40B4-BE49-F238E27FC236}">
                <a16:creationId xmlns:a16="http://schemas.microsoft.com/office/drawing/2014/main" id="{8B9730E9-E141-2A72-F127-A0A43810B101}"/>
              </a:ext>
            </a:extLst>
          </p:cNvPr>
          <p:cNvSpPr txBox="1"/>
          <p:nvPr/>
        </p:nvSpPr>
        <p:spPr>
          <a:xfrm>
            <a:off x="543698" y="4543821"/>
            <a:ext cx="5362832" cy="15081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Note: Whereas MS Word can automatically create Reference lists it cannot yet autonomically extract reference information. Later in the module we will learn how to use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Automatic Reference managers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for this purpose.</a:t>
            </a:r>
          </a:p>
        </p:txBody>
      </p:sp>
    </p:spTree>
    <p:extLst>
      <p:ext uri="{BB962C8B-B14F-4D97-AF65-F5344CB8AC3E}">
        <p14:creationId xmlns:p14="http://schemas.microsoft.com/office/powerpoint/2010/main" val="4189901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837679-E2B2-496C-894E-DFEE60CCA6EB}"/>
              </a:ext>
            </a:extLst>
          </p:cNvPr>
          <p:cNvPicPr>
            <a:picLocks noChangeAspect="1"/>
          </p:cNvPicPr>
          <p:nvPr/>
        </p:nvPicPr>
        <p:blipFill rotWithShape="1">
          <a:blip r:embed="rId2"/>
          <a:srcRect t="6725" b="16989"/>
          <a:stretch/>
        </p:blipFill>
        <p:spPr>
          <a:xfrm>
            <a:off x="667265" y="906051"/>
            <a:ext cx="11080921" cy="5635441"/>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76599" y="316508"/>
            <a:ext cx="11323422" cy="58477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1. </a:t>
            </a:r>
            <a:r>
              <a:rPr kumimoji="0" lang="en-GB" sz="2800" b="0" i="0" u="none" strike="noStrike" kern="1200" cap="none" spc="0" normalizeH="0" baseline="0" noProof="0" dirty="0">
                <a:ln>
                  <a:noFill/>
                </a:ln>
                <a:solidFill>
                  <a:srgbClr val="FFFF00"/>
                </a:solidFill>
                <a:effectLst/>
                <a:uLnTx/>
                <a:uFillTx/>
                <a:latin typeface="Calibri" panose="020F0502020204030204"/>
                <a:ea typeface="+mn-ea"/>
                <a:cs typeface="+mn-cs"/>
              </a:rPr>
              <a:t>Go to ‘References’ tab &amp; ‘Insert citation’ to insert a new source &amp; citation:</a:t>
            </a:r>
          </a:p>
        </p:txBody>
      </p:sp>
    </p:spTree>
    <p:extLst>
      <p:ext uri="{BB962C8B-B14F-4D97-AF65-F5344CB8AC3E}">
        <p14:creationId xmlns:p14="http://schemas.microsoft.com/office/powerpoint/2010/main" val="2040473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26EDCA-CCD3-0A90-B561-579B1DCAC5A4}"/>
              </a:ext>
            </a:extLst>
          </p:cNvPr>
          <p:cNvPicPr>
            <a:picLocks noChangeAspect="1"/>
          </p:cNvPicPr>
          <p:nvPr/>
        </p:nvPicPr>
        <p:blipFill rotWithShape="1">
          <a:blip r:embed="rId2"/>
          <a:srcRect l="11277" t="7088" r="4849" b="14041"/>
          <a:stretch/>
        </p:blipFill>
        <p:spPr>
          <a:xfrm>
            <a:off x="1033847" y="296562"/>
            <a:ext cx="10124305" cy="6346985"/>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6" y="296562"/>
            <a:ext cx="6051207" cy="58477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2. Type in reference source details. </a:t>
            </a:r>
          </a:p>
        </p:txBody>
      </p:sp>
    </p:spTree>
    <p:extLst>
      <p:ext uri="{BB962C8B-B14F-4D97-AF65-F5344CB8AC3E}">
        <p14:creationId xmlns:p14="http://schemas.microsoft.com/office/powerpoint/2010/main" val="3381641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9A9EC4-E106-2143-FA1C-6D9F2B09A8B9}"/>
              </a:ext>
            </a:extLst>
          </p:cNvPr>
          <p:cNvPicPr>
            <a:picLocks noChangeAspect="1"/>
          </p:cNvPicPr>
          <p:nvPr/>
        </p:nvPicPr>
        <p:blipFill rotWithShape="1">
          <a:blip r:embed="rId2"/>
          <a:srcRect l="6826" t="6726" b="7461"/>
          <a:stretch/>
        </p:blipFill>
        <p:spPr>
          <a:xfrm>
            <a:off x="890039" y="232572"/>
            <a:ext cx="10411921" cy="6392856"/>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7" y="296562"/>
            <a:ext cx="10150792" cy="584775"/>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3. Click on ‘References’ to automatically add ‘Reference list’. </a:t>
            </a:r>
          </a:p>
        </p:txBody>
      </p:sp>
    </p:spTree>
    <p:extLst>
      <p:ext uri="{BB962C8B-B14F-4D97-AF65-F5344CB8AC3E}">
        <p14:creationId xmlns:p14="http://schemas.microsoft.com/office/powerpoint/2010/main" val="201113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44A188-9BFF-FECC-DEBA-DCA5DA0E70E5}"/>
              </a:ext>
            </a:extLst>
          </p:cNvPr>
          <p:cNvSpPr txBox="1"/>
          <p:nvPr/>
        </p:nvSpPr>
        <p:spPr>
          <a:xfrm>
            <a:off x="184836" y="296562"/>
            <a:ext cx="11249518" cy="230832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4.</a:t>
            </a: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3200" b="0" i="0" u="none" strike="noStrike" kern="1200" cap="none" spc="0" normalizeH="0" baseline="0" noProof="0" dirty="0">
                <a:ln>
                  <a:noFill/>
                </a:ln>
                <a:solidFill>
                  <a:srgbClr val="FFFF00"/>
                </a:solidFill>
                <a:effectLst/>
                <a:uLnTx/>
                <a:uFillTx/>
                <a:latin typeface="Calibri" panose="020F0502020204030204"/>
                <a:ea typeface="+mn-ea"/>
                <a:cs typeface="+mn-cs"/>
              </a:rPr>
              <a:t>Cite the source again: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After you have added a source to your list, you can easily cite it again in your text, by: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1. Placing your cursor where you want to add the citation number.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2. Choose the source you want to cite from the References list: References &gt; Insert Citation.</a:t>
            </a:r>
            <a:endPar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BD65183-FA6F-0A5E-30EB-EE2F0720E2DE}"/>
              </a:ext>
            </a:extLst>
          </p:cNvPr>
          <p:cNvPicPr>
            <a:picLocks noChangeAspect="1"/>
          </p:cNvPicPr>
          <p:nvPr/>
        </p:nvPicPr>
        <p:blipFill rotWithShape="1">
          <a:blip r:embed="rId2"/>
          <a:srcRect l="15641" t="6355" r="17142" b="36001"/>
          <a:stretch/>
        </p:blipFill>
        <p:spPr>
          <a:xfrm>
            <a:off x="2856411" y="2237873"/>
            <a:ext cx="7524206" cy="4301743"/>
          </a:xfrm>
          <a:prstGeom prst="rect">
            <a:avLst/>
          </a:prstGeom>
        </p:spPr>
      </p:pic>
    </p:spTree>
    <p:extLst>
      <p:ext uri="{BB962C8B-B14F-4D97-AF65-F5344CB8AC3E}">
        <p14:creationId xmlns:p14="http://schemas.microsoft.com/office/powerpoint/2010/main" val="1796059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1747-90CE-F865-5A5C-FCEA3B8EB195}"/>
              </a:ext>
            </a:extLst>
          </p:cNvPr>
          <p:cNvSpPr>
            <a:spLocks noGrp="1"/>
          </p:cNvSpPr>
          <p:nvPr>
            <p:ph type="title"/>
          </p:nvPr>
        </p:nvSpPr>
        <p:spPr/>
        <p:txBody>
          <a:bodyPr>
            <a:normAutofit fontScale="90000"/>
          </a:bodyPr>
          <a:lstStyle/>
          <a:p>
            <a:r>
              <a:rPr lang="en-GB" sz="5300" dirty="0"/>
              <a:t>Bg. </a:t>
            </a:r>
            <a:r>
              <a:rPr lang="en-GB" dirty="0"/>
              <a:t>Additional guides: </a:t>
            </a:r>
            <a:br>
              <a:rPr lang="en-GB" dirty="0"/>
            </a:br>
            <a:r>
              <a:rPr lang="en-US" b="1" u="sng" dirty="0"/>
              <a:t>IEEE Referencing using Microsoft Word</a:t>
            </a:r>
            <a:endParaRPr lang="en-GB" b="1" u="sng" dirty="0"/>
          </a:p>
        </p:txBody>
      </p:sp>
      <p:pic>
        <p:nvPicPr>
          <p:cNvPr id="4" name="Picture 3" descr="Graphical user interface, application&#10;&#10;Description automatically generated">
            <a:extLst>
              <a:ext uri="{FF2B5EF4-FFF2-40B4-BE49-F238E27FC236}">
                <a16:creationId xmlns:a16="http://schemas.microsoft.com/office/drawing/2014/main" id="{94969381-A70F-0DC4-E56A-D6B3A8DCE39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593"/>
          <a:stretch/>
        </p:blipFill>
        <p:spPr>
          <a:xfrm>
            <a:off x="6945587" y="3756453"/>
            <a:ext cx="5153864" cy="2605175"/>
          </a:xfrm>
          <a:prstGeom prst="rect">
            <a:avLst/>
          </a:prstGeom>
        </p:spPr>
      </p:pic>
      <p:sp>
        <p:nvSpPr>
          <p:cNvPr id="5" name="TextBox 4">
            <a:extLst>
              <a:ext uri="{FF2B5EF4-FFF2-40B4-BE49-F238E27FC236}">
                <a16:creationId xmlns:a16="http://schemas.microsoft.com/office/drawing/2014/main" id="{4217897E-C0E8-23FC-BD6C-1F934139ABE9}"/>
              </a:ext>
            </a:extLst>
          </p:cNvPr>
          <p:cNvSpPr txBox="1"/>
          <p:nvPr/>
        </p:nvSpPr>
        <p:spPr>
          <a:xfrm>
            <a:off x="6979930" y="6400542"/>
            <a:ext cx="4971098"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superuser.com/questions/625333/creating-references-that-are-bracketed-numbers-not-citation"/>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A13A1E-BE21-2488-495D-22532FA0FE7A}"/>
              </a:ext>
            </a:extLst>
          </p:cNvPr>
          <p:cNvSpPr>
            <a:spLocks noGrp="1"/>
          </p:cNvSpPr>
          <p:nvPr>
            <p:ph idx="1"/>
          </p:nvPr>
        </p:nvSpPr>
        <p:spPr/>
        <p:txBody>
          <a:bodyPr/>
          <a:lstStyle/>
          <a:p>
            <a:pPr marL="0" indent="0">
              <a:buNone/>
            </a:pPr>
            <a:r>
              <a:rPr lang="en-GB" dirty="0"/>
              <a:t>Below are some additional guides and video tutorials, that show you how to reference using IEEE. You can also search google and YouTube for additional support material.</a:t>
            </a:r>
          </a:p>
          <a:p>
            <a:r>
              <a:rPr lang="en-GB" dirty="0"/>
              <a:t>IEEE Guidelines:  </a:t>
            </a:r>
            <a:r>
              <a:rPr lang="en-US" dirty="0">
                <a:hlinkClick r:id="rId5"/>
              </a:rPr>
              <a:t>Citation_and_Referencing_Guidelines.pdf</a:t>
            </a:r>
            <a:endParaRPr lang="en-US" dirty="0"/>
          </a:p>
          <a:p>
            <a:r>
              <a:rPr lang="en-US" dirty="0">
                <a:hlinkClick r:id="rId6"/>
              </a:rPr>
              <a:t>IEEE Referencing using Microsoft Word</a:t>
            </a:r>
            <a:r>
              <a:rPr lang="en-US" dirty="0"/>
              <a:t>.</a:t>
            </a:r>
          </a:p>
          <a:p>
            <a:r>
              <a:rPr lang="en-US" dirty="0"/>
              <a:t>Video: </a:t>
            </a:r>
            <a:r>
              <a:rPr lang="en-US" dirty="0">
                <a:hlinkClick r:id="rId7"/>
              </a:rPr>
              <a:t>IEEE Reference in MS Word</a:t>
            </a:r>
            <a:r>
              <a:rPr lang="en-US" dirty="0"/>
              <a:t>.</a:t>
            </a:r>
          </a:p>
        </p:txBody>
      </p:sp>
    </p:spTree>
    <p:extLst>
      <p:ext uri="{BB962C8B-B14F-4D97-AF65-F5344CB8AC3E}">
        <p14:creationId xmlns:p14="http://schemas.microsoft.com/office/powerpoint/2010/main" val="373038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9D6115-A2AC-91AC-2DC3-6BFAF2F4C12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058100-2B3E-E0DF-176A-77C5614D7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0EAF10A-0D5A-28CA-4A3B-F07C88ADA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79E195-EB10-E2E7-B6CA-0E2E92723660}"/>
              </a:ext>
            </a:extLst>
          </p:cNvPr>
          <p:cNvSpPr>
            <a:spLocks noGrp="1"/>
          </p:cNvSpPr>
          <p:nvPr>
            <p:ph type="title"/>
          </p:nvPr>
        </p:nvSpPr>
        <p:spPr>
          <a:xfrm>
            <a:off x="205947" y="90631"/>
            <a:ext cx="11796174" cy="1454051"/>
          </a:xfrm>
        </p:spPr>
        <p:txBody>
          <a:bodyPr>
            <a:noAutofit/>
          </a:bodyPr>
          <a:lstStyle/>
          <a:p>
            <a:r>
              <a:rPr lang="en-GB" sz="4800" b="1" dirty="0"/>
              <a:t>Bg. </a:t>
            </a:r>
            <a:r>
              <a:rPr lang="en-GB" sz="4000" b="1" u="sng" dirty="0"/>
              <a:t>The Institute of Electrical &amp; Electronics Engineers (IEEE)</a:t>
            </a:r>
            <a:endParaRPr lang="en-GB" sz="5400" b="1" u="sng" dirty="0">
              <a:solidFill>
                <a:schemeClr val="tx2"/>
              </a:solidFill>
            </a:endParaRPr>
          </a:p>
        </p:txBody>
      </p:sp>
      <p:sp>
        <p:nvSpPr>
          <p:cNvPr id="3" name="Content Placeholder 2">
            <a:extLst>
              <a:ext uri="{FF2B5EF4-FFF2-40B4-BE49-F238E27FC236}">
                <a16:creationId xmlns:a16="http://schemas.microsoft.com/office/drawing/2014/main" id="{9E194260-8F91-5419-5AAB-2C0342E1CA14}"/>
              </a:ext>
            </a:extLst>
          </p:cNvPr>
          <p:cNvSpPr>
            <a:spLocks noGrp="1"/>
          </p:cNvSpPr>
          <p:nvPr>
            <p:ph idx="1"/>
          </p:nvPr>
        </p:nvSpPr>
        <p:spPr>
          <a:xfrm>
            <a:off x="420191" y="1322404"/>
            <a:ext cx="11392053" cy="5052686"/>
          </a:xfrm>
        </p:spPr>
        <p:txBody>
          <a:bodyPr anchor="t">
            <a:noAutofit/>
          </a:bodyPr>
          <a:lstStyle/>
          <a:p>
            <a:pPr marL="414338" lvl="1" indent="-342900">
              <a:lnSpc>
                <a:spcPct val="100000"/>
              </a:lnSpc>
              <a:spcBef>
                <a:spcPts val="0"/>
              </a:spcBef>
            </a:pPr>
            <a:r>
              <a:rPr lang="en-GB" sz="2600" dirty="0"/>
              <a:t>IEEE stands for ‘</a:t>
            </a:r>
            <a:r>
              <a:rPr lang="en-GB" sz="2600" b="1" dirty="0"/>
              <a:t>The Institute of Electrical and Electronics Engineers</a:t>
            </a:r>
            <a:r>
              <a:rPr lang="en-GB" sz="2600" dirty="0"/>
              <a:t>’. </a:t>
            </a:r>
          </a:p>
          <a:p>
            <a:pPr marL="414338" lvl="1" indent="-342900">
              <a:lnSpc>
                <a:spcPct val="100000"/>
              </a:lnSpc>
              <a:spcBef>
                <a:spcPts val="0"/>
              </a:spcBef>
            </a:pPr>
            <a:r>
              <a:rPr lang="en-GB" sz="2600" dirty="0"/>
              <a:t>It is a professional association Organisation for electronic engineering, electrical engineering and associated disciplines including Computing.</a:t>
            </a:r>
          </a:p>
          <a:p>
            <a:pPr marL="414338" lvl="1" indent="-342900">
              <a:lnSpc>
                <a:spcPct val="100000"/>
              </a:lnSpc>
              <a:spcBef>
                <a:spcPts val="0"/>
              </a:spcBef>
            </a:pPr>
            <a:r>
              <a:rPr lang="en-GB" sz="2600" dirty="0"/>
              <a:t>Today, it is referred to as “</a:t>
            </a:r>
            <a:r>
              <a:rPr lang="en-GB" sz="2600" b="1" u="sng" dirty="0"/>
              <a:t>I triple E”</a:t>
            </a:r>
            <a:r>
              <a:rPr lang="en-GB" sz="2600" dirty="0"/>
              <a:t> or </a:t>
            </a:r>
            <a:r>
              <a:rPr lang="en-GB" sz="2600" b="1" u="sng" dirty="0"/>
              <a:t>IEEE</a:t>
            </a:r>
            <a:r>
              <a:rPr lang="en-GB" sz="2600" dirty="0"/>
              <a:t>.</a:t>
            </a:r>
          </a:p>
          <a:p>
            <a:pPr marL="414338" lvl="1" indent="-342900">
              <a:lnSpc>
                <a:spcPct val="100000"/>
              </a:lnSpc>
              <a:spcBef>
                <a:spcPts val="0"/>
              </a:spcBef>
            </a:pPr>
            <a:r>
              <a:rPr lang="en-GB" sz="2600" dirty="0"/>
              <a:t>It is the </a:t>
            </a:r>
            <a:r>
              <a:rPr lang="en-GB" sz="2600" b="1" dirty="0"/>
              <a:t>world's largest association of technical professionals </a:t>
            </a:r>
            <a:r>
              <a:rPr lang="en-GB" sz="2600" dirty="0"/>
              <a:t>with members in hundreds of countries worldwide. Homepage: </a:t>
            </a:r>
            <a:r>
              <a:rPr lang="en-GB" sz="2600" dirty="0">
                <a:hlinkClick r:id="rId2"/>
              </a:rPr>
              <a:t>https://www.ieee.org/</a:t>
            </a:r>
            <a:r>
              <a:rPr lang="en-GB" sz="2600" dirty="0"/>
              <a:t>. </a:t>
            </a:r>
          </a:p>
          <a:p>
            <a:pPr marL="414338" lvl="1" indent="-342900">
              <a:lnSpc>
                <a:spcPct val="100000"/>
              </a:lnSpc>
              <a:spcBef>
                <a:spcPts val="0"/>
              </a:spcBef>
            </a:pPr>
            <a:r>
              <a:rPr lang="en-GB" sz="2600" dirty="0"/>
              <a:t>It aims to enhance advance and educate in the areas of electrical and electronic engineering, telecommunications, computer engineering and related disciplines.</a:t>
            </a:r>
          </a:p>
          <a:p>
            <a:pPr marL="414338" lvl="1" indent="-342900">
              <a:lnSpc>
                <a:spcPct val="100000"/>
              </a:lnSpc>
              <a:spcBef>
                <a:spcPts val="0"/>
              </a:spcBef>
            </a:pPr>
            <a:r>
              <a:rPr lang="en-GB" sz="2600" dirty="0"/>
              <a:t>The IEEE referencing style is widely used in technical areas of study and research, including Computer science. </a:t>
            </a:r>
          </a:p>
          <a:p>
            <a:pPr marL="414338" lvl="1" indent="-342900">
              <a:lnSpc>
                <a:spcPct val="100000"/>
              </a:lnSpc>
              <a:spcBef>
                <a:spcPts val="0"/>
              </a:spcBef>
            </a:pPr>
            <a:r>
              <a:rPr lang="en-GB" sz="2600" dirty="0"/>
              <a:t>With the IEEE style, </a:t>
            </a:r>
            <a:r>
              <a:rPr lang="en-GB" sz="2600" b="1" u="sng" dirty="0"/>
              <a:t>citations numbers</a:t>
            </a:r>
            <a:r>
              <a:rPr lang="en-GB" sz="2600" dirty="0"/>
              <a:t> are included in the main body of the text in square brackets and a list of references is included at the end of the document.</a:t>
            </a:r>
          </a:p>
        </p:txBody>
      </p:sp>
      <p:grpSp>
        <p:nvGrpSpPr>
          <p:cNvPr id="14" name="Group 13">
            <a:extLst>
              <a:ext uri="{FF2B5EF4-FFF2-40B4-BE49-F238E27FC236}">
                <a16:creationId xmlns:a16="http://schemas.microsoft.com/office/drawing/2014/main" id="{6CCD63B7-D507-5812-F939-682B33651B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FE051F7A-A0D2-8628-C13D-BF276A208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7C3E6E4B-CE2D-FEEF-63D0-7B1C12CC5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26AF5F82-BCCA-C4D5-7F17-83D5082345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2CEE0B73-27E2-AFEB-3E7F-ED097B97E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764245231"/>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otalTime>12</TotalTime>
  <Words>1162</Words>
  <Application>Microsoft Office PowerPoint</Application>
  <PresentationFormat>Widescreen</PresentationFormat>
  <Paragraphs>63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1_Office Theme</vt:lpstr>
      <vt:lpstr>IEEE Referencing</vt:lpstr>
      <vt:lpstr>IEEE Referencing standard</vt:lpstr>
      <vt:lpstr>IEEE references</vt:lpstr>
      <vt:lpstr>IEEE Example: Multiple citations.</vt:lpstr>
      <vt:lpstr>Referring to the same source multiple times</vt:lpstr>
      <vt:lpstr>IEEE Citation example: In a table and text.</vt:lpstr>
      <vt:lpstr>IEEE Example: Reference format</vt:lpstr>
      <vt:lpstr>IEEE Example: Reference format (Online)</vt:lpstr>
      <vt:lpstr>IEEE Example: Missing information</vt:lpstr>
      <vt:lpstr>UWTSD IEEE Referencing handbook.</vt:lpstr>
      <vt:lpstr>Many IEEE support sources available</vt:lpstr>
      <vt:lpstr>IEEE Referencing in Microsoft Word.</vt:lpstr>
      <vt:lpstr>PowerPoint Presentation</vt:lpstr>
      <vt:lpstr>PowerPoint Presentation</vt:lpstr>
      <vt:lpstr>PowerPoint Presentation</vt:lpstr>
      <vt:lpstr>PowerPoint Presentation</vt:lpstr>
      <vt:lpstr>Bg. Additional guides:  IEEE Referencing using Microsoft Word</vt:lpstr>
      <vt:lpstr>Bg. The Institute of Electrical &amp; Electronics Engineers (IEEE)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IEEE Referencing</dc:title>
  <dc:creator>James Williams</dc:creator>
  <cp:lastModifiedBy>James Williams</cp:lastModifiedBy>
  <cp:revision>1</cp:revision>
  <dcterms:created xsi:type="dcterms:W3CDTF">2024-04-10T10:45:46Z</dcterms:created>
  <dcterms:modified xsi:type="dcterms:W3CDTF">2025-10-02T10:24:47Z</dcterms:modified>
</cp:coreProperties>
</file>