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58" r:id="rId5"/>
    <p:sldId id="265" r:id="rId6"/>
    <p:sldId id="260" r:id="rId7"/>
    <p:sldId id="266" r:id="rId8"/>
    <p:sldId id="267" r:id="rId9"/>
    <p:sldId id="268" r:id="rId10"/>
    <p:sldId id="269" r:id="rId11"/>
    <p:sldId id="270" r:id="rId12"/>
    <p:sldId id="259" r:id="rId13"/>
    <p:sldId id="263" r:id="rId14"/>
    <p:sldId id="261" r:id="rId15"/>
    <p:sldId id="262"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varScale="1">
        <p:scale>
          <a:sx n="77" d="100"/>
          <a:sy n="77" d="100"/>
        </p:scale>
        <p:origin x="75" y="6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B5B70B6-494D-46D6-A350-47EC13FBFDCD}" type="datetimeFigureOut">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158657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5B70B6-494D-46D6-A350-47EC13FBFDCD}" type="datetimeFigureOut">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1795329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B5B70B6-494D-46D6-A350-47EC13FBFDCD}" type="datetimeFigureOut">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1122011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B5B70B6-494D-46D6-A350-47EC13FBFDCD}" type="datetimeFigureOut">
              <a:rPr lang="en-GB" smtClean="0"/>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4091643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B5B70B6-494D-46D6-A350-47EC13FBFDCD}" type="datetimeFigureOut">
              <a:rPr lang="en-GB" smtClean="0"/>
              <a:t>22/01/2021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1682909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B5B70B6-494D-46D6-A350-47EC13FBFDCD}" type="datetimeFigureOut">
              <a:rPr lang="en-GB" smtClean="0"/>
              <a:t>22/01/2021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1348017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5B70B6-494D-46D6-A350-47EC13FBFDCD}" type="datetimeFigureOut">
              <a:rPr lang="en-GB" smtClean="0"/>
              <a:t>22/01/2021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1274883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B5B70B6-494D-46D6-A350-47EC13FBFDCD}" type="datetimeFigureOut">
              <a:rPr lang="en-GB" smtClean="0"/>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2168823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B5B70B6-494D-46D6-A350-47EC13FBFDCD}" type="datetimeFigureOut">
              <a:rPr lang="en-GB" smtClean="0"/>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1160189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5B70B6-494D-46D6-A350-47EC13FBFDCD}" type="datetimeFigureOut">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954478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B5B70B6-494D-46D6-A350-47EC13FBFDCD}" type="datetimeFigureOut">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F5F68-1754-4707-B907-F0548328945B}" type="slidenum">
              <a:rPr lang="en-GB" smtClean="0"/>
              <a:t>‹#›</a:t>
            </a:fld>
            <a:endParaRPr lang="en-GB"/>
          </a:p>
        </p:txBody>
      </p:sp>
    </p:spTree>
    <p:extLst>
      <p:ext uri="{BB962C8B-B14F-4D97-AF65-F5344CB8AC3E}">
        <p14:creationId xmlns:p14="http://schemas.microsoft.com/office/powerpoint/2010/main" val="4150281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5B70B6-494D-46D6-A350-47EC13FBFDCD}" type="datetimeFigureOut">
              <a:rPr lang="en-GB" smtClean="0"/>
              <a:t>22/01/2021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F5F68-1754-4707-B907-F0548328945B}" type="slidenum">
              <a:rPr lang="en-GB" smtClean="0"/>
              <a:t>‹#›</a:t>
            </a:fld>
            <a:endParaRPr lang="en-GB"/>
          </a:p>
        </p:txBody>
      </p:sp>
    </p:spTree>
    <p:extLst>
      <p:ext uri="{BB962C8B-B14F-4D97-AF65-F5344CB8AC3E}">
        <p14:creationId xmlns:p14="http://schemas.microsoft.com/office/powerpoint/2010/main" val="22690008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80457" y="525204"/>
            <a:ext cx="9144000" cy="625572"/>
          </a:xfrm>
        </p:spPr>
        <p:txBody>
          <a:bodyPr>
            <a:normAutofit fontScale="90000"/>
          </a:bodyPr>
          <a:lstStyle/>
          <a:p>
            <a:r>
              <a:rPr lang="en-GB" dirty="0" smtClean="0"/>
              <a:t>Writing </a:t>
            </a:r>
            <a:r>
              <a:rPr lang="en-GB" dirty="0" smtClean="0"/>
              <a:t>Articles</a:t>
            </a:r>
            <a:endParaRPr lang="en-GB" dirty="0"/>
          </a:p>
        </p:txBody>
      </p:sp>
      <p:sp>
        <p:nvSpPr>
          <p:cNvPr id="3" name="Subtitle 2"/>
          <p:cNvSpPr>
            <a:spLocks noGrp="1"/>
          </p:cNvSpPr>
          <p:nvPr>
            <p:ph type="subTitle" idx="1"/>
          </p:nvPr>
        </p:nvSpPr>
        <p:spPr>
          <a:xfrm>
            <a:off x="665586" y="1686151"/>
            <a:ext cx="3079102" cy="4891931"/>
          </a:xfrm>
        </p:spPr>
        <p:txBody>
          <a:bodyPr>
            <a:normAutofit/>
          </a:bodyPr>
          <a:lstStyle/>
          <a:p>
            <a:pPr marL="342900" indent="-342900" algn="l">
              <a:buFont typeface="Arial" panose="020B0604020202020204" pitchFamily="34" charset="0"/>
              <a:buChar char="•"/>
            </a:pPr>
            <a:r>
              <a:rPr lang="en-GB" dirty="0" smtClean="0">
                <a:solidFill>
                  <a:srgbClr val="FF0000"/>
                </a:solidFill>
              </a:rPr>
              <a:t>Experimental</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smtClean="0">
                <a:solidFill>
                  <a:srgbClr val="FF0000"/>
                </a:solidFill>
              </a:rPr>
              <a:t>Literature review</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smtClean="0">
                <a:solidFill>
                  <a:srgbClr val="FF0000"/>
                </a:solidFill>
              </a:rPr>
              <a:t>Case studies</a:t>
            </a:r>
          </a:p>
          <a:p>
            <a:pPr marL="342900" indent="-342900" algn="l">
              <a:buFont typeface="Arial" panose="020B0604020202020204" pitchFamily="34" charset="0"/>
              <a:buChar char="•"/>
            </a:pPr>
            <a:endParaRPr lang="en-GB" dirty="0">
              <a:solidFill>
                <a:srgbClr val="FF0000"/>
              </a:solidFill>
            </a:endParaRPr>
          </a:p>
          <a:p>
            <a:pPr marL="342900" indent="-342900" algn="l">
              <a:buFont typeface="Arial" panose="020B0604020202020204" pitchFamily="34" charset="0"/>
              <a:buChar char="•"/>
            </a:pPr>
            <a:r>
              <a:rPr lang="en-GB" dirty="0" smtClean="0">
                <a:solidFill>
                  <a:srgbClr val="FF0000"/>
                </a:solidFill>
              </a:rPr>
              <a:t>Critique</a:t>
            </a:r>
          </a:p>
          <a:p>
            <a:pPr marL="342900" indent="-342900" algn="l">
              <a:buFont typeface="Arial" panose="020B0604020202020204" pitchFamily="34" charset="0"/>
              <a:buChar char="•"/>
            </a:pPr>
            <a:endParaRPr lang="en-GB" dirty="0" smtClean="0">
              <a:solidFill>
                <a:srgbClr val="FF0000"/>
              </a:solidFill>
            </a:endParaRPr>
          </a:p>
          <a:p>
            <a:pPr marL="342900" indent="-342900" algn="l">
              <a:buFont typeface="Arial" panose="020B0604020202020204" pitchFamily="34" charset="0"/>
              <a:buChar char="•"/>
            </a:pPr>
            <a:r>
              <a:rPr lang="en-GB" dirty="0" smtClean="0">
                <a:solidFill>
                  <a:srgbClr val="FF0000"/>
                </a:solidFill>
              </a:rPr>
              <a:t>Reflective Writing</a:t>
            </a:r>
          </a:p>
          <a:p>
            <a:pPr algn="l"/>
            <a:endParaRPr lang="en-GB" dirty="0" smtClean="0">
              <a:solidFill>
                <a:srgbClr val="7030A0"/>
              </a:solidFill>
            </a:endParaRPr>
          </a:p>
        </p:txBody>
      </p:sp>
      <p:sp>
        <p:nvSpPr>
          <p:cNvPr id="4" name="TextBox 3"/>
          <p:cNvSpPr txBox="1"/>
          <p:nvPr/>
        </p:nvSpPr>
        <p:spPr>
          <a:xfrm>
            <a:off x="8074090" y="1580824"/>
            <a:ext cx="3819330" cy="4062651"/>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solidFill>
                  <a:srgbClr val="7030A0"/>
                </a:solidFill>
              </a:rPr>
              <a:t>Systematic review</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Meta analysis</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Methodologies or Methods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Validation studies</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Short reports / letters</a:t>
            </a:r>
          </a:p>
          <a:p>
            <a:pPr marL="285750" indent="-285750">
              <a:buFont typeface="Arial" panose="020B0604020202020204" pitchFamily="34" charset="0"/>
              <a:buChar char="•"/>
            </a:pPr>
            <a:endParaRPr lang="en-GB" dirty="0"/>
          </a:p>
        </p:txBody>
      </p:sp>
      <p:pic>
        <p:nvPicPr>
          <p:cNvPr id="5" name="Picture 4"/>
          <p:cNvPicPr>
            <a:picLocks noChangeAspect="1"/>
          </p:cNvPicPr>
          <p:nvPr/>
        </p:nvPicPr>
        <p:blipFill>
          <a:blip r:embed="rId2"/>
          <a:stretch>
            <a:fillRect/>
          </a:stretch>
        </p:blipFill>
        <p:spPr>
          <a:xfrm>
            <a:off x="4029313" y="1686151"/>
            <a:ext cx="3361760" cy="3800249"/>
          </a:xfrm>
          <a:prstGeom prst="rect">
            <a:avLst/>
          </a:prstGeom>
        </p:spPr>
      </p:pic>
    </p:spTree>
    <p:extLst>
      <p:ext uri="{BB962C8B-B14F-4D97-AF65-F5344CB8AC3E}">
        <p14:creationId xmlns:p14="http://schemas.microsoft.com/office/powerpoint/2010/main" val="832665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Experimental</a:t>
            </a:r>
            <a:endParaRPr lang="en-GB" dirty="0"/>
          </a:p>
        </p:txBody>
      </p:sp>
      <p:sp>
        <p:nvSpPr>
          <p:cNvPr id="3" name="Content Placeholder 2"/>
          <p:cNvSpPr>
            <a:spLocks noGrp="1"/>
          </p:cNvSpPr>
          <p:nvPr>
            <p:ph idx="1"/>
          </p:nvPr>
        </p:nvSpPr>
        <p:spPr/>
        <p:txBody>
          <a:bodyPr/>
          <a:lstStyle/>
          <a:p>
            <a:pPr marL="0" indent="0">
              <a:buNone/>
            </a:pPr>
            <a:r>
              <a:rPr lang="en-GB" dirty="0"/>
              <a:t>This is the most common type of journal manuscript used to publish full reports of data from research. It may be called an </a:t>
            </a:r>
            <a:r>
              <a:rPr lang="en-GB" i="1" dirty="0"/>
              <a:t>Original Article, Research Article, Research,</a:t>
            </a:r>
            <a:r>
              <a:rPr lang="en-GB" dirty="0"/>
              <a:t> or just </a:t>
            </a:r>
            <a:r>
              <a:rPr lang="en-GB" i="1" dirty="0"/>
              <a:t>Article,</a:t>
            </a:r>
            <a:r>
              <a:rPr lang="en-GB" dirty="0"/>
              <a:t> depending on the journal. </a:t>
            </a:r>
            <a:endParaRPr lang="en-GB" dirty="0" smtClean="0"/>
          </a:p>
          <a:p>
            <a:pPr marL="0" indent="0">
              <a:buNone/>
            </a:pPr>
            <a:endParaRPr lang="en-GB" dirty="0" smtClean="0"/>
          </a:p>
          <a:p>
            <a:pPr marL="0" indent="0">
              <a:buNone/>
            </a:pPr>
            <a:r>
              <a:rPr lang="en-GB" dirty="0" smtClean="0"/>
              <a:t>The </a:t>
            </a:r>
            <a:r>
              <a:rPr lang="en-GB" dirty="0"/>
              <a:t>Original Research format is suitable for many different fields and different types of studies. </a:t>
            </a:r>
          </a:p>
        </p:txBody>
      </p:sp>
    </p:spTree>
    <p:extLst>
      <p:ext uri="{BB962C8B-B14F-4D97-AF65-F5344CB8AC3E}">
        <p14:creationId xmlns:p14="http://schemas.microsoft.com/office/powerpoint/2010/main" val="4181667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Structure of an Experimental Report</a:t>
            </a:r>
            <a:endParaRPr lang="en-GB" dirty="0"/>
          </a:p>
        </p:txBody>
      </p:sp>
      <p:sp>
        <p:nvSpPr>
          <p:cNvPr id="3" name="Content Placeholder 2"/>
          <p:cNvSpPr>
            <a:spLocks noGrp="1"/>
          </p:cNvSpPr>
          <p:nvPr>
            <p:ph idx="1"/>
          </p:nvPr>
        </p:nvSpPr>
        <p:spPr>
          <a:xfrm>
            <a:off x="595603" y="1887829"/>
            <a:ext cx="3603171" cy="4351338"/>
          </a:xfrm>
        </p:spPr>
        <p:txBody>
          <a:bodyPr>
            <a:normAutofit fontScale="92500" lnSpcReduction="20000"/>
          </a:bodyPr>
          <a:lstStyle/>
          <a:p>
            <a:pPr marL="0" indent="0" algn="ctr">
              <a:buNone/>
            </a:pPr>
            <a:r>
              <a:rPr lang="en-GB" dirty="0" smtClean="0"/>
              <a:t>Main Sections</a:t>
            </a:r>
          </a:p>
          <a:p>
            <a:pPr marL="0" indent="0">
              <a:buNone/>
            </a:pPr>
            <a:endParaRPr lang="en-GB" dirty="0" smtClean="0"/>
          </a:p>
          <a:p>
            <a:r>
              <a:rPr lang="en-GB" dirty="0" smtClean="0"/>
              <a:t>Abstract</a:t>
            </a:r>
          </a:p>
          <a:p>
            <a:r>
              <a:rPr lang="en-GB" dirty="0" smtClean="0"/>
              <a:t>Introduction</a:t>
            </a:r>
          </a:p>
          <a:p>
            <a:r>
              <a:rPr lang="en-GB" dirty="0" smtClean="0"/>
              <a:t>Method</a:t>
            </a:r>
          </a:p>
          <a:p>
            <a:r>
              <a:rPr lang="en-GB" dirty="0" smtClean="0"/>
              <a:t>Results</a:t>
            </a:r>
          </a:p>
          <a:p>
            <a:r>
              <a:rPr lang="en-GB" dirty="0" smtClean="0"/>
              <a:t>Discussion</a:t>
            </a:r>
          </a:p>
          <a:p>
            <a:r>
              <a:rPr lang="en-GB" dirty="0" smtClean="0"/>
              <a:t>Conclusions</a:t>
            </a:r>
          </a:p>
          <a:p>
            <a:r>
              <a:rPr lang="en-GB" dirty="0" smtClean="0"/>
              <a:t>Reference</a:t>
            </a:r>
          </a:p>
          <a:p>
            <a:r>
              <a:rPr lang="en-GB" dirty="0" smtClean="0"/>
              <a:t>Appendices</a:t>
            </a:r>
            <a:endParaRPr lang="en-GB" dirty="0"/>
          </a:p>
        </p:txBody>
      </p:sp>
      <p:sp>
        <p:nvSpPr>
          <p:cNvPr id="4" name="Rectangle 3"/>
          <p:cNvSpPr/>
          <p:nvPr/>
        </p:nvSpPr>
        <p:spPr>
          <a:xfrm>
            <a:off x="4391608" y="2587509"/>
            <a:ext cx="7638661" cy="3046988"/>
          </a:xfrm>
          <a:prstGeom prst="rect">
            <a:avLst/>
          </a:prstGeom>
        </p:spPr>
        <p:txBody>
          <a:bodyPr wrap="square">
            <a:spAutoFit/>
          </a:bodyPr>
          <a:lstStyle/>
          <a:p>
            <a:r>
              <a:rPr lang="en-GB" sz="2400" dirty="0">
                <a:latin typeface="proxima-nova"/>
              </a:rPr>
              <a:t>An empirical article reports on research using data collected from experiments or observations.  Such an article would give an outline of the question that the researcher is seeking to answer, how the research was conducted, the results of the research and the conclusions that could be drawn from those results.  These articles are usually published in academic journals and publications. </a:t>
            </a:r>
            <a:endParaRPr lang="en-GB" sz="2400" dirty="0"/>
          </a:p>
        </p:txBody>
      </p:sp>
    </p:spTree>
    <p:extLst>
      <p:ext uri="{BB962C8B-B14F-4D97-AF65-F5344CB8AC3E}">
        <p14:creationId xmlns:p14="http://schemas.microsoft.com/office/powerpoint/2010/main" val="762430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8956"/>
          </a:xfrm>
        </p:spPr>
        <p:txBody>
          <a:bodyPr/>
          <a:lstStyle/>
          <a:p>
            <a:pPr algn="ctr"/>
            <a:r>
              <a:rPr lang="en-GB" dirty="0" smtClean="0"/>
              <a:t>Literature review</a:t>
            </a:r>
            <a:endParaRPr lang="en-GB" dirty="0"/>
          </a:p>
        </p:txBody>
      </p:sp>
      <p:sp>
        <p:nvSpPr>
          <p:cNvPr id="3" name="Content Placeholder 2"/>
          <p:cNvSpPr>
            <a:spLocks noGrp="1"/>
          </p:cNvSpPr>
          <p:nvPr>
            <p:ph idx="1"/>
          </p:nvPr>
        </p:nvSpPr>
        <p:spPr>
          <a:xfrm>
            <a:off x="838200" y="1424474"/>
            <a:ext cx="10515600" cy="5138058"/>
          </a:xfrm>
        </p:spPr>
        <p:txBody>
          <a:bodyPr>
            <a:normAutofit fontScale="85000" lnSpcReduction="20000"/>
          </a:bodyPr>
          <a:lstStyle/>
          <a:p>
            <a:pPr marL="0" indent="0">
              <a:buNone/>
            </a:pPr>
            <a:r>
              <a:rPr lang="en-GB" dirty="0"/>
              <a:t>Review </a:t>
            </a:r>
            <a:r>
              <a:rPr lang="en-GB" dirty="0" smtClean="0"/>
              <a:t>articles</a:t>
            </a:r>
            <a:r>
              <a:rPr lang="en-GB" dirty="0"/>
              <a:t> provide a comprehensive summary of research on a certain topic, and a perspective on the state of the field and where it is heading. </a:t>
            </a:r>
            <a:endParaRPr lang="en-GB" dirty="0" smtClean="0"/>
          </a:p>
          <a:p>
            <a:pPr marL="0" indent="0">
              <a:buNone/>
            </a:pPr>
            <a:endParaRPr lang="en-GB" dirty="0"/>
          </a:p>
          <a:p>
            <a:pPr marL="0" indent="0">
              <a:buNone/>
            </a:pPr>
            <a:r>
              <a:rPr lang="en-GB" dirty="0" smtClean="0"/>
              <a:t>They </a:t>
            </a:r>
            <a:r>
              <a:rPr lang="en-GB" dirty="0"/>
              <a:t>are often written by leaders in a particular discipline after invitation from the editors of a journal. Reviews are often widely read (for example, by researchers looking for a full introduction to a field) and highly </a:t>
            </a:r>
            <a:r>
              <a:rPr lang="en-GB" dirty="0" smtClean="0"/>
              <a:t>cited.</a:t>
            </a:r>
          </a:p>
          <a:p>
            <a:pPr marL="0" indent="0">
              <a:buNone/>
            </a:pPr>
            <a:endParaRPr lang="en-GB" dirty="0"/>
          </a:p>
          <a:p>
            <a:pPr fontAlgn="base"/>
            <a:r>
              <a:rPr lang="en-GB" dirty="0"/>
              <a:t>A literature review is a critical analysis of published sources, or literature, on a particular topic. It is an assessment of the literature and provides a summary, classification, comparison and evaluation. At postgraduate level literature reviews can be incorporated into an article, a research report or thesis. At undergraduate level literature reviews can be a separate stand alone assessment</a:t>
            </a:r>
            <a:r>
              <a:rPr lang="en-GB" dirty="0" smtClean="0"/>
              <a:t>.</a:t>
            </a:r>
          </a:p>
          <a:p>
            <a:pPr fontAlgn="base"/>
            <a:endParaRPr lang="en-GB" dirty="0"/>
          </a:p>
          <a:p>
            <a:pPr fontAlgn="base"/>
            <a:r>
              <a:rPr lang="en-GB" dirty="0"/>
              <a:t>The literature review is generally in the format of a standard essay made up of three components: an introduction, a body and a conclusion. It is not a list like an annotated bibliography in which a summary of each source is listed one by one.</a:t>
            </a:r>
          </a:p>
          <a:p>
            <a:pPr marL="0" indent="0">
              <a:buNone/>
            </a:pPr>
            <a:endParaRPr lang="en-GB" dirty="0"/>
          </a:p>
        </p:txBody>
      </p:sp>
    </p:spTree>
    <p:extLst>
      <p:ext uri="{BB962C8B-B14F-4D97-AF65-F5344CB8AC3E}">
        <p14:creationId xmlns:p14="http://schemas.microsoft.com/office/powerpoint/2010/main" val="70029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6701"/>
            <a:ext cx="10515600" cy="1090451"/>
          </a:xfrm>
        </p:spPr>
        <p:txBody>
          <a:bodyPr/>
          <a:lstStyle/>
          <a:p>
            <a:pPr algn="ctr"/>
            <a:r>
              <a:rPr lang="en-GB" dirty="0" smtClean="0"/>
              <a:t>How to structure of a Literature review</a:t>
            </a:r>
            <a:endParaRPr lang="en-GB" dirty="0"/>
          </a:p>
        </p:txBody>
      </p:sp>
      <p:sp>
        <p:nvSpPr>
          <p:cNvPr id="3" name="Content Placeholder 2"/>
          <p:cNvSpPr>
            <a:spLocks noGrp="1"/>
          </p:cNvSpPr>
          <p:nvPr>
            <p:ph idx="1"/>
          </p:nvPr>
        </p:nvSpPr>
        <p:spPr>
          <a:xfrm>
            <a:off x="415211" y="1698171"/>
            <a:ext cx="3186404" cy="4351338"/>
          </a:xfrm>
        </p:spPr>
        <p:txBody>
          <a:bodyPr/>
          <a:lstStyle/>
          <a:p>
            <a:pPr marL="0" indent="0" algn="ctr">
              <a:buNone/>
            </a:pPr>
            <a:r>
              <a:rPr lang="en-GB" dirty="0" smtClean="0"/>
              <a:t>Main sections</a:t>
            </a:r>
          </a:p>
          <a:p>
            <a:endParaRPr lang="en-GB" dirty="0"/>
          </a:p>
          <a:p>
            <a:pPr marL="514350" indent="-514350">
              <a:buFont typeface="+mj-lt"/>
              <a:buAutoNum type="arabicPeriod"/>
            </a:pPr>
            <a:r>
              <a:rPr lang="en-GB" dirty="0" smtClean="0"/>
              <a:t>Introduction</a:t>
            </a:r>
          </a:p>
          <a:p>
            <a:pPr marL="514350" indent="-514350">
              <a:buFont typeface="+mj-lt"/>
              <a:buAutoNum type="arabicPeriod"/>
            </a:pPr>
            <a:endParaRPr lang="en-GB" dirty="0"/>
          </a:p>
          <a:p>
            <a:pPr marL="514350" indent="-514350">
              <a:buFont typeface="+mj-lt"/>
              <a:buAutoNum type="arabicPeriod"/>
            </a:pPr>
            <a:r>
              <a:rPr lang="en-GB" dirty="0" smtClean="0"/>
              <a:t>Body</a:t>
            </a:r>
          </a:p>
          <a:p>
            <a:pPr marL="514350" indent="-514350">
              <a:buFont typeface="+mj-lt"/>
              <a:buAutoNum type="arabicPeriod"/>
            </a:pPr>
            <a:endParaRPr lang="en-GB" dirty="0"/>
          </a:p>
          <a:p>
            <a:pPr marL="514350" indent="-514350">
              <a:buFont typeface="+mj-lt"/>
              <a:buAutoNum type="arabicPeriod"/>
            </a:pPr>
            <a:r>
              <a:rPr lang="en-GB" dirty="0" smtClean="0"/>
              <a:t>Conclusions</a:t>
            </a:r>
            <a:endParaRPr lang="en-GB" dirty="0"/>
          </a:p>
        </p:txBody>
      </p:sp>
      <p:sp>
        <p:nvSpPr>
          <p:cNvPr id="4" name="TextBox 3"/>
          <p:cNvSpPr txBox="1"/>
          <p:nvPr/>
        </p:nvSpPr>
        <p:spPr>
          <a:xfrm>
            <a:off x="3856653" y="1698171"/>
            <a:ext cx="8260702" cy="4985980"/>
          </a:xfrm>
          <a:prstGeom prst="rect">
            <a:avLst/>
          </a:prstGeom>
          <a:noFill/>
        </p:spPr>
        <p:txBody>
          <a:bodyPr wrap="square" rtlCol="0">
            <a:spAutoFit/>
          </a:bodyPr>
          <a:lstStyle/>
          <a:p>
            <a:pPr algn="ctr" fontAlgn="base"/>
            <a:r>
              <a:rPr lang="en-GB" sz="2400" dirty="0" smtClean="0"/>
              <a:t>Analysing the Information</a:t>
            </a:r>
          </a:p>
          <a:p>
            <a:pPr algn="ctr" fontAlgn="base"/>
            <a:endParaRPr lang="en-GB" sz="2400" dirty="0" smtClean="0"/>
          </a:p>
          <a:p>
            <a:pPr marL="342900" indent="-342900" fontAlgn="base">
              <a:lnSpc>
                <a:spcPct val="150000"/>
              </a:lnSpc>
              <a:buFont typeface="Arial" panose="020B0604020202020204" pitchFamily="34" charset="0"/>
              <a:buChar char="•"/>
            </a:pPr>
            <a:r>
              <a:rPr lang="en-GB" sz="2400" dirty="0" smtClean="0">
                <a:solidFill>
                  <a:srgbClr val="7030A0"/>
                </a:solidFill>
              </a:rPr>
              <a:t>Determine </a:t>
            </a:r>
            <a:r>
              <a:rPr lang="en-GB" sz="2400" dirty="0">
                <a:solidFill>
                  <a:srgbClr val="7030A0"/>
                </a:solidFill>
              </a:rPr>
              <a:t>what has already been written on a topic</a:t>
            </a:r>
          </a:p>
          <a:p>
            <a:pPr marL="342900" indent="-342900" fontAlgn="base">
              <a:lnSpc>
                <a:spcPct val="150000"/>
              </a:lnSpc>
              <a:buFont typeface="Arial" panose="020B0604020202020204" pitchFamily="34" charset="0"/>
              <a:buChar char="•"/>
            </a:pPr>
            <a:r>
              <a:rPr lang="en-GB" sz="2400" dirty="0">
                <a:solidFill>
                  <a:srgbClr val="7030A0"/>
                </a:solidFill>
              </a:rPr>
              <a:t>Provide an overview of key concepts</a:t>
            </a:r>
          </a:p>
          <a:p>
            <a:pPr marL="342900" indent="-342900" fontAlgn="base">
              <a:lnSpc>
                <a:spcPct val="150000"/>
              </a:lnSpc>
              <a:buFont typeface="Arial" panose="020B0604020202020204" pitchFamily="34" charset="0"/>
              <a:buChar char="•"/>
            </a:pPr>
            <a:r>
              <a:rPr lang="en-GB" sz="2400" dirty="0">
                <a:solidFill>
                  <a:srgbClr val="7030A0"/>
                </a:solidFill>
              </a:rPr>
              <a:t>Identify major relationships or patterns</a:t>
            </a:r>
          </a:p>
          <a:p>
            <a:pPr marL="342900" indent="-342900" fontAlgn="base">
              <a:lnSpc>
                <a:spcPct val="150000"/>
              </a:lnSpc>
              <a:buFont typeface="Arial" panose="020B0604020202020204" pitchFamily="34" charset="0"/>
              <a:buChar char="•"/>
            </a:pPr>
            <a:r>
              <a:rPr lang="en-GB" sz="2400" dirty="0">
                <a:solidFill>
                  <a:srgbClr val="7030A0"/>
                </a:solidFill>
              </a:rPr>
              <a:t>Identify strengths and weaknesses</a:t>
            </a:r>
          </a:p>
          <a:p>
            <a:pPr marL="342900" indent="-342900" fontAlgn="base">
              <a:lnSpc>
                <a:spcPct val="150000"/>
              </a:lnSpc>
              <a:buFont typeface="Arial" panose="020B0604020202020204" pitchFamily="34" charset="0"/>
              <a:buChar char="•"/>
            </a:pPr>
            <a:r>
              <a:rPr lang="en-GB" sz="2400" dirty="0">
                <a:solidFill>
                  <a:srgbClr val="7030A0"/>
                </a:solidFill>
              </a:rPr>
              <a:t>Identify any gaps in the research</a:t>
            </a:r>
          </a:p>
          <a:p>
            <a:pPr marL="342900" indent="-342900" fontAlgn="base">
              <a:lnSpc>
                <a:spcPct val="150000"/>
              </a:lnSpc>
              <a:buFont typeface="Arial" panose="020B0604020202020204" pitchFamily="34" charset="0"/>
              <a:buChar char="•"/>
            </a:pPr>
            <a:r>
              <a:rPr lang="en-GB" sz="2400" dirty="0">
                <a:solidFill>
                  <a:srgbClr val="7030A0"/>
                </a:solidFill>
              </a:rPr>
              <a:t>Identify any conflicting evidence</a:t>
            </a:r>
          </a:p>
          <a:p>
            <a:pPr marL="342900" indent="-342900" fontAlgn="base">
              <a:lnSpc>
                <a:spcPct val="150000"/>
              </a:lnSpc>
              <a:buFont typeface="Arial" panose="020B0604020202020204" pitchFamily="34" charset="0"/>
              <a:buChar char="•"/>
            </a:pPr>
            <a:r>
              <a:rPr lang="en-GB" sz="2400" dirty="0">
                <a:solidFill>
                  <a:srgbClr val="7030A0"/>
                </a:solidFill>
              </a:rPr>
              <a:t>Provide a solid background to a research paper’s investigation</a:t>
            </a:r>
          </a:p>
          <a:p>
            <a:endParaRPr lang="en-GB" dirty="0">
              <a:solidFill>
                <a:srgbClr val="7030A0"/>
              </a:solidFill>
            </a:endParaRPr>
          </a:p>
        </p:txBody>
      </p:sp>
    </p:spTree>
    <p:extLst>
      <p:ext uri="{BB962C8B-B14F-4D97-AF65-F5344CB8AC3E}">
        <p14:creationId xmlns:p14="http://schemas.microsoft.com/office/powerpoint/2010/main" val="919758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Case studies</a:t>
            </a:r>
            <a:endParaRPr lang="en-GB" dirty="0"/>
          </a:p>
        </p:txBody>
      </p:sp>
      <p:sp>
        <p:nvSpPr>
          <p:cNvPr id="3" name="Content Placeholder 2"/>
          <p:cNvSpPr>
            <a:spLocks noGrp="1"/>
          </p:cNvSpPr>
          <p:nvPr>
            <p:ph idx="1"/>
          </p:nvPr>
        </p:nvSpPr>
        <p:spPr/>
        <p:txBody>
          <a:bodyPr/>
          <a:lstStyle/>
          <a:p>
            <a:pPr marL="0" indent="0" algn="ctr">
              <a:buNone/>
            </a:pPr>
            <a:r>
              <a:rPr lang="en-GB" dirty="0"/>
              <a:t>These articles report specific instances of interesting </a:t>
            </a:r>
            <a:r>
              <a:rPr lang="en-GB" u="sng" dirty="0">
                <a:solidFill>
                  <a:srgbClr val="FF0000"/>
                </a:solidFill>
              </a:rPr>
              <a:t>phenomena</a:t>
            </a:r>
            <a:r>
              <a:rPr lang="en-GB" dirty="0" smtClean="0"/>
              <a:t>.</a:t>
            </a:r>
          </a:p>
          <a:p>
            <a:pPr marL="0" indent="0">
              <a:buNone/>
            </a:pPr>
            <a:endParaRPr lang="en-GB" dirty="0"/>
          </a:p>
          <a:p>
            <a:pPr marL="0" indent="0" algn="ctr">
              <a:buNone/>
            </a:pPr>
            <a:r>
              <a:rPr lang="en-GB" dirty="0" smtClean="0"/>
              <a:t>A </a:t>
            </a:r>
            <a:r>
              <a:rPr lang="en-GB" dirty="0"/>
              <a:t>goal of Case Studies is to make other researchers aware of the possibility that a specific phenomenon might </a:t>
            </a:r>
            <a:r>
              <a:rPr lang="en-GB" dirty="0" smtClean="0"/>
              <a:t>occur</a:t>
            </a:r>
            <a:r>
              <a:rPr lang="en-GB" dirty="0"/>
              <a:t> </a:t>
            </a:r>
            <a:r>
              <a:rPr lang="en-GB" dirty="0" smtClean="0"/>
              <a:t>and possibly why.</a:t>
            </a:r>
          </a:p>
          <a:p>
            <a:pPr marL="0" indent="0">
              <a:buNone/>
            </a:pPr>
            <a:endParaRPr lang="en-GB" dirty="0"/>
          </a:p>
          <a:p>
            <a:pPr marL="0" indent="0" algn="ctr">
              <a:buNone/>
            </a:pPr>
            <a:r>
              <a:rPr lang="en-GB" dirty="0" smtClean="0"/>
              <a:t>This </a:t>
            </a:r>
            <a:r>
              <a:rPr lang="en-GB" dirty="0"/>
              <a:t>type of study is often used </a:t>
            </a:r>
            <a:r>
              <a:rPr lang="en-GB" dirty="0" smtClean="0"/>
              <a:t>in health to </a:t>
            </a:r>
            <a:r>
              <a:rPr lang="en-GB" dirty="0"/>
              <a:t>report the occurrence of previously unknown or emerging </a:t>
            </a:r>
            <a:r>
              <a:rPr lang="en-GB" dirty="0" smtClean="0"/>
              <a:t>conditions or behaviours.</a:t>
            </a:r>
            <a:endParaRPr lang="en-GB" dirty="0"/>
          </a:p>
        </p:txBody>
      </p:sp>
    </p:spTree>
    <p:extLst>
      <p:ext uri="{BB962C8B-B14F-4D97-AF65-F5344CB8AC3E}">
        <p14:creationId xmlns:p14="http://schemas.microsoft.com/office/powerpoint/2010/main" val="1213217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to structure a Case study</a:t>
            </a:r>
            <a:endParaRPr lang="en-GB" dirty="0"/>
          </a:p>
        </p:txBody>
      </p:sp>
      <p:sp>
        <p:nvSpPr>
          <p:cNvPr id="3" name="Content Placeholder 2"/>
          <p:cNvSpPr>
            <a:spLocks noGrp="1"/>
          </p:cNvSpPr>
          <p:nvPr>
            <p:ph idx="1"/>
          </p:nvPr>
        </p:nvSpPr>
        <p:spPr>
          <a:xfrm>
            <a:off x="887963" y="1806964"/>
            <a:ext cx="3988837" cy="4351338"/>
          </a:xfrm>
        </p:spPr>
        <p:txBody>
          <a:bodyPr>
            <a:normAutofit fontScale="92500" lnSpcReduction="10000"/>
          </a:bodyPr>
          <a:lstStyle/>
          <a:p>
            <a:pPr marL="0" indent="0" algn="ctr">
              <a:buNone/>
            </a:pPr>
            <a:r>
              <a:rPr lang="en-GB" dirty="0" smtClean="0"/>
              <a:t>Main Sections</a:t>
            </a:r>
          </a:p>
          <a:p>
            <a:pPr marL="0" indent="0" algn="ctr">
              <a:buNone/>
            </a:pPr>
            <a:endParaRPr lang="en-GB" dirty="0" smtClean="0"/>
          </a:p>
          <a:p>
            <a:pPr marL="514350" indent="-514350">
              <a:buFont typeface="+mj-lt"/>
              <a:buAutoNum type="arabicPeriod"/>
            </a:pPr>
            <a:r>
              <a:rPr lang="en-GB" dirty="0" smtClean="0"/>
              <a:t>Introduction</a:t>
            </a:r>
          </a:p>
          <a:p>
            <a:pPr marL="514350" indent="-514350">
              <a:buFont typeface="+mj-lt"/>
              <a:buAutoNum type="arabicPeriod"/>
            </a:pPr>
            <a:endParaRPr lang="en-GB" dirty="0"/>
          </a:p>
          <a:p>
            <a:pPr marL="514350" indent="-514350">
              <a:buFont typeface="+mj-lt"/>
              <a:buAutoNum type="arabicPeriod"/>
            </a:pPr>
            <a:r>
              <a:rPr lang="en-GB" dirty="0" smtClean="0"/>
              <a:t>Description</a:t>
            </a:r>
          </a:p>
          <a:p>
            <a:pPr marL="514350" indent="-514350">
              <a:buFont typeface="+mj-lt"/>
              <a:buAutoNum type="arabicPeriod"/>
            </a:pPr>
            <a:endParaRPr lang="en-GB" dirty="0"/>
          </a:p>
          <a:p>
            <a:pPr marL="514350" indent="-514350">
              <a:buFont typeface="+mj-lt"/>
              <a:buAutoNum type="arabicPeriod"/>
            </a:pPr>
            <a:r>
              <a:rPr lang="en-GB" dirty="0" smtClean="0"/>
              <a:t>Discussion</a:t>
            </a:r>
          </a:p>
          <a:p>
            <a:pPr marL="514350" indent="-514350">
              <a:buFont typeface="+mj-lt"/>
              <a:buAutoNum type="arabicPeriod"/>
            </a:pPr>
            <a:endParaRPr lang="en-GB" dirty="0"/>
          </a:p>
          <a:p>
            <a:pPr marL="514350" indent="-514350">
              <a:buFont typeface="+mj-lt"/>
              <a:buAutoNum type="arabicPeriod"/>
            </a:pPr>
            <a:r>
              <a:rPr lang="en-GB" dirty="0" smtClean="0"/>
              <a:t>Conclusions / Recommendations</a:t>
            </a:r>
            <a:endParaRPr lang="en-GB" dirty="0"/>
          </a:p>
        </p:txBody>
      </p:sp>
      <p:sp>
        <p:nvSpPr>
          <p:cNvPr id="4" name="TextBox 3"/>
          <p:cNvSpPr txBox="1"/>
          <p:nvPr/>
        </p:nvSpPr>
        <p:spPr>
          <a:xfrm>
            <a:off x="5032310" y="2130425"/>
            <a:ext cx="6668279" cy="4247317"/>
          </a:xfrm>
          <a:prstGeom prst="rect">
            <a:avLst/>
          </a:prstGeom>
          <a:noFill/>
        </p:spPr>
        <p:txBody>
          <a:bodyPr wrap="square" rtlCol="0">
            <a:spAutoFit/>
          </a:bodyPr>
          <a:lstStyle/>
          <a:p>
            <a:pPr algn="ctr" fontAlgn="base"/>
            <a:r>
              <a:rPr lang="en-GB" dirty="0" smtClean="0">
                <a:solidFill>
                  <a:srgbClr val="7030A0"/>
                </a:solidFill>
              </a:rPr>
              <a:t>Analysing Information</a:t>
            </a:r>
          </a:p>
          <a:p>
            <a:pPr marL="342900" indent="-342900" fontAlgn="base">
              <a:buFont typeface="+mj-lt"/>
              <a:buAutoNum type="arabicPeriod"/>
            </a:pPr>
            <a:endParaRPr lang="en-GB" dirty="0">
              <a:solidFill>
                <a:srgbClr val="7030A0"/>
              </a:solidFill>
            </a:endParaRPr>
          </a:p>
          <a:p>
            <a:pPr marL="342900" indent="-342900" fontAlgn="base">
              <a:buFont typeface="Arial" panose="020B0604020202020204" pitchFamily="34" charset="0"/>
              <a:buChar char="•"/>
            </a:pPr>
            <a:r>
              <a:rPr lang="en-GB" dirty="0" smtClean="0">
                <a:solidFill>
                  <a:srgbClr val="7030A0"/>
                </a:solidFill>
              </a:rPr>
              <a:t>Carefully </a:t>
            </a:r>
            <a:r>
              <a:rPr lang="en-GB" dirty="0">
                <a:solidFill>
                  <a:srgbClr val="7030A0"/>
                </a:solidFill>
              </a:rPr>
              <a:t>read the case and noted the main issues and stakeholders in the case?</a:t>
            </a:r>
          </a:p>
          <a:p>
            <a:pPr marL="342900" indent="-342900" fontAlgn="base">
              <a:buFont typeface="Arial" panose="020B0604020202020204" pitchFamily="34" charset="0"/>
              <a:buChar char="•"/>
            </a:pPr>
            <a:r>
              <a:rPr lang="en-GB" dirty="0">
                <a:solidFill>
                  <a:srgbClr val="7030A0"/>
                </a:solidFill>
              </a:rPr>
              <a:t>Written a brief description of the case to give your readers a context for the main issues?</a:t>
            </a:r>
          </a:p>
          <a:p>
            <a:pPr marL="342900" indent="-342900" fontAlgn="base">
              <a:buFont typeface="Arial" panose="020B0604020202020204" pitchFamily="34" charset="0"/>
              <a:buChar char="•"/>
            </a:pPr>
            <a:r>
              <a:rPr lang="en-GB" dirty="0">
                <a:solidFill>
                  <a:srgbClr val="7030A0"/>
                </a:solidFill>
              </a:rPr>
              <a:t>Discussed each issue with reference to the academic literature?</a:t>
            </a:r>
          </a:p>
          <a:p>
            <a:pPr marL="342900" indent="-342900" fontAlgn="base">
              <a:buFont typeface="Arial" panose="020B0604020202020204" pitchFamily="34" charset="0"/>
              <a:buChar char="•"/>
            </a:pPr>
            <a:r>
              <a:rPr lang="en-GB" dirty="0">
                <a:solidFill>
                  <a:srgbClr val="7030A0"/>
                </a:solidFill>
              </a:rPr>
              <a:t>Evaluated the solutions or ideas for each issue to find the ones most suitable?</a:t>
            </a:r>
          </a:p>
          <a:p>
            <a:pPr marL="342900" indent="-342900" fontAlgn="base">
              <a:buFont typeface="Arial" panose="020B0604020202020204" pitchFamily="34" charset="0"/>
              <a:buChar char="•"/>
            </a:pPr>
            <a:r>
              <a:rPr lang="en-GB" dirty="0">
                <a:solidFill>
                  <a:srgbClr val="7030A0"/>
                </a:solidFill>
              </a:rPr>
              <a:t>Made final recommendations of how to resolve the case?</a:t>
            </a:r>
          </a:p>
          <a:p>
            <a:pPr marL="342900" indent="-342900" fontAlgn="base">
              <a:buFont typeface="Arial" panose="020B0604020202020204" pitchFamily="34" charset="0"/>
              <a:buChar char="•"/>
            </a:pPr>
            <a:r>
              <a:rPr lang="en-GB" dirty="0">
                <a:solidFill>
                  <a:srgbClr val="7030A0"/>
                </a:solidFill>
              </a:rPr>
              <a:t>Used a well structured introduction, body and conclusion?</a:t>
            </a:r>
          </a:p>
          <a:p>
            <a:pPr marL="342900" indent="-342900" fontAlgn="base">
              <a:buFont typeface="Arial" panose="020B0604020202020204" pitchFamily="34" charset="0"/>
              <a:buChar char="•"/>
            </a:pPr>
            <a:r>
              <a:rPr lang="en-GB" dirty="0">
                <a:solidFill>
                  <a:srgbClr val="7030A0"/>
                </a:solidFill>
              </a:rPr>
              <a:t>Cited and referenced all of the work by other people?</a:t>
            </a:r>
          </a:p>
          <a:p>
            <a:pPr marL="342900" indent="-342900" fontAlgn="base">
              <a:buFont typeface="Arial" panose="020B0604020202020204" pitchFamily="34" charset="0"/>
              <a:buChar char="•"/>
            </a:pPr>
            <a:r>
              <a:rPr lang="en-GB" dirty="0">
                <a:solidFill>
                  <a:srgbClr val="7030A0"/>
                </a:solidFill>
              </a:rPr>
              <a:t>Used correct grammar, spelling and punctuation, clear presentation and appropriate reference style</a:t>
            </a:r>
            <a:r>
              <a:rPr lang="en-GB" dirty="0"/>
              <a:t>?</a:t>
            </a:r>
          </a:p>
          <a:p>
            <a:endParaRPr lang="en-GB" dirty="0"/>
          </a:p>
        </p:txBody>
      </p:sp>
    </p:spTree>
    <p:extLst>
      <p:ext uri="{BB962C8B-B14F-4D97-AF65-F5344CB8AC3E}">
        <p14:creationId xmlns:p14="http://schemas.microsoft.com/office/powerpoint/2010/main" val="607033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Critiques</a:t>
            </a:r>
            <a:endParaRPr lang="en-GB" dirty="0"/>
          </a:p>
        </p:txBody>
      </p:sp>
      <p:sp>
        <p:nvSpPr>
          <p:cNvPr id="3" name="Content Placeholder 2"/>
          <p:cNvSpPr>
            <a:spLocks noGrp="1"/>
          </p:cNvSpPr>
          <p:nvPr>
            <p:ph idx="1"/>
          </p:nvPr>
        </p:nvSpPr>
        <p:spPr/>
        <p:txBody>
          <a:bodyPr/>
          <a:lstStyle/>
          <a:p>
            <a:pPr marL="0" indent="0">
              <a:buNone/>
            </a:pPr>
            <a:r>
              <a:rPr lang="en-GB" dirty="0" smtClean="0"/>
              <a:t>A critique article summarises and evaluates another article, body of work, concept or theory.</a:t>
            </a:r>
          </a:p>
          <a:p>
            <a:pPr marL="0" indent="0">
              <a:buNone/>
            </a:pPr>
            <a:endParaRPr lang="en-GB" dirty="0"/>
          </a:p>
          <a:p>
            <a:pPr marL="0" indent="0">
              <a:buNone/>
            </a:pPr>
            <a:r>
              <a:rPr lang="en-GB" dirty="0" smtClean="0"/>
              <a:t>The </a:t>
            </a:r>
            <a:r>
              <a:rPr lang="en-GB" dirty="0"/>
              <a:t>purpose of an </a:t>
            </a:r>
            <a:r>
              <a:rPr lang="en-GB" dirty="0" smtClean="0"/>
              <a:t>evaluation </a:t>
            </a:r>
            <a:r>
              <a:rPr lang="en-GB" dirty="0"/>
              <a:t>is to gauge the usefulness or impact of a work in a particular field. </a:t>
            </a:r>
          </a:p>
        </p:txBody>
      </p:sp>
    </p:spTree>
    <p:extLst>
      <p:ext uri="{BB962C8B-B14F-4D97-AF65-F5344CB8AC3E}">
        <p14:creationId xmlns:p14="http://schemas.microsoft.com/office/powerpoint/2010/main" val="70582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to structure a Critique</a:t>
            </a:r>
            <a:endParaRPr lang="en-GB" dirty="0"/>
          </a:p>
        </p:txBody>
      </p:sp>
      <p:sp>
        <p:nvSpPr>
          <p:cNvPr id="3" name="Content Placeholder 2"/>
          <p:cNvSpPr>
            <a:spLocks noGrp="1"/>
          </p:cNvSpPr>
          <p:nvPr>
            <p:ph idx="1"/>
          </p:nvPr>
        </p:nvSpPr>
        <p:spPr>
          <a:xfrm>
            <a:off x="657808" y="1825625"/>
            <a:ext cx="3708918" cy="4351338"/>
          </a:xfrm>
        </p:spPr>
        <p:txBody>
          <a:bodyPr>
            <a:normAutofit lnSpcReduction="10000"/>
          </a:bodyPr>
          <a:lstStyle/>
          <a:p>
            <a:pPr marL="0" indent="0" algn="ctr">
              <a:buNone/>
            </a:pPr>
            <a:r>
              <a:rPr lang="en-GB" dirty="0" smtClean="0"/>
              <a:t>Main Section</a:t>
            </a:r>
          </a:p>
          <a:p>
            <a:pPr marL="0" indent="0">
              <a:buNone/>
            </a:pPr>
            <a:endParaRPr lang="en-GB" dirty="0"/>
          </a:p>
          <a:p>
            <a:pPr marL="514350" indent="-514350">
              <a:buFont typeface="+mj-lt"/>
              <a:buAutoNum type="arabicPeriod"/>
            </a:pPr>
            <a:r>
              <a:rPr lang="en-GB" dirty="0" smtClean="0"/>
              <a:t>Introduction</a:t>
            </a:r>
          </a:p>
          <a:p>
            <a:pPr marL="514350" indent="-514350">
              <a:buFont typeface="+mj-lt"/>
              <a:buAutoNum type="arabicPeriod"/>
            </a:pPr>
            <a:endParaRPr lang="en-GB" dirty="0"/>
          </a:p>
          <a:p>
            <a:pPr marL="514350" indent="-514350">
              <a:buFont typeface="+mj-lt"/>
              <a:buAutoNum type="arabicPeriod"/>
            </a:pPr>
            <a:r>
              <a:rPr lang="en-GB" dirty="0" smtClean="0"/>
              <a:t>Summary</a:t>
            </a:r>
          </a:p>
          <a:p>
            <a:pPr marL="514350" indent="-514350">
              <a:buFont typeface="+mj-lt"/>
              <a:buAutoNum type="arabicPeriod"/>
            </a:pPr>
            <a:endParaRPr lang="en-GB" dirty="0"/>
          </a:p>
          <a:p>
            <a:pPr marL="514350" indent="-514350">
              <a:buFont typeface="+mj-lt"/>
              <a:buAutoNum type="arabicPeriod"/>
            </a:pPr>
            <a:r>
              <a:rPr lang="en-GB" dirty="0" smtClean="0"/>
              <a:t>Critical evaluation</a:t>
            </a:r>
          </a:p>
          <a:p>
            <a:pPr marL="514350" indent="-514350">
              <a:buFont typeface="+mj-lt"/>
              <a:buAutoNum type="arabicPeriod"/>
            </a:pPr>
            <a:endParaRPr lang="en-GB" dirty="0"/>
          </a:p>
          <a:p>
            <a:pPr marL="514350" indent="-514350">
              <a:buFont typeface="+mj-lt"/>
              <a:buAutoNum type="arabicPeriod"/>
            </a:pPr>
            <a:r>
              <a:rPr lang="en-GB" dirty="0" smtClean="0"/>
              <a:t>Conclusions</a:t>
            </a:r>
            <a:endParaRPr lang="en-GB" dirty="0"/>
          </a:p>
        </p:txBody>
      </p:sp>
      <p:sp>
        <p:nvSpPr>
          <p:cNvPr id="4" name="TextBox 3"/>
          <p:cNvSpPr txBox="1"/>
          <p:nvPr/>
        </p:nvSpPr>
        <p:spPr>
          <a:xfrm>
            <a:off x="4435151" y="1825625"/>
            <a:ext cx="7097486" cy="5109091"/>
          </a:xfrm>
          <a:prstGeom prst="rect">
            <a:avLst/>
          </a:prstGeom>
          <a:noFill/>
        </p:spPr>
        <p:txBody>
          <a:bodyPr wrap="square" rtlCol="0">
            <a:spAutoFit/>
          </a:bodyPr>
          <a:lstStyle/>
          <a:p>
            <a:pPr algn="ctr" fontAlgn="base"/>
            <a:r>
              <a:rPr lang="en-GB" sz="2800" dirty="0" smtClean="0">
                <a:solidFill>
                  <a:srgbClr val="7030A0"/>
                </a:solidFill>
              </a:rPr>
              <a:t>Analysing Information</a:t>
            </a:r>
          </a:p>
          <a:p>
            <a:pPr marL="514350" indent="-514350" fontAlgn="base">
              <a:buFont typeface="+mj-lt"/>
              <a:buAutoNum type="arabicPeriod"/>
            </a:pPr>
            <a:endParaRPr lang="en-GB" sz="2800" dirty="0">
              <a:solidFill>
                <a:srgbClr val="7030A0"/>
              </a:solidFill>
            </a:endParaRPr>
          </a:p>
          <a:p>
            <a:pPr marL="514350" indent="-514350" fontAlgn="base">
              <a:buFont typeface="Arial" panose="020B0604020202020204" pitchFamily="34" charset="0"/>
              <a:buChar char="•"/>
            </a:pPr>
            <a:r>
              <a:rPr lang="en-GB" sz="2800" dirty="0" smtClean="0">
                <a:solidFill>
                  <a:srgbClr val="7030A0"/>
                </a:solidFill>
              </a:rPr>
              <a:t>Study </a:t>
            </a:r>
            <a:r>
              <a:rPr lang="en-GB" sz="2800" dirty="0">
                <a:solidFill>
                  <a:srgbClr val="7030A0"/>
                </a:solidFill>
              </a:rPr>
              <a:t>the work under discussion.</a:t>
            </a:r>
          </a:p>
          <a:p>
            <a:pPr marL="514350" indent="-514350" fontAlgn="base">
              <a:buFont typeface="Arial" panose="020B0604020202020204" pitchFamily="34" charset="0"/>
              <a:buChar char="•"/>
            </a:pPr>
            <a:r>
              <a:rPr lang="en-GB" sz="2800" dirty="0">
                <a:solidFill>
                  <a:srgbClr val="7030A0"/>
                </a:solidFill>
              </a:rPr>
              <a:t>Make notes on key parts of the work.</a:t>
            </a:r>
          </a:p>
          <a:p>
            <a:pPr marL="514350" indent="-514350" fontAlgn="base">
              <a:buFont typeface="Arial" panose="020B0604020202020204" pitchFamily="34" charset="0"/>
              <a:buChar char="•"/>
            </a:pPr>
            <a:r>
              <a:rPr lang="en-GB" sz="2800" dirty="0">
                <a:solidFill>
                  <a:srgbClr val="7030A0"/>
                </a:solidFill>
              </a:rPr>
              <a:t>Develop an understanding of the main </a:t>
            </a:r>
            <a:r>
              <a:rPr lang="en-GB" sz="2800" dirty="0" smtClean="0">
                <a:solidFill>
                  <a:srgbClr val="7030A0"/>
                </a:solidFill>
              </a:rPr>
              <a:t>argument/s </a:t>
            </a:r>
            <a:r>
              <a:rPr lang="en-GB" sz="2800" dirty="0">
                <a:solidFill>
                  <a:srgbClr val="7030A0"/>
                </a:solidFill>
              </a:rPr>
              <a:t>or purpose being expressed in the work. </a:t>
            </a:r>
          </a:p>
          <a:p>
            <a:pPr marL="514350" indent="-514350" fontAlgn="base">
              <a:buFont typeface="Arial" panose="020B0604020202020204" pitchFamily="34" charset="0"/>
              <a:buChar char="•"/>
            </a:pPr>
            <a:r>
              <a:rPr lang="en-GB" sz="2800" dirty="0">
                <a:solidFill>
                  <a:srgbClr val="7030A0"/>
                </a:solidFill>
              </a:rPr>
              <a:t>Consider how the work relates to a broader </a:t>
            </a:r>
            <a:r>
              <a:rPr lang="en-GB" sz="2800" dirty="0" smtClean="0">
                <a:solidFill>
                  <a:srgbClr val="7030A0"/>
                </a:solidFill>
              </a:rPr>
              <a:t>issue or </a:t>
            </a:r>
            <a:r>
              <a:rPr lang="en-GB" sz="2800" dirty="0">
                <a:solidFill>
                  <a:srgbClr val="7030A0"/>
                </a:solidFill>
              </a:rPr>
              <a:t>context</a:t>
            </a:r>
            <a:r>
              <a:rPr lang="en-GB" sz="2800" dirty="0" smtClean="0">
                <a:solidFill>
                  <a:srgbClr val="7030A0"/>
                </a:solidFill>
              </a:rPr>
              <a:t>.</a:t>
            </a:r>
          </a:p>
          <a:p>
            <a:pPr marL="514350" indent="-514350" fontAlgn="base">
              <a:buFont typeface="Arial" panose="020B0604020202020204" pitchFamily="34" charset="0"/>
              <a:buChar char="•"/>
            </a:pPr>
            <a:r>
              <a:rPr lang="en-GB" sz="2800" dirty="0" smtClean="0">
                <a:solidFill>
                  <a:srgbClr val="7030A0"/>
                </a:solidFill>
              </a:rPr>
              <a:t>Consider how the work relates to other research and evidence.</a:t>
            </a:r>
            <a:endParaRPr lang="en-GB" sz="2800" dirty="0">
              <a:solidFill>
                <a:srgbClr val="7030A0"/>
              </a:solidFill>
            </a:endParaRPr>
          </a:p>
          <a:p>
            <a:endParaRPr lang="en-GB" dirty="0"/>
          </a:p>
        </p:txBody>
      </p:sp>
    </p:spTree>
    <p:extLst>
      <p:ext uri="{BB962C8B-B14F-4D97-AF65-F5344CB8AC3E}">
        <p14:creationId xmlns:p14="http://schemas.microsoft.com/office/powerpoint/2010/main" val="1218294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Reflective Writing</a:t>
            </a:r>
            <a:endParaRPr lang="en-GB" dirty="0"/>
          </a:p>
        </p:txBody>
      </p:sp>
      <p:sp>
        <p:nvSpPr>
          <p:cNvPr id="3" name="Content Placeholder 2"/>
          <p:cNvSpPr>
            <a:spLocks noGrp="1"/>
          </p:cNvSpPr>
          <p:nvPr>
            <p:ph idx="1"/>
          </p:nvPr>
        </p:nvSpPr>
        <p:spPr>
          <a:xfrm>
            <a:off x="678024" y="1825624"/>
            <a:ext cx="10675776" cy="4693363"/>
          </a:xfrm>
        </p:spPr>
        <p:txBody>
          <a:bodyPr>
            <a:normAutofit/>
          </a:bodyPr>
          <a:lstStyle/>
          <a:p>
            <a:pPr marL="0" indent="0" fontAlgn="base">
              <a:buNone/>
            </a:pPr>
            <a:r>
              <a:rPr lang="en-GB" dirty="0"/>
              <a:t>Reflective writing can take many forms, depending on the discipline being studied and the assignment structure. </a:t>
            </a:r>
            <a:endParaRPr lang="en-GB" dirty="0" smtClean="0"/>
          </a:p>
          <a:p>
            <a:pPr marL="0" indent="0" fontAlgn="base">
              <a:buNone/>
            </a:pPr>
            <a:endParaRPr lang="en-GB" dirty="0" smtClean="0"/>
          </a:p>
          <a:p>
            <a:pPr marL="0" indent="0" fontAlgn="base">
              <a:buNone/>
            </a:pPr>
            <a:r>
              <a:rPr lang="en-GB" dirty="0" smtClean="0"/>
              <a:t>More </a:t>
            </a:r>
            <a:r>
              <a:rPr lang="en-GB" dirty="0"/>
              <a:t>formal reflective essays or reports have a clear structure with an introduction, body and conclusion. </a:t>
            </a:r>
            <a:endParaRPr lang="en-GB" dirty="0" smtClean="0"/>
          </a:p>
          <a:p>
            <a:pPr marL="0" indent="0" fontAlgn="base">
              <a:buNone/>
            </a:pPr>
            <a:endParaRPr lang="en-GB" dirty="0" smtClean="0"/>
          </a:p>
          <a:p>
            <a:pPr marL="0" indent="0" fontAlgn="base">
              <a:buNone/>
            </a:pPr>
            <a:r>
              <a:rPr lang="en-GB" dirty="0" smtClean="0"/>
              <a:t>Less </a:t>
            </a:r>
            <a:r>
              <a:rPr lang="en-GB" dirty="0"/>
              <a:t>formal reflective writing, such as blogs, discussion entries or ongoing journals, may not be organised in such a distinct way. Reflective constructions in some </a:t>
            </a:r>
            <a:r>
              <a:rPr lang="en-GB" dirty="0" smtClean="0"/>
              <a:t>disciplines </a:t>
            </a:r>
            <a:r>
              <a:rPr lang="en-GB" dirty="0"/>
              <a:t>areas may also involve multimedia elements or performances.</a:t>
            </a:r>
          </a:p>
        </p:txBody>
      </p:sp>
    </p:spTree>
    <p:extLst>
      <p:ext uri="{BB962C8B-B14F-4D97-AF65-F5344CB8AC3E}">
        <p14:creationId xmlns:p14="http://schemas.microsoft.com/office/powerpoint/2010/main" val="326083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to write a reflectively  </a:t>
            </a:r>
            <a:endParaRPr lang="en-GB" dirty="0"/>
          </a:p>
        </p:txBody>
      </p:sp>
      <p:sp>
        <p:nvSpPr>
          <p:cNvPr id="3" name="Content Placeholder 2"/>
          <p:cNvSpPr>
            <a:spLocks noGrp="1"/>
          </p:cNvSpPr>
          <p:nvPr>
            <p:ph idx="1"/>
          </p:nvPr>
        </p:nvSpPr>
        <p:spPr>
          <a:xfrm>
            <a:off x="4484914" y="1825625"/>
            <a:ext cx="6868885" cy="4351338"/>
          </a:xfrm>
        </p:spPr>
        <p:txBody>
          <a:bodyPr>
            <a:normAutofit fontScale="92500" lnSpcReduction="10000"/>
          </a:bodyPr>
          <a:lstStyle/>
          <a:p>
            <a:pPr fontAlgn="base"/>
            <a:r>
              <a:rPr lang="en-GB" dirty="0">
                <a:solidFill>
                  <a:srgbClr val="7030A0"/>
                </a:solidFill>
              </a:rPr>
              <a:t>R</a:t>
            </a:r>
            <a:r>
              <a:rPr lang="en-GB" dirty="0" smtClean="0">
                <a:solidFill>
                  <a:srgbClr val="7030A0"/>
                </a:solidFill>
              </a:rPr>
              <a:t>eporting </a:t>
            </a:r>
            <a:r>
              <a:rPr lang="en-GB" dirty="0">
                <a:solidFill>
                  <a:srgbClr val="7030A0"/>
                </a:solidFill>
              </a:rPr>
              <a:t>and responding </a:t>
            </a:r>
            <a:r>
              <a:rPr lang="en-GB" dirty="0" smtClean="0">
                <a:solidFill>
                  <a:srgbClr val="7030A0"/>
                </a:solidFill>
              </a:rPr>
              <a:t>to </a:t>
            </a:r>
            <a:r>
              <a:rPr lang="en-GB" dirty="0">
                <a:solidFill>
                  <a:srgbClr val="7030A0"/>
                </a:solidFill>
              </a:rPr>
              <a:t>critical </a:t>
            </a:r>
            <a:r>
              <a:rPr lang="en-GB" dirty="0" smtClean="0">
                <a:solidFill>
                  <a:srgbClr val="7030A0"/>
                </a:solidFill>
              </a:rPr>
              <a:t>issues </a:t>
            </a:r>
            <a:r>
              <a:rPr lang="en-GB" dirty="0">
                <a:solidFill>
                  <a:srgbClr val="7030A0"/>
                </a:solidFill>
              </a:rPr>
              <a:t>or </a:t>
            </a:r>
            <a:r>
              <a:rPr lang="en-GB" dirty="0" smtClean="0">
                <a:solidFill>
                  <a:srgbClr val="7030A0"/>
                </a:solidFill>
              </a:rPr>
              <a:t>experience experienced from your own perspective.</a:t>
            </a:r>
            <a:endParaRPr lang="en-GB" dirty="0">
              <a:solidFill>
                <a:srgbClr val="7030A0"/>
              </a:solidFill>
            </a:endParaRPr>
          </a:p>
          <a:p>
            <a:pPr fontAlgn="base"/>
            <a:r>
              <a:rPr lang="en-GB" dirty="0">
                <a:solidFill>
                  <a:srgbClr val="7030A0"/>
                </a:solidFill>
              </a:rPr>
              <a:t>R</a:t>
            </a:r>
            <a:r>
              <a:rPr lang="en-GB" dirty="0" smtClean="0">
                <a:solidFill>
                  <a:srgbClr val="7030A0"/>
                </a:solidFill>
              </a:rPr>
              <a:t>elating issues </a:t>
            </a:r>
            <a:r>
              <a:rPr lang="en-GB" dirty="0">
                <a:solidFill>
                  <a:srgbClr val="7030A0"/>
                </a:solidFill>
              </a:rPr>
              <a:t>or </a:t>
            </a:r>
            <a:r>
              <a:rPr lang="en-GB" dirty="0" smtClean="0">
                <a:solidFill>
                  <a:srgbClr val="7030A0"/>
                </a:solidFill>
              </a:rPr>
              <a:t>experiences </a:t>
            </a:r>
            <a:r>
              <a:rPr lang="en-GB" dirty="0">
                <a:solidFill>
                  <a:srgbClr val="7030A0"/>
                </a:solidFill>
              </a:rPr>
              <a:t>to your own knowledge in this </a:t>
            </a:r>
            <a:r>
              <a:rPr lang="en-GB" dirty="0" smtClean="0">
                <a:solidFill>
                  <a:srgbClr val="7030A0"/>
                </a:solidFill>
              </a:rPr>
              <a:t>field.</a:t>
            </a:r>
            <a:endParaRPr lang="en-GB" dirty="0">
              <a:solidFill>
                <a:srgbClr val="7030A0"/>
              </a:solidFill>
            </a:endParaRPr>
          </a:p>
          <a:p>
            <a:pPr fontAlgn="base"/>
            <a:r>
              <a:rPr lang="en-GB" dirty="0">
                <a:solidFill>
                  <a:srgbClr val="7030A0"/>
                </a:solidFill>
              </a:rPr>
              <a:t>R</a:t>
            </a:r>
            <a:r>
              <a:rPr lang="en-GB" dirty="0" smtClean="0">
                <a:solidFill>
                  <a:srgbClr val="7030A0"/>
                </a:solidFill>
              </a:rPr>
              <a:t>easoning </a:t>
            </a:r>
            <a:r>
              <a:rPr lang="en-GB" dirty="0">
                <a:solidFill>
                  <a:srgbClr val="7030A0"/>
                </a:solidFill>
              </a:rPr>
              <a:t>about causes and effects of this issue/experience according to relevant theories or literature and/or similarities or differences with other experiences you've </a:t>
            </a:r>
            <a:r>
              <a:rPr lang="en-GB" dirty="0" smtClean="0">
                <a:solidFill>
                  <a:srgbClr val="7030A0"/>
                </a:solidFill>
              </a:rPr>
              <a:t>had. </a:t>
            </a:r>
            <a:endParaRPr lang="en-GB" dirty="0">
              <a:solidFill>
                <a:srgbClr val="7030A0"/>
              </a:solidFill>
            </a:endParaRPr>
          </a:p>
          <a:p>
            <a:pPr fontAlgn="base"/>
            <a:r>
              <a:rPr lang="en-GB" dirty="0">
                <a:solidFill>
                  <a:srgbClr val="7030A0"/>
                </a:solidFill>
              </a:rPr>
              <a:t>R</a:t>
            </a:r>
            <a:r>
              <a:rPr lang="en-GB" dirty="0" smtClean="0">
                <a:solidFill>
                  <a:srgbClr val="7030A0"/>
                </a:solidFill>
              </a:rPr>
              <a:t>econstructing </a:t>
            </a:r>
            <a:r>
              <a:rPr lang="en-GB" dirty="0">
                <a:solidFill>
                  <a:srgbClr val="7030A0"/>
                </a:solidFill>
              </a:rPr>
              <a:t>your thinking to plan new ways to approach the issue or engage in similar experiences in the </a:t>
            </a:r>
            <a:r>
              <a:rPr lang="en-GB" dirty="0" smtClean="0">
                <a:solidFill>
                  <a:srgbClr val="7030A0"/>
                </a:solidFill>
              </a:rPr>
              <a:t>future.</a:t>
            </a:r>
            <a:endParaRPr lang="en-GB" dirty="0">
              <a:solidFill>
                <a:srgbClr val="7030A0"/>
              </a:solidFill>
            </a:endParaRPr>
          </a:p>
        </p:txBody>
      </p:sp>
      <p:sp>
        <p:nvSpPr>
          <p:cNvPr id="4" name="TextBox 3"/>
          <p:cNvSpPr txBox="1"/>
          <p:nvPr/>
        </p:nvSpPr>
        <p:spPr>
          <a:xfrm>
            <a:off x="572278" y="1825625"/>
            <a:ext cx="3837991" cy="2954655"/>
          </a:xfrm>
          <a:prstGeom prst="rect">
            <a:avLst/>
          </a:prstGeom>
          <a:noFill/>
        </p:spPr>
        <p:txBody>
          <a:bodyPr wrap="square" rtlCol="0">
            <a:spAutoFit/>
          </a:bodyPr>
          <a:lstStyle/>
          <a:p>
            <a:pPr algn="ctr"/>
            <a:r>
              <a:rPr lang="en-GB" sz="2800" dirty="0" smtClean="0"/>
              <a:t>Main Sections</a:t>
            </a:r>
          </a:p>
          <a:p>
            <a:endParaRPr lang="en-GB" dirty="0"/>
          </a:p>
          <a:p>
            <a:pPr marL="514350" indent="-514350">
              <a:buFont typeface="+mj-lt"/>
              <a:buAutoNum type="arabicPeriod"/>
            </a:pPr>
            <a:r>
              <a:rPr lang="en-GB" sz="2800" dirty="0" smtClean="0"/>
              <a:t>Introduction </a:t>
            </a:r>
          </a:p>
          <a:p>
            <a:pPr marL="514350" indent="-514350">
              <a:buFont typeface="+mj-lt"/>
              <a:buAutoNum type="arabicPeriod"/>
            </a:pPr>
            <a:endParaRPr lang="en-GB" sz="2800" dirty="0"/>
          </a:p>
          <a:p>
            <a:pPr marL="514350" indent="-514350">
              <a:buFont typeface="+mj-lt"/>
              <a:buAutoNum type="arabicPeriod"/>
            </a:pPr>
            <a:r>
              <a:rPr lang="en-GB" sz="2800" dirty="0" smtClean="0"/>
              <a:t>Body </a:t>
            </a:r>
            <a:r>
              <a:rPr lang="en-GB" sz="2800" dirty="0"/>
              <a:t>and </a:t>
            </a:r>
            <a:endParaRPr lang="en-GB" sz="2800" dirty="0" smtClean="0"/>
          </a:p>
          <a:p>
            <a:pPr marL="514350" indent="-514350">
              <a:buFont typeface="+mj-lt"/>
              <a:buAutoNum type="arabicPeriod"/>
            </a:pPr>
            <a:endParaRPr lang="en-GB" sz="2800" dirty="0" smtClean="0"/>
          </a:p>
          <a:p>
            <a:pPr marL="514350" indent="-514350">
              <a:buFont typeface="+mj-lt"/>
              <a:buAutoNum type="arabicPeriod"/>
            </a:pPr>
            <a:r>
              <a:rPr lang="en-GB" sz="2800" dirty="0"/>
              <a:t>C</a:t>
            </a:r>
            <a:r>
              <a:rPr lang="en-GB" sz="2800" dirty="0" smtClean="0"/>
              <a:t>onclusion</a:t>
            </a:r>
            <a:endParaRPr lang="en-GB" sz="2800" dirty="0"/>
          </a:p>
        </p:txBody>
      </p:sp>
    </p:spTree>
    <p:extLst>
      <p:ext uri="{BB962C8B-B14F-4D97-AF65-F5344CB8AC3E}">
        <p14:creationId xmlns:p14="http://schemas.microsoft.com/office/powerpoint/2010/main" val="2723801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Systematic Review</a:t>
            </a:r>
            <a:endParaRPr lang="en-GB" dirty="0"/>
          </a:p>
        </p:txBody>
      </p:sp>
      <p:sp>
        <p:nvSpPr>
          <p:cNvPr id="3" name="Content Placeholder 2"/>
          <p:cNvSpPr>
            <a:spLocks noGrp="1"/>
          </p:cNvSpPr>
          <p:nvPr>
            <p:ph idx="1"/>
          </p:nvPr>
        </p:nvSpPr>
        <p:spPr/>
        <p:txBody>
          <a:bodyPr/>
          <a:lstStyle/>
          <a:p>
            <a:pPr marL="0" indent="0">
              <a:buNone/>
            </a:pPr>
            <a:r>
              <a:rPr lang="en-GB" dirty="0" smtClean="0"/>
              <a:t>A </a:t>
            </a:r>
            <a:r>
              <a:rPr lang="en-GB" dirty="0"/>
              <a:t>type of </a:t>
            </a:r>
            <a:r>
              <a:rPr lang="en-GB" dirty="0" smtClean="0"/>
              <a:t>focused review </a:t>
            </a:r>
            <a:r>
              <a:rPr lang="en-GB" dirty="0"/>
              <a:t>that </a:t>
            </a:r>
            <a:r>
              <a:rPr lang="en-GB" dirty="0" smtClean="0"/>
              <a:t>analyses findings from previous studies to answer a specific question or provide a </a:t>
            </a:r>
            <a:r>
              <a:rPr lang="en-GB" dirty="0" err="1" smtClean="0"/>
              <a:t>concensus</a:t>
            </a:r>
            <a:r>
              <a:rPr lang="en-GB" dirty="0" smtClean="0"/>
              <a:t> statement.</a:t>
            </a:r>
          </a:p>
          <a:p>
            <a:pPr marL="0" indent="0">
              <a:buNone/>
            </a:pPr>
            <a:endParaRPr lang="en-GB" dirty="0"/>
          </a:p>
          <a:p>
            <a:pPr marL="0" indent="0">
              <a:buNone/>
            </a:pPr>
            <a:r>
              <a:rPr lang="en-GB" dirty="0" smtClean="0"/>
              <a:t>The inclusion of studies into a systematic review are highly organised and specific to defined inclusion and exclusion criteria.</a:t>
            </a:r>
            <a:endParaRPr lang="en-GB" dirty="0"/>
          </a:p>
        </p:txBody>
      </p:sp>
    </p:spTree>
    <p:extLst>
      <p:ext uri="{BB962C8B-B14F-4D97-AF65-F5344CB8AC3E}">
        <p14:creationId xmlns:p14="http://schemas.microsoft.com/office/powerpoint/2010/main" val="1928433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Meta Analysis</a:t>
            </a:r>
            <a:endParaRPr lang="en-GB" dirty="0"/>
          </a:p>
        </p:txBody>
      </p:sp>
      <p:sp>
        <p:nvSpPr>
          <p:cNvPr id="3" name="Content Placeholder 2"/>
          <p:cNvSpPr>
            <a:spLocks noGrp="1"/>
          </p:cNvSpPr>
          <p:nvPr>
            <p:ph idx="1"/>
          </p:nvPr>
        </p:nvSpPr>
        <p:spPr/>
        <p:txBody>
          <a:bodyPr/>
          <a:lstStyle/>
          <a:p>
            <a:pPr marL="0" indent="0">
              <a:buNone/>
            </a:pPr>
            <a:r>
              <a:rPr lang="en-GB" dirty="0" smtClean="0"/>
              <a:t>A type of focused review that analyses and combines data from previous studies to answer a specific question or provide a consensus statement.</a:t>
            </a:r>
          </a:p>
          <a:p>
            <a:pPr marL="0" indent="0">
              <a:buNone/>
            </a:pPr>
            <a:endParaRPr lang="en-GB" dirty="0" smtClean="0"/>
          </a:p>
          <a:p>
            <a:pPr marL="0" indent="0">
              <a:buNone/>
            </a:pPr>
            <a:r>
              <a:rPr lang="en-GB" dirty="0" smtClean="0"/>
              <a:t>The inclusion of studies into a meta analysis are highly organised and specific to defined inclusion and exclusion criteria.</a:t>
            </a:r>
          </a:p>
          <a:p>
            <a:pPr marL="0" indent="0">
              <a:buNone/>
            </a:pPr>
            <a:endParaRPr lang="en-GB" dirty="0"/>
          </a:p>
          <a:p>
            <a:pPr marL="0" indent="0">
              <a:buNone/>
            </a:pPr>
            <a:r>
              <a:rPr lang="en-GB" dirty="0" smtClean="0"/>
              <a:t>Strong statistical analysis are required to ensure data included are equivalent.</a:t>
            </a:r>
          </a:p>
          <a:p>
            <a:endParaRPr lang="en-GB" dirty="0"/>
          </a:p>
        </p:txBody>
      </p:sp>
    </p:spTree>
    <p:extLst>
      <p:ext uri="{BB962C8B-B14F-4D97-AF65-F5344CB8AC3E}">
        <p14:creationId xmlns:p14="http://schemas.microsoft.com/office/powerpoint/2010/main" val="79445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Methodologies or Methods</a:t>
            </a:r>
            <a:endParaRPr lang="en-GB" dirty="0"/>
          </a:p>
        </p:txBody>
      </p:sp>
      <p:sp>
        <p:nvSpPr>
          <p:cNvPr id="3" name="Content Placeholder 2"/>
          <p:cNvSpPr>
            <a:spLocks noGrp="1"/>
          </p:cNvSpPr>
          <p:nvPr>
            <p:ph idx="1"/>
          </p:nvPr>
        </p:nvSpPr>
        <p:spPr/>
        <p:txBody>
          <a:bodyPr/>
          <a:lstStyle/>
          <a:p>
            <a:pPr marL="0" indent="0">
              <a:buNone/>
            </a:pPr>
            <a:r>
              <a:rPr lang="en-GB" dirty="0"/>
              <a:t>These articles present a new experimental method, test or procedure. The method described may either be completely new, or may offer a better version of an existing method. The article should describe a demonstrable advance on what is currently available.</a:t>
            </a:r>
          </a:p>
        </p:txBody>
      </p:sp>
    </p:spTree>
    <p:extLst>
      <p:ext uri="{BB962C8B-B14F-4D97-AF65-F5344CB8AC3E}">
        <p14:creationId xmlns:p14="http://schemas.microsoft.com/office/powerpoint/2010/main" val="3906875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Short reports / letters</a:t>
            </a:r>
            <a:endParaRPr lang="en-GB" dirty="0"/>
          </a:p>
        </p:txBody>
      </p:sp>
      <p:sp>
        <p:nvSpPr>
          <p:cNvPr id="3" name="Content Placeholder 2"/>
          <p:cNvSpPr>
            <a:spLocks noGrp="1"/>
          </p:cNvSpPr>
          <p:nvPr>
            <p:ph idx="1"/>
          </p:nvPr>
        </p:nvSpPr>
        <p:spPr/>
        <p:txBody>
          <a:bodyPr/>
          <a:lstStyle/>
          <a:p>
            <a:pPr marL="0" indent="0">
              <a:buNone/>
            </a:pPr>
            <a:r>
              <a:rPr lang="en-GB" dirty="0"/>
              <a:t>These papers communicate brief reports of data from original research that editors believe will be interesting to many researchers, and that will likely stimulate further research in the field. As they are relatively short the format is useful for scientists with results that are time sensitive (for example, those in highly competitive or quickly-changing disciplines). This format often has strict length limits, so some experimental details may not be published until the authors write a full </a:t>
            </a:r>
            <a:r>
              <a:rPr lang="en-GB" i="1" dirty="0"/>
              <a:t>Original Research</a:t>
            </a:r>
            <a:r>
              <a:rPr lang="en-GB" dirty="0"/>
              <a:t> manuscript. These papers are also sometimes called </a:t>
            </a:r>
            <a:r>
              <a:rPr lang="en-GB" i="1" dirty="0"/>
              <a:t>Brief communications</a:t>
            </a:r>
            <a:r>
              <a:rPr lang="en-GB" dirty="0"/>
              <a:t>.</a:t>
            </a:r>
          </a:p>
        </p:txBody>
      </p:sp>
    </p:spTree>
    <p:extLst>
      <p:ext uri="{BB962C8B-B14F-4D97-AF65-F5344CB8AC3E}">
        <p14:creationId xmlns:p14="http://schemas.microsoft.com/office/powerpoint/2010/main" val="634817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Reading other Articles</a:t>
            </a:r>
            <a:endParaRPr lang="en-GB" dirty="0"/>
          </a:p>
        </p:txBody>
      </p:sp>
      <p:sp>
        <p:nvSpPr>
          <p:cNvPr id="3" name="Content Placeholder 2"/>
          <p:cNvSpPr>
            <a:spLocks noGrp="1"/>
          </p:cNvSpPr>
          <p:nvPr>
            <p:ph idx="1"/>
          </p:nvPr>
        </p:nvSpPr>
        <p:spPr>
          <a:xfrm>
            <a:off x="838200" y="1825625"/>
            <a:ext cx="10515600" cy="1433869"/>
          </a:xfrm>
        </p:spPr>
        <p:txBody>
          <a:bodyPr/>
          <a:lstStyle/>
          <a:p>
            <a:pPr marL="0" indent="0" algn="ctr">
              <a:buNone/>
            </a:pPr>
            <a:r>
              <a:rPr lang="en-GB" dirty="0" smtClean="0">
                <a:solidFill>
                  <a:srgbClr val="FF0000"/>
                </a:solidFill>
              </a:rPr>
              <a:t>The key to understanding how to write, structure and what to include in any article is learnt through reading and deconstructing other articled in a similar format.</a:t>
            </a:r>
            <a:endParaRPr lang="en-GB" dirty="0">
              <a:solidFill>
                <a:srgbClr val="FF0000"/>
              </a:solidFill>
            </a:endParaRPr>
          </a:p>
        </p:txBody>
      </p:sp>
    </p:spTree>
    <p:extLst>
      <p:ext uri="{BB962C8B-B14F-4D97-AF65-F5344CB8AC3E}">
        <p14:creationId xmlns:p14="http://schemas.microsoft.com/office/powerpoint/2010/main" val="1315458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1150</Words>
  <Application>Microsoft Office PowerPoint</Application>
  <PresentationFormat>Widescreen</PresentationFormat>
  <Paragraphs>141</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proxima-nova</vt:lpstr>
      <vt:lpstr>Office Theme</vt:lpstr>
      <vt:lpstr>Writing Articles</vt:lpstr>
      <vt:lpstr>Experimental</vt:lpstr>
      <vt:lpstr>Structure of an Experimental Report</vt:lpstr>
      <vt:lpstr>Literature review</vt:lpstr>
      <vt:lpstr>How to structure of a Literature review</vt:lpstr>
      <vt:lpstr>Case studies</vt:lpstr>
      <vt:lpstr>How to structure a Case study</vt:lpstr>
      <vt:lpstr>Critiques</vt:lpstr>
      <vt:lpstr>How to structure a Critique</vt:lpstr>
      <vt:lpstr>Reflective Writing</vt:lpstr>
      <vt:lpstr>How to write a reflectively  </vt:lpstr>
      <vt:lpstr>Systematic Review</vt:lpstr>
      <vt:lpstr>Meta Analysis</vt:lpstr>
      <vt:lpstr>Methodologies or Methods</vt:lpstr>
      <vt:lpstr>Short reports / letters</vt:lpstr>
      <vt:lpstr>Reading other Articles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an Article</dc:title>
  <dc:creator>David Gardner</dc:creator>
  <cp:lastModifiedBy>David Gardner</cp:lastModifiedBy>
  <cp:revision>13</cp:revision>
  <dcterms:created xsi:type="dcterms:W3CDTF">2021-01-21T13:34:20Z</dcterms:created>
  <dcterms:modified xsi:type="dcterms:W3CDTF">2021-01-22T11:39:50Z</dcterms:modified>
</cp:coreProperties>
</file>