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28" r:id="rId2"/>
    <p:sldId id="329" r:id="rId3"/>
    <p:sldId id="315" r:id="rId4"/>
    <p:sldId id="341" r:id="rId5"/>
    <p:sldId id="316" r:id="rId6"/>
    <p:sldId id="317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51" r:id="rId16"/>
    <p:sldId id="353" r:id="rId17"/>
    <p:sldId id="352" r:id="rId18"/>
  </p:sldIdLst>
  <p:sldSz cx="9144000" cy="6858000" type="screen4x3"/>
  <p:notesSz cx="6858000" cy="9144000"/>
  <p:custDataLst>
    <p:tags r:id="rId21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2" clrIdx="0"/>
  <p:cmAuthor id="1" name="V, Sindhuja" initials="VS" lastIdx="6" clrIdx="1"/>
  <p:cmAuthor id="2" name="lw-dlf" initials="Q" lastIdx="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0D2"/>
    <a:srgbClr val="CCECFF"/>
    <a:srgbClr val="FFFFCC"/>
    <a:srgbClr val="CCCCFF"/>
    <a:srgbClr val="CCFF99"/>
    <a:srgbClr val="99FF99"/>
    <a:srgbClr val="FF3300"/>
    <a:srgbClr val="B2B2B2"/>
    <a:srgbClr val="CCFFFF"/>
    <a:srgbClr val="FFCC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0155" autoAdjust="0"/>
    <p:restoredTop sz="93178" autoAdjust="0"/>
  </p:normalViewPr>
  <p:slideViewPr>
    <p:cSldViewPr snapToGrid="0" showGuides="1">
      <p:cViewPr varScale="1">
        <p:scale>
          <a:sx n="79" d="100"/>
          <a:sy n="79" d="100"/>
        </p:scale>
        <p:origin x="-102" y="-618"/>
      </p:cViewPr>
      <p:guideLst>
        <p:guide orient="horz" pos="530"/>
        <p:guide orient="horz" pos="3909"/>
        <p:guide orient="horz" pos="1056"/>
        <p:guide pos="2881"/>
        <p:guide pos="5759"/>
        <p:guide pos="5501"/>
        <p:guide pos="37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47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47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itchFamily="34" charset="0"/>
              </a:defRPr>
            </a:lvl1pPr>
          </a:lstStyle>
          <a:p>
            <a:pPr>
              <a:defRPr/>
            </a:pPr>
            <a:fld id="{0877AC99-9ED2-4F54-85B0-489031F0DC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35914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5553B-2041-4730-9A55-01A215198233}" type="datetimeFigureOut">
              <a:rPr lang="en-GB" smtClean="0"/>
              <a:pPr/>
              <a:t>28/07/2017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06408-285B-4106-8013-77A1EA8323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36268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0DF33B-E5DF-4BDB-8D30-AAD17D930E09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9305D6-9C25-4A33-BCB0-A26B213F1A29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8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Slide </a:t>
            </a:r>
            <a:r>
              <a:rPr kumimoji="0" lang="en-GB" altLang="en-US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10.</a:t>
            </a:r>
            <a:fld id="{AC078460-10DE-47CE-A288-BF9A97944FAA}" type="slidenum">
              <a:rPr kumimoji="0" lang="en-GB" altLang="en-US" sz="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l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imes" pitchFamily="18" charset="0"/>
            </a:endParaRPr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871386" y="6524627"/>
            <a:ext cx="7978977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20700" y="2444115"/>
            <a:ext cx="8102600" cy="196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10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process of operations strategy – monitoring and control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0" y="11756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2800" b="1" dirty="0" smtClean="0"/>
              <a:t>The monitoring and control stages of </a:t>
            </a:r>
            <a:br>
              <a:rPr lang="en-GB" sz="2800" b="1" dirty="0" smtClean="0"/>
            </a:br>
            <a:r>
              <a:rPr lang="en-GB" sz="2800" b="1" dirty="0" smtClean="0"/>
              <a:t>the process </a:t>
            </a:r>
            <a:r>
              <a:rPr lang="en-GB" sz="2800" b="1" dirty="0"/>
              <a:t>of </a:t>
            </a:r>
            <a:r>
              <a:rPr lang="en-GB" sz="2800" b="1" dirty="0" smtClean="0"/>
              <a:t>operations strategy</a:t>
            </a:r>
            <a:endParaRPr lang="en-GB" sz="2800" b="1" dirty="0"/>
          </a:p>
        </p:txBody>
      </p:sp>
      <p:grpSp>
        <p:nvGrpSpPr>
          <p:cNvPr id="26" name="Group 25"/>
          <p:cNvGrpSpPr/>
          <p:nvPr/>
        </p:nvGrpSpPr>
        <p:grpSpPr>
          <a:xfrm>
            <a:off x="241029" y="1863411"/>
            <a:ext cx="8565764" cy="3244743"/>
            <a:chOff x="1412776" y="2302726"/>
            <a:chExt cx="4320480" cy="1413770"/>
          </a:xfrm>
        </p:grpSpPr>
        <p:sp>
          <p:nvSpPr>
            <p:cNvPr id="27" name="Rectangle 26"/>
            <p:cNvSpPr/>
            <p:nvPr/>
          </p:nvSpPr>
          <p:spPr bwMode="auto">
            <a:xfrm>
              <a:off x="1887383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29" name="Rectangle 28"/>
            <p:cNvSpPr/>
            <p:nvPr/>
          </p:nvSpPr>
          <p:spPr bwMode="auto">
            <a:xfrm>
              <a:off x="3836159" y="3203848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0" name="Rectangle 29"/>
            <p:cNvSpPr/>
            <p:nvPr/>
          </p:nvSpPr>
          <p:spPr bwMode="auto">
            <a:xfrm>
              <a:off x="1887383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1" name="Rectangle 30"/>
            <p:cNvSpPr/>
            <p:nvPr/>
          </p:nvSpPr>
          <p:spPr bwMode="auto">
            <a:xfrm>
              <a:off x="3836159" y="2302726"/>
              <a:ext cx="1428760" cy="51264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2" name="Right Arrow 31"/>
            <p:cNvSpPr/>
            <p:nvPr/>
          </p:nvSpPr>
          <p:spPr bwMode="auto">
            <a:xfrm>
              <a:off x="3356992" y="241176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  <p:sp>
          <p:nvSpPr>
            <p:cNvPr id="33" name="Text Box 13"/>
            <p:cNvSpPr txBox="1">
              <a:spLocks noChangeArrowheads="1"/>
            </p:cNvSpPr>
            <p:nvPr/>
          </p:nvSpPr>
          <p:spPr bwMode="auto">
            <a:xfrm>
              <a:off x="1851664" y="2339752"/>
              <a:ext cx="1500198" cy="30843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formulation</a:t>
              </a:r>
              <a:endParaRPr lang="en-GB" sz="2000" dirty="0"/>
            </a:p>
          </p:txBody>
        </p:sp>
        <p:sp>
          <p:nvSpPr>
            <p:cNvPr id="34" name="Text Box 13"/>
            <p:cNvSpPr txBox="1">
              <a:spLocks noChangeArrowheads="1"/>
            </p:cNvSpPr>
            <p:nvPr/>
          </p:nvSpPr>
          <p:spPr bwMode="auto">
            <a:xfrm>
              <a:off x="3800440" y="2339752"/>
              <a:ext cx="1500198" cy="30843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implementation</a:t>
              </a:r>
              <a:endParaRPr lang="en-GB" sz="2000" dirty="0"/>
            </a:p>
          </p:txBody>
        </p:sp>
        <p:sp>
          <p:nvSpPr>
            <p:cNvPr id="35" name="Text Box 13"/>
            <p:cNvSpPr txBox="1">
              <a:spLocks noChangeArrowheads="1"/>
            </p:cNvSpPr>
            <p:nvPr/>
          </p:nvSpPr>
          <p:spPr bwMode="auto">
            <a:xfrm>
              <a:off x="3800440" y="3275856"/>
              <a:ext cx="1500198" cy="30843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monitoring</a:t>
              </a:r>
              <a:endParaRPr lang="en-GB" sz="2000" dirty="0"/>
            </a:p>
          </p:txBody>
        </p:sp>
        <p:sp>
          <p:nvSpPr>
            <p:cNvPr id="36" name="Text Box 13"/>
            <p:cNvSpPr txBox="1">
              <a:spLocks noChangeArrowheads="1"/>
            </p:cNvSpPr>
            <p:nvPr/>
          </p:nvSpPr>
          <p:spPr bwMode="auto">
            <a:xfrm>
              <a:off x="1851664" y="3275856"/>
              <a:ext cx="1500198" cy="308434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/>
              <a:r>
                <a:rPr lang="en-US" sz="2000" dirty="0" smtClean="0"/>
                <a:t>Operations strategy</a:t>
              </a:r>
            </a:p>
            <a:p>
              <a:pPr algn="ctr"/>
              <a:r>
                <a:rPr lang="en-US" sz="2000" dirty="0" smtClean="0"/>
                <a:t>control</a:t>
              </a:r>
              <a:endParaRPr lang="en-GB" sz="2000" dirty="0"/>
            </a:p>
          </p:txBody>
        </p:sp>
        <p:sp>
          <p:nvSpPr>
            <p:cNvPr id="37" name="Circular Arrow 36"/>
            <p:cNvSpPr/>
            <p:nvPr/>
          </p:nvSpPr>
          <p:spPr>
            <a:xfrm rot="5400000">
              <a:off x="4833156" y="2591780"/>
              <a:ext cx="1008112" cy="792088"/>
            </a:xfrm>
            <a:prstGeom prst="circularArrow">
              <a:avLst/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>
                <a:solidFill>
                  <a:schemeClr val="tx1"/>
                </a:solidFill>
              </a:endParaRPr>
            </a:p>
          </p:txBody>
        </p:sp>
        <p:sp>
          <p:nvSpPr>
            <p:cNvPr id="38" name="Circular Arrow 37"/>
            <p:cNvSpPr/>
            <p:nvPr/>
          </p:nvSpPr>
          <p:spPr>
            <a:xfrm rot="5400000" flipH="1" flipV="1">
              <a:off x="1304764" y="2663788"/>
              <a:ext cx="1008112" cy="792088"/>
            </a:xfrm>
            <a:prstGeom prst="circularArrow">
              <a:avLst/>
            </a:prstGeom>
            <a:solidFill>
              <a:srgbClr val="ADADEB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>
                <a:solidFill>
                  <a:schemeClr val="tx1"/>
                </a:solidFill>
              </a:endParaRPr>
            </a:p>
          </p:txBody>
        </p:sp>
        <p:sp>
          <p:nvSpPr>
            <p:cNvPr id="39" name="Right Arrow 38"/>
            <p:cNvSpPr/>
            <p:nvPr/>
          </p:nvSpPr>
          <p:spPr bwMode="auto">
            <a:xfrm flipH="1">
              <a:off x="3356992" y="3491880"/>
              <a:ext cx="432048" cy="216024"/>
            </a:xfrm>
            <a:prstGeom prst="rightArrow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 cap="flat" cmpd="sng" algn="ctr">
              <a:noFill/>
              <a:prstDash val="solid"/>
              <a:round/>
              <a:headEnd type="none" w="sm" len="med"/>
              <a:tailEnd type="stealth" w="sm" len="med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endParaRPr>
            </a:p>
          </p:txBody>
        </p:sp>
      </p:grpSp>
      <p:sp>
        <p:nvSpPr>
          <p:cNvPr id="40" name="Rectangle 39"/>
          <p:cNvSpPr/>
          <p:nvPr/>
        </p:nvSpPr>
        <p:spPr bwMode="auto">
          <a:xfrm>
            <a:off x="805808" y="3764982"/>
            <a:ext cx="7423662" cy="1556399"/>
          </a:xfrm>
          <a:prstGeom prst="rect">
            <a:avLst/>
          </a:prstGeom>
          <a:noFill/>
          <a:ln w="38100" cap="flat" cmpd="sng" algn="ctr">
            <a:solidFill>
              <a:schemeClr val="accent2">
                <a:lumMod val="75000"/>
              </a:schemeClr>
            </a:solidFill>
            <a:prstDash val="dash"/>
            <a:round/>
            <a:headEnd type="none" w="sm" len="med"/>
            <a:tailEnd type="stealth" w="sm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ext Box 9"/>
          <p:cNvSpPr txBox="1">
            <a:spLocks noChangeArrowheads="1"/>
          </p:cNvSpPr>
          <p:nvPr/>
        </p:nvSpPr>
        <p:spPr bwMode="auto">
          <a:xfrm>
            <a:off x="-18256" y="17584"/>
            <a:ext cx="9180512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/>
              <a:t>Monitoring and control is less clear </a:t>
            </a:r>
            <a:br>
              <a:rPr lang="en-US" sz="2800" b="1" dirty="0" smtClean="0"/>
            </a:br>
            <a:r>
              <a:rPr lang="en-US" sz="2800" b="1" dirty="0" smtClean="0"/>
              <a:t>at a strategic level</a:t>
            </a:r>
            <a:endParaRPr lang="en-US" sz="2800" b="1" dirty="0"/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3413001" y="1932002"/>
            <a:ext cx="2231830" cy="10394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2225">
            <a:solidFill>
              <a:schemeClr val="tx1"/>
            </a:solidFill>
            <a:miter lim="800000"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3598986" y="2073870"/>
            <a:ext cx="1797861" cy="707886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Operation or process</a:t>
            </a:r>
            <a:endParaRPr lang="en-US" sz="2000" dirty="0"/>
          </a:p>
        </p:txBody>
      </p:sp>
      <p:sp>
        <p:nvSpPr>
          <p:cNvPr id="32" name="AutoShape 12"/>
          <p:cNvSpPr>
            <a:spLocks noChangeArrowheads="1"/>
          </p:cNvSpPr>
          <p:nvPr/>
        </p:nvSpPr>
        <p:spPr bwMode="auto">
          <a:xfrm>
            <a:off x="1677134" y="2161469"/>
            <a:ext cx="1636663" cy="595957"/>
          </a:xfrm>
          <a:prstGeom prst="rightArrow">
            <a:avLst>
              <a:gd name="adj1" fmla="val 75661"/>
              <a:gd name="adj2" fmla="val 76744"/>
            </a:avLst>
          </a:prstGeom>
          <a:solidFill>
            <a:schemeClr val="accent5">
              <a:lumMod val="40000"/>
              <a:lumOff val="60000"/>
            </a:schemeClr>
          </a:solidFill>
          <a:ln w="22225">
            <a:solidFill>
              <a:schemeClr val="tx1"/>
            </a:solidFill>
            <a:miter lim="800000"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33" name="Text Box 13"/>
          <p:cNvSpPr txBox="1">
            <a:spLocks noChangeArrowheads="1"/>
          </p:cNvSpPr>
          <p:nvPr/>
        </p:nvSpPr>
        <p:spPr bwMode="auto">
          <a:xfrm>
            <a:off x="1823182" y="2218771"/>
            <a:ext cx="1131871" cy="400110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Input</a:t>
            </a:r>
            <a:endParaRPr lang="en-US" sz="2000" dirty="0"/>
          </a:p>
        </p:txBody>
      </p:sp>
      <p:sp>
        <p:nvSpPr>
          <p:cNvPr id="30" name="AutoShape 12"/>
          <p:cNvSpPr>
            <a:spLocks noChangeArrowheads="1"/>
          </p:cNvSpPr>
          <p:nvPr/>
        </p:nvSpPr>
        <p:spPr bwMode="auto">
          <a:xfrm>
            <a:off x="5930020" y="2194947"/>
            <a:ext cx="1636663" cy="595957"/>
          </a:xfrm>
          <a:prstGeom prst="rightArrow">
            <a:avLst>
              <a:gd name="adj1" fmla="val 75661"/>
              <a:gd name="adj2" fmla="val 76744"/>
            </a:avLst>
          </a:prstGeom>
          <a:solidFill>
            <a:schemeClr val="accent5">
              <a:lumMod val="40000"/>
              <a:lumOff val="60000"/>
            </a:schemeClr>
          </a:solidFill>
          <a:ln w="22225">
            <a:solidFill>
              <a:schemeClr val="tx1"/>
            </a:solidFill>
            <a:miter lim="800000"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31" name="Text Box 16"/>
          <p:cNvSpPr txBox="1">
            <a:spLocks noChangeArrowheads="1"/>
          </p:cNvSpPr>
          <p:nvPr/>
        </p:nvSpPr>
        <p:spPr bwMode="auto">
          <a:xfrm>
            <a:off x="5953535" y="2253211"/>
            <a:ext cx="1371439" cy="400110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Output</a:t>
            </a:r>
            <a:endParaRPr lang="en-US" sz="2000" dirty="0"/>
          </a:p>
        </p:txBody>
      </p:sp>
      <p:sp>
        <p:nvSpPr>
          <p:cNvPr id="27" name="Oval 3"/>
          <p:cNvSpPr>
            <a:spLocks noChangeArrowheads="1"/>
          </p:cNvSpPr>
          <p:nvPr/>
        </p:nvSpPr>
        <p:spPr bwMode="auto">
          <a:xfrm>
            <a:off x="3475005" y="4760882"/>
            <a:ext cx="2136756" cy="913184"/>
          </a:xfrm>
          <a:prstGeom prst="ellipse">
            <a:avLst/>
          </a:prstGeom>
          <a:solidFill>
            <a:srgbClr val="CCECFF"/>
          </a:solidFill>
          <a:ln w="22225">
            <a:solidFill>
              <a:schemeClr val="tx1"/>
            </a:solidFill>
            <a:round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3765805" y="4827094"/>
            <a:ext cx="1600239" cy="707886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 smtClean="0"/>
              <a:t>Compare/</a:t>
            </a:r>
            <a:br>
              <a:rPr lang="en-GB" sz="2000" dirty="0" smtClean="0"/>
            </a:br>
            <a:r>
              <a:rPr lang="en-GB" sz="2000" dirty="0" smtClean="0"/>
              <a:t>replan</a:t>
            </a:r>
            <a:endParaRPr lang="en-US" sz="2000" dirty="0"/>
          </a:p>
        </p:txBody>
      </p:sp>
      <p:cxnSp>
        <p:nvCxnSpPr>
          <p:cNvPr id="29" name="AutoShape 19"/>
          <p:cNvCxnSpPr>
            <a:cxnSpLocks noChangeShapeType="1"/>
            <a:stCxn id="13" idx="4"/>
            <a:endCxn id="27" idx="6"/>
          </p:cNvCxnSpPr>
          <p:nvPr/>
        </p:nvCxnSpPr>
        <p:spPr bwMode="auto">
          <a:xfrm rot="5400000">
            <a:off x="5546945" y="4235823"/>
            <a:ext cx="1047158" cy="916147"/>
          </a:xfrm>
          <a:prstGeom prst="bentConnector2">
            <a:avLst/>
          </a:prstGeom>
          <a:noFill/>
          <a:ln w="28575">
            <a:solidFill>
              <a:schemeClr val="tx1"/>
            </a:solidFill>
            <a:miter lim="800000"/>
            <a:headEnd type="none" w="lg" len="lg"/>
            <a:tailEnd type="triangle" w="med" len="med"/>
          </a:ln>
          <a:effectLst/>
        </p:spPr>
      </p:cxnSp>
      <p:sp>
        <p:nvSpPr>
          <p:cNvPr id="24" name="Oval 4"/>
          <p:cNvSpPr>
            <a:spLocks noChangeArrowheads="1"/>
          </p:cNvSpPr>
          <p:nvPr/>
        </p:nvSpPr>
        <p:spPr bwMode="auto">
          <a:xfrm>
            <a:off x="1317582" y="3428839"/>
            <a:ext cx="2419177" cy="742252"/>
          </a:xfrm>
          <a:prstGeom prst="ellipse">
            <a:avLst/>
          </a:prstGeom>
          <a:solidFill>
            <a:srgbClr val="CCECFF"/>
          </a:solidFill>
          <a:ln w="22225">
            <a:solidFill>
              <a:schemeClr val="tx1"/>
            </a:solidFill>
            <a:round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25" name="Text Box 7"/>
          <p:cNvSpPr txBox="1">
            <a:spLocks noChangeArrowheads="1"/>
          </p:cNvSpPr>
          <p:nvPr/>
        </p:nvSpPr>
        <p:spPr bwMode="auto">
          <a:xfrm>
            <a:off x="1597934" y="3509443"/>
            <a:ext cx="1789088" cy="400110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Intervention</a:t>
            </a:r>
            <a:endParaRPr lang="en-US" sz="2000" dirty="0"/>
          </a:p>
        </p:txBody>
      </p:sp>
      <p:cxnSp>
        <p:nvCxnSpPr>
          <p:cNvPr id="26" name="AutoShape 20"/>
          <p:cNvCxnSpPr>
            <a:cxnSpLocks noChangeShapeType="1"/>
            <a:stCxn id="27" idx="2"/>
            <a:endCxn id="24" idx="4"/>
          </p:cNvCxnSpPr>
          <p:nvPr/>
        </p:nvCxnSpPr>
        <p:spPr bwMode="auto">
          <a:xfrm rot="10800000">
            <a:off x="2527172" y="4171091"/>
            <a:ext cx="947833" cy="1047158"/>
          </a:xfrm>
          <a:prstGeom prst="bentConnector2">
            <a:avLst/>
          </a:prstGeom>
          <a:noFill/>
          <a:ln w="28575">
            <a:solidFill>
              <a:schemeClr val="tx1"/>
            </a:solidFill>
            <a:miter lim="800000"/>
            <a:headEnd type="none" w="lg" len="lg"/>
            <a:tailEnd type="triangle" w="med" len="med"/>
          </a:ln>
          <a:effectLst/>
        </p:spPr>
      </p:cxnSp>
      <p:sp>
        <p:nvSpPr>
          <p:cNvPr id="19" name="Oval 2"/>
          <p:cNvSpPr>
            <a:spLocks noChangeArrowheads="1"/>
          </p:cNvSpPr>
          <p:nvPr/>
        </p:nvSpPr>
        <p:spPr bwMode="auto">
          <a:xfrm>
            <a:off x="3908968" y="3661372"/>
            <a:ext cx="1244029" cy="850047"/>
          </a:xfrm>
          <a:prstGeom prst="ellipse">
            <a:avLst/>
          </a:prstGeom>
          <a:solidFill>
            <a:srgbClr val="CCECFF"/>
          </a:solidFill>
          <a:ln w="22225">
            <a:solidFill>
              <a:schemeClr val="tx1"/>
            </a:solidFill>
            <a:round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20" name="Text Box 8"/>
          <p:cNvSpPr txBox="1">
            <a:spLocks noChangeArrowheads="1"/>
          </p:cNvSpPr>
          <p:nvPr/>
        </p:nvSpPr>
        <p:spPr bwMode="auto">
          <a:xfrm>
            <a:off x="3929494" y="3815202"/>
            <a:ext cx="1186421" cy="400110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Plans</a:t>
            </a:r>
            <a:endParaRPr lang="en-US" sz="2000" dirty="0"/>
          </a:p>
        </p:txBody>
      </p:sp>
      <p:cxnSp>
        <p:nvCxnSpPr>
          <p:cNvPr id="21" name="AutoShape 18"/>
          <p:cNvCxnSpPr>
            <a:cxnSpLocks noChangeShapeType="1"/>
            <a:stCxn id="19" idx="0"/>
            <a:endCxn id="4" idx="2"/>
          </p:cNvCxnSpPr>
          <p:nvPr/>
        </p:nvCxnSpPr>
        <p:spPr bwMode="auto">
          <a:xfrm rot="16200000" flipV="1">
            <a:off x="4185348" y="3314966"/>
            <a:ext cx="689893" cy="137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2" name="Freeform 22"/>
          <p:cNvSpPr>
            <a:spLocks/>
          </p:cNvSpPr>
          <p:nvPr/>
        </p:nvSpPr>
        <p:spPr bwMode="auto">
          <a:xfrm>
            <a:off x="4242361" y="4442121"/>
            <a:ext cx="1377" cy="295669"/>
          </a:xfrm>
          <a:custGeom>
            <a:avLst/>
            <a:gdLst/>
            <a:ahLst/>
            <a:cxnLst>
              <a:cxn ang="0">
                <a:pos x="0" y="192"/>
              </a:cxn>
              <a:cxn ang="0">
                <a:pos x="0" y="0"/>
              </a:cxn>
            </a:cxnLst>
            <a:rect l="0" t="0" r="r" b="b"/>
            <a:pathLst>
              <a:path w="1" h="192">
                <a:moveTo>
                  <a:pt x="0" y="192"/>
                </a:moveTo>
                <a:lnTo>
                  <a:pt x="0" y="0"/>
                </a:lnTo>
              </a:path>
            </a:pathLst>
          </a:custGeom>
          <a:solidFill>
            <a:srgbClr val="FF0000"/>
          </a:solidFill>
          <a:ln w="28575" cap="flat" cmpd="sng">
            <a:solidFill>
              <a:schemeClr val="tx1"/>
            </a:solidFill>
            <a:prstDash val="solid"/>
            <a:round/>
            <a:headEnd type="none" w="lg" len="lg"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23" name="Freeform 23"/>
          <p:cNvSpPr>
            <a:spLocks/>
          </p:cNvSpPr>
          <p:nvPr/>
        </p:nvSpPr>
        <p:spPr bwMode="auto">
          <a:xfrm>
            <a:off x="4837511" y="4466760"/>
            <a:ext cx="1377" cy="277189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180"/>
              </a:cxn>
            </a:cxnLst>
            <a:rect l="0" t="0" r="r" b="b"/>
            <a:pathLst>
              <a:path w="1" h="180">
                <a:moveTo>
                  <a:pt x="0" y="0"/>
                </a:moveTo>
                <a:lnTo>
                  <a:pt x="0" y="180"/>
                </a:lnTo>
              </a:path>
            </a:pathLst>
          </a:custGeom>
          <a:solidFill>
            <a:srgbClr val="FF0000"/>
          </a:solidFill>
          <a:ln w="28575" cap="flat" cmpd="sng">
            <a:solidFill>
              <a:schemeClr val="tx1"/>
            </a:solidFill>
            <a:prstDash val="solid"/>
            <a:round/>
            <a:headEnd type="none" w="lg" len="lg"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17" name="Freeform 14"/>
          <p:cNvSpPr>
            <a:spLocks/>
          </p:cNvSpPr>
          <p:nvPr/>
        </p:nvSpPr>
        <p:spPr bwMode="auto">
          <a:xfrm>
            <a:off x="2549339" y="2606512"/>
            <a:ext cx="6889" cy="810009"/>
          </a:xfrm>
          <a:custGeom>
            <a:avLst/>
            <a:gdLst/>
            <a:ahLst/>
            <a:cxnLst>
              <a:cxn ang="0">
                <a:pos x="0" y="526"/>
              </a:cxn>
              <a:cxn ang="0">
                <a:pos x="5" y="0"/>
              </a:cxn>
            </a:cxnLst>
            <a:rect l="0" t="0" r="r" b="b"/>
            <a:pathLst>
              <a:path w="5" h="526">
                <a:moveTo>
                  <a:pt x="0" y="526"/>
                </a:moveTo>
                <a:lnTo>
                  <a:pt x="5" y="0"/>
                </a:lnTo>
              </a:path>
            </a:pathLst>
          </a:custGeom>
          <a:solidFill>
            <a:srgbClr val="FF0000"/>
          </a:solidFill>
          <a:ln w="28575" cap="flat" cmpd="sng">
            <a:solidFill>
              <a:schemeClr val="tx1"/>
            </a:solidFill>
            <a:prstDash val="solid"/>
            <a:round/>
            <a:headEnd type="none" w="lg" len="lg"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18" name="Freeform 25"/>
          <p:cNvSpPr>
            <a:spLocks/>
          </p:cNvSpPr>
          <p:nvPr/>
        </p:nvSpPr>
        <p:spPr bwMode="auto">
          <a:xfrm>
            <a:off x="3079772" y="2820564"/>
            <a:ext cx="731586" cy="629835"/>
          </a:xfrm>
          <a:custGeom>
            <a:avLst/>
            <a:gdLst/>
            <a:ahLst/>
            <a:cxnLst>
              <a:cxn ang="0">
                <a:pos x="0" y="409"/>
              </a:cxn>
              <a:cxn ang="0">
                <a:pos x="531" y="0"/>
              </a:cxn>
            </a:cxnLst>
            <a:rect l="0" t="0" r="r" b="b"/>
            <a:pathLst>
              <a:path w="531" h="409">
                <a:moveTo>
                  <a:pt x="0" y="409"/>
                </a:moveTo>
                <a:lnTo>
                  <a:pt x="531" y="0"/>
                </a:ln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13" name="Oval 10"/>
          <p:cNvSpPr>
            <a:spLocks noChangeArrowheads="1"/>
          </p:cNvSpPr>
          <p:nvPr/>
        </p:nvSpPr>
        <p:spPr bwMode="auto">
          <a:xfrm>
            <a:off x="5319694" y="3428839"/>
            <a:ext cx="2416420" cy="742252"/>
          </a:xfrm>
          <a:prstGeom prst="ellipse">
            <a:avLst/>
          </a:prstGeom>
          <a:solidFill>
            <a:srgbClr val="CCECFF"/>
          </a:solidFill>
          <a:ln w="22225">
            <a:solidFill>
              <a:schemeClr val="tx1"/>
            </a:solidFill>
            <a:round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endParaRPr lang="en-GB" sz="2000" dirty="0"/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5808058" y="3531003"/>
            <a:ext cx="1460991" cy="400110"/>
          </a:xfrm>
          <a:prstGeom prst="rect">
            <a:avLst/>
          </a:prstGeom>
          <a:noFill/>
          <a:ln w="22225">
            <a:noFill/>
            <a:miter lim="800000"/>
            <a:headEnd type="none" w="lg" len="lg"/>
            <a:tailEnd type="none" w="lg" len="lg"/>
          </a:ln>
          <a:effectLst/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000" dirty="0"/>
              <a:t>Monitor</a:t>
            </a:r>
            <a:endParaRPr lang="en-US" sz="2000" dirty="0"/>
          </a:p>
        </p:txBody>
      </p:sp>
      <p:sp>
        <p:nvSpPr>
          <p:cNvPr id="15" name="Freeform 17"/>
          <p:cNvSpPr>
            <a:spLocks/>
          </p:cNvSpPr>
          <p:nvPr/>
        </p:nvSpPr>
        <p:spPr bwMode="auto">
          <a:xfrm>
            <a:off x="6512750" y="2606512"/>
            <a:ext cx="1377" cy="806929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524"/>
              </a:cxn>
            </a:cxnLst>
            <a:rect l="0" t="0" r="r" b="b"/>
            <a:pathLst>
              <a:path w="1" h="524">
                <a:moveTo>
                  <a:pt x="0" y="0"/>
                </a:moveTo>
                <a:lnTo>
                  <a:pt x="0" y="524"/>
                </a:lnTo>
              </a:path>
            </a:pathLst>
          </a:custGeom>
          <a:solidFill>
            <a:srgbClr val="FF0000"/>
          </a:solidFill>
          <a:ln w="28575" cap="flat" cmpd="sng">
            <a:solidFill>
              <a:schemeClr val="tx1"/>
            </a:solidFill>
            <a:prstDash val="solid"/>
            <a:round/>
            <a:headEnd type="none" w="lg" len="lg"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16" name="Freeform 26"/>
          <p:cNvSpPr>
            <a:spLocks/>
          </p:cNvSpPr>
          <p:nvPr/>
        </p:nvSpPr>
        <p:spPr bwMode="auto">
          <a:xfrm>
            <a:off x="5256321" y="2840582"/>
            <a:ext cx="699853" cy="62213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508" y="404"/>
              </a:cxn>
            </a:cxnLst>
            <a:rect l="0" t="0" r="r" b="b"/>
            <a:pathLst>
              <a:path w="508" h="404">
                <a:moveTo>
                  <a:pt x="0" y="0"/>
                </a:moveTo>
                <a:lnTo>
                  <a:pt x="508" y="404"/>
                </a:ln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 sz="2000" dirty="0"/>
          </a:p>
        </p:txBody>
      </p:sp>
      <p:sp>
        <p:nvSpPr>
          <p:cNvPr id="75" name="Text Box 9"/>
          <p:cNvSpPr txBox="1">
            <a:spLocks noChangeArrowheads="1"/>
          </p:cNvSpPr>
          <p:nvPr/>
        </p:nvSpPr>
        <p:spPr bwMode="auto">
          <a:xfrm>
            <a:off x="2111520" y="1328632"/>
            <a:ext cx="4865551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2400" dirty="0" smtClean="0"/>
              <a:t>Simple operational control model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ext Box 9"/>
          <p:cNvSpPr txBox="1">
            <a:spLocks noChangeArrowheads="1"/>
          </p:cNvSpPr>
          <p:nvPr/>
        </p:nvSpPr>
        <p:spPr bwMode="auto">
          <a:xfrm>
            <a:off x="587375" y="17584"/>
            <a:ext cx="7969251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800" b="1" dirty="0" smtClean="0"/>
              <a:t>Monitoring and control is less clear </a:t>
            </a:r>
            <a:br>
              <a:rPr lang="en-US" sz="2800" b="1" dirty="0" smtClean="0"/>
            </a:br>
            <a:r>
              <a:rPr lang="en-US" sz="2800" b="1" dirty="0" smtClean="0"/>
              <a:t>at a strategic level (Continued)</a:t>
            </a:r>
            <a:endParaRPr lang="en-US" sz="2800" b="1" dirty="0"/>
          </a:p>
        </p:txBody>
      </p:sp>
      <p:grpSp>
        <p:nvGrpSpPr>
          <p:cNvPr id="6" name="Group 34"/>
          <p:cNvGrpSpPr/>
          <p:nvPr/>
        </p:nvGrpSpPr>
        <p:grpSpPr>
          <a:xfrm>
            <a:off x="1076030" y="2816330"/>
            <a:ext cx="6991940" cy="2978149"/>
            <a:chOff x="676253" y="3603737"/>
            <a:chExt cx="3071833" cy="1707849"/>
          </a:xfrm>
        </p:grpSpPr>
        <p:sp>
          <p:nvSpPr>
            <p:cNvPr id="36" name="Rectangle 5"/>
            <p:cNvSpPr>
              <a:spLocks noChangeArrowheads="1"/>
            </p:cNvSpPr>
            <p:nvPr/>
          </p:nvSpPr>
          <p:spPr bwMode="auto">
            <a:xfrm>
              <a:off x="1669654" y="3603737"/>
              <a:ext cx="1058071" cy="47440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2225">
              <a:solidFill>
                <a:schemeClr val="tx1"/>
              </a:solidFill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37" name="Text Box 6"/>
            <p:cNvSpPr txBox="1">
              <a:spLocks noChangeArrowheads="1"/>
            </p:cNvSpPr>
            <p:nvPr/>
          </p:nvSpPr>
          <p:spPr bwMode="auto">
            <a:xfrm>
              <a:off x="1683111" y="3672495"/>
              <a:ext cx="1002157" cy="333580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Operations strategy formulation</a:t>
              </a:r>
              <a:endParaRPr lang="en-US" sz="1600" dirty="0"/>
            </a:p>
          </p:txBody>
        </p:sp>
        <p:sp>
          <p:nvSpPr>
            <p:cNvPr id="38" name="AutoShape 12"/>
            <p:cNvSpPr>
              <a:spLocks noChangeArrowheads="1"/>
            </p:cNvSpPr>
            <p:nvPr/>
          </p:nvSpPr>
          <p:spPr bwMode="auto">
            <a:xfrm>
              <a:off x="846710" y="3708464"/>
              <a:ext cx="775913" cy="271990"/>
            </a:xfrm>
            <a:prstGeom prst="rightArrow">
              <a:avLst>
                <a:gd name="adj1" fmla="val 75661"/>
                <a:gd name="adj2" fmla="val 76744"/>
              </a:avLst>
            </a:prstGeom>
            <a:solidFill>
              <a:schemeClr val="bg1">
                <a:lumMod val="95000"/>
              </a:schemeClr>
            </a:solidFill>
            <a:ln w="22225">
              <a:solidFill>
                <a:schemeClr val="tx1"/>
              </a:solidFill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39" name="Text Box 13"/>
            <p:cNvSpPr txBox="1">
              <a:spLocks noChangeArrowheads="1"/>
            </p:cNvSpPr>
            <p:nvPr/>
          </p:nvSpPr>
          <p:spPr bwMode="auto">
            <a:xfrm>
              <a:off x="842953" y="3737216"/>
              <a:ext cx="688773" cy="194147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Objectives</a:t>
              </a:r>
              <a:endParaRPr lang="en-US" sz="1600" dirty="0"/>
            </a:p>
          </p:txBody>
        </p:sp>
        <p:sp>
          <p:nvSpPr>
            <p:cNvPr id="40" name="AutoShape 12"/>
            <p:cNvSpPr>
              <a:spLocks noChangeArrowheads="1"/>
            </p:cNvSpPr>
            <p:nvPr/>
          </p:nvSpPr>
          <p:spPr bwMode="auto">
            <a:xfrm>
              <a:off x="2819393" y="3637075"/>
              <a:ext cx="928693" cy="428628"/>
            </a:xfrm>
            <a:prstGeom prst="rightArrow">
              <a:avLst>
                <a:gd name="adj1" fmla="val 75661"/>
                <a:gd name="adj2" fmla="val 56744"/>
              </a:avLst>
            </a:prstGeom>
            <a:solidFill>
              <a:schemeClr val="bg1">
                <a:lumMod val="95000"/>
              </a:schemeClr>
            </a:solidFill>
            <a:ln w="22225">
              <a:solidFill>
                <a:schemeClr val="tx1"/>
              </a:solidFill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41" name="Text Box 16"/>
            <p:cNvSpPr txBox="1">
              <a:spLocks noChangeArrowheads="1"/>
            </p:cNvSpPr>
            <p:nvPr/>
          </p:nvSpPr>
          <p:spPr bwMode="auto">
            <a:xfrm>
              <a:off x="2795939" y="3675870"/>
              <a:ext cx="870703" cy="333580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Implementation plans</a:t>
              </a:r>
              <a:endParaRPr lang="en-US" sz="1600" dirty="0"/>
            </a:p>
          </p:txBody>
        </p:sp>
        <p:sp>
          <p:nvSpPr>
            <p:cNvPr id="42" name="Oval 3"/>
            <p:cNvSpPr>
              <a:spLocks noChangeArrowheads="1"/>
            </p:cNvSpPr>
            <p:nvPr/>
          </p:nvSpPr>
          <p:spPr bwMode="auto">
            <a:xfrm>
              <a:off x="1699049" y="4894816"/>
              <a:ext cx="1012998" cy="416770"/>
            </a:xfrm>
            <a:prstGeom prst="ellipse">
              <a:avLst/>
            </a:prstGeom>
            <a:solidFill>
              <a:srgbClr val="CCECFF"/>
            </a:solidFill>
            <a:ln w="22225">
              <a:solidFill>
                <a:schemeClr val="tx1"/>
              </a:solidFill>
              <a:round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43" name="Text Box 9"/>
            <p:cNvSpPr txBox="1">
              <a:spLocks noChangeArrowheads="1"/>
            </p:cNvSpPr>
            <p:nvPr/>
          </p:nvSpPr>
          <p:spPr bwMode="auto">
            <a:xfrm>
              <a:off x="1836912" y="4979111"/>
              <a:ext cx="758645" cy="194147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Compare/replan</a:t>
              </a:r>
              <a:endParaRPr lang="en-US" sz="1600" dirty="0"/>
            </a:p>
          </p:txBody>
        </p:sp>
        <p:cxnSp>
          <p:nvCxnSpPr>
            <p:cNvPr id="44" name="AutoShape 19"/>
            <p:cNvCxnSpPr>
              <a:cxnSpLocks noChangeShapeType="1"/>
              <a:stCxn id="55" idx="4"/>
              <a:endCxn id="42" idx="6"/>
            </p:cNvCxnSpPr>
            <p:nvPr/>
          </p:nvCxnSpPr>
          <p:spPr bwMode="auto">
            <a:xfrm rot="5400000">
              <a:off x="2690581" y="4647080"/>
              <a:ext cx="477915" cy="434329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 type="none" w="lg" len="lg"/>
              <a:tailEnd type="triangle" w="med" len="med"/>
            </a:ln>
            <a:effectLst/>
          </p:spPr>
        </p:cxnSp>
        <p:sp>
          <p:nvSpPr>
            <p:cNvPr id="45" name="Oval 4"/>
            <p:cNvSpPr>
              <a:spLocks noChangeArrowheads="1"/>
            </p:cNvSpPr>
            <p:nvPr/>
          </p:nvSpPr>
          <p:spPr bwMode="auto">
            <a:xfrm>
              <a:off x="676253" y="4187232"/>
              <a:ext cx="1146889" cy="438408"/>
            </a:xfrm>
            <a:prstGeom prst="ellipse">
              <a:avLst/>
            </a:prstGeom>
            <a:solidFill>
              <a:srgbClr val="CCECFF"/>
            </a:solidFill>
            <a:ln w="22225">
              <a:solidFill>
                <a:schemeClr val="tx1"/>
              </a:solidFill>
              <a:round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46" name="Text Box 7"/>
            <p:cNvSpPr txBox="1">
              <a:spLocks noChangeArrowheads="1"/>
            </p:cNvSpPr>
            <p:nvPr/>
          </p:nvSpPr>
          <p:spPr bwMode="auto">
            <a:xfrm>
              <a:off x="693831" y="4269631"/>
              <a:ext cx="1096497" cy="333580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Change assumptions or strategy</a:t>
              </a:r>
              <a:endParaRPr lang="en-US" sz="1600" dirty="0"/>
            </a:p>
          </p:txBody>
        </p:sp>
        <p:cxnSp>
          <p:nvCxnSpPr>
            <p:cNvPr id="47" name="AutoShape 20"/>
            <p:cNvCxnSpPr>
              <a:cxnSpLocks noChangeShapeType="1"/>
              <a:stCxn id="42" idx="2"/>
              <a:endCxn id="45" idx="4"/>
            </p:cNvCxnSpPr>
            <p:nvPr/>
          </p:nvCxnSpPr>
          <p:spPr bwMode="auto">
            <a:xfrm rot="10800000">
              <a:off x="1249698" y="4625640"/>
              <a:ext cx="449352" cy="477561"/>
            </a:xfrm>
            <a:prstGeom prst="bentConnector2">
              <a:avLst/>
            </a:prstGeom>
            <a:noFill/>
            <a:ln w="28575">
              <a:solidFill>
                <a:schemeClr val="tx1"/>
              </a:solidFill>
              <a:miter lim="800000"/>
              <a:headEnd type="none" w="lg" len="lg"/>
              <a:tailEnd type="triangle" w="med" len="med"/>
            </a:ln>
            <a:effectLst/>
          </p:spPr>
        </p:cxnSp>
        <p:sp>
          <p:nvSpPr>
            <p:cNvPr id="48" name="Oval 2"/>
            <p:cNvSpPr>
              <a:spLocks noChangeArrowheads="1"/>
            </p:cNvSpPr>
            <p:nvPr/>
          </p:nvSpPr>
          <p:spPr bwMode="auto">
            <a:xfrm>
              <a:off x="1904783" y="4393008"/>
              <a:ext cx="589772" cy="387955"/>
            </a:xfrm>
            <a:prstGeom prst="ellipse">
              <a:avLst/>
            </a:prstGeom>
            <a:solidFill>
              <a:srgbClr val="CCECFF"/>
            </a:solidFill>
            <a:ln w="22225">
              <a:solidFill>
                <a:schemeClr val="tx1"/>
              </a:solidFill>
              <a:round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49" name="Text Box 8"/>
            <p:cNvSpPr txBox="1">
              <a:spLocks noChangeArrowheads="1"/>
            </p:cNvSpPr>
            <p:nvPr/>
          </p:nvSpPr>
          <p:spPr bwMode="auto">
            <a:xfrm>
              <a:off x="1914514" y="4463214"/>
              <a:ext cx="562461" cy="194147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/>
                <a:t>Plans</a:t>
              </a:r>
              <a:endParaRPr lang="en-US" sz="1600" dirty="0"/>
            </a:p>
          </p:txBody>
        </p:sp>
        <p:cxnSp>
          <p:nvCxnSpPr>
            <p:cNvPr id="50" name="AutoShape 18"/>
            <p:cNvCxnSpPr>
              <a:cxnSpLocks noChangeShapeType="1"/>
              <a:stCxn id="48" idx="0"/>
              <a:endCxn id="36" idx="2"/>
            </p:cNvCxnSpPr>
            <p:nvPr/>
          </p:nvCxnSpPr>
          <p:spPr bwMode="auto">
            <a:xfrm rot="16200000" flipV="1">
              <a:off x="2041912" y="4234899"/>
              <a:ext cx="314862" cy="653"/>
            </a:xfrm>
            <a:prstGeom prst="straightConnector1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</p:spPr>
        </p:cxnSp>
        <p:sp>
          <p:nvSpPr>
            <p:cNvPr id="51" name="Freeform 22"/>
            <p:cNvSpPr>
              <a:spLocks/>
            </p:cNvSpPr>
            <p:nvPr/>
          </p:nvSpPr>
          <p:spPr bwMode="auto">
            <a:xfrm>
              <a:off x="2062839" y="4749336"/>
              <a:ext cx="653" cy="134941"/>
            </a:xfrm>
            <a:custGeom>
              <a:avLst/>
              <a:gdLst/>
              <a:ahLst/>
              <a:cxnLst>
                <a:cxn ang="0">
                  <a:pos x="0" y="192"/>
                </a:cxn>
                <a:cxn ang="0">
                  <a:pos x="0" y="0"/>
                </a:cxn>
              </a:cxnLst>
              <a:rect l="0" t="0" r="r" b="b"/>
              <a:pathLst>
                <a:path w="1" h="192">
                  <a:moveTo>
                    <a:pt x="0" y="192"/>
                  </a:moveTo>
                  <a:lnTo>
                    <a:pt x="0" y="0"/>
                  </a:lnTo>
                </a:path>
              </a:pathLst>
            </a:custGeom>
            <a:solidFill>
              <a:srgbClr val="FF0000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lg" len="lg"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52" name="Freeform 23"/>
            <p:cNvSpPr>
              <a:spLocks/>
            </p:cNvSpPr>
            <p:nvPr/>
          </p:nvSpPr>
          <p:spPr bwMode="auto">
            <a:xfrm>
              <a:off x="2344989" y="4760581"/>
              <a:ext cx="653" cy="12650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80"/>
                </a:cxn>
              </a:cxnLst>
              <a:rect l="0" t="0" r="r" b="b"/>
              <a:pathLst>
                <a:path w="1" h="180">
                  <a:moveTo>
                    <a:pt x="0" y="0"/>
                  </a:moveTo>
                  <a:lnTo>
                    <a:pt x="0" y="180"/>
                  </a:lnTo>
                </a:path>
              </a:pathLst>
            </a:custGeom>
            <a:solidFill>
              <a:srgbClr val="FF0000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lg" len="lg"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53" name="Freeform 14"/>
            <p:cNvSpPr>
              <a:spLocks/>
            </p:cNvSpPr>
            <p:nvPr/>
          </p:nvSpPr>
          <p:spPr bwMode="auto">
            <a:xfrm>
              <a:off x="1260207" y="3911578"/>
              <a:ext cx="3266" cy="369682"/>
            </a:xfrm>
            <a:custGeom>
              <a:avLst/>
              <a:gdLst/>
              <a:ahLst/>
              <a:cxnLst>
                <a:cxn ang="0">
                  <a:pos x="0" y="526"/>
                </a:cxn>
                <a:cxn ang="0">
                  <a:pos x="5" y="0"/>
                </a:cxn>
              </a:cxnLst>
              <a:rect l="0" t="0" r="r" b="b"/>
              <a:pathLst>
                <a:path w="5" h="526">
                  <a:moveTo>
                    <a:pt x="0" y="526"/>
                  </a:moveTo>
                  <a:lnTo>
                    <a:pt x="5" y="0"/>
                  </a:lnTo>
                </a:path>
              </a:pathLst>
            </a:custGeom>
            <a:solidFill>
              <a:srgbClr val="FF0000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lg" len="lg"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54" name="Freeform 25"/>
            <p:cNvSpPr>
              <a:spLocks/>
            </p:cNvSpPr>
            <p:nvPr/>
          </p:nvSpPr>
          <p:spPr bwMode="auto">
            <a:xfrm>
              <a:off x="1511676" y="4009270"/>
              <a:ext cx="346832" cy="287452"/>
            </a:xfrm>
            <a:custGeom>
              <a:avLst/>
              <a:gdLst/>
              <a:ahLst/>
              <a:cxnLst>
                <a:cxn ang="0">
                  <a:pos x="0" y="409"/>
                </a:cxn>
                <a:cxn ang="0">
                  <a:pos x="531" y="0"/>
                </a:cxn>
              </a:cxnLst>
              <a:rect l="0" t="0" r="r" b="b"/>
              <a:pathLst>
                <a:path w="531" h="409">
                  <a:moveTo>
                    <a:pt x="0" y="409"/>
                  </a:moveTo>
                  <a:lnTo>
                    <a:pt x="531" y="0"/>
                  </a:ln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55" name="Oval 10"/>
            <p:cNvSpPr>
              <a:spLocks noChangeArrowheads="1"/>
            </p:cNvSpPr>
            <p:nvPr/>
          </p:nvSpPr>
          <p:spPr bwMode="auto">
            <a:xfrm>
              <a:off x="2573583" y="4286882"/>
              <a:ext cx="1145582" cy="338758"/>
            </a:xfrm>
            <a:prstGeom prst="ellipse">
              <a:avLst/>
            </a:prstGeom>
            <a:solidFill>
              <a:srgbClr val="CCECFF"/>
            </a:solidFill>
            <a:ln w="22225">
              <a:solidFill>
                <a:schemeClr val="tx1"/>
              </a:solidFill>
              <a:round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endParaRPr lang="en-GB" sz="1600" dirty="0"/>
            </a:p>
          </p:txBody>
        </p:sp>
        <p:sp>
          <p:nvSpPr>
            <p:cNvPr id="56" name="Text Box 11"/>
            <p:cNvSpPr txBox="1">
              <a:spLocks noChangeArrowheads="1"/>
            </p:cNvSpPr>
            <p:nvPr/>
          </p:nvSpPr>
          <p:spPr bwMode="auto">
            <a:xfrm>
              <a:off x="2805108" y="4346788"/>
              <a:ext cx="692630" cy="192519"/>
            </a:xfrm>
            <a:prstGeom prst="rect">
              <a:avLst/>
            </a:prstGeom>
            <a:noFill/>
            <a:ln w="22225">
              <a:noFill/>
              <a:miter lim="800000"/>
              <a:headEnd type="none" w="lg" len="lg"/>
              <a:tailEnd type="none" w="lg" len="lg"/>
            </a:ln>
            <a:effectLst/>
          </p:spPr>
          <p:txBody>
            <a:bodyPr wrap="square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 smtClean="0"/>
                <a:t>Track progress</a:t>
              </a:r>
              <a:endParaRPr lang="en-US" sz="1600" dirty="0"/>
            </a:p>
          </p:txBody>
        </p:sp>
        <p:sp>
          <p:nvSpPr>
            <p:cNvPr id="57" name="Freeform 17"/>
            <p:cNvSpPr>
              <a:spLocks/>
            </p:cNvSpPr>
            <p:nvPr/>
          </p:nvSpPr>
          <p:spPr bwMode="auto">
            <a:xfrm flipH="1">
              <a:off x="3139843" y="3994264"/>
              <a:ext cx="45719" cy="28558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524"/>
                </a:cxn>
              </a:cxnLst>
              <a:rect l="0" t="0" r="r" b="b"/>
              <a:pathLst>
                <a:path w="1" h="524">
                  <a:moveTo>
                    <a:pt x="0" y="0"/>
                  </a:moveTo>
                  <a:lnTo>
                    <a:pt x="0" y="524"/>
                  </a:lnTo>
                </a:path>
              </a:pathLst>
            </a:custGeom>
            <a:solidFill>
              <a:srgbClr val="FF0000"/>
            </a:solidFill>
            <a:ln w="28575" cap="flat" cmpd="sng">
              <a:solidFill>
                <a:schemeClr val="tx1"/>
              </a:solidFill>
              <a:prstDash val="solid"/>
              <a:round/>
              <a:headEnd type="none" w="lg" len="lg"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58" name="Freeform 26"/>
            <p:cNvSpPr>
              <a:spLocks/>
            </p:cNvSpPr>
            <p:nvPr/>
          </p:nvSpPr>
          <p:spPr bwMode="auto">
            <a:xfrm>
              <a:off x="2543539" y="4018406"/>
              <a:ext cx="331788" cy="28393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08" y="404"/>
                </a:cxn>
              </a:cxnLst>
              <a:rect l="0" t="0" r="r" b="b"/>
              <a:pathLst>
                <a:path w="508" h="404">
                  <a:moveTo>
                    <a:pt x="0" y="0"/>
                  </a:moveTo>
                  <a:lnTo>
                    <a:pt x="508" y="404"/>
                  </a:lnTo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sz="1600" dirty="0"/>
            </a:p>
          </p:txBody>
        </p:sp>
      </p:grpSp>
      <p:grpSp>
        <p:nvGrpSpPr>
          <p:cNvPr id="7" name="Group 60"/>
          <p:cNvGrpSpPr/>
          <p:nvPr/>
        </p:nvGrpSpPr>
        <p:grpSpPr>
          <a:xfrm>
            <a:off x="6116731" y="2052283"/>
            <a:ext cx="1951240" cy="622870"/>
            <a:chOff x="4533908" y="2152633"/>
            <a:chExt cx="857256" cy="357190"/>
          </a:xfrm>
        </p:grpSpPr>
        <p:sp>
          <p:nvSpPr>
            <p:cNvPr id="59" name="Rounded Rectangular Callout 58"/>
            <p:cNvSpPr/>
            <p:nvPr/>
          </p:nvSpPr>
          <p:spPr>
            <a:xfrm>
              <a:off x="4533908" y="2152633"/>
              <a:ext cx="819156" cy="357190"/>
            </a:xfrm>
            <a:prstGeom prst="wedgeRoundRectCallout">
              <a:avLst>
                <a:gd name="adj1" fmla="val 5514"/>
                <a:gd name="adj2" fmla="val 90055"/>
                <a:gd name="adj3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 dirty="0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4533908" y="2161510"/>
              <a:ext cx="857256" cy="3335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How evident is progress?</a:t>
              </a:r>
              <a:endParaRPr lang="en-GB" sz="1600" dirty="0"/>
            </a:p>
          </p:txBody>
        </p:sp>
      </p:grpSp>
      <p:grpSp>
        <p:nvGrpSpPr>
          <p:cNvPr id="8" name="Group 61"/>
          <p:cNvGrpSpPr/>
          <p:nvPr/>
        </p:nvGrpSpPr>
        <p:grpSpPr>
          <a:xfrm>
            <a:off x="1733655" y="1952518"/>
            <a:ext cx="1900677" cy="656088"/>
            <a:chOff x="4537073" y="2124058"/>
            <a:chExt cx="835041" cy="376240"/>
          </a:xfrm>
        </p:grpSpPr>
        <p:sp>
          <p:nvSpPr>
            <p:cNvPr id="63" name="Rounded Rectangular Callout 62"/>
            <p:cNvSpPr/>
            <p:nvPr/>
          </p:nvSpPr>
          <p:spPr>
            <a:xfrm>
              <a:off x="4552958" y="2124058"/>
              <a:ext cx="819156" cy="376240"/>
            </a:xfrm>
            <a:prstGeom prst="wedgeRoundRectCallout">
              <a:avLst>
                <a:gd name="adj1" fmla="val -39722"/>
                <a:gd name="adj2" fmla="val 106944"/>
                <a:gd name="adj3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 dirty="0"/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4537073" y="2154716"/>
              <a:ext cx="807591" cy="333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Are objectives clear?</a:t>
              </a:r>
              <a:endParaRPr lang="en-GB" sz="1600" dirty="0"/>
            </a:p>
          </p:txBody>
        </p:sp>
      </p:grpSp>
      <p:grpSp>
        <p:nvGrpSpPr>
          <p:cNvPr id="9" name="Group 64"/>
          <p:cNvGrpSpPr/>
          <p:nvPr/>
        </p:nvGrpSpPr>
        <p:grpSpPr>
          <a:xfrm>
            <a:off x="5672282" y="5739679"/>
            <a:ext cx="2070483" cy="373723"/>
            <a:chOff x="4552958" y="2195496"/>
            <a:chExt cx="661992" cy="214314"/>
          </a:xfrm>
        </p:grpSpPr>
        <p:sp>
          <p:nvSpPr>
            <p:cNvPr id="66" name="Rounded Rectangular Callout 65"/>
            <p:cNvSpPr/>
            <p:nvPr/>
          </p:nvSpPr>
          <p:spPr>
            <a:xfrm>
              <a:off x="4572008" y="2195496"/>
              <a:ext cx="642942" cy="214314"/>
            </a:xfrm>
            <a:prstGeom prst="wedgeRoundRectCallout">
              <a:avLst>
                <a:gd name="adj1" fmla="val 30566"/>
                <a:gd name="adj2" fmla="val -387706"/>
                <a:gd name="adj3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 dirty="0"/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4552958" y="2212551"/>
              <a:ext cx="642942" cy="194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Frequency?</a:t>
              </a:r>
              <a:endParaRPr lang="en-GB" sz="1600" dirty="0"/>
            </a:p>
          </p:txBody>
        </p:sp>
      </p:grpSp>
      <p:grpSp>
        <p:nvGrpSpPr>
          <p:cNvPr id="10" name="Group 70"/>
          <p:cNvGrpSpPr/>
          <p:nvPr/>
        </p:nvGrpSpPr>
        <p:grpSpPr>
          <a:xfrm>
            <a:off x="3840285" y="1703477"/>
            <a:ext cx="2276446" cy="622869"/>
            <a:chOff x="4562483" y="1904982"/>
            <a:chExt cx="1000132" cy="357190"/>
          </a:xfrm>
        </p:grpSpPr>
        <p:sp>
          <p:nvSpPr>
            <p:cNvPr id="72" name="Rounded Rectangular Callout 71"/>
            <p:cNvSpPr/>
            <p:nvPr/>
          </p:nvSpPr>
          <p:spPr>
            <a:xfrm>
              <a:off x="4600582" y="1904982"/>
              <a:ext cx="881070" cy="357190"/>
            </a:xfrm>
            <a:prstGeom prst="wedgeRoundRectCallout">
              <a:avLst>
                <a:gd name="adj1" fmla="val -33636"/>
                <a:gd name="adj2" fmla="val 124935"/>
                <a:gd name="adj3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 dirty="0"/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562483" y="1920599"/>
              <a:ext cx="1000132" cy="3335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/>
                <a:t>Can we predict outcomes?</a:t>
              </a:r>
              <a:endParaRPr lang="en-GB" sz="1600" dirty="0"/>
            </a:p>
          </p:txBody>
        </p:sp>
      </p:grpSp>
      <p:sp>
        <p:nvSpPr>
          <p:cNvPr id="76" name="Text Box 9"/>
          <p:cNvSpPr txBox="1">
            <a:spLocks noChangeArrowheads="1"/>
          </p:cNvSpPr>
          <p:nvPr/>
        </p:nvSpPr>
        <p:spPr bwMode="auto">
          <a:xfrm>
            <a:off x="2265566" y="1230552"/>
            <a:ext cx="4480560" cy="3693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dirty="0" smtClean="0"/>
              <a:t>Simplified strategic control model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569539" y="4521763"/>
            <a:ext cx="1701149" cy="505246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 smtClean="0"/>
              <a:t> Needs networking skills</a:t>
            </a:r>
            <a:endParaRPr lang="en-GB" sz="1400" dirty="0"/>
          </a:p>
        </p:txBody>
      </p:sp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2646509" y="1046315"/>
            <a:ext cx="1553213" cy="924489"/>
            <a:chOff x="3286116" y="1500174"/>
            <a:chExt cx="1500198" cy="1071570"/>
          </a:xfrm>
        </p:grpSpPr>
        <p:sp>
          <p:nvSpPr>
            <p:cNvPr id="47" name="Diamond 46"/>
            <p:cNvSpPr/>
            <p:nvPr/>
          </p:nvSpPr>
          <p:spPr>
            <a:xfrm>
              <a:off x="3286116" y="1500174"/>
              <a:ext cx="1500198" cy="1071570"/>
            </a:xfrm>
            <a:prstGeom prst="diamond">
              <a:avLst/>
            </a:prstGeom>
            <a:solidFill>
              <a:schemeClr val="bg1">
                <a:lumMod val="95000"/>
              </a:schemeClr>
            </a:solidFill>
            <a:ln w="6350"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400" dirty="0"/>
            </a:p>
          </p:txBody>
        </p:sp>
        <p:sp>
          <p:nvSpPr>
            <p:cNvPr id="48" name="TextBox 12"/>
            <p:cNvSpPr txBox="1">
              <a:spLocks noChangeArrowheads="1"/>
            </p:cNvSpPr>
            <p:nvPr/>
          </p:nvSpPr>
          <p:spPr bwMode="auto">
            <a:xfrm>
              <a:off x="3361995" y="1705450"/>
              <a:ext cx="1274414" cy="5856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sz="1400" dirty="0" smtClean="0"/>
                <a:t>Are objectives unambiguous?</a:t>
              </a:r>
              <a:endParaRPr lang="en-GB" sz="1400" dirty="0"/>
            </a:p>
          </p:txBody>
        </p:sp>
      </p:grpSp>
      <p:sp>
        <p:nvSpPr>
          <p:cNvPr id="5" name="TextBox 4"/>
          <p:cNvSpPr txBox="1"/>
          <p:nvPr/>
        </p:nvSpPr>
        <p:spPr>
          <a:xfrm>
            <a:off x="6920836" y="1269998"/>
            <a:ext cx="1494780" cy="505246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 smtClean="0"/>
              <a:t>Needs ‘political’ skills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6808528" y="2691550"/>
            <a:ext cx="1385199" cy="505246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 smtClean="0"/>
              <a:t> Needs decision skills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6344662" y="3758153"/>
            <a:ext cx="1849065" cy="505246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 smtClean="0"/>
              <a:t> Needs knowledge- building skills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3903865" y="5396380"/>
            <a:ext cx="1923047" cy="505246"/>
          </a:xfrm>
          <a:prstGeom prst="rect">
            <a:avLst/>
          </a:prstGeom>
          <a:solidFill>
            <a:srgbClr val="CCEC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 smtClean="0"/>
              <a:t> Needs systematisation skills</a:t>
            </a:r>
            <a:endParaRPr lang="en-GB" sz="1400" dirty="0"/>
          </a:p>
        </p:txBody>
      </p:sp>
      <p:grpSp>
        <p:nvGrpSpPr>
          <p:cNvPr id="9" name="Group 40"/>
          <p:cNvGrpSpPr/>
          <p:nvPr/>
        </p:nvGrpSpPr>
        <p:grpSpPr>
          <a:xfrm>
            <a:off x="4199723" y="1231200"/>
            <a:ext cx="2518381" cy="553945"/>
            <a:chOff x="4786313" y="871729"/>
            <a:chExt cx="2432406" cy="642070"/>
          </a:xfrm>
        </p:grpSpPr>
        <p:sp>
          <p:nvSpPr>
            <p:cNvPr id="44" name="TextBox 27"/>
            <p:cNvSpPr txBox="1"/>
            <p:nvPr/>
          </p:nvSpPr>
          <p:spPr>
            <a:xfrm>
              <a:off x="6143637" y="928176"/>
              <a:ext cx="1075082" cy="585623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Negotiated </a:t>
              </a:r>
              <a:r>
                <a:rPr lang="en-GB" sz="1400" dirty="0"/>
                <a:t>control</a:t>
              </a:r>
            </a:p>
          </p:txBody>
        </p:sp>
        <p:cxnSp>
          <p:nvCxnSpPr>
            <p:cNvPr id="45" name="Straight Arrow Connector 44"/>
            <p:cNvCxnSpPr/>
            <p:nvPr/>
          </p:nvCxnSpPr>
          <p:spPr>
            <a:xfrm flipV="1">
              <a:off x="4786313" y="1189787"/>
              <a:ext cx="1357324" cy="3428"/>
            </a:xfrm>
            <a:prstGeom prst="straightConnector1">
              <a:avLst/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>
            <a:xfrm>
              <a:off x="4786314" y="871729"/>
              <a:ext cx="500066" cy="342470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No</a:t>
              </a:r>
              <a:endParaRPr lang="en-GB" sz="1400" dirty="0"/>
            </a:p>
          </p:txBody>
        </p:sp>
      </p:grpSp>
      <p:grpSp>
        <p:nvGrpSpPr>
          <p:cNvPr id="10" name="Group 41"/>
          <p:cNvGrpSpPr/>
          <p:nvPr/>
        </p:nvGrpSpPr>
        <p:grpSpPr>
          <a:xfrm>
            <a:off x="1093277" y="1231200"/>
            <a:ext cx="1701138" cy="2196868"/>
            <a:chOff x="1785918" y="871729"/>
            <a:chExt cx="1643063" cy="2546360"/>
          </a:xfrm>
        </p:grpSpPr>
        <p:grpSp>
          <p:nvGrpSpPr>
            <p:cNvPr id="11" name="Group 19"/>
            <p:cNvGrpSpPr>
              <a:grpSpLocks/>
            </p:cNvGrpSpPr>
            <p:nvPr/>
          </p:nvGrpSpPr>
          <p:grpSpPr bwMode="auto">
            <a:xfrm>
              <a:off x="1785918" y="2229051"/>
              <a:ext cx="1643063" cy="1189038"/>
              <a:chOff x="4602996" y="3261180"/>
              <a:chExt cx="1643074" cy="1189502"/>
            </a:xfrm>
          </p:grpSpPr>
          <p:sp>
            <p:nvSpPr>
              <p:cNvPr id="42" name="Diamond 41"/>
              <p:cNvSpPr/>
              <p:nvPr/>
            </p:nvSpPr>
            <p:spPr>
              <a:xfrm>
                <a:off x="4602996" y="3261180"/>
                <a:ext cx="1643074" cy="1189502"/>
              </a:xfrm>
              <a:prstGeom prst="diamond">
                <a:avLst/>
              </a:prstGeom>
              <a:solidFill>
                <a:schemeClr val="bg1">
                  <a:lumMod val="95000"/>
                </a:schemeClr>
              </a:solidFill>
              <a:ln w="6350"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400" dirty="0"/>
              </a:p>
            </p:txBody>
          </p:sp>
          <p:sp>
            <p:nvSpPr>
              <p:cNvPr id="43" name="TextBox 18"/>
              <p:cNvSpPr txBox="1">
                <a:spLocks noChangeArrowheads="1"/>
              </p:cNvSpPr>
              <p:nvPr/>
            </p:nvSpPr>
            <p:spPr bwMode="auto">
              <a:xfrm>
                <a:off x="4686601" y="3463159"/>
                <a:ext cx="1501927" cy="83252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dirty="0" smtClean="0"/>
                  <a:t>Is process knowledge complete </a:t>
                </a:r>
                <a:r>
                  <a:rPr lang="en-GB" sz="1400" dirty="0"/>
                  <a:t>?</a:t>
                </a:r>
              </a:p>
            </p:txBody>
          </p:sp>
        </p:grpSp>
        <p:cxnSp>
          <p:nvCxnSpPr>
            <p:cNvPr id="40" name="Shape 43"/>
            <p:cNvCxnSpPr/>
            <p:nvPr/>
          </p:nvCxnSpPr>
          <p:spPr>
            <a:xfrm rot="5400000">
              <a:off x="2410998" y="1353933"/>
              <a:ext cx="1071570" cy="678666"/>
            </a:xfrm>
            <a:prstGeom prst="bentConnector3">
              <a:avLst>
                <a:gd name="adj1" fmla="val 3836"/>
              </a:avLst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Box 40"/>
            <p:cNvSpPr txBox="1"/>
            <p:nvPr/>
          </p:nvSpPr>
          <p:spPr>
            <a:xfrm>
              <a:off x="2714612" y="871729"/>
              <a:ext cx="500066" cy="34247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Yes</a:t>
              </a:r>
              <a:endParaRPr lang="en-GB" sz="1400" dirty="0"/>
            </a:p>
          </p:txBody>
        </p:sp>
      </p:grpSp>
      <p:grpSp>
        <p:nvGrpSpPr>
          <p:cNvPr id="12" name="Group 47"/>
          <p:cNvGrpSpPr/>
          <p:nvPr/>
        </p:nvGrpSpPr>
        <p:grpSpPr>
          <a:xfrm>
            <a:off x="2732347" y="4530487"/>
            <a:ext cx="1541338" cy="510467"/>
            <a:chOff x="3369032" y="4695890"/>
            <a:chExt cx="1488718" cy="591675"/>
          </a:xfrm>
        </p:grpSpPr>
        <p:sp>
          <p:nvSpPr>
            <p:cNvPr id="36" name="TextBox 35"/>
            <p:cNvSpPr txBox="1"/>
            <p:nvPr/>
          </p:nvSpPr>
          <p:spPr>
            <a:xfrm>
              <a:off x="3929063" y="4701942"/>
              <a:ext cx="928687" cy="585623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/>
                <a:t>Expert control</a:t>
              </a:r>
            </a:p>
          </p:txBody>
        </p:sp>
        <p:cxnSp>
          <p:nvCxnSpPr>
            <p:cNvPr id="37" name="Straight Arrow Connector 36"/>
            <p:cNvCxnSpPr>
              <a:stCxn id="20" idx="3"/>
              <a:endCxn id="36" idx="1"/>
            </p:cNvCxnSpPr>
            <p:nvPr/>
          </p:nvCxnSpPr>
          <p:spPr>
            <a:xfrm>
              <a:off x="3428974" y="4988662"/>
              <a:ext cx="500089" cy="6091"/>
            </a:xfrm>
            <a:prstGeom prst="straightConnector1">
              <a:avLst/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Box 37"/>
            <p:cNvSpPr txBox="1"/>
            <p:nvPr/>
          </p:nvSpPr>
          <p:spPr>
            <a:xfrm>
              <a:off x="3369032" y="4695890"/>
              <a:ext cx="500066" cy="34247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No</a:t>
              </a:r>
              <a:endParaRPr lang="en-GB" sz="1400" dirty="0"/>
            </a:p>
          </p:txBody>
        </p:sp>
      </p:grpSp>
      <p:grpSp>
        <p:nvGrpSpPr>
          <p:cNvPr id="13" name="Group 44"/>
          <p:cNvGrpSpPr/>
          <p:nvPr/>
        </p:nvGrpSpPr>
        <p:grpSpPr>
          <a:xfrm>
            <a:off x="4935718" y="2688381"/>
            <a:ext cx="1630815" cy="505246"/>
            <a:chOff x="5497182" y="2560728"/>
            <a:chExt cx="1575141" cy="585624"/>
          </a:xfrm>
        </p:grpSpPr>
        <p:sp>
          <p:nvSpPr>
            <p:cNvPr id="33" name="TextBox 32"/>
            <p:cNvSpPr txBox="1"/>
            <p:nvPr/>
          </p:nvSpPr>
          <p:spPr>
            <a:xfrm>
              <a:off x="6072198" y="2560728"/>
              <a:ext cx="1000125" cy="585624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400" dirty="0"/>
                <a:t>Intuitive control</a:t>
              </a:r>
            </a:p>
          </p:txBody>
        </p:sp>
        <p:cxnSp>
          <p:nvCxnSpPr>
            <p:cNvPr id="34" name="Straight Arrow Connector 33"/>
            <p:cNvCxnSpPr>
              <a:stCxn id="31" idx="3"/>
              <a:endCxn id="33" idx="1"/>
            </p:cNvCxnSpPr>
            <p:nvPr/>
          </p:nvCxnSpPr>
          <p:spPr>
            <a:xfrm>
              <a:off x="5572132" y="2846581"/>
              <a:ext cx="500066" cy="6959"/>
            </a:xfrm>
            <a:prstGeom prst="straightConnector1">
              <a:avLst/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Box 34"/>
            <p:cNvSpPr txBox="1"/>
            <p:nvPr/>
          </p:nvSpPr>
          <p:spPr>
            <a:xfrm>
              <a:off x="5497182" y="2571251"/>
              <a:ext cx="500066" cy="34247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No</a:t>
              </a:r>
              <a:endParaRPr lang="en-GB" sz="1400" dirty="0"/>
            </a:p>
          </p:txBody>
        </p:sp>
      </p:grpSp>
      <p:grpSp>
        <p:nvGrpSpPr>
          <p:cNvPr id="14" name="Group 42"/>
          <p:cNvGrpSpPr/>
          <p:nvPr/>
        </p:nvGrpSpPr>
        <p:grpSpPr>
          <a:xfrm>
            <a:off x="2720464" y="2441938"/>
            <a:ext cx="2292853" cy="986123"/>
            <a:chOff x="3357554" y="2275081"/>
            <a:chExt cx="2214577" cy="1143002"/>
          </a:xfrm>
        </p:grpSpPr>
        <p:grpSp>
          <p:nvGrpSpPr>
            <p:cNvPr id="15" name="Group 22"/>
            <p:cNvGrpSpPr>
              <a:grpSpLocks/>
            </p:cNvGrpSpPr>
            <p:nvPr/>
          </p:nvGrpSpPr>
          <p:grpSpPr bwMode="auto">
            <a:xfrm>
              <a:off x="4000496" y="2275081"/>
              <a:ext cx="1571635" cy="1143002"/>
              <a:chOff x="2643174" y="4071942"/>
              <a:chExt cx="1285884" cy="928694"/>
            </a:xfrm>
            <a:solidFill>
              <a:srgbClr val="FFCC99"/>
            </a:solidFill>
          </p:grpSpPr>
          <p:sp>
            <p:nvSpPr>
              <p:cNvPr id="31" name="Diamond 30"/>
              <p:cNvSpPr/>
              <p:nvPr/>
            </p:nvSpPr>
            <p:spPr>
              <a:xfrm>
                <a:off x="2643174" y="4071942"/>
                <a:ext cx="1285884" cy="928694"/>
              </a:xfrm>
              <a:prstGeom prst="diamond">
                <a:avLst/>
              </a:prstGeom>
              <a:solidFill>
                <a:schemeClr val="bg1">
                  <a:lumMod val="95000"/>
                </a:schemeClr>
              </a:solidFill>
              <a:ln w="6350"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400" dirty="0"/>
              </a:p>
            </p:txBody>
          </p:sp>
          <p:sp>
            <p:nvSpPr>
              <p:cNvPr id="32" name="TextBox 24"/>
              <p:cNvSpPr txBox="1">
                <a:spLocks noChangeArrowheads="1"/>
              </p:cNvSpPr>
              <p:nvPr/>
            </p:nvSpPr>
            <p:spPr bwMode="auto">
              <a:xfrm>
                <a:off x="2708560" y="4276810"/>
                <a:ext cx="1214446" cy="4758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 sz="1400" dirty="0"/>
                  <a:t>Is activity repetitive ?</a:t>
                </a:r>
              </a:p>
            </p:txBody>
          </p:sp>
        </p:grpSp>
        <p:cxnSp>
          <p:nvCxnSpPr>
            <p:cNvPr id="29" name="Shape 60"/>
            <p:cNvCxnSpPr/>
            <p:nvPr/>
          </p:nvCxnSpPr>
          <p:spPr>
            <a:xfrm flipV="1">
              <a:off x="3428992" y="2846582"/>
              <a:ext cx="571504" cy="4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29"/>
            <p:cNvSpPr txBox="1"/>
            <p:nvPr/>
          </p:nvSpPr>
          <p:spPr>
            <a:xfrm>
              <a:off x="3357554" y="2559775"/>
              <a:ext cx="500066" cy="34247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No</a:t>
              </a:r>
              <a:endParaRPr lang="en-GB" sz="1400" dirty="0"/>
            </a:p>
          </p:txBody>
        </p:sp>
      </p:grpSp>
      <p:grpSp>
        <p:nvGrpSpPr>
          <p:cNvPr id="16" name="Group 45"/>
          <p:cNvGrpSpPr/>
          <p:nvPr/>
        </p:nvGrpSpPr>
        <p:grpSpPr>
          <a:xfrm>
            <a:off x="4137644" y="3388355"/>
            <a:ext cx="2059072" cy="875043"/>
            <a:chOff x="4726354" y="3372059"/>
            <a:chExt cx="1988778" cy="1014250"/>
          </a:xfrm>
        </p:grpSpPr>
        <p:sp>
          <p:nvSpPr>
            <p:cNvPr id="25" name="TextBox 24"/>
            <p:cNvSpPr txBox="1"/>
            <p:nvPr/>
          </p:nvSpPr>
          <p:spPr>
            <a:xfrm>
              <a:off x="5572132" y="3800686"/>
              <a:ext cx="1143000" cy="585623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Trial-and- </a:t>
              </a:r>
              <a:r>
                <a:rPr lang="en-GB" sz="1400" dirty="0"/>
                <a:t>error control</a:t>
              </a:r>
            </a:p>
          </p:txBody>
        </p:sp>
        <p:cxnSp>
          <p:nvCxnSpPr>
            <p:cNvPr id="26" name="Shape 25"/>
            <p:cNvCxnSpPr>
              <a:endCxn id="25" idx="1"/>
            </p:cNvCxnSpPr>
            <p:nvPr/>
          </p:nvCxnSpPr>
          <p:spPr>
            <a:xfrm>
              <a:off x="4786314" y="3418083"/>
              <a:ext cx="785818" cy="675415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4726354" y="3372059"/>
              <a:ext cx="500066" cy="342470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Yes</a:t>
              </a:r>
              <a:endParaRPr lang="en-GB" sz="1400" dirty="0"/>
            </a:p>
          </p:txBody>
        </p:sp>
      </p:grpSp>
      <p:grpSp>
        <p:nvGrpSpPr>
          <p:cNvPr id="17" name="Group 48"/>
          <p:cNvGrpSpPr/>
          <p:nvPr/>
        </p:nvGrpSpPr>
        <p:grpSpPr>
          <a:xfrm>
            <a:off x="1848427" y="5273114"/>
            <a:ext cx="1759586" cy="635208"/>
            <a:chOff x="2515288" y="5556657"/>
            <a:chExt cx="1699515" cy="736262"/>
          </a:xfrm>
        </p:grpSpPr>
        <p:sp>
          <p:nvSpPr>
            <p:cNvPr id="22" name="TextBox 21"/>
            <p:cNvSpPr txBox="1"/>
            <p:nvPr/>
          </p:nvSpPr>
          <p:spPr>
            <a:xfrm>
              <a:off x="3214679" y="5707295"/>
              <a:ext cx="1000124" cy="585624"/>
            </a:xfrm>
            <a:prstGeom prst="rect">
              <a:avLst/>
            </a:prstGeom>
            <a:solidFill>
              <a:srgbClr val="FFFFCC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/>
                <a:t>Routine control</a:t>
              </a:r>
            </a:p>
          </p:txBody>
        </p:sp>
        <p:cxnSp>
          <p:nvCxnSpPr>
            <p:cNvPr id="23" name="Shape 85"/>
            <p:cNvCxnSpPr>
              <a:endCxn id="22" idx="1"/>
            </p:cNvCxnSpPr>
            <p:nvPr/>
          </p:nvCxnSpPr>
          <p:spPr>
            <a:xfrm>
              <a:off x="2571736" y="5586638"/>
              <a:ext cx="642943" cy="413468"/>
            </a:xfrm>
            <a:prstGeom prst="bentConnector3">
              <a:avLst>
                <a:gd name="adj1" fmla="val 50000"/>
              </a:avLst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2515288" y="5556657"/>
              <a:ext cx="500066" cy="342470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Yes</a:t>
              </a:r>
              <a:endParaRPr lang="en-GB" sz="1400" dirty="0"/>
            </a:p>
          </p:txBody>
        </p:sp>
      </p:grpSp>
      <p:grpSp>
        <p:nvGrpSpPr>
          <p:cNvPr id="28" name="Group 46"/>
          <p:cNvGrpSpPr/>
          <p:nvPr/>
        </p:nvGrpSpPr>
        <p:grpSpPr>
          <a:xfrm>
            <a:off x="728384" y="2678457"/>
            <a:ext cx="2066024" cy="2597680"/>
            <a:chOff x="1433482" y="2549226"/>
            <a:chExt cx="1995492" cy="3010936"/>
          </a:xfrm>
        </p:grpSpPr>
        <p:grpSp>
          <p:nvGrpSpPr>
            <p:cNvPr id="39" name="Group 21"/>
            <p:cNvGrpSpPr>
              <a:grpSpLocks/>
            </p:cNvGrpSpPr>
            <p:nvPr/>
          </p:nvGrpSpPr>
          <p:grpSpPr bwMode="auto">
            <a:xfrm>
              <a:off x="1857356" y="4417161"/>
              <a:ext cx="1571618" cy="1143001"/>
              <a:chOff x="2643174" y="4071942"/>
              <a:chExt cx="1285884" cy="928694"/>
            </a:xfrm>
          </p:grpSpPr>
          <p:sp>
            <p:nvSpPr>
              <p:cNvPr id="20" name="Diamond 10"/>
              <p:cNvSpPr/>
              <p:nvPr/>
            </p:nvSpPr>
            <p:spPr>
              <a:xfrm>
                <a:off x="2643174" y="4071942"/>
                <a:ext cx="1285884" cy="928694"/>
              </a:xfrm>
              <a:prstGeom prst="diamond">
                <a:avLst/>
              </a:prstGeom>
              <a:solidFill>
                <a:schemeClr val="bg1">
                  <a:lumMod val="95000"/>
                </a:schemeClr>
              </a:solidFill>
              <a:ln w="6350"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400" dirty="0"/>
              </a:p>
            </p:txBody>
          </p:sp>
          <p:sp>
            <p:nvSpPr>
              <p:cNvPr id="21" name="TextBox 20"/>
              <p:cNvSpPr txBox="1">
                <a:spLocks noChangeArrowheads="1"/>
              </p:cNvSpPr>
              <p:nvPr/>
            </p:nvSpPr>
            <p:spPr bwMode="auto">
              <a:xfrm>
                <a:off x="2708560" y="4276810"/>
                <a:ext cx="1214446" cy="4758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 sz="1400" dirty="0"/>
                  <a:t>Is activity repetitive ?</a:t>
                </a:r>
              </a:p>
            </p:txBody>
          </p:sp>
        </p:grpSp>
        <p:cxnSp>
          <p:nvCxnSpPr>
            <p:cNvPr id="18" name="Shape 63"/>
            <p:cNvCxnSpPr/>
            <p:nvPr/>
          </p:nvCxnSpPr>
          <p:spPr>
            <a:xfrm rot="10800000" flipH="1" flipV="1">
              <a:off x="1785918" y="2823570"/>
              <a:ext cx="71438" cy="2165092"/>
            </a:xfrm>
            <a:prstGeom prst="bentConnector3">
              <a:avLst>
                <a:gd name="adj1" fmla="val -319998"/>
              </a:avLst>
            </a:prstGeom>
            <a:ln w="28575">
              <a:solidFill>
                <a:schemeClr val="tx1"/>
              </a:solidFill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1433482" y="2549226"/>
              <a:ext cx="500066" cy="34247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square">
              <a:spAutoFit/>
            </a:bodyPr>
            <a:lstStyle/>
            <a:p>
              <a:pPr algn="ctr">
                <a:defRPr/>
              </a:pPr>
              <a:r>
                <a:rPr lang="en-GB" sz="1400" dirty="0" smtClean="0"/>
                <a:t>Yes</a:t>
              </a:r>
              <a:endParaRPr lang="en-GB" sz="1400" dirty="0"/>
            </a:p>
          </p:txBody>
        </p:sp>
      </p:grpSp>
      <p:sp>
        <p:nvSpPr>
          <p:cNvPr id="49" name="Text Box 9"/>
          <p:cNvSpPr txBox="1">
            <a:spLocks noChangeArrowheads="1"/>
          </p:cNvSpPr>
          <p:nvPr/>
        </p:nvSpPr>
        <p:spPr bwMode="auto">
          <a:xfrm>
            <a:off x="125760" y="446942"/>
            <a:ext cx="8892480" cy="52322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US" sz="2800" b="1" dirty="0" smtClean="0"/>
              <a:t>Monitoring and control types</a:t>
            </a:r>
            <a:endParaRPr lang="en-GB" sz="2800" b="1" dirty="0" smtClean="0"/>
          </a:p>
        </p:txBody>
      </p:sp>
      <p:sp>
        <p:nvSpPr>
          <p:cNvPr id="51" name="Text Box 4"/>
          <p:cNvSpPr txBox="1">
            <a:spLocks noChangeArrowheads="1"/>
          </p:cNvSpPr>
          <p:nvPr/>
        </p:nvSpPr>
        <p:spPr bwMode="auto">
          <a:xfrm>
            <a:off x="490283" y="6166129"/>
            <a:ext cx="8534400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IN" sz="800" i="1" dirty="0" smtClean="0"/>
              <a:t>Source</a:t>
            </a:r>
            <a:r>
              <a:rPr lang="en-IN" sz="800" dirty="0" smtClean="0"/>
              <a:t>: Based on Hofstede, G. (1981) ‘Management control of public and not-for-profit activities’,</a:t>
            </a:r>
            <a:r>
              <a:rPr lang="en-IN" sz="800" i="1" dirty="0" smtClean="0"/>
              <a:t> Accounting, Organisations and Society</a:t>
            </a:r>
            <a:r>
              <a:rPr lang="en-IN" sz="800" dirty="0" smtClean="0"/>
              <a:t>, 6 (3), pp. 193–211.</a:t>
            </a:r>
            <a:endParaRPr kumimoji="0" lang="en-GB" altLang="en-US" sz="800" b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8"/>
          <p:cNvSpPr txBox="1">
            <a:spLocks noChangeArrowheads="1"/>
          </p:cNvSpPr>
          <p:nvPr/>
        </p:nvSpPr>
        <p:spPr bwMode="auto">
          <a:xfrm>
            <a:off x="709087" y="2466673"/>
            <a:ext cx="209342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Fully meeting business requirements (%)</a:t>
            </a:r>
            <a:endParaRPr lang="en-US" sz="1200" dirty="0"/>
          </a:p>
        </p:txBody>
      </p:sp>
      <p:grpSp>
        <p:nvGrpSpPr>
          <p:cNvPr id="4" name="Group 34"/>
          <p:cNvGrpSpPr/>
          <p:nvPr/>
        </p:nvGrpSpPr>
        <p:grpSpPr>
          <a:xfrm>
            <a:off x="3046656" y="2571560"/>
            <a:ext cx="3987729" cy="98742"/>
            <a:chOff x="1714488" y="1543029"/>
            <a:chExt cx="2862283" cy="80963"/>
          </a:xfrm>
        </p:grpSpPr>
        <p:grpSp>
          <p:nvGrpSpPr>
            <p:cNvPr id="5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10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15" name="Straight Connector 1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24" name="Straight Connector 23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27" name="Straight Connector 2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30" name="Straight Connector 2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4" name="Straight Connector 33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7" name="Straight Connector 36"/>
          <p:cNvCxnSpPr/>
          <p:nvPr/>
        </p:nvCxnSpPr>
        <p:spPr>
          <a:xfrm rot="5400000">
            <a:off x="1302897" y="4317590"/>
            <a:ext cx="345499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5306888" y="4299055"/>
            <a:ext cx="345499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 Box 8"/>
          <p:cNvSpPr txBox="1">
            <a:spLocks noChangeArrowheads="1"/>
          </p:cNvSpPr>
          <p:nvPr/>
        </p:nvSpPr>
        <p:spPr bwMode="auto">
          <a:xfrm>
            <a:off x="932304" y="3009119"/>
            <a:ext cx="1866574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Response time acceptable (%)</a:t>
            </a:r>
            <a:endParaRPr lang="en-US" sz="1200" dirty="0"/>
          </a:p>
        </p:txBody>
      </p:sp>
      <p:grpSp>
        <p:nvGrpSpPr>
          <p:cNvPr id="14" name="Group 39"/>
          <p:cNvGrpSpPr/>
          <p:nvPr/>
        </p:nvGrpSpPr>
        <p:grpSpPr>
          <a:xfrm>
            <a:off x="3043024" y="3114005"/>
            <a:ext cx="3987729" cy="98742"/>
            <a:chOff x="1714488" y="1543029"/>
            <a:chExt cx="2862283" cy="80963"/>
          </a:xfrm>
        </p:grpSpPr>
        <p:grpSp>
          <p:nvGrpSpPr>
            <p:cNvPr id="17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61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59" name="Straight Connector 5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57" name="Straight Connector 5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55" name="Straight Connector 5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53" name="Straight Connector 5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8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51" name="Straight Connector 5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7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49" name="Straight Connector 4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8" name="Straight Connector 47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3" name="Text Box 8"/>
          <p:cNvSpPr txBox="1">
            <a:spLocks noChangeArrowheads="1"/>
          </p:cNvSpPr>
          <p:nvPr/>
        </p:nvSpPr>
        <p:spPr bwMode="auto">
          <a:xfrm>
            <a:off x="1178496" y="3540197"/>
            <a:ext cx="162401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Report finished as promised (%)</a:t>
            </a:r>
            <a:endParaRPr lang="en-US" sz="1200" dirty="0"/>
          </a:p>
        </p:txBody>
      </p:sp>
      <p:grpSp>
        <p:nvGrpSpPr>
          <p:cNvPr id="250" name="Group 63"/>
          <p:cNvGrpSpPr/>
          <p:nvPr/>
        </p:nvGrpSpPr>
        <p:grpSpPr>
          <a:xfrm>
            <a:off x="3046656" y="3645083"/>
            <a:ext cx="3987729" cy="98742"/>
            <a:chOff x="1714488" y="1543029"/>
            <a:chExt cx="2862283" cy="80963"/>
          </a:xfrm>
        </p:grpSpPr>
        <p:grpSp>
          <p:nvGrpSpPr>
            <p:cNvPr id="251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85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3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83" name="Straight Connector 8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4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81" name="Straight Connector 8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5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79" name="Straight Connector 7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77" name="Straight Connector 7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75" name="Straight Connector 7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5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73" name="Straight Connector 7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2" name="Straight Connector 71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" name="Text Box 8"/>
          <p:cNvSpPr txBox="1">
            <a:spLocks noChangeArrowheads="1"/>
          </p:cNvSpPr>
          <p:nvPr/>
        </p:nvSpPr>
        <p:spPr bwMode="auto">
          <a:xfrm>
            <a:off x="1174864" y="4082644"/>
            <a:ext cx="162401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Customised as requested (%)</a:t>
            </a:r>
            <a:endParaRPr lang="en-US" sz="1200" dirty="0"/>
          </a:p>
        </p:txBody>
      </p:sp>
      <p:grpSp>
        <p:nvGrpSpPr>
          <p:cNvPr id="36" name="Group 87"/>
          <p:cNvGrpSpPr/>
          <p:nvPr/>
        </p:nvGrpSpPr>
        <p:grpSpPr>
          <a:xfrm>
            <a:off x="3043024" y="4187529"/>
            <a:ext cx="3987729" cy="98742"/>
            <a:chOff x="1714488" y="1543029"/>
            <a:chExt cx="2862283" cy="80963"/>
          </a:xfrm>
        </p:grpSpPr>
        <p:grpSp>
          <p:nvGrpSpPr>
            <p:cNvPr id="40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109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107" name="Straight Connector 10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2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105" name="Straight Connector 10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103" name="Straight Connector 10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101" name="Straight Connector 10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99" name="Straight Connector 9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97" name="Straight Connector 9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6" name="Straight Connector 95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1" name="Text Box 8"/>
          <p:cNvSpPr txBox="1">
            <a:spLocks noChangeArrowheads="1"/>
          </p:cNvSpPr>
          <p:nvPr/>
        </p:nvSpPr>
        <p:spPr bwMode="auto">
          <a:xfrm>
            <a:off x="1178496" y="4613723"/>
            <a:ext cx="162401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Cost per project ($’0000)</a:t>
            </a:r>
            <a:endParaRPr lang="en-US" sz="1200" dirty="0"/>
          </a:p>
        </p:txBody>
      </p:sp>
      <p:grpSp>
        <p:nvGrpSpPr>
          <p:cNvPr id="47" name="Group 111"/>
          <p:cNvGrpSpPr/>
          <p:nvPr/>
        </p:nvGrpSpPr>
        <p:grpSpPr>
          <a:xfrm>
            <a:off x="3046656" y="4718608"/>
            <a:ext cx="3987729" cy="98742"/>
            <a:chOff x="1714488" y="1543029"/>
            <a:chExt cx="2862283" cy="80963"/>
          </a:xfrm>
        </p:grpSpPr>
        <p:grpSp>
          <p:nvGrpSpPr>
            <p:cNvPr id="256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133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7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131" name="Straight Connector 13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8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129" name="Straight Connector 12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9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127" name="Straight Connector 12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0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125" name="Straight Connector 12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7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123" name="Straight Connector 12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0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121" name="Straight Connector 12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0" name="Straight Connector 119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5" name="Text Box 8"/>
          <p:cNvSpPr txBox="1">
            <a:spLocks noChangeArrowheads="1"/>
          </p:cNvSpPr>
          <p:nvPr/>
        </p:nvSpPr>
        <p:spPr bwMode="auto">
          <a:xfrm>
            <a:off x="1174864" y="5156167"/>
            <a:ext cx="162401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Follow-up service acceptable (%)</a:t>
            </a:r>
            <a:endParaRPr lang="en-US" sz="1200" dirty="0"/>
          </a:p>
        </p:txBody>
      </p:sp>
      <p:grpSp>
        <p:nvGrpSpPr>
          <p:cNvPr id="271" name="Group 135"/>
          <p:cNvGrpSpPr/>
          <p:nvPr/>
        </p:nvGrpSpPr>
        <p:grpSpPr>
          <a:xfrm>
            <a:off x="3043024" y="5261054"/>
            <a:ext cx="3987729" cy="98742"/>
            <a:chOff x="1714488" y="1543029"/>
            <a:chExt cx="2862283" cy="80963"/>
          </a:xfrm>
        </p:grpSpPr>
        <p:grpSp>
          <p:nvGrpSpPr>
            <p:cNvPr id="273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157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4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155" name="Straight Connector 15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6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153" name="Straight Connector 15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7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151" name="Straight Connector 15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9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149" name="Straight Connector 14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0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147" name="Straight Connector 14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1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145" name="Straight Connector 14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44" name="Straight Connector 143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9" name="Text Box 8"/>
          <p:cNvSpPr txBox="1">
            <a:spLocks noChangeArrowheads="1"/>
          </p:cNvSpPr>
          <p:nvPr/>
        </p:nvSpPr>
        <p:spPr bwMode="auto">
          <a:xfrm>
            <a:off x="709086" y="5668249"/>
            <a:ext cx="208979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Engineer utilisation (on nominal FTE basis)</a:t>
            </a:r>
            <a:endParaRPr lang="en-US" sz="1200" dirty="0"/>
          </a:p>
        </p:txBody>
      </p:sp>
      <p:grpSp>
        <p:nvGrpSpPr>
          <p:cNvPr id="282" name="Group 159"/>
          <p:cNvGrpSpPr/>
          <p:nvPr/>
        </p:nvGrpSpPr>
        <p:grpSpPr>
          <a:xfrm>
            <a:off x="3043024" y="5773136"/>
            <a:ext cx="3987729" cy="98742"/>
            <a:chOff x="1714488" y="1543029"/>
            <a:chExt cx="2862283" cy="80963"/>
          </a:xfrm>
        </p:grpSpPr>
        <p:grpSp>
          <p:nvGrpSpPr>
            <p:cNvPr id="283" name="Group 12"/>
            <p:cNvGrpSpPr/>
            <p:nvPr/>
          </p:nvGrpSpPr>
          <p:grpSpPr>
            <a:xfrm>
              <a:off x="1714488" y="1546187"/>
              <a:ext cx="357190" cy="77805"/>
              <a:chOff x="3429000" y="2190733"/>
              <a:chExt cx="357190" cy="77805"/>
            </a:xfrm>
          </p:grpSpPr>
          <p:cxnSp>
            <p:nvCxnSpPr>
              <p:cNvPr id="181" name="Straight Connector 9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4" name="Group 13"/>
            <p:cNvGrpSpPr/>
            <p:nvPr/>
          </p:nvGrpSpPr>
          <p:grpSpPr>
            <a:xfrm>
              <a:off x="2071678" y="1543029"/>
              <a:ext cx="357190" cy="77805"/>
              <a:chOff x="3429000" y="2190733"/>
              <a:chExt cx="357190" cy="77805"/>
            </a:xfrm>
          </p:grpSpPr>
          <p:cxnSp>
            <p:nvCxnSpPr>
              <p:cNvPr id="179" name="Straight Connector 17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5" name="Group 16"/>
            <p:cNvGrpSpPr/>
            <p:nvPr/>
          </p:nvGrpSpPr>
          <p:grpSpPr>
            <a:xfrm>
              <a:off x="2433631" y="1546187"/>
              <a:ext cx="357190" cy="77805"/>
              <a:chOff x="3429000" y="2190733"/>
              <a:chExt cx="357190" cy="77805"/>
            </a:xfrm>
          </p:grpSpPr>
          <p:cxnSp>
            <p:nvCxnSpPr>
              <p:cNvPr id="177" name="Straight Connector 176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6" name="Group 19"/>
            <p:cNvGrpSpPr/>
            <p:nvPr/>
          </p:nvGrpSpPr>
          <p:grpSpPr>
            <a:xfrm>
              <a:off x="2790821" y="1543029"/>
              <a:ext cx="357190" cy="77805"/>
              <a:chOff x="3429000" y="2190733"/>
              <a:chExt cx="357190" cy="77805"/>
            </a:xfrm>
          </p:grpSpPr>
          <p:cxnSp>
            <p:nvCxnSpPr>
              <p:cNvPr id="175" name="Straight Connector 174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7" name="Group 22"/>
            <p:cNvGrpSpPr/>
            <p:nvPr/>
          </p:nvGrpSpPr>
          <p:grpSpPr>
            <a:xfrm>
              <a:off x="3143248" y="1546187"/>
              <a:ext cx="357190" cy="77805"/>
              <a:chOff x="3429000" y="2190733"/>
              <a:chExt cx="357190" cy="77805"/>
            </a:xfrm>
          </p:grpSpPr>
          <p:cxnSp>
            <p:nvCxnSpPr>
              <p:cNvPr id="173" name="Straight Connector 172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4" name="Group 25"/>
            <p:cNvGrpSpPr/>
            <p:nvPr/>
          </p:nvGrpSpPr>
          <p:grpSpPr>
            <a:xfrm>
              <a:off x="3500438" y="1543029"/>
              <a:ext cx="357190" cy="77805"/>
              <a:chOff x="3429000" y="2190733"/>
              <a:chExt cx="357190" cy="77805"/>
            </a:xfrm>
          </p:grpSpPr>
          <p:cxnSp>
            <p:nvCxnSpPr>
              <p:cNvPr id="171" name="Straight Connector 170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5" name="Group 28"/>
            <p:cNvGrpSpPr/>
            <p:nvPr/>
          </p:nvGrpSpPr>
          <p:grpSpPr>
            <a:xfrm>
              <a:off x="3862391" y="1546187"/>
              <a:ext cx="357190" cy="77805"/>
              <a:chOff x="3429000" y="2190733"/>
              <a:chExt cx="357190" cy="77805"/>
            </a:xfrm>
          </p:grpSpPr>
          <p:cxnSp>
            <p:nvCxnSpPr>
              <p:cNvPr id="169" name="Straight Connector 168"/>
              <p:cNvCxnSpPr/>
              <p:nvPr/>
            </p:nvCxnSpPr>
            <p:spPr>
              <a:xfrm rot="5400000">
                <a:off x="3740946" y="2226452"/>
                <a:ext cx="71438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/>
            </p:nvCxnSpPr>
            <p:spPr>
              <a:xfrm>
                <a:off x="3429000" y="2268538"/>
                <a:ext cx="357190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8" name="Straight Connector 167"/>
            <p:cNvCxnSpPr/>
            <p:nvPr/>
          </p:nvCxnSpPr>
          <p:spPr>
            <a:xfrm>
              <a:off x="4219581" y="1620834"/>
              <a:ext cx="35719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Group 190"/>
          <p:cNvGrpSpPr/>
          <p:nvPr/>
        </p:nvGrpSpPr>
        <p:grpSpPr>
          <a:xfrm>
            <a:off x="3138889" y="2485168"/>
            <a:ext cx="4004007" cy="211625"/>
            <a:chOff x="1795451" y="1476345"/>
            <a:chExt cx="3514751" cy="163360"/>
          </a:xfrm>
        </p:grpSpPr>
        <p:sp>
          <p:nvSpPr>
            <p:cNvPr id="183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184" name="Text Box 8"/>
            <p:cNvSpPr txBox="1">
              <a:spLocks noChangeArrowheads="1"/>
            </p:cNvSpPr>
            <p:nvPr/>
          </p:nvSpPr>
          <p:spPr bwMode="auto">
            <a:xfrm>
              <a:off x="4414845" y="1481114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185" name="Text Box 8"/>
            <p:cNvSpPr txBox="1">
              <a:spLocks noChangeArrowheads="1"/>
            </p:cNvSpPr>
            <p:nvPr/>
          </p:nvSpPr>
          <p:spPr bwMode="auto">
            <a:xfrm>
              <a:off x="3962404" y="1481119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186" name="Text Box 8"/>
            <p:cNvSpPr txBox="1">
              <a:spLocks noChangeArrowheads="1"/>
            </p:cNvSpPr>
            <p:nvPr/>
          </p:nvSpPr>
          <p:spPr bwMode="auto">
            <a:xfrm>
              <a:off x="3533776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187" name="Text Box 8"/>
            <p:cNvSpPr txBox="1">
              <a:spLocks noChangeArrowheads="1"/>
            </p:cNvSpPr>
            <p:nvPr/>
          </p:nvSpPr>
          <p:spPr bwMode="auto">
            <a:xfrm>
              <a:off x="3105148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188" name="Text Box 8"/>
            <p:cNvSpPr txBox="1">
              <a:spLocks noChangeArrowheads="1"/>
            </p:cNvSpPr>
            <p:nvPr/>
          </p:nvSpPr>
          <p:spPr bwMode="auto">
            <a:xfrm>
              <a:off x="2671757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189" name="Text Box 8"/>
            <p:cNvSpPr txBox="1">
              <a:spLocks noChangeArrowheads="1"/>
            </p:cNvSpPr>
            <p:nvPr/>
          </p:nvSpPr>
          <p:spPr bwMode="auto">
            <a:xfrm>
              <a:off x="2224079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190" name="Text Box 8"/>
            <p:cNvSpPr txBox="1">
              <a:spLocks noChangeArrowheads="1"/>
            </p:cNvSpPr>
            <p:nvPr/>
          </p:nvSpPr>
          <p:spPr bwMode="auto">
            <a:xfrm>
              <a:off x="1795451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</p:grpSp>
      <p:grpSp>
        <p:nvGrpSpPr>
          <p:cNvPr id="67" name="Group 191"/>
          <p:cNvGrpSpPr/>
          <p:nvPr/>
        </p:nvGrpSpPr>
        <p:grpSpPr>
          <a:xfrm>
            <a:off x="3138889" y="3019085"/>
            <a:ext cx="4004007" cy="211630"/>
            <a:chOff x="1795451" y="1476348"/>
            <a:chExt cx="3514751" cy="163364"/>
          </a:xfrm>
        </p:grpSpPr>
        <p:sp>
          <p:nvSpPr>
            <p:cNvPr id="193" name="Text Box 8"/>
            <p:cNvSpPr txBox="1">
              <a:spLocks noChangeArrowheads="1"/>
            </p:cNvSpPr>
            <p:nvPr/>
          </p:nvSpPr>
          <p:spPr bwMode="auto">
            <a:xfrm>
              <a:off x="4891098" y="1476348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194" name="Text Box 8"/>
            <p:cNvSpPr txBox="1">
              <a:spLocks noChangeArrowheads="1"/>
            </p:cNvSpPr>
            <p:nvPr/>
          </p:nvSpPr>
          <p:spPr bwMode="auto">
            <a:xfrm>
              <a:off x="4414845" y="1481120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195" name="Text Box 8"/>
            <p:cNvSpPr txBox="1">
              <a:spLocks noChangeArrowheads="1"/>
            </p:cNvSpPr>
            <p:nvPr/>
          </p:nvSpPr>
          <p:spPr bwMode="auto">
            <a:xfrm>
              <a:off x="3962404" y="1481125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196" name="Text Box 8"/>
            <p:cNvSpPr txBox="1">
              <a:spLocks noChangeArrowheads="1"/>
            </p:cNvSpPr>
            <p:nvPr/>
          </p:nvSpPr>
          <p:spPr bwMode="auto">
            <a:xfrm>
              <a:off x="3533776" y="1481123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197" name="Text Box 8"/>
            <p:cNvSpPr txBox="1">
              <a:spLocks noChangeArrowheads="1"/>
            </p:cNvSpPr>
            <p:nvPr/>
          </p:nvSpPr>
          <p:spPr bwMode="auto">
            <a:xfrm>
              <a:off x="3105148" y="1481123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198" name="Text Box 8"/>
            <p:cNvSpPr txBox="1">
              <a:spLocks noChangeArrowheads="1"/>
            </p:cNvSpPr>
            <p:nvPr/>
          </p:nvSpPr>
          <p:spPr bwMode="auto">
            <a:xfrm>
              <a:off x="2671757" y="1481123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199" name="Text Box 8"/>
            <p:cNvSpPr txBox="1">
              <a:spLocks noChangeArrowheads="1"/>
            </p:cNvSpPr>
            <p:nvPr/>
          </p:nvSpPr>
          <p:spPr bwMode="auto">
            <a:xfrm>
              <a:off x="2224079" y="1481123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200" name="Text Box 8"/>
            <p:cNvSpPr txBox="1">
              <a:spLocks noChangeArrowheads="1"/>
            </p:cNvSpPr>
            <p:nvPr/>
          </p:nvSpPr>
          <p:spPr bwMode="auto">
            <a:xfrm>
              <a:off x="1795451" y="1481123"/>
              <a:ext cx="419104" cy="15858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</p:grpSp>
      <p:grpSp>
        <p:nvGrpSpPr>
          <p:cNvPr id="68" name="Group 200"/>
          <p:cNvGrpSpPr/>
          <p:nvPr/>
        </p:nvGrpSpPr>
        <p:grpSpPr>
          <a:xfrm>
            <a:off x="3138889" y="3558696"/>
            <a:ext cx="4004007" cy="211622"/>
            <a:chOff x="1795451" y="1476345"/>
            <a:chExt cx="3514751" cy="163357"/>
          </a:xfrm>
        </p:grpSpPr>
        <p:sp>
          <p:nvSpPr>
            <p:cNvPr id="202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203" name="Text Box 8"/>
            <p:cNvSpPr txBox="1">
              <a:spLocks noChangeArrowheads="1"/>
            </p:cNvSpPr>
            <p:nvPr/>
          </p:nvSpPr>
          <p:spPr bwMode="auto">
            <a:xfrm>
              <a:off x="4414845" y="1481114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204" name="Text Box 8"/>
            <p:cNvSpPr txBox="1">
              <a:spLocks noChangeArrowheads="1"/>
            </p:cNvSpPr>
            <p:nvPr/>
          </p:nvSpPr>
          <p:spPr bwMode="auto">
            <a:xfrm>
              <a:off x="3962404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205" name="Text Box 8"/>
            <p:cNvSpPr txBox="1">
              <a:spLocks noChangeArrowheads="1"/>
            </p:cNvSpPr>
            <p:nvPr/>
          </p:nvSpPr>
          <p:spPr bwMode="auto">
            <a:xfrm>
              <a:off x="3533776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206" name="Text Box 8"/>
            <p:cNvSpPr txBox="1">
              <a:spLocks noChangeArrowheads="1"/>
            </p:cNvSpPr>
            <p:nvPr/>
          </p:nvSpPr>
          <p:spPr bwMode="auto">
            <a:xfrm>
              <a:off x="3105148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207" name="Text Box 8"/>
            <p:cNvSpPr txBox="1">
              <a:spLocks noChangeArrowheads="1"/>
            </p:cNvSpPr>
            <p:nvPr/>
          </p:nvSpPr>
          <p:spPr bwMode="auto">
            <a:xfrm>
              <a:off x="2671757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208" name="Text Box 8"/>
            <p:cNvSpPr txBox="1">
              <a:spLocks noChangeArrowheads="1"/>
            </p:cNvSpPr>
            <p:nvPr/>
          </p:nvSpPr>
          <p:spPr bwMode="auto">
            <a:xfrm>
              <a:off x="2224079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209" name="Text Box 8"/>
            <p:cNvSpPr txBox="1">
              <a:spLocks noChangeArrowheads="1"/>
            </p:cNvSpPr>
            <p:nvPr/>
          </p:nvSpPr>
          <p:spPr bwMode="auto">
            <a:xfrm>
              <a:off x="1795451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</p:grpSp>
      <p:grpSp>
        <p:nvGrpSpPr>
          <p:cNvPr id="69" name="Group 209"/>
          <p:cNvGrpSpPr/>
          <p:nvPr/>
        </p:nvGrpSpPr>
        <p:grpSpPr>
          <a:xfrm>
            <a:off x="3138889" y="4092619"/>
            <a:ext cx="4004007" cy="211622"/>
            <a:chOff x="1795451" y="1476345"/>
            <a:chExt cx="3514751" cy="163357"/>
          </a:xfrm>
        </p:grpSpPr>
        <p:sp>
          <p:nvSpPr>
            <p:cNvPr id="211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212" name="Text Box 8"/>
            <p:cNvSpPr txBox="1">
              <a:spLocks noChangeArrowheads="1"/>
            </p:cNvSpPr>
            <p:nvPr/>
          </p:nvSpPr>
          <p:spPr bwMode="auto">
            <a:xfrm>
              <a:off x="4414845" y="1481114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213" name="Text Box 8"/>
            <p:cNvSpPr txBox="1">
              <a:spLocks noChangeArrowheads="1"/>
            </p:cNvSpPr>
            <p:nvPr/>
          </p:nvSpPr>
          <p:spPr bwMode="auto">
            <a:xfrm>
              <a:off x="3962404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214" name="Text Box 8"/>
            <p:cNvSpPr txBox="1">
              <a:spLocks noChangeArrowheads="1"/>
            </p:cNvSpPr>
            <p:nvPr/>
          </p:nvSpPr>
          <p:spPr bwMode="auto">
            <a:xfrm>
              <a:off x="3533776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215" name="Text Box 8"/>
            <p:cNvSpPr txBox="1">
              <a:spLocks noChangeArrowheads="1"/>
            </p:cNvSpPr>
            <p:nvPr/>
          </p:nvSpPr>
          <p:spPr bwMode="auto">
            <a:xfrm>
              <a:off x="3105148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216" name="Text Box 8"/>
            <p:cNvSpPr txBox="1">
              <a:spLocks noChangeArrowheads="1"/>
            </p:cNvSpPr>
            <p:nvPr/>
          </p:nvSpPr>
          <p:spPr bwMode="auto">
            <a:xfrm>
              <a:off x="2671757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217" name="Text Box 8"/>
            <p:cNvSpPr txBox="1">
              <a:spLocks noChangeArrowheads="1"/>
            </p:cNvSpPr>
            <p:nvPr/>
          </p:nvSpPr>
          <p:spPr bwMode="auto">
            <a:xfrm>
              <a:off x="2224079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218" name="Text Box 8"/>
            <p:cNvSpPr txBox="1">
              <a:spLocks noChangeArrowheads="1"/>
            </p:cNvSpPr>
            <p:nvPr/>
          </p:nvSpPr>
          <p:spPr bwMode="auto">
            <a:xfrm>
              <a:off x="1795451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</p:grpSp>
      <p:grpSp>
        <p:nvGrpSpPr>
          <p:cNvPr id="70" name="Group 218"/>
          <p:cNvGrpSpPr/>
          <p:nvPr/>
        </p:nvGrpSpPr>
        <p:grpSpPr>
          <a:xfrm>
            <a:off x="3138889" y="4626050"/>
            <a:ext cx="4004007" cy="211622"/>
            <a:chOff x="1795451" y="1476345"/>
            <a:chExt cx="3514751" cy="163357"/>
          </a:xfrm>
        </p:grpSpPr>
        <p:sp>
          <p:nvSpPr>
            <p:cNvPr id="220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20</a:t>
              </a:r>
              <a:endParaRPr lang="en-US" sz="1000" dirty="0"/>
            </a:p>
          </p:txBody>
        </p:sp>
        <p:sp>
          <p:nvSpPr>
            <p:cNvPr id="221" name="Text Box 8"/>
            <p:cNvSpPr txBox="1">
              <a:spLocks noChangeArrowheads="1"/>
            </p:cNvSpPr>
            <p:nvPr/>
          </p:nvSpPr>
          <p:spPr bwMode="auto">
            <a:xfrm>
              <a:off x="4414845" y="1481114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  <p:sp>
          <p:nvSpPr>
            <p:cNvPr id="222" name="Text Box 8"/>
            <p:cNvSpPr txBox="1">
              <a:spLocks noChangeArrowheads="1"/>
            </p:cNvSpPr>
            <p:nvPr/>
          </p:nvSpPr>
          <p:spPr bwMode="auto">
            <a:xfrm>
              <a:off x="3962404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223" name="Text Box 8"/>
            <p:cNvSpPr txBox="1">
              <a:spLocks noChangeArrowheads="1"/>
            </p:cNvSpPr>
            <p:nvPr/>
          </p:nvSpPr>
          <p:spPr bwMode="auto">
            <a:xfrm>
              <a:off x="3533776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224" name="Text Box 8"/>
            <p:cNvSpPr txBox="1">
              <a:spLocks noChangeArrowheads="1"/>
            </p:cNvSpPr>
            <p:nvPr/>
          </p:nvSpPr>
          <p:spPr bwMode="auto">
            <a:xfrm>
              <a:off x="3105148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225" name="Text Box 8"/>
            <p:cNvSpPr txBox="1">
              <a:spLocks noChangeArrowheads="1"/>
            </p:cNvSpPr>
            <p:nvPr/>
          </p:nvSpPr>
          <p:spPr bwMode="auto">
            <a:xfrm>
              <a:off x="2671757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226" name="Text Box 8"/>
            <p:cNvSpPr txBox="1">
              <a:spLocks noChangeArrowheads="1"/>
            </p:cNvSpPr>
            <p:nvPr/>
          </p:nvSpPr>
          <p:spPr bwMode="auto">
            <a:xfrm>
              <a:off x="2224079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227" name="Text Box 8"/>
            <p:cNvSpPr txBox="1">
              <a:spLocks noChangeArrowheads="1"/>
            </p:cNvSpPr>
            <p:nvPr/>
          </p:nvSpPr>
          <p:spPr bwMode="auto">
            <a:xfrm>
              <a:off x="1795451" y="1481113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</p:grpSp>
      <p:grpSp>
        <p:nvGrpSpPr>
          <p:cNvPr id="71" name="Group 227"/>
          <p:cNvGrpSpPr/>
          <p:nvPr/>
        </p:nvGrpSpPr>
        <p:grpSpPr>
          <a:xfrm>
            <a:off x="3138889" y="5159976"/>
            <a:ext cx="4004007" cy="211624"/>
            <a:chOff x="1795451" y="1476345"/>
            <a:chExt cx="3514751" cy="163358"/>
          </a:xfrm>
        </p:grpSpPr>
        <p:sp>
          <p:nvSpPr>
            <p:cNvPr id="229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230" name="Text Box 8"/>
            <p:cNvSpPr txBox="1">
              <a:spLocks noChangeArrowheads="1"/>
            </p:cNvSpPr>
            <p:nvPr/>
          </p:nvSpPr>
          <p:spPr bwMode="auto">
            <a:xfrm>
              <a:off x="4414845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231" name="Text Box 8"/>
            <p:cNvSpPr txBox="1">
              <a:spLocks noChangeArrowheads="1"/>
            </p:cNvSpPr>
            <p:nvPr/>
          </p:nvSpPr>
          <p:spPr bwMode="auto">
            <a:xfrm>
              <a:off x="3962404" y="1481117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232" name="Text Box 8"/>
            <p:cNvSpPr txBox="1">
              <a:spLocks noChangeArrowheads="1"/>
            </p:cNvSpPr>
            <p:nvPr/>
          </p:nvSpPr>
          <p:spPr bwMode="auto">
            <a:xfrm>
              <a:off x="3533776" y="1481114"/>
              <a:ext cx="419104" cy="1585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  <p:sp>
          <p:nvSpPr>
            <p:cNvPr id="233" name="Text Box 8"/>
            <p:cNvSpPr txBox="1">
              <a:spLocks noChangeArrowheads="1"/>
            </p:cNvSpPr>
            <p:nvPr/>
          </p:nvSpPr>
          <p:spPr bwMode="auto">
            <a:xfrm>
              <a:off x="3105148" y="1481114"/>
              <a:ext cx="419104" cy="1585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60</a:t>
              </a:r>
              <a:endParaRPr lang="en-US" sz="1000" dirty="0"/>
            </a:p>
          </p:txBody>
        </p:sp>
        <p:sp>
          <p:nvSpPr>
            <p:cNvPr id="234" name="Text Box 8"/>
            <p:cNvSpPr txBox="1">
              <a:spLocks noChangeArrowheads="1"/>
            </p:cNvSpPr>
            <p:nvPr/>
          </p:nvSpPr>
          <p:spPr bwMode="auto">
            <a:xfrm>
              <a:off x="2671757" y="1481114"/>
              <a:ext cx="419104" cy="1585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50</a:t>
              </a:r>
              <a:endParaRPr lang="en-US" sz="1000" dirty="0"/>
            </a:p>
          </p:txBody>
        </p:sp>
        <p:sp>
          <p:nvSpPr>
            <p:cNvPr id="235" name="Text Box 8"/>
            <p:cNvSpPr txBox="1">
              <a:spLocks noChangeArrowheads="1"/>
            </p:cNvSpPr>
            <p:nvPr/>
          </p:nvSpPr>
          <p:spPr bwMode="auto">
            <a:xfrm>
              <a:off x="2224079" y="1481114"/>
              <a:ext cx="419104" cy="1585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40</a:t>
              </a:r>
              <a:endParaRPr lang="en-US" sz="1000" dirty="0"/>
            </a:p>
          </p:txBody>
        </p:sp>
        <p:sp>
          <p:nvSpPr>
            <p:cNvPr id="236" name="Text Box 8"/>
            <p:cNvSpPr txBox="1">
              <a:spLocks noChangeArrowheads="1"/>
            </p:cNvSpPr>
            <p:nvPr/>
          </p:nvSpPr>
          <p:spPr bwMode="auto">
            <a:xfrm>
              <a:off x="1795451" y="1481114"/>
              <a:ext cx="419104" cy="1585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30</a:t>
              </a:r>
              <a:endParaRPr lang="en-US" sz="1000" dirty="0"/>
            </a:p>
          </p:txBody>
        </p:sp>
      </p:grpSp>
      <p:grpSp>
        <p:nvGrpSpPr>
          <p:cNvPr id="88" name="Group 236"/>
          <p:cNvGrpSpPr/>
          <p:nvPr/>
        </p:nvGrpSpPr>
        <p:grpSpPr>
          <a:xfrm>
            <a:off x="3138889" y="5678222"/>
            <a:ext cx="4004007" cy="211625"/>
            <a:chOff x="1795451" y="1476345"/>
            <a:chExt cx="3514751" cy="163360"/>
          </a:xfrm>
        </p:grpSpPr>
        <p:sp>
          <p:nvSpPr>
            <p:cNvPr id="238" name="Text Box 8"/>
            <p:cNvSpPr txBox="1">
              <a:spLocks noChangeArrowheads="1"/>
            </p:cNvSpPr>
            <p:nvPr/>
          </p:nvSpPr>
          <p:spPr bwMode="auto">
            <a:xfrm>
              <a:off x="4891098" y="1476345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ct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140</a:t>
              </a:r>
              <a:endParaRPr lang="en-US" sz="1000" dirty="0"/>
            </a:p>
          </p:txBody>
        </p:sp>
        <p:sp>
          <p:nvSpPr>
            <p:cNvPr id="239" name="Text Box 8"/>
            <p:cNvSpPr txBox="1">
              <a:spLocks noChangeArrowheads="1"/>
            </p:cNvSpPr>
            <p:nvPr/>
          </p:nvSpPr>
          <p:spPr bwMode="auto">
            <a:xfrm>
              <a:off x="4414845" y="1481114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130</a:t>
              </a:r>
              <a:endParaRPr lang="en-US" sz="1000" dirty="0"/>
            </a:p>
          </p:txBody>
        </p:sp>
        <p:sp>
          <p:nvSpPr>
            <p:cNvPr id="240" name="Text Box 8"/>
            <p:cNvSpPr txBox="1">
              <a:spLocks noChangeArrowheads="1"/>
            </p:cNvSpPr>
            <p:nvPr/>
          </p:nvSpPr>
          <p:spPr bwMode="auto">
            <a:xfrm>
              <a:off x="3962404" y="1481119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120</a:t>
              </a:r>
              <a:endParaRPr lang="en-US" sz="1000" dirty="0"/>
            </a:p>
          </p:txBody>
        </p:sp>
        <p:sp>
          <p:nvSpPr>
            <p:cNvPr id="241" name="Text Box 8"/>
            <p:cNvSpPr txBox="1">
              <a:spLocks noChangeArrowheads="1"/>
            </p:cNvSpPr>
            <p:nvPr/>
          </p:nvSpPr>
          <p:spPr bwMode="auto">
            <a:xfrm>
              <a:off x="3533776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110</a:t>
              </a:r>
              <a:endParaRPr lang="en-US" sz="1000" dirty="0"/>
            </a:p>
          </p:txBody>
        </p:sp>
        <p:sp>
          <p:nvSpPr>
            <p:cNvPr id="242" name="Text Box 8"/>
            <p:cNvSpPr txBox="1">
              <a:spLocks noChangeArrowheads="1"/>
            </p:cNvSpPr>
            <p:nvPr/>
          </p:nvSpPr>
          <p:spPr bwMode="auto">
            <a:xfrm>
              <a:off x="3105148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100</a:t>
              </a:r>
              <a:endParaRPr lang="en-US" sz="1000" dirty="0"/>
            </a:p>
          </p:txBody>
        </p:sp>
        <p:sp>
          <p:nvSpPr>
            <p:cNvPr id="243" name="Text Box 8"/>
            <p:cNvSpPr txBox="1">
              <a:spLocks noChangeArrowheads="1"/>
            </p:cNvSpPr>
            <p:nvPr/>
          </p:nvSpPr>
          <p:spPr bwMode="auto">
            <a:xfrm>
              <a:off x="2671757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90</a:t>
              </a:r>
              <a:endParaRPr lang="en-US" sz="1000" dirty="0"/>
            </a:p>
          </p:txBody>
        </p:sp>
        <p:sp>
          <p:nvSpPr>
            <p:cNvPr id="244" name="Text Box 8"/>
            <p:cNvSpPr txBox="1">
              <a:spLocks noChangeArrowheads="1"/>
            </p:cNvSpPr>
            <p:nvPr/>
          </p:nvSpPr>
          <p:spPr bwMode="auto">
            <a:xfrm>
              <a:off x="2224079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80</a:t>
              </a:r>
              <a:endParaRPr lang="en-US" sz="1000" dirty="0"/>
            </a:p>
          </p:txBody>
        </p:sp>
        <p:sp>
          <p:nvSpPr>
            <p:cNvPr id="245" name="Text Box 8"/>
            <p:cNvSpPr txBox="1">
              <a:spLocks noChangeArrowheads="1"/>
            </p:cNvSpPr>
            <p:nvPr/>
          </p:nvSpPr>
          <p:spPr bwMode="auto">
            <a:xfrm>
              <a:off x="1795451" y="1481116"/>
              <a:ext cx="419104" cy="15858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  <a:effectLst/>
          </p:spPr>
          <p:txBody>
            <a:bodyPr wrap="square">
              <a:spAutoFit/>
            </a:bodyPr>
            <a:lstStyle/>
            <a:p>
              <a:pPr algn="r">
                <a:lnSpc>
                  <a:spcPct val="70000"/>
                </a:lnSpc>
                <a:spcBef>
                  <a:spcPct val="50000"/>
                </a:spcBef>
              </a:pPr>
              <a:r>
                <a:rPr lang="en-GB" sz="1000" dirty="0" smtClean="0"/>
                <a:t>70</a:t>
              </a:r>
              <a:endParaRPr lang="en-US" sz="1000" dirty="0"/>
            </a:p>
          </p:txBody>
        </p:sp>
      </p:grpSp>
      <p:sp>
        <p:nvSpPr>
          <p:cNvPr id="246" name="Freeform 245"/>
          <p:cNvSpPr/>
          <p:nvPr/>
        </p:nvSpPr>
        <p:spPr>
          <a:xfrm>
            <a:off x="3545809" y="2682641"/>
            <a:ext cx="1855502" cy="3171192"/>
          </a:xfrm>
          <a:custGeom>
            <a:avLst/>
            <a:gdLst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28775"/>
              <a:gd name="connsiteY0" fmla="*/ 0 h 2447925"/>
              <a:gd name="connsiteX1" fmla="*/ 628650 w 1628775"/>
              <a:gd name="connsiteY1" fmla="*/ 390525 h 2447925"/>
              <a:gd name="connsiteX2" fmla="*/ 866775 w 1628775"/>
              <a:gd name="connsiteY2" fmla="*/ 819150 h 2447925"/>
              <a:gd name="connsiteX3" fmla="*/ 0 w 1628775"/>
              <a:gd name="connsiteY3" fmla="*/ 1238250 h 2447925"/>
              <a:gd name="connsiteX4" fmla="*/ 600075 w 1628775"/>
              <a:gd name="connsiteY4" fmla="*/ 1647825 h 2447925"/>
              <a:gd name="connsiteX5" fmla="*/ 1628775 w 1628775"/>
              <a:gd name="connsiteY5" fmla="*/ 2057400 h 2447925"/>
              <a:gd name="connsiteX6" fmla="*/ 704850 w 1628775"/>
              <a:gd name="connsiteY6" fmla="*/ 2447925 h 2447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28775" h="2447925">
                <a:moveTo>
                  <a:pt x="1304925" y="0"/>
                </a:moveTo>
                <a:lnTo>
                  <a:pt x="628650" y="390525"/>
                </a:lnTo>
                <a:lnTo>
                  <a:pt x="866775" y="819150"/>
                </a:lnTo>
                <a:lnTo>
                  <a:pt x="0" y="1238250"/>
                </a:lnTo>
                <a:lnTo>
                  <a:pt x="600075" y="1647825"/>
                </a:lnTo>
                <a:lnTo>
                  <a:pt x="1628775" y="2057400"/>
                </a:lnTo>
                <a:lnTo>
                  <a:pt x="704850" y="2447925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000" dirty="0"/>
          </a:p>
        </p:txBody>
      </p:sp>
      <p:sp>
        <p:nvSpPr>
          <p:cNvPr id="247" name="Freeform 246"/>
          <p:cNvSpPr/>
          <p:nvPr/>
        </p:nvSpPr>
        <p:spPr>
          <a:xfrm>
            <a:off x="4999830" y="2670303"/>
            <a:ext cx="2034557" cy="3177355"/>
          </a:xfrm>
          <a:custGeom>
            <a:avLst/>
            <a:gdLst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28775"/>
              <a:gd name="connsiteY0" fmla="*/ 0 h 2447925"/>
              <a:gd name="connsiteX1" fmla="*/ 628650 w 1628775"/>
              <a:gd name="connsiteY1" fmla="*/ 390525 h 2447925"/>
              <a:gd name="connsiteX2" fmla="*/ 866775 w 1628775"/>
              <a:gd name="connsiteY2" fmla="*/ 819150 h 2447925"/>
              <a:gd name="connsiteX3" fmla="*/ 0 w 1628775"/>
              <a:gd name="connsiteY3" fmla="*/ 1238250 h 2447925"/>
              <a:gd name="connsiteX4" fmla="*/ 600075 w 1628775"/>
              <a:gd name="connsiteY4" fmla="*/ 1647825 h 2447925"/>
              <a:gd name="connsiteX5" fmla="*/ 1628775 w 1628775"/>
              <a:gd name="connsiteY5" fmla="*/ 2057400 h 2447925"/>
              <a:gd name="connsiteX6" fmla="*/ 704850 w 1628775"/>
              <a:gd name="connsiteY6" fmla="*/ 2447925 h 2447925"/>
              <a:gd name="connsiteX0" fmla="*/ 1643063 w 1643063"/>
              <a:gd name="connsiteY0" fmla="*/ 0 h 2447904"/>
              <a:gd name="connsiteX1" fmla="*/ 628650 w 1643063"/>
              <a:gd name="connsiteY1" fmla="*/ 390504 h 2447904"/>
              <a:gd name="connsiteX2" fmla="*/ 866775 w 1643063"/>
              <a:gd name="connsiteY2" fmla="*/ 819129 h 2447904"/>
              <a:gd name="connsiteX3" fmla="*/ 0 w 1643063"/>
              <a:gd name="connsiteY3" fmla="*/ 1238229 h 2447904"/>
              <a:gd name="connsiteX4" fmla="*/ 600075 w 1643063"/>
              <a:gd name="connsiteY4" fmla="*/ 1647804 h 2447904"/>
              <a:gd name="connsiteX5" fmla="*/ 1628775 w 1643063"/>
              <a:gd name="connsiteY5" fmla="*/ 2057379 h 2447904"/>
              <a:gd name="connsiteX6" fmla="*/ 704850 w 1643063"/>
              <a:gd name="connsiteY6" fmla="*/ 2447904 h 2447904"/>
              <a:gd name="connsiteX0" fmla="*/ 1643063 w 1643063"/>
              <a:gd name="connsiteY0" fmla="*/ 0 h 2447904"/>
              <a:gd name="connsiteX1" fmla="*/ 1428749 w 1643063"/>
              <a:gd name="connsiteY1" fmla="*/ 380981 h 2447904"/>
              <a:gd name="connsiteX2" fmla="*/ 866775 w 1643063"/>
              <a:gd name="connsiteY2" fmla="*/ 819129 h 2447904"/>
              <a:gd name="connsiteX3" fmla="*/ 0 w 1643063"/>
              <a:gd name="connsiteY3" fmla="*/ 1238229 h 2447904"/>
              <a:gd name="connsiteX4" fmla="*/ 600075 w 1643063"/>
              <a:gd name="connsiteY4" fmla="*/ 1647804 h 2447904"/>
              <a:gd name="connsiteX5" fmla="*/ 1628775 w 1643063"/>
              <a:gd name="connsiteY5" fmla="*/ 2057379 h 2447904"/>
              <a:gd name="connsiteX6" fmla="*/ 704850 w 1643063"/>
              <a:gd name="connsiteY6" fmla="*/ 2447904 h 2447904"/>
              <a:gd name="connsiteX0" fmla="*/ 1643063 w 1643063"/>
              <a:gd name="connsiteY0" fmla="*/ 0 h 2447904"/>
              <a:gd name="connsiteX1" fmla="*/ 1428749 w 1643063"/>
              <a:gd name="connsiteY1" fmla="*/ 380981 h 2447904"/>
              <a:gd name="connsiteX2" fmla="*/ 1357311 w 1643063"/>
              <a:gd name="connsiteY2" fmla="*/ 809609 h 2447904"/>
              <a:gd name="connsiteX3" fmla="*/ 0 w 1643063"/>
              <a:gd name="connsiteY3" fmla="*/ 1238229 h 2447904"/>
              <a:gd name="connsiteX4" fmla="*/ 600075 w 1643063"/>
              <a:gd name="connsiteY4" fmla="*/ 1647804 h 2447904"/>
              <a:gd name="connsiteX5" fmla="*/ 1628775 w 1643063"/>
              <a:gd name="connsiteY5" fmla="*/ 2057379 h 2447904"/>
              <a:gd name="connsiteX6" fmla="*/ 704850 w 1643063"/>
              <a:gd name="connsiteY6" fmla="*/ 2447904 h 2447904"/>
              <a:gd name="connsiteX0" fmla="*/ 1042988 w 1042988"/>
              <a:gd name="connsiteY0" fmla="*/ 0 h 2447904"/>
              <a:gd name="connsiteX1" fmla="*/ 828674 w 1042988"/>
              <a:gd name="connsiteY1" fmla="*/ 380981 h 2447904"/>
              <a:gd name="connsiteX2" fmla="*/ 757236 w 1042988"/>
              <a:gd name="connsiteY2" fmla="*/ 809609 h 2447904"/>
              <a:gd name="connsiteX3" fmla="*/ 614360 w 1042988"/>
              <a:gd name="connsiteY3" fmla="*/ 1238237 h 2447904"/>
              <a:gd name="connsiteX4" fmla="*/ 0 w 1042988"/>
              <a:gd name="connsiteY4" fmla="*/ 1647804 h 2447904"/>
              <a:gd name="connsiteX5" fmla="*/ 1028700 w 1042988"/>
              <a:gd name="connsiteY5" fmla="*/ 2057379 h 2447904"/>
              <a:gd name="connsiteX6" fmla="*/ 104775 w 1042988"/>
              <a:gd name="connsiteY6" fmla="*/ 2447904 h 2447904"/>
              <a:gd name="connsiteX0" fmla="*/ 938213 w 938213"/>
              <a:gd name="connsiteY0" fmla="*/ 0 h 2447904"/>
              <a:gd name="connsiteX1" fmla="*/ 723899 w 938213"/>
              <a:gd name="connsiteY1" fmla="*/ 380981 h 2447904"/>
              <a:gd name="connsiteX2" fmla="*/ 652461 w 938213"/>
              <a:gd name="connsiteY2" fmla="*/ 809609 h 2447904"/>
              <a:gd name="connsiteX3" fmla="*/ 509585 w 938213"/>
              <a:gd name="connsiteY3" fmla="*/ 1238237 h 2447904"/>
              <a:gd name="connsiteX4" fmla="*/ 9518 w 938213"/>
              <a:gd name="connsiteY4" fmla="*/ 1666865 h 2447904"/>
              <a:gd name="connsiteX5" fmla="*/ 923925 w 938213"/>
              <a:gd name="connsiteY5" fmla="*/ 2057379 h 2447904"/>
              <a:gd name="connsiteX6" fmla="*/ 0 w 938213"/>
              <a:gd name="connsiteY6" fmla="*/ 2447904 h 2447904"/>
              <a:gd name="connsiteX0" fmla="*/ 1785951 w 1785951"/>
              <a:gd name="connsiteY0" fmla="*/ 0 h 2452683"/>
              <a:gd name="connsiteX1" fmla="*/ 1571637 w 1785951"/>
              <a:gd name="connsiteY1" fmla="*/ 380981 h 2452683"/>
              <a:gd name="connsiteX2" fmla="*/ 1500199 w 1785951"/>
              <a:gd name="connsiteY2" fmla="*/ 809609 h 2452683"/>
              <a:gd name="connsiteX3" fmla="*/ 1357323 w 1785951"/>
              <a:gd name="connsiteY3" fmla="*/ 1238237 h 2452683"/>
              <a:gd name="connsiteX4" fmla="*/ 857256 w 1785951"/>
              <a:gd name="connsiteY4" fmla="*/ 1666865 h 2452683"/>
              <a:gd name="connsiteX5" fmla="*/ 1771663 w 1785951"/>
              <a:gd name="connsiteY5" fmla="*/ 2057379 h 2452683"/>
              <a:gd name="connsiteX6" fmla="*/ 0 w 1785951"/>
              <a:gd name="connsiteY6" fmla="*/ 2452683 h 24526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5951" h="2452683">
                <a:moveTo>
                  <a:pt x="1785951" y="0"/>
                </a:moveTo>
                <a:lnTo>
                  <a:pt x="1571637" y="380981"/>
                </a:lnTo>
                <a:lnTo>
                  <a:pt x="1500199" y="809609"/>
                </a:lnTo>
                <a:lnTo>
                  <a:pt x="1357323" y="1238237"/>
                </a:lnTo>
                <a:lnTo>
                  <a:pt x="857256" y="1666865"/>
                </a:lnTo>
                <a:lnTo>
                  <a:pt x="1771663" y="2057379"/>
                </a:lnTo>
                <a:lnTo>
                  <a:pt x="0" y="2452683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000" dirty="0"/>
          </a:p>
        </p:txBody>
      </p:sp>
      <p:sp>
        <p:nvSpPr>
          <p:cNvPr id="248" name="Text Box 8"/>
          <p:cNvSpPr txBox="1">
            <a:spLocks noChangeArrowheads="1"/>
          </p:cNvSpPr>
          <p:nvPr/>
        </p:nvSpPr>
        <p:spPr bwMode="auto">
          <a:xfrm>
            <a:off x="1056322" y="1949282"/>
            <a:ext cx="3252933" cy="46166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Process performance at the start of the implementation</a:t>
            </a:r>
            <a:endParaRPr lang="en-US" sz="1200" dirty="0"/>
          </a:p>
        </p:txBody>
      </p:sp>
      <p:sp>
        <p:nvSpPr>
          <p:cNvPr id="249" name="Text Box 8"/>
          <p:cNvSpPr txBox="1">
            <a:spLocks noChangeArrowheads="1"/>
          </p:cNvSpPr>
          <p:nvPr/>
        </p:nvSpPr>
        <p:spPr bwMode="auto">
          <a:xfrm>
            <a:off x="6787129" y="1610137"/>
            <a:ext cx="1647786" cy="83099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dirty="0" smtClean="0"/>
              <a:t>Target process performance when new organisation implemented</a:t>
            </a:r>
            <a:endParaRPr lang="en-US" sz="1200" dirty="0"/>
          </a:p>
        </p:txBody>
      </p:sp>
      <p:sp>
        <p:nvSpPr>
          <p:cNvPr id="261" name="Freeform 260"/>
          <p:cNvSpPr/>
          <p:nvPr/>
        </p:nvSpPr>
        <p:spPr>
          <a:xfrm>
            <a:off x="4267390" y="2670301"/>
            <a:ext cx="1307536" cy="3177356"/>
          </a:xfrm>
          <a:custGeom>
            <a:avLst/>
            <a:gdLst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28775"/>
              <a:gd name="connsiteY0" fmla="*/ 0 h 2447925"/>
              <a:gd name="connsiteX1" fmla="*/ 628650 w 1628775"/>
              <a:gd name="connsiteY1" fmla="*/ 390525 h 2447925"/>
              <a:gd name="connsiteX2" fmla="*/ 866775 w 1628775"/>
              <a:gd name="connsiteY2" fmla="*/ 819150 h 2447925"/>
              <a:gd name="connsiteX3" fmla="*/ 0 w 1628775"/>
              <a:gd name="connsiteY3" fmla="*/ 1238250 h 2447925"/>
              <a:gd name="connsiteX4" fmla="*/ 600075 w 1628775"/>
              <a:gd name="connsiteY4" fmla="*/ 1647825 h 2447925"/>
              <a:gd name="connsiteX5" fmla="*/ 1628775 w 1628775"/>
              <a:gd name="connsiteY5" fmla="*/ 2057400 h 2447925"/>
              <a:gd name="connsiteX6" fmla="*/ 704850 w 1628775"/>
              <a:gd name="connsiteY6" fmla="*/ 2447925 h 2447925"/>
              <a:gd name="connsiteX0" fmla="*/ 1552579 w 1628775"/>
              <a:gd name="connsiteY0" fmla="*/ 0 h 2452667"/>
              <a:gd name="connsiteX1" fmla="*/ 628650 w 1628775"/>
              <a:gd name="connsiteY1" fmla="*/ 395267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481009 w 1628775"/>
              <a:gd name="connsiteY2" fmla="*/ 881048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119066 w 1147766"/>
              <a:gd name="connsiteY4" fmla="*/ 1652567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857255 w 1147766"/>
              <a:gd name="connsiteY4" fmla="*/ 1666866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84"/>
              <a:gd name="connsiteX1" fmla="*/ 285752 w 1147766"/>
              <a:gd name="connsiteY1" fmla="*/ 452420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7766" h="2452684">
                <a:moveTo>
                  <a:pt x="1071570" y="0"/>
                </a:moveTo>
                <a:lnTo>
                  <a:pt x="285752" y="452420"/>
                </a:lnTo>
                <a:lnTo>
                  <a:pt x="0" y="881048"/>
                </a:lnTo>
                <a:lnTo>
                  <a:pt x="214314" y="1238238"/>
                </a:lnTo>
                <a:lnTo>
                  <a:pt x="857255" y="1666866"/>
                </a:lnTo>
                <a:lnTo>
                  <a:pt x="1147766" y="2062142"/>
                </a:lnTo>
                <a:lnTo>
                  <a:pt x="1071569" y="2452684"/>
                </a:lnTo>
              </a:path>
            </a:pathLst>
          </a:custGeom>
          <a:ln w="2857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000" dirty="0"/>
          </a:p>
        </p:txBody>
      </p:sp>
      <p:sp>
        <p:nvSpPr>
          <p:cNvPr id="262" name="Freeform 261"/>
          <p:cNvSpPr/>
          <p:nvPr/>
        </p:nvSpPr>
        <p:spPr>
          <a:xfrm>
            <a:off x="4755683" y="2676443"/>
            <a:ext cx="1464880" cy="3171214"/>
          </a:xfrm>
          <a:custGeom>
            <a:avLst/>
            <a:gdLst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28775"/>
              <a:gd name="connsiteY0" fmla="*/ 0 h 2447925"/>
              <a:gd name="connsiteX1" fmla="*/ 628650 w 1628775"/>
              <a:gd name="connsiteY1" fmla="*/ 390525 h 2447925"/>
              <a:gd name="connsiteX2" fmla="*/ 866775 w 1628775"/>
              <a:gd name="connsiteY2" fmla="*/ 819150 h 2447925"/>
              <a:gd name="connsiteX3" fmla="*/ 0 w 1628775"/>
              <a:gd name="connsiteY3" fmla="*/ 1238250 h 2447925"/>
              <a:gd name="connsiteX4" fmla="*/ 600075 w 1628775"/>
              <a:gd name="connsiteY4" fmla="*/ 1647825 h 2447925"/>
              <a:gd name="connsiteX5" fmla="*/ 1628775 w 1628775"/>
              <a:gd name="connsiteY5" fmla="*/ 2057400 h 2447925"/>
              <a:gd name="connsiteX6" fmla="*/ 704850 w 1628775"/>
              <a:gd name="connsiteY6" fmla="*/ 2447925 h 2447925"/>
              <a:gd name="connsiteX0" fmla="*/ 1552579 w 1628775"/>
              <a:gd name="connsiteY0" fmla="*/ 0 h 2452667"/>
              <a:gd name="connsiteX1" fmla="*/ 628650 w 1628775"/>
              <a:gd name="connsiteY1" fmla="*/ 395267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481009 w 1628775"/>
              <a:gd name="connsiteY2" fmla="*/ 881048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119066 w 1147766"/>
              <a:gd name="connsiteY4" fmla="*/ 1652567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857255 w 1147766"/>
              <a:gd name="connsiteY4" fmla="*/ 1666866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84"/>
              <a:gd name="connsiteX1" fmla="*/ 285752 w 1147766"/>
              <a:gd name="connsiteY1" fmla="*/ 452420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1071570 w 1147766"/>
              <a:gd name="connsiteY0" fmla="*/ 0 h 2452684"/>
              <a:gd name="connsiteX1" fmla="*/ 719138 w 1147766"/>
              <a:gd name="connsiteY1" fmla="*/ 447678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1071570 w 1147766"/>
              <a:gd name="connsiteY0" fmla="*/ 0 h 2452684"/>
              <a:gd name="connsiteX1" fmla="*/ 719138 w 1147766"/>
              <a:gd name="connsiteY1" fmla="*/ 376240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1071570 w 1147766"/>
              <a:gd name="connsiteY0" fmla="*/ 0 h 2452684"/>
              <a:gd name="connsiteX1" fmla="*/ 1004890 w 1147766"/>
              <a:gd name="connsiteY1" fmla="*/ 376240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857256 w 933452"/>
              <a:gd name="connsiteY0" fmla="*/ 0 h 2452684"/>
              <a:gd name="connsiteX1" fmla="*/ 790576 w 933452"/>
              <a:gd name="connsiteY1" fmla="*/ 376240 h 2452684"/>
              <a:gd name="connsiteX2" fmla="*/ 433386 w 933452"/>
              <a:gd name="connsiteY2" fmla="*/ 804868 h 2452684"/>
              <a:gd name="connsiteX3" fmla="*/ 0 w 933452"/>
              <a:gd name="connsiteY3" fmla="*/ 1238238 h 2452684"/>
              <a:gd name="connsiteX4" fmla="*/ 642941 w 933452"/>
              <a:gd name="connsiteY4" fmla="*/ 1666866 h 2452684"/>
              <a:gd name="connsiteX5" fmla="*/ 933452 w 933452"/>
              <a:gd name="connsiteY5" fmla="*/ 2062142 h 2452684"/>
              <a:gd name="connsiteX6" fmla="*/ 857255 w 933452"/>
              <a:gd name="connsiteY6" fmla="*/ 2452684 h 2452684"/>
              <a:gd name="connsiteX0" fmla="*/ 1209688 w 1285884"/>
              <a:gd name="connsiteY0" fmla="*/ 0 h 2452684"/>
              <a:gd name="connsiteX1" fmla="*/ 1143008 w 1285884"/>
              <a:gd name="connsiteY1" fmla="*/ 376240 h 2452684"/>
              <a:gd name="connsiteX2" fmla="*/ 785818 w 1285884"/>
              <a:gd name="connsiteY2" fmla="*/ 804868 h 2452684"/>
              <a:gd name="connsiteX3" fmla="*/ 0 w 1285884"/>
              <a:gd name="connsiteY3" fmla="*/ 1233496 h 2452684"/>
              <a:gd name="connsiteX4" fmla="*/ 995373 w 1285884"/>
              <a:gd name="connsiteY4" fmla="*/ 1666866 h 2452684"/>
              <a:gd name="connsiteX5" fmla="*/ 1285884 w 1285884"/>
              <a:gd name="connsiteY5" fmla="*/ 2062142 h 2452684"/>
              <a:gd name="connsiteX6" fmla="*/ 1209687 w 1285884"/>
              <a:gd name="connsiteY6" fmla="*/ 2452684 h 2452684"/>
              <a:gd name="connsiteX0" fmla="*/ 1209688 w 1285884"/>
              <a:gd name="connsiteY0" fmla="*/ 0 h 2447942"/>
              <a:gd name="connsiteX1" fmla="*/ 1143008 w 1285884"/>
              <a:gd name="connsiteY1" fmla="*/ 376240 h 2447942"/>
              <a:gd name="connsiteX2" fmla="*/ 785818 w 1285884"/>
              <a:gd name="connsiteY2" fmla="*/ 804868 h 2447942"/>
              <a:gd name="connsiteX3" fmla="*/ 0 w 1285884"/>
              <a:gd name="connsiteY3" fmla="*/ 1233496 h 2447942"/>
              <a:gd name="connsiteX4" fmla="*/ 995373 w 1285884"/>
              <a:gd name="connsiteY4" fmla="*/ 1666866 h 2447942"/>
              <a:gd name="connsiteX5" fmla="*/ 1285884 w 1285884"/>
              <a:gd name="connsiteY5" fmla="*/ 2062142 h 2447942"/>
              <a:gd name="connsiteX6" fmla="*/ 357190 w 1285884"/>
              <a:gd name="connsiteY6" fmla="*/ 2447942 h 2447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85884" h="2447942">
                <a:moveTo>
                  <a:pt x="1209688" y="0"/>
                </a:moveTo>
                <a:lnTo>
                  <a:pt x="1143008" y="376240"/>
                </a:lnTo>
                <a:lnTo>
                  <a:pt x="785818" y="804868"/>
                </a:lnTo>
                <a:lnTo>
                  <a:pt x="0" y="1233496"/>
                </a:lnTo>
                <a:lnTo>
                  <a:pt x="995373" y="1666866"/>
                </a:lnTo>
                <a:lnTo>
                  <a:pt x="1285884" y="2062142"/>
                </a:lnTo>
                <a:lnTo>
                  <a:pt x="357190" y="2447942"/>
                </a:lnTo>
              </a:path>
            </a:pathLst>
          </a:custGeom>
          <a:ln w="28575">
            <a:solidFill>
              <a:srgbClr val="0070C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000" dirty="0"/>
          </a:p>
        </p:txBody>
      </p:sp>
      <p:sp>
        <p:nvSpPr>
          <p:cNvPr id="263" name="Freeform 262"/>
          <p:cNvSpPr/>
          <p:nvPr/>
        </p:nvSpPr>
        <p:spPr>
          <a:xfrm>
            <a:off x="5406740" y="2676443"/>
            <a:ext cx="1302116" cy="3171214"/>
          </a:xfrm>
          <a:custGeom>
            <a:avLst/>
            <a:gdLst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49375 w 1690688"/>
              <a:gd name="connsiteY0" fmla="*/ 0 h 2447925"/>
              <a:gd name="connsiteX1" fmla="*/ 673100 w 1690688"/>
              <a:gd name="connsiteY1" fmla="*/ 390525 h 2447925"/>
              <a:gd name="connsiteX2" fmla="*/ 911225 w 1690688"/>
              <a:gd name="connsiteY2" fmla="*/ 819150 h 2447925"/>
              <a:gd name="connsiteX3" fmla="*/ 44450 w 1690688"/>
              <a:gd name="connsiteY3" fmla="*/ 1238250 h 2447925"/>
              <a:gd name="connsiteX4" fmla="*/ 644525 w 1690688"/>
              <a:gd name="connsiteY4" fmla="*/ 1647825 h 2447925"/>
              <a:gd name="connsiteX5" fmla="*/ 1673225 w 1690688"/>
              <a:gd name="connsiteY5" fmla="*/ 2057400 h 2447925"/>
              <a:gd name="connsiteX6" fmla="*/ 749300 w 169068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46238"/>
              <a:gd name="connsiteY0" fmla="*/ 0 h 2447925"/>
              <a:gd name="connsiteX1" fmla="*/ 628650 w 1646238"/>
              <a:gd name="connsiteY1" fmla="*/ 390525 h 2447925"/>
              <a:gd name="connsiteX2" fmla="*/ 866775 w 1646238"/>
              <a:gd name="connsiteY2" fmla="*/ 819150 h 2447925"/>
              <a:gd name="connsiteX3" fmla="*/ 0 w 1646238"/>
              <a:gd name="connsiteY3" fmla="*/ 1238250 h 2447925"/>
              <a:gd name="connsiteX4" fmla="*/ 600075 w 1646238"/>
              <a:gd name="connsiteY4" fmla="*/ 1647825 h 2447925"/>
              <a:gd name="connsiteX5" fmla="*/ 1628775 w 1646238"/>
              <a:gd name="connsiteY5" fmla="*/ 2057400 h 2447925"/>
              <a:gd name="connsiteX6" fmla="*/ 704850 w 1646238"/>
              <a:gd name="connsiteY6" fmla="*/ 2447925 h 2447925"/>
              <a:gd name="connsiteX0" fmla="*/ 1304925 w 1628775"/>
              <a:gd name="connsiteY0" fmla="*/ 0 h 2447925"/>
              <a:gd name="connsiteX1" fmla="*/ 628650 w 1628775"/>
              <a:gd name="connsiteY1" fmla="*/ 390525 h 2447925"/>
              <a:gd name="connsiteX2" fmla="*/ 866775 w 1628775"/>
              <a:gd name="connsiteY2" fmla="*/ 819150 h 2447925"/>
              <a:gd name="connsiteX3" fmla="*/ 0 w 1628775"/>
              <a:gd name="connsiteY3" fmla="*/ 1238250 h 2447925"/>
              <a:gd name="connsiteX4" fmla="*/ 600075 w 1628775"/>
              <a:gd name="connsiteY4" fmla="*/ 1647825 h 2447925"/>
              <a:gd name="connsiteX5" fmla="*/ 1628775 w 1628775"/>
              <a:gd name="connsiteY5" fmla="*/ 2057400 h 2447925"/>
              <a:gd name="connsiteX6" fmla="*/ 704850 w 1628775"/>
              <a:gd name="connsiteY6" fmla="*/ 2447925 h 2447925"/>
              <a:gd name="connsiteX0" fmla="*/ 1552579 w 1628775"/>
              <a:gd name="connsiteY0" fmla="*/ 0 h 2452667"/>
              <a:gd name="connsiteX1" fmla="*/ 628650 w 1628775"/>
              <a:gd name="connsiteY1" fmla="*/ 395267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866775 w 1628775"/>
              <a:gd name="connsiteY2" fmla="*/ 823892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552579 w 1628775"/>
              <a:gd name="connsiteY0" fmla="*/ 0 h 2452667"/>
              <a:gd name="connsiteX1" fmla="*/ 766761 w 1628775"/>
              <a:gd name="connsiteY1" fmla="*/ 452420 h 2452667"/>
              <a:gd name="connsiteX2" fmla="*/ 481009 w 1628775"/>
              <a:gd name="connsiteY2" fmla="*/ 881048 h 2452667"/>
              <a:gd name="connsiteX3" fmla="*/ 0 w 1628775"/>
              <a:gd name="connsiteY3" fmla="*/ 1242992 h 2452667"/>
              <a:gd name="connsiteX4" fmla="*/ 600075 w 1628775"/>
              <a:gd name="connsiteY4" fmla="*/ 1652567 h 2452667"/>
              <a:gd name="connsiteX5" fmla="*/ 1628775 w 1628775"/>
              <a:gd name="connsiteY5" fmla="*/ 2062142 h 2452667"/>
              <a:gd name="connsiteX6" fmla="*/ 704850 w 1628775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119066 w 1147766"/>
              <a:gd name="connsiteY4" fmla="*/ 1652567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67"/>
              <a:gd name="connsiteX1" fmla="*/ 285752 w 1147766"/>
              <a:gd name="connsiteY1" fmla="*/ 452420 h 2452667"/>
              <a:gd name="connsiteX2" fmla="*/ 0 w 1147766"/>
              <a:gd name="connsiteY2" fmla="*/ 881048 h 2452667"/>
              <a:gd name="connsiteX3" fmla="*/ 214314 w 1147766"/>
              <a:gd name="connsiteY3" fmla="*/ 1238238 h 2452667"/>
              <a:gd name="connsiteX4" fmla="*/ 857255 w 1147766"/>
              <a:gd name="connsiteY4" fmla="*/ 1666866 h 2452667"/>
              <a:gd name="connsiteX5" fmla="*/ 1147766 w 1147766"/>
              <a:gd name="connsiteY5" fmla="*/ 2062142 h 2452667"/>
              <a:gd name="connsiteX6" fmla="*/ 223841 w 1147766"/>
              <a:gd name="connsiteY6" fmla="*/ 2452667 h 2452667"/>
              <a:gd name="connsiteX0" fmla="*/ 1071570 w 1147766"/>
              <a:gd name="connsiteY0" fmla="*/ 0 h 2452684"/>
              <a:gd name="connsiteX1" fmla="*/ 285752 w 1147766"/>
              <a:gd name="connsiteY1" fmla="*/ 452420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1071570 w 1147766"/>
              <a:gd name="connsiteY0" fmla="*/ 0 h 2452684"/>
              <a:gd name="connsiteX1" fmla="*/ 1004890 w 1147766"/>
              <a:gd name="connsiteY1" fmla="*/ 447678 h 2452684"/>
              <a:gd name="connsiteX2" fmla="*/ 0 w 1147766"/>
              <a:gd name="connsiteY2" fmla="*/ 881048 h 2452684"/>
              <a:gd name="connsiteX3" fmla="*/ 214314 w 1147766"/>
              <a:gd name="connsiteY3" fmla="*/ 1238238 h 2452684"/>
              <a:gd name="connsiteX4" fmla="*/ 857255 w 1147766"/>
              <a:gd name="connsiteY4" fmla="*/ 1666866 h 2452684"/>
              <a:gd name="connsiteX5" fmla="*/ 1147766 w 1147766"/>
              <a:gd name="connsiteY5" fmla="*/ 2062142 h 2452684"/>
              <a:gd name="connsiteX6" fmla="*/ 1071569 w 1147766"/>
              <a:gd name="connsiteY6" fmla="*/ 2452684 h 2452684"/>
              <a:gd name="connsiteX0" fmla="*/ 857256 w 933452"/>
              <a:gd name="connsiteY0" fmla="*/ 0 h 2452684"/>
              <a:gd name="connsiteX1" fmla="*/ 790576 w 933452"/>
              <a:gd name="connsiteY1" fmla="*/ 447678 h 2452684"/>
              <a:gd name="connsiteX2" fmla="*/ 862014 w 933452"/>
              <a:gd name="connsiteY2" fmla="*/ 804868 h 2452684"/>
              <a:gd name="connsiteX3" fmla="*/ 0 w 933452"/>
              <a:gd name="connsiteY3" fmla="*/ 1238238 h 2452684"/>
              <a:gd name="connsiteX4" fmla="*/ 642941 w 933452"/>
              <a:gd name="connsiteY4" fmla="*/ 1666866 h 2452684"/>
              <a:gd name="connsiteX5" fmla="*/ 933452 w 933452"/>
              <a:gd name="connsiteY5" fmla="*/ 2062142 h 2452684"/>
              <a:gd name="connsiteX6" fmla="*/ 857255 w 933452"/>
              <a:gd name="connsiteY6" fmla="*/ 2452684 h 2452684"/>
              <a:gd name="connsiteX0" fmla="*/ 857256 w 933452"/>
              <a:gd name="connsiteY0" fmla="*/ 0 h 2452684"/>
              <a:gd name="connsiteX1" fmla="*/ 790576 w 933452"/>
              <a:gd name="connsiteY1" fmla="*/ 447678 h 2452684"/>
              <a:gd name="connsiteX2" fmla="*/ 862014 w 933452"/>
              <a:gd name="connsiteY2" fmla="*/ 804868 h 2452684"/>
              <a:gd name="connsiteX3" fmla="*/ 0 w 933452"/>
              <a:gd name="connsiteY3" fmla="*/ 1238238 h 2452684"/>
              <a:gd name="connsiteX4" fmla="*/ 290510 w 933452"/>
              <a:gd name="connsiteY4" fmla="*/ 1662124 h 2452684"/>
              <a:gd name="connsiteX5" fmla="*/ 933452 w 933452"/>
              <a:gd name="connsiteY5" fmla="*/ 2062142 h 2452684"/>
              <a:gd name="connsiteX6" fmla="*/ 857255 w 933452"/>
              <a:gd name="connsiteY6" fmla="*/ 2452684 h 2452684"/>
              <a:gd name="connsiteX0" fmla="*/ 1066812 w 1143008"/>
              <a:gd name="connsiteY0" fmla="*/ 0 h 2447942"/>
              <a:gd name="connsiteX1" fmla="*/ 1000132 w 1143008"/>
              <a:gd name="connsiteY1" fmla="*/ 447678 h 2447942"/>
              <a:gd name="connsiteX2" fmla="*/ 1071570 w 1143008"/>
              <a:gd name="connsiteY2" fmla="*/ 804868 h 2447942"/>
              <a:gd name="connsiteX3" fmla="*/ 209556 w 1143008"/>
              <a:gd name="connsiteY3" fmla="*/ 1238238 h 2447942"/>
              <a:gd name="connsiteX4" fmla="*/ 500066 w 1143008"/>
              <a:gd name="connsiteY4" fmla="*/ 1662124 h 2447942"/>
              <a:gd name="connsiteX5" fmla="*/ 1143008 w 1143008"/>
              <a:gd name="connsiteY5" fmla="*/ 2062142 h 2447942"/>
              <a:gd name="connsiteX6" fmla="*/ 0 w 1143008"/>
              <a:gd name="connsiteY6" fmla="*/ 2447942 h 2447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43008" h="2447942">
                <a:moveTo>
                  <a:pt x="1066812" y="0"/>
                </a:moveTo>
                <a:lnTo>
                  <a:pt x="1000132" y="447678"/>
                </a:lnTo>
                <a:lnTo>
                  <a:pt x="1071570" y="804868"/>
                </a:lnTo>
                <a:lnTo>
                  <a:pt x="209556" y="1238238"/>
                </a:lnTo>
                <a:lnTo>
                  <a:pt x="500066" y="1662124"/>
                </a:lnTo>
                <a:lnTo>
                  <a:pt x="1143008" y="2062142"/>
                </a:lnTo>
                <a:lnTo>
                  <a:pt x="0" y="2447942"/>
                </a:lnTo>
              </a:path>
            </a:pathLst>
          </a:custGeom>
          <a:ln w="28575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000" dirty="0"/>
          </a:p>
        </p:txBody>
      </p:sp>
      <p:sp>
        <p:nvSpPr>
          <p:cNvPr id="264" name="Text Box 8"/>
          <p:cNvSpPr txBox="1">
            <a:spLocks noChangeArrowheads="1"/>
          </p:cNvSpPr>
          <p:nvPr/>
        </p:nvSpPr>
        <p:spPr bwMode="auto">
          <a:xfrm>
            <a:off x="2755250" y="1671648"/>
            <a:ext cx="2690250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Process performance at month 1</a:t>
            </a:r>
            <a:endParaRPr lang="en-US" sz="1200" dirty="0"/>
          </a:p>
        </p:txBody>
      </p:sp>
      <p:sp>
        <p:nvSpPr>
          <p:cNvPr id="265" name="Text Box 8"/>
          <p:cNvSpPr txBox="1">
            <a:spLocks noChangeArrowheads="1"/>
          </p:cNvSpPr>
          <p:nvPr/>
        </p:nvSpPr>
        <p:spPr bwMode="auto">
          <a:xfrm>
            <a:off x="3052870" y="1436954"/>
            <a:ext cx="2760782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Process performance at month 2</a:t>
            </a:r>
            <a:endParaRPr lang="en-US" sz="1200" dirty="0"/>
          </a:p>
        </p:txBody>
      </p:sp>
      <p:sp>
        <p:nvSpPr>
          <p:cNvPr id="266" name="Text Box 8"/>
          <p:cNvSpPr txBox="1">
            <a:spLocks noChangeArrowheads="1"/>
          </p:cNvSpPr>
          <p:nvPr/>
        </p:nvSpPr>
        <p:spPr bwMode="auto">
          <a:xfrm>
            <a:off x="4652570" y="1177459"/>
            <a:ext cx="2909593" cy="27699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200" dirty="0" smtClean="0"/>
              <a:t>Process performance at month 3</a:t>
            </a:r>
            <a:endParaRPr lang="en-US" sz="1200" dirty="0"/>
          </a:p>
        </p:txBody>
      </p:sp>
      <p:cxnSp>
        <p:nvCxnSpPr>
          <p:cNvPr id="268" name="Straight Arrow Connector 267"/>
          <p:cNvCxnSpPr/>
          <p:nvPr/>
        </p:nvCxnSpPr>
        <p:spPr>
          <a:xfrm rot="16200000" flipH="1">
            <a:off x="4206074" y="2194443"/>
            <a:ext cx="992084" cy="54545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Straight Arrow Connector 268"/>
          <p:cNvCxnSpPr/>
          <p:nvPr/>
        </p:nvCxnSpPr>
        <p:spPr>
          <a:xfrm rot="16200000" flipH="1">
            <a:off x="5195287" y="2147709"/>
            <a:ext cx="1299513" cy="42551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Straight Arrow Connector 271"/>
          <p:cNvCxnSpPr>
            <a:stCxn id="266" idx="2"/>
          </p:cNvCxnSpPr>
          <p:nvPr/>
        </p:nvCxnSpPr>
        <p:spPr>
          <a:xfrm>
            <a:off x="6107367" y="1454458"/>
            <a:ext cx="454996" cy="1459147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Straight Arrow Connector 274"/>
          <p:cNvCxnSpPr>
            <a:stCxn id="249" idx="2"/>
          </p:cNvCxnSpPr>
          <p:nvPr/>
        </p:nvCxnSpPr>
        <p:spPr>
          <a:xfrm flipH="1">
            <a:off x="6934396" y="2441134"/>
            <a:ext cx="676626" cy="484876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Straight Arrow Connector 277"/>
          <p:cNvCxnSpPr/>
          <p:nvPr/>
        </p:nvCxnSpPr>
        <p:spPr>
          <a:xfrm rot="16200000" flipH="1">
            <a:off x="3683267" y="2432027"/>
            <a:ext cx="642259" cy="613333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0" name="Text Box 8"/>
          <p:cNvSpPr txBox="1">
            <a:spLocks noChangeArrowheads="1"/>
          </p:cNvSpPr>
          <p:nvPr/>
        </p:nvSpPr>
        <p:spPr bwMode="auto">
          <a:xfrm>
            <a:off x="0" y="13432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 smtClean="0"/>
              <a:t>Process objectives for centralisation of risk </a:t>
            </a:r>
            <a:br>
              <a:rPr lang="en-GB" sz="2800" b="1" dirty="0" smtClean="0"/>
            </a:br>
            <a:r>
              <a:rPr lang="en-GB" sz="2800" b="1" dirty="0" smtClean="0"/>
              <a:t>assessment departments implementation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0"/>
          <p:cNvSpPr>
            <a:spLocks noChangeArrowheads="1"/>
          </p:cNvSpPr>
          <p:nvPr/>
        </p:nvSpPr>
        <p:spPr bwMode="auto">
          <a:xfrm>
            <a:off x="1684338" y="1830623"/>
            <a:ext cx="3867150" cy="3960812"/>
          </a:xfrm>
          <a:prstGeom prst="rect">
            <a:avLst/>
          </a:prstGeom>
          <a:solidFill>
            <a:schemeClr val="bg1">
              <a:lumMod val="95000"/>
            </a:schemeClr>
          </a:solidFill>
          <a:ln w="31750">
            <a:noFill/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395536" y="-16620"/>
            <a:ext cx="8352928" cy="120032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Excessively tight ‘fit’ can increase the risks of </a:t>
            </a: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 smtClean="0"/>
              <a:t>misalignment </a:t>
            </a:r>
            <a:r>
              <a:rPr lang="en-GB" sz="2400" b="1" dirty="0"/>
              <a:t>between market </a:t>
            </a:r>
            <a:r>
              <a:rPr lang="en-GB" sz="2400" b="1" dirty="0" smtClean="0"/>
              <a:t>requirements and </a:t>
            </a:r>
            <a:br>
              <a:rPr lang="en-GB" sz="2400" b="1" dirty="0" smtClean="0"/>
            </a:br>
            <a:r>
              <a:rPr lang="en-GB" sz="2400" b="1" dirty="0" smtClean="0"/>
              <a:t>operations resource </a:t>
            </a:r>
            <a:r>
              <a:rPr lang="en-GB" sz="2400" b="1" dirty="0"/>
              <a:t>capability</a:t>
            </a:r>
            <a:endParaRPr lang="en-US" sz="2400" b="1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674813" y="1657585"/>
            <a:ext cx="4105275" cy="4106863"/>
            <a:chOff x="1187" y="646"/>
            <a:chExt cx="2586" cy="2587"/>
          </a:xfrm>
        </p:grpSpPr>
        <p:sp>
          <p:nvSpPr>
            <p:cNvPr id="5138" name="Line 4"/>
            <p:cNvSpPr>
              <a:spLocks noChangeShapeType="1"/>
            </p:cNvSpPr>
            <p:nvPr/>
          </p:nvSpPr>
          <p:spPr bwMode="auto">
            <a:xfrm flipV="1">
              <a:off x="1198" y="646"/>
              <a:ext cx="2" cy="258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39" name="Line 5"/>
            <p:cNvSpPr>
              <a:spLocks noChangeShapeType="1"/>
            </p:cNvSpPr>
            <p:nvPr/>
          </p:nvSpPr>
          <p:spPr bwMode="auto">
            <a:xfrm>
              <a:off x="1212" y="3233"/>
              <a:ext cx="2561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40" name="Line 6"/>
            <p:cNvSpPr>
              <a:spLocks noChangeShapeType="1"/>
            </p:cNvSpPr>
            <p:nvPr/>
          </p:nvSpPr>
          <p:spPr bwMode="auto">
            <a:xfrm flipV="1">
              <a:off x="1187" y="789"/>
              <a:ext cx="2375" cy="2444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5125" name="Line 7"/>
          <p:cNvSpPr>
            <a:spLocks noChangeShapeType="1"/>
          </p:cNvSpPr>
          <p:nvPr/>
        </p:nvSpPr>
        <p:spPr bwMode="auto">
          <a:xfrm>
            <a:off x="1590675" y="3608623"/>
            <a:ext cx="2027238" cy="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126" name="Line 8"/>
          <p:cNvSpPr>
            <a:spLocks noChangeShapeType="1"/>
          </p:cNvSpPr>
          <p:nvPr/>
        </p:nvSpPr>
        <p:spPr bwMode="auto">
          <a:xfrm>
            <a:off x="3675063" y="3608623"/>
            <a:ext cx="0" cy="212090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5127" name="Text Box 9"/>
          <p:cNvSpPr txBox="1">
            <a:spLocks noChangeArrowheads="1"/>
          </p:cNvSpPr>
          <p:nvPr/>
        </p:nvSpPr>
        <p:spPr bwMode="auto">
          <a:xfrm rot="-5400000">
            <a:off x="-277813" y="3492736"/>
            <a:ext cx="3305175" cy="2857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Market requirements </a:t>
            </a:r>
            <a:endParaRPr lang="en-US" sz="1800" dirty="0"/>
          </a:p>
        </p:txBody>
      </p:sp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1744663" y="5845410"/>
            <a:ext cx="3903662" cy="4762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Level of operations resource capability</a:t>
            </a:r>
            <a:endParaRPr lang="en-US" sz="1800" dirty="0"/>
          </a:p>
        </p:txBody>
      </p:sp>
      <p:sp>
        <p:nvSpPr>
          <p:cNvPr id="5129" name="Text Box 11"/>
          <p:cNvSpPr txBox="1">
            <a:spLocks noChangeArrowheads="1"/>
          </p:cNvSpPr>
          <p:nvPr/>
        </p:nvSpPr>
        <p:spPr bwMode="auto">
          <a:xfrm rot="-2681743">
            <a:off x="4187825" y="1881423"/>
            <a:ext cx="1466850" cy="3651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Line of fit</a:t>
            </a:r>
            <a:endParaRPr lang="en-US" sz="1800" dirty="0"/>
          </a:p>
        </p:txBody>
      </p: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1676400" y="1655998"/>
            <a:ext cx="4103688" cy="4106862"/>
            <a:chOff x="1737" y="467"/>
            <a:chExt cx="2585" cy="2587"/>
          </a:xfrm>
        </p:grpSpPr>
        <p:sp>
          <p:nvSpPr>
            <p:cNvPr id="5135" name="Line 13"/>
            <p:cNvSpPr>
              <a:spLocks noChangeShapeType="1"/>
            </p:cNvSpPr>
            <p:nvPr/>
          </p:nvSpPr>
          <p:spPr bwMode="auto">
            <a:xfrm flipV="1">
              <a:off x="1747" y="467"/>
              <a:ext cx="2" cy="258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36" name="Line 14"/>
            <p:cNvSpPr>
              <a:spLocks noChangeShapeType="1"/>
            </p:cNvSpPr>
            <p:nvPr/>
          </p:nvSpPr>
          <p:spPr bwMode="auto">
            <a:xfrm>
              <a:off x="1761" y="3054"/>
              <a:ext cx="256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5137" name="Line 15"/>
            <p:cNvSpPr>
              <a:spLocks noChangeShapeType="1"/>
            </p:cNvSpPr>
            <p:nvPr/>
          </p:nvSpPr>
          <p:spPr bwMode="auto">
            <a:xfrm flipV="1">
              <a:off x="1737" y="610"/>
              <a:ext cx="2374" cy="24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116752" name="Line 16"/>
          <p:cNvSpPr>
            <a:spLocks noChangeShapeType="1"/>
          </p:cNvSpPr>
          <p:nvPr/>
        </p:nvSpPr>
        <p:spPr bwMode="auto">
          <a:xfrm>
            <a:off x="3702050" y="3602273"/>
            <a:ext cx="490538" cy="458787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16753" name="Text Box 17"/>
          <p:cNvSpPr txBox="1">
            <a:spLocks noChangeArrowheads="1"/>
          </p:cNvSpPr>
          <p:nvPr/>
        </p:nvSpPr>
        <p:spPr bwMode="auto">
          <a:xfrm>
            <a:off x="5656483" y="3484798"/>
            <a:ext cx="2721882" cy="8604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Movement in market requirements and operations resources produces misalignment</a:t>
            </a:r>
            <a:endParaRPr lang="en-US" sz="1800" dirty="0"/>
          </a:p>
        </p:txBody>
      </p:sp>
      <p:sp>
        <p:nvSpPr>
          <p:cNvPr id="5133" name="Text Box 18"/>
          <p:cNvSpPr txBox="1">
            <a:spLocks noChangeArrowheads="1"/>
          </p:cNvSpPr>
          <p:nvPr/>
        </p:nvSpPr>
        <p:spPr bwMode="auto">
          <a:xfrm>
            <a:off x="2682875" y="1342037"/>
            <a:ext cx="1716088" cy="46166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dirty="0">
                <a:solidFill>
                  <a:srgbClr val="FF0000"/>
                </a:solidFill>
              </a:rPr>
              <a:t>Tight fit</a:t>
            </a:r>
          </a:p>
        </p:txBody>
      </p:sp>
      <p:sp>
        <p:nvSpPr>
          <p:cNvPr id="5134" name="Oval 19"/>
          <p:cNvSpPr>
            <a:spLocks noChangeArrowheads="1"/>
          </p:cNvSpPr>
          <p:nvPr/>
        </p:nvSpPr>
        <p:spPr bwMode="auto">
          <a:xfrm>
            <a:off x="3646488" y="3554648"/>
            <a:ext cx="138112" cy="138112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E-6 7.45665E-6 C 0.00104 -0.00416 0.00208 -0.00855 0.00312 -0.01271 C 0.01563 -0.06358 -0.00834 -0.05294 0.01112 -0.05918 C 0.01824 -0.06543 0.02397 -0.06242 0.03178 -0.05918 C 0.03612 -0.04161 0.03855 -0.03953 0.05226 -0.03583 C 0.05713 -0.03653 0.06216 -0.0356 0.06667 -0.03791 C 0.06824 -0.03884 0.06893 -0.04231 0.06824 -0.04439 C 0.06719 -0.04809 0.06077 -0.04924 0.05869 -0.05063 C 0.05469 -0.05317 0.05365 -0.05525 0.0507 -0.05918 C 0.05435 -0.07398 0.06285 -0.0652 0.07136 -0.06127 C 0.0757 -0.05942 0.08404 -0.05479 0.08404 -0.05479 C 0.08872 -0.04901 0.09549 -0.04485 0.10157 -0.04231 C 0.10938 -0.03421 0.11772 -0.03144 0.12535 -0.04231 C 0.12588 -0.04439 0.12744 -0.04647 0.12692 -0.04855 C 0.12622 -0.05132 0.12362 -0.05248 0.12223 -0.05479 C 0.11129 -0.07236 0.12761 -0.0497 0.11424 -0.06751 C 0.11216 -0.07629 0.11372 -0.07907 0.11737 -0.0867 C 0.12015 -0.10496 0.11806 -0.10635 0.10469 -0.10982 C 0.08074 -0.12577 0.09827 -0.11814 0.04758 -0.12046 C 0.03577 -0.13086 0.03959 -0.12855 0.04115 -0.15421 C 0.05105 -0.14566 0.05261 -0.1482 0.06667 -0.15005 C 0.06772 -0.15421 0.06997 -0.16716 0.0698 -0.16277 C 0.06876 -0.14427 0.06754 -0.13109 0.06511 -0.11398 C 0.0639 -0.10566 0.06719 -0.09317 0.06181 -0.08878 C 0.05331 -0.08184 0.04185 -0.08739 0.03178 -0.0867 C 0.03647 -0.07999 0.04254 -0.08022 0.04914 -0.07814 C 0.05921 -0.06959 0.07032 -0.07676 0.08247 -0.07398 C 0.08091 -0.05965 0.07796 -0.04832 0.08091 -0.03375 C 0.08265 -0.02543 0.08438 -0.02843 0.0889 -0.0252 C 0.10487 -0.0134 0.09272 -0.01942 0.10313 -0.01479 C 0.12917 -0.01733 0.1191 -0.01155 0.1349 -0.0252 C 0.13924 -0.02913 0.14758 -0.03791 0.14758 -0.03791 C 0.14532 -0.05895 0.14567 -0.05433 0.13803 -0.06959 C 0.13681 -0.07629 0.13351 -0.0897 0.13803 -0.09502 C 0.1415 -0.09918 0.14758 -0.09641 0.15226 -0.0971 C 0.15331 -0.09849 0.15539 -0.09942 0.15556 -0.1015 C 0.1566 -0.11283 0.14879 -0.12924 0.14115 -0.13525 C 0.13976 -0.13641 0.13785 -0.13618 0.13647 -0.13733 C 0.13317 -0.13988 0.12692 -0.14589 0.12692 -0.14589 C 0.12362 -0.15236 0.1198 -0.15514 0.11581 -0.16069 C 0.11112 -0.17918 0.11233 -0.16878 0.11424 -0.19236 C 0.12657 -0.19028 0.13855 -0.18705 0.1507 -0.18381 C 0.15643 -0.17294 0.15452 -0.16947 0.16511 -0.16485 C 0.17223 -0.15861 0.179 -0.15629 0.18733 -0.15421 C 0.1941 -0.15491 0.20105 -0.15444 0.20782 -0.15629 C 0.21355 -0.15791 0.21042 -0.17132 0.21424 -0.17317 C 0.21581 -0.17387 0.21737 -0.17479 0.21893 -0.17549 C 0.22483 -0.16762 0.22101 -0.17225 0.23178 -0.16277 C 0.2349 -0.15999 0.23959 -0.15213 0.23959 -0.15213 C 0.24063 -0.14797 0.23976 -0.1408 0.24289 -0.13942 C 0.24879 -0.13687 0.25296 -0.13179 0.25869 -0.12878 C 0.26181 -0.12716 0.26824 -0.12462 0.26824 -0.12462 C 0.2724 -0.12531 0.27831 -0.12231 0.28091 -0.1267 C 0.2849 -0.13364 0.27935 -0.14612 0.28404 -0.15213 C 0.28508 -0.15352 0.28629 -0.15491 0.28733 -0.15629 C 0.2889 -0.15491 0.29063 -0.15398 0.29202 -0.15213 C 0.29654 -0.14612 0.2941 -0.14173 0.29671 -0.15213 C 0.28317 -0.17687 0.29966 -0.14866 0.28733 -0.16485 C 0.28143 -0.17248 0.27796 -0.18312 0.27136 -0.19028 C 0.26615 -0.19606 0.26025 -0.20046 0.25556 -0.20716 C 0.25435 -0.21202 0.25591 -0.22057 0.25226 -0.22196 C 0.24775 -0.22381 0.24272 -0.22057 0.23803 -0.21988 C 0.23108 -0.21895 0.22431 -0.21826 0.21737 -0.21757 C 0.21581 -0.21687 0.2139 -0.2171 0.21268 -0.21549 C 0.2099 -0.21179 0.20626 -0.20277 0.20626 -0.20277 C 0.20365 -0.19213 0.20539 -0.19768 0.19844 -0.18381 C 0.1974 -0.18173 0.19515 -0.17757 0.19515 -0.17757 C 0.19046 -0.15791 0.19775 -0.13733 0.19358 -0.11629 C 0.19341 -0.11514 0.1856 -0.11283 0.18247 -0.1119 C 0.18091 -0.11051 0.179 -0.10959 0.17779 -0.10774 C 0.17501 -0.10312 0.17692 -0.09572 0.17449 -0.09086 C 0.1731 -0.08809 0.16685 -0.08878 0.16511 -0.08878 " pathEditMode="relative" ptsTypes="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6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6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52" grpId="0" animBg="1"/>
      <p:bldP spid="1167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4"/>
          <p:cNvSpPr>
            <a:spLocks noChangeArrowheads="1"/>
          </p:cNvSpPr>
          <p:nvPr/>
        </p:nvSpPr>
        <p:spPr bwMode="auto">
          <a:xfrm>
            <a:off x="1648214" y="1820218"/>
            <a:ext cx="3867150" cy="3960812"/>
          </a:xfrm>
          <a:prstGeom prst="rect">
            <a:avLst/>
          </a:prstGeom>
          <a:solidFill>
            <a:schemeClr val="bg1">
              <a:lumMod val="95000"/>
            </a:schemeClr>
          </a:solidFill>
          <a:ln w="31750">
            <a:noFill/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630751" y="1693218"/>
            <a:ext cx="4105275" cy="4106862"/>
            <a:chOff x="1187" y="646"/>
            <a:chExt cx="2586" cy="2587"/>
          </a:xfrm>
        </p:grpSpPr>
        <p:sp>
          <p:nvSpPr>
            <p:cNvPr id="6164" name="Line 4"/>
            <p:cNvSpPr>
              <a:spLocks noChangeShapeType="1"/>
            </p:cNvSpPr>
            <p:nvPr/>
          </p:nvSpPr>
          <p:spPr bwMode="auto">
            <a:xfrm flipV="1">
              <a:off x="1198" y="646"/>
              <a:ext cx="2" cy="2587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6165" name="Line 5"/>
            <p:cNvSpPr>
              <a:spLocks noChangeShapeType="1"/>
            </p:cNvSpPr>
            <p:nvPr/>
          </p:nvSpPr>
          <p:spPr bwMode="auto">
            <a:xfrm>
              <a:off x="1212" y="3233"/>
              <a:ext cx="2561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6166" name="Line 6"/>
            <p:cNvSpPr>
              <a:spLocks noChangeShapeType="1"/>
            </p:cNvSpPr>
            <p:nvPr/>
          </p:nvSpPr>
          <p:spPr bwMode="auto">
            <a:xfrm flipV="1">
              <a:off x="1187" y="789"/>
              <a:ext cx="2375" cy="2444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6149" name="Line 7"/>
          <p:cNvSpPr>
            <a:spLocks noChangeShapeType="1"/>
          </p:cNvSpPr>
          <p:nvPr/>
        </p:nvSpPr>
        <p:spPr bwMode="auto">
          <a:xfrm>
            <a:off x="1614876" y="4311005"/>
            <a:ext cx="2027238" cy="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0" name="Line 8"/>
          <p:cNvSpPr>
            <a:spLocks noChangeShapeType="1"/>
          </p:cNvSpPr>
          <p:nvPr/>
        </p:nvSpPr>
        <p:spPr bwMode="auto">
          <a:xfrm>
            <a:off x="3070614" y="3756968"/>
            <a:ext cx="0" cy="212090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1" name="Text Box 9"/>
          <p:cNvSpPr txBox="1">
            <a:spLocks noChangeArrowheads="1"/>
          </p:cNvSpPr>
          <p:nvPr/>
        </p:nvSpPr>
        <p:spPr bwMode="auto">
          <a:xfrm rot="-5400000">
            <a:off x="-379024" y="3622031"/>
            <a:ext cx="3305175" cy="2857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Market requirements </a:t>
            </a:r>
            <a:endParaRPr lang="en-US" sz="1800" dirty="0"/>
          </a:p>
        </p:txBody>
      </p:sp>
      <p:sp>
        <p:nvSpPr>
          <p:cNvPr id="6152" name="Text Box 10"/>
          <p:cNvSpPr txBox="1">
            <a:spLocks noChangeArrowheads="1"/>
          </p:cNvSpPr>
          <p:nvPr/>
        </p:nvSpPr>
        <p:spPr bwMode="auto">
          <a:xfrm>
            <a:off x="1431224" y="5925003"/>
            <a:ext cx="4467448" cy="28623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lnSpc>
                <a:spcPct val="70000"/>
              </a:lnSpc>
              <a:spcBef>
                <a:spcPct val="50000"/>
              </a:spcBef>
            </a:pPr>
            <a:r>
              <a:rPr lang="en-GB" sz="1800" dirty="0"/>
              <a:t>Level of operations resource capability</a:t>
            </a:r>
            <a:endParaRPr lang="en-US" sz="1800" dirty="0"/>
          </a:p>
        </p:txBody>
      </p:sp>
      <p:sp>
        <p:nvSpPr>
          <p:cNvPr id="6153" name="Text Box 11"/>
          <p:cNvSpPr txBox="1">
            <a:spLocks noChangeArrowheads="1"/>
          </p:cNvSpPr>
          <p:nvPr/>
        </p:nvSpPr>
        <p:spPr bwMode="auto">
          <a:xfrm rot="-2681743">
            <a:off x="4146939" y="1917055"/>
            <a:ext cx="1466850" cy="3651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Line of fit</a:t>
            </a:r>
            <a:endParaRPr lang="en-US" sz="1800" dirty="0"/>
          </a:p>
        </p:txBody>
      </p: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1632339" y="1691630"/>
            <a:ext cx="4103687" cy="4106863"/>
            <a:chOff x="1737" y="467"/>
            <a:chExt cx="2585" cy="2587"/>
          </a:xfrm>
        </p:grpSpPr>
        <p:sp>
          <p:nvSpPr>
            <p:cNvPr id="6161" name="Line 13"/>
            <p:cNvSpPr>
              <a:spLocks noChangeShapeType="1"/>
            </p:cNvSpPr>
            <p:nvPr/>
          </p:nvSpPr>
          <p:spPr bwMode="auto">
            <a:xfrm flipV="1">
              <a:off x="1747" y="467"/>
              <a:ext cx="2" cy="2587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6162" name="Line 14"/>
            <p:cNvSpPr>
              <a:spLocks noChangeShapeType="1"/>
            </p:cNvSpPr>
            <p:nvPr/>
          </p:nvSpPr>
          <p:spPr bwMode="auto">
            <a:xfrm>
              <a:off x="1761" y="3054"/>
              <a:ext cx="2561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triangl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6163" name="Line 15"/>
            <p:cNvSpPr>
              <a:spLocks noChangeShapeType="1"/>
            </p:cNvSpPr>
            <p:nvPr/>
          </p:nvSpPr>
          <p:spPr bwMode="auto">
            <a:xfrm flipV="1">
              <a:off x="1737" y="610"/>
              <a:ext cx="2374" cy="244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dash"/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118800" name="Line 16"/>
          <p:cNvSpPr>
            <a:spLocks noChangeShapeType="1"/>
          </p:cNvSpPr>
          <p:nvPr/>
        </p:nvSpPr>
        <p:spPr bwMode="auto">
          <a:xfrm>
            <a:off x="3661164" y="3637905"/>
            <a:ext cx="490537" cy="458788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6" name="Line 18"/>
          <p:cNvSpPr>
            <a:spLocks noChangeShapeType="1"/>
          </p:cNvSpPr>
          <p:nvPr/>
        </p:nvSpPr>
        <p:spPr bwMode="auto">
          <a:xfrm>
            <a:off x="4294576" y="3756968"/>
            <a:ext cx="0" cy="212090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7" name="Line 19"/>
          <p:cNvSpPr>
            <a:spLocks noChangeShapeType="1"/>
          </p:cNvSpPr>
          <p:nvPr/>
        </p:nvSpPr>
        <p:spPr bwMode="auto">
          <a:xfrm>
            <a:off x="1630751" y="3160068"/>
            <a:ext cx="2027238" cy="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8" name="Text Box 20"/>
          <p:cNvSpPr txBox="1">
            <a:spLocks noChangeArrowheads="1"/>
          </p:cNvSpPr>
          <p:nvPr/>
        </p:nvSpPr>
        <p:spPr bwMode="auto">
          <a:xfrm>
            <a:off x="5912921" y="3477568"/>
            <a:ext cx="2388961" cy="147732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dirty="0"/>
              <a:t>Looser fit between market requirements and operations resources preserves alignment</a:t>
            </a:r>
            <a:endParaRPr lang="en-US" sz="1800" dirty="0"/>
          </a:p>
        </p:txBody>
      </p:sp>
      <p:sp>
        <p:nvSpPr>
          <p:cNvPr id="6159" name="Oval 21"/>
          <p:cNvSpPr>
            <a:spLocks noChangeArrowheads="1"/>
          </p:cNvSpPr>
          <p:nvPr/>
        </p:nvSpPr>
        <p:spPr bwMode="auto">
          <a:xfrm>
            <a:off x="3070614" y="3160068"/>
            <a:ext cx="1223962" cy="11525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60" name="Text Box 23"/>
          <p:cNvSpPr txBox="1">
            <a:spLocks noChangeArrowheads="1"/>
          </p:cNvSpPr>
          <p:nvPr/>
        </p:nvSpPr>
        <p:spPr bwMode="auto">
          <a:xfrm>
            <a:off x="2092714" y="1283031"/>
            <a:ext cx="1716087" cy="461665"/>
          </a:xfrm>
          <a:prstGeom prst="rect">
            <a:avLst/>
          </a:prstGeom>
          <a:noFill/>
          <a:ln w="9525">
            <a:noFill/>
            <a:miter lim="800000"/>
            <a:headEnd type="none" w="sm" len="med"/>
            <a:tailEnd type="none" w="sm" len="med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solidFill>
                  <a:srgbClr val="FF0000"/>
                </a:solidFill>
              </a:rPr>
              <a:t>Loose fit</a:t>
            </a: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395536" y="-16620"/>
            <a:ext cx="8352928" cy="1200329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/>
              <a:t>Excessively tight ‘fit’ can increase the risks of </a:t>
            </a:r>
            <a:r>
              <a:rPr lang="en-GB" sz="2400" b="1" dirty="0" smtClean="0"/>
              <a:t/>
            </a:r>
            <a:br>
              <a:rPr lang="en-GB" sz="2400" b="1" dirty="0" smtClean="0"/>
            </a:br>
            <a:r>
              <a:rPr lang="en-GB" sz="2400" b="1" dirty="0" smtClean="0"/>
              <a:t>misalignment </a:t>
            </a:r>
            <a:r>
              <a:rPr lang="en-GB" sz="2400" b="1" dirty="0"/>
              <a:t>between market </a:t>
            </a:r>
            <a:r>
              <a:rPr lang="en-GB" sz="2400" b="1" dirty="0" smtClean="0"/>
              <a:t>requirements and </a:t>
            </a:r>
            <a:br>
              <a:rPr lang="en-GB" sz="2400" b="1" dirty="0" smtClean="0"/>
            </a:br>
            <a:r>
              <a:rPr lang="en-GB" sz="2400" b="1" dirty="0" smtClean="0"/>
              <a:t>operations resource capability (Continued)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E-6 7.45665E-6 C 0.00104 -0.00416 0.00208 -0.00855 0.00312 -0.01271 C 0.01563 -0.06358 -0.00834 -0.05294 0.01112 -0.05918 C 0.01824 -0.06543 0.02397 -0.06242 0.03178 -0.05918 C 0.03612 -0.04161 0.03855 -0.03953 0.05226 -0.03583 C 0.05713 -0.03653 0.06216 -0.0356 0.06667 -0.03791 C 0.06824 -0.03884 0.06893 -0.04231 0.06824 -0.04439 C 0.06719 -0.04809 0.06077 -0.04924 0.05869 -0.05063 C 0.05469 -0.05317 0.05365 -0.05525 0.0507 -0.05918 C 0.05435 -0.07398 0.06285 -0.0652 0.07136 -0.06127 C 0.0757 -0.05942 0.08404 -0.05479 0.08404 -0.05479 C 0.08872 -0.04901 0.09549 -0.04485 0.10157 -0.04231 C 0.10938 -0.03421 0.11772 -0.03144 0.12535 -0.04231 C 0.12588 -0.04439 0.12744 -0.04647 0.12692 -0.04855 C 0.12622 -0.05132 0.12362 -0.05248 0.12223 -0.05479 C 0.11129 -0.07236 0.12761 -0.0497 0.11424 -0.06751 C 0.11216 -0.07629 0.11372 -0.07907 0.11737 -0.0867 C 0.12015 -0.10496 0.11806 -0.10635 0.10469 -0.10982 C 0.08074 -0.12577 0.09827 -0.11814 0.04758 -0.12046 C 0.03577 -0.13086 0.03959 -0.12855 0.04115 -0.15421 C 0.05105 -0.14566 0.05261 -0.1482 0.06667 -0.15005 C 0.06772 -0.15421 0.06997 -0.16716 0.0698 -0.16277 C 0.06876 -0.14427 0.06754 -0.13109 0.06511 -0.11398 C 0.0639 -0.10566 0.06719 -0.09317 0.06181 -0.08878 C 0.05331 -0.08184 0.04185 -0.08739 0.03178 -0.0867 C 0.03647 -0.07999 0.04254 -0.08022 0.04914 -0.07814 C 0.05921 -0.06959 0.07032 -0.07676 0.08247 -0.07398 C 0.08091 -0.05965 0.07796 -0.04832 0.08091 -0.03375 C 0.08265 -0.02543 0.08438 -0.02843 0.0889 -0.0252 C 0.10487 -0.0134 0.09272 -0.01942 0.10313 -0.01479 C 0.12917 -0.01733 0.1191 -0.01155 0.1349 -0.0252 C 0.13924 -0.02913 0.14758 -0.03791 0.14758 -0.03791 C 0.14532 -0.05895 0.14567 -0.05433 0.13803 -0.06959 C 0.13681 -0.07629 0.13351 -0.0897 0.13803 -0.09502 C 0.1415 -0.09918 0.14758 -0.09641 0.15226 -0.0971 C 0.15331 -0.09849 0.15539 -0.09942 0.15556 -0.1015 C 0.1566 -0.11283 0.14879 -0.12924 0.14115 -0.13525 C 0.13976 -0.13641 0.13785 -0.13618 0.13647 -0.13733 C 0.13317 -0.13988 0.12692 -0.14589 0.12692 -0.14589 C 0.12362 -0.15236 0.1198 -0.15514 0.11581 -0.16069 C 0.11112 -0.17918 0.11233 -0.16878 0.11424 -0.19236 C 0.12657 -0.19028 0.13855 -0.18705 0.1507 -0.18381 C 0.15643 -0.17294 0.15452 -0.16947 0.16511 -0.16485 C 0.17223 -0.15861 0.179 -0.15629 0.18733 -0.15421 C 0.1941 -0.15491 0.20105 -0.15444 0.20782 -0.15629 C 0.21355 -0.15791 0.21042 -0.17132 0.21424 -0.17317 C 0.21581 -0.17387 0.21737 -0.17479 0.21893 -0.17549 C 0.22483 -0.16762 0.22101 -0.17225 0.23178 -0.16277 C 0.2349 -0.15999 0.23959 -0.15213 0.23959 -0.15213 C 0.24063 -0.14797 0.23976 -0.1408 0.24289 -0.13942 C 0.24879 -0.13687 0.25296 -0.13179 0.25869 -0.12878 C 0.26181 -0.12716 0.26824 -0.12462 0.26824 -0.12462 C 0.2724 -0.12531 0.27831 -0.12231 0.28091 -0.1267 C 0.2849 -0.13364 0.27935 -0.14612 0.28404 -0.15213 C 0.28508 -0.15352 0.28629 -0.15491 0.28733 -0.15629 C 0.2889 -0.15491 0.29063 -0.15398 0.29202 -0.15213 C 0.29654 -0.14612 0.2941 -0.14173 0.29671 -0.15213 C 0.28317 -0.17687 0.29966 -0.14866 0.28733 -0.16485 C 0.28143 -0.17248 0.27796 -0.18312 0.27136 -0.19028 C 0.26615 -0.19606 0.26025 -0.20046 0.25556 -0.20716 C 0.25435 -0.21202 0.25591 -0.22057 0.25226 -0.22196 C 0.24775 -0.22381 0.24272 -0.22057 0.23803 -0.21988 C 0.23108 -0.21895 0.22431 -0.21826 0.21737 -0.21757 C 0.21581 -0.21687 0.2139 -0.2171 0.21268 -0.21549 C 0.2099 -0.21179 0.20626 -0.20277 0.20626 -0.20277 C 0.20365 -0.19213 0.20539 -0.19768 0.19844 -0.18381 C 0.1974 -0.18173 0.19515 -0.17757 0.19515 -0.17757 C 0.19046 -0.15791 0.19775 -0.13733 0.19358 -0.11629 C 0.19341 -0.11514 0.1856 -0.11283 0.18247 -0.1119 C 0.18091 -0.11051 0.179 -0.10959 0.17779 -0.10774 C 0.17501 -0.10312 0.17692 -0.09572 0.17449 -0.09086 C 0.1731 -0.08809 0.16685 -0.08878 0.16511 -0.08878 " pathEditMode="relative" ptsTypes="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8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80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5"/>
          <p:cNvSpPr>
            <a:spLocks noChangeArrowheads="1"/>
          </p:cNvSpPr>
          <p:nvPr/>
        </p:nvSpPr>
        <p:spPr bwMode="auto">
          <a:xfrm>
            <a:off x="2913188" y="2053378"/>
            <a:ext cx="3898900" cy="37719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5315066" y="2547092"/>
            <a:ext cx="3514720" cy="2811463"/>
            <a:chOff x="3409" y="1847"/>
            <a:chExt cx="2214" cy="1771"/>
          </a:xfrm>
        </p:grpSpPr>
        <p:sp>
          <p:nvSpPr>
            <p:cNvPr id="4122" name="Text Box 17"/>
            <p:cNvSpPr txBox="1">
              <a:spLocks noChangeArrowheads="1"/>
            </p:cNvSpPr>
            <p:nvPr/>
          </p:nvSpPr>
          <p:spPr bwMode="auto">
            <a:xfrm>
              <a:off x="4387" y="2319"/>
              <a:ext cx="1236" cy="129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med"/>
            </a:ln>
          </p:spPr>
          <p:txBody>
            <a:bodyPr wrap="squar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dirty="0"/>
                <a:t>External operational risk </a:t>
              </a:r>
              <a:r>
                <a:rPr lang="en-GB" sz="1600" dirty="0" smtClean="0"/>
                <a:t>(market </a:t>
              </a:r>
              <a:r>
                <a:rPr lang="en-GB" sz="1600" dirty="0"/>
                <a:t>needs exceeding current </a:t>
              </a:r>
              <a:r>
                <a:rPr lang="en-GB" sz="1600" dirty="0" smtClean="0"/>
                <a:t>levels </a:t>
              </a:r>
              <a:r>
                <a:rPr lang="en-GB" sz="1600" dirty="0"/>
                <a:t>of capability means risk of failing to satisfy the market)</a:t>
              </a:r>
              <a:endParaRPr lang="en-US" sz="1600" dirty="0"/>
            </a:p>
          </p:txBody>
        </p:sp>
        <p:sp>
          <p:nvSpPr>
            <p:cNvPr id="4123" name="AutoShape 18"/>
            <p:cNvSpPr>
              <a:spLocks noChangeArrowheads="1"/>
            </p:cNvSpPr>
            <p:nvPr/>
          </p:nvSpPr>
          <p:spPr bwMode="auto">
            <a:xfrm rot="10800000" flipH="1">
              <a:off x="3409" y="1847"/>
              <a:ext cx="527" cy="535"/>
            </a:xfrm>
            <a:prstGeom prst="rtTriangle">
              <a:avLst/>
            </a:prstGeom>
            <a:solidFill>
              <a:srgbClr val="66FF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124" name="Line 19"/>
            <p:cNvSpPr>
              <a:spLocks noChangeShapeType="1"/>
            </p:cNvSpPr>
            <p:nvPr/>
          </p:nvSpPr>
          <p:spPr bwMode="auto">
            <a:xfrm flipV="1">
              <a:off x="3432" y="1851"/>
              <a:ext cx="483" cy="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25" name="Line 20"/>
            <p:cNvSpPr>
              <a:spLocks noChangeShapeType="1"/>
            </p:cNvSpPr>
            <p:nvPr/>
          </p:nvSpPr>
          <p:spPr bwMode="auto">
            <a:xfrm rot="16200000" flipV="1">
              <a:off x="3169" y="2107"/>
              <a:ext cx="484" cy="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26" name="Freeform 21"/>
            <p:cNvSpPr>
              <a:spLocks/>
            </p:cNvSpPr>
            <p:nvPr/>
          </p:nvSpPr>
          <p:spPr bwMode="auto">
            <a:xfrm>
              <a:off x="3609" y="2051"/>
              <a:ext cx="687" cy="345"/>
            </a:xfrm>
            <a:custGeom>
              <a:avLst/>
              <a:gdLst>
                <a:gd name="T0" fmla="*/ 687 w 687"/>
                <a:gd name="T1" fmla="*/ 345 h 345"/>
                <a:gd name="T2" fmla="*/ 0 w 687"/>
                <a:gd name="T3" fmla="*/ 0 h 345"/>
                <a:gd name="T4" fmla="*/ 0 60000 65536"/>
                <a:gd name="T5" fmla="*/ 0 60000 65536"/>
                <a:gd name="T6" fmla="*/ 0 w 687"/>
                <a:gd name="T7" fmla="*/ 0 h 345"/>
                <a:gd name="T8" fmla="*/ 687 w 687"/>
                <a:gd name="T9" fmla="*/ 345 h 34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687" h="345">
                  <a:moveTo>
                    <a:pt x="687" y="345"/>
                  </a:moveTo>
                  <a:lnTo>
                    <a:pt x="0" y="0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3" name="Group 22"/>
          <p:cNvGrpSpPr>
            <a:grpSpLocks/>
          </p:cNvGrpSpPr>
          <p:nvPr/>
        </p:nvGrpSpPr>
        <p:grpSpPr bwMode="auto">
          <a:xfrm>
            <a:off x="284288" y="3501178"/>
            <a:ext cx="4311650" cy="1558925"/>
            <a:chOff x="240" y="2448"/>
            <a:chExt cx="2716" cy="982"/>
          </a:xfrm>
        </p:grpSpPr>
        <p:sp>
          <p:nvSpPr>
            <p:cNvPr id="4117" name="Text Box 23"/>
            <p:cNvSpPr txBox="1">
              <a:spLocks noChangeArrowheads="1"/>
            </p:cNvSpPr>
            <p:nvPr/>
          </p:nvSpPr>
          <p:spPr bwMode="auto">
            <a:xfrm>
              <a:off x="240" y="2448"/>
              <a:ext cx="1378" cy="9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spcBef>
                  <a:spcPct val="50000"/>
                </a:spcBef>
              </a:pPr>
              <a:r>
                <a:rPr lang="en-GB" sz="1600" dirty="0"/>
                <a:t>Internal operational risk (excess capability for current market needs means risk of unexploited capabilities)</a:t>
              </a:r>
              <a:endParaRPr lang="en-US" sz="1600" dirty="0"/>
            </a:p>
          </p:txBody>
        </p:sp>
        <p:sp>
          <p:nvSpPr>
            <p:cNvPr id="4118" name="AutoShape 24"/>
            <p:cNvSpPr>
              <a:spLocks noChangeArrowheads="1"/>
            </p:cNvSpPr>
            <p:nvPr/>
          </p:nvSpPr>
          <p:spPr bwMode="auto">
            <a:xfrm rot="-5400000">
              <a:off x="2408" y="2851"/>
              <a:ext cx="527" cy="536"/>
            </a:xfrm>
            <a:prstGeom prst="rtTriangle">
              <a:avLst/>
            </a:prstGeom>
            <a:solidFill>
              <a:srgbClr val="66FF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119" name="Line 25"/>
            <p:cNvSpPr>
              <a:spLocks noChangeShapeType="1"/>
            </p:cNvSpPr>
            <p:nvPr/>
          </p:nvSpPr>
          <p:spPr bwMode="auto">
            <a:xfrm rot="16200000" flipV="1">
              <a:off x="2687" y="3128"/>
              <a:ext cx="484" cy="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20" name="Line 26"/>
            <p:cNvSpPr>
              <a:spLocks noChangeShapeType="1"/>
            </p:cNvSpPr>
            <p:nvPr/>
          </p:nvSpPr>
          <p:spPr bwMode="auto">
            <a:xfrm flipV="1">
              <a:off x="2473" y="3390"/>
              <a:ext cx="483" cy="4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21" name="Freeform 27"/>
            <p:cNvSpPr>
              <a:spLocks/>
            </p:cNvSpPr>
            <p:nvPr/>
          </p:nvSpPr>
          <p:spPr bwMode="auto">
            <a:xfrm>
              <a:off x="1584" y="2881"/>
              <a:ext cx="1104" cy="318"/>
            </a:xfrm>
            <a:custGeom>
              <a:avLst/>
              <a:gdLst>
                <a:gd name="T0" fmla="*/ 0 w 792"/>
                <a:gd name="T1" fmla="*/ 0 h 228"/>
                <a:gd name="T2" fmla="*/ 792 w 792"/>
                <a:gd name="T3" fmla="*/ 228 h 228"/>
                <a:gd name="T4" fmla="*/ 0 60000 65536"/>
                <a:gd name="T5" fmla="*/ 0 60000 65536"/>
                <a:gd name="T6" fmla="*/ 0 w 792"/>
                <a:gd name="T7" fmla="*/ 0 h 228"/>
                <a:gd name="T8" fmla="*/ 792 w 792"/>
                <a:gd name="T9" fmla="*/ 228 h 228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92" h="228">
                  <a:moveTo>
                    <a:pt x="0" y="0"/>
                  </a:moveTo>
                  <a:lnTo>
                    <a:pt x="792" y="228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 type="none" w="med" len="med"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101" name="Line 2"/>
          <p:cNvSpPr>
            <a:spLocks noChangeShapeType="1"/>
          </p:cNvSpPr>
          <p:nvPr/>
        </p:nvSpPr>
        <p:spPr bwMode="auto">
          <a:xfrm flipV="1">
            <a:off x="2910013" y="1999403"/>
            <a:ext cx="1588" cy="38227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sm" len="lg"/>
            <a:tailEnd type="stealth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2" name="Line 3"/>
          <p:cNvSpPr>
            <a:spLocks noChangeShapeType="1"/>
          </p:cNvSpPr>
          <p:nvPr/>
        </p:nvSpPr>
        <p:spPr bwMode="auto">
          <a:xfrm>
            <a:off x="2932238" y="5825278"/>
            <a:ext cx="3822700" cy="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sm" len="lg"/>
            <a:tailEnd type="stealth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3" name="Line 4"/>
          <p:cNvSpPr>
            <a:spLocks noChangeShapeType="1"/>
          </p:cNvSpPr>
          <p:nvPr/>
        </p:nvSpPr>
        <p:spPr bwMode="auto">
          <a:xfrm flipV="1">
            <a:off x="2897313" y="2212128"/>
            <a:ext cx="3541713" cy="3613150"/>
          </a:xfrm>
          <a:prstGeom prst="line">
            <a:avLst/>
          </a:prstGeom>
          <a:noFill/>
          <a:ln w="28575">
            <a:solidFill>
              <a:srgbClr val="0000FF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4" name="Line 5"/>
          <p:cNvSpPr>
            <a:spLocks noChangeShapeType="1"/>
          </p:cNvSpPr>
          <p:nvPr/>
        </p:nvSpPr>
        <p:spPr bwMode="auto">
          <a:xfrm>
            <a:off x="2684588" y="4996603"/>
            <a:ext cx="4143375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5" name="Line 6"/>
          <p:cNvSpPr>
            <a:spLocks noChangeShapeType="1"/>
          </p:cNvSpPr>
          <p:nvPr/>
        </p:nvSpPr>
        <p:spPr bwMode="auto">
          <a:xfrm flipH="1">
            <a:off x="3692651" y="2021628"/>
            <a:ext cx="4762" cy="3978275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06" name="Text Box 7"/>
          <p:cNvSpPr txBox="1">
            <a:spLocks noChangeArrowheads="1"/>
          </p:cNvSpPr>
          <p:nvPr/>
        </p:nvSpPr>
        <p:spPr bwMode="auto">
          <a:xfrm rot="-5400000">
            <a:off x="1500313" y="2407737"/>
            <a:ext cx="2270125" cy="44063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70000"/>
              </a:lnSpc>
              <a:spcBef>
                <a:spcPct val="50000"/>
              </a:spcBef>
            </a:pPr>
            <a:r>
              <a:rPr lang="en-GB" sz="1600" dirty="0" smtClean="0"/>
              <a:t>Level/nature </a:t>
            </a:r>
            <a:r>
              <a:rPr lang="en-GB" sz="1600" dirty="0"/>
              <a:t>of market requirements </a:t>
            </a:r>
            <a:endParaRPr lang="en-US" sz="1600" dirty="0"/>
          </a:p>
        </p:txBody>
      </p:sp>
      <p:sp>
        <p:nvSpPr>
          <p:cNvPr id="4107" name="Text Box 10"/>
          <p:cNvSpPr txBox="1">
            <a:spLocks noChangeArrowheads="1"/>
          </p:cNvSpPr>
          <p:nvPr/>
        </p:nvSpPr>
        <p:spPr bwMode="auto">
          <a:xfrm rot="-2681743">
            <a:off x="5761163" y="1864466"/>
            <a:ext cx="1382713" cy="3365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600" dirty="0"/>
              <a:t>Line of fit</a:t>
            </a:r>
            <a:endParaRPr lang="en-US" sz="1600" dirty="0"/>
          </a:p>
        </p:txBody>
      </p:sp>
      <p:sp>
        <p:nvSpPr>
          <p:cNvPr id="4108" name="Text Box 11"/>
          <p:cNvSpPr txBox="1">
            <a:spLocks noChangeArrowheads="1"/>
          </p:cNvSpPr>
          <p:nvPr/>
        </p:nvSpPr>
        <p:spPr bwMode="auto">
          <a:xfrm>
            <a:off x="3298951" y="4764828"/>
            <a:ext cx="447675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/>
              <a:t>A</a:t>
            </a:r>
            <a:endParaRPr lang="en-US" dirty="0"/>
          </a:p>
        </p:txBody>
      </p:sp>
      <p:sp>
        <p:nvSpPr>
          <p:cNvPr id="4109" name="Line 12"/>
          <p:cNvSpPr>
            <a:spLocks noChangeShapeType="1"/>
          </p:cNvSpPr>
          <p:nvPr/>
        </p:nvSpPr>
        <p:spPr bwMode="auto">
          <a:xfrm>
            <a:off x="2684588" y="2553441"/>
            <a:ext cx="4143375" cy="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0" name="Line 13"/>
          <p:cNvSpPr>
            <a:spLocks noChangeShapeType="1"/>
          </p:cNvSpPr>
          <p:nvPr/>
        </p:nvSpPr>
        <p:spPr bwMode="auto">
          <a:xfrm flipH="1">
            <a:off x="6083426" y="2008928"/>
            <a:ext cx="4762" cy="3976688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111" name="Freeform 14"/>
          <p:cNvSpPr>
            <a:spLocks/>
          </p:cNvSpPr>
          <p:nvPr/>
        </p:nvSpPr>
        <p:spPr bwMode="auto">
          <a:xfrm>
            <a:off x="4543551" y="3412278"/>
            <a:ext cx="693737" cy="698500"/>
          </a:xfrm>
          <a:custGeom>
            <a:avLst/>
            <a:gdLst>
              <a:gd name="T0" fmla="*/ 0 w 445"/>
              <a:gd name="T1" fmla="*/ 464 h 464"/>
              <a:gd name="T2" fmla="*/ 445 w 445"/>
              <a:gd name="T3" fmla="*/ 0 h 464"/>
              <a:gd name="T4" fmla="*/ 0 60000 65536"/>
              <a:gd name="T5" fmla="*/ 0 60000 65536"/>
              <a:gd name="T6" fmla="*/ 0 w 445"/>
              <a:gd name="T7" fmla="*/ 0 h 464"/>
              <a:gd name="T8" fmla="*/ 445 w 445"/>
              <a:gd name="T9" fmla="*/ 464 h 4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45" h="464">
                <a:moveTo>
                  <a:pt x="0" y="464"/>
                </a:moveTo>
                <a:lnTo>
                  <a:pt x="445" y="0"/>
                </a:lnTo>
              </a:path>
            </a:pathLst>
          </a:custGeom>
          <a:noFill/>
          <a:ln w="38100" cmpd="sng">
            <a:solidFill>
              <a:srgbClr val="FF0000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12" name="Oval 15"/>
          <p:cNvSpPr>
            <a:spLocks noChangeArrowheads="1"/>
          </p:cNvSpPr>
          <p:nvPr/>
        </p:nvSpPr>
        <p:spPr bwMode="auto">
          <a:xfrm>
            <a:off x="3627563" y="4929928"/>
            <a:ext cx="155575" cy="1555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13" name="Text Box 28"/>
          <p:cNvSpPr txBox="1">
            <a:spLocks noChangeArrowheads="1"/>
          </p:cNvSpPr>
          <p:nvPr/>
        </p:nvSpPr>
        <p:spPr bwMode="auto">
          <a:xfrm>
            <a:off x="5991351" y="2513753"/>
            <a:ext cx="447675" cy="36671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/>
              <a:t>B</a:t>
            </a:r>
            <a:endParaRPr lang="en-US" dirty="0"/>
          </a:p>
        </p:txBody>
      </p:sp>
      <p:sp>
        <p:nvSpPr>
          <p:cNvPr id="4114" name="Oval 29"/>
          <p:cNvSpPr>
            <a:spLocks noChangeArrowheads="1"/>
          </p:cNvSpPr>
          <p:nvPr/>
        </p:nvSpPr>
        <p:spPr bwMode="auto">
          <a:xfrm>
            <a:off x="6061201" y="2474066"/>
            <a:ext cx="155575" cy="15557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 type="none" w="sm" len="lg"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15" name="Text Box 30"/>
          <p:cNvSpPr txBox="1">
            <a:spLocks noChangeArrowheads="1"/>
          </p:cNvSpPr>
          <p:nvPr/>
        </p:nvSpPr>
        <p:spPr bwMode="auto">
          <a:xfrm>
            <a:off x="0" y="64202"/>
            <a:ext cx="914400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sz="2600" b="1" dirty="0"/>
              <a:t>Implementing a strategy that moves an operation </a:t>
            </a:r>
            <a:r>
              <a:rPr lang="en-GB" sz="2600" b="1" dirty="0" smtClean="0"/>
              <a:t/>
            </a:r>
            <a:br>
              <a:rPr lang="en-GB" sz="2600" b="1" dirty="0" smtClean="0"/>
            </a:br>
            <a:r>
              <a:rPr lang="en-GB" sz="2600" b="1" dirty="0" smtClean="0"/>
              <a:t>from A </a:t>
            </a:r>
            <a:r>
              <a:rPr lang="en-GB" sz="2600" b="1" dirty="0"/>
              <a:t>to B may mean deviating from the ‘line of fit’ </a:t>
            </a:r>
            <a:r>
              <a:rPr lang="en-GB" sz="2600" b="1" dirty="0" smtClean="0"/>
              <a:t/>
            </a:r>
            <a:br>
              <a:rPr lang="en-GB" sz="2600" b="1" dirty="0" smtClean="0"/>
            </a:br>
            <a:r>
              <a:rPr lang="en-GB" sz="2600" b="1" dirty="0" smtClean="0"/>
              <a:t>and </a:t>
            </a:r>
            <a:r>
              <a:rPr lang="en-GB" sz="2600" b="1" dirty="0"/>
              <a:t>therefore exposing the operation to risk</a:t>
            </a:r>
            <a:endParaRPr lang="en-US" sz="2600" b="1" dirty="0"/>
          </a:p>
        </p:txBody>
      </p:sp>
      <p:sp>
        <p:nvSpPr>
          <p:cNvPr id="4116" name="Text Box 32"/>
          <p:cNvSpPr txBox="1">
            <a:spLocks noChangeArrowheads="1"/>
          </p:cNvSpPr>
          <p:nvPr/>
        </p:nvSpPr>
        <p:spPr bwMode="auto">
          <a:xfrm>
            <a:off x="2600451" y="5984028"/>
            <a:ext cx="46990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600" dirty="0" smtClean="0"/>
              <a:t>Level/nature </a:t>
            </a:r>
            <a:r>
              <a:rPr lang="en-GB" sz="1600" dirty="0"/>
              <a:t>of operations resource capability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333"/>
          <p:cNvSpPr>
            <a:spLocks noChangeArrowheads="1"/>
          </p:cNvSpPr>
          <p:nvPr/>
        </p:nvSpPr>
        <p:spPr bwMode="auto">
          <a:xfrm>
            <a:off x="2869228" y="1873125"/>
            <a:ext cx="3683000" cy="34925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123" name="Line 1330"/>
          <p:cNvSpPr>
            <a:spLocks noChangeShapeType="1"/>
          </p:cNvSpPr>
          <p:nvPr/>
        </p:nvSpPr>
        <p:spPr bwMode="auto">
          <a:xfrm flipV="1">
            <a:off x="2678728" y="3613025"/>
            <a:ext cx="3835400" cy="1270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4" name="Line 1332"/>
          <p:cNvSpPr>
            <a:spLocks noChangeShapeType="1"/>
          </p:cNvSpPr>
          <p:nvPr/>
        </p:nvSpPr>
        <p:spPr bwMode="auto">
          <a:xfrm rot="16200000" flipV="1">
            <a:off x="4164628" y="3740025"/>
            <a:ext cx="3492500" cy="2540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5" name="Line 1329"/>
          <p:cNvSpPr>
            <a:spLocks noChangeShapeType="1"/>
          </p:cNvSpPr>
          <p:nvPr/>
        </p:nvSpPr>
        <p:spPr bwMode="auto">
          <a:xfrm flipV="1">
            <a:off x="2653328" y="2495425"/>
            <a:ext cx="3835400" cy="12700"/>
          </a:xfrm>
          <a:prstGeom prst="line">
            <a:avLst/>
          </a:prstGeom>
          <a:noFill/>
          <a:ln w="222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6" name="Line 3"/>
          <p:cNvSpPr>
            <a:spLocks noChangeShapeType="1"/>
          </p:cNvSpPr>
          <p:nvPr/>
        </p:nvSpPr>
        <p:spPr bwMode="auto">
          <a:xfrm flipV="1">
            <a:off x="2872403" y="2173162"/>
            <a:ext cx="3175" cy="319722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7" name="Freeform 4"/>
          <p:cNvSpPr>
            <a:spLocks/>
          </p:cNvSpPr>
          <p:nvPr/>
        </p:nvSpPr>
        <p:spPr bwMode="auto">
          <a:xfrm>
            <a:off x="2832716" y="2001712"/>
            <a:ext cx="87312" cy="177800"/>
          </a:xfrm>
          <a:custGeom>
            <a:avLst/>
            <a:gdLst>
              <a:gd name="T0" fmla="*/ 41 w 41"/>
              <a:gd name="T1" fmla="*/ 91 h 91"/>
              <a:gd name="T2" fmla="*/ 21 w 41"/>
              <a:gd name="T3" fmla="*/ 0 h 91"/>
              <a:gd name="T4" fmla="*/ 0 w 41"/>
              <a:gd name="T5" fmla="*/ 91 h 91"/>
              <a:gd name="T6" fmla="*/ 41 w 41"/>
              <a:gd name="T7" fmla="*/ 91 h 91"/>
              <a:gd name="T8" fmla="*/ 0 60000 65536"/>
              <a:gd name="T9" fmla="*/ 0 60000 65536"/>
              <a:gd name="T10" fmla="*/ 0 60000 65536"/>
              <a:gd name="T11" fmla="*/ 0 60000 65536"/>
              <a:gd name="T12" fmla="*/ 0 w 41"/>
              <a:gd name="T13" fmla="*/ 0 h 91"/>
              <a:gd name="T14" fmla="*/ 41 w 41"/>
              <a:gd name="T15" fmla="*/ 91 h 9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1" h="91">
                <a:moveTo>
                  <a:pt x="41" y="91"/>
                </a:moveTo>
                <a:lnTo>
                  <a:pt x="21" y="0"/>
                </a:lnTo>
                <a:lnTo>
                  <a:pt x="0" y="91"/>
                </a:lnTo>
                <a:lnTo>
                  <a:pt x="41" y="91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8" name="Line 6"/>
          <p:cNvSpPr>
            <a:spLocks noChangeShapeType="1"/>
          </p:cNvSpPr>
          <p:nvPr/>
        </p:nvSpPr>
        <p:spPr bwMode="auto">
          <a:xfrm>
            <a:off x="2894628" y="5370387"/>
            <a:ext cx="3468688" cy="158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29" name="Freeform 7"/>
          <p:cNvSpPr>
            <a:spLocks/>
          </p:cNvSpPr>
          <p:nvPr/>
        </p:nvSpPr>
        <p:spPr bwMode="auto">
          <a:xfrm>
            <a:off x="6360141" y="5330700"/>
            <a:ext cx="192087" cy="80962"/>
          </a:xfrm>
          <a:custGeom>
            <a:avLst/>
            <a:gdLst>
              <a:gd name="T0" fmla="*/ 0 w 91"/>
              <a:gd name="T1" fmla="*/ 41 h 41"/>
              <a:gd name="T2" fmla="*/ 91 w 91"/>
              <a:gd name="T3" fmla="*/ 20 h 41"/>
              <a:gd name="T4" fmla="*/ 0 w 91"/>
              <a:gd name="T5" fmla="*/ 0 h 41"/>
              <a:gd name="T6" fmla="*/ 0 w 91"/>
              <a:gd name="T7" fmla="*/ 41 h 41"/>
              <a:gd name="T8" fmla="*/ 0 60000 65536"/>
              <a:gd name="T9" fmla="*/ 0 60000 65536"/>
              <a:gd name="T10" fmla="*/ 0 60000 65536"/>
              <a:gd name="T11" fmla="*/ 0 60000 65536"/>
              <a:gd name="T12" fmla="*/ 0 w 91"/>
              <a:gd name="T13" fmla="*/ 0 h 41"/>
              <a:gd name="T14" fmla="*/ 91 w 91"/>
              <a:gd name="T15" fmla="*/ 41 h 4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91" h="41">
                <a:moveTo>
                  <a:pt x="0" y="41"/>
                </a:moveTo>
                <a:lnTo>
                  <a:pt x="91" y="20"/>
                </a:lnTo>
                <a:lnTo>
                  <a:pt x="0" y="0"/>
                </a:lnTo>
                <a:lnTo>
                  <a:pt x="0" y="41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0" name="Freeform 8"/>
          <p:cNvSpPr>
            <a:spLocks/>
          </p:cNvSpPr>
          <p:nvPr/>
        </p:nvSpPr>
        <p:spPr bwMode="auto">
          <a:xfrm>
            <a:off x="2854941" y="2184275"/>
            <a:ext cx="3400425" cy="3194050"/>
          </a:xfrm>
          <a:custGeom>
            <a:avLst/>
            <a:gdLst>
              <a:gd name="T0" fmla="*/ 0 w 1607"/>
              <a:gd name="T1" fmla="*/ 1632 h 1639"/>
              <a:gd name="T2" fmla="*/ 7 w 1607"/>
              <a:gd name="T3" fmla="*/ 1639 h 1639"/>
              <a:gd name="T4" fmla="*/ 1607 w 1607"/>
              <a:gd name="T5" fmla="*/ 7 h 1639"/>
              <a:gd name="T6" fmla="*/ 1600 w 1607"/>
              <a:gd name="T7" fmla="*/ 0 h 1639"/>
              <a:gd name="T8" fmla="*/ 0 w 1607"/>
              <a:gd name="T9" fmla="*/ 1632 h 163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607"/>
              <a:gd name="T16" fmla="*/ 0 h 1639"/>
              <a:gd name="T17" fmla="*/ 1607 w 1607"/>
              <a:gd name="T18" fmla="*/ 1639 h 163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607" h="1639">
                <a:moveTo>
                  <a:pt x="0" y="1632"/>
                </a:moveTo>
                <a:lnTo>
                  <a:pt x="7" y="1639"/>
                </a:lnTo>
                <a:lnTo>
                  <a:pt x="1607" y="7"/>
                </a:lnTo>
                <a:lnTo>
                  <a:pt x="1600" y="0"/>
                </a:lnTo>
                <a:lnTo>
                  <a:pt x="0" y="1632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1" name="Freeform 46"/>
          <p:cNvSpPr>
            <a:spLocks/>
          </p:cNvSpPr>
          <p:nvPr/>
        </p:nvSpPr>
        <p:spPr bwMode="auto">
          <a:xfrm>
            <a:off x="3553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2" name="Freeform 47"/>
          <p:cNvSpPr>
            <a:spLocks/>
          </p:cNvSpPr>
          <p:nvPr/>
        </p:nvSpPr>
        <p:spPr bwMode="auto">
          <a:xfrm>
            <a:off x="3578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3" name="Freeform 48"/>
          <p:cNvSpPr>
            <a:spLocks/>
          </p:cNvSpPr>
          <p:nvPr/>
        </p:nvSpPr>
        <p:spPr bwMode="auto">
          <a:xfrm>
            <a:off x="3604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4" name="Freeform 49"/>
          <p:cNvSpPr>
            <a:spLocks/>
          </p:cNvSpPr>
          <p:nvPr/>
        </p:nvSpPr>
        <p:spPr bwMode="auto">
          <a:xfrm>
            <a:off x="3629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5" name="Freeform 50"/>
          <p:cNvSpPr>
            <a:spLocks/>
          </p:cNvSpPr>
          <p:nvPr/>
        </p:nvSpPr>
        <p:spPr bwMode="auto">
          <a:xfrm>
            <a:off x="3655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6" name="Freeform 51"/>
          <p:cNvSpPr>
            <a:spLocks/>
          </p:cNvSpPr>
          <p:nvPr/>
        </p:nvSpPr>
        <p:spPr bwMode="auto">
          <a:xfrm>
            <a:off x="3680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7" name="Freeform 52"/>
          <p:cNvSpPr>
            <a:spLocks/>
          </p:cNvSpPr>
          <p:nvPr/>
        </p:nvSpPr>
        <p:spPr bwMode="auto">
          <a:xfrm>
            <a:off x="3705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8" name="Freeform 53"/>
          <p:cNvSpPr>
            <a:spLocks/>
          </p:cNvSpPr>
          <p:nvPr/>
        </p:nvSpPr>
        <p:spPr bwMode="auto">
          <a:xfrm>
            <a:off x="3731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39" name="Freeform 54"/>
          <p:cNvSpPr>
            <a:spLocks/>
          </p:cNvSpPr>
          <p:nvPr/>
        </p:nvSpPr>
        <p:spPr bwMode="auto">
          <a:xfrm>
            <a:off x="3756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0" name="Freeform 55"/>
          <p:cNvSpPr>
            <a:spLocks/>
          </p:cNvSpPr>
          <p:nvPr/>
        </p:nvSpPr>
        <p:spPr bwMode="auto">
          <a:xfrm>
            <a:off x="3782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1" name="Freeform 56"/>
          <p:cNvSpPr>
            <a:spLocks/>
          </p:cNvSpPr>
          <p:nvPr/>
        </p:nvSpPr>
        <p:spPr bwMode="auto">
          <a:xfrm>
            <a:off x="3807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2" name="Freeform 57"/>
          <p:cNvSpPr>
            <a:spLocks/>
          </p:cNvSpPr>
          <p:nvPr/>
        </p:nvSpPr>
        <p:spPr bwMode="auto">
          <a:xfrm>
            <a:off x="3832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3" name="Freeform 58"/>
          <p:cNvSpPr>
            <a:spLocks/>
          </p:cNvSpPr>
          <p:nvPr/>
        </p:nvSpPr>
        <p:spPr bwMode="auto">
          <a:xfrm>
            <a:off x="3858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4" name="Freeform 59"/>
          <p:cNvSpPr>
            <a:spLocks/>
          </p:cNvSpPr>
          <p:nvPr/>
        </p:nvSpPr>
        <p:spPr bwMode="auto">
          <a:xfrm>
            <a:off x="3883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5" name="Freeform 60"/>
          <p:cNvSpPr>
            <a:spLocks/>
          </p:cNvSpPr>
          <p:nvPr/>
        </p:nvSpPr>
        <p:spPr bwMode="auto">
          <a:xfrm>
            <a:off x="3909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6" name="Freeform 61"/>
          <p:cNvSpPr>
            <a:spLocks/>
          </p:cNvSpPr>
          <p:nvPr/>
        </p:nvSpPr>
        <p:spPr bwMode="auto">
          <a:xfrm>
            <a:off x="3934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7" name="Freeform 62"/>
          <p:cNvSpPr>
            <a:spLocks/>
          </p:cNvSpPr>
          <p:nvPr/>
        </p:nvSpPr>
        <p:spPr bwMode="auto">
          <a:xfrm>
            <a:off x="3959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8" name="Freeform 63"/>
          <p:cNvSpPr>
            <a:spLocks/>
          </p:cNvSpPr>
          <p:nvPr/>
        </p:nvSpPr>
        <p:spPr bwMode="auto">
          <a:xfrm>
            <a:off x="3985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49" name="Freeform 64"/>
          <p:cNvSpPr>
            <a:spLocks/>
          </p:cNvSpPr>
          <p:nvPr/>
        </p:nvSpPr>
        <p:spPr bwMode="auto">
          <a:xfrm>
            <a:off x="4010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0" name="Freeform 65"/>
          <p:cNvSpPr>
            <a:spLocks/>
          </p:cNvSpPr>
          <p:nvPr/>
        </p:nvSpPr>
        <p:spPr bwMode="auto">
          <a:xfrm>
            <a:off x="4036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1" name="Freeform 66"/>
          <p:cNvSpPr>
            <a:spLocks/>
          </p:cNvSpPr>
          <p:nvPr/>
        </p:nvSpPr>
        <p:spPr bwMode="auto">
          <a:xfrm>
            <a:off x="4061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2" name="Freeform 67"/>
          <p:cNvSpPr>
            <a:spLocks/>
          </p:cNvSpPr>
          <p:nvPr/>
        </p:nvSpPr>
        <p:spPr bwMode="auto">
          <a:xfrm>
            <a:off x="4086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3" name="Freeform 68"/>
          <p:cNvSpPr>
            <a:spLocks/>
          </p:cNvSpPr>
          <p:nvPr/>
        </p:nvSpPr>
        <p:spPr bwMode="auto">
          <a:xfrm>
            <a:off x="4112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4" name="Freeform 69"/>
          <p:cNvSpPr>
            <a:spLocks/>
          </p:cNvSpPr>
          <p:nvPr/>
        </p:nvSpPr>
        <p:spPr bwMode="auto">
          <a:xfrm>
            <a:off x="4137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5" name="Freeform 70"/>
          <p:cNvSpPr>
            <a:spLocks/>
          </p:cNvSpPr>
          <p:nvPr/>
        </p:nvSpPr>
        <p:spPr bwMode="auto">
          <a:xfrm>
            <a:off x="4163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6" name="Freeform 71"/>
          <p:cNvSpPr>
            <a:spLocks/>
          </p:cNvSpPr>
          <p:nvPr/>
        </p:nvSpPr>
        <p:spPr bwMode="auto">
          <a:xfrm>
            <a:off x="4188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7" name="Freeform 72"/>
          <p:cNvSpPr>
            <a:spLocks/>
          </p:cNvSpPr>
          <p:nvPr/>
        </p:nvSpPr>
        <p:spPr bwMode="auto">
          <a:xfrm>
            <a:off x="4213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8" name="Freeform 73"/>
          <p:cNvSpPr>
            <a:spLocks/>
          </p:cNvSpPr>
          <p:nvPr/>
        </p:nvSpPr>
        <p:spPr bwMode="auto">
          <a:xfrm>
            <a:off x="4239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59" name="Freeform 74"/>
          <p:cNvSpPr>
            <a:spLocks/>
          </p:cNvSpPr>
          <p:nvPr/>
        </p:nvSpPr>
        <p:spPr bwMode="auto">
          <a:xfrm>
            <a:off x="4264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0" name="Freeform 75"/>
          <p:cNvSpPr>
            <a:spLocks/>
          </p:cNvSpPr>
          <p:nvPr/>
        </p:nvSpPr>
        <p:spPr bwMode="auto">
          <a:xfrm>
            <a:off x="4290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1" name="Freeform 76"/>
          <p:cNvSpPr>
            <a:spLocks/>
          </p:cNvSpPr>
          <p:nvPr/>
        </p:nvSpPr>
        <p:spPr bwMode="auto">
          <a:xfrm>
            <a:off x="4315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2" name="Freeform 77"/>
          <p:cNvSpPr>
            <a:spLocks/>
          </p:cNvSpPr>
          <p:nvPr/>
        </p:nvSpPr>
        <p:spPr bwMode="auto">
          <a:xfrm>
            <a:off x="4340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3" name="Freeform 78"/>
          <p:cNvSpPr>
            <a:spLocks/>
          </p:cNvSpPr>
          <p:nvPr/>
        </p:nvSpPr>
        <p:spPr bwMode="auto">
          <a:xfrm>
            <a:off x="4366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4" name="Freeform 79"/>
          <p:cNvSpPr>
            <a:spLocks/>
          </p:cNvSpPr>
          <p:nvPr/>
        </p:nvSpPr>
        <p:spPr bwMode="auto">
          <a:xfrm>
            <a:off x="4391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5" name="Freeform 80"/>
          <p:cNvSpPr>
            <a:spLocks/>
          </p:cNvSpPr>
          <p:nvPr/>
        </p:nvSpPr>
        <p:spPr bwMode="auto">
          <a:xfrm>
            <a:off x="4417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6" name="Freeform 81"/>
          <p:cNvSpPr>
            <a:spLocks/>
          </p:cNvSpPr>
          <p:nvPr/>
        </p:nvSpPr>
        <p:spPr bwMode="auto">
          <a:xfrm>
            <a:off x="4442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7" name="Freeform 82"/>
          <p:cNvSpPr>
            <a:spLocks/>
          </p:cNvSpPr>
          <p:nvPr/>
        </p:nvSpPr>
        <p:spPr bwMode="auto">
          <a:xfrm>
            <a:off x="4467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8" name="Freeform 83"/>
          <p:cNvSpPr>
            <a:spLocks/>
          </p:cNvSpPr>
          <p:nvPr/>
        </p:nvSpPr>
        <p:spPr bwMode="auto">
          <a:xfrm>
            <a:off x="4493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69" name="Freeform 84"/>
          <p:cNvSpPr>
            <a:spLocks/>
          </p:cNvSpPr>
          <p:nvPr/>
        </p:nvSpPr>
        <p:spPr bwMode="auto">
          <a:xfrm>
            <a:off x="4518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0" name="Freeform 85"/>
          <p:cNvSpPr>
            <a:spLocks/>
          </p:cNvSpPr>
          <p:nvPr/>
        </p:nvSpPr>
        <p:spPr bwMode="auto">
          <a:xfrm>
            <a:off x="4544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1" name="Freeform 86"/>
          <p:cNvSpPr>
            <a:spLocks/>
          </p:cNvSpPr>
          <p:nvPr/>
        </p:nvSpPr>
        <p:spPr bwMode="auto">
          <a:xfrm>
            <a:off x="4569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2" name="Freeform 87"/>
          <p:cNvSpPr>
            <a:spLocks/>
          </p:cNvSpPr>
          <p:nvPr/>
        </p:nvSpPr>
        <p:spPr bwMode="auto">
          <a:xfrm>
            <a:off x="4594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3" name="Freeform 88"/>
          <p:cNvSpPr>
            <a:spLocks/>
          </p:cNvSpPr>
          <p:nvPr/>
        </p:nvSpPr>
        <p:spPr bwMode="auto">
          <a:xfrm>
            <a:off x="4620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4" name="Freeform 89"/>
          <p:cNvSpPr>
            <a:spLocks/>
          </p:cNvSpPr>
          <p:nvPr/>
        </p:nvSpPr>
        <p:spPr bwMode="auto">
          <a:xfrm>
            <a:off x="4645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5" name="Freeform 90"/>
          <p:cNvSpPr>
            <a:spLocks/>
          </p:cNvSpPr>
          <p:nvPr/>
        </p:nvSpPr>
        <p:spPr bwMode="auto">
          <a:xfrm>
            <a:off x="4671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6" name="Freeform 91"/>
          <p:cNvSpPr>
            <a:spLocks/>
          </p:cNvSpPr>
          <p:nvPr/>
        </p:nvSpPr>
        <p:spPr bwMode="auto">
          <a:xfrm>
            <a:off x="4696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7" name="Freeform 92"/>
          <p:cNvSpPr>
            <a:spLocks/>
          </p:cNvSpPr>
          <p:nvPr/>
        </p:nvSpPr>
        <p:spPr bwMode="auto">
          <a:xfrm>
            <a:off x="4721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8" name="Freeform 93"/>
          <p:cNvSpPr>
            <a:spLocks/>
          </p:cNvSpPr>
          <p:nvPr/>
        </p:nvSpPr>
        <p:spPr bwMode="auto">
          <a:xfrm>
            <a:off x="4747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79" name="Freeform 94"/>
          <p:cNvSpPr>
            <a:spLocks/>
          </p:cNvSpPr>
          <p:nvPr/>
        </p:nvSpPr>
        <p:spPr bwMode="auto">
          <a:xfrm>
            <a:off x="4772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0" name="Freeform 95"/>
          <p:cNvSpPr>
            <a:spLocks/>
          </p:cNvSpPr>
          <p:nvPr/>
        </p:nvSpPr>
        <p:spPr bwMode="auto">
          <a:xfrm>
            <a:off x="4798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1" name="Freeform 96"/>
          <p:cNvSpPr>
            <a:spLocks/>
          </p:cNvSpPr>
          <p:nvPr/>
        </p:nvSpPr>
        <p:spPr bwMode="auto">
          <a:xfrm>
            <a:off x="4823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2" name="Freeform 152"/>
          <p:cNvSpPr>
            <a:spLocks/>
          </p:cNvSpPr>
          <p:nvPr/>
        </p:nvSpPr>
        <p:spPr bwMode="auto">
          <a:xfrm>
            <a:off x="6245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3" name="Freeform 153"/>
          <p:cNvSpPr>
            <a:spLocks/>
          </p:cNvSpPr>
          <p:nvPr/>
        </p:nvSpPr>
        <p:spPr bwMode="auto">
          <a:xfrm>
            <a:off x="6271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4" name="Freeform 154"/>
          <p:cNvSpPr>
            <a:spLocks/>
          </p:cNvSpPr>
          <p:nvPr/>
        </p:nvSpPr>
        <p:spPr bwMode="auto">
          <a:xfrm>
            <a:off x="6296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5" name="Freeform 155"/>
          <p:cNvSpPr>
            <a:spLocks/>
          </p:cNvSpPr>
          <p:nvPr/>
        </p:nvSpPr>
        <p:spPr bwMode="auto">
          <a:xfrm>
            <a:off x="6322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6" name="Freeform 156"/>
          <p:cNvSpPr>
            <a:spLocks/>
          </p:cNvSpPr>
          <p:nvPr/>
        </p:nvSpPr>
        <p:spPr bwMode="auto">
          <a:xfrm>
            <a:off x="6347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7" name="Freeform 157"/>
          <p:cNvSpPr>
            <a:spLocks/>
          </p:cNvSpPr>
          <p:nvPr/>
        </p:nvSpPr>
        <p:spPr bwMode="auto">
          <a:xfrm>
            <a:off x="6372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8" name="Freeform 158"/>
          <p:cNvSpPr>
            <a:spLocks/>
          </p:cNvSpPr>
          <p:nvPr/>
        </p:nvSpPr>
        <p:spPr bwMode="auto">
          <a:xfrm>
            <a:off x="6398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89" name="Freeform 159"/>
          <p:cNvSpPr>
            <a:spLocks/>
          </p:cNvSpPr>
          <p:nvPr/>
        </p:nvSpPr>
        <p:spPr bwMode="auto">
          <a:xfrm>
            <a:off x="6423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0" name="Freeform 160"/>
          <p:cNvSpPr>
            <a:spLocks/>
          </p:cNvSpPr>
          <p:nvPr/>
        </p:nvSpPr>
        <p:spPr bwMode="auto">
          <a:xfrm>
            <a:off x="6449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1" name="Freeform 161"/>
          <p:cNvSpPr>
            <a:spLocks/>
          </p:cNvSpPr>
          <p:nvPr/>
        </p:nvSpPr>
        <p:spPr bwMode="auto">
          <a:xfrm>
            <a:off x="64744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2" name="Freeform 162"/>
          <p:cNvSpPr>
            <a:spLocks/>
          </p:cNvSpPr>
          <p:nvPr/>
        </p:nvSpPr>
        <p:spPr bwMode="auto">
          <a:xfrm>
            <a:off x="64998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3" name="Freeform 163"/>
          <p:cNvSpPr>
            <a:spLocks/>
          </p:cNvSpPr>
          <p:nvPr/>
        </p:nvSpPr>
        <p:spPr bwMode="auto">
          <a:xfrm>
            <a:off x="65252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4" name="Freeform 164"/>
          <p:cNvSpPr>
            <a:spLocks/>
          </p:cNvSpPr>
          <p:nvPr/>
        </p:nvSpPr>
        <p:spPr bwMode="auto">
          <a:xfrm>
            <a:off x="65506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5" name="Freeform 165"/>
          <p:cNvSpPr>
            <a:spLocks/>
          </p:cNvSpPr>
          <p:nvPr/>
        </p:nvSpPr>
        <p:spPr bwMode="auto">
          <a:xfrm>
            <a:off x="6576041" y="3617787"/>
            <a:ext cx="12700" cy="14288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6" name="Freeform 194"/>
          <p:cNvSpPr>
            <a:spLocks/>
          </p:cNvSpPr>
          <p:nvPr/>
        </p:nvSpPr>
        <p:spPr bwMode="auto">
          <a:xfrm>
            <a:off x="3621703" y="2649412"/>
            <a:ext cx="11113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7" name="Freeform 233"/>
          <p:cNvSpPr>
            <a:spLocks/>
          </p:cNvSpPr>
          <p:nvPr/>
        </p:nvSpPr>
        <p:spPr bwMode="auto">
          <a:xfrm>
            <a:off x="3618528" y="3560637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8" name="Freeform 234"/>
          <p:cNvSpPr>
            <a:spLocks/>
          </p:cNvSpPr>
          <p:nvPr/>
        </p:nvSpPr>
        <p:spPr bwMode="auto">
          <a:xfrm>
            <a:off x="3618528" y="3584450"/>
            <a:ext cx="12700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199" name="Freeform 235"/>
          <p:cNvSpPr>
            <a:spLocks/>
          </p:cNvSpPr>
          <p:nvPr/>
        </p:nvSpPr>
        <p:spPr bwMode="auto">
          <a:xfrm>
            <a:off x="3618528" y="360826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0" name="Freeform 236"/>
          <p:cNvSpPr>
            <a:spLocks/>
          </p:cNvSpPr>
          <p:nvPr/>
        </p:nvSpPr>
        <p:spPr bwMode="auto">
          <a:xfrm>
            <a:off x="3618528" y="3630487"/>
            <a:ext cx="12700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1" name="Freeform 237"/>
          <p:cNvSpPr>
            <a:spLocks/>
          </p:cNvSpPr>
          <p:nvPr/>
        </p:nvSpPr>
        <p:spPr bwMode="auto">
          <a:xfrm>
            <a:off x="3618528" y="3654300"/>
            <a:ext cx="12700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2" name="Freeform 238"/>
          <p:cNvSpPr>
            <a:spLocks/>
          </p:cNvSpPr>
          <p:nvPr/>
        </p:nvSpPr>
        <p:spPr bwMode="auto">
          <a:xfrm>
            <a:off x="3618528" y="367811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3 h 6"/>
              <a:gd name="T22" fmla="*/ 1 w 6"/>
              <a:gd name="T23" fmla="*/ 4 h 6"/>
              <a:gd name="T24" fmla="*/ 2 w 6"/>
              <a:gd name="T25" fmla="*/ 5 h 6"/>
              <a:gd name="T26" fmla="*/ 3 w 6"/>
              <a:gd name="T27" fmla="*/ 6 h 6"/>
              <a:gd name="T28" fmla="*/ 3 w 6"/>
              <a:gd name="T29" fmla="*/ 6 h 6"/>
              <a:gd name="T30" fmla="*/ 4 w 6"/>
              <a:gd name="T31" fmla="*/ 5 h 6"/>
              <a:gd name="T32" fmla="*/ 5 w 6"/>
              <a:gd name="T33" fmla="*/ 4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1" y="4"/>
                </a:lnTo>
                <a:lnTo>
                  <a:pt x="2" y="5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3" name="Freeform 279"/>
          <p:cNvSpPr>
            <a:spLocks/>
          </p:cNvSpPr>
          <p:nvPr/>
        </p:nvSpPr>
        <p:spPr bwMode="auto">
          <a:xfrm>
            <a:off x="3618528" y="463696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4" name="Freeform 280"/>
          <p:cNvSpPr>
            <a:spLocks/>
          </p:cNvSpPr>
          <p:nvPr/>
        </p:nvSpPr>
        <p:spPr bwMode="auto">
          <a:xfrm>
            <a:off x="3616941" y="4659187"/>
            <a:ext cx="12700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5" name="Freeform 281"/>
          <p:cNvSpPr>
            <a:spLocks/>
          </p:cNvSpPr>
          <p:nvPr/>
        </p:nvSpPr>
        <p:spPr bwMode="auto">
          <a:xfrm>
            <a:off x="3616941" y="4683000"/>
            <a:ext cx="12700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6" name="Freeform 282"/>
          <p:cNvSpPr>
            <a:spLocks/>
          </p:cNvSpPr>
          <p:nvPr/>
        </p:nvSpPr>
        <p:spPr bwMode="auto">
          <a:xfrm>
            <a:off x="3616941" y="470681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07" name="Rectangle 317"/>
          <p:cNvSpPr>
            <a:spLocks noChangeArrowheads="1"/>
          </p:cNvSpPr>
          <p:nvPr/>
        </p:nvSpPr>
        <p:spPr bwMode="auto">
          <a:xfrm>
            <a:off x="4621828" y="5370387"/>
            <a:ext cx="1627188" cy="3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08" name="Rectangle 318"/>
          <p:cNvSpPr>
            <a:spLocks noChangeArrowheads="1"/>
          </p:cNvSpPr>
          <p:nvPr/>
        </p:nvSpPr>
        <p:spPr bwMode="auto">
          <a:xfrm>
            <a:off x="1884363" y="5923315"/>
            <a:ext cx="5183187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09" name="Rectangle 319"/>
          <p:cNvSpPr>
            <a:spLocks noChangeArrowheads="1"/>
          </p:cNvSpPr>
          <p:nvPr/>
        </p:nvSpPr>
        <p:spPr bwMode="auto">
          <a:xfrm rot="-2700000">
            <a:off x="5815628" y="1882650"/>
            <a:ext cx="8255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Line of fit</a:t>
            </a:r>
            <a:endParaRPr lang="en-US" sz="1600" dirty="0"/>
          </a:p>
        </p:txBody>
      </p:sp>
      <p:sp>
        <p:nvSpPr>
          <p:cNvPr id="5210" name="Rectangle 320"/>
          <p:cNvSpPr>
            <a:spLocks noChangeArrowheads="1"/>
          </p:cNvSpPr>
          <p:nvPr/>
        </p:nvSpPr>
        <p:spPr bwMode="auto">
          <a:xfrm>
            <a:off x="3245466" y="4436937"/>
            <a:ext cx="430212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11" name="Freeform 419"/>
          <p:cNvSpPr>
            <a:spLocks/>
          </p:cNvSpPr>
          <p:nvPr/>
        </p:nvSpPr>
        <p:spPr bwMode="auto">
          <a:xfrm>
            <a:off x="5090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2" name="Freeform 420"/>
          <p:cNvSpPr>
            <a:spLocks/>
          </p:cNvSpPr>
          <p:nvPr/>
        </p:nvSpPr>
        <p:spPr bwMode="auto">
          <a:xfrm>
            <a:off x="51155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3" name="Freeform 421"/>
          <p:cNvSpPr>
            <a:spLocks/>
          </p:cNvSpPr>
          <p:nvPr/>
        </p:nvSpPr>
        <p:spPr bwMode="auto">
          <a:xfrm>
            <a:off x="51409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4" name="Freeform 422"/>
          <p:cNvSpPr>
            <a:spLocks/>
          </p:cNvSpPr>
          <p:nvPr/>
        </p:nvSpPr>
        <p:spPr bwMode="auto">
          <a:xfrm>
            <a:off x="51663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5" name="Freeform 423"/>
          <p:cNvSpPr>
            <a:spLocks/>
          </p:cNvSpPr>
          <p:nvPr/>
        </p:nvSpPr>
        <p:spPr bwMode="auto">
          <a:xfrm>
            <a:off x="5191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6" name="Freeform 424"/>
          <p:cNvSpPr>
            <a:spLocks/>
          </p:cNvSpPr>
          <p:nvPr/>
        </p:nvSpPr>
        <p:spPr bwMode="auto">
          <a:xfrm>
            <a:off x="5217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7" name="Freeform 448"/>
          <p:cNvSpPr>
            <a:spLocks/>
          </p:cNvSpPr>
          <p:nvPr/>
        </p:nvSpPr>
        <p:spPr bwMode="auto">
          <a:xfrm>
            <a:off x="5826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8" name="Freeform 449"/>
          <p:cNvSpPr>
            <a:spLocks/>
          </p:cNvSpPr>
          <p:nvPr/>
        </p:nvSpPr>
        <p:spPr bwMode="auto">
          <a:xfrm>
            <a:off x="5852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19" name="Freeform 450"/>
          <p:cNvSpPr>
            <a:spLocks/>
          </p:cNvSpPr>
          <p:nvPr/>
        </p:nvSpPr>
        <p:spPr bwMode="auto">
          <a:xfrm>
            <a:off x="58775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0" name="Freeform 451"/>
          <p:cNvSpPr>
            <a:spLocks/>
          </p:cNvSpPr>
          <p:nvPr/>
        </p:nvSpPr>
        <p:spPr bwMode="auto">
          <a:xfrm>
            <a:off x="59029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1" name="Freeform 452"/>
          <p:cNvSpPr>
            <a:spLocks/>
          </p:cNvSpPr>
          <p:nvPr/>
        </p:nvSpPr>
        <p:spPr bwMode="auto">
          <a:xfrm>
            <a:off x="59283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2" name="Freeform 453"/>
          <p:cNvSpPr>
            <a:spLocks/>
          </p:cNvSpPr>
          <p:nvPr/>
        </p:nvSpPr>
        <p:spPr bwMode="auto">
          <a:xfrm>
            <a:off x="5953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3" name="Freeform 480"/>
          <p:cNvSpPr>
            <a:spLocks/>
          </p:cNvSpPr>
          <p:nvPr/>
        </p:nvSpPr>
        <p:spPr bwMode="auto">
          <a:xfrm>
            <a:off x="5907703" y="2004887"/>
            <a:ext cx="11113" cy="11113"/>
          </a:xfrm>
          <a:custGeom>
            <a:avLst/>
            <a:gdLst>
              <a:gd name="T0" fmla="*/ 6 w 6"/>
              <a:gd name="T1" fmla="*/ 4 h 6"/>
              <a:gd name="T2" fmla="*/ 6 w 6"/>
              <a:gd name="T3" fmla="*/ 3 h 6"/>
              <a:gd name="T4" fmla="*/ 5 w 6"/>
              <a:gd name="T5" fmla="*/ 2 h 6"/>
              <a:gd name="T6" fmla="*/ 4 w 6"/>
              <a:gd name="T7" fmla="*/ 1 h 6"/>
              <a:gd name="T8" fmla="*/ 3 w 6"/>
              <a:gd name="T9" fmla="*/ 0 h 6"/>
              <a:gd name="T10" fmla="*/ 3 w 6"/>
              <a:gd name="T11" fmla="*/ 0 h 6"/>
              <a:gd name="T12" fmla="*/ 2 w 6"/>
              <a:gd name="T13" fmla="*/ 1 h 6"/>
              <a:gd name="T14" fmla="*/ 1 w 6"/>
              <a:gd name="T15" fmla="*/ 2 h 6"/>
              <a:gd name="T16" fmla="*/ 0 w 6"/>
              <a:gd name="T17" fmla="*/ 3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6"/>
              <a:gd name="T55" fmla="*/ 0 h 6"/>
              <a:gd name="T56" fmla="*/ 6 w 6"/>
              <a:gd name="T57" fmla="*/ 6 h 6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6" h="6">
                <a:moveTo>
                  <a:pt x="6" y="4"/>
                </a:move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3" y="0"/>
                </a:lnTo>
                <a:lnTo>
                  <a:pt x="2" y="1"/>
                </a:lnTo>
                <a:lnTo>
                  <a:pt x="1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4" name="Freeform 498"/>
          <p:cNvSpPr>
            <a:spLocks/>
          </p:cNvSpPr>
          <p:nvPr/>
        </p:nvSpPr>
        <p:spPr bwMode="auto">
          <a:xfrm>
            <a:off x="5907703" y="2425575"/>
            <a:ext cx="11113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5" name="Freeform 499"/>
          <p:cNvSpPr>
            <a:spLocks/>
          </p:cNvSpPr>
          <p:nvPr/>
        </p:nvSpPr>
        <p:spPr bwMode="auto">
          <a:xfrm>
            <a:off x="5907703" y="2449387"/>
            <a:ext cx="11113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6" name="Freeform 500"/>
          <p:cNvSpPr>
            <a:spLocks/>
          </p:cNvSpPr>
          <p:nvPr/>
        </p:nvSpPr>
        <p:spPr bwMode="auto">
          <a:xfrm>
            <a:off x="5907703" y="2473200"/>
            <a:ext cx="11113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7" name="Freeform 501"/>
          <p:cNvSpPr>
            <a:spLocks/>
          </p:cNvSpPr>
          <p:nvPr/>
        </p:nvSpPr>
        <p:spPr bwMode="auto">
          <a:xfrm>
            <a:off x="5907703" y="2495425"/>
            <a:ext cx="11113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8" name="Freeform 502"/>
          <p:cNvSpPr>
            <a:spLocks/>
          </p:cNvSpPr>
          <p:nvPr/>
        </p:nvSpPr>
        <p:spPr bwMode="auto">
          <a:xfrm>
            <a:off x="5907703" y="2519237"/>
            <a:ext cx="11113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29" name="Freeform 503"/>
          <p:cNvSpPr>
            <a:spLocks/>
          </p:cNvSpPr>
          <p:nvPr/>
        </p:nvSpPr>
        <p:spPr bwMode="auto">
          <a:xfrm>
            <a:off x="5907703" y="2543050"/>
            <a:ext cx="11113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0" name="Freeform 504"/>
          <p:cNvSpPr>
            <a:spLocks/>
          </p:cNvSpPr>
          <p:nvPr/>
        </p:nvSpPr>
        <p:spPr bwMode="auto">
          <a:xfrm>
            <a:off x="5907703" y="2566862"/>
            <a:ext cx="11113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1" name="Freeform 505"/>
          <p:cNvSpPr>
            <a:spLocks/>
          </p:cNvSpPr>
          <p:nvPr/>
        </p:nvSpPr>
        <p:spPr bwMode="auto">
          <a:xfrm>
            <a:off x="5907703" y="2589087"/>
            <a:ext cx="11113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5 w 6"/>
              <a:gd name="T5" fmla="*/ 1 h 6"/>
              <a:gd name="T6" fmla="*/ 4 w 6"/>
              <a:gd name="T7" fmla="*/ 0 h 6"/>
              <a:gd name="T8" fmla="*/ 3 w 6"/>
              <a:gd name="T9" fmla="*/ 0 h 6"/>
              <a:gd name="T10" fmla="*/ 2 w 6"/>
              <a:gd name="T11" fmla="*/ 0 h 6"/>
              <a:gd name="T12" fmla="*/ 1 w 6"/>
              <a:gd name="T13" fmla="*/ 0 h 6"/>
              <a:gd name="T14" fmla="*/ 0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0 w 6"/>
              <a:gd name="T23" fmla="*/ 5 h 6"/>
              <a:gd name="T24" fmla="*/ 1 w 6"/>
              <a:gd name="T25" fmla="*/ 6 h 6"/>
              <a:gd name="T26" fmla="*/ 2 w 6"/>
              <a:gd name="T27" fmla="*/ 6 h 6"/>
              <a:gd name="T28" fmla="*/ 3 w 6"/>
              <a:gd name="T29" fmla="*/ 6 h 6"/>
              <a:gd name="T30" fmla="*/ 4 w 6"/>
              <a:gd name="T31" fmla="*/ 6 h 6"/>
              <a:gd name="T32" fmla="*/ 5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5" y="1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2" name="Freeform 523"/>
          <p:cNvSpPr>
            <a:spLocks/>
          </p:cNvSpPr>
          <p:nvPr/>
        </p:nvSpPr>
        <p:spPr bwMode="auto">
          <a:xfrm>
            <a:off x="5904528" y="301136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3" name="Freeform 524"/>
          <p:cNvSpPr>
            <a:spLocks/>
          </p:cNvSpPr>
          <p:nvPr/>
        </p:nvSpPr>
        <p:spPr bwMode="auto">
          <a:xfrm>
            <a:off x="5904528" y="3033587"/>
            <a:ext cx="12700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4" name="Freeform 525"/>
          <p:cNvSpPr>
            <a:spLocks/>
          </p:cNvSpPr>
          <p:nvPr/>
        </p:nvSpPr>
        <p:spPr bwMode="auto">
          <a:xfrm>
            <a:off x="5904528" y="3057400"/>
            <a:ext cx="12700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5" name="Freeform 526"/>
          <p:cNvSpPr>
            <a:spLocks/>
          </p:cNvSpPr>
          <p:nvPr/>
        </p:nvSpPr>
        <p:spPr bwMode="auto">
          <a:xfrm>
            <a:off x="5904528" y="308121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6" name="Freeform 527"/>
          <p:cNvSpPr>
            <a:spLocks/>
          </p:cNvSpPr>
          <p:nvPr/>
        </p:nvSpPr>
        <p:spPr bwMode="auto">
          <a:xfrm>
            <a:off x="5904528" y="3105025"/>
            <a:ext cx="12700" cy="11112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7" name="Freeform 528"/>
          <p:cNvSpPr>
            <a:spLocks/>
          </p:cNvSpPr>
          <p:nvPr/>
        </p:nvSpPr>
        <p:spPr bwMode="auto">
          <a:xfrm>
            <a:off x="5904528" y="3127250"/>
            <a:ext cx="12700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8" name="Freeform 529"/>
          <p:cNvSpPr>
            <a:spLocks/>
          </p:cNvSpPr>
          <p:nvPr/>
        </p:nvSpPr>
        <p:spPr bwMode="auto">
          <a:xfrm>
            <a:off x="5904528" y="3151062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39" name="Freeform 531"/>
          <p:cNvSpPr>
            <a:spLocks/>
          </p:cNvSpPr>
          <p:nvPr/>
        </p:nvSpPr>
        <p:spPr bwMode="auto">
          <a:xfrm>
            <a:off x="5904528" y="3198687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0" name="Freeform 532"/>
          <p:cNvSpPr>
            <a:spLocks/>
          </p:cNvSpPr>
          <p:nvPr/>
        </p:nvSpPr>
        <p:spPr bwMode="auto">
          <a:xfrm>
            <a:off x="5904528" y="3220912"/>
            <a:ext cx="12700" cy="12700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4 h 6"/>
              <a:gd name="T22" fmla="*/ 1 w 6"/>
              <a:gd name="T23" fmla="*/ 5 h 6"/>
              <a:gd name="T24" fmla="*/ 2 w 6"/>
              <a:gd name="T25" fmla="*/ 6 h 6"/>
              <a:gd name="T26" fmla="*/ 3 w 6"/>
              <a:gd name="T27" fmla="*/ 6 h 6"/>
              <a:gd name="T28" fmla="*/ 4 w 6"/>
              <a:gd name="T29" fmla="*/ 6 h 6"/>
              <a:gd name="T30" fmla="*/ 5 w 6"/>
              <a:gd name="T31" fmla="*/ 6 h 6"/>
              <a:gd name="T32" fmla="*/ 6 w 6"/>
              <a:gd name="T33" fmla="*/ 5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1" y="5"/>
                </a:lnTo>
                <a:lnTo>
                  <a:pt x="2" y="6"/>
                </a:lnTo>
                <a:lnTo>
                  <a:pt x="3" y="6"/>
                </a:lnTo>
                <a:lnTo>
                  <a:pt x="4" y="6"/>
                </a:lnTo>
                <a:lnTo>
                  <a:pt x="5" y="6"/>
                </a:lnTo>
                <a:lnTo>
                  <a:pt x="6" y="5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1" name="Freeform 629"/>
          <p:cNvSpPr>
            <a:spLocks/>
          </p:cNvSpPr>
          <p:nvPr/>
        </p:nvSpPr>
        <p:spPr bwMode="auto">
          <a:xfrm>
            <a:off x="5902941" y="5491037"/>
            <a:ext cx="12700" cy="11113"/>
          </a:xfrm>
          <a:custGeom>
            <a:avLst/>
            <a:gdLst>
              <a:gd name="T0" fmla="*/ 6 w 6"/>
              <a:gd name="T1" fmla="*/ 3 h 6"/>
              <a:gd name="T2" fmla="*/ 6 w 6"/>
              <a:gd name="T3" fmla="*/ 2 h 6"/>
              <a:gd name="T4" fmla="*/ 6 w 6"/>
              <a:gd name="T5" fmla="*/ 1 h 6"/>
              <a:gd name="T6" fmla="*/ 5 w 6"/>
              <a:gd name="T7" fmla="*/ 0 h 6"/>
              <a:gd name="T8" fmla="*/ 4 w 6"/>
              <a:gd name="T9" fmla="*/ 0 h 6"/>
              <a:gd name="T10" fmla="*/ 3 w 6"/>
              <a:gd name="T11" fmla="*/ 0 h 6"/>
              <a:gd name="T12" fmla="*/ 2 w 6"/>
              <a:gd name="T13" fmla="*/ 0 h 6"/>
              <a:gd name="T14" fmla="*/ 1 w 6"/>
              <a:gd name="T15" fmla="*/ 1 h 6"/>
              <a:gd name="T16" fmla="*/ 0 w 6"/>
              <a:gd name="T17" fmla="*/ 2 h 6"/>
              <a:gd name="T18" fmla="*/ 0 w 6"/>
              <a:gd name="T19" fmla="*/ 3 h 6"/>
              <a:gd name="T20" fmla="*/ 0 w 6"/>
              <a:gd name="T21" fmla="*/ 3 h 6"/>
              <a:gd name="T22" fmla="*/ 1 w 6"/>
              <a:gd name="T23" fmla="*/ 4 h 6"/>
              <a:gd name="T24" fmla="*/ 2 w 6"/>
              <a:gd name="T25" fmla="*/ 5 h 6"/>
              <a:gd name="T26" fmla="*/ 3 w 6"/>
              <a:gd name="T27" fmla="*/ 6 h 6"/>
              <a:gd name="T28" fmla="*/ 3 w 6"/>
              <a:gd name="T29" fmla="*/ 6 h 6"/>
              <a:gd name="T30" fmla="*/ 4 w 6"/>
              <a:gd name="T31" fmla="*/ 5 h 6"/>
              <a:gd name="T32" fmla="*/ 5 w 6"/>
              <a:gd name="T33" fmla="*/ 4 h 6"/>
              <a:gd name="T34" fmla="*/ 6 w 6"/>
              <a:gd name="T35" fmla="*/ 4 h 6"/>
              <a:gd name="T36" fmla="*/ 6 w 6"/>
              <a:gd name="T37" fmla="*/ 3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6" y="3"/>
                </a:moveTo>
                <a:lnTo>
                  <a:pt x="6" y="2"/>
                </a:lnTo>
                <a:lnTo>
                  <a:pt x="6" y="1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1" y="4"/>
                </a:lnTo>
                <a:lnTo>
                  <a:pt x="2" y="5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4"/>
                </a:lnTo>
                <a:lnTo>
                  <a:pt x="6" y="3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2" name="Rectangle 630"/>
          <p:cNvSpPr>
            <a:spLocks noChangeArrowheads="1"/>
          </p:cNvSpPr>
          <p:nvPr/>
        </p:nvSpPr>
        <p:spPr bwMode="auto">
          <a:xfrm>
            <a:off x="727691" y="3779712"/>
            <a:ext cx="17287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43" name="Rectangle 655"/>
          <p:cNvSpPr>
            <a:spLocks noChangeArrowheads="1"/>
          </p:cNvSpPr>
          <p:nvPr/>
        </p:nvSpPr>
        <p:spPr bwMode="auto">
          <a:xfrm>
            <a:off x="5820391" y="2454150"/>
            <a:ext cx="428625" cy="26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44" name="Oval 657"/>
          <p:cNvSpPr>
            <a:spLocks noChangeArrowheads="1"/>
          </p:cNvSpPr>
          <p:nvPr/>
        </p:nvSpPr>
        <p:spPr bwMode="auto">
          <a:xfrm>
            <a:off x="5887066" y="2420812"/>
            <a:ext cx="125412" cy="114300"/>
          </a:xfrm>
          <a:prstGeom prst="ellipse">
            <a:avLst/>
          </a:prstGeom>
          <a:solidFill>
            <a:srgbClr val="000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45" name="Line 659"/>
          <p:cNvSpPr>
            <a:spLocks noChangeShapeType="1"/>
          </p:cNvSpPr>
          <p:nvPr/>
        </p:nvSpPr>
        <p:spPr bwMode="auto">
          <a:xfrm flipV="1">
            <a:off x="2872403" y="2173162"/>
            <a:ext cx="3175" cy="31972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6" name="Freeform 660"/>
          <p:cNvSpPr>
            <a:spLocks/>
          </p:cNvSpPr>
          <p:nvPr/>
        </p:nvSpPr>
        <p:spPr bwMode="auto">
          <a:xfrm>
            <a:off x="2832716" y="2001712"/>
            <a:ext cx="87312" cy="177800"/>
          </a:xfrm>
          <a:custGeom>
            <a:avLst/>
            <a:gdLst>
              <a:gd name="T0" fmla="*/ 41 w 41"/>
              <a:gd name="T1" fmla="*/ 91 h 91"/>
              <a:gd name="T2" fmla="*/ 21 w 41"/>
              <a:gd name="T3" fmla="*/ 0 h 91"/>
              <a:gd name="T4" fmla="*/ 0 w 41"/>
              <a:gd name="T5" fmla="*/ 91 h 91"/>
              <a:gd name="T6" fmla="*/ 41 w 41"/>
              <a:gd name="T7" fmla="*/ 91 h 91"/>
              <a:gd name="T8" fmla="*/ 0 60000 65536"/>
              <a:gd name="T9" fmla="*/ 0 60000 65536"/>
              <a:gd name="T10" fmla="*/ 0 60000 65536"/>
              <a:gd name="T11" fmla="*/ 0 60000 65536"/>
              <a:gd name="T12" fmla="*/ 0 w 41"/>
              <a:gd name="T13" fmla="*/ 0 h 91"/>
              <a:gd name="T14" fmla="*/ 41 w 41"/>
              <a:gd name="T15" fmla="*/ 91 h 9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1" h="91">
                <a:moveTo>
                  <a:pt x="41" y="91"/>
                </a:moveTo>
                <a:lnTo>
                  <a:pt x="21" y="0"/>
                </a:lnTo>
                <a:lnTo>
                  <a:pt x="0" y="91"/>
                </a:lnTo>
                <a:lnTo>
                  <a:pt x="41" y="91"/>
                </a:lnTo>
                <a:close/>
              </a:path>
            </a:pathLst>
          </a:custGeom>
          <a:solidFill>
            <a:srgbClr val="000000"/>
          </a:solidFill>
          <a:ln w="28575" cmpd="sng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7" name="Line 662"/>
          <p:cNvSpPr>
            <a:spLocks noChangeShapeType="1"/>
          </p:cNvSpPr>
          <p:nvPr/>
        </p:nvSpPr>
        <p:spPr bwMode="auto">
          <a:xfrm>
            <a:off x="2894628" y="5370387"/>
            <a:ext cx="3468688" cy="158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8" name="Freeform 663"/>
          <p:cNvSpPr>
            <a:spLocks/>
          </p:cNvSpPr>
          <p:nvPr/>
        </p:nvSpPr>
        <p:spPr bwMode="auto">
          <a:xfrm>
            <a:off x="6360141" y="5330700"/>
            <a:ext cx="192087" cy="80962"/>
          </a:xfrm>
          <a:custGeom>
            <a:avLst/>
            <a:gdLst>
              <a:gd name="T0" fmla="*/ 0 w 91"/>
              <a:gd name="T1" fmla="*/ 41 h 41"/>
              <a:gd name="T2" fmla="*/ 91 w 91"/>
              <a:gd name="T3" fmla="*/ 20 h 41"/>
              <a:gd name="T4" fmla="*/ 0 w 91"/>
              <a:gd name="T5" fmla="*/ 0 h 41"/>
              <a:gd name="T6" fmla="*/ 0 w 91"/>
              <a:gd name="T7" fmla="*/ 41 h 41"/>
              <a:gd name="T8" fmla="*/ 0 60000 65536"/>
              <a:gd name="T9" fmla="*/ 0 60000 65536"/>
              <a:gd name="T10" fmla="*/ 0 60000 65536"/>
              <a:gd name="T11" fmla="*/ 0 60000 65536"/>
              <a:gd name="T12" fmla="*/ 0 w 91"/>
              <a:gd name="T13" fmla="*/ 0 h 41"/>
              <a:gd name="T14" fmla="*/ 91 w 91"/>
              <a:gd name="T15" fmla="*/ 41 h 4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91" h="41">
                <a:moveTo>
                  <a:pt x="0" y="41"/>
                </a:moveTo>
                <a:lnTo>
                  <a:pt x="91" y="20"/>
                </a:lnTo>
                <a:lnTo>
                  <a:pt x="0" y="0"/>
                </a:lnTo>
                <a:lnTo>
                  <a:pt x="0" y="41"/>
                </a:lnTo>
                <a:close/>
              </a:path>
            </a:pathLst>
          </a:custGeom>
          <a:solidFill>
            <a:srgbClr val="000000"/>
          </a:solidFill>
          <a:ln w="28575" cmpd="sng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49" name="Freeform 664"/>
          <p:cNvSpPr>
            <a:spLocks/>
          </p:cNvSpPr>
          <p:nvPr/>
        </p:nvSpPr>
        <p:spPr bwMode="auto">
          <a:xfrm>
            <a:off x="2869228" y="2171575"/>
            <a:ext cx="3400425" cy="3194050"/>
          </a:xfrm>
          <a:custGeom>
            <a:avLst/>
            <a:gdLst>
              <a:gd name="T0" fmla="*/ 0 w 1607"/>
              <a:gd name="T1" fmla="*/ 1632 h 1639"/>
              <a:gd name="T2" fmla="*/ 7 w 1607"/>
              <a:gd name="T3" fmla="*/ 1639 h 1639"/>
              <a:gd name="T4" fmla="*/ 1607 w 1607"/>
              <a:gd name="T5" fmla="*/ 7 h 1639"/>
              <a:gd name="T6" fmla="*/ 1600 w 1607"/>
              <a:gd name="T7" fmla="*/ 0 h 1639"/>
              <a:gd name="T8" fmla="*/ 0 w 1607"/>
              <a:gd name="T9" fmla="*/ 1632 h 163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607"/>
              <a:gd name="T16" fmla="*/ 0 h 1639"/>
              <a:gd name="T17" fmla="*/ 1607 w 1607"/>
              <a:gd name="T18" fmla="*/ 1639 h 163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607" h="1639">
                <a:moveTo>
                  <a:pt x="0" y="1632"/>
                </a:moveTo>
                <a:lnTo>
                  <a:pt x="7" y="1639"/>
                </a:lnTo>
                <a:lnTo>
                  <a:pt x="1607" y="7"/>
                </a:lnTo>
                <a:lnTo>
                  <a:pt x="1600" y="0"/>
                </a:lnTo>
                <a:lnTo>
                  <a:pt x="0" y="1632"/>
                </a:lnTo>
                <a:close/>
              </a:path>
            </a:pathLst>
          </a:custGeom>
          <a:solidFill>
            <a:srgbClr val="0000FF"/>
          </a:solidFill>
          <a:ln w="28575" cmpd="sng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0" name="Rectangle 973"/>
          <p:cNvSpPr>
            <a:spLocks noChangeArrowheads="1"/>
          </p:cNvSpPr>
          <p:nvPr/>
        </p:nvSpPr>
        <p:spPr bwMode="auto">
          <a:xfrm>
            <a:off x="4621828" y="5370387"/>
            <a:ext cx="1627188" cy="3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51" name="Rectangle 974"/>
          <p:cNvSpPr>
            <a:spLocks noChangeArrowheads="1"/>
          </p:cNvSpPr>
          <p:nvPr/>
        </p:nvSpPr>
        <p:spPr bwMode="auto">
          <a:xfrm>
            <a:off x="1884363" y="5923315"/>
            <a:ext cx="5183187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52" name="Freeform 1073"/>
          <p:cNvSpPr>
            <a:spLocks/>
          </p:cNvSpPr>
          <p:nvPr/>
        </p:nvSpPr>
        <p:spPr bwMode="auto">
          <a:xfrm>
            <a:off x="5090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3" name="Freeform 1074"/>
          <p:cNvSpPr>
            <a:spLocks/>
          </p:cNvSpPr>
          <p:nvPr/>
        </p:nvSpPr>
        <p:spPr bwMode="auto">
          <a:xfrm>
            <a:off x="51155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4" name="Freeform 1075"/>
          <p:cNvSpPr>
            <a:spLocks/>
          </p:cNvSpPr>
          <p:nvPr/>
        </p:nvSpPr>
        <p:spPr bwMode="auto">
          <a:xfrm>
            <a:off x="51409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5" name="Freeform 1076"/>
          <p:cNvSpPr>
            <a:spLocks/>
          </p:cNvSpPr>
          <p:nvPr/>
        </p:nvSpPr>
        <p:spPr bwMode="auto">
          <a:xfrm>
            <a:off x="51663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6" name="Freeform 1077"/>
          <p:cNvSpPr>
            <a:spLocks/>
          </p:cNvSpPr>
          <p:nvPr/>
        </p:nvSpPr>
        <p:spPr bwMode="auto">
          <a:xfrm>
            <a:off x="5191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7" name="Freeform 1078"/>
          <p:cNvSpPr>
            <a:spLocks/>
          </p:cNvSpPr>
          <p:nvPr/>
        </p:nvSpPr>
        <p:spPr bwMode="auto">
          <a:xfrm>
            <a:off x="5217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8" name="Freeform 1102"/>
          <p:cNvSpPr>
            <a:spLocks/>
          </p:cNvSpPr>
          <p:nvPr/>
        </p:nvSpPr>
        <p:spPr bwMode="auto">
          <a:xfrm>
            <a:off x="5826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59" name="Freeform 1103"/>
          <p:cNvSpPr>
            <a:spLocks/>
          </p:cNvSpPr>
          <p:nvPr/>
        </p:nvSpPr>
        <p:spPr bwMode="auto">
          <a:xfrm>
            <a:off x="58521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60" name="Freeform 1104"/>
          <p:cNvSpPr>
            <a:spLocks/>
          </p:cNvSpPr>
          <p:nvPr/>
        </p:nvSpPr>
        <p:spPr bwMode="auto">
          <a:xfrm>
            <a:off x="58775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61" name="Freeform 1105"/>
          <p:cNvSpPr>
            <a:spLocks/>
          </p:cNvSpPr>
          <p:nvPr/>
        </p:nvSpPr>
        <p:spPr bwMode="auto">
          <a:xfrm>
            <a:off x="59029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62" name="Freeform 1106"/>
          <p:cNvSpPr>
            <a:spLocks/>
          </p:cNvSpPr>
          <p:nvPr/>
        </p:nvSpPr>
        <p:spPr bwMode="auto">
          <a:xfrm>
            <a:off x="59283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63" name="Freeform 1107"/>
          <p:cNvSpPr>
            <a:spLocks/>
          </p:cNvSpPr>
          <p:nvPr/>
        </p:nvSpPr>
        <p:spPr bwMode="auto">
          <a:xfrm>
            <a:off x="5953741" y="2484312"/>
            <a:ext cx="12700" cy="11113"/>
          </a:xfrm>
          <a:custGeom>
            <a:avLst/>
            <a:gdLst>
              <a:gd name="T0" fmla="*/ 3 w 6"/>
              <a:gd name="T1" fmla="*/ 0 h 6"/>
              <a:gd name="T2" fmla="*/ 2 w 6"/>
              <a:gd name="T3" fmla="*/ 0 h 6"/>
              <a:gd name="T4" fmla="*/ 1 w 6"/>
              <a:gd name="T5" fmla="*/ 1 h 6"/>
              <a:gd name="T6" fmla="*/ 0 w 6"/>
              <a:gd name="T7" fmla="*/ 2 h 6"/>
              <a:gd name="T8" fmla="*/ 0 w 6"/>
              <a:gd name="T9" fmla="*/ 3 h 6"/>
              <a:gd name="T10" fmla="*/ 0 w 6"/>
              <a:gd name="T11" fmla="*/ 4 h 6"/>
              <a:gd name="T12" fmla="*/ 0 w 6"/>
              <a:gd name="T13" fmla="*/ 5 h 6"/>
              <a:gd name="T14" fmla="*/ 1 w 6"/>
              <a:gd name="T15" fmla="*/ 6 h 6"/>
              <a:gd name="T16" fmla="*/ 2 w 6"/>
              <a:gd name="T17" fmla="*/ 6 h 6"/>
              <a:gd name="T18" fmla="*/ 3 w 6"/>
              <a:gd name="T19" fmla="*/ 6 h 6"/>
              <a:gd name="T20" fmla="*/ 3 w 6"/>
              <a:gd name="T21" fmla="*/ 6 h 6"/>
              <a:gd name="T22" fmla="*/ 4 w 6"/>
              <a:gd name="T23" fmla="*/ 5 h 6"/>
              <a:gd name="T24" fmla="*/ 5 w 6"/>
              <a:gd name="T25" fmla="*/ 4 h 6"/>
              <a:gd name="T26" fmla="*/ 6 w 6"/>
              <a:gd name="T27" fmla="*/ 3 h 6"/>
              <a:gd name="T28" fmla="*/ 6 w 6"/>
              <a:gd name="T29" fmla="*/ 3 h 6"/>
              <a:gd name="T30" fmla="*/ 5 w 6"/>
              <a:gd name="T31" fmla="*/ 2 h 6"/>
              <a:gd name="T32" fmla="*/ 4 w 6"/>
              <a:gd name="T33" fmla="*/ 1 h 6"/>
              <a:gd name="T34" fmla="*/ 4 w 6"/>
              <a:gd name="T35" fmla="*/ 0 h 6"/>
              <a:gd name="T36" fmla="*/ 3 w 6"/>
              <a:gd name="T37" fmla="*/ 0 h 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"/>
              <a:gd name="T58" fmla="*/ 0 h 6"/>
              <a:gd name="T59" fmla="*/ 6 w 6"/>
              <a:gd name="T60" fmla="*/ 6 h 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" h="6">
                <a:moveTo>
                  <a:pt x="3" y="0"/>
                </a:moveTo>
                <a:lnTo>
                  <a:pt x="2" y="0"/>
                </a:lnTo>
                <a:lnTo>
                  <a:pt x="1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2" y="6"/>
                </a:lnTo>
                <a:lnTo>
                  <a:pt x="3" y="6"/>
                </a:lnTo>
                <a:lnTo>
                  <a:pt x="4" y="5"/>
                </a:lnTo>
                <a:lnTo>
                  <a:pt x="5" y="4"/>
                </a:lnTo>
                <a:lnTo>
                  <a:pt x="6" y="3"/>
                </a:lnTo>
                <a:lnTo>
                  <a:pt x="5" y="2"/>
                </a:lnTo>
                <a:lnTo>
                  <a:pt x="4" y="1"/>
                </a:lnTo>
                <a:lnTo>
                  <a:pt x="4" y="0"/>
                </a:lnTo>
                <a:lnTo>
                  <a:pt x="3" y="0"/>
                </a:lnTo>
                <a:close/>
              </a:path>
            </a:pathLst>
          </a:custGeom>
          <a:solidFill>
            <a:srgbClr val="000000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5264" name="Rectangle 1284"/>
          <p:cNvSpPr>
            <a:spLocks noChangeArrowheads="1"/>
          </p:cNvSpPr>
          <p:nvPr/>
        </p:nvSpPr>
        <p:spPr bwMode="auto">
          <a:xfrm>
            <a:off x="727691" y="3779712"/>
            <a:ext cx="17287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5265" name="Rectangle 1310"/>
          <p:cNvSpPr>
            <a:spLocks noChangeArrowheads="1"/>
          </p:cNvSpPr>
          <p:nvPr/>
        </p:nvSpPr>
        <p:spPr bwMode="auto">
          <a:xfrm>
            <a:off x="5820391" y="2454150"/>
            <a:ext cx="428625" cy="26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2" name="Group 1335"/>
          <p:cNvGrpSpPr>
            <a:grpSpLocks/>
          </p:cNvGrpSpPr>
          <p:nvPr/>
        </p:nvGrpSpPr>
        <p:grpSpPr bwMode="auto">
          <a:xfrm>
            <a:off x="5848966" y="2430337"/>
            <a:ext cx="284162" cy="330200"/>
            <a:chOff x="3773" y="1598"/>
            <a:chExt cx="179" cy="208"/>
          </a:xfrm>
        </p:grpSpPr>
        <p:sp>
          <p:nvSpPr>
            <p:cNvPr id="5294" name="Rectangle 656"/>
            <p:cNvSpPr>
              <a:spLocks noChangeArrowheads="1"/>
            </p:cNvSpPr>
            <p:nvPr/>
          </p:nvSpPr>
          <p:spPr bwMode="auto">
            <a:xfrm>
              <a:off x="3860" y="1652"/>
              <a:ext cx="92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 dirty="0">
                  <a:solidFill>
                    <a:srgbClr val="000000"/>
                  </a:solidFill>
                </a:rPr>
                <a:t>B</a:t>
              </a:r>
              <a:endParaRPr lang="en-US" sz="1600" b="1" dirty="0"/>
            </a:p>
          </p:txBody>
        </p:sp>
        <p:sp>
          <p:nvSpPr>
            <p:cNvPr id="5295" name="Oval 1311"/>
            <p:cNvSpPr>
              <a:spLocks noChangeArrowheads="1"/>
            </p:cNvSpPr>
            <p:nvPr/>
          </p:nvSpPr>
          <p:spPr bwMode="auto">
            <a:xfrm>
              <a:off x="3773" y="1598"/>
              <a:ext cx="97" cy="9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267" name="Text Box 1312"/>
          <p:cNvSpPr txBox="1">
            <a:spLocks noChangeArrowheads="1"/>
          </p:cNvSpPr>
          <p:nvPr/>
        </p:nvSpPr>
        <p:spPr bwMode="auto">
          <a:xfrm>
            <a:off x="0" y="65417"/>
            <a:ext cx="914400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GB" sz="2600" b="1" dirty="0"/>
              <a:t>Pure risk </a:t>
            </a:r>
            <a:r>
              <a:rPr lang="en-US" sz="2600" b="1" dirty="0"/>
              <a:t>has only negative consequences (A to C).</a:t>
            </a:r>
            <a:r>
              <a:rPr lang="en-GB" sz="2600" b="1" dirty="0"/>
              <a:t> </a:t>
            </a:r>
            <a:r>
              <a:rPr lang="en-US" sz="2600" b="1" dirty="0"/>
              <a:t>Speculative risk can have both positive (A to B) </a:t>
            </a:r>
            <a:r>
              <a:rPr lang="en-US" sz="2600" b="1" dirty="0" smtClean="0"/>
              <a:t>and </a:t>
            </a:r>
            <a:br>
              <a:rPr lang="en-US" sz="2600" b="1" dirty="0" smtClean="0"/>
            </a:br>
            <a:r>
              <a:rPr lang="en-US" sz="2600" b="1" dirty="0" smtClean="0"/>
              <a:t>negative </a:t>
            </a:r>
            <a:r>
              <a:rPr lang="en-US" sz="2600" b="1" dirty="0"/>
              <a:t>(A to </a:t>
            </a:r>
            <a:r>
              <a:rPr lang="en-US" sz="2600" b="1" dirty="0" smtClean="0"/>
              <a:t>D </a:t>
            </a:r>
            <a:r>
              <a:rPr lang="en-US" sz="2600" b="1" dirty="0"/>
              <a:t>or A to E) consequences</a:t>
            </a:r>
          </a:p>
        </p:txBody>
      </p:sp>
      <p:sp>
        <p:nvSpPr>
          <p:cNvPr id="5268" name="Text Box 1313"/>
          <p:cNvSpPr txBox="1">
            <a:spLocks noChangeArrowheads="1"/>
          </p:cNvSpPr>
          <p:nvPr/>
        </p:nvSpPr>
        <p:spPr bwMode="auto">
          <a:xfrm>
            <a:off x="1369041" y="1685800"/>
            <a:ext cx="169227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600" dirty="0" smtClean="0"/>
              <a:t>Level/nature </a:t>
            </a:r>
            <a:r>
              <a:rPr lang="en-GB" sz="1600" dirty="0"/>
              <a:t>of market requirements</a:t>
            </a:r>
          </a:p>
        </p:txBody>
      </p:sp>
      <p:sp>
        <p:nvSpPr>
          <p:cNvPr id="5269" name="Text Box 1314"/>
          <p:cNvSpPr txBox="1">
            <a:spLocks noChangeArrowheads="1"/>
          </p:cNvSpPr>
          <p:nvPr/>
        </p:nvSpPr>
        <p:spPr bwMode="auto">
          <a:xfrm>
            <a:off x="2543791" y="5508500"/>
            <a:ext cx="4699000" cy="28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600" dirty="0" smtClean="0"/>
              <a:t>Level/nature </a:t>
            </a:r>
            <a:r>
              <a:rPr lang="en-GB" sz="1600" dirty="0"/>
              <a:t>of operations resource capability</a:t>
            </a:r>
          </a:p>
        </p:txBody>
      </p:sp>
      <p:grpSp>
        <p:nvGrpSpPr>
          <p:cNvPr id="3" name="Group 1339"/>
          <p:cNvGrpSpPr>
            <a:grpSpLocks/>
          </p:cNvGrpSpPr>
          <p:nvPr/>
        </p:nvGrpSpPr>
        <p:grpSpPr bwMode="auto">
          <a:xfrm>
            <a:off x="737216" y="3662237"/>
            <a:ext cx="3440112" cy="993775"/>
            <a:chOff x="553" y="2374"/>
            <a:chExt cx="2167" cy="626"/>
          </a:xfrm>
        </p:grpSpPr>
        <p:sp>
          <p:nvSpPr>
            <p:cNvPr id="5292" name="Rectangle 1285"/>
            <p:cNvSpPr>
              <a:spLocks noChangeArrowheads="1"/>
            </p:cNvSpPr>
            <p:nvPr/>
          </p:nvSpPr>
          <p:spPr bwMode="auto">
            <a:xfrm>
              <a:off x="553" y="2538"/>
              <a:ext cx="1154" cy="4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r"/>
              <a:r>
                <a:rPr lang="en-US" sz="1600" dirty="0">
                  <a:solidFill>
                    <a:srgbClr val="000000"/>
                  </a:solidFill>
                </a:rPr>
                <a:t>Pure risk has only negative consequences</a:t>
              </a:r>
              <a:endParaRPr lang="en-US" sz="1600" dirty="0"/>
            </a:p>
          </p:txBody>
        </p:sp>
        <p:sp>
          <p:nvSpPr>
            <p:cNvPr id="5293" name="Line 1321"/>
            <p:cNvSpPr>
              <a:spLocks noChangeShapeType="1"/>
            </p:cNvSpPr>
            <p:nvPr/>
          </p:nvSpPr>
          <p:spPr bwMode="auto">
            <a:xfrm flipV="1">
              <a:off x="1744" y="2374"/>
              <a:ext cx="976" cy="316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1334"/>
          <p:cNvGrpSpPr>
            <a:grpSpLocks/>
          </p:cNvGrpSpPr>
          <p:nvPr/>
        </p:nvGrpSpPr>
        <p:grpSpPr bwMode="auto">
          <a:xfrm>
            <a:off x="4677391" y="3552700"/>
            <a:ext cx="174625" cy="385762"/>
            <a:chOff x="3035" y="2305"/>
            <a:chExt cx="110" cy="243"/>
          </a:xfrm>
        </p:grpSpPr>
        <p:sp>
          <p:nvSpPr>
            <p:cNvPr id="5290" name="Rectangle 321"/>
            <p:cNvSpPr>
              <a:spLocks noChangeArrowheads="1"/>
            </p:cNvSpPr>
            <p:nvPr/>
          </p:nvSpPr>
          <p:spPr bwMode="auto">
            <a:xfrm>
              <a:off x="3053" y="2394"/>
              <a:ext cx="92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 dirty="0">
                  <a:solidFill>
                    <a:srgbClr val="000000"/>
                  </a:solidFill>
                </a:rPr>
                <a:t>A</a:t>
              </a:r>
              <a:endParaRPr lang="en-US" sz="1600" b="1" dirty="0"/>
            </a:p>
          </p:txBody>
        </p:sp>
        <p:sp>
          <p:nvSpPr>
            <p:cNvPr id="5291" name="Oval 1303"/>
            <p:cNvSpPr>
              <a:spLocks noChangeArrowheads="1"/>
            </p:cNvSpPr>
            <p:nvPr/>
          </p:nvSpPr>
          <p:spPr bwMode="auto">
            <a:xfrm>
              <a:off x="3035" y="2305"/>
              <a:ext cx="97" cy="9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grpSp>
        <p:nvGrpSpPr>
          <p:cNvPr id="5" name="Group 1340"/>
          <p:cNvGrpSpPr>
            <a:grpSpLocks/>
          </p:cNvGrpSpPr>
          <p:nvPr/>
        </p:nvGrpSpPr>
        <p:grpSpPr bwMode="auto">
          <a:xfrm>
            <a:off x="5206028" y="2597025"/>
            <a:ext cx="3287713" cy="1965325"/>
            <a:chOff x="3368" y="1703"/>
            <a:chExt cx="2071" cy="1238"/>
          </a:xfrm>
        </p:grpSpPr>
        <p:sp>
          <p:nvSpPr>
            <p:cNvPr id="5287" name="Rectangle 1322"/>
            <p:cNvSpPr>
              <a:spLocks noChangeArrowheads="1"/>
            </p:cNvSpPr>
            <p:nvPr/>
          </p:nvSpPr>
          <p:spPr bwMode="auto">
            <a:xfrm>
              <a:off x="4286" y="2325"/>
              <a:ext cx="1153" cy="6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r>
                <a:rPr lang="en-US" sz="1600" dirty="0">
                  <a:solidFill>
                    <a:srgbClr val="000000"/>
                  </a:solidFill>
                </a:rPr>
                <a:t>Speculative risk can have both positive and </a:t>
              </a:r>
              <a:r>
                <a:rPr lang="en-US" sz="1600" dirty="0" smtClean="0">
                  <a:solidFill>
                    <a:srgbClr val="000000"/>
                  </a:solidFill>
                </a:rPr>
                <a:t>negative </a:t>
              </a:r>
              <a:r>
                <a:rPr lang="en-US" sz="1600" dirty="0">
                  <a:solidFill>
                    <a:srgbClr val="000000"/>
                  </a:solidFill>
                </a:rPr>
                <a:t>consequences</a:t>
              </a:r>
              <a:endParaRPr lang="en-US" sz="1600" dirty="0"/>
            </a:p>
          </p:txBody>
        </p:sp>
        <p:sp>
          <p:nvSpPr>
            <p:cNvPr id="5288" name="Line 1323"/>
            <p:cNvSpPr>
              <a:spLocks noChangeShapeType="1"/>
            </p:cNvSpPr>
            <p:nvPr/>
          </p:nvSpPr>
          <p:spPr bwMode="auto">
            <a:xfrm flipH="1" flipV="1">
              <a:off x="3840" y="2065"/>
              <a:ext cx="401" cy="454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289" name="Line 1324"/>
            <p:cNvSpPr>
              <a:spLocks noChangeShapeType="1"/>
            </p:cNvSpPr>
            <p:nvPr/>
          </p:nvSpPr>
          <p:spPr bwMode="auto">
            <a:xfrm flipH="1" flipV="1">
              <a:off x="3368" y="1703"/>
              <a:ext cx="872" cy="895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6" name="Group 1341"/>
          <p:cNvGrpSpPr>
            <a:grpSpLocks/>
          </p:cNvGrpSpPr>
          <p:nvPr/>
        </p:nvGrpSpPr>
        <p:grpSpPr bwMode="auto">
          <a:xfrm>
            <a:off x="3445491" y="2006475"/>
            <a:ext cx="1277937" cy="3492500"/>
            <a:chOff x="2259" y="1331"/>
            <a:chExt cx="805" cy="2200"/>
          </a:xfrm>
        </p:grpSpPr>
        <p:sp>
          <p:nvSpPr>
            <p:cNvPr id="5282" name="Line 1331"/>
            <p:cNvSpPr>
              <a:spLocks noChangeShapeType="1"/>
            </p:cNvSpPr>
            <p:nvPr/>
          </p:nvSpPr>
          <p:spPr bwMode="auto">
            <a:xfrm rot="16200000" flipV="1">
              <a:off x="1264" y="2423"/>
              <a:ext cx="2200" cy="16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GB" dirty="0"/>
            </a:p>
          </p:txBody>
        </p:sp>
        <p:grpSp>
          <p:nvGrpSpPr>
            <p:cNvPr id="7" name="Group 1338"/>
            <p:cNvGrpSpPr>
              <a:grpSpLocks/>
            </p:cNvGrpSpPr>
            <p:nvPr/>
          </p:nvGrpSpPr>
          <p:grpSpPr bwMode="auto">
            <a:xfrm>
              <a:off x="2259" y="2192"/>
              <a:ext cx="805" cy="219"/>
              <a:chOff x="2259" y="2192"/>
              <a:chExt cx="805" cy="219"/>
            </a:xfrm>
          </p:grpSpPr>
          <p:sp>
            <p:nvSpPr>
              <p:cNvPr id="5284" name="Oval 648"/>
              <p:cNvSpPr>
                <a:spLocks noChangeArrowheads="1"/>
              </p:cNvSpPr>
              <p:nvPr/>
            </p:nvSpPr>
            <p:spPr bwMode="auto">
              <a:xfrm>
                <a:off x="2331" y="2314"/>
                <a:ext cx="97" cy="97"/>
              </a:xfrm>
              <a:prstGeom prst="ellipse">
                <a:avLst/>
              </a:prstGeom>
              <a:solidFill>
                <a:srgbClr val="FF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5285" name="Line 1320"/>
              <p:cNvSpPr>
                <a:spLocks noChangeShapeType="1"/>
              </p:cNvSpPr>
              <p:nvPr/>
            </p:nvSpPr>
            <p:spPr bwMode="auto">
              <a:xfrm flipH="1">
                <a:off x="2432" y="2345"/>
                <a:ext cx="632" cy="0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sysDot"/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5286" name="Rectangle 1325"/>
              <p:cNvSpPr>
                <a:spLocks noChangeArrowheads="1"/>
              </p:cNvSpPr>
              <p:nvPr/>
            </p:nvSpPr>
            <p:spPr bwMode="auto">
              <a:xfrm>
                <a:off x="2259" y="2192"/>
                <a:ext cx="92" cy="1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r>
                  <a:rPr lang="en-US" sz="1600" b="1" dirty="0">
                    <a:solidFill>
                      <a:srgbClr val="000000"/>
                    </a:solidFill>
                  </a:rPr>
                  <a:t>C</a:t>
                </a:r>
                <a:endParaRPr lang="en-US" sz="1600" b="1" dirty="0"/>
              </a:p>
            </p:txBody>
          </p:sp>
        </p:grpSp>
      </p:grpSp>
      <p:grpSp>
        <p:nvGrpSpPr>
          <p:cNvPr id="8" name="Group 1336"/>
          <p:cNvGrpSpPr>
            <a:grpSpLocks/>
          </p:cNvGrpSpPr>
          <p:nvPr/>
        </p:nvGrpSpPr>
        <p:grpSpPr bwMode="auto">
          <a:xfrm>
            <a:off x="4736128" y="2282700"/>
            <a:ext cx="484188" cy="1296987"/>
            <a:chOff x="3072" y="1505"/>
            <a:chExt cx="305" cy="817"/>
          </a:xfrm>
        </p:grpSpPr>
        <p:sp>
          <p:nvSpPr>
            <p:cNvPr id="5279" name="Oval 1316"/>
            <p:cNvSpPr>
              <a:spLocks noChangeArrowheads="1"/>
            </p:cNvSpPr>
            <p:nvPr/>
          </p:nvSpPr>
          <p:spPr bwMode="auto">
            <a:xfrm>
              <a:off x="3280" y="1603"/>
              <a:ext cx="97" cy="9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280" name="Line 1319"/>
            <p:cNvSpPr>
              <a:spLocks noChangeShapeType="1"/>
            </p:cNvSpPr>
            <p:nvPr/>
          </p:nvSpPr>
          <p:spPr bwMode="auto">
            <a:xfrm flipV="1">
              <a:off x="3072" y="1673"/>
              <a:ext cx="224" cy="64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281" name="Rectangle 1326"/>
            <p:cNvSpPr>
              <a:spLocks noChangeArrowheads="1"/>
            </p:cNvSpPr>
            <p:nvPr/>
          </p:nvSpPr>
          <p:spPr bwMode="auto">
            <a:xfrm>
              <a:off x="3192" y="1505"/>
              <a:ext cx="92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 dirty="0">
                  <a:solidFill>
                    <a:srgbClr val="000000"/>
                  </a:solidFill>
                </a:rPr>
                <a:t>D</a:t>
              </a:r>
              <a:endParaRPr lang="en-US" sz="1600" b="1" dirty="0"/>
            </a:p>
          </p:txBody>
        </p:sp>
      </p:grpSp>
      <p:grpSp>
        <p:nvGrpSpPr>
          <p:cNvPr id="9" name="Group 1337"/>
          <p:cNvGrpSpPr>
            <a:grpSpLocks/>
          </p:cNvGrpSpPr>
          <p:nvPr/>
        </p:nvGrpSpPr>
        <p:grpSpPr bwMode="auto">
          <a:xfrm>
            <a:off x="4736128" y="2955800"/>
            <a:ext cx="1387475" cy="646112"/>
            <a:chOff x="3072" y="1929"/>
            <a:chExt cx="874" cy="407"/>
          </a:xfrm>
        </p:grpSpPr>
        <p:sp>
          <p:nvSpPr>
            <p:cNvPr id="5276" name="Oval 1317"/>
            <p:cNvSpPr>
              <a:spLocks noChangeArrowheads="1"/>
            </p:cNvSpPr>
            <p:nvPr/>
          </p:nvSpPr>
          <p:spPr bwMode="auto">
            <a:xfrm>
              <a:off x="3757" y="1984"/>
              <a:ext cx="97" cy="9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277" name="Line 1318"/>
            <p:cNvSpPr>
              <a:spLocks noChangeShapeType="1"/>
            </p:cNvSpPr>
            <p:nvPr/>
          </p:nvSpPr>
          <p:spPr bwMode="auto">
            <a:xfrm flipV="1">
              <a:off x="3072" y="2035"/>
              <a:ext cx="680" cy="301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ot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278" name="Rectangle 1327"/>
            <p:cNvSpPr>
              <a:spLocks noChangeArrowheads="1"/>
            </p:cNvSpPr>
            <p:nvPr/>
          </p:nvSpPr>
          <p:spPr bwMode="auto">
            <a:xfrm>
              <a:off x="3861" y="1929"/>
              <a:ext cx="85" cy="1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r>
                <a:rPr lang="en-US" sz="1600" b="1" dirty="0">
                  <a:solidFill>
                    <a:srgbClr val="000000"/>
                  </a:solidFill>
                </a:rPr>
                <a:t>E</a:t>
              </a:r>
              <a:endParaRPr lang="en-US" sz="16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8"/>
          <p:cNvSpPr>
            <a:spLocks noChangeArrowheads="1"/>
          </p:cNvSpPr>
          <p:nvPr/>
        </p:nvSpPr>
        <p:spPr bwMode="auto">
          <a:xfrm>
            <a:off x="815975" y="1506202"/>
            <a:ext cx="7548563" cy="4489904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2291" name="Line 2"/>
          <p:cNvSpPr>
            <a:spLocks noChangeShapeType="1"/>
          </p:cNvSpPr>
          <p:nvPr/>
        </p:nvSpPr>
        <p:spPr bwMode="auto">
          <a:xfrm>
            <a:off x="831850" y="2290880"/>
            <a:ext cx="0" cy="36909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2" name="Line 3"/>
          <p:cNvSpPr>
            <a:spLocks noChangeShapeType="1"/>
          </p:cNvSpPr>
          <p:nvPr/>
        </p:nvSpPr>
        <p:spPr bwMode="auto">
          <a:xfrm>
            <a:off x="120650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3" name="Line 4"/>
          <p:cNvSpPr>
            <a:spLocks noChangeShapeType="1"/>
          </p:cNvSpPr>
          <p:nvPr/>
        </p:nvSpPr>
        <p:spPr bwMode="auto">
          <a:xfrm>
            <a:off x="158115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4" name="Line 5"/>
          <p:cNvSpPr>
            <a:spLocks noChangeShapeType="1"/>
          </p:cNvSpPr>
          <p:nvPr/>
        </p:nvSpPr>
        <p:spPr bwMode="auto">
          <a:xfrm>
            <a:off x="195738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5" name="Line 6"/>
          <p:cNvSpPr>
            <a:spLocks noChangeShapeType="1"/>
          </p:cNvSpPr>
          <p:nvPr/>
        </p:nvSpPr>
        <p:spPr bwMode="auto">
          <a:xfrm>
            <a:off x="233203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6" name="Line 7"/>
          <p:cNvSpPr>
            <a:spLocks noChangeShapeType="1"/>
          </p:cNvSpPr>
          <p:nvPr/>
        </p:nvSpPr>
        <p:spPr bwMode="auto">
          <a:xfrm>
            <a:off x="270668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7" name="Line 8"/>
          <p:cNvSpPr>
            <a:spLocks noChangeShapeType="1"/>
          </p:cNvSpPr>
          <p:nvPr/>
        </p:nvSpPr>
        <p:spPr bwMode="auto">
          <a:xfrm>
            <a:off x="308133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8" name="Line 9"/>
          <p:cNvSpPr>
            <a:spLocks noChangeShapeType="1"/>
          </p:cNvSpPr>
          <p:nvPr/>
        </p:nvSpPr>
        <p:spPr bwMode="auto">
          <a:xfrm>
            <a:off x="3457575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99" name="Line 10"/>
          <p:cNvSpPr>
            <a:spLocks noChangeShapeType="1"/>
          </p:cNvSpPr>
          <p:nvPr/>
        </p:nvSpPr>
        <p:spPr bwMode="auto">
          <a:xfrm>
            <a:off x="3832225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0" name="Line 11"/>
          <p:cNvSpPr>
            <a:spLocks noChangeShapeType="1"/>
          </p:cNvSpPr>
          <p:nvPr/>
        </p:nvSpPr>
        <p:spPr bwMode="auto">
          <a:xfrm>
            <a:off x="4206875" y="2257543"/>
            <a:ext cx="0" cy="3692525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1" name="Line 12"/>
          <p:cNvSpPr>
            <a:spLocks noChangeShapeType="1"/>
          </p:cNvSpPr>
          <p:nvPr/>
        </p:nvSpPr>
        <p:spPr bwMode="auto">
          <a:xfrm>
            <a:off x="4583113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2" name="Line 13"/>
          <p:cNvSpPr>
            <a:spLocks noChangeShapeType="1"/>
          </p:cNvSpPr>
          <p:nvPr/>
        </p:nvSpPr>
        <p:spPr bwMode="auto">
          <a:xfrm>
            <a:off x="4957763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3" name="Line 14"/>
          <p:cNvSpPr>
            <a:spLocks noChangeShapeType="1"/>
          </p:cNvSpPr>
          <p:nvPr/>
        </p:nvSpPr>
        <p:spPr bwMode="auto">
          <a:xfrm>
            <a:off x="5332413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4" name="Line 15"/>
          <p:cNvSpPr>
            <a:spLocks noChangeShapeType="1"/>
          </p:cNvSpPr>
          <p:nvPr/>
        </p:nvSpPr>
        <p:spPr bwMode="auto">
          <a:xfrm>
            <a:off x="5707063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5" name="Line 16"/>
          <p:cNvSpPr>
            <a:spLocks noChangeShapeType="1"/>
          </p:cNvSpPr>
          <p:nvPr/>
        </p:nvSpPr>
        <p:spPr bwMode="auto">
          <a:xfrm>
            <a:off x="608330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6" name="Line 17"/>
          <p:cNvSpPr>
            <a:spLocks noChangeShapeType="1"/>
          </p:cNvSpPr>
          <p:nvPr/>
        </p:nvSpPr>
        <p:spPr bwMode="auto">
          <a:xfrm>
            <a:off x="645795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7" name="Line 18"/>
          <p:cNvSpPr>
            <a:spLocks noChangeShapeType="1"/>
          </p:cNvSpPr>
          <p:nvPr/>
        </p:nvSpPr>
        <p:spPr bwMode="auto">
          <a:xfrm>
            <a:off x="683260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8" name="Line 19"/>
          <p:cNvSpPr>
            <a:spLocks noChangeShapeType="1"/>
          </p:cNvSpPr>
          <p:nvPr/>
        </p:nvSpPr>
        <p:spPr bwMode="auto">
          <a:xfrm>
            <a:off x="7207250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09" name="Line 20"/>
          <p:cNvSpPr>
            <a:spLocks noChangeShapeType="1"/>
          </p:cNvSpPr>
          <p:nvPr/>
        </p:nvSpPr>
        <p:spPr bwMode="auto">
          <a:xfrm>
            <a:off x="758348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0" name="Line 21"/>
          <p:cNvSpPr>
            <a:spLocks noChangeShapeType="1"/>
          </p:cNvSpPr>
          <p:nvPr/>
        </p:nvSpPr>
        <p:spPr bwMode="auto">
          <a:xfrm>
            <a:off x="795813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1" name="Line 22"/>
          <p:cNvSpPr>
            <a:spLocks noChangeShapeType="1"/>
          </p:cNvSpPr>
          <p:nvPr/>
        </p:nvSpPr>
        <p:spPr bwMode="auto">
          <a:xfrm>
            <a:off x="8332788" y="2290880"/>
            <a:ext cx="0" cy="3690938"/>
          </a:xfrm>
          <a:prstGeom prst="line">
            <a:avLst/>
          </a:prstGeom>
          <a:noFill/>
          <a:ln w="12700">
            <a:solidFill>
              <a:srgbClr val="B2B2B2"/>
            </a:solidFill>
            <a:prstDash val="sysDot"/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312" name="Line 23"/>
          <p:cNvSpPr>
            <a:spLocks noChangeShapeType="1"/>
          </p:cNvSpPr>
          <p:nvPr/>
        </p:nvSpPr>
        <p:spPr bwMode="auto">
          <a:xfrm>
            <a:off x="831850" y="5981818"/>
            <a:ext cx="7531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med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2" name="Group 53"/>
          <p:cNvGrpSpPr>
            <a:grpSpLocks/>
          </p:cNvGrpSpPr>
          <p:nvPr/>
        </p:nvGrpSpPr>
        <p:grpSpPr bwMode="auto">
          <a:xfrm>
            <a:off x="1160463" y="3511668"/>
            <a:ext cx="7167562" cy="1543050"/>
            <a:chOff x="731" y="2077"/>
            <a:chExt cx="4515" cy="972"/>
          </a:xfrm>
        </p:grpSpPr>
        <p:sp>
          <p:nvSpPr>
            <p:cNvPr id="12335" name="Freeform 27"/>
            <p:cNvSpPr>
              <a:spLocks/>
            </p:cNvSpPr>
            <p:nvPr/>
          </p:nvSpPr>
          <p:spPr bwMode="auto">
            <a:xfrm>
              <a:off x="731" y="2077"/>
              <a:ext cx="4515" cy="658"/>
            </a:xfrm>
            <a:custGeom>
              <a:avLst/>
              <a:gdLst>
                <a:gd name="T0" fmla="*/ 0 w 2752"/>
                <a:gd name="T1" fmla="*/ 196 h 448"/>
                <a:gd name="T2" fmla="*/ 164 w 2752"/>
                <a:gd name="T3" fmla="*/ 144 h 448"/>
                <a:gd name="T4" fmla="*/ 304 w 2752"/>
                <a:gd name="T5" fmla="*/ 164 h 448"/>
                <a:gd name="T6" fmla="*/ 448 w 2752"/>
                <a:gd name="T7" fmla="*/ 236 h 448"/>
                <a:gd name="T8" fmla="*/ 596 w 2752"/>
                <a:gd name="T9" fmla="*/ 220 h 448"/>
                <a:gd name="T10" fmla="*/ 736 w 2752"/>
                <a:gd name="T11" fmla="*/ 152 h 448"/>
                <a:gd name="T12" fmla="*/ 884 w 2752"/>
                <a:gd name="T13" fmla="*/ 268 h 448"/>
                <a:gd name="T14" fmla="*/ 1024 w 2752"/>
                <a:gd name="T15" fmla="*/ 140 h 448"/>
                <a:gd name="T16" fmla="*/ 1168 w 2752"/>
                <a:gd name="T17" fmla="*/ 244 h 448"/>
                <a:gd name="T18" fmla="*/ 1320 w 2752"/>
                <a:gd name="T19" fmla="*/ 300 h 448"/>
                <a:gd name="T20" fmla="*/ 1452 w 2752"/>
                <a:gd name="T21" fmla="*/ 448 h 448"/>
                <a:gd name="T22" fmla="*/ 1608 w 2752"/>
                <a:gd name="T23" fmla="*/ 380 h 448"/>
                <a:gd name="T24" fmla="*/ 1740 w 2752"/>
                <a:gd name="T25" fmla="*/ 400 h 448"/>
                <a:gd name="T26" fmla="*/ 1892 w 2752"/>
                <a:gd name="T27" fmla="*/ 288 h 448"/>
                <a:gd name="T28" fmla="*/ 2036 w 2752"/>
                <a:gd name="T29" fmla="*/ 240 h 448"/>
                <a:gd name="T30" fmla="*/ 2180 w 2752"/>
                <a:gd name="T31" fmla="*/ 272 h 448"/>
                <a:gd name="T32" fmla="*/ 2324 w 2752"/>
                <a:gd name="T33" fmla="*/ 172 h 448"/>
                <a:gd name="T34" fmla="*/ 2472 w 2752"/>
                <a:gd name="T35" fmla="*/ 96 h 448"/>
                <a:gd name="T36" fmla="*/ 2612 w 2752"/>
                <a:gd name="T37" fmla="*/ 72 h 448"/>
                <a:gd name="T38" fmla="*/ 2752 w 2752"/>
                <a:gd name="T39" fmla="*/ 0 h 4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2752"/>
                <a:gd name="T61" fmla="*/ 0 h 448"/>
                <a:gd name="T62" fmla="*/ 2752 w 2752"/>
                <a:gd name="T63" fmla="*/ 448 h 4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2752" h="448">
                  <a:moveTo>
                    <a:pt x="0" y="196"/>
                  </a:moveTo>
                  <a:lnTo>
                    <a:pt x="164" y="144"/>
                  </a:lnTo>
                  <a:lnTo>
                    <a:pt x="304" y="164"/>
                  </a:lnTo>
                  <a:lnTo>
                    <a:pt x="448" y="236"/>
                  </a:lnTo>
                  <a:lnTo>
                    <a:pt x="596" y="220"/>
                  </a:lnTo>
                  <a:lnTo>
                    <a:pt x="736" y="152"/>
                  </a:lnTo>
                  <a:lnTo>
                    <a:pt x="884" y="268"/>
                  </a:lnTo>
                  <a:lnTo>
                    <a:pt x="1024" y="140"/>
                  </a:lnTo>
                  <a:lnTo>
                    <a:pt x="1168" y="244"/>
                  </a:lnTo>
                  <a:lnTo>
                    <a:pt x="1320" y="300"/>
                  </a:lnTo>
                  <a:lnTo>
                    <a:pt x="1452" y="448"/>
                  </a:lnTo>
                  <a:lnTo>
                    <a:pt x="1608" y="380"/>
                  </a:lnTo>
                  <a:lnTo>
                    <a:pt x="1740" y="400"/>
                  </a:lnTo>
                  <a:lnTo>
                    <a:pt x="1892" y="288"/>
                  </a:lnTo>
                  <a:lnTo>
                    <a:pt x="2036" y="240"/>
                  </a:lnTo>
                  <a:lnTo>
                    <a:pt x="2180" y="272"/>
                  </a:lnTo>
                  <a:lnTo>
                    <a:pt x="2324" y="172"/>
                  </a:lnTo>
                  <a:lnTo>
                    <a:pt x="2472" y="96"/>
                  </a:lnTo>
                  <a:lnTo>
                    <a:pt x="2612" y="72"/>
                  </a:lnTo>
                  <a:lnTo>
                    <a:pt x="2752" y="0"/>
                  </a:lnTo>
                </a:path>
              </a:pathLst>
            </a:custGeom>
            <a:noFill/>
            <a:ln w="57150" cap="flat" cmpd="sng">
              <a:solidFill>
                <a:srgbClr val="FF3300"/>
              </a:solidFill>
              <a:prstDash val="solid"/>
              <a:round/>
              <a:headEnd type="none" w="sm" len="sm"/>
              <a:tailEnd type="none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6" name="Line 32"/>
            <p:cNvSpPr>
              <a:spLocks noChangeShapeType="1"/>
            </p:cNvSpPr>
            <p:nvPr/>
          </p:nvSpPr>
          <p:spPr bwMode="auto">
            <a:xfrm flipH="1" flipV="1">
              <a:off x="3645" y="2646"/>
              <a:ext cx="157" cy="28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7" name="Text Box 37"/>
            <p:cNvSpPr txBox="1">
              <a:spLocks noChangeArrowheads="1"/>
            </p:cNvSpPr>
            <p:nvPr/>
          </p:nvSpPr>
          <p:spPr bwMode="auto">
            <a:xfrm>
              <a:off x="3702" y="2837"/>
              <a:ext cx="1339" cy="21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/>
                <a:t>Actual performance</a:t>
              </a:r>
              <a:endParaRPr lang="en-US" sz="1600" dirty="0"/>
            </a:p>
          </p:txBody>
        </p:sp>
      </p:grpSp>
      <p:grpSp>
        <p:nvGrpSpPr>
          <p:cNvPr id="3" name="Group 51"/>
          <p:cNvGrpSpPr>
            <a:grpSpLocks/>
          </p:cNvGrpSpPr>
          <p:nvPr/>
        </p:nvGrpSpPr>
        <p:grpSpPr bwMode="auto">
          <a:xfrm>
            <a:off x="3621088" y="4694355"/>
            <a:ext cx="1860550" cy="1058863"/>
            <a:chOff x="2272" y="2858"/>
            <a:chExt cx="1172" cy="667"/>
          </a:xfrm>
        </p:grpSpPr>
        <p:sp>
          <p:nvSpPr>
            <p:cNvPr id="12331" name="Line 38"/>
            <p:cNvSpPr>
              <a:spLocks noChangeShapeType="1"/>
            </p:cNvSpPr>
            <p:nvPr/>
          </p:nvSpPr>
          <p:spPr bwMode="auto">
            <a:xfrm>
              <a:off x="2562" y="2858"/>
              <a:ext cx="0" cy="35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sm" len="sm"/>
              <a:tailEnd type="none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2" name="Line 39"/>
            <p:cNvSpPr>
              <a:spLocks noChangeShapeType="1"/>
            </p:cNvSpPr>
            <p:nvPr/>
          </p:nvSpPr>
          <p:spPr bwMode="auto">
            <a:xfrm>
              <a:off x="3123" y="2858"/>
              <a:ext cx="0" cy="352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sm" len="sm"/>
              <a:tailEnd type="none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3" name="Line 40"/>
            <p:cNvSpPr>
              <a:spLocks noChangeShapeType="1"/>
            </p:cNvSpPr>
            <p:nvPr/>
          </p:nvSpPr>
          <p:spPr bwMode="auto">
            <a:xfrm>
              <a:off x="2562" y="2998"/>
              <a:ext cx="551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stealth" w="sm" len="med"/>
              <a:tailEnd type="stealth" w="sm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34" name="Text Box 41"/>
            <p:cNvSpPr txBox="1">
              <a:spLocks noChangeArrowheads="1"/>
            </p:cNvSpPr>
            <p:nvPr/>
          </p:nvSpPr>
          <p:spPr bwMode="auto">
            <a:xfrm>
              <a:off x="2272" y="3050"/>
              <a:ext cx="1172" cy="475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90000"/>
                </a:lnSpc>
                <a:spcBef>
                  <a:spcPct val="50000"/>
                </a:spcBef>
              </a:pPr>
              <a:r>
                <a:rPr lang="en-GB" sz="1600" dirty="0"/>
                <a:t>Planned implementation period</a:t>
              </a:r>
              <a:endParaRPr lang="en-US" sz="1600" dirty="0"/>
            </a:p>
          </p:txBody>
        </p:sp>
      </p:grpSp>
      <p:sp>
        <p:nvSpPr>
          <p:cNvPr id="12315" name="Text Box 43"/>
          <p:cNvSpPr txBox="1">
            <a:spLocks noChangeArrowheads="1"/>
          </p:cNvSpPr>
          <p:nvPr/>
        </p:nvSpPr>
        <p:spPr bwMode="auto">
          <a:xfrm rot="-5400000">
            <a:off x="-1684338" y="3770431"/>
            <a:ext cx="4392613" cy="36671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/>
              <a:t>Operations performance </a:t>
            </a:r>
            <a:r>
              <a:rPr lang="en-GB" dirty="0" smtClean="0"/>
              <a:t>(quality levels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12316" name="Text Box 44"/>
          <p:cNvSpPr txBox="1">
            <a:spLocks noChangeArrowheads="1"/>
          </p:cNvSpPr>
          <p:nvPr/>
        </p:nvSpPr>
        <p:spPr bwMode="auto">
          <a:xfrm>
            <a:off x="4051300" y="5942130"/>
            <a:ext cx="1000125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/>
              <a:t>Time</a:t>
            </a:r>
            <a:endParaRPr lang="en-US" dirty="0"/>
          </a:p>
        </p:txBody>
      </p:sp>
      <p:sp>
        <p:nvSpPr>
          <p:cNvPr id="12317" name="Text Box 45"/>
          <p:cNvSpPr txBox="1">
            <a:spLocks noChangeArrowheads="1"/>
          </p:cNvSpPr>
          <p:nvPr/>
        </p:nvSpPr>
        <p:spPr bwMode="auto">
          <a:xfrm>
            <a:off x="125760" y="68732"/>
            <a:ext cx="8892480" cy="129266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600" b="1" dirty="0"/>
              <a:t>The reduction in performance during and after </a:t>
            </a:r>
            <a:r>
              <a:rPr lang="en-GB" sz="2600" b="1" dirty="0" smtClean="0"/>
              <a:t/>
            </a:r>
            <a:br>
              <a:rPr lang="en-GB" sz="2600" b="1" dirty="0" smtClean="0"/>
            </a:br>
            <a:r>
              <a:rPr lang="en-GB" sz="2600" b="1" dirty="0" smtClean="0"/>
              <a:t>the </a:t>
            </a:r>
            <a:r>
              <a:rPr lang="en-GB" sz="2600" b="1" dirty="0"/>
              <a:t>implementation of a new </a:t>
            </a:r>
            <a:r>
              <a:rPr lang="en-GB" sz="2600" b="1" dirty="0" smtClean="0"/>
              <a:t>technology</a:t>
            </a:r>
            <a:br>
              <a:rPr lang="en-GB" sz="2600" b="1" dirty="0" smtClean="0"/>
            </a:br>
            <a:r>
              <a:rPr lang="en-GB" sz="2600" b="1" dirty="0" smtClean="0"/>
              <a:t>reflects ‘</a:t>
            </a:r>
            <a:r>
              <a:rPr lang="en-GB" sz="2600" b="1" dirty="0"/>
              <a:t>adjustments costs’</a:t>
            </a:r>
            <a:endParaRPr lang="en-US" sz="2600" b="1" dirty="0"/>
          </a:p>
        </p:txBody>
      </p:sp>
      <p:grpSp>
        <p:nvGrpSpPr>
          <p:cNvPr id="4" name="Group 52"/>
          <p:cNvGrpSpPr>
            <a:grpSpLocks/>
          </p:cNvGrpSpPr>
          <p:nvPr/>
        </p:nvGrpSpPr>
        <p:grpSpPr bwMode="auto">
          <a:xfrm>
            <a:off x="1190625" y="1603492"/>
            <a:ext cx="7158038" cy="2365375"/>
            <a:chOff x="750" y="875"/>
            <a:chExt cx="4509" cy="1490"/>
          </a:xfrm>
        </p:grpSpPr>
        <p:grpSp>
          <p:nvGrpSpPr>
            <p:cNvPr id="5" name="Group 46"/>
            <p:cNvGrpSpPr>
              <a:grpSpLocks/>
            </p:cNvGrpSpPr>
            <p:nvPr/>
          </p:nvGrpSpPr>
          <p:grpSpPr bwMode="auto">
            <a:xfrm>
              <a:off x="750" y="2082"/>
              <a:ext cx="4509" cy="283"/>
              <a:chOff x="876" y="1968"/>
              <a:chExt cx="2748" cy="192"/>
            </a:xfrm>
          </p:grpSpPr>
          <p:sp>
            <p:nvSpPr>
              <p:cNvPr id="12328" name="Line 24"/>
              <p:cNvSpPr>
                <a:spLocks noChangeShapeType="1"/>
              </p:cNvSpPr>
              <p:nvPr/>
            </p:nvSpPr>
            <p:spPr bwMode="auto">
              <a:xfrm>
                <a:off x="876" y="2160"/>
                <a:ext cx="1451" cy="0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 type="none" w="sm" len="sm"/>
                <a:tailEnd type="none" w="sm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2329" name="Freeform 25"/>
              <p:cNvSpPr>
                <a:spLocks/>
              </p:cNvSpPr>
              <p:nvPr/>
            </p:nvSpPr>
            <p:spPr bwMode="auto">
              <a:xfrm>
                <a:off x="2324" y="1972"/>
                <a:ext cx="148" cy="184"/>
              </a:xfrm>
              <a:custGeom>
                <a:avLst/>
                <a:gdLst>
                  <a:gd name="T0" fmla="*/ 0 w 148"/>
                  <a:gd name="T1" fmla="*/ 184 h 184"/>
                  <a:gd name="T2" fmla="*/ 148 w 148"/>
                  <a:gd name="T3" fmla="*/ 0 h 184"/>
                  <a:gd name="T4" fmla="*/ 0 60000 65536"/>
                  <a:gd name="T5" fmla="*/ 0 60000 65536"/>
                  <a:gd name="T6" fmla="*/ 0 w 148"/>
                  <a:gd name="T7" fmla="*/ 0 h 184"/>
                  <a:gd name="T8" fmla="*/ 148 w 148"/>
                  <a:gd name="T9" fmla="*/ 184 h 184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48" h="184">
                    <a:moveTo>
                      <a:pt x="0" y="184"/>
                    </a:moveTo>
                    <a:lnTo>
                      <a:pt x="148" y="0"/>
                    </a:lnTo>
                  </a:path>
                </a:pathLst>
              </a:custGeom>
              <a:noFill/>
              <a:ln w="57150" cap="flat" cmpd="sng">
                <a:solidFill>
                  <a:schemeClr val="accent2"/>
                </a:solidFill>
                <a:prstDash val="solid"/>
                <a:round/>
                <a:headEnd type="none" w="sm" len="sm"/>
                <a:tailEnd type="none" w="sm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2330" name="Freeform 26"/>
              <p:cNvSpPr>
                <a:spLocks/>
              </p:cNvSpPr>
              <p:nvPr/>
            </p:nvSpPr>
            <p:spPr bwMode="auto">
              <a:xfrm>
                <a:off x="2472" y="1968"/>
                <a:ext cx="1152" cy="1"/>
              </a:xfrm>
              <a:custGeom>
                <a:avLst/>
                <a:gdLst>
                  <a:gd name="T0" fmla="*/ 0 w 1152"/>
                  <a:gd name="T1" fmla="*/ 0 h 1"/>
                  <a:gd name="T2" fmla="*/ 1152 w 1152"/>
                  <a:gd name="T3" fmla="*/ 0 h 1"/>
                  <a:gd name="T4" fmla="*/ 0 60000 65536"/>
                  <a:gd name="T5" fmla="*/ 0 60000 65536"/>
                  <a:gd name="T6" fmla="*/ 0 w 1152"/>
                  <a:gd name="T7" fmla="*/ 0 h 1"/>
                  <a:gd name="T8" fmla="*/ 1152 w 1152"/>
                  <a:gd name="T9" fmla="*/ 1 h 1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T6" t="T7" r="T8" b="T9"/>
                <a:pathLst>
                  <a:path w="1152" h="1">
                    <a:moveTo>
                      <a:pt x="0" y="0"/>
                    </a:moveTo>
                    <a:lnTo>
                      <a:pt x="1152" y="0"/>
                    </a:lnTo>
                  </a:path>
                </a:pathLst>
              </a:custGeom>
              <a:noFill/>
              <a:ln w="57150" cap="flat" cmpd="sng">
                <a:solidFill>
                  <a:schemeClr val="accent2"/>
                </a:solidFill>
                <a:prstDash val="solid"/>
                <a:round/>
                <a:headEnd type="none" w="sm" len="sm"/>
                <a:tailEnd type="none" w="sm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12320" name="Line 28"/>
            <p:cNvSpPr>
              <a:spLocks noChangeShapeType="1"/>
            </p:cNvSpPr>
            <p:nvPr/>
          </p:nvSpPr>
          <p:spPr bwMode="auto">
            <a:xfrm>
              <a:off x="1399" y="2034"/>
              <a:ext cx="198" cy="331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1" name="Line 29"/>
            <p:cNvSpPr>
              <a:spLocks noChangeShapeType="1"/>
            </p:cNvSpPr>
            <p:nvPr/>
          </p:nvSpPr>
          <p:spPr bwMode="auto">
            <a:xfrm flipH="1">
              <a:off x="2560" y="1640"/>
              <a:ext cx="0" cy="72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2" name="Line 31"/>
            <p:cNvSpPr>
              <a:spLocks noChangeShapeType="1"/>
            </p:cNvSpPr>
            <p:nvPr/>
          </p:nvSpPr>
          <p:spPr bwMode="auto">
            <a:xfrm flipH="1">
              <a:off x="4038" y="1730"/>
              <a:ext cx="158" cy="3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323" name="Text Box 33"/>
            <p:cNvSpPr txBox="1">
              <a:spLocks noChangeArrowheads="1"/>
            </p:cNvSpPr>
            <p:nvPr/>
          </p:nvSpPr>
          <p:spPr bwMode="auto">
            <a:xfrm>
              <a:off x="809" y="1699"/>
              <a:ext cx="1083" cy="367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/>
                <a:t>Planned performance</a:t>
              </a:r>
              <a:endParaRPr lang="en-US" sz="1600" dirty="0"/>
            </a:p>
          </p:txBody>
        </p:sp>
        <p:sp>
          <p:nvSpPr>
            <p:cNvPr id="12324" name="Text Box 34"/>
            <p:cNvSpPr txBox="1">
              <a:spLocks noChangeArrowheads="1"/>
            </p:cNvSpPr>
            <p:nvPr/>
          </p:nvSpPr>
          <p:spPr bwMode="auto">
            <a:xfrm>
              <a:off x="1853" y="1185"/>
              <a:ext cx="1408" cy="475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90000"/>
                </a:lnSpc>
                <a:spcBef>
                  <a:spcPct val="50000"/>
                </a:spcBef>
              </a:pPr>
              <a:r>
                <a:rPr lang="en-GB" sz="1600" dirty="0"/>
                <a:t>Start of new technology implementation</a:t>
              </a:r>
              <a:endParaRPr lang="en-US" sz="1600" dirty="0"/>
            </a:p>
          </p:txBody>
        </p:sp>
        <p:sp>
          <p:nvSpPr>
            <p:cNvPr id="12325" name="Text Box 35"/>
            <p:cNvSpPr txBox="1">
              <a:spLocks noChangeArrowheads="1"/>
            </p:cNvSpPr>
            <p:nvPr/>
          </p:nvSpPr>
          <p:spPr bwMode="auto">
            <a:xfrm>
              <a:off x="1792" y="875"/>
              <a:ext cx="2725" cy="198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 wrap="square">
              <a:spAutoFit/>
            </a:bodyPr>
            <a:lstStyle/>
            <a:p>
              <a:pPr algn="ctr" eaLnBrk="0" hangingPunct="0">
                <a:lnSpc>
                  <a:spcPct val="90000"/>
                </a:lnSpc>
                <a:spcBef>
                  <a:spcPct val="50000"/>
                </a:spcBef>
              </a:pPr>
              <a:r>
                <a:rPr lang="en-GB" sz="1600" dirty="0"/>
                <a:t>New technology planned to be on-stream</a:t>
              </a:r>
              <a:endParaRPr lang="en-US" sz="1600" dirty="0"/>
            </a:p>
          </p:txBody>
        </p:sp>
        <p:sp>
          <p:nvSpPr>
            <p:cNvPr id="12326" name="Text Box 36"/>
            <p:cNvSpPr txBox="1">
              <a:spLocks noChangeArrowheads="1"/>
            </p:cNvSpPr>
            <p:nvPr/>
          </p:nvSpPr>
          <p:spPr bwMode="auto">
            <a:xfrm>
              <a:off x="3676" y="1545"/>
              <a:ext cx="1369" cy="212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med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 dirty="0"/>
                <a:t>Forecast performance</a:t>
              </a:r>
              <a:endParaRPr lang="en-US" sz="1600" dirty="0"/>
            </a:p>
          </p:txBody>
        </p:sp>
        <p:sp>
          <p:nvSpPr>
            <p:cNvPr id="12327" name="Line 50"/>
            <p:cNvSpPr>
              <a:spLocks noChangeShapeType="1"/>
            </p:cNvSpPr>
            <p:nvPr/>
          </p:nvSpPr>
          <p:spPr bwMode="auto">
            <a:xfrm>
              <a:off x="3145" y="1170"/>
              <a:ext cx="0" cy="112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11"/>
          <p:cNvSpPr txBox="1">
            <a:spLocks noChangeArrowheads="1"/>
          </p:cNvSpPr>
          <p:nvPr/>
        </p:nvSpPr>
        <p:spPr bwMode="auto">
          <a:xfrm>
            <a:off x="1439863" y="448624"/>
            <a:ext cx="6264275" cy="52322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 smtClean="0"/>
              <a:t>Single-loop </a:t>
            </a:r>
            <a:r>
              <a:rPr lang="en-GB" sz="2800" b="1" dirty="0"/>
              <a:t>learning in operations</a:t>
            </a:r>
            <a:endParaRPr lang="en-US" sz="2800" b="1" dirty="0"/>
          </a:p>
        </p:txBody>
      </p:sp>
      <p:grpSp>
        <p:nvGrpSpPr>
          <p:cNvPr id="11" name="Group 10"/>
          <p:cNvGrpSpPr/>
          <p:nvPr/>
        </p:nvGrpSpPr>
        <p:grpSpPr>
          <a:xfrm>
            <a:off x="657508" y="1747566"/>
            <a:ext cx="7828985" cy="3364144"/>
            <a:chOff x="1780475" y="2700338"/>
            <a:chExt cx="5837915" cy="2282825"/>
          </a:xfrm>
        </p:grpSpPr>
        <p:sp>
          <p:nvSpPr>
            <p:cNvPr id="13314" name="Text Box 5"/>
            <p:cNvSpPr txBox="1">
              <a:spLocks noChangeArrowheads="1"/>
            </p:cNvSpPr>
            <p:nvPr/>
          </p:nvSpPr>
          <p:spPr bwMode="auto">
            <a:xfrm>
              <a:off x="1780475" y="2770055"/>
              <a:ext cx="2160590" cy="438585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Examine the performance of operations processes</a:t>
              </a:r>
              <a:endParaRPr lang="en-US" dirty="0"/>
            </a:p>
          </p:txBody>
        </p:sp>
        <p:sp>
          <p:nvSpPr>
            <p:cNvPr id="13315" name="Text Box 6"/>
            <p:cNvSpPr txBox="1">
              <a:spLocks noChangeArrowheads="1"/>
            </p:cNvSpPr>
            <p:nvPr/>
          </p:nvSpPr>
          <p:spPr bwMode="auto">
            <a:xfrm>
              <a:off x="2241534" y="4381533"/>
              <a:ext cx="1728789" cy="438584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Operations innovation</a:t>
              </a:r>
              <a:endParaRPr lang="en-US" dirty="0"/>
            </a:p>
          </p:txBody>
        </p:sp>
        <p:sp>
          <p:nvSpPr>
            <p:cNvPr id="13316" name="Text Box 7"/>
            <p:cNvSpPr txBox="1">
              <a:spLocks noChangeArrowheads="1"/>
            </p:cNvSpPr>
            <p:nvPr/>
          </p:nvSpPr>
          <p:spPr bwMode="auto">
            <a:xfrm>
              <a:off x="5170462" y="2767206"/>
              <a:ext cx="2447928" cy="438584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Compare this performance against objectives</a:t>
              </a:r>
              <a:endParaRPr lang="en-US" dirty="0"/>
            </a:p>
          </p:txBody>
        </p:sp>
        <p:sp>
          <p:nvSpPr>
            <p:cNvPr id="13317" name="Text Box 8"/>
            <p:cNvSpPr txBox="1">
              <a:spLocks noChangeArrowheads="1"/>
            </p:cNvSpPr>
            <p:nvPr/>
          </p:nvSpPr>
          <p:spPr bwMode="auto">
            <a:xfrm>
              <a:off x="5072502" y="4410787"/>
              <a:ext cx="2303465" cy="438584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Develop new insights and capabilities</a:t>
              </a:r>
              <a:endParaRPr lang="en-US" dirty="0"/>
            </a:p>
          </p:txBody>
        </p:sp>
        <p:sp>
          <p:nvSpPr>
            <p:cNvPr id="13319" name="Freeform 12"/>
            <p:cNvSpPr>
              <a:spLocks/>
            </p:cNvSpPr>
            <p:nvPr/>
          </p:nvSpPr>
          <p:spPr bwMode="auto">
            <a:xfrm>
              <a:off x="3844925" y="2700338"/>
              <a:ext cx="1587500" cy="125412"/>
            </a:xfrm>
            <a:custGeom>
              <a:avLst/>
              <a:gdLst>
                <a:gd name="T0" fmla="*/ 0 w 1000"/>
                <a:gd name="T1" fmla="*/ 79 h 79"/>
                <a:gd name="T2" fmla="*/ 320 w 1000"/>
                <a:gd name="T3" fmla="*/ 23 h 79"/>
                <a:gd name="T4" fmla="*/ 630 w 1000"/>
                <a:gd name="T5" fmla="*/ 3 h 79"/>
                <a:gd name="T6" fmla="*/ 1000 w 1000"/>
                <a:gd name="T7" fmla="*/ 43 h 7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00"/>
                <a:gd name="T13" fmla="*/ 0 h 79"/>
                <a:gd name="T14" fmla="*/ 1000 w 1000"/>
                <a:gd name="T15" fmla="*/ 79 h 7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00" h="79">
                  <a:moveTo>
                    <a:pt x="0" y="79"/>
                  </a:moveTo>
                  <a:cubicBezTo>
                    <a:pt x="53" y="69"/>
                    <a:pt x="215" y="36"/>
                    <a:pt x="320" y="23"/>
                  </a:cubicBezTo>
                  <a:cubicBezTo>
                    <a:pt x="425" y="10"/>
                    <a:pt x="517" y="0"/>
                    <a:pt x="630" y="3"/>
                  </a:cubicBezTo>
                  <a:cubicBezTo>
                    <a:pt x="743" y="6"/>
                    <a:pt x="923" y="35"/>
                    <a:pt x="1000" y="43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20" name="Freeform 13"/>
            <p:cNvSpPr>
              <a:spLocks/>
            </p:cNvSpPr>
            <p:nvPr/>
          </p:nvSpPr>
          <p:spPr bwMode="auto">
            <a:xfrm>
              <a:off x="6423025" y="3263900"/>
              <a:ext cx="315913" cy="1174750"/>
            </a:xfrm>
            <a:custGeom>
              <a:avLst/>
              <a:gdLst>
                <a:gd name="T0" fmla="*/ 16 w 199"/>
                <a:gd name="T1" fmla="*/ 0 h 740"/>
                <a:gd name="T2" fmla="*/ 144 w 199"/>
                <a:gd name="T3" fmla="*/ 168 h 740"/>
                <a:gd name="T4" fmla="*/ 192 w 199"/>
                <a:gd name="T5" fmla="*/ 328 h 740"/>
                <a:gd name="T6" fmla="*/ 184 w 199"/>
                <a:gd name="T7" fmla="*/ 460 h 740"/>
                <a:gd name="T8" fmla="*/ 128 w 199"/>
                <a:gd name="T9" fmla="*/ 588 h 740"/>
                <a:gd name="T10" fmla="*/ 0 w 199"/>
                <a:gd name="T11" fmla="*/ 740 h 74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9"/>
                <a:gd name="T19" fmla="*/ 0 h 740"/>
                <a:gd name="T20" fmla="*/ 199 w 199"/>
                <a:gd name="T21" fmla="*/ 740 h 7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9" h="740">
                  <a:moveTo>
                    <a:pt x="16" y="0"/>
                  </a:moveTo>
                  <a:cubicBezTo>
                    <a:pt x="37" y="28"/>
                    <a:pt x="115" y="113"/>
                    <a:pt x="144" y="168"/>
                  </a:cubicBezTo>
                  <a:cubicBezTo>
                    <a:pt x="173" y="223"/>
                    <a:pt x="185" y="279"/>
                    <a:pt x="192" y="328"/>
                  </a:cubicBezTo>
                  <a:cubicBezTo>
                    <a:pt x="199" y="377"/>
                    <a:pt x="195" y="417"/>
                    <a:pt x="184" y="460"/>
                  </a:cubicBezTo>
                  <a:cubicBezTo>
                    <a:pt x="173" y="503"/>
                    <a:pt x="159" y="541"/>
                    <a:pt x="128" y="588"/>
                  </a:cubicBezTo>
                  <a:cubicBezTo>
                    <a:pt x="97" y="635"/>
                    <a:pt x="27" y="708"/>
                    <a:pt x="0" y="74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21" name="Freeform 14"/>
            <p:cNvSpPr>
              <a:spLocks/>
            </p:cNvSpPr>
            <p:nvPr/>
          </p:nvSpPr>
          <p:spPr bwMode="auto">
            <a:xfrm>
              <a:off x="3482975" y="4762500"/>
              <a:ext cx="2171700" cy="220663"/>
            </a:xfrm>
            <a:custGeom>
              <a:avLst/>
              <a:gdLst>
                <a:gd name="T0" fmla="*/ 1368 w 1368"/>
                <a:gd name="T1" fmla="*/ 40 h 139"/>
                <a:gd name="T2" fmla="*/ 1160 w 1368"/>
                <a:gd name="T3" fmla="*/ 100 h 139"/>
                <a:gd name="T4" fmla="*/ 752 w 1368"/>
                <a:gd name="T5" fmla="*/ 136 h 139"/>
                <a:gd name="T6" fmla="*/ 296 w 1368"/>
                <a:gd name="T7" fmla="*/ 80 h 139"/>
                <a:gd name="T8" fmla="*/ 0 w 1368"/>
                <a:gd name="T9" fmla="*/ 0 h 1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68"/>
                <a:gd name="T16" fmla="*/ 0 h 139"/>
                <a:gd name="T17" fmla="*/ 1368 w 1368"/>
                <a:gd name="T18" fmla="*/ 139 h 1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68" h="139">
                  <a:moveTo>
                    <a:pt x="1368" y="40"/>
                  </a:moveTo>
                  <a:cubicBezTo>
                    <a:pt x="1333" y="50"/>
                    <a:pt x="1263" y="84"/>
                    <a:pt x="1160" y="100"/>
                  </a:cubicBezTo>
                  <a:cubicBezTo>
                    <a:pt x="1057" y="116"/>
                    <a:pt x="896" y="139"/>
                    <a:pt x="752" y="136"/>
                  </a:cubicBezTo>
                  <a:cubicBezTo>
                    <a:pt x="608" y="133"/>
                    <a:pt x="421" y="103"/>
                    <a:pt x="296" y="80"/>
                  </a:cubicBezTo>
                  <a:cubicBezTo>
                    <a:pt x="171" y="57"/>
                    <a:pt x="62" y="17"/>
                    <a:pt x="0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322" name="Freeform 15"/>
            <p:cNvSpPr>
              <a:spLocks/>
            </p:cNvSpPr>
            <p:nvPr/>
          </p:nvSpPr>
          <p:spPr bwMode="auto">
            <a:xfrm>
              <a:off x="2624138" y="3232150"/>
              <a:ext cx="331787" cy="1206500"/>
            </a:xfrm>
            <a:custGeom>
              <a:avLst/>
              <a:gdLst>
                <a:gd name="T0" fmla="*/ 184 w 209"/>
                <a:gd name="T1" fmla="*/ 760 h 760"/>
                <a:gd name="T2" fmla="*/ 61 w 209"/>
                <a:gd name="T3" fmla="*/ 604 h 760"/>
                <a:gd name="T4" fmla="*/ 1 w 209"/>
                <a:gd name="T5" fmla="*/ 380 h 760"/>
                <a:gd name="T6" fmla="*/ 57 w 209"/>
                <a:gd name="T7" fmla="*/ 180 h 760"/>
                <a:gd name="T8" fmla="*/ 209 w 209"/>
                <a:gd name="T9" fmla="*/ 0 h 7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9"/>
                <a:gd name="T16" fmla="*/ 0 h 760"/>
                <a:gd name="T17" fmla="*/ 209 w 209"/>
                <a:gd name="T18" fmla="*/ 760 h 76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9" h="760">
                  <a:moveTo>
                    <a:pt x="184" y="760"/>
                  </a:moveTo>
                  <a:cubicBezTo>
                    <a:pt x="164" y="734"/>
                    <a:pt x="91" y="667"/>
                    <a:pt x="61" y="604"/>
                  </a:cubicBezTo>
                  <a:cubicBezTo>
                    <a:pt x="31" y="541"/>
                    <a:pt x="2" y="451"/>
                    <a:pt x="1" y="380"/>
                  </a:cubicBezTo>
                  <a:cubicBezTo>
                    <a:pt x="0" y="309"/>
                    <a:pt x="22" y="243"/>
                    <a:pt x="57" y="180"/>
                  </a:cubicBezTo>
                  <a:cubicBezTo>
                    <a:pt x="92" y="117"/>
                    <a:pt x="177" y="37"/>
                    <a:pt x="209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3" name="Text Box 11"/>
          <p:cNvSpPr txBox="1">
            <a:spLocks noChangeArrowheads="1"/>
          </p:cNvSpPr>
          <p:nvPr/>
        </p:nvSpPr>
        <p:spPr bwMode="auto">
          <a:xfrm>
            <a:off x="269777" y="448624"/>
            <a:ext cx="8604447" cy="52322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potential limitations of single-loop learning</a:t>
            </a:r>
            <a:endParaRPr lang="en-US" sz="28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198891" y="1969981"/>
            <a:ext cx="8746218" cy="3043923"/>
            <a:chOff x="34925" y="2471738"/>
            <a:chExt cx="8137525" cy="2511425"/>
          </a:xfrm>
        </p:grpSpPr>
        <p:sp>
          <p:nvSpPr>
            <p:cNvPr id="14338" name="Text Box 5"/>
            <p:cNvSpPr txBox="1">
              <a:spLocks noChangeArrowheads="1"/>
            </p:cNvSpPr>
            <p:nvPr/>
          </p:nvSpPr>
          <p:spPr bwMode="auto">
            <a:xfrm>
              <a:off x="34925" y="2484438"/>
              <a:ext cx="2160588" cy="685624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 smtClean="0"/>
                <a:t>Reduced </a:t>
              </a:r>
              <a:r>
                <a:rPr lang="en-GB" sz="1600" dirty="0"/>
                <a:t>performance of operations processes</a:t>
              </a:r>
              <a:endParaRPr lang="en-US" sz="1600" dirty="0"/>
            </a:p>
          </p:txBody>
        </p:sp>
        <p:sp>
          <p:nvSpPr>
            <p:cNvPr id="14339" name="Text Box 6"/>
            <p:cNvSpPr txBox="1">
              <a:spLocks noChangeArrowheads="1"/>
            </p:cNvSpPr>
            <p:nvPr/>
          </p:nvSpPr>
          <p:spPr bwMode="auto">
            <a:xfrm>
              <a:off x="106362" y="4306888"/>
              <a:ext cx="2461858" cy="482476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Operations innovation less easy</a:t>
              </a:r>
              <a:endParaRPr lang="en-US" sz="1600" dirty="0"/>
            </a:p>
          </p:txBody>
        </p:sp>
        <p:sp>
          <p:nvSpPr>
            <p:cNvPr id="14340" name="Text Box 7"/>
            <p:cNvSpPr txBox="1">
              <a:spLocks noChangeArrowheads="1"/>
            </p:cNvSpPr>
            <p:nvPr/>
          </p:nvSpPr>
          <p:spPr bwMode="auto">
            <a:xfrm>
              <a:off x="2987675" y="2471738"/>
              <a:ext cx="2232025" cy="482476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Performance objectives less appropriate</a:t>
              </a:r>
              <a:endParaRPr lang="en-US" sz="1600" dirty="0"/>
            </a:p>
          </p:txBody>
        </p:sp>
        <p:sp>
          <p:nvSpPr>
            <p:cNvPr id="14341" name="Text Box 8"/>
            <p:cNvSpPr txBox="1">
              <a:spLocks noChangeArrowheads="1"/>
            </p:cNvSpPr>
            <p:nvPr/>
          </p:nvSpPr>
          <p:spPr bwMode="auto">
            <a:xfrm>
              <a:off x="3132138" y="4352475"/>
              <a:ext cx="2303462" cy="482476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Insights and capabilities less useful</a:t>
              </a:r>
              <a:endParaRPr lang="en-US" sz="1600" dirty="0"/>
            </a:p>
          </p:txBody>
        </p:sp>
        <p:sp>
          <p:nvSpPr>
            <p:cNvPr id="14342" name="Text Box 10"/>
            <p:cNvSpPr txBox="1">
              <a:spLocks noChangeArrowheads="1"/>
            </p:cNvSpPr>
            <p:nvPr/>
          </p:nvSpPr>
          <p:spPr bwMode="auto">
            <a:xfrm>
              <a:off x="5232400" y="3568701"/>
              <a:ext cx="2940050" cy="685624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Shifts in technology, processes or markets, leading to improved competitor performance</a:t>
              </a:r>
              <a:endParaRPr lang="en-US" sz="1600" dirty="0"/>
            </a:p>
          </p:txBody>
        </p:sp>
        <p:sp>
          <p:nvSpPr>
            <p:cNvPr id="14344" name="Freeform 12"/>
            <p:cNvSpPr>
              <a:spLocks/>
            </p:cNvSpPr>
            <p:nvPr/>
          </p:nvSpPr>
          <p:spPr bwMode="auto">
            <a:xfrm>
              <a:off x="1828800" y="2700338"/>
              <a:ext cx="1587500" cy="125412"/>
            </a:xfrm>
            <a:custGeom>
              <a:avLst/>
              <a:gdLst>
                <a:gd name="T0" fmla="*/ 0 w 1000"/>
                <a:gd name="T1" fmla="*/ 79 h 79"/>
                <a:gd name="T2" fmla="*/ 320 w 1000"/>
                <a:gd name="T3" fmla="*/ 23 h 79"/>
                <a:gd name="T4" fmla="*/ 630 w 1000"/>
                <a:gd name="T5" fmla="*/ 3 h 79"/>
                <a:gd name="T6" fmla="*/ 1000 w 1000"/>
                <a:gd name="T7" fmla="*/ 43 h 7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00"/>
                <a:gd name="T13" fmla="*/ 0 h 79"/>
                <a:gd name="T14" fmla="*/ 1000 w 1000"/>
                <a:gd name="T15" fmla="*/ 79 h 7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00" h="79">
                  <a:moveTo>
                    <a:pt x="0" y="79"/>
                  </a:moveTo>
                  <a:cubicBezTo>
                    <a:pt x="53" y="69"/>
                    <a:pt x="215" y="36"/>
                    <a:pt x="320" y="23"/>
                  </a:cubicBezTo>
                  <a:cubicBezTo>
                    <a:pt x="425" y="10"/>
                    <a:pt x="517" y="0"/>
                    <a:pt x="630" y="3"/>
                  </a:cubicBezTo>
                  <a:cubicBezTo>
                    <a:pt x="743" y="6"/>
                    <a:pt x="923" y="35"/>
                    <a:pt x="1000" y="43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4345" name="Freeform 13"/>
            <p:cNvSpPr>
              <a:spLocks/>
            </p:cNvSpPr>
            <p:nvPr/>
          </p:nvSpPr>
          <p:spPr bwMode="auto">
            <a:xfrm>
              <a:off x="4406900" y="3263900"/>
              <a:ext cx="315913" cy="1174750"/>
            </a:xfrm>
            <a:custGeom>
              <a:avLst/>
              <a:gdLst>
                <a:gd name="T0" fmla="*/ 16 w 199"/>
                <a:gd name="T1" fmla="*/ 0 h 740"/>
                <a:gd name="T2" fmla="*/ 144 w 199"/>
                <a:gd name="T3" fmla="*/ 168 h 740"/>
                <a:gd name="T4" fmla="*/ 192 w 199"/>
                <a:gd name="T5" fmla="*/ 328 h 740"/>
                <a:gd name="T6" fmla="*/ 184 w 199"/>
                <a:gd name="T7" fmla="*/ 460 h 740"/>
                <a:gd name="T8" fmla="*/ 128 w 199"/>
                <a:gd name="T9" fmla="*/ 588 h 740"/>
                <a:gd name="T10" fmla="*/ 0 w 199"/>
                <a:gd name="T11" fmla="*/ 740 h 74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9"/>
                <a:gd name="T19" fmla="*/ 0 h 740"/>
                <a:gd name="T20" fmla="*/ 199 w 199"/>
                <a:gd name="T21" fmla="*/ 740 h 7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9" h="740">
                  <a:moveTo>
                    <a:pt x="16" y="0"/>
                  </a:moveTo>
                  <a:cubicBezTo>
                    <a:pt x="37" y="28"/>
                    <a:pt x="115" y="113"/>
                    <a:pt x="144" y="168"/>
                  </a:cubicBezTo>
                  <a:cubicBezTo>
                    <a:pt x="173" y="223"/>
                    <a:pt x="185" y="279"/>
                    <a:pt x="192" y="328"/>
                  </a:cubicBezTo>
                  <a:cubicBezTo>
                    <a:pt x="199" y="377"/>
                    <a:pt x="195" y="417"/>
                    <a:pt x="184" y="460"/>
                  </a:cubicBezTo>
                  <a:cubicBezTo>
                    <a:pt x="173" y="503"/>
                    <a:pt x="159" y="541"/>
                    <a:pt x="128" y="588"/>
                  </a:cubicBezTo>
                  <a:cubicBezTo>
                    <a:pt x="97" y="635"/>
                    <a:pt x="27" y="708"/>
                    <a:pt x="0" y="74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4346" name="Freeform 14"/>
            <p:cNvSpPr>
              <a:spLocks/>
            </p:cNvSpPr>
            <p:nvPr/>
          </p:nvSpPr>
          <p:spPr bwMode="auto">
            <a:xfrm>
              <a:off x="1466850" y="4762500"/>
              <a:ext cx="2171700" cy="220663"/>
            </a:xfrm>
            <a:custGeom>
              <a:avLst/>
              <a:gdLst>
                <a:gd name="T0" fmla="*/ 1368 w 1368"/>
                <a:gd name="T1" fmla="*/ 40 h 139"/>
                <a:gd name="T2" fmla="*/ 1160 w 1368"/>
                <a:gd name="T3" fmla="*/ 100 h 139"/>
                <a:gd name="T4" fmla="*/ 752 w 1368"/>
                <a:gd name="T5" fmla="*/ 136 h 139"/>
                <a:gd name="T6" fmla="*/ 296 w 1368"/>
                <a:gd name="T7" fmla="*/ 80 h 139"/>
                <a:gd name="T8" fmla="*/ 0 w 1368"/>
                <a:gd name="T9" fmla="*/ 0 h 1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68"/>
                <a:gd name="T16" fmla="*/ 0 h 139"/>
                <a:gd name="T17" fmla="*/ 1368 w 1368"/>
                <a:gd name="T18" fmla="*/ 139 h 1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68" h="139">
                  <a:moveTo>
                    <a:pt x="1368" y="40"/>
                  </a:moveTo>
                  <a:cubicBezTo>
                    <a:pt x="1333" y="50"/>
                    <a:pt x="1263" y="84"/>
                    <a:pt x="1160" y="100"/>
                  </a:cubicBezTo>
                  <a:cubicBezTo>
                    <a:pt x="1057" y="116"/>
                    <a:pt x="896" y="139"/>
                    <a:pt x="752" y="136"/>
                  </a:cubicBezTo>
                  <a:cubicBezTo>
                    <a:pt x="608" y="133"/>
                    <a:pt x="421" y="103"/>
                    <a:pt x="296" y="80"/>
                  </a:cubicBezTo>
                  <a:cubicBezTo>
                    <a:pt x="171" y="57"/>
                    <a:pt x="62" y="17"/>
                    <a:pt x="0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4347" name="Freeform 15"/>
            <p:cNvSpPr>
              <a:spLocks/>
            </p:cNvSpPr>
            <p:nvPr/>
          </p:nvSpPr>
          <p:spPr bwMode="auto">
            <a:xfrm>
              <a:off x="608013" y="3232150"/>
              <a:ext cx="331787" cy="1206500"/>
            </a:xfrm>
            <a:custGeom>
              <a:avLst/>
              <a:gdLst>
                <a:gd name="T0" fmla="*/ 184 w 209"/>
                <a:gd name="T1" fmla="*/ 760 h 760"/>
                <a:gd name="T2" fmla="*/ 61 w 209"/>
                <a:gd name="T3" fmla="*/ 604 h 760"/>
                <a:gd name="T4" fmla="*/ 1 w 209"/>
                <a:gd name="T5" fmla="*/ 380 h 760"/>
                <a:gd name="T6" fmla="*/ 57 w 209"/>
                <a:gd name="T7" fmla="*/ 180 h 760"/>
                <a:gd name="T8" fmla="*/ 209 w 209"/>
                <a:gd name="T9" fmla="*/ 0 h 7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9"/>
                <a:gd name="T16" fmla="*/ 0 h 760"/>
                <a:gd name="T17" fmla="*/ 209 w 209"/>
                <a:gd name="T18" fmla="*/ 760 h 76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9" h="760">
                  <a:moveTo>
                    <a:pt x="184" y="760"/>
                  </a:moveTo>
                  <a:cubicBezTo>
                    <a:pt x="164" y="734"/>
                    <a:pt x="91" y="667"/>
                    <a:pt x="61" y="604"/>
                  </a:cubicBezTo>
                  <a:cubicBezTo>
                    <a:pt x="31" y="541"/>
                    <a:pt x="2" y="451"/>
                    <a:pt x="1" y="380"/>
                  </a:cubicBezTo>
                  <a:cubicBezTo>
                    <a:pt x="0" y="309"/>
                    <a:pt x="22" y="243"/>
                    <a:pt x="57" y="180"/>
                  </a:cubicBezTo>
                  <a:cubicBezTo>
                    <a:pt x="92" y="117"/>
                    <a:pt x="177" y="37"/>
                    <a:pt x="209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4348" name="Freeform 18"/>
            <p:cNvSpPr>
              <a:spLocks/>
            </p:cNvSpPr>
            <p:nvPr/>
          </p:nvSpPr>
          <p:spPr bwMode="auto">
            <a:xfrm>
              <a:off x="4752975" y="3114675"/>
              <a:ext cx="828675" cy="696913"/>
            </a:xfrm>
            <a:custGeom>
              <a:avLst/>
              <a:gdLst>
                <a:gd name="T0" fmla="*/ 522 w 522"/>
                <a:gd name="T1" fmla="*/ 439 h 439"/>
                <a:gd name="T2" fmla="*/ 276 w 522"/>
                <a:gd name="T3" fmla="*/ 343 h 439"/>
                <a:gd name="T4" fmla="*/ 120 w 522"/>
                <a:gd name="T5" fmla="*/ 198 h 439"/>
                <a:gd name="T6" fmla="*/ 0 w 522"/>
                <a:gd name="T7" fmla="*/ 0 h 43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22"/>
                <a:gd name="T13" fmla="*/ 0 h 439"/>
                <a:gd name="T14" fmla="*/ 522 w 522"/>
                <a:gd name="T15" fmla="*/ 439 h 43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22" h="439">
                  <a:moveTo>
                    <a:pt x="522" y="439"/>
                  </a:moveTo>
                  <a:cubicBezTo>
                    <a:pt x="481" y="423"/>
                    <a:pt x="343" y="383"/>
                    <a:pt x="276" y="343"/>
                  </a:cubicBezTo>
                  <a:cubicBezTo>
                    <a:pt x="209" y="303"/>
                    <a:pt x="166" y="255"/>
                    <a:pt x="120" y="198"/>
                  </a:cubicBezTo>
                  <a:cubicBezTo>
                    <a:pt x="74" y="141"/>
                    <a:pt x="25" y="41"/>
                    <a:pt x="0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Text Box 15"/>
          <p:cNvSpPr txBox="1">
            <a:spLocks noChangeArrowheads="1"/>
          </p:cNvSpPr>
          <p:nvPr/>
        </p:nvSpPr>
        <p:spPr bwMode="auto">
          <a:xfrm>
            <a:off x="1" y="18239"/>
            <a:ext cx="9143999" cy="954107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Double-loop learning questions the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appropriateness </a:t>
            </a:r>
            <a:r>
              <a:rPr lang="en-GB" sz="2800" b="1" dirty="0"/>
              <a:t>of operations performance</a:t>
            </a:r>
            <a:endParaRPr lang="en-US" sz="2800" b="1" dirty="0"/>
          </a:p>
        </p:txBody>
      </p:sp>
      <p:grpSp>
        <p:nvGrpSpPr>
          <p:cNvPr id="16" name="Group 15"/>
          <p:cNvGrpSpPr/>
          <p:nvPr/>
        </p:nvGrpSpPr>
        <p:grpSpPr>
          <a:xfrm>
            <a:off x="61755" y="1440911"/>
            <a:ext cx="9020490" cy="3966528"/>
            <a:chOff x="36373" y="2182813"/>
            <a:chExt cx="8699789" cy="2800350"/>
          </a:xfrm>
        </p:grpSpPr>
        <p:sp>
          <p:nvSpPr>
            <p:cNvPr id="15362" name="Text Box 7"/>
            <p:cNvSpPr txBox="1">
              <a:spLocks noChangeArrowheads="1"/>
            </p:cNvSpPr>
            <p:nvPr/>
          </p:nvSpPr>
          <p:spPr bwMode="auto">
            <a:xfrm>
              <a:off x="43001" y="2654889"/>
              <a:ext cx="2416013" cy="586680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Examine the performance of operations processes</a:t>
              </a:r>
              <a:endParaRPr lang="en-US" sz="1600" dirty="0"/>
            </a:p>
          </p:txBody>
        </p:sp>
        <p:sp>
          <p:nvSpPr>
            <p:cNvPr id="15363" name="Text Box 8"/>
            <p:cNvSpPr txBox="1">
              <a:spLocks noChangeArrowheads="1"/>
            </p:cNvSpPr>
            <p:nvPr/>
          </p:nvSpPr>
          <p:spPr bwMode="auto">
            <a:xfrm>
              <a:off x="36373" y="4393768"/>
              <a:ext cx="1728787" cy="412848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Operations innovation</a:t>
              </a:r>
              <a:endParaRPr lang="en-US" sz="1600" dirty="0"/>
            </a:p>
          </p:txBody>
        </p:sp>
        <p:sp>
          <p:nvSpPr>
            <p:cNvPr id="15364" name="Text Box 9"/>
            <p:cNvSpPr txBox="1">
              <a:spLocks noChangeArrowheads="1"/>
            </p:cNvSpPr>
            <p:nvPr/>
          </p:nvSpPr>
          <p:spPr bwMode="auto">
            <a:xfrm>
              <a:off x="3059582" y="2568294"/>
              <a:ext cx="2447925" cy="586680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Compare this performance against objectives</a:t>
              </a:r>
              <a:endParaRPr lang="en-US" sz="1600" dirty="0"/>
            </a:p>
          </p:txBody>
        </p:sp>
        <p:sp>
          <p:nvSpPr>
            <p:cNvPr id="15365" name="Text Box 10"/>
            <p:cNvSpPr txBox="1">
              <a:spLocks noChangeArrowheads="1"/>
            </p:cNvSpPr>
            <p:nvPr/>
          </p:nvSpPr>
          <p:spPr bwMode="auto">
            <a:xfrm>
              <a:off x="3132138" y="4395069"/>
              <a:ext cx="2303462" cy="412848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Develop new insights and capabilities</a:t>
              </a:r>
              <a:endParaRPr lang="en-US" sz="1600" dirty="0"/>
            </a:p>
          </p:txBody>
        </p:sp>
        <p:sp>
          <p:nvSpPr>
            <p:cNvPr id="15366" name="Text Box 12"/>
            <p:cNvSpPr txBox="1">
              <a:spLocks noChangeArrowheads="1"/>
            </p:cNvSpPr>
            <p:nvPr/>
          </p:nvSpPr>
          <p:spPr bwMode="auto">
            <a:xfrm>
              <a:off x="6288237" y="2253097"/>
              <a:ext cx="2447925" cy="412848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Question the relevance of objectives</a:t>
              </a:r>
              <a:endParaRPr lang="en-US" sz="1600" dirty="0"/>
            </a:p>
          </p:txBody>
        </p:sp>
        <p:sp>
          <p:nvSpPr>
            <p:cNvPr id="15367" name="Text Box 13"/>
            <p:cNvSpPr txBox="1">
              <a:spLocks noChangeArrowheads="1"/>
            </p:cNvSpPr>
            <p:nvPr/>
          </p:nvSpPr>
          <p:spPr bwMode="auto">
            <a:xfrm>
              <a:off x="5316388" y="3589194"/>
              <a:ext cx="2447925" cy="412848"/>
            </a:xfrm>
            <a:prstGeom prst="rect">
              <a:avLst/>
            </a:prstGeom>
            <a:noFill/>
            <a:ln w="31750">
              <a:noFill/>
              <a:miter lim="800000"/>
              <a:headEnd type="none" w="lg" len="med"/>
              <a:tailEnd type="none" w="lg" len="med"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600" dirty="0"/>
                <a:t>Develop new (more relevant objectives)</a:t>
              </a:r>
              <a:endParaRPr lang="en-US" sz="1600" dirty="0"/>
            </a:p>
          </p:txBody>
        </p:sp>
        <p:sp>
          <p:nvSpPr>
            <p:cNvPr id="15369" name="Freeform 16"/>
            <p:cNvSpPr>
              <a:spLocks/>
            </p:cNvSpPr>
            <p:nvPr/>
          </p:nvSpPr>
          <p:spPr bwMode="auto">
            <a:xfrm>
              <a:off x="1828800" y="2700338"/>
              <a:ext cx="1587500" cy="125412"/>
            </a:xfrm>
            <a:custGeom>
              <a:avLst/>
              <a:gdLst>
                <a:gd name="T0" fmla="*/ 0 w 1000"/>
                <a:gd name="T1" fmla="*/ 79 h 79"/>
                <a:gd name="T2" fmla="*/ 320 w 1000"/>
                <a:gd name="T3" fmla="*/ 23 h 79"/>
                <a:gd name="T4" fmla="*/ 630 w 1000"/>
                <a:gd name="T5" fmla="*/ 3 h 79"/>
                <a:gd name="T6" fmla="*/ 1000 w 1000"/>
                <a:gd name="T7" fmla="*/ 43 h 7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000"/>
                <a:gd name="T13" fmla="*/ 0 h 79"/>
                <a:gd name="T14" fmla="*/ 1000 w 1000"/>
                <a:gd name="T15" fmla="*/ 79 h 7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000" h="79">
                  <a:moveTo>
                    <a:pt x="0" y="79"/>
                  </a:moveTo>
                  <a:cubicBezTo>
                    <a:pt x="53" y="69"/>
                    <a:pt x="215" y="36"/>
                    <a:pt x="320" y="23"/>
                  </a:cubicBezTo>
                  <a:cubicBezTo>
                    <a:pt x="425" y="10"/>
                    <a:pt x="517" y="0"/>
                    <a:pt x="630" y="3"/>
                  </a:cubicBezTo>
                  <a:cubicBezTo>
                    <a:pt x="743" y="6"/>
                    <a:pt x="923" y="35"/>
                    <a:pt x="1000" y="43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0" name="Freeform 17"/>
            <p:cNvSpPr>
              <a:spLocks/>
            </p:cNvSpPr>
            <p:nvPr/>
          </p:nvSpPr>
          <p:spPr bwMode="auto">
            <a:xfrm>
              <a:off x="4406900" y="3263900"/>
              <a:ext cx="315913" cy="1174750"/>
            </a:xfrm>
            <a:custGeom>
              <a:avLst/>
              <a:gdLst>
                <a:gd name="T0" fmla="*/ 16 w 199"/>
                <a:gd name="T1" fmla="*/ 0 h 740"/>
                <a:gd name="T2" fmla="*/ 144 w 199"/>
                <a:gd name="T3" fmla="*/ 168 h 740"/>
                <a:gd name="T4" fmla="*/ 192 w 199"/>
                <a:gd name="T5" fmla="*/ 328 h 740"/>
                <a:gd name="T6" fmla="*/ 184 w 199"/>
                <a:gd name="T7" fmla="*/ 460 h 740"/>
                <a:gd name="T8" fmla="*/ 128 w 199"/>
                <a:gd name="T9" fmla="*/ 588 h 740"/>
                <a:gd name="T10" fmla="*/ 0 w 199"/>
                <a:gd name="T11" fmla="*/ 740 h 74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9"/>
                <a:gd name="T19" fmla="*/ 0 h 740"/>
                <a:gd name="T20" fmla="*/ 199 w 199"/>
                <a:gd name="T21" fmla="*/ 740 h 74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9" h="740">
                  <a:moveTo>
                    <a:pt x="16" y="0"/>
                  </a:moveTo>
                  <a:cubicBezTo>
                    <a:pt x="37" y="28"/>
                    <a:pt x="115" y="113"/>
                    <a:pt x="144" y="168"/>
                  </a:cubicBezTo>
                  <a:cubicBezTo>
                    <a:pt x="173" y="223"/>
                    <a:pt x="185" y="279"/>
                    <a:pt x="192" y="328"/>
                  </a:cubicBezTo>
                  <a:cubicBezTo>
                    <a:pt x="199" y="377"/>
                    <a:pt x="195" y="417"/>
                    <a:pt x="184" y="460"/>
                  </a:cubicBezTo>
                  <a:cubicBezTo>
                    <a:pt x="173" y="503"/>
                    <a:pt x="159" y="541"/>
                    <a:pt x="128" y="588"/>
                  </a:cubicBezTo>
                  <a:cubicBezTo>
                    <a:pt x="97" y="635"/>
                    <a:pt x="27" y="708"/>
                    <a:pt x="0" y="74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1" name="Freeform 18"/>
            <p:cNvSpPr>
              <a:spLocks/>
            </p:cNvSpPr>
            <p:nvPr/>
          </p:nvSpPr>
          <p:spPr bwMode="auto">
            <a:xfrm>
              <a:off x="1466850" y="4762500"/>
              <a:ext cx="2171700" cy="220663"/>
            </a:xfrm>
            <a:custGeom>
              <a:avLst/>
              <a:gdLst>
                <a:gd name="T0" fmla="*/ 1368 w 1368"/>
                <a:gd name="T1" fmla="*/ 40 h 139"/>
                <a:gd name="T2" fmla="*/ 1160 w 1368"/>
                <a:gd name="T3" fmla="*/ 100 h 139"/>
                <a:gd name="T4" fmla="*/ 752 w 1368"/>
                <a:gd name="T5" fmla="*/ 136 h 139"/>
                <a:gd name="T6" fmla="*/ 296 w 1368"/>
                <a:gd name="T7" fmla="*/ 80 h 139"/>
                <a:gd name="T8" fmla="*/ 0 w 1368"/>
                <a:gd name="T9" fmla="*/ 0 h 1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368"/>
                <a:gd name="T16" fmla="*/ 0 h 139"/>
                <a:gd name="T17" fmla="*/ 1368 w 1368"/>
                <a:gd name="T18" fmla="*/ 139 h 13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368" h="139">
                  <a:moveTo>
                    <a:pt x="1368" y="40"/>
                  </a:moveTo>
                  <a:cubicBezTo>
                    <a:pt x="1333" y="50"/>
                    <a:pt x="1263" y="84"/>
                    <a:pt x="1160" y="100"/>
                  </a:cubicBezTo>
                  <a:cubicBezTo>
                    <a:pt x="1057" y="116"/>
                    <a:pt x="896" y="139"/>
                    <a:pt x="752" y="136"/>
                  </a:cubicBezTo>
                  <a:cubicBezTo>
                    <a:pt x="608" y="133"/>
                    <a:pt x="421" y="103"/>
                    <a:pt x="296" y="80"/>
                  </a:cubicBezTo>
                  <a:cubicBezTo>
                    <a:pt x="171" y="57"/>
                    <a:pt x="62" y="17"/>
                    <a:pt x="0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2" name="Freeform 19"/>
            <p:cNvSpPr>
              <a:spLocks/>
            </p:cNvSpPr>
            <p:nvPr/>
          </p:nvSpPr>
          <p:spPr bwMode="auto">
            <a:xfrm>
              <a:off x="608013" y="3232150"/>
              <a:ext cx="331787" cy="1206500"/>
            </a:xfrm>
            <a:custGeom>
              <a:avLst/>
              <a:gdLst>
                <a:gd name="T0" fmla="*/ 184 w 209"/>
                <a:gd name="T1" fmla="*/ 760 h 760"/>
                <a:gd name="T2" fmla="*/ 61 w 209"/>
                <a:gd name="T3" fmla="*/ 604 h 760"/>
                <a:gd name="T4" fmla="*/ 1 w 209"/>
                <a:gd name="T5" fmla="*/ 380 h 760"/>
                <a:gd name="T6" fmla="*/ 57 w 209"/>
                <a:gd name="T7" fmla="*/ 180 h 760"/>
                <a:gd name="T8" fmla="*/ 209 w 209"/>
                <a:gd name="T9" fmla="*/ 0 h 7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9"/>
                <a:gd name="T16" fmla="*/ 0 h 760"/>
                <a:gd name="T17" fmla="*/ 209 w 209"/>
                <a:gd name="T18" fmla="*/ 760 h 76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9" h="760">
                  <a:moveTo>
                    <a:pt x="184" y="760"/>
                  </a:moveTo>
                  <a:cubicBezTo>
                    <a:pt x="164" y="734"/>
                    <a:pt x="91" y="667"/>
                    <a:pt x="61" y="604"/>
                  </a:cubicBezTo>
                  <a:cubicBezTo>
                    <a:pt x="31" y="541"/>
                    <a:pt x="2" y="451"/>
                    <a:pt x="1" y="380"/>
                  </a:cubicBezTo>
                  <a:cubicBezTo>
                    <a:pt x="0" y="309"/>
                    <a:pt x="22" y="243"/>
                    <a:pt x="57" y="180"/>
                  </a:cubicBezTo>
                  <a:cubicBezTo>
                    <a:pt x="92" y="117"/>
                    <a:pt x="177" y="37"/>
                    <a:pt x="209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3" name="Freeform 21"/>
            <p:cNvSpPr>
              <a:spLocks/>
            </p:cNvSpPr>
            <p:nvPr/>
          </p:nvSpPr>
          <p:spPr bwMode="auto">
            <a:xfrm>
              <a:off x="4981575" y="2182813"/>
              <a:ext cx="1751013" cy="466725"/>
            </a:xfrm>
            <a:custGeom>
              <a:avLst/>
              <a:gdLst>
                <a:gd name="T0" fmla="*/ 0 w 1103"/>
                <a:gd name="T1" fmla="*/ 294 h 294"/>
                <a:gd name="T2" fmla="*/ 156 w 1103"/>
                <a:gd name="T3" fmla="*/ 173 h 294"/>
                <a:gd name="T4" fmla="*/ 360 w 1103"/>
                <a:gd name="T5" fmla="*/ 78 h 294"/>
                <a:gd name="T6" fmla="*/ 798 w 1103"/>
                <a:gd name="T7" fmla="*/ 6 h 294"/>
                <a:gd name="T8" fmla="*/ 1103 w 1103"/>
                <a:gd name="T9" fmla="*/ 42 h 29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03"/>
                <a:gd name="T16" fmla="*/ 0 h 294"/>
                <a:gd name="T17" fmla="*/ 1103 w 1103"/>
                <a:gd name="T18" fmla="*/ 294 h 29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03" h="294">
                  <a:moveTo>
                    <a:pt x="0" y="294"/>
                  </a:moveTo>
                  <a:cubicBezTo>
                    <a:pt x="26" y="274"/>
                    <a:pt x="96" y="209"/>
                    <a:pt x="156" y="173"/>
                  </a:cubicBezTo>
                  <a:cubicBezTo>
                    <a:pt x="216" y="137"/>
                    <a:pt x="253" y="106"/>
                    <a:pt x="360" y="78"/>
                  </a:cubicBezTo>
                  <a:cubicBezTo>
                    <a:pt x="467" y="50"/>
                    <a:pt x="674" y="12"/>
                    <a:pt x="798" y="6"/>
                  </a:cubicBezTo>
                  <a:cubicBezTo>
                    <a:pt x="922" y="0"/>
                    <a:pt x="1040" y="35"/>
                    <a:pt x="1103" y="42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4" name="Freeform 22"/>
            <p:cNvSpPr>
              <a:spLocks/>
            </p:cNvSpPr>
            <p:nvPr/>
          </p:nvSpPr>
          <p:spPr bwMode="auto">
            <a:xfrm>
              <a:off x="7429500" y="2716213"/>
              <a:ext cx="387350" cy="933450"/>
            </a:xfrm>
            <a:custGeom>
              <a:avLst/>
              <a:gdLst>
                <a:gd name="T0" fmla="*/ 162 w 244"/>
                <a:gd name="T1" fmla="*/ 0 h 588"/>
                <a:gd name="T2" fmla="*/ 234 w 244"/>
                <a:gd name="T3" fmla="*/ 138 h 588"/>
                <a:gd name="T4" fmla="*/ 222 w 244"/>
                <a:gd name="T5" fmla="*/ 294 h 588"/>
                <a:gd name="T6" fmla="*/ 174 w 244"/>
                <a:gd name="T7" fmla="*/ 408 h 588"/>
                <a:gd name="T8" fmla="*/ 0 w 244"/>
                <a:gd name="T9" fmla="*/ 588 h 58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4"/>
                <a:gd name="T16" fmla="*/ 0 h 588"/>
                <a:gd name="T17" fmla="*/ 244 w 244"/>
                <a:gd name="T18" fmla="*/ 588 h 58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4" h="588">
                  <a:moveTo>
                    <a:pt x="162" y="0"/>
                  </a:moveTo>
                  <a:cubicBezTo>
                    <a:pt x="174" y="23"/>
                    <a:pt x="224" y="89"/>
                    <a:pt x="234" y="138"/>
                  </a:cubicBezTo>
                  <a:cubicBezTo>
                    <a:pt x="244" y="187"/>
                    <a:pt x="232" y="249"/>
                    <a:pt x="222" y="294"/>
                  </a:cubicBezTo>
                  <a:cubicBezTo>
                    <a:pt x="212" y="339"/>
                    <a:pt x="211" y="359"/>
                    <a:pt x="174" y="408"/>
                  </a:cubicBezTo>
                  <a:cubicBezTo>
                    <a:pt x="137" y="457"/>
                    <a:pt x="36" y="551"/>
                    <a:pt x="0" y="588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  <p:sp>
          <p:nvSpPr>
            <p:cNvPr id="15375" name="Freeform 23"/>
            <p:cNvSpPr>
              <a:spLocks/>
            </p:cNvSpPr>
            <p:nvPr/>
          </p:nvSpPr>
          <p:spPr bwMode="auto">
            <a:xfrm>
              <a:off x="4752975" y="3114675"/>
              <a:ext cx="828675" cy="696913"/>
            </a:xfrm>
            <a:custGeom>
              <a:avLst/>
              <a:gdLst>
                <a:gd name="T0" fmla="*/ 522 w 522"/>
                <a:gd name="T1" fmla="*/ 439 h 439"/>
                <a:gd name="T2" fmla="*/ 276 w 522"/>
                <a:gd name="T3" fmla="*/ 343 h 439"/>
                <a:gd name="T4" fmla="*/ 120 w 522"/>
                <a:gd name="T5" fmla="*/ 198 h 439"/>
                <a:gd name="T6" fmla="*/ 0 w 522"/>
                <a:gd name="T7" fmla="*/ 0 h 43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22"/>
                <a:gd name="T13" fmla="*/ 0 h 439"/>
                <a:gd name="T14" fmla="*/ 522 w 522"/>
                <a:gd name="T15" fmla="*/ 439 h 43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22" h="439">
                  <a:moveTo>
                    <a:pt x="522" y="439"/>
                  </a:moveTo>
                  <a:cubicBezTo>
                    <a:pt x="481" y="423"/>
                    <a:pt x="343" y="383"/>
                    <a:pt x="276" y="343"/>
                  </a:cubicBezTo>
                  <a:cubicBezTo>
                    <a:pt x="209" y="303"/>
                    <a:pt x="166" y="255"/>
                    <a:pt x="120" y="198"/>
                  </a:cubicBezTo>
                  <a:cubicBezTo>
                    <a:pt x="74" y="141"/>
                    <a:pt x="25" y="41"/>
                    <a:pt x="0" y="0"/>
                  </a:cubicBezTo>
                </a:path>
              </a:pathLst>
            </a:custGeom>
            <a:noFill/>
            <a:ln w="31750" cap="flat" cmpd="sng">
              <a:solidFill>
                <a:srgbClr val="800080"/>
              </a:solidFill>
              <a:prstDash val="solid"/>
              <a:round/>
              <a:headEnd type="none" w="lg" len="med"/>
              <a:tailEnd type="triangle" w="lg" len="med"/>
            </a:ln>
          </p:spPr>
          <p:txBody>
            <a:bodyPr/>
            <a:lstStyle/>
            <a:p>
              <a:endParaRPr lang="en-GB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reeform 4"/>
          <p:cNvSpPr>
            <a:spLocks/>
          </p:cNvSpPr>
          <p:nvPr/>
        </p:nvSpPr>
        <p:spPr bwMode="auto">
          <a:xfrm>
            <a:off x="1863114" y="2846882"/>
            <a:ext cx="5759450" cy="1223962"/>
          </a:xfrm>
          <a:custGeom>
            <a:avLst/>
            <a:gdLst>
              <a:gd name="T0" fmla="*/ 0 w 2256"/>
              <a:gd name="T1" fmla="*/ 243 h 510"/>
              <a:gd name="T2" fmla="*/ 2256 w 2256"/>
              <a:gd name="T3" fmla="*/ 0 h 510"/>
              <a:gd name="T4" fmla="*/ 2256 w 2256"/>
              <a:gd name="T5" fmla="*/ 273 h 510"/>
              <a:gd name="T6" fmla="*/ 0 w 2256"/>
              <a:gd name="T7" fmla="*/ 510 h 510"/>
              <a:gd name="T8" fmla="*/ 0 w 2256"/>
              <a:gd name="T9" fmla="*/ 243 h 51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256"/>
              <a:gd name="T16" fmla="*/ 0 h 510"/>
              <a:gd name="T17" fmla="*/ 2256 w 2256"/>
              <a:gd name="T18" fmla="*/ 510 h 51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256" h="510">
                <a:moveTo>
                  <a:pt x="0" y="243"/>
                </a:moveTo>
                <a:lnTo>
                  <a:pt x="2256" y="0"/>
                </a:lnTo>
                <a:lnTo>
                  <a:pt x="2256" y="273"/>
                </a:lnTo>
                <a:lnTo>
                  <a:pt x="0" y="510"/>
                </a:lnTo>
                <a:lnTo>
                  <a:pt x="0" y="24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87" name="Line 12"/>
          <p:cNvSpPr>
            <a:spLocks noChangeShapeType="1"/>
          </p:cNvSpPr>
          <p:nvPr/>
        </p:nvSpPr>
        <p:spPr bwMode="auto">
          <a:xfrm flipV="1">
            <a:off x="1861526" y="2189657"/>
            <a:ext cx="0" cy="3024187"/>
          </a:xfrm>
          <a:prstGeom prst="line">
            <a:avLst/>
          </a:prstGeom>
          <a:noFill/>
          <a:ln w="31750">
            <a:solidFill>
              <a:srgbClr val="800080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88" name="Line 13"/>
          <p:cNvSpPr>
            <a:spLocks noChangeShapeType="1"/>
          </p:cNvSpPr>
          <p:nvPr/>
        </p:nvSpPr>
        <p:spPr bwMode="auto">
          <a:xfrm>
            <a:off x="1861526" y="5213844"/>
            <a:ext cx="5545138" cy="0"/>
          </a:xfrm>
          <a:prstGeom prst="line">
            <a:avLst/>
          </a:prstGeom>
          <a:noFill/>
          <a:ln w="31750">
            <a:solidFill>
              <a:srgbClr val="800080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89" name="Line 14"/>
          <p:cNvSpPr>
            <a:spLocks noChangeShapeType="1"/>
          </p:cNvSpPr>
          <p:nvPr/>
        </p:nvSpPr>
        <p:spPr bwMode="auto">
          <a:xfrm flipV="1">
            <a:off x="1861526" y="3472357"/>
            <a:ext cx="5761038" cy="588962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0" name="Line 15"/>
          <p:cNvSpPr>
            <a:spLocks noChangeShapeType="1"/>
          </p:cNvSpPr>
          <p:nvPr/>
        </p:nvSpPr>
        <p:spPr bwMode="auto">
          <a:xfrm flipV="1">
            <a:off x="1861526" y="2837357"/>
            <a:ext cx="5689600" cy="576262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non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1" name="Text Box 16"/>
          <p:cNvSpPr txBox="1">
            <a:spLocks noChangeArrowheads="1"/>
          </p:cNvSpPr>
          <p:nvPr/>
        </p:nvSpPr>
        <p:spPr bwMode="auto">
          <a:xfrm>
            <a:off x="48601" y="3177082"/>
            <a:ext cx="1873250" cy="923925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Performance of goods and services based on the technology</a:t>
            </a:r>
            <a:endParaRPr lang="en-US" sz="1600" dirty="0"/>
          </a:p>
        </p:txBody>
      </p:sp>
      <p:sp>
        <p:nvSpPr>
          <p:cNvPr id="16392" name="Line 26"/>
          <p:cNvSpPr>
            <a:spLocks noChangeShapeType="1"/>
          </p:cNvSpPr>
          <p:nvPr/>
        </p:nvSpPr>
        <p:spPr bwMode="auto">
          <a:xfrm flipV="1">
            <a:off x="3893526" y="2556369"/>
            <a:ext cx="1588" cy="26543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3" name="Line 27"/>
          <p:cNvSpPr>
            <a:spLocks noChangeShapeType="1"/>
          </p:cNvSpPr>
          <p:nvPr/>
        </p:nvSpPr>
        <p:spPr bwMode="auto">
          <a:xfrm flipV="1">
            <a:off x="5115901" y="2556369"/>
            <a:ext cx="1588" cy="26543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4" name="Line 29"/>
          <p:cNvSpPr>
            <a:spLocks noChangeShapeType="1"/>
          </p:cNvSpPr>
          <p:nvPr/>
        </p:nvSpPr>
        <p:spPr bwMode="auto">
          <a:xfrm flipV="1">
            <a:off x="3445851" y="2837357"/>
            <a:ext cx="2881313" cy="1873250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5" name="Line 30"/>
          <p:cNvSpPr>
            <a:spLocks noChangeShapeType="1"/>
          </p:cNvSpPr>
          <p:nvPr/>
        </p:nvSpPr>
        <p:spPr bwMode="auto">
          <a:xfrm flipV="1">
            <a:off x="2005989" y="2550019"/>
            <a:ext cx="2881312" cy="1873250"/>
          </a:xfrm>
          <a:prstGeom prst="line">
            <a:avLst/>
          </a:prstGeom>
          <a:noFill/>
          <a:ln w="31750">
            <a:solidFill>
              <a:srgbClr val="000080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396" name="Text Box 31"/>
          <p:cNvSpPr txBox="1">
            <a:spLocks noChangeArrowheads="1"/>
          </p:cNvSpPr>
          <p:nvPr/>
        </p:nvSpPr>
        <p:spPr bwMode="auto">
          <a:xfrm>
            <a:off x="1934551" y="2329357"/>
            <a:ext cx="2017713" cy="50800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Performance based on ‘old’ technology</a:t>
            </a:r>
            <a:endParaRPr lang="en-US" sz="1600" dirty="0"/>
          </a:p>
        </p:txBody>
      </p:sp>
      <p:sp>
        <p:nvSpPr>
          <p:cNvPr id="16397" name="Text Box 32"/>
          <p:cNvSpPr txBox="1">
            <a:spLocks noChangeArrowheads="1"/>
          </p:cNvSpPr>
          <p:nvPr/>
        </p:nvSpPr>
        <p:spPr bwMode="auto">
          <a:xfrm>
            <a:off x="4814276" y="1757857"/>
            <a:ext cx="2017713" cy="50800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Performance based on ‘new’ technology</a:t>
            </a:r>
            <a:endParaRPr lang="en-US" sz="1600" dirty="0"/>
          </a:p>
        </p:txBody>
      </p:sp>
      <p:sp>
        <p:nvSpPr>
          <p:cNvPr id="16398" name="Text Box 33"/>
          <p:cNvSpPr txBox="1">
            <a:spLocks noChangeArrowheads="1"/>
          </p:cNvSpPr>
          <p:nvPr/>
        </p:nvSpPr>
        <p:spPr bwMode="auto">
          <a:xfrm>
            <a:off x="6685939" y="1110157"/>
            <a:ext cx="2233612" cy="715962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Performance required by ‘top end’ of the market</a:t>
            </a:r>
            <a:endParaRPr lang="en-US" sz="1600" dirty="0"/>
          </a:p>
        </p:txBody>
      </p:sp>
      <p:sp>
        <p:nvSpPr>
          <p:cNvPr id="16399" name="Text Box 34"/>
          <p:cNvSpPr txBox="1">
            <a:spLocks noChangeArrowheads="1"/>
          </p:cNvSpPr>
          <p:nvPr/>
        </p:nvSpPr>
        <p:spPr bwMode="auto">
          <a:xfrm>
            <a:off x="6685939" y="4124819"/>
            <a:ext cx="2233612" cy="715963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Performance required by ‘bottom end’ of the market</a:t>
            </a:r>
            <a:endParaRPr lang="en-US" sz="1600" dirty="0"/>
          </a:p>
        </p:txBody>
      </p:sp>
      <p:sp>
        <p:nvSpPr>
          <p:cNvPr id="16400" name="Text Box 35"/>
          <p:cNvSpPr txBox="1">
            <a:spLocks noChangeArrowheads="1"/>
          </p:cNvSpPr>
          <p:nvPr/>
        </p:nvSpPr>
        <p:spPr bwMode="auto">
          <a:xfrm>
            <a:off x="2005989" y="4172444"/>
            <a:ext cx="1873250" cy="715963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600" dirty="0"/>
              <a:t>‘Disruptive’ technological change</a:t>
            </a:r>
            <a:endParaRPr lang="en-US" sz="1600" dirty="0"/>
          </a:p>
        </p:txBody>
      </p:sp>
      <p:sp>
        <p:nvSpPr>
          <p:cNvPr id="16401" name="Text Box 36"/>
          <p:cNvSpPr txBox="1">
            <a:spLocks noChangeArrowheads="1"/>
          </p:cNvSpPr>
          <p:nvPr/>
        </p:nvSpPr>
        <p:spPr bwMode="auto">
          <a:xfrm>
            <a:off x="6123964" y="2926257"/>
            <a:ext cx="1728787" cy="641714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lnSpc>
                <a:spcPct val="85000"/>
              </a:lnSpc>
              <a:spcBef>
                <a:spcPct val="50000"/>
              </a:spcBef>
            </a:pPr>
            <a:r>
              <a:rPr lang="en-GB" sz="1400" dirty="0"/>
              <a:t>Zone of </a:t>
            </a:r>
            <a:r>
              <a:rPr lang="en-GB" sz="1400" dirty="0" smtClean="0"/>
              <a:t>market- </a:t>
            </a:r>
            <a:r>
              <a:rPr lang="en-GB" sz="1400" dirty="0"/>
              <a:t>acceptable performance</a:t>
            </a:r>
            <a:endParaRPr lang="en-US" sz="1400" dirty="0"/>
          </a:p>
        </p:txBody>
      </p:sp>
      <p:sp>
        <p:nvSpPr>
          <p:cNvPr id="16402" name="Text Box 37"/>
          <p:cNvSpPr txBox="1">
            <a:spLocks noChangeArrowheads="1"/>
          </p:cNvSpPr>
          <p:nvPr/>
        </p:nvSpPr>
        <p:spPr bwMode="auto">
          <a:xfrm>
            <a:off x="3674451" y="5180507"/>
            <a:ext cx="431800" cy="33655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A</a:t>
            </a:r>
            <a:endParaRPr lang="en-US" sz="1600" dirty="0"/>
          </a:p>
        </p:txBody>
      </p:sp>
      <p:sp>
        <p:nvSpPr>
          <p:cNvPr id="16403" name="Text Box 38"/>
          <p:cNvSpPr txBox="1">
            <a:spLocks noChangeArrowheads="1"/>
          </p:cNvSpPr>
          <p:nvPr/>
        </p:nvSpPr>
        <p:spPr bwMode="auto">
          <a:xfrm>
            <a:off x="4900001" y="5188444"/>
            <a:ext cx="431800" cy="33655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B</a:t>
            </a:r>
            <a:endParaRPr lang="en-US" sz="1600" dirty="0"/>
          </a:p>
        </p:txBody>
      </p:sp>
      <p:sp>
        <p:nvSpPr>
          <p:cNvPr id="16404" name="Text Box 39"/>
          <p:cNvSpPr txBox="1">
            <a:spLocks noChangeArrowheads="1"/>
          </p:cNvSpPr>
          <p:nvPr/>
        </p:nvSpPr>
        <p:spPr bwMode="auto">
          <a:xfrm>
            <a:off x="4106251" y="5382119"/>
            <a:ext cx="708025" cy="336550"/>
          </a:xfrm>
          <a:prstGeom prst="rect">
            <a:avLst/>
          </a:prstGeom>
          <a:noFill/>
          <a:ln w="31750">
            <a:noFill/>
            <a:miter lim="800000"/>
            <a:headEnd type="none" w="lg" len="med"/>
            <a:tailEnd type="none" w="lg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 dirty="0"/>
              <a:t>Time</a:t>
            </a:r>
            <a:endParaRPr lang="en-US" sz="1600" dirty="0"/>
          </a:p>
        </p:txBody>
      </p:sp>
      <p:sp>
        <p:nvSpPr>
          <p:cNvPr id="16405" name="Line 40"/>
          <p:cNvSpPr>
            <a:spLocks noChangeShapeType="1"/>
          </p:cNvSpPr>
          <p:nvPr/>
        </p:nvSpPr>
        <p:spPr bwMode="auto">
          <a:xfrm>
            <a:off x="2725126" y="2838944"/>
            <a:ext cx="503238" cy="792163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06" name="Line 41"/>
          <p:cNvSpPr>
            <a:spLocks noChangeShapeType="1"/>
          </p:cNvSpPr>
          <p:nvPr/>
        </p:nvSpPr>
        <p:spPr bwMode="auto">
          <a:xfrm flipV="1">
            <a:off x="3374414" y="3558082"/>
            <a:ext cx="1079500" cy="719137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07" name="Line 42"/>
          <p:cNvSpPr>
            <a:spLocks noChangeShapeType="1"/>
          </p:cNvSpPr>
          <p:nvPr/>
        </p:nvSpPr>
        <p:spPr bwMode="auto">
          <a:xfrm>
            <a:off x="5893776" y="2261094"/>
            <a:ext cx="360363" cy="576263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08" name="Line 43"/>
          <p:cNvSpPr>
            <a:spLocks noChangeShapeType="1"/>
          </p:cNvSpPr>
          <p:nvPr/>
        </p:nvSpPr>
        <p:spPr bwMode="auto">
          <a:xfrm flipH="1">
            <a:off x="7119326" y="1757857"/>
            <a:ext cx="503238" cy="10795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09" name="Freeform 44"/>
          <p:cNvSpPr>
            <a:spLocks/>
          </p:cNvSpPr>
          <p:nvPr/>
        </p:nvSpPr>
        <p:spPr bwMode="auto">
          <a:xfrm>
            <a:off x="7252676" y="3545382"/>
            <a:ext cx="698500" cy="660400"/>
          </a:xfrm>
          <a:custGeom>
            <a:avLst/>
            <a:gdLst>
              <a:gd name="T0" fmla="*/ 440 w 440"/>
              <a:gd name="T1" fmla="*/ 416 h 416"/>
              <a:gd name="T2" fmla="*/ 0 w 440"/>
              <a:gd name="T3" fmla="*/ 0 h 416"/>
              <a:gd name="T4" fmla="*/ 0 60000 65536"/>
              <a:gd name="T5" fmla="*/ 0 60000 65536"/>
              <a:gd name="T6" fmla="*/ 0 w 440"/>
              <a:gd name="T7" fmla="*/ 0 h 416"/>
              <a:gd name="T8" fmla="*/ 440 w 440"/>
              <a:gd name="T9" fmla="*/ 416 h 41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40" h="416">
                <a:moveTo>
                  <a:pt x="440" y="416"/>
                </a:moveTo>
                <a:lnTo>
                  <a:pt x="0" y="0"/>
                </a:lnTo>
              </a:path>
            </a:pathLst>
          </a:custGeom>
          <a:noFill/>
          <a:ln w="22225" cap="flat" cmpd="sng">
            <a:solidFill>
              <a:schemeClr val="tx1"/>
            </a:solidFill>
            <a:prstDash val="solid"/>
            <a:round/>
            <a:headEnd type="none" w="lg" len="med"/>
            <a:tailEnd type="triangle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10" name="AutoShape 45"/>
          <p:cNvSpPr>
            <a:spLocks noChangeArrowheads="1"/>
          </p:cNvSpPr>
          <p:nvPr/>
        </p:nvSpPr>
        <p:spPr bwMode="auto">
          <a:xfrm rot="-3055096">
            <a:off x="4275320" y="3162001"/>
            <a:ext cx="647700" cy="576262"/>
          </a:xfrm>
          <a:prstGeom prst="downArrow">
            <a:avLst>
              <a:gd name="adj1" fmla="val 53083"/>
              <a:gd name="adj2" fmla="val 38255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6411" name="Text Box 46"/>
          <p:cNvSpPr txBox="1">
            <a:spLocks noChangeArrowheads="1"/>
          </p:cNvSpPr>
          <p:nvPr/>
        </p:nvSpPr>
        <p:spPr bwMode="auto">
          <a:xfrm>
            <a:off x="1217787" y="448624"/>
            <a:ext cx="6708427" cy="523220"/>
          </a:xfrm>
          <a:prstGeom prst="rect">
            <a:avLst/>
          </a:prstGeom>
          <a:noFill/>
          <a:ln w="22225">
            <a:noFill/>
            <a:miter lim="800000"/>
            <a:headEnd type="none" w="lg" len="med"/>
            <a:tailEnd type="none" w="lg" len="med"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‘Disruptive’ technological change</a:t>
            </a:r>
            <a:endParaRPr lang="en-US" sz="2800" b="1" dirty="0"/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500063" y="5930772"/>
            <a:ext cx="8534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IN" altLang="en-US" sz="800" i="1" kern="0" dirty="0" smtClean="0">
                <a:solidFill>
                  <a:sysClr val="windowText" lastClr="000000"/>
                </a:solidFill>
              </a:rPr>
              <a:t>Source</a:t>
            </a:r>
            <a:r>
              <a:rPr lang="en-IN" altLang="en-US" sz="800" kern="0" dirty="0" smtClean="0">
                <a:solidFill>
                  <a:sysClr val="windowText" lastClr="000000"/>
                </a:solidFill>
              </a:rPr>
              <a:t>: Adapted and reprinted with permission of Harvard Business School Press from Christensen, C.M. (1997) </a:t>
            </a:r>
            <a:r>
              <a:rPr lang="en-IN" altLang="en-US" sz="800" i="1" kern="0" dirty="0" smtClean="0">
                <a:solidFill>
                  <a:sysClr val="windowText" lastClr="000000"/>
                </a:solidFill>
              </a:rPr>
              <a:t>The Innovator’s Dilemma</a:t>
            </a:r>
            <a:r>
              <a:rPr lang="en-IN" altLang="en-US" sz="800" kern="0" dirty="0" smtClean="0">
                <a:solidFill>
                  <a:sysClr val="windowText" lastClr="000000"/>
                </a:solidFill>
              </a:rPr>
              <a:t>. Boston, MA: Harvard Business School Publishing Corporation, p. xvi Introduction (all rights reserved).</a:t>
            </a:r>
            <a:endParaRPr kumimoji="0" lang="en-GB" altLang="en-US" sz="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2565400" y="1241031"/>
            <a:ext cx="4722813" cy="3963988"/>
            <a:chOff x="4110" y="2025"/>
            <a:chExt cx="2805" cy="2790"/>
          </a:xfrm>
        </p:grpSpPr>
        <p:sp>
          <p:nvSpPr>
            <p:cNvPr id="18448" name="Line 4"/>
            <p:cNvSpPr>
              <a:spLocks noChangeShapeType="1"/>
            </p:cNvSpPr>
            <p:nvPr/>
          </p:nvSpPr>
          <p:spPr bwMode="auto">
            <a:xfrm flipV="1">
              <a:off x="4110" y="2025"/>
              <a:ext cx="0" cy="279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449" name="Line 5"/>
            <p:cNvSpPr>
              <a:spLocks noChangeShapeType="1"/>
            </p:cNvSpPr>
            <p:nvPr/>
          </p:nvSpPr>
          <p:spPr bwMode="auto">
            <a:xfrm rot="5400000" flipV="1">
              <a:off x="5520" y="3420"/>
              <a:ext cx="0" cy="279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8435" name="Freeform 6"/>
          <p:cNvSpPr>
            <a:spLocks/>
          </p:cNvSpPr>
          <p:nvPr/>
        </p:nvSpPr>
        <p:spPr bwMode="auto">
          <a:xfrm>
            <a:off x="2854325" y="1439469"/>
            <a:ext cx="4013200" cy="3338512"/>
          </a:xfrm>
          <a:custGeom>
            <a:avLst/>
            <a:gdLst>
              <a:gd name="T0" fmla="*/ 0 w 1836"/>
              <a:gd name="T1" fmla="*/ 0 h 1538"/>
              <a:gd name="T2" fmla="*/ 66 w 1836"/>
              <a:gd name="T3" fmla="*/ 438 h 1538"/>
              <a:gd name="T4" fmla="*/ 252 w 1836"/>
              <a:gd name="T5" fmla="*/ 894 h 1538"/>
              <a:gd name="T6" fmla="*/ 504 w 1836"/>
              <a:gd name="T7" fmla="*/ 1200 h 1538"/>
              <a:gd name="T8" fmla="*/ 792 w 1836"/>
              <a:gd name="T9" fmla="*/ 1368 h 1538"/>
              <a:gd name="T10" fmla="*/ 1260 w 1836"/>
              <a:gd name="T11" fmla="*/ 1506 h 1538"/>
              <a:gd name="T12" fmla="*/ 1836 w 1836"/>
              <a:gd name="T13" fmla="*/ 1538 h 153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836"/>
              <a:gd name="T22" fmla="*/ 0 h 1538"/>
              <a:gd name="T23" fmla="*/ 1836 w 1836"/>
              <a:gd name="T24" fmla="*/ 1538 h 153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836" h="1538">
                <a:moveTo>
                  <a:pt x="0" y="0"/>
                </a:moveTo>
                <a:cubicBezTo>
                  <a:pt x="11" y="73"/>
                  <a:pt x="24" y="289"/>
                  <a:pt x="66" y="438"/>
                </a:cubicBezTo>
                <a:cubicBezTo>
                  <a:pt x="108" y="587"/>
                  <a:pt x="179" y="767"/>
                  <a:pt x="252" y="894"/>
                </a:cubicBezTo>
                <a:cubicBezTo>
                  <a:pt x="325" y="1021"/>
                  <a:pt x="414" y="1121"/>
                  <a:pt x="504" y="1200"/>
                </a:cubicBezTo>
                <a:cubicBezTo>
                  <a:pt x="594" y="1279"/>
                  <a:pt x="666" y="1317"/>
                  <a:pt x="792" y="1368"/>
                </a:cubicBezTo>
                <a:cubicBezTo>
                  <a:pt x="918" y="1419"/>
                  <a:pt x="1086" y="1478"/>
                  <a:pt x="1260" y="1506"/>
                </a:cubicBezTo>
                <a:cubicBezTo>
                  <a:pt x="1434" y="1534"/>
                  <a:pt x="1716" y="1531"/>
                  <a:pt x="1836" y="1538"/>
                </a:cubicBezTo>
              </a:path>
            </a:pathLst>
          </a:custGeom>
          <a:noFill/>
          <a:ln w="28575" cap="rnd" cmpd="sng">
            <a:solidFill>
              <a:schemeClr val="accent2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8436" name="Text Box 7"/>
          <p:cNvSpPr txBox="1">
            <a:spLocks noChangeArrowheads="1"/>
          </p:cNvSpPr>
          <p:nvPr/>
        </p:nvSpPr>
        <p:spPr bwMode="auto">
          <a:xfrm>
            <a:off x="3894138" y="5879023"/>
            <a:ext cx="2570162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lnSpc>
                <a:spcPct val="80000"/>
              </a:lnSpc>
            </a:pPr>
            <a:r>
              <a:rPr lang="en-GB" dirty="0"/>
              <a:t>Resource distance</a:t>
            </a:r>
            <a:endParaRPr lang="en-US" dirty="0"/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1062038" y="4527156"/>
            <a:ext cx="1416050" cy="64633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dirty="0"/>
              <a:t>Process modification</a:t>
            </a:r>
            <a:endParaRPr lang="en-US" dirty="0"/>
          </a:p>
        </p:txBody>
      </p:sp>
      <p:sp>
        <p:nvSpPr>
          <p:cNvPr id="18438" name="Text Box 11"/>
          <p:cNvSpPr txBox="1">
            <a:spLocks noChangeArrowheads="1"/>
          </p:cNvSpPr>
          <p:nvPr/>
        </p:nvSpPr>
        <p:spPr bwMode="auto">
          <a:xfrm>
            <a:off x="1076325" y="1250556"/>
            <a:ext cx="1427163" cy="64633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dirty="0"/>
              <a:t>Process pioneer</a:t>
            </a:r>
            <a:endParaRPr lang="en-US" dirty="0"/>
          </a:p>
        </p:txBody>
      </p:sp>
      <p:sp>
        <p:nvSpPr>
          <p:cNvPr id="18439" name="Text Box 12"/>
          <p:cNvSpPr txBox="1">
            <a:spLocks noChangeArrowheads="1"/>
          </p:cNvSpPr>
          <p:nvPr/>
        </p:nvSpPr>
        <p:spPr bwMode="auto">
          <a:xfrm>
            <a:off x="2468563" y="5253550"/>
            <a:ext cx="2044700" cy="64633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dirty="0"/>
              <a:t>Modification to existing resources</a:t>
            </a:r>
            <a:endParaRPr lang="en-US" dirty="0"/>
          </a:p>
        </p:txBody>
      </p:sp>
      <p:sp>
        <p:nvSpPr>
          <p:cNvPr id="18440" name="Text Box 16"/>
          <p:cNvSpPr txBox="1">
            <a:spLocks noChangeArrowheads="1"/>
          </p:cNvSpPr>
          <p:nvPr/>
        </p:nvSpPr>
        <p:spPr bwMode="auto">
          <a:xfrm rot="-5400000">
            <a:off x="1202531" y="2954738"/>
            <a:ext cx="2033587" cy="3111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Process distance</a:t>
            </a:r>
            <a:endParaRPr lang="en-US" dirty="0"/>
          </a:p>
        </p:txBody>
      </p:sp>
      <p:sp>
        <p:nvSpPr>
          <p:cNvPr id="18441" name="Freeform 17"/>
          <p:cNvSpPr>
            <a:spLocks/>
          </p:cNvSpPr>
          <p:nvPr/>
        </p:nvSpPr>
        <p:spPr bwMode="auto">
          <a:xfrm>
            <a:off x="3771900" y="1474394"/>
            <a:ext cx="3114675" cy="2333625"/>
          </a:xfrm>
          <a:custGeom>
            <a:avLst/>
            <a:gdLst>
              <a:gd name="T0" fmla="*/ 0 w 1424"/>
              <a:gd name="T1" fmla="*/ 0 h 1075"/>
              <a:gd name="T2" fmla="*/ 42 w 1424"/>
              <a:gd name="T3" fmla="*/ 198 h 1075"/>
              <a:gd name="T4" fmla="*/ 156 w 1424"/>
              <a:gd name="T5" fmla="*/ 448 h 1075"/>
              <a:gd name="T6" fmla="*/ 372 w 1424"/>
              <a:gd name="T7" fmla="*/ 752 h 1075"/>
              <a:gd name="T8" fmla="*/ 678 w 1424"/>
              <a:gd name="T9" fmla="*/ 936 h 1075"/>
              <a:gd name="T10" fmla="*/ 1014 w 1424"/>
              <a:gd name="T11" fmla="*/ 1052 h 1075"/>
              <a:gd name="T12" fmla="*/ 1424 w 1424"/>
              <a:gd name="T13" fmla="*/ 1074 h 1075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424"/>
              <a:gd name="T22" fmla="*/ 0 h 1075"/>
              <a:gd name="T23" fmla="*/ 1424 w 1424"/>
              <a:gd name="T24" fmla="*/ 1075 h 1075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424" h="1075">
                <a:moveTo>
                  <a:pt x="0" y="0"/>
                </a:moveTo>
                <a:cubicBezTo>
                  <a:pt x="7" y="33"/>
                  <a:pt x="16" y="123"/>
                  <a:pt x="42" y="198"/>
                </a:cubicBezTo>
                <a:cubicBezTo>
                  <a:pt x="68" y="273"/>
                  <a:pt x="101" y="356"/>
                  <a:pt x="156" y="448"/>
                </a:cubicBezTo>
                <a:cubicBezTo>
                  <a:pt x="211" y="540"/>
                  <a:pt x="285" y="671"/>
                  <a:pt x="372" y="752"/>
                </a:cubicBezTo>
                <a:cubicBezTo>
                  <a:pt x="459" y="833"/>
                  <a:pt x="571" y="886"/>
                  <a:pt x="678" y="936"/>
                </a:cubicBezTo>
                <a:cubicBezTo>
                  <a:pt x="785" y="986"/>
                  <a:pt x="890" y="1029"/>
                  <a:pt x="1014" y="1052"/>
                </a:cubicBezTo>
                <a:cubicBezTo>
                  <a:pt x="1138" y="1075"/>
                  <a:pt x="1339" y="1070"/>
                  <a:pt x="1424" y="1074"/>
                </a:cubicBezTo>
              </a:path>
            </a:pathLst>
          </a:custGeom>
          <a:noFill/>
          <a:ln w="28575" cap="rnd" cmpd="sng">
            <a:solidFill>
              <a:schemeClr val="accent2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8442" name="Freeform 18"/>
          <p:cNvSpPr>
            <a:spLocks/>
          </p:cNvSpPr>
          <p:nvPr/>
        </p:nvSpPr>
        <p:spPr bwMode="auto">
          <a:xfrm>
            <a:off x="4887913" y="1490269"/>
            <a:ext cx="1998662" cy="1277937"/>
          </a:xfrm>
          <a:custGeom>
            <a:avLst/>
            <a:gdLst>
              <a:gd name="T0" fmla="*/ 0 w 956"/>
              <a:gd name="T1" fmla="*/ 0 h 587"/>
              <a:gd name="T2" fmla="*/ 68 w 956"/>
              <a:gd name="T3" fmla="*/ 154 h 587"/>
              <a:gd name="T4" fmla="*/ 258 w 956"/>
              <a:gd name="T5" fmla="*/ 400 h 587"/>
              <a:gd name="T6" fmla="*/ 576 w 956"/>
              <a:gd name="T7" fmla="*/ 556 h 587"/>
              <a:gd name="T8" fmla="*/ 956 w 956"/>
              <a:gd name="T9" fmla="*/ 586 h 5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956"/>
              <a:gd name="T16" fmla="*/ 0 h 587"/>
              <a:gd name="T17" fmla="*/ 956 w 956"/>
              <a:gd name="T18" fmla="*/ 587 h 5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956" h="587">
                <a:moveTo>
                  <a:pt x="0" y="0"/>
                </a:moveTo>
                <a:cubicBezTo>
                  <a:pt x="11" y="26"/>
                  <a:pt x="25" y="87"/>
                  <a:pt x="68" y="154"/>
                </a:cubicBezTo>
                <a:cubicBezTo>
                  <a:pt x="111" y="221"/>
                  <a:pt x="173" y="333"/>
                  <a:pt x="258" y="400"/>
                </a:cubicBezTo>
                <a:cubicBezTo>
                  <a:pt x="343" y="467"/>
                  <a:pt x="460" y="525"/>
                  <a:pt x="576" y="556"/>
                </a:cubicBezTo>
                <a:cubicBezTo>
                  <a:pt x="692" y="587"/>
                  <a:pt x="877" y="580"/>
                  <a:pt x="956" y="586"/>
                </a:cubicBezTo>
              </a:path>
            </a:pathLst>
          </a:custGeom>
          <a:noFill/>
          <a:ln w="28575" cap="rnd" cmpd="sng">
            <a:solidFill>
              <a:schemeClr val="accent2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8443" name="Text Box 19"/>
          <p:cNvSpPr txBox="1">
            <a:spLocks noChangeArrowheads="1"/>
          </p:cNvSpPr>
          <p:nvPr/>
        </p:nvSpPr>
        <p:spPr bwMode="auto">
          <a:xfrm>
            <a:off x="2501900" y="4409681"/>
            <a:ext cx="2341563" cy="64633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>
                <a:solidFill>
                  <a:schemeClr val="accent2"/>
                </a:solidFill>
              </a:rPr>
              <a:t>Potential for learning is relatively high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18444" name="Text Box 20"/>
          <p:cNvSpPr txBox="1">
            <a:spLocks noChangeArrowheads="1"/>
          </p:cNvSpPr>
          <p:nvPr/>
        </p:nvSpPr>
        <p:spPr bwMode="auto">
          <a:xfrm>
            <a:off x="5503863" y="1529956"/>
            <a:ext cx="2520950" cy="92333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dirty="0">
                <a:solidFill>
                  <a:schemeClr val="accent2"/>
                </a:solidFill>
              </a:rPr>
              <a:t>Potential for learning is </a:t>
            </a:r>
            <a:r>
              <a:rPr lang="en-GB" dirty="0" smtClean="0">
                <a:solidFill>
                  <a:schemeClr val="accent2"/>
                </a:solidFill>
              </a:rPr>
              <a:t>limited – too </a:t>
            </a:r>
            <a:r>
              <a:rPr lang="en-GB" dirty="0">
                <a:solidFill>
                  <a:schemeClr val="accent2"/>
                </a:solidFill>
              </a:rPr>
              <a:t>many things change 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18445" name="Line 21"/>
          <p:cNvSpPr>
            <a:spLocks noChangeShapeType="1"/>
          </p:cNvSpPr>
          <p:nvPr/>
        </p:nvSpPr>
        <p:spPr bwMode="auto">
          <a:xfrm flipV="1">
            <a:off x="3614738" y="2190356"/>
            <a:ext cx="2203450" cy="21907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 type="none" w="sm" len="sm"/>
            <a:tailEnd type="stealth" w="sm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8446" name="Text Box 22"/>
          <p:cNvSpPr txBox="1">
            <a:spLocks noChangeArrowheads="1"/>
          </p:cNvSpPr>
          <p:nvPr/>
        </p:nvSpPr>
        <p:spPr bwMode="auto">
          <a:xfrm>
            <a:off x="5710238" y="5250375"/>
            <a:ext cx="1828800" cy="646331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med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dirty="0"/>
              <a:t>Pioneering new resources</a:t>
            </a:r>
            <a:endParaRPr lang="en-US" dirty="0"/>
          </a:p>
        </p:txBody>
      </p:sp>
      <p:sp>
        <p:nvSpPr>
          <p:cNvPr id="18447" name="Text Box 23"/>
          <p:cNvSpPr txBox="1">
            <a:spLocks noChangeArrowheads="1"/>
          </p:cNvSpPr>
          <p:nvPr/>
        </p:nvSpPr>
        <p:spPr bwMode="auto">
          <a:xfrm>
            <a:off x="0" y="17584"/>
            <a:ext cx="9144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Learning potential depends on both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resource </a:t>
            </a:r>
            <a:r>
              <a:rPr lang="en-GB" sz="2800" b="1" dirty="0"/>
              <a:t>and process ‘distance’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2"/>
          <p:cNvSpPr>
            <a:spLocks noChangeShapeType="1"/>
          </p:cNvSpPr>
          <p:nvPr/>
        </p:nvSpPr>
        <p:spPr bwMode="auto">
          <a:xfrm flipV="1">
            <a:off x="2538413" y="1464161"/>
            <a:ext cx="0" cy="33131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339" name="Line 3"/>
          <p:cNvSpPr>
            <a:spLocks noChangeShapeType="1"/>
          </p:cNvSpPr>
          <p:nvPr/>
        </p:nvSpPr>
        <p:spPr bwMode="auto">
          <a:xfrm>
            <a:off x="2538413" y="4777274"/>
            <a:ext cx="43211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340" name="Text Box 8"/>
          <p:cNvSpPr txBox="1">
            <a:spLocks noChangeArrowheads="1"/>
          </p:cNvSpPr>
          <p:nvPr/>
        </p:nvSpPr>
        <p:spPr bwMode="auto">
          <a:xfrm>
            <a:off x="952500" y="3016736"/>
            <a:ext cx="161766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Stakeholder power</a:t>
            </a:r>
            <a:endParaRPr lang="en-US" sz="2000" dirty="0"/>
          </a:p>
        </p:txBody>
      </p:sp>
      <p:sp>
        <p:nvSpPr>
          <p:cNvPr id="14341" name="Text Box 9"/>
          <p:cNvSpPr txBox="1">
            <a:spLocks noChangeArrowheads="1"/>
          </p:cNvSpPr>
          <p:nvPr/>
        </p:nvSpPr>
        <p:spPr bwMode="auto">
          <a:xfrm>
            <a:off x="3091535" y="5233335"/>
            <a:ext cx="311512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Stakeholder interest</a:t>
            </a:r>
            <a:endParaRPr lang="en-US" sz="2000" dirty="0"/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2538413" y="1676886"/>
            <a:ext cx="2057400" cy="1550988"/>
            <a:chOff x="1599" y="1012"/>
            <a:chExt cx="1296" cy="977"/>
          </a:xfrm>
        </p:grpSpPr>
        <p:sp>
          <p:nvSpPr>
            <p:cNvPr id="14357" name="Rectangle 4"/>
            <p:cNvSpPr>
              <a:spLocks noChangeArrowheads="1"/>
            </p:cNvSpPr>
            <p:nvPr/>
          </p:nvSpPr>
          <p:spPr bwMode="auto">
            <a:xfrm>
              <a:off x="1599" y="1012"/>
              <a:ext cx="1296" cy="977"/>
            </a:xfrm>
            <a:prstGeom prst="rect">
              <a:avLst/>
            </a:prstGeom>
            <a:solidFill>
              <a:srgbClr val="CCEC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4358" name="Text Box 10"/>
            <p:cNvSpPr txBox="1">
              <a:spLocks noChangeArrowheads="1"/>
            </p:cNvSpPr>
            <p:nvPr/>
          </p:nvSpPr>
          <p:spPr bwMode="auto">
            <a:xfrm>
              <a:off x="1641" y="1345"/>
              <a:ext cx="1169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Keep satisfied</a:t>
              </a:r>
              <a:endParaRPr lang="en-US" sz="2000" i="1" dirty="0"/>
            </a:p>
          </p:txBody>
        </p:sp>
      </p:grpSp>
      <p:grpSp>
        <p:nvGrpSpPr>
          <p:cNvPr id="3" name="Group 29"/>
          <p:cNvGrpSpPr>
            <a:grpSpLocks/>
          </p:cNvGrpSpPr>
          <p:nvPr/>
        </p:nvGrpSpPr>
        <p:grpSpPr bwMode="auto">
          <a:xfrm>
            <a:off x="4506913" y="1676886"/>
            <a:ext cx="2309812" cy="1550988"/>
            <a:chOff x="2839" y="1012"/>
            <a:chExt cx="1455" cy="977"/>
          </a:xfrm>
        </p:grpSpPr>
        <p:sp>
          <p:nvSpPr>
            <p:cNvPr id="14355" name="Rectangle 6"/>
            <p:cNvSpPr>
              <a:spLocks noChangeArrowheads="1"/>
            </p:cNvSpPr>
            <p:nvPr/>
          </p:nvSpPr>
          <p:spPr bwMode="auto">
            <a:xfrm>
              <a:off x="2895" y="1012"/>
              <a:ext cx="1296" cy="97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4356" name="Text Box 11"/>
            <p:cNvSpPr txBox="1">
              <a:spLocks noChangeArrowheads="1"/>
            </p:cNvSpPr>
            <p:nvPr/>
          </p:nvSpPr>
          <p:spPr bwMode="auto">
            <a:xfrm>
              <a:off x="2839" y="1345"/>
              <a:ext cx="1455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Manage closely</a:t>
              </a:r>
              <a:endParaRPr lang="en-US" sz="2000" i="1" dirty="0"/>
            </a:p>
          </p:txBody>
        </p:sp>
      </p:grpSp>
      <p:grpSp>
        <p:nvGrpSpPr>
          <p:cNvPr id="4" name="Group 31"/>
          <p:cNvGrpSpPr>
            <a:grpSpLocks/>
          </p:cNvGrpSpPr>
          <p:nvPr/>
        </p:nvGrpSpPr>
        <p:grpSpPr bwMode="auto">
          <a:xfrm>
            <a:off x="2538413" y="3227874"/>
            <a:ext cx="2057400" cy="1549400"/>
            <a:chOff x="1599" y="1989"/>
            <a:chExt cx="1296" cy="976"/>
          </a:xfrm>
        </p:grpSpPr>
        <p:sp>
          <p:nvSpPr>
            <p:cNvPr id="14353" name="Rectangle 5"/>
            <p:cNvSpPr>
              <a:spLocks noChangeArrowheads="1"/>
            </p:cNvSpPr>
            <p:nvPr/>
          </p:nvSpPr>
          <p:spPr bwMode="auto">
            <a:xfrm>
              <a:off x="1599" y="1989"/>
              <a:ext cx="1296" cy="976"/>
            </a:xfrm>
            <a:prstGeom prst="rect">
              <a:avLst/>
            </a:prstGeom>
            <a:solidFill>
              <a:schemeClr val="accent5">
                <a:lumMod val="90000"/>
              </a:schemeClr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4354" name="Text Box 12"/>
            <p:cNvSpPr txBox="1">
              <a:spLocks noChangeArrowheads="1"/>
            </p:cNvSpPr>
            <p:nvPr/>
          </p:nvSpPr>
          <p:spPr bwMode="auto">
            <a:xfrm>
              <a:off x="1641" y="2329"/>
              <a:ext cx="1169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Monitor</a:t>
              </a:r>
              <a:endParaRPr lang="en-US" sz="2000" i="1" dirty="0"/>
            </a:p>
          </p:txBody>
        </p:sp>
      </p:grpSp>
      <p:grpSp>
        <p:nvGrpSpPr>
          <p:cNvPr id="5" name="Group 28"/>
          <p:cNvGrpSpPr>
            <a:grpSpLocks/>
          </p:cNvGrpSpPr>
          <p:nvPr/>
        </p:nvGrpSpPr>
        <p:grpSpPr bwMode="auto">
          <a:xfrm>
            <a:off x="4595813" y="3227874"/>
            <a:ext cx="2057400" cy="1549400"/>
            <a:chOff x="2895" y="1989"/>
            <a:chExt cx="1296" cy="976"/>
          </a:xfrm>
        </p:grpSpPr>
        <p:sp>
          <p:nvSpPr>
            <p:cNvPr id="14351" name="Rectangle 7"/>
            <p:cNvSpPr>
              <a:spLocks noChangeArrowheads="1"/>
            </p:cNvSpPr>
            <p:nvPr/>
          </p:nvSpPr>
          <p:spPr bwMode="auto">
            <a:xfrm>
              <a:off x="2895" y="1989"/>
              <a:ext cx="1296" cy="976"/>
            </a:xfrm>
            <a:prstGeom prst="rect">
              <a:avLst/>
            </a:prstGeom>
            <a:solidFill>
              <a:srgbClr val="CCFFFF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14352" name="Text Box 13"/>
            <p:cNvSpPr txBox="1">
              <a:spLocks noChangeArrowheads="1"/>
            </p:cNvSpPr>
            <p:nvPr/>
          </p:nvSpPr>
          <p:spPr bwMode="auto">
            <a:xfrm>
              <a:off x="2939" y="2333"/>
              <a:ext cx="1166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 i="1" dirty="0"/>
                <a:t>Keep informed</a:t>
              </a:r>
              <a:endParaRPr lang="en-US" sz="2000" i="1" dirty="0"/>
            </a:p>
          </p:txBody>
        </p:sp>
      </p:grpSp>
      <p:sp>
        <p:nvSpPr>
          <p:cNvPr id="14346" name="Text Box 14"/>
          <p:cNvSpPr txBox="1">
            <a:spLocks noChangeArrowheads="1"/>
          </p:cNvSpPr>
          <p:nvPr/>
        </p:nvSpPr>
        <p:spPr bwMode="auto">
          <a:xfrm>
            <a:off x="990600" y="440771"/>
            <a:ext cx="71628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IN" sz="2800" b="1" dirty="0" smtClean="0"/>
              <a:t>The stakeholder power–interest grid</a:t>
            </a:r>
            <a:endParaRPr lang="en-US" sz="2800" b="1" dirty="0"/>
          </a:p>
        </p:txBody>
      </p:sp>
      <p:sp>
        <p:nvSpPr>
          <p:cNvPr id="14347" name="Text Box 15"/>
          <p:cNvSpPr txBox="1">
            <a:spLocks noChangeArrowheads="1"/>
          </p:cNvSpPr>
          <p:nvPr/>
        </p:nvSpPr>
        <p:spPr bwMode="auto">
          <a:xfrm>
            <a:off x="2570163" y="4823311"/>
            <a:ext cx="7477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Low</a:t>
            </a:r>
            <a:endParaRPr lang="en-US" sz="2000" dirty="0"/>
          </a:p>
        </p:txBody>
      </p:sp>
      <p:sp>
        <p:nvSpPr>
          <p:cNvPr id="14348" name="Text Box 16"/>
          <p:cNvSpPr txBox="1">
            <a:spLocks noChangeArrowheads="1"/>
          </p:cNvSpPr>
          <p:nvPr/>
        </p:nvSpPr>
        <p:spPr bwMode="auto">
          <a:xfrm>
            <a:off x="6000750" y="4823311"/>
            <a:ext cx="7508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High</a:t>
            </a:r>
            <a:endParaRPr lang="en-US" sz="2000" dirty="0"/>
          </a:p>
        </p:txBody>
      </p:sp>
      <p:sp>
        <p:nvSpPr>
          <p:cNvPr id="14349" name="Text Box 17"/>
          <p:cNvSpPr txBox="1">
            <a:spLocks noChangeArrowheads="1"/>
          </p:cNvSpPr>
          <p:nvPr/>
        </p:nvSpPr>
        <p:spPr bwMode="auto">
          <a:xfrm>
            <a:off x="1817688" y="4262924"/>
            <a:ext cx="747712" cy="39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Low</a:t>
            </a:r>
            <a:endParaRPr lang="en-US" sz="2000" dirty="0"/>
          </a:p>
        </p:txBody>
      </p:sp>
      <p:sp>
        <p:nvSpPr>
          <p:cNvPr id="14350" name="Text Box 18"/>
          <p:cNvSpPr txBox="1">
            <a:spLocks noChangeArrowheads="1"/>
          </p:cNvSpPr>
          <p:nvPr/>
        </p:nvSpPr>
        <p:spPr bwMode="auto">
          <a:xfrm>
            <a:off x="1817688" y="1687999"/>
            <a:ext cx="74771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dirty="0"/>
              <a:t>High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8"/>
  <p:tag name="MMPROD_UIDATA" val="&lt;database version=&quot;6.0&quot;&gt;&lt;object type=&quot;1&quot; unique_id=&quot;10001&quot;&gt;&lt;object type=&quot;8&quot; unique_id=&quot;13715&quot;&gt;&lt;/object&gt;&lt;object type=&quot;2&quot; unique_id=&quot;13716&quot;&gt;&lt;object type=&quot;3&quot; unique_id=&quot;13717&quot;&gt;&lt;property id=&quot;20148&quot; value=&quot;5&quot;/&gt;&lt;property id=&quot;20300&quot; value=&quot;Slide 1&quot;/&gt;&lt;property id=&quot;20307&quot; value=&quot;328&quot;/&gt;&lt;/object&gt;&lt;object type=&quot;3&quot; unique_id=&quot;13718&quot;&gt;&lt;property id=&quot;20148&quot; value=&quot;5&quot;/&gt;&lt;property id=&quot;20300&quot; value=&quot;Slide 2&quot;/&gt;&lt;property id=&quot;20307&quot; value=&quot;329&quot;/&gt;&lt;/object&gt;&lt;object type=&quot;3&quot; unique_id=&quot;13719&quot;&gt;&lt;property id=&quot;20148&quot; value=&quot;5&quot;/&gt;&lt;property id=&quot;20300&quot; value=&quot;Slide 3&quot;/&gt;&lt;property id=&quot;20307&quot; value=&quot;315&quot;/&gt;&lt;/object&gt;&lt;object type=&quot;3&quot; unique_id=&quot;13720&quot;&gt;&lt;property id=&quot;20148&quot; value=&quot;5&quot;/&gt;&lt;property id=&quot;20300&quot; value=&quot;Slide 4&quot;/&gt;&lt;property id=&quot;20307&quot; value=&quot;341&quot;/&gt;&lt;/object&gt;&lt;object type=&quot;3&quot; unique_id=&quot;13721&quot;&gt;&lt;property id=&quot;20148&quot; value=&quot;5&quot;/&gt;&lt;property id=&quot;20300&quot; value=&quot;Slide 5&quot;/&gt;&lt;property id=&quot;20307&quot; value=&quot;316&quot;/&gt;&lt;/object&gt;&lt;object type=&quot;3&quot; unique_id=&quot;13722&quot;&gt;&lt;property id=&quot;20148&quot; value=&quot;5&quot;/&gt;&lt;property id=&quot;20300&quot; value=&quot;Slide 6&quot;/&gt;&lt;property id=&quot;20307&quot; value=&quot;317&quot;/&gt;&lt;/object&gt;&lt;object type=&quot;3&quot; unique_id=&quot;13723&quot;&gt;&lt;property id=&quot;20148&quot; value=&quot;5&quot;/&gt;&lt;property id=&quot;20300&quot; value=&quot;Slide 7&quot;/&gt;&lt;property id=&quot;20307&quot; value=&quot;342&quot;/&gt;&lt;/object&gt;&lt;object type=&quot;3&quot; unique_id=&quot;13724&quot;&gt;&lt;property id=&quot;20148&quot; value=&quot;5&quot;/&gt;&lt;property id=&quot;20300&quot; value=&quot;Slide 8&quot;/&gt;&lt;property id=&quot;20307&quot; value=&quot;343&quot;/&gt;&lt;/object&gt;&lt;object type=&quot;3&quot; unique_id=&quot;13725&quot;&gt;&lt;property id=&quot;20148&quot; value=&quot;5&quot;/&gt;&lt;property id=&quot;20300&quot; value=&quot;Slide 9&quot;/&gt;&lt;property id=&quot;20307&quot; value=&quot;344&quot;/&gt;&lt;/object&gt;&lt;object type=&quot;3&quot; unique_id=&quot;13726&quot;&gt;&lt;property id=&quot;20148&quot; value=&quot;5&quot;/&gt;&lt;property id=&quot;20300&quot; value=&quot;Slide 10&quot;/&gt;&lt;property id=&quot;20307&quot; value=&quot;345&quot;/&gt;&lt;/object&gt;&lt;object type=&quot;3&quot; unique_id=&quot;13727&quot;&gt;&lt;property id=&quot;20148&quot; value=&quot;5&quot;/&gt;&lt;property id=&quot;20300&quot; value=&quot;Slide 11&quot;/&gt;&lt;property id=&quot;20307&quot; value=&quot;346&quot;/&gt;&lt;/object&gt;&lt;object type=&quot;3&quot; unique_id=&quot;13728&quot;&gt;&lt;property id=&quot;20148&quot; value=&quot;5&quot;/&gt;&lt;property id=&quot;20300&quot; value=&quot;Slide 12&quot;/&gt;&lt;property id=&quot;20307&quot; value=&quot;347&quot;/&gt;&lt;/object&gt;&lt;object type=&quot;3&quot; unique_id=&quot;13729&quot;&gt;&lt;property id=&quot;20148&quot; value=&quot;5&quot;/&gt;&lt;property id=&quot;20300&quot; value=&quot;Slide 13&quot;/&gt;&lt;property id=&quot;20307&quot; value=&quot;348&quot;/&gt;&lt;/object&gt;&lt;object type=&quot;3&quot; unique_id=&quot;13730&quot;&gt;&lt;property id=&quot;20148&quot; value=&quot;5&quot;/&gt;&lt;property id=&quot;20300&quot; value=&quot;Slide 14&quot;/&gt;&lt;property id=&quot;20307&quot; value=&quot;349&quot;/&gt;&lt;/object&gt;&lt;object type=&quot;3&quot; unique_id=&quot;13731&quot;&gt;&lt;property id=&quot;20148&quot; value=&quot;5&quot;/&gt;&lt;property id=&quot;20300&quot; value=&quot;Slide 15&quot;/&gt;&lt;property id=&quot;20307&quot; value=&quot;350&quot;/&gt;&lt;/object&gt;&lt;object type=&quot;3&quot; unique_id=&quot;13732&quot;&gt;&lt;property id=&quot;20148&quot; value=&quot;5&quot;/&gt;&lt;property id=&quot;20300&quot; value=&quot;Slide 16&quot;/&gt;&lt;property id=&quot;20307&quot; value=&quot;351&quot;/&gt;&lt;/object&gt;&lt;object type=&quot;3&quot; unique_id=&quot;13733&quot;&gt;&lt;property id=&quot;20148&quot; value=&quot;5&quot;/&gt;&lt;property id=&quot;20300&quot; value=&quot;Slide 17&quot;/&gt;&lt;property id=&quot;20307&quot; value=&quot;353&quot;/&gt;&lt;/object&gt;&lt;object type=&quot;3&quot; unique_id=&quot;13734&quot;&gt;&lt;property id=&quot;20148&quot; value=&quot;5&quot;/&gt;&lt;property id=&quot;20300&quot; value=&quot;Slide 18&quot;/&gt;&lt;property id=&quot;20307&quot; value=&quot;352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2447</TotalTime>
  <Words>776</Words>
  <Application>Microsoft Office PowerPoint</Application>
  <PresentationFormat>On-screen Show (4:3)</PresentationFormat>
  <Paragraphs>218</Paragraphs>
  <Slides>17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warwick uni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nigel slack</dc:creator>
  <cp:lastModifiedBy>lw-dlf</cp:lastModifiedBy>
  <cp:revision>126</cp:revision>
  <dcterms:created xsi:type="dcterms:W3CDTF">2006-12-28T12:29:45Z</dcterms:created>
  <dcterms:modified xsi:type="dcterms:W3CDTF">2017-07-28T03:59:26Z</dcterms:modified>
</cp:coreProperties>
</file>