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59" r:id="rId5"/>
    <p:sldId id="264" r:id="rId6"/>
    <p:sldId id="257" r:id="rId7"/>
    <p:sldId id="261" r:id="rId8"/>
    <p:sldId id="262" r:id="rId9"/>
    <p:sldId id="263" r:id="rId10"/>
    <p:sldId id="267" r:id="rId11"/>
    <p:sldId id="265" r:id="rId12"/>
    <p:sldId id="266" r:id="rId13"/>
    <p:sldId id="276" r:id="rId14"/>
    <p:sldId id="268" r:id="rId15"/>
    <p:sldId id="269" r:id="rId16"/>
    <p:sldId id="277" r:id="rId17"/>
    <p:sldId id="270" r:id="rId18"/>
    <p:sldId id="271" r:id="rId19"/>
    <p:sldId id="272" r:id="rId20"/>
    <p:sldId id="273" r:id="rId21"/>
    <p:sldId id="274" r:id="rId22"/>
    <p:sldId id="27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3DA731-85C7-4CBC-98A6-C18E775A905F}"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3DA731-85C7-4CBC-98A6-C18E775A905F}"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2A1F25A-96A1-4C7B-8E71-866614F9D52D}" type="datetimeFigureOut">
              <a:rPr lang="en-GB" smtClean="0"/>
              <a:pPr/>
              <a:t>02/03/2017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293DA731-85C7-4CBC-98A6-C18E775A905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2A1F25A-96A1-4C7B-8E71-866614F9D52D}" type="datetimeFigureOut">
              <a:rPr lang="en-GB" smtClean="0"/>
              <a:pPr/>
              <a:t>02/03/2017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293DA731-85C7-4CBC-98A6-C18E775A905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2A1F25A-96A1-4C7B-8E71-866614F9D52D}" type="datetimeFigureOut">
              <a:rPr lang="en-GB" smtClean="0"/>
              <a:pPr/>
              <a:t>02/03/2017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93DA731-85C7-4CBC-98A6-C18E775A905F}"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548680"/>
            <a:ext cx="8857200" cy="5898895"/>
          </a:xfrm>
          <a:prstGeom prst="rect">
            <a:avLst/>
          </a:prstGeom>
        </p:spPr>
      </p:pic>
      <p:sp>
        <p:nvSpPr>
          <p:cNvPr id="2" name="Title 1"/>
          <p:cNvSpPr>
            <a:spLocks noGrp="1"/>
          </p:cNvSpPr>
          <p:nvPr>
            <p:ph type="ctrTitle"/>
          </p:nvPr>
        </p:nvSpPr>
        <p:spPr>
          <a:xfrm>
            <a:off x="539552" y="5184648"/>
            <a:ext cx="8077200" cy="1673352"/>
          </a:xfrm>
        </p:spPr>
        <p:txBody>
          <a:bodyPr>
            <a:normAutofit/>
          </a:bodyPr>
          <a:lstStyle/>
          <a:p>
            <a:r>
              <a:rPr lang="en-GB" sz="6000" dirty="0" smtClean="0">
                <a:effectLst>
                  <a:outerShdw blurRad="38100" dist="38100" dir="2700000" algn="tl">
                    <a:srgbClr val="000000">
                      <a:alpha val="43137"/>
                    </a:srgbClr>
                  </a:outerShdw>
                </a:effectLst>
              </a:rPr>
              <a:t>Origins and Innovations</a:t>
            </a:r>
            <a:endParaRPr lang="en-GB" sz="60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539552" y="3657600"/>
            <a:ext cx="8077200" cy="1499616"/>
          </a:xfrm>
        </p:spPr>
        <p:txBody>
          <a:bodyPr>
            <a:normAutofit/>
          </a:bodyPr>
          <a:lstStyle/>
          <a:p>
            <a:r>
              <a:rPr lang="en-GB" sz="4000" b="1" dirty="0" err="1" smtClean="0">
                <a:effectLst>
                  <a:outerShdw blurRad="38100" dist="38100" dir="2700000" algn="tl">
                    <a:srgbClr val="000000">
                      <a:alpha val="43137"/>
                    </a:srgbClr>
                  </a:outerShdw>
                </a:effectLst>
              </a:rPr>
              <a:t>Sedentimsm</a:t>
            </a:r>
            <a:r>
              <a:rPr lang="en-GB" sz="4000" b="1" dirty="0" smtClean="0">
                <a:effectLst>
                  <a:outerShdw blurRad="38100" dist="38100" dir="2700000" algn="tl">
                    <a:srgbClr val="000000">
                      <a:alpha val="43137"/>
                    </a:srgbClr>
                  </a:outerShdw>
                </a:effectLst>
              </a:rPr>
              <a:t> &amp; the Origins of Settled Communities</a:t>
            </a:r>
            <a:endParaRPr lang="en-GB" sz="40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Origins of Settled Communities</a:t>
            </a:r>
            <a:endParaRPr lang="en-GB" dirty="0"/>
          </a:p>
        </p:txBody>
      </p:sp>
      <p:sp>
        <p:nvSpPr>
          <p:cNvPr id="5" name="Content Placeholder 4"/>
          <p:cNvSpPr>
            <a:spLocks noGrp="1"/>
          </p:cNvSpPr>
          <p:nvPr>
            <p:ph sz="half" idx="1"/>
          </p:nvPr>
        </p:nvSpPr>
        <p:spPr>
          <a:xfrm>
            <a:off x="457200" y="1773936"/>
            <a:ext cx="4258816" cy="4623816"/>
          </a:xfrm>
        </p:spPr>
        <p:txBody>
          <a:bodyPr>
            <a:normAutofit fontScale="92500" lnSpcReduction="10000"/>
          </a:bodyPr>
          <a:lstStyle/>
          <a:p>
            <a:r>
              <a:rPr lang="en-GB" dirty="0" smtClean="0"/>
              <a:t>Major shift in human subsistence &amp; occupation practices</a:t>
            </a:r>
          </a:p>
          <a:p>
            <a:r>
              <a:rPr lang="en-GB" dirty="0" smtClean="0"/>
              <a:t>Communities shift from mobile hunter-gatherer way life to new sedentary life style</a:t>
            </a:r>
          </a:p>
          <a:p>
            <a:r>
              <a:rPr lang="en-GB" dirty="0" smtClean="0"/>
              <a:t>Childe: the </a:t>
            </a:r>
            <a:r>
              <a:rPr lang="en-GB" dirty="0" smtClean="0">
                <a:solidFill>
                  <a:srgbClr val="FFC000"/>
                </a:solidFill>
              </a:rPr>
              <a:t>agricultural revolution</a:t>
            </a:r>
          </a:p>
          <a:p>
            <a:r>
              <a:rPr lang="en-GB" dirty="0" smtClean="0"/>
              <a:t>Why? What were the potential benefits &amp; pitfalls of this change?</a:t>
            </a:r>
          </a:p>
        </p:txBody>
      </p:sp>
      <p:pic>
        <p:nvPicPr>
          <p:cNvPr id="7" name="Content Placeholder 6" descr="Map-Fertile-Crescent-11011.jpg"/>
          <p:cNvPicPr>
            <a:picLocks noGrp="1" noChangeAspect="1"/>
          </p:cNvPicPr>
          <p:nvPr>
            <p:ph sz="half" idx="2"/>
          </p:nvPr>
        </p:nvPicPr>
        <p:blipFill>
          <a:blip r:embed="rId2" cstate="email"/>
          <a:stretch>
            <a:fillRect/>
          </a:stretch>
        </p:blipFill>
        <p:spPr>
          <a:xfrm>
            <a:off x="5148064" y="2204864"/>
            <a:ext cx="3620323" cy="3816424"/>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2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2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 of Settled Communities</a:t>
            </a:r>
            <a:endParaRPr lang="en-GB" dirty="0"/>
          </a:p>
        </p:txBody>
      </p:sp>
      <p:sp>
        <p:nvSpPr>
          <p:cNvPr id="3" name="Content Placeholder 2"/>
          <p:cNvSpPr>
            <a:spLocks noGrp="1"/>
          </p:cNvSpPr>
          <p:nvPr>
            <p:ph idx="1"/>
          </p:nvPr>
        </p:nvSpPr>
        <p:spPr/>
        <p:txBody>
          <a:bodyPr/>
          <a:lstStyle/>
          <a:p>
            <a:pPr marL="633222" indent="-514350">
              <a:buFont typeface="+mj-lt"/>
              <a:buAutoNum type="arabicPeriod"/>
            </a:pPr>
            <a:r>
              <a:rPr lang="en-GB" dirty="0" smtClean="0"/>
              <a:t>What at the implications of </a:t>
            </a:r>
            <a:r>
              <a:rPr lang="en-GB" dirty="0" err="1" smtClean="0"/>
              <a:t>sedentism</a:t>
            </a:r>
            <a:r>
              <a:rPr lang="en-GB" dirty="0" smtClean="0"/>
              <a:t>?</a:t>
            </a:r>
          </a:p>
          <a:p>
            <a:pPr marL="925830" lvl="1" indent="-514350"/>
            <a:r>
              <a:rPr lang="en-GB" dirty="0" smtClean="0"/>
              <a:t>Social &amp; biological results of </a:t>
            </a:r>
            <a:r>
              <a:rPr lang="en-GB" dirty="0" err="1" smtClean="0"/>
              <a:t>sedentism</a:t>
            </a:r>
            <a:endParaRPr lang="en-GB" dirty="0" smtClean="0"/>
          </a:p>
          <a:p>
            <a:pPr marL="633222" indent="-514350">
              <a:buFont typeface="+mj-lt"/>
              <a:buAutoNum type="arabicPeriod"/>
            </a:pPr>
            <a:r>
              <a:rPr lang="en-GB" dirty="0" smtClean="0"/>
              <a:t>Where (why &amp; how) did settled communities first appear</a:t>
            </a:r>
          </a:p>
          <a:p>
            <a:pPr marL="925830" lvl="1" indent="-514350"/>
            <a:r>
              <a:rPr lang="en-GB" dirty="0" smtClean="0"/>
              <a:t>Sedentary hunter-gatherers in the Levant?</a:t>
            </a:r>
          </a:p>
          <a:p>
            <a:pPr marL="633222" indent="-514350">
              <a:buFont typeface="+mj-lt"/>
              <a:buAutoNum type="arabicPeriod"/>
            </a:pPr>
            <a:r>
              <a:rPr lang="en-GB" dirty="0" smtClean="0"/>
              <a:t>Origins of urbanism</a:t>
            </a:r>
          </a:p>
          <a:p>
            <a:pPr marL="925830" lvl="1" indent="-514350"/>
            <a:r>
              <a:rPr lang="en-GB" dirty="0" smtClean="0"/>
              <a:t>What is urbanism?</a:t>
            </a:r>
          </a:p>
          <a:p>
            <a:pPr marL="925830" lvl="1" indent="-514350"/>
            <a:r>
              <a:rPr lang="en-GB" dirty="0" smtClean="0"/>
              <a:t>Where did it first appear &amp; why?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par>
                          <p:cTn id="30" fill="hold">
                            <p:stCondLst>
                              <p:cond delay="4000"/>
                            </p:stCondLst>
                            <p:childTnLst>
                              <p:par>
                                <p:cTn id="31" presetID="10" presetClass="entr" presetSubtype="0"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Settled Communities</a:t>
            </a:r>
            <a:endParaRPr lang="en-GB" dirty="0"/>
          </a:p>
        </p:txBody>
      </p:sp>
      <p:sp>
        <p:nvSpPr>
          <p:cNvPr id="3" name="Content Placeholder 2"/>
          <p:cNvSpPr>
            <a:spLocks noGrp="1"/>
          </p:cNvSpPr>
          <p:nvPr>
            <p:ph idx="1"/>
          </p:nvPr>
        </p:nvSpPr>
        <p:spPr>
          <a:xfrm>
            <a:off x="395536" y="1700808"/>
            <a:ext cx="8291264" cy="4968551"/>
          </a:xfrm>
        </p:spPr>
        <p:txBody>
          <a:bodyPr>
            <a:normAutofit fontScale="85000" lnSpcReduction="20000"/>
          </a:bodyPr>
          <a:lstStyle/>
          <a:p>
            <a:r>
              <a:rPr lang="en-GB" dirty="0" smtClean="0"/>
              <a:t>Identifying sedentary populations archaeologically is not necessarily straightforward</a:t>
            </a:r>
          </a:p>
          <a:p>
            <a:r>
              <a:rPr lang="en-GB" dirty="0" smtClean="0"/>
              <a:t>Criteria?</a:t>
            </a:r>
          </a:p>
          <a:p>
            <a:pPr lvl="1"/>
            <a:r>
              <a:rPr lang="en-GB" dirty="0" smtClean="0"/>
              <a:t>Permanent structures</a:t>
            </a:r>
          </a:p>
          <a:p>
            <a:pPr lvl="1"/>
            <a:r>
              <a:rPr lang="en-GB" dirty="0" smtClean="0"/>
              <a:t>Structured deposition of rubbish</a:t>
            </a:r>
          </a:p>
          <a:p>
            <a:pPr lvl="1"/>
            <a:r>
              <a:rPr lang="en-GB" dirty="0" smtClean="0"/>
              <a:t>Increasing materialisation</a:t>
            </a:r>
          </a:p>
          <a:p>
            <a:r>
              <a:rPr lang="en-GB" dirty="0" smtClean="0"/>
              <a:t>“assertions that one site resulted from year-round occupation &amp; another from short-term seasonal use must be based solely on </a:t>
            </a:r>
            <a:r>
              <a:rPr lang="en-GB" dirty="0" smtClean="0">
                <a:solidFill>
                  <a:srgbClr val="FFC000"/>
                </a:solidFill>
              </a:rPr>
              <a:t>biological evidence </a:t>
            </a:r>
            <a:r>
              <a:rPr lang="en-GB" dirty="0" smtClean="0"/>
              <a:t>&amp; not on arguments about the presence or absence of permanent structures, storage facilities, burials &amp; heavy tools”</a:t>
            </a:r>
          </a:p>
          <a:p>
            <a:pPr>
              <a:buNone/>
            </a:pPr>
            <a:r>
              <a:rPr lang="en-GB" dirty="0" smtClean="0"/>
              <a:t>	(Bar-</a:t>
            </a:r>
            <a:r>
              <a:rPr lang="en-GB" dirty="0" err="1" smtClean="0"/>
              <a:t>Yosef</a:t>
            </a:r>
            <a:r>
              <a:rPr lang="en-GB" dirty="0" smtClean="0"/>
              <a:t> &amp; Meadow 1995: 51)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4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par>
                          <p:cTn id="31" fill="hold">
                            <p:stCondLst>
                              <p:cond delay="2000"/>
                            </p:stCondLst>
                            <p:childTnLst>
                              <p:par>
                                <p:cTn id="32" presetID="10" presetClass="entr" presetSubtype="0" fill="hold" grpId="0" nodeType="after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a:t>
            </a:r>
            <a:r>
              <a:rPr lang="en-GB" dirty="0" err="1" smtClean="0"/>
              <a:t>Sedentism</a:t>
            </a:r>
            <a:endParaRPr lang="en-GB" dirty="0"/>
          </a:p>
        </p:txBody>
      </p:sp>
      <p:sp>
        <p:nvSpPr>
          <p:cNvPr id="3" name="Content Placeholder 2"/>
          <p:cNvSpPr>
            <a:spLocks noGrp="1"/>
          </p:cNvSpPr>
          <p:nvPr>
            <p:ph idx="1"/>
          </p:nvPr>
        </p:nvSpPr>
        <p:spPr/>
        <p:txBody>
          <a:bodyPr/>
          <a:lstStyle/>
          <a:p>
            <a:r>
              <a:rPr lang="en-GB" dirty="0" smtClean="0"/>
              <a:t>Relies on new subsistence strategies: agriculture?</a:t>
            </a:r>
          </a:p>
          <a:p>
            <a:r>
              <a:rPr lang="en-GB" dirty="0" smtClean="0"/>
              <a:t>Allows larger groupings of people to live alongside each other:</a:t>
            </a:r>
          </a:p>
          <a:p>
            <a:pPr lvl="1"/>
            <a:r>
              <a:rPr lang="en-GB" dirty="0" smtClean="0"/>
              <a:t>Social implications</a:t>
            </a:r>
          </a:p>
          <a:p>
            <a:pPr lvl="1"/>
            <a:r>
              <a:rPr lang="en-GB" dirty="0" smtClean="0"/>
              <a:t>Biological implications</a:t>
            </a:r>
          </a:p>
          <a:p>
            <a:r>
              <a:rPr lang="en-GB" dirty="0" smtClean="0"/>
              <a:t>By necessity has impacted on human relationship with the landscape:</a:t>
            </a:r>
          </a:p>
          <a:p>
            <a:pPr lvl="1"/>
            <a:r>
              <a:rPr lang="en-GB" dirty="0" smtClean="0"/>
              <a:t>Modification of the physical world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Relationship with the Land</a:t>
            </a:r>
            <a:endParaRPr lang="en-GB" dirty="0"/>
          </a:p>
        </p:txBody>
      </p:sp>
      <p:sp>
        <p:nvSpPr>
          <p:cNvPr id="3" name="Content Placeholder 2"/>
          <p:cNvSpPr>
            <a:spLocks noGrp="1"/>
          </p:cNvSpPr>
          <p:nvPr>
            <p:ph sz="half" idx="1"/>
          </p:nvPr>
        </p:nvSpPr>
        <p:spPr>
          <a:xfrm>
            <a:off x="179512" y="1628800"/>
            <a:ext cx="5040560" cy="5040560"/>
          </a:xfrm>
        </p:spPr>
        <p:txBody>
          <a:bodyPr>
            <a:normAutofit fontScale="92500"/>
          </a:bodyPr>
          <a:lstStyle/>
          <a:p>
            <a:r>
              <a:rPr lang="en-GB" dirty="0" smtClean="0"/>
              <a:t>Change in human relationship with the land &amp; with each other</a:t>
            </a:r>
          </a:p>
          <a:p>
            <a:r>
              <a:rPr lang="en-GB" dirty="0" smtClean="0"/>
              <a:t>Built environment: represents a modification of the landscape</a:t>
            </a:r>
          </a:p>
          <a:p>
            <a:pPr lvl="1"/>
            <a:r>
              <a:rPr lang="en-GB" dirty="0" smtClean="0"/>
              <a:t>Permanent built settlements</a:t>
            </a:r>
          </a:p>
          <a:p>
            <a:pPr lvl="1"/>
            <a:r>
              <a:rPr lang="en-GB" dirty="0" smtClean="0"/>
              <a:t>Graves/cemeteries</a:t>
            </a:r>
          </a:p>
          <a:p>
            <a:r>
              <a:rPr lang="en-GB" dirty="0" smtClean="0"/>
              <a:t>Likewise farming practices:</a:t>
            </a:r>
          </a:p>
          <a:p>
            <a:pPr lvl="1"/>
            <a:r>
              <a:rPr lang="en-GB" dirty="0" smtClean="0"/>
              <a:t>Clearance of land for arable farming</a:t>
            </a:r>
          </a:p>
          <a:p>
            <a:pPr lvl="1"/>
            <a:r>
              <a:rPr lang="en-GB" dirty="0" smtClean="0"/>
              <a:t>Movement of animal herds through grazing territories</a:t>
            </a:r>
          </a:p>
          <a:p>
            <a:r>
              <a:rPr lang="en-GB" dirty="0" smtClean="0"/>
              <a:t>Inevitably these actions connected people to places</a:t>
            </a:r>
          </a:p>
          <a:p>
            <a:endParaRPr lang="en-GB" dirty="0"/>
          </a:p>
        </p:txBody>
      </p:sp>
      <p:pic>
        <p:nvPicPr>
          <p:cNvPr id="8" name="Picture 6" descr="boeren"/>
          <p:cNvPicPr>
            <a:picLocks noGrp="1" noChangeAspect="1" noChangeArrowheads="1"/>
          </p:cNvPicPr>
          <p:nvPr>
            <p:ph sz="half" idx="2"/>
          </p:nvPr>
        </p:nvPicPr>
        <p:blipFill>
          <a:blip r:embed="rId2" cstate="email">
            <a:lum bright="-6000" contrast="-6000"/>
          </a:blip>
          <a:srcRect/>
          <a:stretch>
            <a:fillRect/>
          </a:stretch>
        </p:blipFill>
        <p:spPr bwMode="auto">
          <a:xfrm>
            <a:off x="5543244" y="1844824"/>
            <a:ext cx="3380140" cy="453650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par>
                          <p:cTn id="30" fill="hold">
                            <p:stCondLst>
                              <p:cond delay="4000"/>
                            </p:stCondLst>
                            <p:childTnLst>
                              <p:par>
                                <p:cTn id="31" presetID="10" presetClass="entr" presetSubtype="0"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Creations of Social Worlds</a:t>
            </a:r>
            <a:endParaRPr lang="en-GB" dirty="0"/>
          </a:p>
        </p:txBody>
      </p:sp>
      <p:sp>
        <p:nvSpPr>
          <p:cNvPr id="3" name="Content Placeholder 2"/>
          <p:cNvSpPr>
            <a:spLocks noGrp="1"/>
          </p:cNvSpPr>
          <p:nvPr>
            <p:ph sz="half" idx="1"/>
          </p:nvPr>
        </p:nvSpPr>
        <p:spPr>
          <a:xfrm>
            <a:off x="395536" y="1597982"/>
            <a:ext cx="4906888" cy="4823416"/>
          </a:xfrm>
        </p:spPr>
        <p:txBody>
          <a:bodyPr>
            <a:normAutofit lnSpcReduction="10000"/>
          </a:bodyPr>
          <a:lstStyle/>
          <a:p>
            <a:r>
              <a:rPr lang="en-GB" dirty="0" smtClean="0"/>
              <a:t>Increasing relationship between people &amp;  smaller, discrete territories</a:t>
            </a:r>
          </a:p>
          <a:p>
            <a:r>
              <a:rPr lang="en-GB" dirty="0" smtClean="0">
                <a:solidFill>
                  <a:srgbClr val="FFC000"/>
                </a:solidFill>
              </a:rPr>
              <a:t>Competition</a:t>
            </a:r>
            <a:r>
              <a:rPr lang="en-GB" dirty="0" smtClean="0"/>
              <a:t> over land &amp; control over resource</a:t>
            </a:r>
          </a:p>
          <a:p>
            <a:r>
              <a:rPr lang="en-GB" dirty="0" smtClean="0"/>
              <a:t>Inevitably resulted in concepts of </a:t>
            </a:r>
            <a:r>
              <a:rPr lang="en-GB" dirty="0" smtClean="0">
                <a:solidFill>
                  <a:srgbClr val="FFC000"/>
                </a:solidFill>
              </a:rPr>
              <a:t>property, ownership &amp; ultimately wealth/capital</a:t>
            </a:r>
          </a:p>
          <a:p>
            <a:r>
              <a:rPr lang="en-GB" dirty="0" smtClean="0"/>
              <a:t>Various social strategies developed to mediate these changes</a:t>
            </a:r>
          </a:p>
          <a:p>
            <a:endParaRPr lang="en-GB" dirty="0" smtClean="0"/>
          </a:p>
          <a:p>
            <a:endParaRPr lang="en-GB" dirty="0"/>
          </a:p>
        </p:txBody>
      </p:sp>
      <p:pic>
        <p:nvPicPr>
          <p:cNvPr id="8" name="Content Placeholder 4" descr="jerichotower.jpg"/>
          <p:cNvPicPr>
            <a:picLocks noGrp="1" noChangeAspect="1"/>
          </p:cNvPicPr>
          <p:nvPr>
            <p:ph sz="half" idx="2"/>
          </p:nvPr>
        </p:nvPicPr>
        <p:blipFill>
          <a:blip r:embed="rId2" cstate="email"/>
          <a:stretch>
            <a:fillRect/>
          </a:stretch>
        </p:blipFill>
        <p:spPr>
          <a:xfrm>
            <a:off x="5868144" y="1628800"/>
            <a:ext cx="2888021" cy="4320480"/>
          </a:xfrm>
        </p:spPr>
      </p:pic>
      <p:sp>
        <p:nvSpPr>
          <p:cNvPr id="9" name="TextBox 8"/>
          <p:cNvSpPr txBox="1"/>
          <p:nvPr/>
        </p:nvSpPr>
        <p:spPr>
          <a:xfrm>
            <a:off x="6228184" y="6021288"/>
            <a:ext cx="2323393" cy="369332"/>
          </a:xfrm>
          <a:prstGeom prst="rect">
            <a:avLst/>
          </a:prstGeom>
          <a:noFill/>
        </p:spPr>
        <p:txBody>
          <a:bodyPr wrap="none" rtlCol="0">
            <a:spAutoFit/>
          </a:bodyPr>
          <a:lstStyle/>
          <a:p>
            <a:r>
              <a:rPr lang="en-GB" dirty="0" smtClean="0"/>
              <a:t>PPNA tower at Jericho</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Modified Landscapes</a:t>
            </a:r>
            <a:endParaRPr lang="en-GB" dirty="0"/>
          </a:p>
        </p:txBody>
      </p:sp>
      <p:sp>
        <p:nvSpPr>
          <p:cNvPr id="3" name="Content Placeholder 2"/>
          <p:cNvSpPr>
            <a:spLocks noGrp="1"/>
          </p:cNvSpPr>
          <p:nvPr>
            <p:ph sz="half" idx="1"/>
          </p:nvPr>
        </p:nvSpPr>
        <p:spPr>
          <a:xfrm>
            <a:off x="457200" y="1773936"/>
            <a:ext cx="4690864" cy="4623816"/>
          </a:xfrm>
        </p:spPr>
        <p:txBody>
          <a:bodyPr>
            <a:normAutofit lnSpcReduction="10000"/>
          </a:bodyPr>
          <a:lstStyle/>
          <a:p>
            <a:r>
              <a:rPr lang="en-GB" dirty="0" smtClean="0"/>
              <a:t>Competition over land resource necessitates specific social strategies:</a:t>
            </a:r>
          </a:p>
          <a:p>
            <a:pPr lvl="1"/>
            <a:r>
              <a:rPr lang="en-GB" dirty="0" smtClean="0"/>
              <a:t>To lay claim to territories</a:t>
            </a:r>
          </a:p>
          <a:p>
            <a:pPr lvl="1"/>
            <a:r>
              <a:rPr lang="en-GB" dirty="0" smtClean="0"/>
              <a:t>To legitimise these claims</a:t>
            </a:r>
          </a:p>
          <a:p>
            <a:r>
              <a:rPr lang="en-GB" dirty="0" smtClean="0"/>
              <a:t>Neolithic: substantial evidence for </a:t>
            </a:r>
            <a:r>
              <a:rPr lang="en-GB" dirty="0" err="1" smtClean="0"/>
              <a:t>monumentalisation</a:t>
            </a:r>
            <a:r>
              <a:rPr lang="en-GB" dirty="0" smtClean="0"/>
              <a:t> of landscape &amp; ritual action</a:t>
            </a:r>
          </a:p>
          <a:p>
            <a:pPr lvl="1"/>
            <a:r>
              <a:rPr lang="en-GB" dirty="0" smtClean="0"/>
              <a:t>Jericho tower</a:t>
            </a:r>
          </a:p>
          <a:p>
            <a:pPr lvl="1"/>
            <a:r>
              <a:rPr lang="en-GB" dirty="0" err="1" smtClean="0"/>
              <a:t>Göbekli</a:t>
            </a:r>
            <a:r>
              <a:rPr lang="en-GB" dirty="0" smtClean="0"/>
              <a:t> </a:t>
            </a:r>
            <a:r>
              <a:rPr lang="en-GB" dirty="0" err="1" smtClean="0"/>
              <a:t>Tepe</a:t>
            </a:r>
            <a:r>
              <a:rPr lang="en-GB" dirty="0" smtClean="0"/>
              <a:t>: ritual centre</a:t>
            </a:r>
          </a:p>
          <a:p>
            <a:endParaRPr lang="en-GB" dirty="0" smtClean="0"/>
          </a:p>
          <a:p>
            <a:endParaRPr lang="en-GB" dirty="0"/>
          </a:p>
        </p:txBody>
      </p:sp>
      <p:pic>
        <p:nvPicPr>
          <p:cNvPr id="10" name="Content Placeholder 9" descr="gobkeli tepe.jpg"/>
          <p:cNvPicPr>
            <a:picLocks noGrp="1" noChangeAspect="1"/>
          </p:cNvPicPr>
          <p:nvPr>
            <p:ph sz="half" idx="2"/>
          </p:nvPr>
        </p:nvPicPr>
        <p:blipFill>
          <a:blip r:embed="rId2" cstate="email"/>
          <a:stretch>
            <a:fillRect/>
          </a:stretch>
        </p:blipFill>
        <p:spPr>
          <a:xfrm>
            <a:off x="5364088" y="2492896"/>
            <a:ext cx="3462536" cy="2596902"/>
          </a:xfrm>
        </p:spPr>
      </p:pic>
      <p:sp>
        <p:nvSpPr>
          <p:cNvPr id="11" name="TextBox 10"/>
          <p:cNvSpPr txBox="1"/>
          <p:nvPr/>
        </p:nvSpPr>
        <p:spPr>
          <a:xfrm>
            <a:off x="7236296" y="5157192"/>
            <a:ext cx="1415772" cy="369332"/>
          </a:xfrm>
          <a:prstGeom prst="rect">
            <a:avLst/>
          </a:prstGeom>
          <a:noFill/>
        </p:spPr>
        <p:txBody>
          <a:bodyPr wrap="none" rtlCol="0">
            <a:spAutoFit/>
          </a:bodyPr>
          <a:lstStyle/>
          <a:p>
            <a:r>
              <a:rPr lang="en-GB" dirty="0" err="1" smtClean="0"/>
              <a:t>Göbekli</a:t>
            </a:r>
            <a:r>
              <a:rPr lang="en-GB" dirty="0" smtClean="0"/>
              <a:t> </a:t>
            </a:r>
            <a:r>
              <a:rPr lang="en-GB" dirty="0" err="1" smtClean="0"/>
              <a:t>Tepe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par>
                          <p:cTn id="25" fill="hold">
                            <p:stCondLst>
                              <p:cond delay="40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Worlds</a:t>
            </a:r>
            <a:endParaRPr lang="en-GB" dirty="0"/>
          </a:p>
        </p:txBody>
      </p:sp>
      <p:sp>
        <p:nvSpPr>
          <p:cNvPr id="3" name="Content Placeholder 2"/>
          <p:cNvSpPr>
            <a:spLocks noGrp="1"/>
          </p:cNvSpPr>
          <p:nvPr>
            <p:ph sz="half" idx="1"/>
          </p:nvPr>
        </p:nvSpPr>
        <p:spPr>
          <a:xfrm>
            <a:off x="251520" y="1773936"/>
            <a:ext cx="4824536" cy="4823416"/>
          </a:xfrm>
        </p:spPr>
        <p:txBody>
          <a:bodyPr>
            <a:normAutofit/>
          </a:bodyPr>
          <a:lstStyle/>
          <a:p>
            <a:r>
              <a:rPr lang="en-GB" dirty="0" smtClean="0"/>
              <a:t>Neolithic: increasing </a:t>
            </a:r>
            <a:r>
              <a:rPr lang="en-GB" dirty="0" err="1" smtClean="0"/>
              <a:t>artefactual</a:t>
            </a:r>
            <a:r>
              <a:rPr lang="en-GB" dirty="0" smtClean="0"/>
              <a:t> remains</a:t>
            </a:r>
          </a:p>
          <a:p>
            <a:r>
              <a:rPr lang="en-GB" dirty="0" smtClean="0"/>
              <a:t>Settled communities are able to accumulate more material goods:</a:t>
            </a:r>
          </a:p>
          <a:p>
            <a:pPr lvl="1"/>
            <a:r>
              <a:rPr lang="en-GB" dirty="0" smtClean="0"/>
              <a:t>Not tied by what an individual can carry</a:t>
            </a:r>
          </a:p>
          <a:p>
            <a:pPr lvl="1"/>
            <a:r>
              <a:rPr lang="en-GB" dirty="0" smtClean="0"/>
              <a:t>Necessary for new subsistence &amp; production activities</a:t>
            </a:r>
          </a:p>
        </p:txBody>
      </p:sp>
      <p:pic>
        <p:nvPicPr>
          <p:cNvPr id="5" name="Content Placeholder 4" descr="neolithic pottery greece.jpg"/>
          <p:cNvPicPr>
            <a:picLocks noGrp="1" noChangeAspect="1"/>
          </p:cNvPicPr>
          <p:nvPr>
            <p:ph sz="half" idx="2"/>
          </p:nvPr>
        </p:nvPicPr>
        <p:blipFill>
          <a:blip r:embed="rId2" cstate="email"/>
          <a:stretch>
            <a:fillRect/>
          </a:stretch>
        </p:blipFill>
        <p:spPr>
          <a:xfrm>
            <a:off x="5208876" y="2060848"/>
            <a:ext cx="3557300" cy="3384376"/>
          </a:xfrm>
        </p:spPr>
      </p:pic>
      <p:sp>
        <p:nvSpPr>
          <p:cNvPr id="6" name="TextBox 5"/>
          <p:cNvSpPr txBox="1"/>
          <p:nvPr/>
        </p:nvSpPr>
        <p:spPr>
          <a:xfrm>
            <a:off x="6268641" y="5517232"/>
            <a:ext cx="2468945" cy="646331"/>
          </a:xfrm>
          <a:prstGeom prst="rect">
            <a:avLst/>
          </a:prstGeom>
          <a:noFill/>
        </p:spPr>
        <p:txBody>
          <a:bodyPr wrap="none" rtlCol="0">
            <a:spAutoFit/>
          </a:bodyPr>
          <a:lstStyle/>
          <a:p>
            <a:pPr algn="r"/>
            <a:r>
              <a:rPr lang="en-GB" dirty="0" smtClean="0"/>
              <a:t>Neolithic ceramic vessel</a:t>
            </a:r>
          </a:p>
          <a:p>
            <a:pPr algn="r"/>
            <a:r>
              <a:rPr lang="en-GB" dirty="0" smtClean="0"/>
              <a:t>Central Greece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Worlds</a:t>
            </a:r>
            <a:endParaRPr lang="en-GB" dirty="0"/>
          </a:p>
        </p:txBody>
      </p:sp>
      <p:sp>
        <p:nvSpPr>
          <p:cNvPr id="3" name="Content Placeholder 2"/>
          <p:cNvSpPr>
            <a:spLocks noGrp="1"/>
          </p:cNvSpPr>
          <p:nvPr>
            <p:ph sz="half" idx="1"/>
          </p:nvPr>
        </p:nvSpPr>
        <p:spPr>
          <a:xfrm>
            <a:off x="251520" y="1773936"/>
            <a:ext cx="4536504" cy="4823416"/>
          </a:xfrm>
        </p:spPr>
        <p:txBody>
          <a:bodyPr>
            <a:normAutofit/>
          </a:bodyPr>
          <a:lstStyle/>
          <a:p>
            <a:r>
              <a:rPr lang="en-GB" dirty="0" smtClean="0"/>
              <a:t>Increasing materialisation a form of </a:t>
            </a:r>
            <a:r>
              <a:rPr lang="en-GB" dirty="0" smtClean="0">
                <a:solidFill>
                  <a:srgbClr val="FFC000"/>
                </a:solidFill>
              </a:rPr>
              <a:t>symbolic communication</a:t>
            </a:r>
          </a:p>
          <a:p>
            <a:r>
              <a:rPr lang="en-GB" dirty="0" smtClean="0"/>
              <a:t>Response to more &amp; varied social relations:</a:t>
            </a:r>
          </a:p>
          <a:p>
            <a:pPr lvl="1"/>
            <a:r>
              <a:rPr lang="en-GB" dirty="0" smtClean="0"/>
              <a:t>Increasing numbers of unrelated people living together in larger communities</a:t>
            </a:r>
          </a:p>
          <a:p>
            <a:pPr lvl="1"/>
            <a:r>
              <a:rPr lang="en-GB" dirty="0" smtClean="0"/>
              <a:t>Not bonded by kinship but by identity/belonging</a:t>
            </a:r>
            <a:endParaRPr lang="en-GB" dirty="0"/>
          </a:p>
        </p:txBody>
      </p:sp>
      <p:sp>
        <p:nvSpPr>
          <p:cNvPr id="6" name="TextBox 5"/>
          <p:cNvSpPr txBox="1"/>
          <p:nvPr/>
        </p:nvSpPr>
        <p:spPr>
          <a:xfrm>
            <a:off x="5580112" y="5556288"/>
            <a:ext cx="3168352" cy="369332"/>
          </a:xfrm>
          <a:prstGeom prst="rect">
            <a:avLst/>
          </a:prstGeom>
          <a:noFill/>
        </p:spPr>
        <p:txBody>
          <a:bodyPr wrap="square" rtlCol="0">
            <a:spAutoFit/>
          </a:bodyPr>
          <a:lstStyle/>
          <a:p>
            <a:r>
              <a:rPr lang="en-GB" dirty="0" smtClean="0"/>
              <a:t>Neolithic figurines </a:t>
            </a:r>
            <a:r>
              <a:rPr lang="en-GB" dirty="0" err="1" smtClean="0"/>
              <a:t>Yarmuk</a:t>
            </a:r>
            <a:endParaRPr lang="en-GB" dirty="0"/>
          </a:p>
        </p:txBody>
      </p:sp>
      <p:pic>
        <p:nvPicPr>
          <p:cNvPr id="7" name="Content Placeholder 6" descr="shaar.jpg"/>
          <p:cNvPicPr>
            <a:picLocks noGrp="1" noChangeAspect="1"/>
          </p:cNvPicPr>
          <p:nvPr>
            <p:ph sz="half" idx="2"/>
          </p:nvPr>
        </p:nvPicPr>
        <p:blipFill rotWithShape="1">
          <a:blip r:embed="rId2" cstate="email">
            <a:extLst>
              <a:ext uri="{28A0092B-C50C-407E-A947-70E740481C1C}">
                <a14:useLocalDpi xmlns:a14="http://schemas.microsoft.com/office/drawing/2010/main"/>
              </a:ext>
            </a:extLst>
          </a:blip>
          <a:srcRect/>
          <a:stretch/>
        </p:blipFill>
        <p:spPr>
          <a:xfrm>
            <a:off x="5508104" y="2420888"/>
            <a:ext cx="3330384" cy="296034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Female Fertility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 number of interrelated factors associated with a mobile foraging strategy are likely to have provided natural controls on fertility &amp; perhaps explain the low population density of the Palaeolithic. In mobile foraging societies, women are likely to have experienced both long intervals of breastfeeding by carried children as well as the high energy drain associated with subsistence activities &amp; periodic camp moves. Additionally, their diets, being relatively rich in proteins, would have contributed to maintaining low fat levels, thus further dampening fecundity”</a:t>
            </a:r>
          </a:p>
          <a:p>
            <a:pPr>
              <a:buNone/>
            </a:pPr>
            <a:r>
              <a:rPr lang="en-GB" dirty="0" smtClean="0"/>
              <a:t>	(Henry 1989: 43)</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Female Fertility</a:t>
            </a:r>
            <a:endParaRPr lang="en-GB" dirty="0"/>
          </a:p>
        </p:txBody>
      </p:sp>
      <p:sp>
        <p:nvSpPr>
          <p:cNvPr id="3" name="Content Placeholder 2"/>
          <p:cNvSpPr>
            <a:spLocks noGrp="1"/>
          </p:cNvSpPr>
          <p:nvPr>
            <p:ph sz="half" idx="1"/>
          </p:nvPr>
        </p:nvSpPr>
        <p:spPr>
          <a:xfrm>
            <a:off x="323528" y="1700808"/>
            <a:ext cx="4608512" cy="4968552"/>
          </a:xfrm>
        </p:spPr>
        <p:txBody>
          <a:bodyPr>
            <a:noAutofit/>
          </a:bodyPr>
          <a:lstStyle/>
          <a:p>
            <a:r>
              <a:rPr lang="en-GB" dirty="0" smtClean="0"/>
              <a:t>Extended breastfeeding amongst modern hunter-gatherers has impact on female fertility &amp; population size:</a:t>
            </a:r>
          </a:p>
          <a:p>
            <a:pPr lvl="1"/>
            <a:r>
              <a:rPr lang="en-GB" dirty="0" smtClean="0"/>
              <a:t>Breastfeeding results in pregnancies over 3-4 year period</a:t>
            </a:r>
          </a:p>
          <a:p>
            <a:pPr lvl="1"/>
            <a:r>
              <a:rPr lang="en-GB" dirty="0" smtClean="0"/>
              <a:t>Children weaned later</a:t>
            </a:r>
          </a:p>
          <a:p>
            <a:pPr lvl="1"/>
            <a:r>
              <a:rPr lang="en-GB" dirty="0" smtClean="0"/>
              <a:t>Nursing stimulus triggers a hormone which suppresses ovulation</a:t>
            </a:r>
          </a:p>
        </p:txBody>
      </p:sp>
      <p:pic>
        <p:nvPicPr>
          <p:cNvPr id="8" name="Content Placeholder 7" descr="kung mother.png"/>
          <p:cNvPicPr>
            <a:picLocks noGrp="1" noChangeAspect="1"/>
          </p:cNvPicPr>
          <p:nvPr>
            <p:ph sz="half" idx="2"/>
          </p:nvPr>
        </p:nvPicPr>
        <p:blipFill>
          <a:blip r:embed="rId2" cstate="print"/>
          <a:stretch>
            <a:fillRect/>
          </a:stretch>
        </p:blipFill>
        <p:spPr>
          <a:xfrm>
            <a:off x="5436096" y="2132856"/>
            <a:ext cx="3456385" cy="2304256"/>
          </a:xfrm>
        </p:spPr>
      </p:pic>
      <p:sp>
        <p:nvSpPr>
          <p:cNvPr id="9" name="TextBox 8"/>
          <p:cNvSpPr txBox="1"/>
          <p:nvPr/>
        </p:nvSpPr>
        <p:spPr>
          <a:xfrm>
            <a:off x="6372200" y="4509120"/>
            <a:ext cx="2206053" cy="369332"/>
          </a:xfrm>
          <a:prstGeom prst="rect">
            <a:avLst/>
          </a:prstGeom>
          <a:noFill/>
        </p:spPr>
        <p:txBody>
          <a:bodyPr wrap="none" rtlCol="0">
            <a:spAutoFit/>
          </a:bodyPr>
          <a:lstStyle/>
          <a:p>
            <a:r>
              <a:rPr lang="en-GB" dirty="0" smtClean="0"/>
              <a:t>!Kung mother &amp; child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Female Fertility</a:t>
            </a:r>
            <a:endParaRPr lang="en-GB" dirty="0"/>
          </a:p>
        </p:txBody>
      </p:sp>
      <p:sp>
        <p:nvSpPr>
          <p:cNvPr id="3" name="Content Placeholder 2"/>
          <p:cNvSpPr>
            <a:spLocks noGrp="1"/>
          </p:cNvSpPr>
          <p:nvPr>
            <p:ph sz="half" idx="1"/>
          </p:nvPr>
        </p:nvSpPr>
        <p:spPr>
          <a:xfrm>
            <a:off x="179512" y="1772816"/>
            <a:ext cx="4464496" cy="4680520"/>
          </a:xfrm>
        </p:spPr>
        <p:txBody>
          <a:bodyPr>
            <a:normAutofit lnSpcReduction="10000"/>
          </a:bodyPr>
          <a:lstStyle/>
          <a:p>
            <a:r>
              <a:rPr lang="en-GB" dirty="0" smtClean="0">
                <a:solidFill>
                  <a:srgbClr val="FFC000"/>
                </a:solidFill>
              </a:rPr>
              <a:t>"the adaptive significance of such a mechanism is obvious...  </a:t>
            </a:r>
            <a:r>
              <a:rPr lang="en-GB" dirty="0" smtClean="0"/>
              <a:t>A single child, who must be carried for some 3 to 4 years, creates a heavy burden for the mother; a second or third child within this interval would create an unmanageable problem”</a:t>
            </a:r>
          </a:p>
          <a:p>
            <a:r>
              <a:rPr lang="en-GB" dirty="0" smtClean="0"/>
              <a:t>(Henry 1989: 41)</a:t>
            </a:r>
            <a:endParaRPr lang="en-GB" dirty="0"/>
          </a:p>
        </p:txBody>
      </p:sp>
      <p:sp>
        <p:nvSpPr>
          <p:cNvPr id="9" name="TextBox 8"/>
          <p:cNvSpPr txBox="1"/>
          <p:nvPr/>
        </p:nvSpPr>
        <p:spPr>
          <a:xfrm>
            <a:off x="6481433" y="4797152"/>
            <a:ext cx="2206053" cy="369332"/>
          </a:xfrm>
          <a:prstGeom prst="rect">
            <a:avLst/>
          </a:prstGeom>
          <a:noFill/>
        </p:spPr>
        <p:txBody>
          <a:bodyPr wrap="none" rtlCol="0">
            <a:spAutoFit/>
          </a:bodyPr>
          <a:lstStyle/>
          <a:p>
            <a:r>
              <a:rPr lang="en-GB" dirty="0" smtClean="0"/>
              <a:t>!Kung mother &amp; child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2132856"/>
            <a:ext cx="3519765" cy="2514118"/>
          </a:xfrm>
        </p:spPr>
      </p:pic>
    </p:spTree>
    <p:extLst>
      <p:ext uri="{BB962C8B-B14F-4D97-AF65-F5344CB8AC3E}">
        <p14:creationId xmlns:p14="http://schemas.microsoft.com/office/powerpoint/2010/main" val="321286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Female Fertility</a:t>
            </a:r>
            <a:endParaRPr lang="en-GB" dirty="0"/>
          </a:p>
        </p:txBody>
      </p:sp>
      <p:sp>
        <p:nvSpPr>
          <p:cNvPr id="3" name="Content Placeholder 2"/>
          <p:cNvSpPr>
            <a:spLocks noGrp="1"/>
          </p:cNvSpPr>
          <p:nvPr>
            <p:ph sz="half" idx="1"/>
          </p:nvPr>
        </p:nvSpPr>
        <p:spPr>
          <a:xfrm>
            <a:off x="179512" y="1700808"/>
            <a:ext cx="4896544" cy="4968552"/>
          </a:xfrm>
        </p:spPr>
        <p:txBody>
          <a:bodyPr>
            <a:normAutofit fontScale="92500" lnSpcReduction="10000"/>
          </a:bodyPr>
          <a:lstStyle/>
          <a:p>
            <a:r>
              <a:rPr lang="en-GB" dirty="0" smtClean="0"/>
              <a:t>Foraging diet is high in protein &amp; low in carbohydrates:</a:t>
            </a:r>
          </a:p>
          <a:p>
            <a:pPr lvl="1"/>
            <a:r>
              <a:rPr lang="en-GB" dirty="0" smtClean="0"/>
              <a:t>Affecting female fertility</a:t>
            </a:r>
          </a:p>
          <a:p>
            <a:pPr lvl="1"/>
            <a:r>
              <a:rPr lang="en-GB" dirty="0" smtClean="0"/>
              <a:t>Not suitable for weaning younger infants</a:t>
            </a:r>
          </a:p>
          <a:p>
            <a:r>
              <a:rPr lang="en-GB" dirty="0" smtClean="0"/>
              <a:t>Agriculture: carbohydrate-rich diet increased female fertility </a:t>
            </a:r>
          </a:p>
          <a:p>
            <a:r>
              <a:rPr lang="en-GB" dirty="0" smtClean="0"/>
              <a:t>Farming activities  (sowing, hoeing, harvesting, storing, &amp; processing grain) cause less strain on female physique: </a:t>
            </a:r>
          </a:p>
          <a:p>
            <a:pPr lvl="1"/>
            <a:r>
              <a:rPr lang="en-GB" dirty="0" smtClean="0"/>
              <a:t>Earlier menstruation &amp; greater fertility</a:t>
            </a:r>
          </a:p>
        </p:txBody>
      </p:sp>
      <p:sp>
        <p:nvSpPr>
          <p:cNvPr id="6" name="TextBox 5"/>
          <p:cNvSpPr txBox="1"/>
          <p:nvPr/>
        </p:nvSpPr>
        <p:spPr>
          <a:xfrm>
            <a:off x="5652120" y="4861520"/>
            <a:ext cx="3052439" cy="369332"/>
          </a:xfrm>
          <a:prstGeom prst="rect">
            <a:avLst/>
          </a:prstGeom>
          <a:noFill/>
        </p:spPr>
        <p:txBody>
          <a:bodyPr wrap="none" rtlCol="0">
            <a:spAutoFit/>
          </a:bodyPr>
          <a:lstStyle/>
          <a:p>
            <a:r>
              <a:rPr lang="en-GB" dirty="0" smtClean="0"/>
              <a:t>figurine from Neolithic </a:t>
            </a:r>
            <a:r>
              <a:rPr lang="en-GB" dirty="0" err="1" smtClean="0"/>
              <a:t>Haçilar</a:t>
            </a:r>
            <a:endParaRPr lang="en-GB" dirty="0"/>
          </a:p>
        </p:txBody>
      </p:sp>
      <p:pic>
        <p:nvPicPr>
          <p:cNvPr id="7" name="Content Placeholder 6" descr="n1041hacilarRecliningFigurineSm.jpg"/>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5487607" y="2564904"/>
            <a:ext cx="3228174" cy="223224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0"/>
            <a:ext cx="8784976" cy="1251062"/>
          </a:xfrm>
        </p:spPr>
        <p:txBody>
          <a:bodyPr>
            <a:normAutofit fontScale="90000"/>
          </a:bodyPr>
          <a:lstStyle/>
          <a:p>
            <a:r>
              <a:rPr lang="en-GB" dirty="0" smtClean="0"/>
              <a:t>Dietary Changes &amp; Population Growth</a:t>
            </a:r>
            <a:endParaRPr lang="en-GB" dirty="0"/>
          </a:p>
        </p:txBody>
      </p:sp>
      <p:sp>
        <p:nvSpPr>
          <p:cNvPr id="3" name="Content Placeholder 2"/>
          <p:cNvSpPr>
            <a:spLocks noGrp="1"/>
          </p:cNvSpPr>
          <p:nvPr>
            <p:ph sz="half" idx="1"/>
          </p:nvPr>
        </p:nvSpPr>
        <p:spPr>
          <a:xfrm>
            <a:off x="251520" y="1773936"/>
            <a:ext cx="4608512" cy="4823416"/>
          </a:xfrm>
        </p:spPr>
        <p:txBody>
          <a:bodyPr>
            <a:normAutofit/>
          </a:bodyPr>
          <a:lstStyle/>
          <a:p>
            <a:r>
              <a:rPr lang="en-GB" dirty="0" smtClean="0"/>
              <a:t>Availability of cereals suitable for making gruels &amp; porridges:</a:t>
            </a:r>
          </a:p>
          <a:p>
            <a:pPr lvl="1"/>
            <a:r>
              <a:rPr lang="en-GB" dirty="0" smtClean="0"/>
              <a:t>Could wean children at younger age</a:t>
            </a:r>
          </a:p>
          <a:p>
            <a:pPr lvl="1"/>
            <a:r>
              <a:rPr lang="en-GB" dirty="0" smtClean="0"/>
              <a:t>Smaller intervals between pregnancies</a:t>
            </a:r>
          </a:p>
          <a:p>
            <a:r>
              <a:rPr lang="en-GB" dirty="0" smtClean="0">
                <a:solidFill>
                  <a:srgbClr val="FFC000"/>
                </a:solidFill>
              </a:rPr>
              <a:t>Wadi </a:t>
            </a:r>
            <a:r>
              <a:rPr lang="en-GB" dirty="0" err="1" smtClean="0">
                <a:solidFill>
                  <a:srgbClr val="FFC000"/>
                </a:solidFill>
              </a:rPr>
              <a:t>Kubbaniya</a:t>
            </a:r>
            <a:r>
              <a:rPr lang="en-GB" dirty="0" smtClean="0">
                <a:solidFill>
                  <a:srgbClr val="FFC000"/>
                </a:solidFill>
              </a:rPr>
              <a:t>: </a:t>
            </a:r>
            <a:r>
              <a:rPr lang="en-GB" dirty="0" smtClean="0"/>
              <a:t>similar practices already happening in Upper Palaeolithic</a:t>
            </a:r>
          </a:p>
        </p:txBody>
      </p:sp>
      <p:pic>
        <p:nvPicPr>
          <p:cNvPr id="5" name="Content Placeholder 4" descr="kubbaniya_grinders.jpg"/>
          <p:cNvPicPr>
            <a:picLocks noGrp="1" noChangeAspect="1"/>
          </p:cNvPicPr>
          <p:nvPr>
            <p:ph sz="half" idx="2"/>
          </p:nvPr>
        </p:nvPicPr>
        <p:blipFill>
          <a:blip r:embed="rId2" cstate="print"/>
          <a:stretch>
            <a:fillRect/>
          </a:stretch>
        </p:blipFill>
        <p:spPr>
          <a:xfrm>
            <a:off x="5044467" y="1988840"/>
            <a:ext cx="3756621" cy="2736304"/>
          </a:xfrm>
        </p:spPr>
      </p:pic>
      <p:sp>
        <p:nvSpPr>
          <p:cNvPr id="6" name="TextBox 5"/>
          <p:cNvSpPr txBox="1"/>
          <p:nvPr/>
        </p:nvSpPr>
        <p:spPr>
          <a:xfrm>
            <a:off x="6516216" y="4809345"/>
            <a:ext cx="2127505" cy="646331"/>
          </a:xfrm>
          <a:prstGeom prst="rect">
            <a:avLst/>
          </a:prstGeom>
          <a:noFill/>
        </p:spPr>
        <p:txBody>
          <a:bodyPr wrap="none" rtlCol="0">
            <a:spAutoFit/>
          </a:bodyPr>
          <a:lstStyle/>
          <a:p>
            <a:pPr algn="r"/>
            <a:r>
              <a:rPr lang="en-GB" dirty="0" smtClean="0"/>
              <a:t>Wadi </a:t>
            </a:r>
            <a:r>
              <a:rPr lang="en-GB" dirty="0" err="1" smtClean="0"/>
              <a:t>Kubbaniya</a:t>
            </a:r>
            <a:r>
              <a:rPr lang="en-GB" dirty="0" smtClean="0"/>
              <a:t>:</a:t>
            </a:r>
          </a:p>
          <a:p>
            <a:pPr algn="r"/>
            <a:r>
              <a:rPr lang="en-GB" dirty="0" smtClean="0"/>
              <a:t>Palaeolithic grinders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52400"/>
            <a:ext cx="8784976" cy="1251062"/>
          </a:xfrm>
        </p:spPr>
        <p:txBody>
          <a:bodyPr>
            <a:normAutofit fontScale="90000"/>
          </a:bodyPr>
          <a:lstStyle/>
          <a:p>
            <a:r>
              <a:rPr lang="en-GB" dirty="0" smtClean="0"/>
              <a:t>Dietary Changes &amp; Population Growth</a:t>
            </a:r>
            <a:endParaRPr lang="en-GB" dirty="0"/>
          </a:p>
        </p:txBody>
      </p:sp>
      <p:sp>
        <p:nvSpPr>
          <p:cNvPr id="3" name="Content Placeholder 2"/>
          <p:cNvSpPr>
            <a:spLocks noGrp="1"/>
          </p:cNvSpPr>
          <p:nvPr>
            <p:ph sz="half" idx="1"/>
          </p:nvPr>
        </p:nvSpPr>
        <p:spPr>
          <a:xfrm>
            <a:off x="251520" y="1773936"/>
            <a:ext cx="4464496" cy="4823416"/>
          </a:xfrm>
        </p:spPr>
        <p:txBody>
          <a:bodyPr>
            <a:normAutofit/>
          </a:bodyPr>
          <a:lstStyle/>
          <a:p>
            <a:r>
              <a:rPr lang="en-GB" dirty="0" err="1" smtClean="0">
                <a:solidFill>
                  <a:srgbClr val="FFC000"/>
                </a:solidFill>
              </a:rPr>
              <a:t>Ju</a:t>
            </a:r>
            <a:r>
              <a:rPr lang="en-GB" dirty="0" smtClean="0">
                <a:solidFill>
                  <a:srgbClr val="FFC000"/>
                </a:solidFill>
              </a:rPr>
              <a:t>/’</a:t>
            </a:r>
            <a:r>
              <a:rPr lang="en-GB" dirty="0" err="1" smtClean="0">
                <a:solidFill>
                  <a:srgbClr val="FFC000"/>
                </a:solidFill>
              </a:rPr>
              <a:t>hoansi</a:t>
            </a:r>
            <a:r>
              <a:rPr lang="en-GB" dirty="0" smtClean="0">
                <a:solidFill>
                  <a:srgbClr val="FFC000"/>
                </a:solidFill>
              </a:rPr>
              <a:t>: </a:t>
            </a:r>
            <a:r>
              <a:rPr lang="en-GB" dirty="0" smtClean="0"/>
              <a:t>clear increase in female fertility &amp; decline in infant mortality following adoption of cereals in diet</a:t>
            </a:r>
          </a:p>
          <a:p>
            <a:r>
              <a:rPr lang="en-GB" dirty="0" smtClean="0"/>
              <a:t>Cereal-based diet associated with agriculture inevitably increases population (&amp; potentially their health)</a:t>
            </a:r>
          </a:p>
        </p:txBody>
      </p:sp>
      <p:sp>
        <p:nvSpPr>
          <p:cNvPr id="6" name="TextBox 5"/>
          <p:cNvSpPr txBox="1"/>
          <p:nvPr/>
        </p:nvSpPr>
        <p:spPr>
          <a:xfrm>
            <a:off x="6621887" y="4624680"/>
            <a:ext cx="1984838" cy="369332"/>
          </a:xfrm>
          <a:prstGeom prst="rect">
            <a:avLst/>
          </a:prstGeom>
          <a:noFill/>
        </p:spPr>
        <p:txBody>
          <a:bodyPr wrap="none" rtlCol="0">
            <a:spAutoFit/>
          </a:bodyPr>
          <a:lstStyle/>
          <a:p>
            <a:pPr algn="r"/>
            <a:r>
              <a:rPr lang="en-GB" dirty="0" err="1" smtClean="0"/>
              <a:t>Ju</a:t>
            </a:r>
            <a:r>
              <a:rPr lang="en-GB" smtClean="0"/>
              <a:t>/’</a:t>
            </a:r>
            <a:r>
              <a:rPr lang="en-GB" dirty="0" err="1" smtClean="0"/>
              <a:t>hoansi</a:t>
            </a:r>
            <a:r>
              <a:rPr lang="en-GB" dirty="0" smtClean="0"/>
              <a:t> mothers</a:t>
            </a:r>
            <a:endParaRPr lang="en-GB" dirty="0"/>
          </a:p>
        </p:txBody>
      </p:sp>
      <p:pic>
        <p:nvPicPr>
          <p:cNvPr id="7" name="Content Placeholder 6"/>
          <p:cNvPicPr>
            <a:picLocks noGrp="1" noChangeAspect="1"/>
          </p:cNvPicPr>
          <p:nvPr>
            <p:ph sz="half" idx="2"/>
          </p:nvPr>
        </p:nvPicPr>
        <p:blipFill rotWithShape="1">
          <a:blip r:embed="rId2" cstate="email">
            <a:extLst>
              <a:ext uri="{28A0092B-C50C-407E-A947-70E740481C1C}">
                <a14:useLocalDpi xmlns:a14="http://schemas.microsoft.com/office/drawing/2010/main"/>
              </a:ext>
            </a:extLst>
          </a:blip>
          <a:srcRect/>
          <a:stretch/>
        </p:blipFill>
        <p:spPr>
          <a:xfrm>
            <a:off x="5467926" y="2492897"/>
            <a:ext cx="3321795" cy="2023686"/>
          </a:xfrm>
        </p:spPr>
      </p:pic>
    </p:spTree>
    <p:extLst>
      <p:ext uri="{BB962C8B-B14F-4D97-AF65-F5344CB8AC3E}">
        <p14:creationId xmlns:p14="http://schemas.microsoft.com/office/powerpoint/2010/main" val="111418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Dietary Changes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Is agricultural production beneficial - a sign of progress?</a:t>
            </a:r>
          </a:p>
          <a:p>
            <a:r>
              <a:rPr lang="en-GB" dirty="0" smtClean="0"/>
              <a:t>Skeletal evidence: shift from protein rich to carbohydrate rich diet was not in fact beneficial</a:t>
            </a:r>
          </a:p>
          <a:p>
            <a:r>
              <a:rPr lang="en-GB" dirty="0" smtClean="0"/>
              <a:t>Palaeolithic skeletons from Greece:</a:t>
            </a:r>
          </a:p>
          <a:p>
            <a:pPr lvl="1"/>
            <a:r>
              <a:rPr lang="en-GB" dirty="0" smtClean="0"/>
              <a:t>Males 5ft 9 inches</a:t>
            </a:r>
          </a:p>
          <a:p>
            <a:pPr lvl="1"/>
            <a:r>
              <a:rPr lang="en-GB" dirty="0" smtClean="0"/>
              <a:t>Females 5ft 5</a:t>
            </a:r>
          </a:p>
          <a:p>
            <a:r>
              <a:rPr lang="en-GB" dirty="0" smtClean="0"/>
              <a:t>Neolithic skeletons:</a:t>
            </a:r>
          </a:p>
          <a:p>
            <a:pPr lvl="1"/>
            <a:r>
              <a:rPr lang="en-GB" dirty="0" smtClean="0"/>
              <a:t>Males 5 feet 3 inches </a:t>
            </a:r>
          </a:p>
          <a:p>
            <a:pPr lvl="1"/>
            <a:r>
              <a:rPr lang="en-GB" dirty="0" smtClean="0"/>
              <a:t>Females 5 feet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4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par>
                          <p:cTn id="31" fill="hold">
                            <p:stCondLst>
                              <p:cond delay="2000"/>
                            </p:stCondLst>
                            <p:childTnLst>
                              <p:par>
                                <p:cTn id="32" presetID="10" presetClass="entr" presetSubtype="0" fill="hold" grpId="0" nodeType="after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2000"/>
                                        <p:tgtEl>
                                          <p:spTgt spid="3">
                                            <p:txEl>
                                              <p:pRg st="6" end="6"/>
                                            </p:txEl>
                                          </p:spTgt>
                                        </p:tgtEl>
                                      </p:cBhvr>
                                    </p:animEffect>
                                  </p:childTnLst>
                                </p:cTn>
                              </p:par>
                            </p:childTnLst>
                          </p:cTn>
                        </p:par>
                        <p:par>
                          <p:cTn id="35" fill="hold">
                            <p:stCondLst>
                              <p:cond delay="4000"/>
                            </p:stCondLst>
                            <p:childTnLst>
                              <p:par>
                                <p:cTn id="36" presetID="10" presetClass="entr" presetSubtype="0" fill="hold" grpId="0" nodeType="after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of Food Production</a:t>
            </a:r>
            <a:endParaRPr lang="en-GB" dirty="0"/>
          </a:p>
        </p:txBody>
      </p:sp>
      <p:sp>
        <p:nvSpPr>
          <p:cNvPr id="3" name="Content Placeholder 2"/>
          <p:cNvSpPr>
            <a:spLocks noGrp="1"/>
          </p:cNvSpPr>
          <p:nvPr>
            <p:ph sz="half" idx="1"/>
          </p:nvPr>
        </p:nvSpPr>
        <p:spPr>
          <a:xfrm>
            <a:off x="251520" y="1773936"/>
            <a:ext cx="4680520" cy="4823416"/>
          </a:xfrm>
        </p:spPr>
        <p:txBody>
          <a:bodyPr>
            <a:normAutofit/>
          </a:bodyPr>
          <a:lstStyle/>
          <a:p>
            <a:r>
              <a:rPr lang="en-GB" dirty="0" smtClean="0"/>
              <a:t>Hunter-gatherer diet has a better balance of nutrients:</a:t>
            </a:r>
          </a:p>
          <a:p>
            <a:pPr lvl="1"/>
            <a:r>
              <a:rPr lang="en-GB" dirty="0" err="1" smtClean="0"/>
              <a:t>Ju</a:t>
            </a:r>
            <a:r>
              <a:rPr lang="en-GB" dirty="0" smtClean="0"/>
              <a:t>/'</a:t>
            </a:r>
            <a:r>
              <a:rPr lang="en-GB" dirty="0" err="1" smtClean="0"/>
              <a:t>hoansi</a:t>
            </a:r>
            <a:r>
              <a:rPr lang="en-GB" dirty="0" smtClean="0"/>
              <a:t>: average daily food intake up to 2,140 calories</a:t>
            </a:r>
          </a:p>
          <a:p>
            <a:r>
              <a:rPr lang="en-GB" dirty="0" smtClean="0"/>
              <a:t>Farming necessitates surplus: </a:t>
            </a:r>
          </a:p>
          <a:p>
            <a:pPr lvl="1"/>
            <a:r>
              <a:rPr lang="en-GB" dirty="0" smtClean="0"/>
              <a:t>More insecurity in the food supply system</a:t>
            </a:r>
          </a:p>
          <a:p>
            <a:pPr lvl="1"/>
            <a:r>
              <a:rPr lang="en-GB" dirty="0" smtClean="0"/>
              <a:t>Less adaptability to environmental changes</a:t>
            </a:r>
          </a:p>
          <a:p>
            <a:pPr lvl="1"/>
            <a:r>
              <a:rPr lang="en-GB" dirty="0" smtClean="0"/>
              <a:t>Farmers at risk of starvation</a:t>
            </a:r>
          </a:p>
        </p:txBody>
      </p:sp>
      <p:sp>
        <p:nvSpPr>
          <p:cNvPr id="6" name="TextBox 5"/>
          <p:cNvSpPr txBox="1"/>
          <p:nvPr/>
        </p:nvSpPr>
        <p:spPr>
          <a:xfrm>
            <a:off x="5539785" y="5373216"/>
            <a:ext cx="3147015" cy="369332"/>
          </a:xfrm>
          <a:prstGeom prst="rect">
            <a:avLst/>
          </a:prstGeom>
          <a:noFill/>
        </p:spPr>
        <p:txBody>
          <a:bodyPr wrap="none" rtlCol="0">
            <a:spAutoFit/>
          </a:bodyPr>
          <a:lstStyle/>
          <a:p>
            <a:r>
              <a:rPr lang="en-GB" dirty="0" smtClean="0"/>
              <a:t>Neolithic pottery from Knossos</a:t>
            </a:r>
            <a:endParaRPr lang="en-GB" dirty="0"/>
          </a:p>
        </p:txBody>
      </p:sp>
      <p:pic>
        <p:nvPicPr>
          <p:cNvPr id="7" name="Content Placeholder 6"/>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220072" y="2708920"/>
            <a:ext cx="3600400" cy="252472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4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par>
                          <p:cTn id="25" fill="hold">
                            <p:stCondLst>
                              <p:cond delay="60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Increase in Diseases</a:t>
            </a:r>
            <a:endParaRPr lang="en-GB" dirty="0"/>
          </a:p>
        </p:txBody>
      </p:sp>
      <p:sp>
        <p:nvSpPr>
          <p:cNvPr id="3" name="Content Placeholder 2"/>
          <p:cNvSpPr>
            <a:spLocks noGrp="1"/>
          </p:cNvSpPr>
          <p:nvPr>
            <p:ph sz="half" idx="1"/>
          </p:nvPr>
        </p:nvSpPr>
        <p:spPr>
          <a:xfrm>
            <a:off x="251520" y="1773936"/>
            <a:ext cx="4608512" cy="4751408"/>
          </a:xfrm>
        </p:spPr>
        <p:txBody>
          <a:bodyPr>
            <a:normAutofit fontScale="92500" lnSpcReduction="20000"/>
          </a:bodyPr>
          <a:lstStyle/>
          <a:p>
            <a:r>
              <a:rPr lang="en-GB" dirty="0" smtClean="0"/>
              <a:t>Problems of disposal of human waste</a:t>
            </a:r>
          </a:p>
          <a:p>
            <a:r>
              <a:rPr lang="en-GB" dirty="0" smtClean="0"/>
              <a:t>Large groups of people living in close proximity: greater risk for transmission of disease</a:t>
            </a:r>
          </a:p>
          <a:p>
            <a:pPr lvl="1"/>
            <a:r>
              <a:rPr lang="en-GB" dirty="0" smtClean="0"/>
              <a:t>The disease never leaves the population</a:t>
            </a:r>
          </a:p>
          <a:p>
            <a:pPr lvl="1"/>
            <a:r>
              <a:rPr lang="en-GB" dirty="0" smtClean="0"/>
              <a:t>Settled communities cannot simply remove themselves from diseases</a:t>
            </a:r>
          </a:p>
          <a:p>
            <a:r>
              <a:rPr lang="en-GB" dirty="0" smtClean="0"/>
              <a:t>Change in diet may have reduced people's resistance to disease</a:t>
            </a:r>
          </a:p>
          <a:p>
            <a:endParaRPr lang="en-GB" dirty="0"/>
          </a:p>
        </p:txBody>
      </p:sp>
      <p:pic>
        <p:nvPicPr>
          <p:cNvPr id="5" name="Content Placeholder 4" descr="catal2.jpg"/>
          <p:cNvPicPr>
            <a:picLocks noGrp="1" noChangeAspect="1"/>
          </p:cNvPicPr>
          <p:nvPr>
            <p:ph sz="half" idx="2"/>
          </p:nvPr>
        </p:nvPicPr>
        <p:blipFill>
          <a:blip r:embed="rId2" cstate="print"/>
          <a:stretch>
            <a:fillRect/>
          </a:stretch>
        </p:blipFill>
        <p:spPr>
          <a:xfrm>
            <a:off x="5004048" y="2307650"/>
            <a:ext cx="3917234" cy="2448271"/>
          </a:xfrm>
        </p:spPr>
      </p:pic>
      <p:sp>
        <p:nvSpPr>
          <p:cNvPr id="6" name="TextBox 5"/>
          <p:cNvSpPr txBox="1"/>
          <p:nvPr/>
        </p:nvSpPr>
        <p:spPr>
          <a:xfrm>
            <a:off x="5908971" y="4787860"/>
            <a:ext cx="2706190" cy="369332"/>
          </a:xfrm>
          <a:prstGeom prst="rect">
            <a:avLst/>
          </a:prstGeom>
          <a:noFill/>
        </p:spPr>
        <p:txBody>
          <a:bodyPr wrap="none" rtlCol="0">
            <a:spAutoFit/>
          </a:bodyPr>
          <a:lstStyle/>
          <a:p>
            <a:r>
              <a:rPr lang="en-GB" dirty="0" err="1" smtClean="0"/>
              <a:t>Çatalhöyük</a:t>
            </a:r>
            <a:r>
              <a:rPr lang="en-GB" dirty="0" smtClean="0"/>
              <a:t> reconstruction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Increase in Diseases</a:t>
            </a:r>
            <a:endParaRPr lang="en-GB" dirty="0"/>
          </a:p>
        </p:txBody>
      </p:sp>
      <p:sp>
        <p:nvSpPr>
          <p:cNvPr id="3" name="Content Placeholder 2"/>
          <p:cNvSpPr>
            <a:spLocks noGrp="1"/>
          </p:cNvSpPr>
          <p:nvPr>
            <p:ph sz="half" idx="1"/>
          </p:nvPr>
        </p:nvSpPr>
        <p:spPr>
          <a:xfrm>
            <a:off x="323528" y="1773936"/>
            <a:ext cx="4320480" cy="4623816"/>
          </a:xfrm>
        </p:spPr>
        <p:txBody>
          <a:bodyPr>
            <a:normAutofit lnSpcReduction="10000"/>
          </a:bodyPr>
          <a:lstStyle/>
          <a:p>
            <a:r>
              <a:rPr lang="en-GB" dirty="0" smtClean="0"/>
              <a:t>Domestication of animals &amp; living in close proximity</a:t>
            </a:r>
          </a:p>
          <a:p>
            <a:r>
              <a:rPr lang="en-GB" dirty="0" smtClean="0"/>
              <a:t>Transmission of diseases from animal population:</a:t>
            </a:r>
          </a:p>
          <a:p>
            <a:pPr lvl="1"/>
            <a:r>
              <a:rPr lang="en-GB" dirty="0" smtClean="0"/>
              <a:t>Cattle: tuberculosis</a:t>
            </a:r>
          </a:p>
          <a:p>
            <a:r>
              <a:rPr lang="en-GB" dirty="0" smtClean="0"/>
              <a:t>Land clearance in sub-Saharan Africa created an excellent environment for malaria-carrying mosquitos</a:t>
            </a:r>
            <a:endParaRPr lang="en-GB" dirty="0"/>
          </a:p>
        </p:txBody>
      </p:sp>
      <p:pic>
        <p:nvPicPr>
          <p:cNvPr id="5" name="Content Placeholder 4" descr="Neolithic pull toy.jpg"/>
          <p:cNvPicPr>
            <a:picLocks noGrp="1" noChangeAspect="1"/>
          </p:cNvPicPr>
          <p:nvPr>
            <p:ph sz="half" idx="2"/>
          </p:nvPr>
        </p:nvPicPr>
        <p:blipFill>
          <a:blip r:embed="rId2" cstate="print"/>
          <a:stretch>
            <a:fillRect/>
          </a:stretch>
        </p:blipFill>
        <p:spPr>
          <a:xfrm>
            <a:off x="5047704" y="2145050"/>
            <a:ext cx="3813664" cy="2736304"/>
          </a:xfrm>
        </p:spPr>
      </p:pic>
      <p:sp>
        <p:nvSpPr>
          <p:cNvPr id="6" name="TextBox 5"/>
          <p:cNvSpPr txBox="1"/>
          <p:nvPr/>
        </p:nvSpPr>
        <p:spPr>
          <a:xfrm>
            <a:off x="6724607" y="4953362"/>
            <a:ext cx="2058576" cy="646331"/>
          </a:xfrm>
          <a:prstGeom prst="rect">
            <a:avLst/>
          </a:prstGeom>
          <a:noFill/>
        </p:spPr>
        <p:txBody>
          <a:bodyPr wrap="none" rtlCol="0">
            <a:spAutoFit/>
          </a:bodyPr>
          <a:lstStyle/>
          <a:p>
            <a:pPr algn="r"/>
            <a:r>
              <a:rPr lang="en-GB" dirty="0" smtClean="0"/>
              <a:t>Neolithic cattle toy:</a:t>
            </a:r>
          </a:p>
          <a:p>
            <a:pPr algn="r"/>
            <a:r>
              <a:rPr lang="en-GB" dirty="0" smtClean="0"/>
              <a:t>Central Europe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Activities &amp; Human Labour</a:t>
            </a:r>
            <a:endParaRPr lang="en-GB" dirty="0"/>
          </a:p>
        </p:txBody>
      </p:sp>
      <p:sp>
        <p:nvSpPr>
          <p:cNvPr id="3" name="Content Placeholder 2"/>
          <p:cNvSpPr>
            <a:spLocks noGrp="1"/>
          </p:cNvSpPr>
          <p:nvPr>
            <p:ph sz="half" idx="1"/>
          </p:nvPr>
        </p:nvSpPr>
        <p:spPr>
          <a:xfrm>
            <a:off x="323528" y="1773936"/>
            <a:ext cx="4536504" cy="4751408"/>
          </a:xfrm>
        </p:spPr>
        <p:txBody>
          <a:bodyPr>
            <a:normAutofit fontScale="92500"/>
          </a:bodyPr>
          <a:lstStyle/>
          <a:p>
            <a:r>
              <a:rPr lang="en-GB" dirty="0" err="1" smtClean="0"/>
              <a:t>Cauvin</a:t>
            </a:r>
            <a:r>
              <a:rPr lang="en-GB" dirty="0" smtClean="0"/>
              <a:t>: farming resulted in increased labour for human population</a:t>
            </a:r>
          </a:p>
          <a:p>
            <a:pPr lvl="1"/>
            <a:r>
              <a:rPr lang="en-GB" dirty="0" smtClean="0"/>
              <a:t>Agriculture: land clearance, sowing, hoeing, harvesting, processing</a:t>
            </a:r>
          </a:p>
          <a:p>
            <a:pPr lvl="1"/>
            <a:r>
              <a:rPr lang="en-GB" dirty="0" smtClean="0"/>
              <a:t>Animal husbandry: herding, culling etc.</a:t>
            </a:r>
          </a:p>
          <a:p>
            <a:pPr lvl="1"/>
            <a:r>
              <a:rPr lang="en-GB" dirty="0" smtClean="0"/>
              <a:t>Creation of built environment</a:t>
            </a:r>
          </a:p>
          <a:p>
            <a:r>
              <a:rPr lang="en-GB" dirty="0" smtClean="0"/>
              <a:t>In contrast hunter-gatherers have surprising amount of leisure time</a:t>
            </a:r>
            <a:endParaRPr lang="en-GB" dirty="0"/>
          </a:p>
        </p:txBody>
      </p:sp>
      <p:pic>
        <p:nvPicPr>
          <p:cNvPr id="5" name="Content Placeholder 4" descr="cookbook.jpg"/>
          <p:cNvPicPr>
            <a:picLocks noGrp="1" noChangeAspect="1"/>
          </p:cNvPicPr>
          <p:nvPr>
            <p:ph sz="half" idx="2"/>
          </p:nvPr>
        </p:nvPicPr>
        <p:blipFill>
          <a:blip r:embed="rId2" cstate="print"/>
          <a:stretch>
            <a:fillRect/>
          </a:stretch>
        </p:blipFill>
        <p:spPr>
          <a:xfrm>
            <a:off x="5220072" y="2348880"/>
            <a:ext cx="3534544" cy="2979725"/>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lstStyle/>
          <a:p>
            <a:r>
              <a:rPr lang="en-GB" dirty="0" smtClean="0"/>
              <a:t>Sedentary way of life has had an enormous impact on human communities</a:t>
            </a:r>
          </a:p>
          <a:p>
            <a:r>
              <a:rPr lang="en-GB" dirty="0" smtClean="0"/>
              <a:t>Associated with new subsistence economies which supported larger populations</a:t>
            </a:r>
          </a:p>
          <a:p>
            <a:r>
              <a:rPr lang="en-GB" dirty="0" smtClean="0"/>
              <a:t>Impact on construction of social &amp; material worlds</a:t>
            </a:r>
          </a:p>
          <a:p>
            <a:r>
              <a:rPr lang="en-GB" dirty="0" smtClean="0"/>
              <a:t>Human relationship  with the landscape</a:t>
            </a:r>
          </a:p>
          <a:p>
            <a:r>
              <a:rPr lang="en-GB" dirty="0" smtClean="0"/>
              <a:t>Impact on fertility &amp; health of </a:t>
            </a:r>
            <a:r>
              <a:rPr lang="en-GB" smtClean="0"/>
              <a:t>human populations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1612</TotalTime>
  <Words>1033</Words>
  <Application>Microsoft Office PowerPoint</Application>
  <PresentationFormat>On-screen Show (4:3)</PresentationFormat>
  <Paragraphs>141</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Corbel</vt:lpstr>
      <vt:lpstr>Wingdings</vt:lpstr>
      <vt:lpstr>Wingdings 2</vt:lpstr>
      <vt:lpstr>Wingdings 3</vt:lpstr>
      <vt:lpstr>Module</vt:lpstr>
      <vt:lpstr>Origins and Innovations</vt:lpstr>
      <vt:lpstr>Origins of Settled Communities</vt:lpstr>
      <vt:lpstr>Origins of Settled Communities</vt:lpstr>
      <vt:lpstr>Identifying Settled Communities</vt:lpstr>
      <vt:lpstr>Implications of Sedentism</vt:lpstr>
      <vt:lpstr>Relationship with the Land</vt:lpstr>
      <vt:lpstr>Creations of Social Worlds</vt:lpstr>
      <vt:lpstr>Modified Landscapes</vt:lpstr>
      <vt:lpstr>Material Worlds</vt:lpstr>
      <vt:lpstr>Material Worlds</vt:lpstr>
      <vt:lpstr>Female Fertility</vt:lpstr>
      <vt:lpstr>Female Fertility</vt:lpstr>
      <vt:lpstr>Female Fertility</vt:lpstr>
      <vt:lpstr>Female Fertility</vt:lpstr>
      <vt:lpstr>Dietary Changes &amp; Population Growth</vt:lpstr>
      <vt:lpstr>Dietary Changes &amp; Population Growth</vt:lpstr>
      <vt:lpstr>Dietary Changes</vt:lpstr>
      <vt:lpstr>Reliability of Food Production</vt:lpstr>
      <vt:lpstr>Increase in Diseases</vt:lpstr>
      <vt:lpstr>Increase in Diseases</vt:lpstr>
      <vt:lpstr>Activities &amp; Human Labour</vt:lpstr>
      <vt:lpstr>Summary</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Origins and Innovations</dc:title>
  <dc:creator>Louise</dc:creator>
  <cp:lastModifiedBy>Louise Steel</cp:lastModifiedBy>
  <cp:revision>39</cp:revision>
  <dcterms:created xsi:type="dcterms:W3CDTF">2013-02-19T16:20:52Z</dcterms:created>
  <dcterms:modified xsi:type="dcterms:W3CDTF">2017-03-02T15:54:58Z</dcterms:modified>
</cp:coreProperties>
</file>