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sldIdLst>
    <p:sldId id="257" r:id="rId2"/>
    <p:sldId id="259" r:id="rId3"/>
    <p:sldId id="260" r:id="rId4"/>
    <p:sldId id="261" r:id="rId5"/>
    <p:sldId id="262" r:id="rId6"/>
    <p:sldId id="263" r:id="rId7"/>
    <p:sldId id="277" r:id="rId8"/>
    <p:sldId id="264" r:id="rId9"/>
    <p:sldId id="278" r:id="rId10"/>
    <p:sldId id="279" r:id="rId11"/>
    <p:sldId id="266" r:id="rId12"/>
    <p:sldId id="267" r:id="rId13"/>
    <p:sldId id="280" r:id="rId14"/>
    <p:sldId id="268" r:id="rId15"/>
    <p:sldId id="282" r:id="rId16"/>
    <p:sldId id="269" r:id="rId17"/>
    <p:sldId id="270" r:id="rId18"/>
    <p:sldId id="283" r:id="rId19"/>
    <p:sldId id="284" r:id="rId20"/>
    <p:sldId id="274" r:id="rId21"/>
    <p:sldId id="275" r:id="rId22"/>
    <p:sldId id="28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968" autoAdjust="0"/>
  </p:normalViewPr>
  <p:slideViewPr>
    <p:cSldViewPr snapToGrid="0">
      <p:cViewPr varScale="1">
        <p:scale>
          <a:sx n="84" d="100"/>
          <a:sy n="84" d="100"/>
        </p:scale>
        <p:origin x="3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1962042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3202089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906621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EEECC5-7B9E-4AD0-B373-AEC02950373E}" type="datetimeFigureOut">
              <a:rPr lang="en-US" smtClean="0"/>
              <a:t>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952917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EEECC5-7B9E-4AD0-B373-AEC02950373E}" type="datetimeFigureOut">
              <a:rPr lang="en-US" smtClean="0"/>
              <a:t>6/11/2021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2480462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9EEECC5-7B9E-4AD0-B373-AEC02950373E}" type="datetimeFigureOut">
              <a:rPr lang="en-US" smtClean="0"/>
              <a:t>6/11/2021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127591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EEECC5-7B9E-4AD0-B373-AEC02950373E}" type="datetimeFigureOut">
              <a:rPr lang="en-US" smtClean="0"/>
              <a:t>6/11/2021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2079244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EEECC5-7B9E-4AD0-B373-AEC02950373E}" type="datetimeFigureOut">
              <a:rPr lang="en-US" smtClean="0"/>
              <a:t>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215095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EEECC5-7B9E-4AD0-B373-AEC02950373E}" type="datetimeFigureOut">
              <a:rPr lang="en-US" smtClean="0"/>
              <a:t>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2544692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3AE3C04A-3CC5-4B1C-AF74-0358AE26ECF5}" type="datetimeFigureOut">
              <a:rPr lang="en-US" smtClean="0"/>
              <a:pPr>
                <a:defRPr/>
              </a:pPr>
              <a:t>6/11/2021</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8800659-12A2-4599-A9D8-7BCBB1F8AF00}" type="slidenum">
              <a:rPr lang="en-US" altLang="en-US" smtClean="0"/>
              <a:pPr>
                <a:defRPr/>
              </a:pPr>
              <a:t>‹#›</a:t>
            </a:fld>
            <a:endParaRPr lang="en-US" altLang="en-US"/>
          </a:p>
        </p:txBody>
      </p:sp>
    </p:spTree>
    <p:extLst>
      <p:ext uri="{BB962C8B-B14F-4D97-AF65-F5344CB8AC3E}">
        <p14:creationId xmlns:p14="http://schemas.microsoft.com/office/powerpoint/2010/main" val="2111315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452426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42218547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12500249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710763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33168866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16114348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EECC5-7B9E-4AD0-B373-AEC02950373E}" type="datetimeFigureOut">
              <a:rPr lang="en-US" smtClean="0"/>
              <a:t>6/11/2021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A43A11-DB63-4D8D-9535-C86ECC44EC31}" type="slidenum">
              <a:rPr lang="en-US" smtClean="0"/>
              <a:t>‹#›</a:t>
            </a:fld>
            <a:endParaRPr lang="en-US"/>
          </a:p>
        </p:txBody>
      </p:sp>
    </p:spTree>
    <p:extLst>
      <p:ext uri="{BB962C8B-B14F-4D97-AF65-F5344CB8AC3E}">
        <p14:creationId xmlns:p14="http://schemas.microsoft.com/office/powerpoint/2010/main" val="1023111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25591E0-6C55-45B8-B47F-0A9BDD4AB87E}" type="datetimeFigureOut">
              <a:rPr lang="en-US" smtClean="0"/>
              <a:pPr>
                <a:defRPr/>
              </a:pPr>
              <a:t>6/11/2021</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10729455" y="4711615"/>
            <a:ext cx="1154151" cy="1090789"/>
          </a:xfrm>
        </p:spPr>
        <p:txBody>
          <a:bodyPr/>
          <a:lstStyle/>
          <a:p>
            <a:pPr>
              <a:defRPr/>
            </a:pPr>
            <a:fld id="{333E9D33-0307-4B8A-A817-009995EB3AC9}" type="slidenum">
              <a:rPr lang="en-US" altLang="en-US" smtClean="0"/>
              <a:pPr>
                <a:defRPr/>
              </a:pPr>
              <a:t>‹#›</a:t>
            </a:fld>
            <a:endParaRPr lang="en-US" altLang="en-US"/>
          </a:p>
        </p:txBody>
      </p:sp>
    </p:spTree>
    <p:extLst>
      <p:ext uri="{BB962C8B-B14F-4D97-AF65-F5344CB8AC3E}">
        <p14:creationId xmlns:p14="http://schemas.microsoft.com/office/powerpoint/2010/main" val="2855798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a:defRPr/>
            </a:pPr>
            <a:fld id="{46210474-8021-49FD-ABFA-CDF3037FE509}" type="datetimeFigureOut">
              <a:rPr lang="en-US" smtClean="0"/>
              <a:pPr>
                <a:defRPr/>
              </a:pPr>
              <a:t>6/11/2021</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E22CA8D-A30A-4B80-90B3-B20C291631B8}" type="slidenum">
              <a:rPr lang="en-US" altLang="en-US" smtClean="0"/>
              <a:pPr>
                <a:defRPr/>
              </a:pPr>
              <a:t>‹#›</a:t>
            </a:fld>
            <a:endParaRPr lang="en-US" altLang="en-US"/>
          </a:p>
        </p:txBody>
      </p:sp>
    </p:spTree>
    <p:extLst>
      <p:ext uri="{BB962C8B-B14F-4D97-AF65-F5344CB8AC3E}">
        <p14:creationId xmlns:p14="http://schemas.microsoft.com/office/powerpoint/2010/main" val="2850057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9EEECC5-7B9E-4AD0-B373-AEC02950373E}" type="datetimeFigureOut">
              <a:rPr lang="en-US" smtClean="0"/>
              <a:t>6/11/2021</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CA43A11-DB63-4D8D-9535-C86ECC44EC31}" type="slidenum">
              <a:rPr lang="en-US" smtClean="0"/>
              <a:t>‹#›</a:t>
            </a:fld>
            <a:endParaRPr lang="en-US"/>
          </a:p>
        </p:txBody>
      </p:sp>
    </p:spTree>
    <p:extLst>
      <p:ext uri="{BB962C8B-B14F-4D97-AF65-F5344CB8AC3E}">
        <p14:creationId xmlns:p14="http://schemas.microsoft.com/office/powerpoint/2010/main" val="74202059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 id="2147483700" r:id="rId19"/>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image" Target="../media/image16.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0.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7" Type="http://schemas.openxmlformats.org/officeDocument/2006/relationships/image" Target="../media/image2.png"/><Relationship Id="rId2" Type="http://schemas.microsoft.com/office/2007/relationships/media" Target="../media/media14.m4a"/><Relationship Id="rId1" Type="http://schemas.openxmlformats.org/officeDocument/2006/relationships/tags" Target="../tags/tag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audio" Target="../media/media17.m4a"/><Relationship Id="rId7" Type="http://schemas.openxmlformats.org/officeDocument/2006/relationships/image" Target="../media/image30.jpeg"/><Relationship Id="rId2" Type="http://schemas.microsoft.com/office/2007/relationships/media" Target="../media/media17.m4a"/><Relationship Id="rId1" Type="http://schemas.openxmlformats.org/officeDocument/2006/relationships/tags" Target="../tags/tag2.xml"/><Relationship Id="rId6" Type="http://schemas.openxmlformats.org/officeDocument/2006/relationships/image" Target="../media/image29.jpeg"/><Relationship Id="rId5" Type="http://schemas.openxmlformats.org/officeDocument/2006/relationships/image" Target="../media/image28.jpeg"/><Relationship Id="rId10" Type="http://schemas.openxmlformats.org/officeDocument/2006/relationships/image" Target="../media/image2.png"/><Relationship Id="rId4" Type="http://schemas.openxmlformats.org/officeDocument/2006/relationships/slideLayout" Target="../slideLayouts/slideLayout6.xml"/><Relationship Id="rId9" Type="http://schemas.openxmlformats.org/officeDocument/2006/relationships/image" Target="../media/image32.jpeg"/></Relationships>
</file>

<file path=ppt/slides/_rels/slide1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audio" Target="../media/media18.m4a"/><Relationship Id="rId7" Type="http://schemas.openxmlformats.org/officeDocument/2006/relationships/image" Target="../media/image35.jpeg"/><Relationship Id="rId2" Type="http://schemas.microsoft.com/office/2007/relationships/media" Target="../media/media18.m4a"/><Relationship Id="rId1" Type="http://schemas.openxmlformats.org/officeDocument/2006/relationships/tags" Target="../tags/tag3.xml"/><Relationship Id="rId6" Type="http://schemas.openxmlformats.org/officeDocument/2006/relationships/image" Target="../media/image34.jpeg"/><Relationship Id="rId5" Type="http://schemas.openxmlformats.org/officeDocument/2006/relationships/image" Target="../media/image33.jpeg"/><Relationship Id="rId10" Type="http://schemas.openxmlformats.org/officeDocument/2006/relationships/image" Target="../media/image2.png"/><Relationship Id="rId4" Type="http://schemas.openxmlformats.org/officeDocument/2006/relationships/slideLayout" Target="../slideLayouts/slideLayout6.xml"/><Relationship Id="rId9" Type="http://schemas.openxmlformats.org/officeDocument/2006/relationships/image" Target="../media/image37.jpeg"/></Relationships>
</file>

<file path=ppt/slides/_rels/slide19.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audio" Target="../media/media19.m4a"/><Relationship Id="rId7" Type="http://schemas.openxmlformats.org/officeDocument/2006/relationships/image" Target="../media/image40.jpeg"/><Relationship Id="rId2" Type="http://schemas.microsoft.com/office/2007/relationships/media" Target="../media/media19.m4a"/><Relationship Id="rId1" Type="http://schemas.openxmlformats.org/officeDocument/2006/relationships/tags" Target="../tags/tag4.xml"/><Relationship Id="rId6" Type="http://schemas.openxmlformats.org/officeDocument/2006/relationships/image" Target="../media/image39.jpeg"/><Relationship Id="rId11" Type="http://schemas.openxmlformats.org/officeDocument/2006/relationships/image" Target="../media/image2.png"/><Relationship Id="rId5" Type="http://schemas.openxmlformats.org/officeDocument/2006/relationships/image" Target="../media/image38.jpg"/><Relationship Id="rId10" Type="http://schemas.openxmlformats.org/officeDocument/2006/relationships/image" Target="../media/image43.jpeg"/><Relationship Id="rId4" Type="http://schemas.openxmlformats.org/officeDocument/2006/relationships/slideLayout" Target="../slideLayouts/slideLayout6.xml"/><Relationship Id="rId9" Type="http://schemas.openxmlformats.org/officeDocument/2006/relationships/image" Target="../media/image42.jpeg"/></Relationships>
</file>

<file path=ppt/slides/_rels/slide20.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audio" Target="../media/media20.m4a"/><Relationship Id="rId7" Type="http://schemas.openxmlformats.org/officeDocument/2006/relationships/image" Target="../media/image46.jpeg"/><Relationship Id="rId2" Type="http://schemas.microsoft.com/office/2007/relationships/media" Target="../media/media20.m4a"/><Relationship Id="rId1" Type="http://schemas.openxmlformats.org/officeDocument/2006/relationships/tags" Target="../tags/tag5.xml"/><Relationship Id="rId6" Type="http://schemas.openxmlformats.org/officeDocument/2006/relationships/image" Target="../media/image45.jpeg"/><Relationship Id="rId5" Type="http://schemas.openxmlformats.org/officeDocument/2006/relationships/image" Target="../media/image44.jpeg"/><Relationship Id="rId10" Type="http://schemas.openxmlformats.org/officeDocument/2006/relationships/image" Target="../media/image2.png"/><Relationship Id="rId4" Type="http://schemas.openxmlformats.org/officeDocument/2006/relationships/slideLayout" Target="../slideLayouts/slideLayout6.xml"/><Relationship Id="rId9" Type="http://schemas.openxmlformats.org/officeDocument/2006/relationships/image" Target="../media/image48.jpeg"/></Relationships>
</file>

<file path=ppt/slides/_rels/slide21.xml.rels><?xml version="1.0" encoding="UTF-8" standalone="yes"?>
<Relationships xmlns="http://schemas.openxmlformats.org/package/2006/relationships"><Relationship Id="rId3" Type="http://schemas.openxmlformats.org/officeDocument/2006/relationships/audio" Target="../media/media21.m4a"/><Relationship Id="rId2" Type="http://schemas.microsoft.com/office/2007/relationships/media" Target="../media/media21.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itle 1"/>
          <p:cNvSpPr>
            <a:spLocks noGrp="1"/>
          </p:cNvSpPr>
          <p:nvPr>
            <p:ph type="title"/>
          </p:nvPr>
        </p:nvSpPr>
        <p:spPr/>
        <p:txBody>
          <a:bodyPr>
            <a:normAutofit/>
          </a:bodyPr>
          <a:lstStyle/>
          <a:p>
            <a:r>
              <a:rPr lang="en-GB" altLang="en-US" dirty="0"/>
              <a:t>Dimensioning Floor Jig and Shadow Boards</a:t>
            </a:r>
          </a:p>
        </p:txBody>
      </p:sp>
      <p:sp>
        <p:nvSpPr>
          <p:cNvPr id="3" name="Text Placeholder 2"/>
          <p:cNvSpPr>
            <a:spLocks noGrp="1"/>
          </p:cNvSpPr>
          <p:nvPr>
            <p:ph type="body" idx="1"/>
          </p:nvPr>
        </p:nvSpPr>
        <p:spPr/>
        <p:txBody>
          <a:bodyPr/>
          <a:lstStyle/>
          <a:p>
            <a:pPr fontAlgn="auto">
              <a:spcAft>
                <a:spcPts val="0"/>
              </a:spcAft>
              <a:defRPr/>
            </a:pPr>
            <a:r>
              <a:rPr lang="en-GB" dirty="0"/>
              <a:t>David de </a:t>
            </a:r>
            <a:r>
              <a:rPr lang="en-GB" dirty="0" err="1"/>
              <a:t>Vall</a:t>
            </a:r>
            <a:endParaRPr lang="en-GB" dirty="0"/>
          </a:p>
          <a:p>
            <a:pPr fontAlgn="auto">
              <a:spcAft>
                <a:spcPts val="0"/>
              </a:spcAft>
              <a:defRPr/>
            </a:pPr>
            <a:r>
              <a:rPr lang="en-GB" dirty="0" err="1"/>
              <a:t>Safran</a:t>
            </a:r>
            <a:r>
              <a:rPr lang="en-GB" dirty="0"/>
              <a:t> Seats GB</a:t>
            </a:r>
          </a:p>
        </p:txBody>
      </p:sp>
      <p:pic>
        <p:nvPicPr>
          <p:cNvPr id="2" name="Audio 1">
            <a:hlinkClick r:id="" action="ppaction://media"/>
            <a:extLst>
              <a:ext uri="{FF2B5EF4-FFF2-40B4-BE49-F238E27FC236}">
                <a16:creationId xmlns:a16="http://schemas.microsoft.com/office/drawing/2014/main" id="{5FCC2C93-2F29-49F5-A4C5-3FE29FF6C02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26729724"/>
      </p:ext>
    </p:extLst>
  </p:cSld>
  <p:clrMapOvr>
    <a:masterClrMapping/>
  </p:clrMapOvr>
  <mc:AlternateContent xmlns:mc="http://schemas.openxmlformats.org/markup-compatibility/2006">
    <mc:Choice xmlns:p14="http://schemas.microsoft.com/office/powerpoint/2010/main" Requires="p14">
      <p:transition spd="slow" p14:dur="2000" advTm="10110"/>
    </mc:Choice>
    <mc:Fallback>
      <p:transition spd="slow" advTm="101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title"/>
          </p:nvPr>
        </p:nvSpPr>
        <p:spPr>
          <a:xfrm>
            <a:off x="1484311" y="0"/>
            <a:ext cx="10018713" cy="1752599"/>
          </a:xfrm>
        </p:spPr>
        <p:txBody>
          <a:bodyPr/>
          <a:lstStyle/>
          <a:p>
            <a:r>
              <a:rPr lang="en-GB" altLang="en-US" dirty="0"/>
              <a:t>Gantt Chart</a:t>
            </a:r>
          </a:p>
        </p:txBody>
      </p:sp>
      <p:pic>
        <p:nvPicPr>
          <p:cNvPr id="5" name="Picture 4">
            <a:extLst>
              <a:ext uri="{FF2B5EF4-FFF2-40B4-BE49-F238E27FC236}">
                <a16:creationId xmlns:a16="http://schemas.microsoft.com/office/drawing/2014/main" id="{208A90DF-963B-4F3B-B9B3-C3E4EC447EE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471735" y="1294850"/>
            <a:ext cx="6036162" cy="5563150"/>
          </a:xfrm>
          <a:prstGeom prst="rect">
            <a:avLst/>
          </a:prstGeom>
          <a:noFill/>
          <a:ln>
            <a:noFill/>
          </a:ln>
        </p:spPr>
      </p:pic>
      <p:pic>
        <p:nvPicPr>
          <p:cNvPr id="3" name="Audio 2">
            <a:hlinkClick r:id="" action="ppaction://media"/>
            <a:extLst>
              <a:ext uri="{FF2B5EF4-FFF2-40B4-BE49-F238E27FC236}">
                <a16:creationId xmlns:a16="http://schemas.microsoft.com/office/drawing/2014/main" id="{C1113023-0D4B-4255-A5E5-EB50DBB33B3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05254417"/>
      </p:ext>
    </p:extLst>
  </p:cSld>
  <p:clrMapOvr>
    <a:masterClrMapping/>
  </p:clrMapOvr>
  <mc:AlternateContent xmlns:mc="http://schemas.openxmlformats.org/markup-compatibility/2006">
    <mc:Choice xmlns:p14="http://schemas.microsoft.com/office/powerpoint/2010/main" Requires="p14">
      <p:transition spd="slow" p14:dur="2000" advTm="28221"/>
    </mc:Choice>
    <mc:Fallback>
      <p:transition spd="slow" advTm="282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a:xfrm>
            <a:off x="1484311" y="0"/>
            <a:ext cx="10018713" cy="1752599"/>
          </a:xfrm>
        </p:spPr>
        <p:txBody>
          <a:bodyPr/>
          <a:lstStyle/>
          <a:p>
            <a:r>
              <a:rPr lang="en-GB" altLang="en-US" dirty="0"/>
              <a:t>Feasibility Studies</a:t>
            </a:r>
          </a:p>
        </p:txBody>
      </p:sp>
      <p:pic>
        <p:nvPicPr>
          <p:cNvPr id="6" name="Picture 5"/>
          <p:cNvPicPr>
            <a:picLocks noChangeAspect="1"/>
          </p:cNvPicPr>
          <p:nvPr/>
        </p:nvPicPr>
        <p:blipFill>
          <a:blip r:embed="rId4"/>
          <a:stretch>
            <a:fillRect/>
          </a:stretch>
        </p:blipFill>
        <p:spPr>
          <a:xfrm>
            <a:off x="868111" y="1376070"/>
            <a:ext cx="10455778" cy="5481930"/>
          </a:xfrm>
          <a:prstGeom prst="rect">
            <a:avLst/>
          </a:prstGeom>
        </p:spPr>
      </p:pic>
      <p:pic>
        <p:nvPicPr>
          <p:cNvPr id="2" name="Audio 1">
            <a:hlinkClick r:id="" action="ppaction://media"/>
            <a:extLst>
              <a:ext uri="{FF2B5EF4-FFF2-40B4-BE49-F238E27FC236}">
                <a16:creationId xmlns:a16="http://schemas.microsoft.com/office/drawing/2014/main" id="{7E3E7BCD-49B7-4AAA-9B0F-2E1DD58ACB5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03257168"/>
      </p:ext>
    </p:extLst>
  </p:cSld>
  <p:clrMapOvr>
    <a:masterClrMapping/>
  </p:clrMapOvr>
  <mc:AlternateContent xmlns:mc="http://schemas.openxmlformats.org/markup-compatibility/2006">
    <mc:Choice xmlns:p14="http://schemas.microsoft.com/office/powerpoint/2010/main" Requires="p14">
      <p:transition spd="slow" p14:dur="2000" advTm="24901"/>
    </mc:Choice>
    <mc:Fallback>
      <p:transition spd="slow" advTm="249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title"/>
          </p:nvPr>
        </p:nvSpPr>
        <p:spPr>
          <a:xfrm>
            <a:off x="1484311" y="0"/>
            <a:ext cx="10018713" cy="1752599"/>
          </a:xfrm>
        </p:spPr>
        <p:txBody>
          <a:bodyPr/>
          <a:lstStyle/>
          <a:p>
            <a:r>
              <a:rPr lang="en-GB" altLang="en-US" dirty="0"/>
              <a:t>Final solutions</a:t>
            </a:r>
          </a:p>
        </p:txBody>
      </p:sp>
      <p:pic>
        <p:nvPicPr>
          <p:cNvPr id="7" name="Picture 6"/>
          <p:cNvPicPr/>
          <p:nvPr/>
        </p:nvPicPr>
        <p:blipFill>
          <a:blip r:embed="rId4" cstate="print"/>
          <a:srcRect b="25855"/>
          <a:stretch>
            <a:fillRect/>
          </a:stretch>
        </p:blipFill>
        <p:spPr bwMode="auto">
          <a:xfrm>
            <a:off x="0" y="1381125"/>
            <a:ext cx="7947837" cy="5476875"/>
          </a:xfrm>
          <a:prstGeom prst="rect">
            <a:avLst/>
          </a:prstGeom>
          <a:noFill/>
          <a:ln w="9525">
            <a:noFill/>
            <a:miter lim="800000"/>
            <a:headEnd/>
            <a:tailEnd/>
          </a:ln>
        </p:spPr>
      </p:pic>
      <p:pic>
        <p:nvPicPr>
          <p:cNvPr id="4" name="Picture 3"/>
          <p:cNvPicPr>
            <a:picLocks noChangeAspect="1"/>
          </p:cNvPicPr>
          <p:nvPr/>
        </p:nvPicPr>
        <p:blipFill>
          <a:blip r:embed="rId5"/>
          <a:stretch>
            <a:fillRect/>
          </a:stretch>
        </p:blipFill>
        <p:spPr>
          <a:xfrm>
            <a:off x="6438900" y="3219450"/>
            <a:ext cx="5753100" cy="3638550"/>
          </a:xfrm>
          <a:prstGeom prst="rect">
            <a:avLst/>
          </a:prstGeom>
        </p:spPr>
      </p:pic>
      <p:pic>
        <p:nvPicPr>
          <p:cNvPr id="2" name="Audio 1">
            <a:hlinkClick r:id="" action="ppaction://media"/>
            <a:extLst>
              <a:ext uri="{FF2B5EF4-FFF2-40B4-BE49-F238E27FC236}">
                <a16:creationId xmlns:a16="http://schemas.microsoft.com/office/drawing/2014/main" id="{55159E52-BC82-4B7F-BA8C-FEF73783609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33902080"/>
      </p:ext>
    </p:extLst>
  </p:cSld>
  <p:clrMapOvr>
    <a:masterClrMapping/>
  </p:clrMapOvr>
  <mc:AlternateContent xmlns:mc="http://schemas.openxmlformats.org/markup-compatibility/2006">
    <mc:Choice xmlns:p14="http://schemas.microsoft.com/office/powerpoint/2010/main" Requires="p14">
      <p:transition spd="slow" p14:dur="2000" advTm="94117"/>
    </mc:Choice>
    <mc:Fallback>
      <p:transition spd="slow" advTm="94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p:cNvSpPr>
            <a:spLocks noGrp="1"/>
          </p:cNvSpPr>
          <p:nvPr>
            <p:ph type="title"/>
          </p:nvPr>
        </p:nvSpPr>
        <p:spPr>
          <a:xfrm>
            <a:off x="669222" y="0"/>
            <a:ext cx="9624960" cy="1080938"/>
          </a:xfrm>
        </p:spPr>
        <p:txBody>
          <a:bodyPr/>
          <a:lstStyle/>
          <a:p>
            <a:r>
              <a:rPr lang="en-GB" altLang="en-US" dirty="0"/>
              <a:t>PDS</a:t>
            </a:r>
          </a:p>
        </p:txBody>
      </p:sp>
      <p:sp>
        <p:nvSpPr>
          <p:cNvPr id="10" name="Text Placeholder 9"/>
          <p:cNvSpPr>
            <a:spLocks noGrp="1"/>
          </p:cNvSpPr>
          <p:nvPr>
            <p:ph type="body" sz="half" idx="15"/>
          </p:nvPr>
        </p:nvSpPr>
        <p:spPr>
          <a:xfrm>
            <a:off x="0" y="1080938"/>
            <a:ext cx="3730024" cy="5777061"/>
          </a:xfrm>
        </p:spPr>
        <p:style>
          <a:lnRef idx="2">
            <a:schemeClr val="accent1"/>
          </a:lnRef>
          <a:fillRef idx="1">
            <a:schemeClr val="lt1"/>
          </a:fillRef>
          <a:effectRef idx="0">
            <a:schemeClr val="accent1"/>
          </a:effectRef>
          <a:fontRef idx="minor">
            <a:schemeClr val="dk1"/>
          </a:fontRef>
        </p:style>
        <p:txBody>
          <a:bodyPr>
            <a:normAutofit fontScale="70000" lnSpcReduction="20000"/>
          </a:bodyPr>
          <a:lstStyle/>
          <a:p>
            <a:r>
              <a:rPr lang="en-US" b="1" dirty="0"/>
              <a:t>Performance</a:t>
            </a:r>
          </a:p>
          <a:p>
            <a:pPr lvl="0"/>
            <a:r>
              <a:rPr lang="en-US" dirty="0"/>
              <a:t>The product must contain instructions, tools and materials required by the unit fitting process.</a:t>
            </a:r>
          </a:p>
          <a:p>
            <a:pPr lvl="0"/>
            <a:r>
              <a:rPr lang="en-US" dirty="0"/>
              <a:t>The product must not contain excess parts.</a:t>
            </a:r>
          </a:p>
          <a:p>
            <a:pPr lvl="0"/>
            <a:r>
              <a:rPr lang="en-US" dirty="0"/>
              <a:t>The product must contain materials for separate operations in separate locations.</a:t>
            </a:r>
          </a:p>
          <a:p>
            <a:pPr lvl="0"/>
            <a:r>
              <a:rPr lang="en-US" dirty="0"/>
              <a:t>The product must clearly label or otherwise demonstrate what instruction, tool or material is contained in each location.</a:t>
            </a:r>
          </a:p>
          <a:p>
            <a:pPr lvl="0"/>
            <a:r>
              <a:rPr lang="en-US" dirty="0"/>
              <a:t>The product should make the retrieval or return of all instructions, tools and materials as simple and time-efficient as possible.</a:t>
            </a:r>
          </a:p>
          <a:p>
            <a:pPr lvl="0"/>
            <a:r>
              <a:rPr lang="en-US" dirty="0"/>
              <a:t>The product should house instructions, tool and materials in such a way that it is immediately </a:t>
            </a:r>
            <a:r>
              <a:rPr lang="en-GB" dirty="0"/>
              <a:t>recognisable</a:t>
            </a:r>
            <a:r>
              <a:rPr lang="en-US" dirty="0"/>
              <a:t> if any retrieved items have not been returned.</a:t>
            </a:r>
          </a:p>
          <a:p>
            <a:r>
              <a:rPr lang="en-US" b="1" dirty="0"/>
              <a:t>Economy</a:t>
            </a:r>
          </a:p>
          <a:p>
            <a:pPr lvl="0"/>
            <a:r>
              <a:rPr lang="en-US" dirty="0"/>
              <a:t>The product must be producible for as little cost as possible.</a:t>
            </a:r>
          </a:p>
          <a:p>
            <a:r>
              <a:rPr lang="en-US" b="1" dirty="0"/>
              <a:t>Target Production Cost</a:t>
            </a:r>
          </a:p>
          <a:p>
            <a:pPr lvl="0"/>
            <a:r>
              <a:rPr lang="en-US" dirty="0"/>
              <a:t>The product must have a production cost of no more than £100, comparable to the combined cost of similar products available that could be used to construct and equivalent.</a:t>
            </a:r>
          </a:p>
          <a:p>
            <a:r>
              <a:rPr lang="en-US" b="1" dirty="0"/>
              <a:t>Quantity</a:t>
            </a:r>
          </a:p>
          <a:p>
            <a:pPr lvl="0"/>
            <a:r>
              <a:rPr lang="en-US" dirty="0"/>
              <a:t>Only one product needs to be produced.</a:t>
            </a:r>
          </a:p>
          <a:p>
            <a:pPr lvl="0"/>
            <a:r>
              <a:rPr lang="en-US" dirty="0"/>
              <a:t>The product must house parts sufficient to supply two floor jigs.</a:t>
            </a:r>
          </a:p>
          <a:p>
            <a:r>
              <a:rPr lang="en-US" b="1" dirty="0"/>
              <a:t>Product Life Span</a:t>
            </a:r>
          </a:p>
          <a:p>
            <a:pPr lvl="0"/>
            <a:r>
              <a:rPr lang="en-US" dirty="0"/>
              <a:t>The product must be operational for at least ten years.</a:t>
            </a:r>
          </a:p>
          <a:p>
            <a:pPr lvl="0"/>
            <a:r>
              <a:rPr lang="en-US" dirty="0"/>
              <a:t>The product should have an indefinite potential operational life span, as 767 and 787 units will continue to be produced until such a time as there is no demand for seats to fit or retrofit Boeing aircraft.</a:t>
            </a:r>
          </a:p>
          <a:p>
            <a:endParaRPr lang="en-GB" dirty="0"/>
          </a:p>
        </p:txBody>
      </p:sp>
      <p:sp>
        <p:nvSpPr>
          <p:cNvPr id="11" name="Text Placeholder 10"/>
          <p:cNvSpPr>
            <a:spLocks noGrp="1"/>
          </p:cNvSpPr>
          <p:nvPr>
            <p:ph type="body" sz="half" idx="16"/>
          </p:nvPr>
        </p:nvSpPr>
        <p:spPr>
          <a:xfrm>
            <a:off x="3945470" y="1080939"/>
            <a:ext cx="4139164" cy="5777062"/>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b="1" dirty="0"/>
              <a:t>Environment</a:t>
            </a:r>
          </a:p>
          <a:p>
            <a:pPr lvl="0"/>
            <a:r>
              <a:rPr lang="en-US" dirty="0"/>
              <a:t>The product must be suitable to operate within the environment of the QA workshop.</a:t>
            </a:r>
          </a:p>
          <a:p>
            <a:pPr lvl="0"/>
            <a:r>
              <a:rPr lang="en-US" dirty="0"/>
              <a:t>The product must be resistant to physical impact due to movement of other tools and materials during fitting, dimensioning and unfitting operations.</a:t>
            </a:r>
          </a:p>
          <a:p>
            <a:pPr lvl="0"/>
            <a:r>
              <a:rPr lang="en-US" dirty="0"/>
              <a:t>The product must be located in such a way as to not interfere with fitting, dimensioning or unfitting operations, and must not restrict access through the workshop.</a:t>
            </a:r>
          </a:p>
          <a:p>
            <a:r>
              <a:rPr lang="en-GB" dirty="0"/>
              <a:t>The product should be located near one or both floor jigs that it provides materials for.</a:t>
            </a:r>
            <a:endParaRPr lang="en-US" dirty="0"/>
          </a:p>
          <a:p>
            <a:r>
              <a:rPr lang="en-US" b="1" dirty="0"/>
              <a:t>Size</a:t>
            </a:r>
          </a:p>
          <a:p>
            <a:pPr lvl="0"/>
            <a:r>
              <a:rPr lang="en-US" dirty="0"/>
              <a:t>The product must be large enough to contain the maximum number of required parts per floor jig, plus one or more copies of the instructions for each fitting and unfitting operation.</a:t>
            </a:r>
          </a:p>
          <a:p>
            <a:pPr lvl="0"/>
            <a:r>
              <a:rPr lang="en-US" dirty="0"/>
              <a:t>The product should be no larger than strictly necessary, to </a:t>
            </a:r>
            <a:r>
              <a:rPr lang="en-US" dirty="0" err="1"/>
              <a:t>minimise</a:t>
            </a:r>
            <a:r>
              <a:rPr lang="en-US" dirty="0"/>
              <a:t> the time a user spends searching for tool, materials or instructions relevant to the operation he is to perform, and also to </a:t>
            </a:r>
            <a:r>
              <a:rPr lang="en-GB" dirty="0"/>
              <a:t>minimise</a:t>
            </a:r>
            <a:r>
              <a:rPr lang="en-US" dirty="0"/>
              <a:t> the amount of material required for its construction.</a:t>
            </a:r>
          </a:p>
          <a:p>
            <a:pPr lvl="0"/>
            <a:r>
              <a:rPr lang="en-US" dirty="0"/>
              <a:t>If wall mounted, the product must have as small a profile from the wall as possible, in order to </a:t>
            </a:r>
            <a:r>
              <a:rPr lang="en-US" dirty="0" err="1"/>
              <a:t>minimise</a:t>
            </a:r>
            <a:r>
              <a:rPr lang="en-US" dirty="0"/>
              <a:t> the risk of accidental collision.</a:t>
            </a:r>
          </a:p>
          <a:p>
            <a:pPr lvl="0"/>
            <a:r>
              <a:rPr lang="en-US" dirty="0"/>
              <a:t>If free standing, the product must be of sufficient height so as to fulfil the criteria described in the Ergonomics specifications.</a:t>
            </a:r>
          </a:p>
          <a:p>
            <a:r>
              <a:rPr lang="en-US" b="1" dirty="0"/>
              <a:t>Weight</a:t>
            </a:r>
          </a:p>
          <a:p>
            <a:pPr lvl="0"/>
            <a:r>
              <a:rPr lang="en-US" dirty="0"/>
              <a:t>The weight of the product must not exceed the maximum safe lifting weight for any user (25kg for an adult male, 16kg for an adult female).</a:t>
            </a:r>
          </a:p>
          <a:p>
            <a:pPr lvl="0"/>
            <a:r>
              <a:rPr lang="en-US" dirty="0"/>
              <a:t>The target maximum weight of the product will be 10kg.</a:t>
            </a:r>
          </a:p>
          <a:p>
            <a:pPr lvl="0"/>
            <a:r>
              <a:rPr lang="en-US" dirty="0"/>
              <a:t>The product will be built to have as low a weight as possible.</a:t>
            </a:r>
          </a:p>
          <a:p>
            <a:r>
              <a:rPr lang="en-US" b="1" dirty="0"/>
              <a:t>Maintenance</a:t>
            </a:r>
          </a:p>
          <a:p>
            <a:pPr lvl="0"/>
            <a:r>
              <a:rPr lang="en-US" dirty="0"/>
              <a:t>The product must be designed such that all elements of it can be easily accessed to allow them to be repaired or replaced if damaged.</a:t>
            </a:r>
          </a:p>
          <a:p>
            <a:pPr lvl="0"/>
            <a:r>
              <a:rPr lang="en-US" dirty="0"/>
              <a:t>All bespoke parts of the product such as </a:t>
            </a:r>
            <a:r>
              <a:rPr lang="en-US" dirty="0" err="1"/>
              <a:t>shadowboard</a:t>
            </a:r>
            <a:r>
              <a:rPr lang="en-US" dirty="0"/>
              <a:t> cutouts must be simply produced from as inexpensive materials as possible, to allow for replacement parts to be easily and affordably constructed.</a:t>
            </a:r>
          </a:p>
          <a:p>
            <a:endParaRPr lang="en-GB" dirty="0"/>
          </a:p>
        </p:txBody>
      </p:sp>
      <p:sp>
        <p:nvSpPr>
          <p:cNvPr id="12" name="Text Placeholder 11"/>
          <p:cNvSpPr>
            <a:spLocks noGrp="1"/>
          </p:cNvSpPr>
          <p:nvPr>
            <p:ph type="body" sz="half" idx="17"/>
          </p:nvPr>
        </p:nvSpPr>
        <p:spPr>
          <a:xfrm>
            <a:off x="8309541" y="1080939"/>
            <a:ext cx="3882459" cy="5777060"/>
          </a:xfrm>
        </p:spPr>
        <p:style>
          <a:lnRef idx="2">
            <a:schemeClr val="accent1"/>
          </a:lnRef>
          <a:fillRef idx="1">
            <a:schemeClr val="lt1"/>
          </a:fillRef>
          <a:effectRef idx="0">
            <a:schemeClr val="accent1"/>
          </a:effectRef>
          <a:fontRef idx="minor">
            <a:schemeClr val="dk1"/>
          </a:fontRef>
        </p:style>
        <p:txBody>
          <a:bodyPr>
            <a:normAutofit fontScale="70000" lnSpcReduction="20000"/>
          </a:bodyPr>
          <a:lstStyle/>
          <a:p>
            <a:r>
              <a:rPr lang="en-US" b="1" dirty="0"/>
              <a:t>Material</a:t>
            </a:r>
          </a:p>
          <a:p>
            <a:pPr lvl="0"/>
            <a:r>
              <a:rPr lang="en-US" dirty="0"/>
              <a:t>The product must be constructed from sufficiently robust materials as to withstand accidental impact from testing equipment or finished units.</a:t>
            </a:r>
          </a:p>
          <a:p>
            <a:pPr lvl="0"/>
            <a:r>
              <a:rPr lang="en-US" dirty="0"/>
              <a:t>The product must be constructed from non-hazardous materials so as not to present a health risk to operatives within the environment.</a:t>
            </a:r>
          </a:p>
          <a:p>
            <a:pPr lvl="0"/>
            <a:r>
              <a:rPr lang="en-US" dirty="0"/>
              <a:t>The product must be constructed from cost-effective materials to keep the project expenditure to a minimum.</a:t>
            </a:r>
          </a:p>
          <a:p>
            <a:r>
              <a:rPr lang="en-US" b="1" dirty="0"/>
              <a:t>Ergonomics</a:t>
            </a:r>
          </a:p>
          <a:p>
            <a:pPr lvl="0"/>
            <a:r>
              <a:rPr lang="en-US" dirty="0"/>
              <a:t>The product must stand at a comfortable height for a standing human to operate.</a:t>
            </a:r>
          </a:p>
          <a:p>
            <a:r>
              <a:rPr lang="en-US" b="1" dirty="0"/>
              <a:t>Industry Standards</a:t>
            </a:r>
          </a:p>
          <a:p>
            <a:r>
              <a:rPr lang="en-GB" dirty="0"/>
              <a:t>The product must comply with BS EN 527-1:2011, which details appropriate height and dimensions for office furniture.</a:t>
            </a:r>
            <a:endParaRPr lang="en-US" dirty="0"/>
          </a:p>
          <a:p>
            <a:r>
              <a:rPr lang="en-US" b="1" dirty="0"/>
              <a:t>Testing</a:t>
            </a:r>
          </a:p>
          <a:p>
            <a:pPr lvl="0"/>
            <a:r>
              <a:rPr lang="en-US" dirty="0"/>
              <a:t>The product must be tested to ensure that it fulfils its purpose and performs well, notably to ensure that parts and tools are easily located and swiftly retrieved in the exact quantity required.</a:t>
            </a:r>
          </a:p>
          <a:p>
            <a:pPr lvl="0"/>
            <a:r>
              <a:rPr lang="en-US" dirty="0"/>
              <a:t>The product must be tested to ensure that it does not break during regular use, and is resistant to damage in the event of an accident.</a:t>
            </a:r>
          </a:p>
          <a:p>
            <a:r>
              <a:rPr lang="en-US" b="1" dirty="0"/>
              <a:t>Safety</a:t>
            </a:r>
          </a:p>
          <a:p>
            <a:pPr lvl="0"/>
            <a:r>
              <a:rPr lang="en-US" dirty="0"/>
              <a:t>The product must be designed for safe operation; no sharp edges must be present on the final product and no materials should be used in its construction that will present a hazard to the end user.</a:t>
            </a:r>
          </a:p>
          <a:p>
            <a:pPr lvl="0"/>
            <a:r>
              <a:rPr lang="en-US" dirty="0"/>
              <a:t>The product should be designed such that its manufacture uses no materials hazardous to the manufacturer. Any hazardous materials that are necessary should present as little hazard as possible and should be controlled so as to </a:t>
            </a:r>
            <a:r>
              <a:rPr lang="en-US" dirty="0" err="1"/>
              <a:t>minimise</a:t>
            </a:r>
            <a:r>
              <a:rPr lang="en-US" dirty="0"/>
              <a:t> the risk of injury or ill health.</a:t>
            </a:r>
          </a:p>
          <a:p>
            <a:pPr lvl="0"/>
            <a:r>
              <a:rPr lang="en-US" dirty="0"/>
              <a:t>Safe operating instructions must be mentioned clearly in all relevant literature.</a:t>
            </a:r>
          </a:p>
          <a:p>
            <a:r>
              <a:rPr lang="en-GB" dirty="0"/>
              <a:t>All relevant legal requirements will be observed, such as the Health and Safety at Work Act and the Provision and Use of Work Equipment Regulations.</a:t>
            </a:r>
          </a:p>
        </p:txBody>
      </p:sp>
      <p:pic>
        <p:nvPicPr>
          <p:cNvPr id="2" name="Audio 1">
            <a:hlinkClick r:id="" action="ppaction://media"/>
            <a:extLst>
              <a:ext uri="{FF2B5EF4-FFF2-40B4-BE49-F238E27FC236}">
                <a16:creationId xmlns:a16="http://schemas.microsoft.com/office/drawing/2014/main" id="{675B80C5-D67A-4B06-88BC-DD29EED915B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63764149"/>
      </p:ext>
    </p:extLst>
  </p:cSld>
  <p:clrMapOvr>
    <a:masterClrMapping/>
  </p:clrMapOvr>
  <mc:AlternateContent xmlns:mc="http://schemas.openxmlformats.org/markup-compatibility/2006">
    <mc:Choice xmlns:p14="http://schemas.microsoft.com/office/powerpoint/2010/main" Requires="p14">
      <p:transition spd="slow" p14:dur="2000" advTm="24414"/>
    </mc:Choice>
    <mc:Fallback>
      <p:transition spd="slow" advTm="244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itle 1"/>
          <p:cNvSpPr>
            <a:spLocks noGrp="1"/>
          </p:cNvSpPr>
          <p:nvPr>
            <p:ph type="title"/>
          </p:nvPr>
        </p:nvSpPr>
        <p:spPr>
          <a:xfrm>
            <a:off x="1484311" y="0"/>
            <a:ext cx="10018713" cy="1752599"/>
          </a:xfrm>
        </p:spPr>
        <p:txBody>
          <a:bodyPr/>
          <a:lstStyle/>
          <a:p>
            <a:r>
              <a:rPr lang="en-GB" altLang="en-US" dirty="0"/>
              <a:t>Procedures</a:t>
            </a:r>
          </a:p>
        </p:txBody>
      </p:sp>
      <p:pic>
        <p:nvPicPr>
          <p:cNvPr id="4" name="Picture 3"/>
          <p:cNvPicPr/>
          <p:nvPr/>
        </p:nvPicPr>
        <p:blipFill>
          <a:blip r:embed="rId4" cstate="print"/>
          <a:srcRect/>
          <a:stretch>
            <a:fillRect/>
          </a:stretch>
        </p:blipFill>
        <p:spPr bwMode="auto">
          <a:xfrm>
            <a:off x="2127328" y="1345381"/>
            <a:ext cx="7937345" cy="5512620"/>
          </a:xfrm>
          <a:prstGeom prst="rect">
            <a:avLst/>
          </a:prstGeom>
          <a:noFill/>
          <a:ln w="9525">
            <a:noFill/>
            <a:miter lim="800000"/>
            <a:headEnd/>
            <a:tailEnd/>
          </a:ln>
        </p:spPr>
      </p:pic>
      <p:pic>
        <p:nvPicPr>
          <p:cNvPr id="2" name="Audio 1">
            <a:hlinkClick r:id="" action="ppaction://media"/>
            <a:extLst>
              <a:ext uri="{FF2B5EF4-FFF2-40B4-BE49-F238E27FC236}">
                <a16:creationId xmlns:a16="http://schemas.microsoft.com/office/drawing/2014/main" id="{26836296-ABB7-4FB7-A505-D2DBB53032B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51473288"/>
      </p:ext>
    </p:extLst>
  </p:cSld>
  <p:clrMapOvr>
    <a:masterClrMapping/>
  </p:clrMapOvr>
  <mc:AlternateContent xmlns:mc="http://schemas.openxmlformats.org/markup-compatibility/2006">
    <mc:Choice xmlns:p14="http://schemas.microsoft.com/office/powerpoint/2010/main" Requires="p14">
      <p:transition spd="slow" p14:dur="2000" advTm="30729"/>
    </mc:Choice>
    <mc:Fallback>
      <p:transition spd="slow" advTm="30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itle 1"/>
          <p:cNvSpPr>
            <a:spLocks noGrp="1"/>
          </p:cNvSpPr>
          <p:nvPr>
            <p:ph type="title"/>
          </p:nvPr>
        </p:nvSpPr>
        <p:spPr>
          <a:xfrm>
            <a:off x="1484311" y="0"/>
            <a:ext cx="10018713" cy="1752599"/>
          </a:xfrm>
        </p:spPr>
        <p:txBody>
          <a:bodyPr/>
          <a:lstStyle/>
          <a:p>
            <a:r>
              <a:rPr lang="en-GB" altLang="en-US" dirty="0"/>
              <a:t>Procedures</a:t>
            </a:r>
          </a:p>
        </p:txBody>
      </p:sp>
      <p:pic>
        <p:nvPicPr>
          <p:cNvPr id="5" name="Picture 4"/>
          <p:cNvPicPr/>
          <p:nvPr/>
        </p:nvPicPr>
        <p:blipFill>
          <a:blip r:embed="rId4" cstate="print"/>
          <a:srcRect/>
          <a:stretch>
            <a:fillRect/>
          </a:stretch>
        </p:blipFill>
        <p:spPr bwMode="auto">
          <a:xfrm>
            <a:off x="2128402" y="1346625"/>
            <a:ext cx="7935197" cy="5511376"/>
          </a:xfrm>
          <a:prstGeom prst="rect">
            <a:avLst/>
          </a:prstGeom>
          <a:noFill/>
          <a:ln w="9525">
            <a:noFill/>
            <a:miter lim="800000"/>
            <a:headEnd/>
            <a:tailEnd/>
          </a:ln>
        </p:spPr>
      </p:pic>
      <p:pic>
        <p:nvPicPr>
          <p:cNvPr id="2" name="Audio 1">
            <a:hlinkClick r:id="" action="ppaction://media"/>
            <a:extLst>
              <a:ext uri="{FF2B5EF4-FFF2-40B4-BE49-F238E27FC236}">
                <a16:creationId xmlns:a16="http://schemas.microsoft.com/office/drawing/2014/main" id="{950C29A1-7B4E-413E-B5AF-1CDE7745D26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12438364"/>
      </p:ext>
    </p:extLst>
  </p:cSld>
  <p:clrMapOvr>
    <a:masterClrMapping/>
  </p:clrMapOvr>
  <mc:AlternateContent xmlns:mc="http://schemas.openxmlformats.org/markup-compatibility/2006">
    <mc:Choice xmlns:p14="http://schemas.microsoft.com/office/powerpoint/2010/main" Requires="p14">
      <p:transition spd="slow" p14:dur="2000" advTm="32657"/>
    </mc:Choice>
    <mc:Fallback>
      <p:transition spd="slow" advTm="326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itle 1"/>
          <p:cNvSpPr>
            <a:spLocks noGrp="1"/>
          </p:cNvSpPr>
          <p:nvPr>
            <p:ph type="title"/>
          </p:nvPr>
        </p:nvSpPr>
        <p:spPr>
          <a:xfrm>
            <a:off x="1484311" y="0"/>
            <a:ext cx="10018713" cy="1752599"/>
          </a:xfrm>
        </p:spPr>
        <p:txBody>
          <a:bodyPr/>
          <a:lstStyle/>
          <a:p>
            <a:r>
              <a:rPr lang="en-GB" altLang="en-US" dirty="0"/>
              <a:t>Research</a:t>
            </a:r>
          </a:p>
        </p:txBody>
      </p:sp>
      <p:pic>
        <p:nvPicPr>
          <p:cNvPr id="2" name="Picture 1"/>
          <p:cNvPicPr>
            <a:picLocks noChangeAspect="1"/>
          </p:cNvPicPr>
          <p:nvPr/>
        </p:nvPicPr>
        <p:blipFill>
          <a:blip r:embed="rId4"/>
          <a:stretch>
            <a:fillRect/>
          </a:stretch>
        </p:blipFill>
        <p:spPr>
          <a:xfrm>
            <a:off x="0" y="752475"/>
            <a:ext cx="4981575" cy="6105525"/>
          </a:xfrm>
          <a:prstGeom prst="rect">
            <a:avLst/>
          </a:prstGeom>
        </p:spPr>
      </p:pic>
      <p:pic>
        <p:nvPicPr>
          <p:cNvPr id="3" name="Picture 2"/>
          <p:cNvPicPr>
            <a:picLocks noChangeAspect="1"/>
          </p:cNvPicPr>
          <p:nvPr/>
        </p:nvPicPr>
        <p:blipFill>
          <a:blip r:embed="rId5"/>
          <a:stretch>
            <a:fillRect/>
          </a:stretch>
        </p:blipFill>
        <p:spPr>
          <a:xfrm>
            <a:off x="4126088" y="2505074"/>
            <a:ext cx="8065912" cy="4352926"/>
          </a:xfrm>
          <a:prstGeom prst="rect">
            <a:avLst/>
          </a:prstGeom>
        </p:spPr>
      </p:pic>
      <p:pic>
        <p:nvPicPr>
          <p:cNvPr id="4" name="Audio 3">
            <a:hlinkClick r:id="" action="ppaction://media"/>
            <a:extLst>
              <a:ext uri="{FF2B5EF4-FFF2-40B4-BE49-F238E27FC236}">
                <a16:creationId xmlns:a16="http://schemas.microsoft.com/office/drawing/2014/main" id="{61F09E6D-8696-42EA-8522-34A5CA966A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71533834"/>
      </p:ext>
    </p:extLst>
  </p:cSld>
  <p:clrMapOvr>
    <a:masterClrMapping/>
  </p:clrMapOvr>
  <mc:AlternateContent xmlns:mc="http://schemas.openxmlformats.org/markup-compatibility/2006">
    <mc:Choice xmlns:p14="http://schemas.microsoft.com/office/powerpoint/2010/main" Requires="p14">
      <p:transition spd="slow" p14:dur="2000" advTm="71869"/>
    </mc:Choice>
    <mc:Fallback>
      <p:transition spd="slow" advTm="71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itle 1"/>
          <p:cNvSpPr>
            <a:spLocks noGrp="1"/>
          </p:cNvSpPr>
          <p:nvPr>
            <p:ph type="title"/>
          </p:nvPr>
        </p:nvSpPr>
        <p:spPr>
          <a:xfrm>
            <a:off x="1484311" y="0"/>
            <a:ext cx="10018713" cy="1752599"/>
          </a:xfrm>
        </p:spPr>
        <p:txBody>
          <a:bodyPr/>
          <a:lstStyle/>
          <a:p>
            <a:r>
              <a:rPr lang="en-GB" altLang="en-US" dirty="0"/>
              <a:t>Research</a:t>
            </a:r>
          </a:p>
        </p:txBody>
      </p:sp>
      <p:pic>
        <p:nvPicPr>
          <p:cNvPr id="2" name="Picture 1"/>
          <p:cNvPicPr>
            <a:picLocks noChangeAspect="1"/>
          </p:cNvPicPr>
          <p:nvPr/>
        </p:nvPicPr>
        <p:blipFill>
          <a:blip r:embed="rId4"/>
          <a:stretch>
            <a:fillRect/>
          </a:stretch>
        </p:blipFill>
        <p:spPr>
          <a:xfrm>
            <a:off x="468351" y="990600"/>
            <a:ext cx="4905375" cy="5867400"/>
          </a:xfrm>
          <a:prstGeom prst="rect">
            <a:avLst/>
          </a:prstGeom>
        </p:spPr>
      </p:pic>
      <p:pic>
        <p:nvPicPr>
          <p:cNvPr id="4" name="Picture 3" descr="Streamline changeover processes with the three major phases of SMED (Single-Minute Exchange of Die)"/>
          <p:cNvPicPr/>
          <p:nvPr/>
        </p:nvPicPr>
        <p:blipFill>
          <a:blip r:embed="rId5" cstate="print"/>
          <a:srcRect/>
          <a:stretch>
            <a:fillRect/>
          </a:stretch>
        </p:blipFill>
        <p:spPr bwMode="auto">
          <a:xfrm>
            <a:off x="5982597" y="3452402"/>
            <a:ext cx="5687695" cy="2647315"/>
          </a:xfrm>
          <a:prstGeom prst="rect">
            <a:avLst/>
          </a:prstGeom>
          <a:solidFill>
            <a:schemeClr val="bg1"/>
          </a:solidFill>
          <a:ln w="9525">
            <a:noFill/>
            <a:miter lim="800000"/>
            <a:headEnd/>
            <a:tailEnd/>
          </a:ln>
        </p:spPr>
      </p:pic>
      <p:pic>
        <p:nvPicPr>
          <p:cNvPr id="3" name="Audio 2">
            <a:hlinkClick r:id="" action="ppaction://media"/>
            <a:extLst>
              <a:ext uri="{FF2B5EF4-FFF2-40B4-BE49-F238E27FC236}">
                <a16:creationId xmlns:a16="http://schemas.microsoft.com/office/drawing/2014/main" id="{3892BC09-BF7D-45AD-8EA0-D3FED3A13AF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4933127"/>
      </p:ext>
    </p:extLst>
  </p:cSld>
  <p:clrMapOvr>
    <a:masterClrMapping/>
  </p:clrMapOvr>
  <mc:AlternateContent xmlns:mc="http://schemas.openxmlformats.org/markup-compatibility/2006">
    <mc:Choice xmlns:p14="http://schemas.microsoft.com/office/powerpoint/2010/main" Requires="p14">
      <p:transition spd="slow" p14:dur="2000" advTm="11945"/>
    </mc:Choice>
    <mc:Fallback>
      <p:transition spd="slow" advTm="119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itle 1"/>
          <p:cNvSpPr>
            <a:spLocks noGrp="1"/>
          </p:cNvSpPr>
          <p:nvPr>
            <p:ph type="title"/>
          </p:nvPr>
        </p:nvSpPr>
        <p:spPr>
          <a:xfrm>
            <a:off x="1484311" y="0"/>
            <a:ext cx="10018713" cy="1752599"/>
          </a:xfrm>
        </p:spPr>
        <p:txBody>
          <a:bodyPr/>
          <a:lstStyle/>
          <a:p>
            <a:r>
              <a:rPr lang="en-GB" altLang="en-US" dirty="0"/>
              <a:t>Research</a:t>
            </a:r>
          </a:p>
        </p:txBody>
      </p:sp>
      <p:pic>
        <p:nvPicPr>
          <p:cNvPr id="3" name="Picture 2"/>
          <p:cNvPicPr>
            <a:picLocks noChangeAspect="1"/>
          </p:cNvPicPr>
          <p:nvPr/>
        </p:nvPicPr>
        <p:blipFill>
          <a:blip r:embed="rId4"/>
          <a:stretch>
            <a:fillRect/>
          </a:stretch>
        </p:blipFill>
        <p:spPr>
          <a:xfrm>
            <a:off x="0" y="0"/>
            <a:ext cx="4886325" cy="3695700"/>
          </a:xfrm>
          <a:prstGeom prst="rect">
            <a:avLst/>
          </a:prstGeom>
        </p:spPr>
      </p:pic>
      <p:pic>
        <p:nvPicPr>
          <p:cNvPr id="2" name="Picture 1"/>
          <p:cNvPicPr>
            <a:picLocks noChangeAspect="1"/>
          </p:cNvPicPr>
          <p:nvPr/>
        </p:nvPicPr>
        <p:blipFill>
          <a:blip r:embed="rId5"/>
          <a:stretch>
            <a:fillRect/>
          </a:stretch>
        </p:blipFill>
        <p:spPr>
          <a:xfrm>
            <a:off x="1233487" y="2686050"/>
            <a:ext cx="4953000" cy="4171950"/>
          </a:xfrm>
          <a:prstGeom prst="rect">
            <a:avLst/>
          </a:prstGeom>
        </p:spPr>
      </p:pic>
      <p:pic>
        <p:nvPicPr>
          <p:cNvPr id="5" name="Picture 4"/>
          <p:cNvPicPr>
            <a:picLocks noChangeAspect="1"/>
          </p:cNvPicPr>
          <p:nvPr/>
        </p:nvPicPr>
        <p:blipFill>
          <a:blip r:embed="rId6"/>
          <a:stretch>
            <a:fillRect/>
          </a:stretch>
        </p:blipFill>
        <p:spPr>
          <a:xfrm>
            <a:off x="7296150" y="1905000"/>
            <a:ext cx="4895850" cy="3048000"/>
          </a:xfrm>
          <a:prstGeom prst="rect">
            <a:avLst/>
          </a:prstGeom>
        </p:spPr>
      </p:pic>
      <p:pic>
        <p:nvPicPr>
          <p:cNvPr id="4" name="Picture 3"/>
          <p:cNvPicPr>
            <a:picLocks noChangeAspect="1"/>
          </p:cNvPicPr>
          <p:nvPr/>
        </p:nvPicPr>
        <p:blipFill>
          <a:blip r:embed="rId7"/>
          <a:stretch>
            <a:fillRect/>
          </a:stretch>
        </p:blipFill>
        <p:spPr>
          <a:xfrm>
            <a:off x="6186487" y="4010025"/>
            <a:ext cx="4772025" cy="2847975"/>
          </a:xfrm>
          <a:prstGeom prst="rect">
            <a:avLst/>
          </a:prstGeom>
        </p:spPr>
      </p:pic>
      <p:pic>
        <p:nvPicPr>
          <p:cNvPr id="6" name="Audio 5">
            <a:hlinkClick r:id="" action="ppaction://media"/>
            <a:extLst>
              <a:ext uri="{FF2B5EF4-FFF2-40B4-BE49-F238E27FC236}">
                <a16:creationId xmlns:a16="http://schemas.microsoft.com/office/drawing/2014/main" id="{1361C940-465E-4D28-AAF3-18D756BDB1F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16678427"/>
      </p:ext>
    </p:extLst>
  </p:cSld>
  <p:clrMapOvr>
    <a:masterClrMapping/>
  </p:clrMapOvr>
  <mc:AlternateContent xmlns:mc="http://schemas.openxmlformats.org/markup-compatibility/2006">
    <mc:Choice xmlns:p14="http://schemas.microsoft.com/office/powerpoint/2010/main" Requires="p14">
      <p:transition spd="slow" p14:dur="2000" advTm="21534"/>
    </mc:Choice>
    <mc:Fallback>
      <p:transition spd="slow" advTm="215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
            <a:ext cx="10018713" cy="1041826"/>
          </a:xfrm>
        </p:spPr>
        <p:txBody>
          <a:bodyPr/>
          <a:lstStyle/>
          <a:p>
            <a:r>
              <a:rPr lang="en-GB" dirty="0"/>
              <a:t>PERT Charts and Plan of Action</a:t>
            </a:r>
          </a:p>
        </p:txBody>
      </p:sp>
      <p:pic>
        <p:nvPicPr>
          <p:cNvPr id="4" name="Picture 3"/>
          <p:cNvPicPr>
            <a:picLocks noChangeAspect="1"/>
          </p:cNvPicPr>
          <p:nvPr/>
        </p:nvPicPr>
        <p:blipFill>
          <a:blip r:embed="rId4"/>
          <a:stretch>
            <a:fillRect/>
          </a:stretch>
        </p:blipFill>
        <p:spPr>
          <a:xfrm>
            <a:off x="0" y="1041826"/>
            <a:ext cx="3768818" cy="4774348"/>
          </a:xfrm>
          <a:prstGeom prst="rect">
            <a:avLst/>
          </a:prstGeom>
        </p:spPr>
      </p:pic>
      <p:pic>
        <p:nvPicPr>
          <p:cNvPr id="5" name="Picture 4"/>
          <p:cNvPicPr>
            <a:picLocks noChangeAspect="1"/>
          </p:cNvPicPr>
          <p:nvPr/>
        </p:nvPicPr>
        <p:blipFill>
          <a:blip r:embed="rId5"/>
          <a:stretch>
            <a:fillRect/>
          </a:stretch>
        </p:blipFill>
        <p:spPr>
          <a:xfrm>
            <a:off x="8501033" y="1041827"/>
            <a:ext cx="3690967" cy="4774348"/>
          </a:xfrm>
          <a:prstGeom prst="rect">
            <a:avLst/>
          </a:prstGeom>
        </p:spPr>
      </p:pic>
      <p:pic>
        <p:nvPicPr>
          <p:cNvPr id="8" name="Picture 7"/>
          <p:cNvPicPr/>
          <p:nvPr/>
        </p:nvPicPr>
        <p:blipFill>
          <a:blip r:embed="rId6" cstate="print"/>
          <a:srcRect/>
          <a:stretch>
            <a:fillRect/>
          </a:stretch>
        </p:blipFill>
        <p:spPr bwMode="auto">
          <a:xfrm>
            <a:off x="2551959" y="1800312"/>
            <a:ext cx="3389308" cy="5057688"/>
          </a:xfrm>
          <a:prstGeom prst="rect">
            <a:avLst/>
          </a:prstGeom>
          <a:noFill/>
          <a:ln w="9525">
            <a:noFill/>
            <a:miter lim="800000"/>
            <a:headEnd/>
            <a:tailEnd/>
          </a:ln>
        </p:spPr>
      </p:pic>
      <p:pic>
        <p:nvPicPr>
          <p:cNvPr id="9" name="Picture 8"/>
          <p:cNvPicPr/>
          <p:nvPr/>
        </p:nvPicPr>
        <p:blipFill>
          <a:blip r:embed="rId7" cstate="print"/>
          <a:srcRect/>
          <a:stretch>
            <a:fillRect/>
          </a:stretch>
        </p:blipFill>
        <p:spPr bwMode="auto">
          <a:xfrm>
            <a:off x="6215402" y="1800312"/>
            <a:ext cx="3153001" cy="5057688"/>
          </a:xfrm>
          <a:prstGeom prst="rect">
            <a:avLst/>
          </a:prstGeom>
          <a:noFill/>
          <a:ln w="9525">
            <a:noFill/>
            <a:miter lim="800000"/>
            <a:headEnd/>
            <a:tailEnd/>
          </a:ln>
        </p:spPr>
      </p:pic>
      <p:pic>
        <p:nvPicPr>
          <p:cNvPr id="3" name="Audio 2">
            <a:hlinkClick r:id="" action="ppaction://media"/>
            <a:extLst>
              <a:ext uri="{FF2B5EF4-FFF2-40B4-BE49-F238E27FC236}">
                <a16:creationId xmlns:a16="http://schemas.microsoft.com/office/drawing/2014/main" id="{2E1AE1AC-7B6B-4778-9175-3F142D99701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7558389"/>
      </p:ext>
    </p:extLst>
  </p:cSld>
  <p:clrMapOvr>
    <a:masterClrMapping/>
  </p:clrMapOvr>
  <mc:AlternateContent xmlns:mc="http://schemas.openxmlformats.org/markup-compatibility/2006">
    <mc:Choice xmlns:p14="http://schemas.microsoft.com/office/powerpoint/2010/main" Requires="p14">
      <p:transition spd="slow" p14:dur="2000" advTm="19027"/>
    </mc:Choice>
    <mc:Fallback>
      <p:transition spd="slow" advTm="19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1484311" y="0"/>
            <a:ext cx="10018713" cy="1752599"/>
          </a:xfrm>
        </p:spPr>
        <p:txBody>
          <a:bodyPr/>
          <a:lstStyle/>
          <a:p>
            <a:r>
              <a:rPr lang="en-GB" altLang="en-US" dirty="0"/>
              <a:t>FMEA - Kanban</a:t>
            </a:r>
          </a:p>
        </p:txBody>
      </p:sp>
      <p:pic>
        <p:nvPicPr>
          <p:cNvPr id="3" name="Picture 2"/>
          <p:cNvPicPr/>
          <p:nvPr/>
        </p:nvPicPr>
        <p:blipFill>
          <a:blip r:embed="rId4" cstate="print"/>
          <a:srcRect/>
          <a:stretch>
            <a:fillRect/>
          </a:stretch>
        </p:blipFill>
        <p:spPr bwMode="auto">
          <a:xfrm>
            <a:off x="1513619" y="1215483"/>
            <a:ext cx="9164763" cy="5642517"/>
          </a:xfrm>
          <a:prstGeom prst="rect">
            <a:avLst/>
          </a:prstGeom>
          <a:noFill/>
          <a:ln w="19050">
            <a:solidFill>
              <a:sysClr val="windowText" lastClr="000000"/>
            </a:solidFill>
            <a:miter lim="800000"/>
            <a:headEnd/>
            <a:tailEnd/>
          </a:ln>
        </p:spPr>
      </p:pic>
      <p:pic>
        <p:nvPicPr>
          <p:cNvPr id="2" name="Audio 1">
            <a:hlinkClick r:id="" action="ppaction://media"/>
            <a:extLst>
              <a:ext uri="{FF2B5EF4-FFF2-40B4-BE49-F238E27FC236}">
                <a16:creationId xmlns:a16="http://schemas.microsoft.com/office/drawing/2014/main" id="{7937C5C5-B8BE-4A39-8C43-8E71A1C44E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06953797"/>
      </p:ext>
    </p:extLst>
  </p:cSld>
  <p:clrMapOvr>
    <a:masterClrMapping/>
  </p:clrMapOvr>
  <mc:AlternateContent xmlns:mc="http://schemas.openxmlformats.org/markup-compatibility/2006">
    <mc:Choice xmlns:p14="http://schemas.microsoft.com/office/powerpoint/2010/main" Requires="p14">
      <p:transition spd="slow" p14:dur="2000" advTm="6511"/>
    </mc:Choice>
    <mc:Fallback>
      <p:transition spd="slow" advTm="65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1484311" y="0"/>
            <a:ext cx="10018713" cy="1752599"/>
          </a:xfrm>
        </p:spPr>
        <p:txBody>
          <a:bodyPr/>
          <a:lstStyle/>
          <a:p>
            <a:r>
              <a:rPr lang="en-GB" altLang="en-US" dirty="0"/>
              <a:t>FMEA – Floor Jigs</a:t>
            </a:r>
          </a:p>
        </p:txBody>
      </p:sp>
      <p:pic>
        <p:nvPicPr>
          <p:cNvPr id="3" name="Picture 2"/>
          <p:cNvPicPr/>
          <p:nvPr/>
        </p:nvPicPr>
        <p:blipFill>
          <a:blip r:embed="rId4" cstate="print"/>
          <a:srcRect/>
          <a:stretch>
            <a:fillRect/>
          </a:stretch>
        </p:blipFill>
        <p:spPr bwMode="auto">
          <a:xfrm>
            <a:off x="1079363" y="1237785"/>
            <a:ext cx="10033274" cy="5620215"/>
          </a:xfrm>
          <a:prstGeom prst="rect">
            <a:avLst/>
          </a:prstGeom>
          <a:noFill/>
          <a:ln w="19050">
            <a:solidFill>
              <a:sysClr val="windowText" lastClr="000000"/>
            </a:solidFill>
            <a:miter lim="800000"/>
            <a:headEnd/>
            <a:tailEnd/>
          </a:ln>
        </p:spPr>
      </p:pic>
      <p:pic>
        <p:nvPicPr>
          <p:cNvPr id="2" name="Audio 1">
            <a:hlinkClick r:id="" action="ppaction://media"/>
            <a:extLst>
              <a:ext uri="{FF2B5EF4-FFF2-40B4-BE49-F238E27FC236}">
                <a16:creationId xmlns:a16="http://schemas.microsoft.com/office/drawing/2014/main" id="{B764358C-E2D1-4E2D-9E0B-B6BE6CDDD16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87561827"/>
      </p:ext>
    </p:extLst>
  </p:cSld>
  <p:clrMapOvr>
    <a:masterClrMapping/>
  </p:clrMapOvr>
  <mc:AlternateContent xmlns:mc="http://schemas.openxmlformats.org/markup-compatibility/2006">
    <mc:Choice xmlns:p14="http://schemas.microsoft.com/office/powerpoint/2010/main" Requires="p14">
      <p:transition spd="slow" p14:dur="2000" advTm="23160"/>
    </mc:Choice>
    <mc:Fallback>
      <p:transition spd="slow" advTm="23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1484311" y="0"/>
            <a:ext cx="10018713" cy="1752599"/>
          </a:xfrm>
        </p:spPr>
        <p:txBody>
          <a:bodyPr/>
          <a:lstStyle/>
          <a:p>
            <a:r>
              <a:rPr lang="en-GB" altLang="en-US" dirty="0"/>
              <a:t>Work Breakdown Structure – Floor Jigs</a:t>
            </a:r>
          </a:p>
        </p:txBody>
      </p:sp>
      <p:pic>
        <p:nvPicPr>
          <p:cNvPr id="2" name="Picture 1"/>
          <p:cNvPicPr>
            <a:picLocks noChangeAspect="1"/>
          </p:cNvPicPr>
          <p:nvPr/>
        </p:nvPicPr>
        <p:blipFill>
          <a:blip r:embed="rId5"/>
          <a:stretch>
            <a:fillRect/>
          </a:stretch>
        </p:blipFill>
        <p:spPr>
          <a:xfrm>
            <a:off x="1276350" y="1123950"/>
            <a:ext cx="9639300" cy="5734050"/>
          </a:xfrm>
          <a:prstGeom prst="rect">
            <a:avLst/>
          </a:prstGeom>
        </p:spPr>
      </p:pic>
      <p:pic>
        <p:nvPicPr>
          <p:cNvPr id="3" name="Picture 2"/>
          <p:cNvPicPr>
            <a:picLocks noChangeAspect="1"/>
          </p:cNvPicPr>
          <p:nvPr/>
        </p:nvPicPr>
        <p:blipFill>
          <a:blip r:embed="rId6"/>
          <a:stretch>
            <a:fillRect/>
          </a:stretch>
        </p:blipFill>
        <p:spPr>
          <a:xfrm>
            <a:off x="1276350" y="2007451"/>
            <a:ext cx="6429375" cy="4248150"/>
          </a:xfrm>
          <a:prstGeom prst="rect">
            <a:avLst/>
          </a:prstGeom>
        </p:spPr>
      </p:pic>
      <p:pic>
        <p:nvPicPr>
          <p:cNvPr id="4" name="Audio 3">
            <a:hlinkClick r:id="" action="ppaction://media"/>
            <a:extLst>
              <a:ext uri="{FF2B5EF4-FFF2-40B4-BE49-F238E27FC236}">
                <a16:creationId xmlns:a16="http://schemas.microsoft.com/office/drawing/2014/main" id="{089DB838-7793-4A05-AE44-13A9F8B4255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987596098"/>
      </p:ext>
    </p:extLst>
  </p:cSld>
  <p:clrMapOvr>
    <a:masterClrMapping/>
  </p:clrMapOvr>
  <mc:AlternateContent xmlns:mc="http://schemas.openxmlformats.org/markup-compatibility/2006">
    <mc:Choice xmlns:p14="http://schemas.microsoft.com/office/powerpoint/2010/main" Requires="p14">
      <p:transition spd="slow" p14:dur="2000" advTm="17192"/>
    </mc:Choice>
    <mc:Fallback>
      <p:transition spd="slow" advTm="171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1484311" y="0"/>
            <a:ext cx="10018713" cy="1752599"/>
          </a:xfrm>
        </p:spPr>
        <p:txBody>
          <a:bodyPr/>
          <a:lstStyle/>
          <a:p>
            <a:r>
              <a:rPr lang="en-GB" altLang="en-US" dirty="0"/>
              <a:t>Work Breakdown Structure – Shadow Boards</a:t>
            </a:r>
          </a:p>
        </p:txBody>
      </p:sp>
      <p:pic>
        <p:nvPicPr>
          <p:cNvPr id="2" name="Picture 1"/>
          <p:cNvPicPr>
            <a:picLocks noChangeAspect="1"/>
          </p:cNvPicPr>
          <p:nvPr/>
        </p:nvPicPr>
        <p:blipFill>
          <a:blip r:embed="rId4"/>
          <a:stretch>
            <a:fillRect/>
          </a:stretch>
        </p:blipFill>
        <p:spPr>
          <a:xfrm>
            <a:off x="1227497" y="1215482"/>
            <a:ext cx="9737006" cy="5642517"/>
          </a:xfrm>
          <a:prstGeom prst="rect">
            <a:avLst/>
          </a:prstGeom>
        </p:spPr>
      </p:pic>
      <p:pic>
        <p:nvPicPr>
          <p:cNvPr id="3" name="Audio 2">
            <a:hlinkClick r:id="" action="ppaction://media"/>
            <a:extLst>
              <a:ext uri="{FF2B5EF4-FFF2-40B4-BE49-F238E27FC236}">
                <a16:creationId xmlns:a16="http://schemas.microsoft.com/office/drawing/2014/main" id="{CF8EBC66-C763-4F5B-A329-0CA2D6C1DAB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76156410"/>
      </p:ext>
    </p:extLst>
  </p:cSld>
  <p:clrMapOvr>
    <a:masterClrMapping/>
  </p:clrMapOvr>
  <mc:AlternateContent xmlns:mc="http://schemas.openxmlformats.org/markup-compatibility/2006">
    <mc:Choice xmlns:p14="http://schemas.microsoft.com/office/powerpoint/2010/main" Requires="p14">
      <p:transition spd="slow" p14:dur="2000" advTm="4215"/>
    </mc:Choice>
    <mc:Fallback>
      <p:transition spd="slow" advTm="42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1484311" y="0"/>
            <a:ext cx="10018713" cy="1752599"/>
          </a:xfrm>
        </p:spPr>
        <p:txBody>
          <a:bodyPr/>
          <a:lstStyle/>
          <a:p>
            <a:r>
              <a:rPr lang="en-GB" altLang="en-US" dirty="0"/>
              <a:t>Time and Costings</a:t>
            </a:r>
          </a:p>
        </p:txBody>
      </p:sp>
      <p:pic>
        <p:nvPicPr>
          <p:cNvPr id="2" name="Picture 1"/>
          <p:cNvPicPr>
            <a:picLocks noChangeAspect="1"/>
          </p:cNvPicPr>
          <p:nvPr/>
        </p:nvPicPr>
        <p:blipFill>
          <a:blip r:embed="rId4"/>
          <a:stretch>
            <a:fillRect/>
          </a:stretch>
        </p:blipFill>
        <p:spPr>
          <a:xfrm>
            <a:off x="337672" y="1514475"/>
            <a:ext cx="4848225" cy="5343525"/>
          </a:xfrm>
          <a:prstGeom prst="rect">
            <a:avLst/>
          </a:prstGeom>
        </p:spPr>
      </p:pic>
      <p:pic>
        <p:nvPicPr>
          <p:cNvPr id="3" name="Picture 2"/>
          <p:cNvPicPr>
            <a:picLocks noChangeAspect="1"/>
          </p:cNvPicPr>
          <p:nvPr/>
        </p:nvPicPr>
        <p:blipFill>
          <a:blip r:embed="rId5"/>
          <a:stretch>
            <a:fillRect/>
          </a:stretch>
        </p:blipFill>
        <p:spPr>
          <a:xfrm>
            <a:off x="6600268" y="1514475"/>
            <a:ext cx="5123380" cy="5343525"/>
          </a:xfrm>
          <a:prstGeom prst="rect">
            <a:avLst/>
          </a:prstGeom>
        </p:spPr>
      </p:pic>
      <p:pic>
        <p:nvPicPr>
          <p:cNvPr id="4" name="Audio 3">
            <a:hlinkClick r:id="" action="ppaction://media"/>
            <a:extLst>
              <a:ext uri="{FF2B5EF4-FFF2-40B4-BE49-F238E27FC236}">
                <a16:creationId xmlns:a16="http://schemas.microsoft.com/office/drawing/2014/main" id="{866B2AA0-4378-4AB2-8659-D02A56F0325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88629920"/>
      </p:ext>
    </p:extLst>
  </p:cSld>
  <p:clrMapOvr>
    <a:masterClrMapping/>
  </p:clrMapOvr>
  <mc:AlternateContent xmlns:mc="http://schemas.openxmlformats.org/markup-compatibility/2006">
    <mc:Choice xmlns:p14="http://schemas.microsoft.com/office/powerpoint/2010/main" Requires="p14">
      <p:transition spd="slow" p14:dur="2000" advTm="8183"/>
    </mc:Choice>
    <mc:Fallback>
      <p:transition spd="slow" advTm="81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1484311" y="0"/>
            <a:ext cx="10018713" cy="1752599"/>
          </a:xfrm>
        </p:spPr>
        <p:txBody>
          <a:bodyPr/>
          <a:lstStyle/>
          <a:p>
            <a:r>
              <a:rPr lang="en-GB" altLang="en-US" dirty="0"/>
              <a:t>Implementation – Floor Jig (15/02/2019)</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1547444"/>
            <a:ext cx="4298462" cy="241788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4440114"/>
            <a:ext cx="4298462" cy="2417885"/>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6769" y="2998176"/>
            <a:ext cx="4298462" cy="2417885"/>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93536" y="1547443"/>
            <a:ext cx="4298464" cy="2417886"/>
          </a:xfrm>
          <a:prstGeom prst="rect">
            <a:avLst/>
          </a:pr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893536" y="4440114"/>
            <a:ext cx="4298464" cy="2417886"/>
          </a:xfrm>
          <a:prstGeom prst="rect">
            <a:avLst/>
          </a:prstGeom>
        </p:spPr>
      </p:pic>
      <p:pic>
        <p:nvPicPr>
          <p:cNvPr id="7" name="Audio 6">
            <a:hlinkClick r:id="" action="ppaction://media"/>
            <a:extLst>
              <a:ext uri="{FF2B5EF4-FFF2-40B4-BE49-F238E27FC236}">
                <a16:creationId xmlns:a16="http://schemas.microsoft.com/office/drawing/2014/main" id="{ACB8C558-741C-4C60-88D0-73D6D2D142EA}"/>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015935815"/>
      </p:ext>
    </p:extLst>
  </p:cSld>
  <p:clrMapOvr>
    <a:masterClrMapping/>
  </p:clrMapOvr>
  <mc:AlternateContent xmlns:mc="http://schemas.openxmlformats.org/markup-compatibility/2006">
    <mc:Choice xmlns:p14="http://schemas.microsoft.com/office/powerpoint/2010/main" Requires="p14">
      <p:transition spd="slow" p14:dur="2000" advTm="22672"/>
    </mc:Choice>
    <mc:Fallback>
      <p:transition spd="slow" advTm="22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1+#ppt_w/2"/>
                                          </p:val>
                                        </p:tav>
                                        <p:tav tm="100000">
                                          <p:val>
                                            <p:strVal val="#ppt_x"/>
                                          </p:val>
                                        </p:tav>
                                      </p:tavLst>
                                    </p:anim>
                                    <p:anim calcmode="lin" valueType="num">
                                      <p:cBhvr additive="base">
                                        <p:cTn id="3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6"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1484311" y="0"/>
            <a:ext cx="10018713" cy="1752599"/>
          </a:xfrm>
        </p:spPr>
        <p:txBody>
          <a:bodyPr/>
          <a:lstStyle/>
          <a:p>
            <a:r>
              <a:rPr lang="en-GB" altLang="en-US" dirty="0"/>
              <a:t>Implementation – Floor Jig (16/03/2019)</a:t>
            </a: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1547443"/>
            <a:ext cx="4298464" cy="2417886"/>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4440114"/>
            <a:ext cx="4298464" cy="2417886"/>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6768" y="2993779"/>
            <a:ext cx="4298464" cy="2417886"/>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92545" y="1547443"/>
            <a:ext cx="2987188" cy="5310557"/>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04812" y="1547442"/>
            <a:ext cx="2987188" cy="5310557"/>
          </a:xfrm>
          <a:prstGeom prst="rect">
            <a:avLst/>
          </a:prstGeom>
        </p:spPr>
      </p:pic>
      <p:pic>
        <p:nvPicPr>
          <p:cNvPr id="2" name="Audio 1">
            <a:hlinkClick r:id="" action="ppaction://media"/>
            <a:extLst>
              <a:ext uri="{FF2B5EF4-FFF2-40B4-BE49-F238E27FC236}">
                <a16:creationId xmlns:a16="http://schemas.microsoft.com/office/drawing/2014/main" id="{6918041C-619B-4FCE-B79A-6D38FB32EAE8}"/>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4286971757"/>
      </p:ext>
    </p:extLst>
  </p:cSld>
  <p:clrMapOvr>
    <a:masterClrMapping/>
  </p:clrMapOvr>
  <mc:AlternateContent xmlns:mc="http://schemas.openxmlformats.org/markup-compatibility/2006">
    <mc:Choice xmlns:p14="http://schemas.microsoft.com/office/powerpoint/2010/main" Requires="p14">
      <p:transition spd="slow" p14:dur="2000" advTm="85668"/>
    </mc:Choice>
    <mc:Fallback>
      <p:transition spd="slow" advTm="856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1+#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1484311" y="0"/>
            <a:ext cx="10018713" cy="1752599"/>
          </a:xfrm>
        </p:spPr>
        <p:txBody>
          <a:bodyPr/>
          <a:lstStyle/>
          <a:p>
            <a:r>
              <a:rPr lang="en-GB" altLang="en-US" dirty="0"/>
              <a:t>Implementation – Shadow Boards</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4600" y="1547441"/>
            <a:ext cx="9440992" cy="5310558"/>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12874" y="1547441"/>
            <a:ext cx="2987189" cy="5310559"/>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67188" y="1547440"/>
            <a:ext cx="2987190" cy="5310560"/>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93667" y="1547439"/>
            <a:ext cx="2987191" cy="5310561"/>
          </a:xfrm>
          <a:prstGeom prst="rect">
            <a:avLst/>
          </a:pr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04809" y="1547438"/>
            <a:ext cx="2987191" cy="5310562"/>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69848" y="2351568"/>
            <a:ext cx="6581869" cy="3702302"/>
          </a:xfrm>
          <a:prstGeom prst="rect">
            <a:avLst/>
          </a:prstGeom>
        </p:spPr>
      </p:pic>
      <p:pic>
        <p:nvPicPr>
          <p:cNvPr id="7" name="Audio 6">
            <a:hlinkClick r:id="" action="ppaction://media"/>
            <a:extLst>
              <a:ext uri="{FF2B5EF4-FFF2-40B4-BE49-F238E27FC236}">
                <a16:creationId xmlns:a16="http://schemas.microsoft.com/office/drawing/2014/main" id="{9E392CAC-378B-488B-B5B0-F690E45685BD}"/>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316105305"/>
      </p:ext>
    </p:extLst>
  </p:cSld>
  <p:clrMapOvr>
    <a:masterClrMapping/>
  </p:clrMapOvr>
  <mc:AlternateContent xmlns:mc="http://schemas.openxmlformats.org/markup-compatibility/2006">
    <mc:Choice xmlns:p14="http://schemas.microsoft.com/office/powerpoint/2010/main" Requires="p14">
      <p:transition spd="slow" p14:dur="2000" advTm="40296"/>
    </mc:Choice>
    <mc:Fallback>
      <p:transition spd="slow" advTm="40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ppt_x"/>
                                          </p:val>
                                        </p:tav>
                                        <p:tav tm="100000">
                                          <p:val>
                                            <p:strVal val="#ppt_x"/>
                                          </p:val>
                                        </p:tav>
                                      </p:tavLst>
                                    </p:anim>
                                    <p:anim calcmode="lin" valueType="num">
                                      <p:cBhvr additive="base">
                                        <p:cTn id="3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a:xfrm>
            <a:off x="1484311" y="0"/>
            <a:ext cx="10018713" cy="1752599"/>
          </a:xfrm>
        </p:spPr>
        <p:txBody>
          <a:bodyPr/>
          <a:lstStyle/>
          <a:p>
            <a:r>
              <a:rPr lang="en-GB" altLang="en-US" dirty="0"/>
              <a:t>Problems encountered and testing</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1589103"/>
            <a:ext cx="2963755" cy="5268897"/>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17072" y="3981635"/>
            <a:ext cx="5113538" cy="2876365"/>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58105" y="1589103"/>
            <a:ext cx="5113538" cy="2876365"/>
          </a:xfrm>
          <a:prstGeom prst="rect">
            <a:avLst/>
          </a:prstGeom>
        </p:spPr>
      </p:pic>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23796" y="3981635"/>
            <a:ext cx="5113538" cy="2876365"/>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06519" y="2418424"/>
            <a:ext cx="6085481" cy="3423083"/>
          </a:xfrm>
          <a:prstGeom prst="rect">
            <a:avLst/>
          </a:prstGeom>
        </p:spPr>
      </p:pic>
      <p:pic>
        <p:nvPicPr>
          <p:cNvPr id="2" name="Audio 1">
            <a:hlinkClick r:id="" action="ppaction://media"/>
            <a:extLst>
              <a:ext uri="{FF2B5EF4-FFF2-40B4-BE49-F238E27FC236}">
                <a16:creationId xmlns:a16="http://schemas.microsoft.com/office/drawing/2014/main" id="{0E35F339-31AB-4919-9C72-33510ECAAD49}"/>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61989611"/>
      </p:ext>
    </p:extLst>
  </p:cSld>
  <p:clrMapOvr>
    <a:masterClrMapping/>
  </p:clrMapOvr>
  <mc:AlternateContent xmlns:mc="http://schemas.openxmlformats.org/markup-compatibility/2006">
    <mc:Choice xmlns:p14="http://schemas.microsoft.com/office/powerpoint/2010/main" Requires="p14">
      <p:transition spd="slow" p14:dur="2000" advTm="61357"/>
    </mc:Choice>
    <mc:Fallback>
      <p:transition spd="slow" advTm="61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r>
              <a:rPr lang="en-GB" altLang="en-US"/>
              <a:t>What I learned</a:t>
            </a:r>
          </a:p>
        </p:txBody>
      </p:sp>
      <p:sp>
        <p:nvSpPr>
          <p:cNvPr id="40962" name="Content Placeholder 2"/>
          <p:cNvSpPr>
            <a:spLocks noGrp="1"/>
          </p:cNvSpPr>
          <p:nvPr>
            <p:ph idx="1"/>
          </p:nvPr>
        </p:nvSpPr>
        <p:spPr/>
        <p:txBody>
          <a:bodyPr/>
          <a:lstStyle/>
          <a:p>
            <a:pPr fontAlgn="auto">
              <a:spcAft>
                <a:spcPts val="0"/>
              </a:spcAft>
              <a:defRPr/>
            </a:pPr>
            <a:r>
              <a:rPr lang="en-GB" altLang="en-US" dirty="0"/>
              <a:t>How to assess a project’s suitability (Feasibility Studies, FMEAs)</a:t>
            </a:r>
          </a:p>
          <a:p>
            <a:pPr fontAlgn="auto">
              <a:spcAft>
                <a:spcPts val="0"/>
              </a:spcAft>
              <a:defRPr/>
            </a:pPr>
            <a:r>
              <a:rPr lang="en-GB" altLang="en-US" dirty="0"/>
              <a:t>How to manage personnel throughout a project (Work Breakdown Structure, Responsibility Tracker)</a:t>
            </a:r>
          </a:p>
          <a:p>
            <a:pPr>
              <a:spcAft>
                <a:spcPts val="0"/>
              </a:spcAft>
              <a:defRPr/>
            </a:pPr>
            <a:r>
              <a:rPr lang="en-GB" altLang="en-US" dirty="0"/>
              <a:t>Time management for self and others (Plan of Action, Times)</a:t>
            </a:r>
          </a:p>
          <a:p>
            <a:pPr fontAlgn="auto">
              <a:spcAft>
                <a:spcPts val="0"/>
              </a:spcAft>
              <a:defRPr/>
            </a:pPr>
            <a:r>
              <a:rPr lang="en-GB" altLang="en-US" dirty="0"/>
              <a:t>Improvement in sourcing resources (Costings)</a:t>
            </a:r>
          </a:p>
          <a:p>
            <a:pPr fontAlgn="auto">
              <a:spcAft>
                <a:spcPts val="0"/>
              </a:spcAft>
              <a:defRPr/>
            </a:pPr>
            <a:endParaRPr lang="en-GB" altLang="en-US" dirty="0"/>
          </a:p>
        </p:txBody>
      </p:sp>
      <p:pic>
        <p:nvPicPr>
          <p:cNvPr id="2" name="Audio 1">
            <a:hlinkClick r:id="" action="ppaction://media"/>
            <a:extLst>
              <a:ext uri="{FF2B5EF4-FFF2-40B4-BE49-F238E27FC236}">
                <a16:creationId xmlns:a16="http://schemas.microsoft.com/office/drawing/2014/main" id="{6779F89B-A698-40E0-9D76-15D6C4AE18E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90684812"/>
      </p:ext>
    </p:extLst>
  </p:cSld>
  <p:clrMapOvr>
    <a:masterClrMapping/>
  </p:clrMapOvr>
  <mc:AlternateContent xmlns:mc="http://schemas.openxmlformats.org/markup-compatibility/2006">
    <mc:Choice xmlns:p14="http://schemas.microsoft.com/office/powerpoint/2010/main" Requires="p14">
      <p:transition spd="slow" p14:dur="2000" advTm="36859"/>
    </mc:Choice>
    <mc:Fallback>
      <p:transition spd="slow" advTm="36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0962">
                                            <p:txEl>
                                              <p:pRg st="0" end="0"/>
                                            </p:txEl>
                                          </p:spTgt>
                                        </p:tgtEl>
                                        <p:attrNameLst>
                                          <p:attrName>style.visibility</p:attrName>
                                        </p:attrNameLst>
                                      </p:cBhvr>
                                      <p:to>
                                        <p:strVal val="visible"/>
                                      </p:to>
                                    </p:set>
                                    <p:animEffect transition="in" filter="fade">
                                      <p:cBhvr>
                                        <p:cTn id="11" dur="500"/>
                                        <p:tgtEl>
                                          <p:spTgt spid="4096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0962">
                                            <p:txEl>
                                              <p:pRg st="1" end="1"/>
                                            </p:txEl>
                                          </p:spTgt>
                                        </p:tgtEl>
                                        <p:attrNameLst>
                                          <p:attrName>style.visibility</p:attrName>
                                        </p:attrNameLst>
                                      </p:cBhvr>
                                      <p:to>
                                        <p:strVal val="visible"/>
                                      </p:to>
                                    </p:set>
                                    <p:animEffect transition="in" filter="fade">
                                      <p:cBhvr>
                                        <p:cTn id="16" dur="500"/>
                                        <p:tgtEl>
                                          <p:spTgt spid="4096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0962">
                                            <p:txEl>
                                              <p:pRg st="2" end="2"/>
                                            </p:txEl>
                                          </p:spTgt>
                                        </p:tgtEl>
                                        <p:attrNameLst>
                                          <p:attrName>style.visibility</p:attrName>
                                        </p:attrNameLst>
                                      </p:cBhvr>
                                      <p:to>
                                        <p:strVal val="visible"/>
                                      </p:to>
                                    </p:set>
                                    <p:animEffect transition="in" filter="fade">
                                      <p:cBhvr>
                                        <p:cTn id="21" dur="500"/>
                                        <p:tgtEl>
                                          <p:spTgt spid="4096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0962">
                                            <p:txEl>
                                              <p:pRg st="3" end="3"/>
                                            </p:txEl>
                                          </p:spTgt>
                                        </p:tgtEl>
                                        <p:attrNameLst>
                                          <p:attrName>style.visibility</p:attrName>
                                        </p:attrNameLst>
                                      </p:cBhvr>
                                      <p:to>
                                        <p:strVal val="visible"/>
                                      </p:to>
                                    </p:set>
                                    <p:animEffect transition="in" filter="fade">
                                      <p:cBhvr>
                                        <p:cTn id="26" dur="500"/>
                                        <p:tgtEl>
                                          <p:spTgt spid="409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2"/>
                </p:tgtEl>
              </p:cMediaNode>
            </p:audio>
          </p:childTnLst>
        </p:cTn>
      </p:par>
    </p:tnLst>
    <p:bldLst>
      <p:bldP spid="4096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Thank you for your time</a:t>
            </a:r>
          </a:p>
        </p:txBody>
      </p:sp>
      <p:sp>
        <p:nvSpPr>
          <p:cNvPr id="3" name="Subtitle 2"/>
          <p:cNvSpPr>
            <a:spLocks noGrp="1"/>
          </p:cNvSpPr>
          <p:nvPr>
            <p:ph type="subTitle" idx="1"/>
          </p:nvPr>
        </p:nvSpPr>
        <p:spPr/>
        <p:txBody>
          <a:bodyPr/>
          <a:lstStyle/>
          <a:p>
            <a:r>
              <a:rPr lang="en-GB" dirty="0"/>
              <a:t>Please ask any questions you may have!</a:t>
            </a:r>
          </a:p>
        </p:txBody>
      </p:sp>
      <p:pic>
        <p:nvPicPr>
          <p:cNvPr id="4" name="Audio 3">
            <a:hlinkClick r:id="" action="ppaction://media"/>
            <a:extLst>
              <a:ext uri="{FF2B5EF4-FFF2-40B4-BE49-F238E27FC236}">
                <a16:creationId xmlns:a16="http://schemas.microsoft.com/office/drawing/2014/main" id="{29C29294-B222-4B59-A0EE-31E10327A6E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1509131"/>
      </p:ext>
    </p:extLst>
  </p:cSld>
  <p:clrMapOvr>
    <a:masterClrMapping/>
  </p:clrMapOvr>
  <mc:AlternateContent xmlns:mc="http://schemas.openxmlformats.org/markup-compatibility/2006">
    <mc:Choice xmlns:p14="http://schemas.microsoft.com/office/powerpoint/2010/main" Requires="p14">
      <p:transition spd="slow" p14:dur="2000" advTm="5390"/>
    </mc:Choice>
    <mc:Fallback>
      <p:transition spd="slow" advTm="5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2"/>
</p:tagLst>
</file>

<file path=ppt/tags/tag2.xml><?xml version="1.0" encoding="utf-8"?>
<p:tagLst xmlns:a="http://schemas.openxmlformats.org/drawingml/2006/main" xmlns:r="http://schemas.openxmlformats.org/officeDocument/2006/relationships" xmlns:p="http://schemas.openxmlformats.org/presentationml/2006/main">
  <p:tag name="TIMING" val="|3.1|2.7|3.1|7.8|1.7"/>
</p:tagLst>
</file>

<file path=ppt/tags/tag3.xml><?xml version="1.0" encoding="utf-8"?>
<p:tagLst xmlns:a="http://schemas.openxmlformats.org/drawingml/2006/main" xmlns:r="http://schemas.openxmlformats.org/officeDocument/2006/relationships" xmlns:p="http://schemas.openxmlformats.org/presentationml/2006/main">
  <p:tag name="TIMING" val="|0.8|3.1|20.5|38.6|8.4"/>
</p:tagLst>
</file>

<file path=ppt/tags/tag4.xml><?xml version="1.0" encoding="utf-8"?>
<p:tagLst xmlns:a="http://schemas.openxmlformats.org/drawingml/2006/main" xmlns:r="http://schemas.openxmlformats.org/officeDocument/2006/relationships" xmlns:p="http://schemas.openxmlformats.org/presentationml/2006/main">
  <p:tag name="TIMING" val="|1.2|15|3.7|5.7|9.9|1.3"/>
</p:tagLst>
</file>

<file path=ppt/tags/tag5.xml><?xml version="1.0" encoding="utf-8"?>
<p:tagLst xmlns:a="http://schemas.openxmlformats.org/drawingml/2006/main" xmlns:r="http://schemas.openxmlformats.org/officeDocument/2006/relationships" xmlns:p="http://schemas.openxmlformats.org/presentationml/2006/main">
  <p:tag name="TIMING" val="|2.4|11.4|6.4|20.1"/>
</p:tagLst>
</file>

<file path=ppt/tags/tag6.xml><?xml version="1.0" encoding="utf-8"?>
<p:tagLst xmlns:a="http://schemas.openxmlformats.org/drawingml/2006/main" xmlns:r="http://schemas.openxmlformats.org/officeDocument/2006/relationships" xmlns:p="http://schemas.openxmlformats.org/presentationml/2006/main">
  <p:tag name="TIMING" val="|2.4|6.2|9.7|10.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934</TotalTime>
  <Words>984</Words>
  <Application>Microsoft Office PowerPoint</Application>
  <PresentationFormat>Widescreen</PresentationFormat>
  <Paragraphs>79</Paragraphs>
  <Slides>22</Slides>
  <Notes>0</Notes>
  <HiddenSlides>0</HiddenSlides>
  <MMClips>22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Corbel</vt:lpstr>
      <vt:lpstr>Parallax</vt:lpstr>
      <vt:lpstr>Dimensioning Floor Jig and Shadow Boards</vt:lpstr>
      <vt:lpstr>Gantt Chart</vt:lpstr>
      <vt:lpstr>Feasibility Studies</vt:lpstr>
      <vt:lpstr>Final solutions</vt:lpstr>
      <vt:lpstr>PDS</vt:lpstr>
      <vt:lpstr>Procedures</vt:lpstr>
      <vt:lpstr>Procedures</vt:lpstr>
      <vt:lpstr>Research</vt:lpstr>
      <vt:lpstr>Research</vt:lpstr>
      <vt:lpstr>Research</vt:lpstr>
      <vt:lpstr>PERT Charts and Plan of Action</vt:lpstr>
      <vt:lpstr>FMEA - Kanban</vt:lpstr>
      <vt:lpstr>FMEA – Floor Jigs</vt:lpstr>
      <vt:lpstr>Work Breakdown Structure – Floor Jigs</vt:lpstr>
      <vt:lpstr>Work Breakdown Structure – Shadow Boards</vt:lpstr>
      <vt:lpstr>Time and Costings</vt:lpstr>
      <vt:lpstr>Implementation – Floor Jig (15/02/2019)</vt:lpstr>
      <vt:lpstr>Implementation – Floor Jig (16/03/2019)</vt:lpstr>
      <vt:lpstr>Implementation – Shadow Boards</vt:lpstr>
      <vt:lpstr>Problems encountered and testing</vt:lpstr>
      <vt:lpstr>What I learned</vt:lpstr>
      <vt:lpstr>Thank you for your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DeVall</dc:creator>
  <cp:lastModifiedBy>David de Vall</cp:lastModifiedBy>
  <cp:revision>19</cp:revision>
  <dcterms:created xsi:type="dcterms:W3CDTF">2019-06-04T07:06:38Z</dcterms:created>
  <dcterms:modified xsi:type="dcterms:W3CDTF">2021-06-11T19:26:20Z</dcterms:modified>
</cp:coreProperties>
</file>