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7" r:id="rId2"/>
    <p:sldId id="258" r:id="rId3"/>
    <p:sldId id="261" r:id="rId4"/>
    <p:sldId id="260" r:id="rId5"/>
    <p:sldId id="262" r:id="rId6"/>
    <p:sldId id="263" r:id="rId7"/>
    <p:sldId id="264" r:id="rId8"/>
    <p:sldId id="265" r:id="rId9"/>
    <p:sldId id="284" r:id="rId10"/>
    <p:sldId id="28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4BCA8"/>
    <a:srgbClr val="CCFFCC"/>
    <a:srgbClr val="6666FF"/>
    <a:srgbClr val="FF8585"/>
    <a:srgbClr val="FF66FF"/>
    <a:srgbClr val="FFCC66"/>
    <a:srgbClr val="FEB0F3"/>
    <a:srgbClr val="FED2F8"/>
    <a:srgbClr val="FFB7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660"/>
  </p:normalViewPr>
  <p:slideViewPr>
    <p:cSldViewPr snapToGrid="0">
      <p:cViewPr varScale="1">
        <p:scale>
          <a:sx n="108" d="100"/>
          <a:sy n="108" d="100"/>
        </p:scale>
        <p:origin x="7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A0BBD0-C36B-4105-93E9-51ECB93E8766}" type="datetimeFigureOut">
              <a:rPr lang="en-GB" smtClean="0"/>
              <a:t>31/03/2023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7D68A2-D809-47D5-AC76-113F5121DF46}" type="slidenum">
              <a:rPr lang="en-GB" smtClean="0"/>
              <a:t>‹#›</a:t>
            </a:fld>
            <a:endParaRPr lang="en-GB"/>
          </a:p>
        </p:txBody>
      </p:sp>
    </p:spTree>
    <p:extLst>
      <p:ext uri="{BB962C8B-B14F-4D97-AF65-F5344CB8AC3E}">
        <p14:creationId xmlns:p14="http://schemas.microsoft.com/office/powerpoint/2010/main" val="4273896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87D68A2-D809-47D5-AC76-113F5121DF46}" type="slidenum">
              <a:rPr lang="en-GB" smtClean="0"/>
              <a:t>4</a:t>
            </a:fld>
            <a:endParaRPr lang="en-GB"/>
          </a:p>
        </p:txBody>
      </p:sp>
    </p:spTree>
    <p:extLst>
      <p:ext uri="{BB962C8B-B14F-4D97-AF65-F5344CB8AC3E}">
        <p14:creationId xmlns:p14="http://schemas.microsoft.com/office/powerpoint/2010/main" val="1095508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87D68A2-D809-47D5-AC76-113F5121DF46}" type="slidenum">
              <a:rPr lang="en-GB" smtClean="0"/>
              <a:t>5</a:t>
            </a:fld>
            <a:endParaRPr lang="en-GB"/>
          </a:p>
        </p:txBody>
      </p:sp>
    </p:spTree>
    <p:extLst>
      <p:ext uri="{BB962C8B-B14F-4D97-AF65-F5344CB8AC3E}">
        <p14:creationId xmlns:p14="http://schemas.microsoft.com/office/powerpoint/2010/main" val="25695850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87D68A2-D809-47D5-AC76-113F5121DF46}" type="slidenum">
              <a:rPr lang="en-GB" smtClean="0"/>
              <a:t>6</a:t>
            </a:fld>
            <a:endParaRPr lang="en-GB"/>
          </a:p>
        </p:txBody>
      </p:sp>
    </p:spTree>
    <p:extLst>
      <p:ext uri="{BB962C8B-B14F-4D97-AF65-F5344CB8AC3E}">
        <p14:creationId xmlns:p14="http://schemas.microsoft.com/office/powerpoint/2010/main" val="25070465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E52A6-2D9E-21ED-9BC8-15AA0FD670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5B0F4C-185D-2871-2719-9B87117F19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F26B22-C29E-EBD6-206D-4D322F6DB5B3}"/>
              </a:ext>
            </a:extLst>
          </p:cNvPr>
          <p:cNvSpPr>
            <a:spLocks noGrp="1"/>
          </p:cNvSpPr>
          <p:nvPr>
            <p:ph type="dt" sz="half" idx="10"/>
          </p:nvPr>
        </p:nvSpPr>
        <p:spPr/>
        <p:txBody>
          <a:bodyPr/>
          <a:lstStyle/>
          <a:p>
            <a:fld id="{E0D9FF87-874E-41F1-8B97-2873829DEEE8}" type="datetimeFigureOut">
              <a:rPr lang="en-GB" smtClean="0"/>
              <a:t>31/03/2023</a:t>
            </a:fld>
            <a:endParaRPr lang="en-GB"/>
          </a:p>
        </p:txBody>
      </p:sp>
      <p:sp>
        <p:nvSpPr>
          <p:cNvPr id="5" name="Footer Placeholder 4">
            <a:extLst>
              <a:ext uri="{FF2B5EF4-FFF2-40B4-BE49-F238E27FC236}">
                <a16:creationId xmlns:a16="http://schemas.microsoft.com/office/drawing/2014/main" id="{BB6CC779-42B9-2E7A-DC13-1A2A1DC326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CEE3B7-68A1-2A52-3998-AC5343B7AE21}"/>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908489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64E51-E56D-1376-C1F0-7A49F7110F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95DA81-CFA2-26E7-F3E9-AE3B8DE2A0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CA3CF4-87C7-1EDE-C456-5A0F0B80DEDE}"/>
              </a:ext>
            </a:extLst>
          </p:cNvPr>
          <p:cNvSpPr>
            <a:spLocks noGrp="1"/>
          </p:cNvSpPr>
          <p:nvPr>
            <p:ph type="dt" sz="half" idx="10"/>
          </p:nvPr>
        </p:nvSpPr>
        <p:spPr/>
        <p:txBody>
          <a:bodyPr/>
          <a:lstStyle/>
          <a:p>
            <a:fld id="{E0D9FF87-874E-41F1-8B97-2873829DEEE8}" type="datetimeFigureOut">
              <a:rPr lang="en-GB" smtClean="0"/>
              <a:t>31/03/2023</a:t>
            </a:fld>
            <a:endParaRPr lang="en-GB"/>
          </a:p>
        </p:txBody>
      </p:sp>
      <p:sp>
        <p:nvSpPr>
          <p:cNvPr id="5" name="Footer Placeholder 4">
            <a:extLst>
              <a:ext uri="{FF2B5EF4-FFF2-40B4-BE49-F238E27FC236}">
                <a16:creationId xmlns:a16="http://schemas.microsoft.com/office/drawing/2014/main" id="{2AD0C6D6-5A8A-7445-E1A2-E8D206704F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101E66-B846-EAE0-AA18-9DCF31758613}"/>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3509686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EA897-E01D-AE4C-1632-0884D3DAADA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AE20E74-D91E-83B0-BAC4-C529B92567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4E1799-22A9-42EF-B3E7-D8C8F67EC58A}"/>
              </a:ext>
            </a:extLst>
          </p:cNvPr>
          <p:cNvSpPr>
            <a:spLocks noGrp="1"/>
          </p:cNvSpPr>
          <p:nvPr>
            <p:ph type="dt" sz="half" idx="10"/>
          </p:nvPr>
        </p:nvSpPr>
        <p:spPr/>
        <p:txBody>
          <a:bodyPr/>
          <a:lstStyle/>
          <a:p>
            <a:fld id="{E0D9FF87-874E-41F1-8B97-2873829DEEE8}" type="datetimeFigureOut">
              <a:rPr lang="en-GB" smtClean="0"/>
              <a:t>31/03/2023</a:t>
            </a:fld>
            <a:endParaRPr lang="en-GB"/>
          </a:p>
        </p:txBody>
      </p:sp>
      <p:sp>
        <p:nvSpPr>
          <p:cNvPr id="5" name="Footer Placeholder 4">
            <a:extLst>
              <a:ext uri="{FF2B5EF4-FFF2-40B4-BE49-F238E27FC236}">
                <a16:creationId xmlns:a16="http://schemas.microsoft.com/office/drawing/2014/main" id="{C0806762-AAD4-A5AF-B108-1E2B3C51D1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3B84BC-481D-0A15-CC45-3FF974642D1E}"/>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261134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7B874-FD4F-2CFF-1CCB-91E58080BF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F6961A-E15F-ED6E-BB18-CC6C8BC567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19E8B89-1C78-BB60-3881-1E5BAE6506F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B438074-560F-2AC5-DD93-5674470FAE8C}"/>
              </a:ext>
            </a:extLst>
          </p:cNvPr>
          <p:cNvSpPr>
            <a:spLocks noGrp="1"/>
          </p:cNvSpPr>
          <p:nvPr>
            <p:ph type="dt" sz="half" idx="10"/>
          </p:nvPr>
        </p:nvSpPr>
        <p:spPr/>
        <p:txBody>
          <a:bodyPr/>
          <a:lstStyle/>
          <a:p>
            <a:fld id="{E0D9FF87-874E-41F1-8B97-2873829DEEE8}" type="datetimeFigureOut">
              <a:rPr lang="en-GB" smtClean="0"/>
              <a:t>31/03/2023</a:t>
            </a:fld>
            <a:endParaRPr lang="en-GB"/>
          </a:p>
        </p:txBody>
      </p:sp>
      <p:sp>
        <p:nvSpPr>
          <p:cNvPr id="6" name="Footer Placeholder 5">
            <a:extLst>
              <a:ext uri="{FF2B5EF4-FFF2-40B4-BE49-F238E27FC236}">
                <a16:creationId xmlns:a16="http://schemas.microsoft.com/office/drawing/2014/main" id="{82F0E687-D64C-1FD4-B96A-108F1D3F7C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157CDD-13F6-ABA7-6738-4AC8003E77F4}"/>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2890978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1E26C-1DCF-FFD2-C52B-F5C87746D54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784C99-7B8F-5BAE-1DEC-310EF252796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FB794F1-40F0-5A12-B21D-74E6DEDB1C3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A97497A-6C50-DEF2-13E0-6A5C2A8A4F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FE5710-9F90-5CB0-E8F0-26B3C273327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57BB09-39C6-F8CB-2AD7-C9662B9190E7}"/>
              </a:ext>
            </a:extLst>
          </p:cNvPr>
          <p:cNvSpPr>
            <a:spLocks noGrp="1"/>
          </p:cNvSpPr>
          <p:nvPr>
            <p:ph type="dt" sz="half" idx="10"/>
          </p:nvPr>
        </p:nvSpPr>
        <p:spPr/>
        <p:txBody>
          <a:bodyPr/>
          <a:lstStyle/>
          <a:p>
            <a:fld id="{E0D9FF87-874E-41F1-8B97-2873829DEEE8}" type="datetimeFigureOut">
              <a:rPr lang="en-GB" smtClean="0"/>
              <a:t>31/03/2023</a:t>
            </a:fld>
            <a:endParaRPr lang="en-GB"/>
          </a:p>
        </p:txBody>
      </p:sp>
      <p:sp>
        <p:nvSpPr>
          <p:cNvPr id="8" name="Footer Placeholder 7">
            <a:extLst>
              <a:ext uri="{FF2B5EF4-FFF2-40B4-BE49-F238E27FC236}">
                <a16:creationId xmlns:a16="http://schemas.microsoft.com/office/drawing/2014/main" id="{F758EC36-8868-D471-6979-48434946FC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CF73D2-3005-2351-81BC-02042DBD8738}"/>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4395239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08936-4FA4-BD2C-005E-70C71E52F6E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1A1103-94F8-841B-1D20-E48156B86300}"/>
              </a:ext>
            </a:extLst>
          </p:cNvPr>
          <p:cNvSpPr>
            <a:spLocks noGrp="1"/>
          </p:cNvSpPr>
          <p:nvPr>
            <p:ph type="dt" sz="half" idx="10"/>
          </p:nvPr>
        </p:nvSpPr>
        <p:spPr/>
        <p:txBody>
          <a:bodyPr/>
          <a:lstStyle/>
          <a:p>
            <a:fld id="{E0D9FF87-874E-41F1-8B97-2873829DEEE8}" type="datetimeFigureOut">
              <a:rPr lang="en-GB" smtClean="0"/>
              <a:t>31/03/2023</a:t>
            </a:fld>
            <a:endParaRPr lang="en-GB"/>
          </a:p>
        </p:txBody>
      </p:sp>
      <p:sp>
        <p:nvSpPr>
          <p:cNvPr id="4" name="Footer Placeholder 3">
            <a:extLst>
              <a:ext uri="{FF2B5EF4-FFF2-40B4-BE49-F238E27FC236}">
                <a16:creationId xmlns:a16="http://schemas.microsoft.com/office/drawing/2014/main" id="{A32ACD39-DF38-91F4-3E58-CBFB6E3EC11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DB5592D-DBCC-16D1-6875-A5C2DCF4F400}"/>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3540443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C131CA-5DA4-20CC-3FD0-52C48229810C}"/>
              </a:ext>
            </a:extLst>
          </p:cNvPr>
          <p:cNvSpPr>
            <a:spLocks noGrp="1"/>
          </p:cNvSpPr>
          <p:nvPr>
            <p:ph type="dt" sz="half" idx="10"/>
          </p:nvPr>
        </p:nvSpPr>
        <p:spPr/>
        <p:txBody>
          <a:bodyPr/>
          <a:lstStyle/>
          <a:p>
            <a:fld id="{E0D9FF87-874E-41F1-8B97-2873829DEEE8}" type="datetimeFigureOut">
              <a:rPr lang="en-GB" smtClean="0"/>
              <a:t>31/03/2023</a:t>
            </a:fld>
            <a:endParaRPr lang="en-GB"/>
          </a:p>
        </p:txBody>
      </p:sp>
      <p:sp>
        <p:nvSpPr>
          <p:cNvPr id="3" name="Footer Placeholder 2">
            <a:extLst>
              <a:ext uri="{FF2B5EF4-FFF2-40B4-BE49-F238E27FC236}">
                <a16:creationId xmlns:a16="http://schemas.microsoft.com/office/drawing/2014/main" id="{D23BC71F-AD1E-97AB-F41B-A05D913330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00947A8-738C-F73B-2508-EAF353283A60}"/>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3793339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570CE-4FC3-21BA-A606-2F3F8C0B27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7649D2-BD1F-258C-AA94-0DF50B39DB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6DD289-0C4C-0BD4-06CD-E884CEA00F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163E5A-3979-57ED-80EF-CFCBEDFE74DC}"/>
              </a:ext>
            </a:extLst>
          </p:cNvPr>
          <p:cNvSpPr>
            <a:spLocks noGrp="1"/>
          </p:cNvSpPr>
          <p:nvPr>
            <p:ph type="dt" sz="half" idx="10"/>
          </p:nvPr>
        </p:nvSpPr>
        <p:spPr/>
        <p:txBody>
          <a:bodyPr/>
          <a:lstStyle/>
          <a:p>
            <a:fld id="{E0D9FF87-874E-41F1-8B97-2873829DEEE8}" type="datetimeFigureOut">
              <a:rPr lang="en-GB" smtClean="0"/>
              <a:t>31/03/2023</a:t>
            </a:fld>
            <a:endParaRPr lang="en-GB"/>
          </a:p>
        </p:txBody>
      </p:sp>
      <p:sp>
        <p:nvSpPr>
          <p:cNvPr id="6" name="Footer Placeholder 5">
            <a:extLst>
              <a:ext uri="{FF2B5EF4-FFF2-40B4-BE49-F238E27FC236}">
                <a16:creationId xmlns:a16="http://schemas.microsoft.com/office/drawing/2014/main" id="{0C884AFF-E213-A129-A3A3-03D0E3C491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945B30-2DC8-8D9F-0488-3D966D599A39}"/>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3895022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4C15D-F1FE-FC6A-459F-C032F8E79D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D1A000C-EE65-A821-7B2B-95B23D99A4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B60FB1-337E-0D02-18E6-1C32173D43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8059AA-5BA8-63B9-6858-A015583B1056}"/>
              </a:ext>
            </a:extLst>
          </p:cNvPr>
          <p:cNvSpPr>
            <a:spLocks noGrp="1"/>
          </p:cNvSpPr>
          <p:nvPr>
            <p:ph type="dt" sz="half" idx="10"/>
          </p:nvPr>
        </p:nvSpPr>
        <p:spPr/>
        <p:txBody>
          <a:bodyPr/>
          <a:lstStyle/>
          <a:p>
            <a:fld id="{E0D9FF87-874E-41F1-8B97-2873829DEEE8}" type="datetimeFigureOut">
              <a:rPr lang="en-GB" smtClean="0"/>
              <a:t>31/03/2023</a:t>
            </a:fld>
            <a:endParaRPr lang="en-GB"/>
          </a:p>
        </p:txBody>
      </p:sp>
      <p:sp>
        <p:nvSpPr>
          <p:cNvPr id="6" name="Footer Placeholder 5">
            <a:extLst>
              <a:ext uri="{FF2B5EF4-FFF2-40B4-BE49-F238E27FC236}">
                <a16:creationId xmlns:a16="http://schemas.microsoft.com/office/drawing/2014/main" id="{344ADBEB-5E29-085C-5256-8152E00F9E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59406D-636C-126F-D3DD-C62858A22A5E}"/>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573031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3447B-D5C0-EB9B-9CCA-94C784F9D6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4BBDA4-0702-51C9-0D66-C64A2D6C0C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E55C37-6DA2-84B1-8A8C-04A3E70953E9}"/>
              </a:ext>
            </a:extLst>
          </p:cNvPr>
          <p:cNvSpPr>
            <a:spLocks noGrp="1"/>
          </p:cNvSpPr>
          <p:nvPr>
            <p:ph type="dt" sz="half" idx="10"/>
          </p:nvPr>
        </p:nvSpPr>
        <p:spPr/>
        <p:txBody>
          <a:bodyPr/>
          <a:lstStyle/>
          <a:p>
            <a:fld id="{E0D9FF87-874E-41F1-8B97-2873829DEEE8}" type="datetimeFigureOut">
              <a:rPr lang="en-GB" smtClean="0"/>
              <a:t>31/03/2023</a:t>
            </a:fld>
            <a:endParaRPr lang="en-GB"/>
          </a:p>
        </p:txBody>
      </p:sp>
      <p:sp>
        <p:nvSpPr>
          <p:cNvPr id="5" name="Footer Placeholder 4">
            <a:extLst>
              <a:ext uri="{FF2B5EF4-FFF2-40B4-BE49-F238E27FC236}">
                <a16:creationId xmlns:a16="http://schemas.microsoft.com/office/drawing/2014/main" id="{37E46552-25E1-9CEB-A216-BD1E623EDA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9BAD87-2460-8F68-DE1D-8393C2B75714}"/>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28863417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9882B7-D0BC-8F85-404F-E51C9B8AB8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5642E7-42F6-A64E-D32D-12243E9A7A5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3F66FC-5F73-376D-2E80-337C8CBBCF8E}"/>
              </a:ext>
            </a:extLst>
          </p:cNvPr>
          <p:cNvSpPr>
            <a:spLocks noGrp="1"/>
          </p:cNvSpPr>
          <p:nvPr>
            <p:ph type="dt" sz="half" idx="10"/>
          </p:nvPr>
        </p:nvSpPr>
        <p:spPr/>
        <p:txBody>
          <a:bodyPr/>
          <a:lstStyle/>
          <a:p>
            <a:fld id="{E0D9FF87-874E-41F1-8B97-2873829DEEE8}" type="datetimeFigureOut">
              <a:rPr lang="en-GB" smtClean="0"/>
              <a:t>31/03/2023</a:t>
            </a:fld>
            <a:endParaRPr lang="en-GB"/>
          </a:p>
        </p:txBody>
      </p:sp>
      <p:sp>
        <p:nvSpPr>
          <p:cNvPr id="5" name="Footer Placeholder 4">
            <a:extLst>
              <a:ext uri="{FF2B5EF4-FFF2-40B4-BE49-F238E27FC236}">
                <a16:creationId xmlns:a16="http://schemas.microsoft.com/office/drawing/2014/main" id="{9DBE8228-EB47-86C6-02DD-E33E0C9E02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AD864F-DDFB-EAD7-D7BE-7D2F167DBFA3}"/>
              </a:ext>
            </a:extLst>
          </p:cNvPr>
          <p:cNvSpPr>
            <a:spLocks noGrp="1"/>
          </p:cNvSpPr>
          <p:nvPr>
            <p:ph type="sldNum" sz="quarter" idx="12"/>
          </p:nvPr>
        </p:nvSpPr>
        <p:spPr/>
        <p:txBody>
          <a:bodyPr/>
          <a:lstStyle/>
          <a:p>
            <a:fld id="{E737A425-8942-4530-978A-CB459F76A70C}" type="slidenum">
              <a:rPr lang="en-GB" smtClean="0"/>
              <a:t>‹#›</a:t>
            </a:fld>
            <a:endParaRPr lang="en-GB"/>
          </a:p>
        </p:txBody>
      </p:sp>
    </p:spTree>
    <p:extLst>
      <p:ext uri="{BB962C8B-B14F-4D97-AF65-F5344CB8AC3E}">
        <p14:creationId xmlns:p14="http://schemas.microsoft.com/office/powerpoint/2010/main" val="1741548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25D416-D559-32CC-E550-A2475D893F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4EBE7D-B029-9FD0-775D-E7539C6AF3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EE80D1-F6CF-9349-86D5-1508CE2842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D9FF87-874E-41F1-8B97-2873829DEEE8}" type="datetimeFigureOut">
              <a:rPr lang="en-GB" smtClean="0"/>
              <a:t>31/03/2023</a:t>
            </a:fld>
            <a:endParaRPr lang="en-GB"/>
          </a:p>
        </p:txBody>
      </p:sp>
      <p:sp>
        <p:nvSpPr>
          <p:cNvPr id="5" name="Footer Placeholder 4">
            <a:extLst>
              <a:ext uri="{FF2B5EF4-FFF2-40B4-BE49-F238E27FC236}">
                <a16:creationId xmlns:a16="http://schemas.microsoft.com/office/drawing/2014/main" id="{D1B8C8B6-4876-55AE-DB38-9F09A10E2C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BFF2AE6-8B93-1CAD-18AF-3055B6F919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37A425-8942-4530-978A-CB459F76A70C}" type="slidenum">
              <a:rPr lang="en-GB" smtClean="0"/>
              <a:t>‹#›</a:t>
            </a:fld>
            <a:endParaRPr lang="en-GB"/>
          </a:p>
        </p:txBody>
      </p:sp>
    </p:spTree>
    <p:extLst>
      <p:ext uri="{BB962C8B-B14F-4D97-AF65-F5344CB8AC3E}">
        <p14:creationId xmlns:p14="http://schemas.microsoft.com/office/powerpoint/2010/main" val="27656464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hyperlink" Target="https://moodle.uwtsd.ac.uk/course/view.php?id=3562" TargetMode="Externa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jpe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jpe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8" Type="http://schemas.openxmlformats.org/officeDocument/2006/relationships/hyperlink" Target="https://rockstarmechanics.com/9-simple-ways-to-become-a-better-mechanic/" TargetMode="External"/><Relationship Id="rId3" Type="http://schemas.openxmlformats.org/officeDocument/2006/relationships/hyperlink" Target="https://www.wikihow.com/Identify-Your-Strengths%20-%20Accessed%20on%2025/03/2023" TargetMode="External"/><Relationship Id="rId7" Type="http://schemas.openxmlformats.org/officeDocument/2006/relationships/hyperlink" Target="https://www.smmt.co.uk/industry-topics/uk-automotive/" TargetMode="External"/><Relationship Id="rId12" Type="http://schemas.openxmlformats.org/officeDocument/2006/relationships/hyperlink" Target="https://popupsmart.com/blog/unique-selling-proposition-examples#:~:text=An%20example%20of%20an%20effective%20Unique%20Selling%20Proposition%20would%20be,one%20or%20more%20competitors'%20products" TargetMode="External"/><Relationship Id="rId2" Type="http://schemas.openxmlformats.org/officeDocument/2006/relationships/hyperlink" Target="https://www.wikihow.com/Identify-Your-Strengths" TargetMode="External"/><Relationship Id="rId1" Type="http://schemas.openxmlformats.org/officeDocument/2006/relationships/slideLayout" Target="../slideLayouts/slideLayout1.xml"/><Relationship Id="rId6" Type="http://schemas.openxmlformats.org/officeDocument/2006/relationships/hyperlink" Target="https://www.lifehack.org/887330/strengths-and-weaknesses%20-%20Accessed%20on%2025/03/2023" TargetMode="External"/><Relationship Id="rId11" Type="http://schemas.openxmlformats.org/officeDocument/2006/relationships/hyperlink" Target="https://www.theccc.org.uk/wp-content/uploads/2020/12/The-UKs-transition-to-electric-vehicles.pdf" TargetMode="External"/><Relationship Id="rId5" Type="http://schemas.openxmlformats.org/officeDocument/2006/relationships/hyperlink" Target="https://high5test.com/identifying-personal-weaknesses/" TargetMode="External"/><Relationship Id="rId10" Type="http://schemas.openxmlformats.org/officeDocument/2006/relationships/hyperlink" Target="https://theundercoverrecruiter.com/how-you-can-be-jack-all-trades-and-master-all/" TargetMode="External"/><Relationship Id="rId4" Type="http://schemas.openxmlformats.org/officeDocument/2006/relationships/hyperlink" Target="https://barclayslifeskills.com/i-want-to-choose-my-next-step/school/5-ways-to-find-out-what-you-re-good-at/" TargetMode="External"/><Relationship Id="rId9" Type="http://schemas.openxmlformats.org/officeDocument/2006/relationships/hyperlink" Target="https://www.wikihow.com/Become-an-Auto-Mechanic%20-%20Accessed%20on%2025/03/20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FF00">
                <a:alpha val="40000"/>
              </a:srgbClr>
            </a:gs>
            <a:gs pos="55000">
              <a:srgbClr val="FF66FF">
                <a:alpha val="40000"/>
              </a:srgbClr>
            </a:gs>
            <a:gs pos="100000">
              <a:schemeClr val="accent5">
                <a:lumMod val="60000"/>
                <a:lumOff val="40000"/>
              </a:schemeClr>
            </a:gs>
          </a:gsLst>
          <a:lin ang="5400000" scaled="1"/>
        </a:gra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335727A-305F-D412-067F-CB81D20BEF1C}"/>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C8805BF9-E932-E3BD-BBBB-EC0FA16D922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1077E935-C29E-FA38-0FDF-ADB5A56C53C1}"/>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8" name="Rectangle 7">
            <a:extLst>
              <a:ext uri="{FF2B5EF4-FFF2-40B4-BE49-F238E27FC236}">
                <a16:creationId xmlns:a16="http://schemas.microsoft.com/office/drawing/2014/main" id="{E6BE9D82-3F83-EE39-679C-AB0CF30205B4}"/>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3" name="Rectangle 12">
            <a:extLst>
              <a:ext uri="{FF2B5EF4-FFF2-40B4-BE49-F238E27FC236}">
                <a16:creationId xmlns:a16="http://schemas.microsoft.com/office/drawing/2014/main" id="{F42C972D-2E44-76D2-CFAE-1997AA3BAB28}"/>
              </a:ext>
            </a:extLst>
          </p:cNvPr>
          <p:cNvSpPr/>
          <p:nvPr/>
        </p:nvSpPr>
        <p:spPr>
          <a:xfrm>
            <a:off x="145693" y="96434"/>
            <a:ext cx="10121682"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Assessment 2 – Presentation for BMSP5014</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4" name="TextBox 13">
            <a:extLst>
              <a:ext uri="{FF2B5EF4-FFF2-40B4-BE49-F238E27FC236}">
                <a16:creationId xmlns:a16="http://schemas.microsoft.com/office/drawing/2014/main" id="{F1D54E4A-C82E-02DD-2C96-4CC31B61C6B6}"/>
              </a:ext>
            </a:extLst>
          </p:cNvPr>
          <p:cNvSpPr txBox="1"/>
          <p:nvPr/>
        </p:nvSpPr>
        <p:spPr>
          <a:xfrm>
            <a:off x="495158" y="1820077"/>
            <a:ext cx="9772217" cy="4093428"/>
          </a:xfrm>
          <a:prstGeom prst="rect">
            <a:avLst/>
          </a:prstGeom>
          <a:noFill/>
        </p:spPr>
        <p:txBody>
          <a:bodyPr wrap="square" rtlCol="0">
            <a:spAutoFit/>
          </a:bodyPr>
          <a:lstStyle/>
          <a:p>
            <a:r>
              <a:rPr lang="en-GB" sz="2000" dirty="0">
                <a:solidFill>
                  <a:schemeClr val="bg1"/>
                </a:solidFill>
                <a:latin typeface="+mj-lt"/>
              </a:rPr>
              <a:t>This assignment is due for the 31</a:t>
            </a:r>
            <a:r>
              <a:rPr lang="en-GB" sz="2000" baseline="30000" dirty="0">
                <a:solidFill>
                  <a:schemeClr val="bg1"/>
                </a:solidFill>
                <a:latin typeface="+mj-lt"/>
              </a:rPr>
              <a:t>st</a:t>
            </a:r>
            <a:r>
              <a:rPr lang="en-GB" sz="2000" dirty="0">
                <a:solidFill>
                  <a:schemeClr val="bg1"/>
                </a:solidFill>
                <a:latin typeface="+mj-lt"/>
              </a:rPr>
              <a:t> of March 2023 for Anthony Burns</a:t>
            </a:r>
          </a:p>
          <a:p>
            <a:r>
              <a:rPr lang="en-GB" sz="2000" b="0" i="0" u="none" strike="noStrike" dirty="0">
                <a:solidFill>
                  <a:schemeClr val="bg1"/>
                </a:solidFill>
                <a:effectLst/>
                <a:latin typeface="+mj-lt"/>
              </a:rPr>
              <a:t>Changemakers: Building your Personal Brand for Sustainable Employment </a:t>
            </a:r>
            <a:r>
              <a:rPr lang="en-GB" sz="2000" dirty="0">
                <a:solidFill>
                  <a:schemeClr val="bg1"/>
                </a:solidFill>
                <a:latin typeface="+mj-lt"/>
              </a:rPr>
              <a:t>(BMSP5002)</a:t>
            </a:r>
            <a:endParaRPr lang="en-GB" sz="2000" b="0" i="0" u="none" strike="noStrike" dirty="0">
              <a:solidFill>
                <a:schemeClr val="bg1"/>
              </a:solidFill>
              <a:effectLst/>
              <a:latin typeface="+mj-lt"/>
            </a:endParaRPr>
          </a:p>
          <a:p>
            <a:endParaRPr lang="en-GB" sz="2000" dirty="0">
              <a:solidFill>
                <a:schemeClr val="bg1"/>
              </a:solidFill>
              <a:latin typeface="+mj-lt"/>
            </a:endParaRPr>
          </a:p>
          <a:p>
            <a:r>
              <a:rPr lang="en-GB" sz="2000" b="1" i="1" u="sng" strike="noStrike" dirty="0">
                <a:solidFill>
                  <a:schemeClr val="bg1"/>
                </a:solidFill>
                <a:effectLst/>
                <a:latin typeface="+mj-lt"/>
              </a:rPr>
              <a:t>I can confirm this work is my own.</a:t>
            </a:r>
          </a:p>
          <a:p>
            <a:endParaRPr lang="en-GB" sz="2000" dirty="0">
              <a:solidFill>
                <a:schemeClr val="bg1"/>
              </a:solidFill>
              <a:latin typeface="+mj-lt"/>
            </a:endParaRPr>
          </a:p>
          <a:p>
            <a:r>
              <a:rPr lang="en-GB" sz="2000" dirty="0">
                <a:solidFill>
                  <a:schemeClr val="bg1"/>
                </a:solidFill>
                <a:latin typeface="+mj-lt"/>
              </a:rPr>
              <a:t>Click the volume symbol in the bottom left for narration if recording doesn’t work</a:t>
            </a:r>
          </a:p>
          <a:p>
            <a:endParaRPr lang="en-GB" sz="2000" b="0" i="0" strike="noStrike" dirty="0">
              <a:solidFill>
                <a:schemeClr val="bg1"/>
              </a:solidFill>
              <a:effectLst/>
              <a:latin typeface="+mj-lt"/>
              <a:hlinkClick r:id="rId4">
                <a:extLst>
                  <a:ext uri="{A12FA001-AC4F-418D-AE19-62706E023703}">
                    <ahyp:hlinkClr xmlns:ahyp="http://schemas.microsoft.com/office/drawing/2018/hyperlinkcolor" val="tx"/>
                  </a:ext>
                </a:extLst>
              </a:hlinkClick>
            </a:endParaRPr>
          </a:p>
          <a:p>
            <a:r>
              <a:rPr lang="en-GB" sz="2000" dirty="0">
                <a:solidFill>
                  <a:schemeClr val="bg1"/>
                </a:solidFill>
                <a:latin typeface="+mj-lt"/>
              </a:rPr>
              <a:t>This presentation is formatted in Windows PowerPoint (.pptx)</a:t>
            </a:r>
            <a:endParaRPr lang="en-GB" sz="2000" b="0" i="0" strike="noStrike" dirty="0">
              <a:solidFill>
                <a:schemeClr val="bg1"/>
              </a:solidFill>
              <a:effectLst/>
              <a:latin typeface="+mj-lt"/>
              <a:hlinkClick r:id="rId4">
                <a:extLst>
                  <a:ext uri="{A12FA001-AC4F-418D-AE19-62706E023703}">
                    <ahyp:hlinkClr xmlns:ahyp="http://schemas.microsoft.com/office/drawing/2018/hyperlinkcolor" val="tx"/>
                  </a:ext>
                </a:extLst>
              </a:hlinkClick>
            </a:endParaRPr>
          </a:p>
          <a:p>
            <a:endParaRPr lang="en-GB" sz="2000" dirty="0">
              <a:solidFill>
                <a:schemeClr val="bg1"/>
              </a:solidFill>
              <a:latin typeface="+mj-lt"/>
            </a:endParaRPr>
          </a:p>
          <a:p>
            <a:r>
              <a:rPr lang="en-GB" sz="2000" dirty="0">
                <a:solidFill>
                  <a:schemeClr val="bg1"/>
                </a:solidFill>
                <a:latin typeface="+mj-lt"/>
              </a:rPr>
              <a:t>Harri Gerald Dendle</a:t>
            </a:r>
          </a:p>
          <a:p>
            <a:r>
              <a:rPr lang="en-GB" sz="2000" dirty="0">
                <a:solidFill>
                  <a:schemeClr val="bg1"/>
                </a:solidFill>
                <a:latin typeface="+mj-lt"/>
              </a:rPr>
              <a:t>Student No. 2103763</a:t>
            </a:r>
          </a:p>
          <a:p>
            <a:endParaRPr lang="en-GB" sz="2000" dirty="0">
              <a:solidFill>
                <a:schemeClr val="bg1"/>
              </a:solidFill>
              <a:latin typeface="+mj-lt"/>
            </a:endParaRPr>
          </a:p>
          <a:p>
            <a:endParaRPr lang="en-GB" sz="2000" dirty="0">
              <a:solidFill>
                <a:schemeClr val="bg1"/>
              </a:solidFill>
              <a:latin typeface="+mj-lt"/>
            </a:endParaRPr>
          </a:p>
        </p:txBody>
      </p:sp>
      <p:pic>
        <p:nvPicPr>
          <p:cNvPr id="2" name="A1">
            <a:hlinkClick r:id="" action="ppaction://media"/>
            <a:extLst>
              <a:ext uri="{FF2B5EF4-FFF2-40B4-BE49-F238E27FC236}">
                <a16:creationId xmlns:a16="http://schemas.microsoft.com/office/drawing/2014/main" id="{9FBEF00E-F803-E394-4416-86283FC3AF1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8950" y="6134728"/>
            <a:ext cx="609600" cy="609600"/>
          </a:xfrm>
          <a:prstGeom prst="rect">
            <a:avLst/>
          </a:prstGeom>
        </p:spPr>
      </p:pic>
    </p:spTree>
    <p:extLst>
      <p:ext uri="{BB962C8B-B14F-4D97-AF65-F5344CB8AC3E}">
        <p14:creationId xmlns:p14="http://schemas.microsoft.com/office/powerpoint/2010/main" val="156915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91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CFFCC">
            <a:alpha val="40000"/>
          </a:srgb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335727A-305F-D412-067F-CB81D20BEF1C}"/>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C8805BF9-E932-E3BD-BBBB-EC0FA16D922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1077E935-C29E-FA38-0FDF-ADB5A56C53C1}"/>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8" name="Rectangle 7">
            <a:extLst>
              <a:ext uri="{FF2B5EF4-FFF2-40B4-BE49-F238E27FC236}">
                <a16:creationId xmlns:a16="http://schemas.microsoft.com/office/drawing/2014/main" id="{E6BE9D82-3F83-EE39-679C-AB0CF30205B4}"/>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7A4E8D67-7118-5F5C-EB0F-A419DF60ABC2}"/>
              </a:ext>
            </a:extLst>
          </p:cNvPr>
          <p:cNvSpPr/>
          <p:nvPr/>
        </p:nvSpPr>
        <p:spPr>
          <a:xfrm>
            <a:off x="145693" y="111645"/>
            <a:ext cx="2198038"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Contents</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5" name="Rectangle 14">
            <a:extLst>
              <a:ext uri="{FF2B5EF4-FFF2-40B4-BE49-F238E27FC236}">
                <a16:creationId xmlns:a16="http://schemas.microsoft.com/office/drawing/2014/main" id="{0E2F76F1-7ED5-4712-2CF6-C1FFD1FE816C}"/>
              </a:ext>
            </a:extLst>
          </p:cNvPr>
          <p:cNvSpPr/>
          <p:nvPr/>
        </p:nvSpPr>
        <p:spPr>
          <a:xfrm rot="5400000">
            <a:off x="5597371" y="838941"/>
            <a:ext cx="4998130" cy="518455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BC3CE639-A6B3-90E6-4CEA-A19766985770}"/>
              </a:ext>
            </a:extLst>
          </p:cNvPr>
          <p:cNvSpPr/>
          <p:nvPr/>
        </p:nvSpPr>
        <p:spPr>
          <a:xfrm rot="5400000">
            <a:off x="621694" y="1320226"/>
            <a:ext cx="4453709" cy="4174870"/>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TextBox 23">
            <a:extLst>
              <a:ext uri="{FF2B5EF4-FFF2-40B4-BE49-F238E27FC236}">
                <a16:creationId xmlns:a16="http://schemas.microsoft.com/office/drawing/2014/main" id="{3EAF927C-D872-9D3A-F889-E521D366677C}"/>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4" name="TextBox 3">
            <a:extLst>
              <a:ext uri="{FF2B5EF4-FFF2-40B4-BE49-F238E27FC236}">
                <a16:creationId xmlns:a16="http://schemas.microsoft.com/office/drawing/2014/main" id="{38D758E6-450C-0C76-02C7-DB55F61D8DDA}"/>
              </a:ext>
            </a:extLst>
          </p:cNvPr>
          <p:cNvSpPr txBox="1"/>
          <p:nvPr/>
        </p:nvSpPr>
        <p:spPr>
          <a:xfrm>
            <a:off x="835431" y="1233308"/>
            <a:ext cx="4002899" cy="3785652"/>
          </a:xfrm>
          <a:prstGeom prst="rect">
            <a:avLst/>
          </a:prstGeom>
          <a:noFill/>
        </p:spPr>
        <p:txBody>
          <a:bodyPr wrap="square" rtlCol="0">
            <a:spAutoFit/>
          </a:bodyPr>
          <a:lstStyle/>
          <a:p>
            <a:pPr marL="342900" indent="-342900">
              <a:buFont typeface="Courier New" panose="02070309020205020404" pitchFamily="49" charset="0"/>
              <a:buChar char="o"/>
            </a:pPr>
            <a:r>
              <a:rPr lang="en-GB" sz="2000" i="1" dirty="0">
                <a:latin typeface="+mj-lt"/>
              </a:rPr>
              <a:t>Personal strengths?</a:t>
            </a:r>
          </a:p>
          <a:p>
            <a:pPr marL="342900" indent="-342900">
              <a:buFont typeface="Courier New" panose="02070309020205020404" pitchFamily="49" charset="0"/>
              <a:buChar char="o"/>
            </a:pPr>
            <a:r>
              <a:rPr lang="en-GB" sz="2000" i="1" dirty="0">
                <a:latin typeface="+mj-lt"/>
              </a:rPr>
              <a:t>Personal weaknesses</a:t>
            </a:r>
          </a:p>
          <a:p>
            <a:pPr marL="342900" indent="-342900">
              <a:buFont typeface="Courier New" panose="02070309020205020404" pitchFamily="49" charset="0"/>
              <a:buChar char="o"/>
            </a:pPr>
            <a:r>
              <a:rPr lang="en-GB" sz="2000" i="1" dirty="0">
                <a:latin typeface="+mj-lt"/>
              </a:rPr>
              <a:t>The Automobile Industry</a:t>
            </a:r>
          </a:p>
          <a:p>
            <a:pPr marL="342900" indent="-342900">
              <a:buFont typeface="Courier New" panose="02070309020205020404" pitchFamily="49" charset="0"/>
              <a:buChar char="o"/>
            </a:pPr>
            <a:r>
              <a:rPr lang="en-GB" sz="2000" i="1" dirty="0">
                <a:latin typeface="+mj-lt"/>
              </a:rPr>
              <a:t>What I need to get into being a model mechanic</a:t>
            </a:r>
          </a:p>
          <a:p>
            <a:pPr marL="342900" indent="-342900">
              <a:buFont typeface="Courier New" panose="02070309020205020404" pitchFamily="49" charset="0"/>
              <a:buChar char="o"/>
            </a:pPr>
            <a:r>
              <a:rPr lang="en-GB" sz="2000" i="1" dirty="0">
                <a:latin typeface="+mj-lt"/>
              </a:rPr>
              <a:t>How I can further my career in mechanics </a:t>
            </a:r>
          </a:p>
          <a:p>
            <a:pPr marL="342900" indent="-342900">
              <a:buFont typeface="Courier New" panose="02070309020205020404" pitchFamily="49" charset="0"/>
              <a:buChar char="o"/>
            </a:pPr>
            <a:r>
              <a:rPr lang="en-GB" sz="2000" i="1" dirty="0">
                <a:latin typeface="+mj-lt"/>
              </a:rPr>
              <a:t>Being a Jack of all trades</a:t>
            </a:r>
          </a:p>
          <a:p>
            <a:pPr marL="342900" indent="-342900">
              <a:buFont typeface="Courier New" panose="02070309020205020404" pitchFamily="49" charset="0"/>
              <a:buChar char="o"/>
            </a:pPr>
            <a:r>
              <a:rPr lang="en-GB" sz="2000" i="1" dirty="0">
                <a:latin typeface="+mj-lt"/>
              </a:rPr>
              <a:t>Petrol to electric mechanic more advanced</a:t>
            </a:r>
          </a:p>
          <a:p>
            <a:pPr marL="342900" indent="-342900">
              <a:buFont typeface="Courier New" panose="02070309020205020404" pitchFamily="49" charset="0"/>
              <a:buChar char="o"/>
            </a:pPr>
            <a:r>
              <a:rPr lang="en-GB" sz="2000" i="1" dirty="0">
                <a:latin typeface="+mj-lt"/>
              </a:rPr>
              <a:t>My unique selling points</a:t>
            </a:r>
          </a:p>
          <a:p>
            <a:pPr marL="342900" indent="-342900">
              <a:buFont typeface="Courier New" panose="02070309020205020404" pitchFamily="49" charset="0"/>
              <a:buChar char="o"/>
            </a:pPr>
            <a:r>
              <a:rPr lang="en-GB" sz="2000" i="1" dirty="0">
                <a:latin typeface="+mj-lt"/>
              </a:rPr>
              <a:t>Conclusion</a:t>
            </a:r>
          </a:p>
        </p:txBody>
      </p:sp>
      <p:pic>
        <p:nvPicPr>
          <p:cNvPr id="1028" name="Picture 4">
            <a:extLst>
              <a:ext uri="{FF2B5EF4-FFF2-40B4-BE49-F238E27FC236}">
                <a16:creationId xmlns:a16="http://schemas.microsoft.com/office/drawing/2014/main" id="{2A8D6699-5E9C-CE87-657B-E4341EA7D14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7120"/>
          <a:stretch/>
        </p:blipFill>
        <p:spPr bwMode="auto">
          <a:xfrm>
            <a:off x="5601810" y="1026097"/>
            <a:ext cx="4980373" cy="4836629"/>
          </a:xfrm>
          <a:prstGeom prst="rect">
            <a:avLst/>
          </a:prstGeom>
          <a:noFill/>
          <a:extLst>
            <a:ext uri="{909E8E84-426E-40DD-AFC4-6F175D3DCCD1}">
              <a14:hiddenFill xmlns:a14="http://schemas.microsoft.com/office/drawing/2010/main">
                <a:solidFill>
                  <a:srgbClr val="FFFFFF"/>
                </a:solidFill>
              </a14:hiddenFill>
            </a:ext>
          </a:extLst>
        </p:spPr>
      </p:pic>
      <p:pic>
        <p:nvPicPr>
          <p:cNvPr id="2" name="A2">
            <a:hlinkClick r:id="" action="ppaction://media"/>
            <a:extLst>
              <a:ext uri="{FF2B5EF4-FFF2-40B4-BE49-F238E27FC236}">
                <a16:creationId xmlns:a16="http://schemas.microsoft.com/office/drawing/2014/main" id="{52A2353B-EE4F-0194-296A-161218EE923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6707" y="6124851"/>
            <a:ext cx="609600" cy="609600"/>
          </a:xfrm>
          <a:prstGeom prst="rect">
            <a:avLst/>
          </a:prstGeom>
        </p:spPr>
      </p:pic>
    </p:spTree>
    <p:extLst>
      <p:ext uri="{BB962C8B-B14F-4D97-AF65-F5344CB8AC3E}">
        <p14:creationId xmlns:p14="http://schemas.microsoft.com/office/powerpoint/2010/main" val="3889205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22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8585">
            <a:alpha val="40000"/>
          </a:srgb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335727A-305F-D412-067F-CB81D20BEF1C}"/>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C8805BF9-E932-E3BD-BBBB-EC0FA16D922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1077E935-C29E-FA38-0FDF-ADB5A56C53C1}"/>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8" name="Rectangle 7">
            <a:extLst>
              <a:ext uri="{FF2B5EF4-FFF2-40B4-BE49-F238E27FC236}">
                <a16:creationId xmlns:a16="http://schemas.microsoft.com/office/drawing/2014/main" id="{E6BE9D82-3F83-EE39-679C-AB0CF30205B4}"/>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7A4E8D67-7118-5F5C-EB0F-A419DF60ABC2}"/>
              </a:ext>
            </a:extLst>
          </p:cNvPr>
          <p:cNvSpPr/>
          <p:nvPr/>
        </p:nvSpPr>
        <p:spPr>
          <a:xfrm>
            <a:off x="145693" y="111645"/>
            <a:ext cx="7810151"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What are my personal strengths?</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5" name="Rectangle 14">
            <a:extLst>
              <a:ext uri="{FF2B5EF4-FFF2-40B4-BE49-F238E27FC236}">
                <a16:creationId xmlns:a16="http://schemas.microsoft.com/office/drawing/2014/main" id="{0E2F76F1-7ED5-4712-2CF6-C1FFD1FE816C}"/>
              </a:ext>
            </a:extLst>
          </p:cNvPr>
          <p:cNvSpPr/>
          <p:nvPr/>
        </p:nvSpPr>
        <p:spPr>
          <a:xfrm rot="5400000">
            <a:off x="5998957" y="443492"/>
            <a:ext cx="4076820" cy="6044512"/>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BC3CE639-A6B3-90E6-4CEA-A19766985770}"/>
              </a:ext>
            </a:extLst>
          </p:cNvPr>
          <p:cNvSpPr/>
          <p:nvPr/>
        </p:nvSpPr>
        <p:spPr>
          <a:xfrm rot="5400000">
            <a:off x="940872" y="1320510"/>
            <a:ext cx="2743124" cy="295862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6FAE862F-04C5-B904-54A1-DEB0A21B58AD}"/>
              </a:ext>
            </a:extLst>
          </p:cNvPr>
          <p:cNvSpPr txBox="1"/>
          <p:nvPr/>
        </p:nvSpPr>
        <p:spPr>
          <a:xfrm>
            <a:off x="890997" y="1428261"/>
            <a:ext cx="2813614" cy="2677656"/>
          </a:xfrm>
          <a:prstGeom prst="rect">
            <a:avLst/>
          </a:prstGeom>
          <a:noFill/>
        </p:spPr>
        <p:txBody>
          <a:bodyPr wrap="square" rtlCol="0">
            <a:spAutoFit/>
          </a:bodyPr>
          <a:lstStyle/>
          <a:p>
            <a:r>
              <a:rPr lang="en-GB" sz="2400" i="1" dirty="0">
                <a:latin typeface="+mj-lt"/>
              </a:rPr>
              <a:t>Adaptability</a:t>
            </a:r>
          </a:p>
          <a:p>
            <a:r>
              <a:rPr lang="en-GB" sz="2400" i="1" dirty="0">
                <a:latin typeface="+mj-lt"/>
              </a:rPr>
              <a:t>Resilience</a:t>
            </a:r>
          </a:p>
          <a:p>
            <a:r>
              <a:rPr lang="en-GB" sz="2400" i="1" dirty="0">
                <a:latin typeface="+mj-lt"/>
              </a:rPr>
              <a:t>Intelligence</a:t>
            </a:r>
          </a:p>
          <a:p>
            <a:r>
              <a:rPr lang="en-GB" sz="2400" i="1" dirty="0">
                <a:latin typeface="+mj-lt"/>
              </a:rPr>
              <a:t>Technological literacy</a:t>
            </a:r>
          </a:p>
          <a:p>
            <a:r>
              <a:rPr lang="en-GB" sz="2400" i="1" dirty="0">
                <a:latin typeface="+mj-lt"/>
              </a:rPr>
              <a:t>Integrity</a:t>
            </a:r>
          </a:p>
          <a:p>
            <a:r>
              <a:rPr lang="en-GB" sz="2400" i="1" dirty="0">
                <a:latin typeface="+mj-lt"/>
              </a:rPr>
              <a:t>Creativity</a:t>
            </a:r>
          </a:p>
          <a:p>
            <a:r>
              <a:rPr lang="en-GB" sz="2400" i="1" dirty="0">
                <a:latin typeface="+mj-lt"/>
              </a:rPr>
              <a:t>Honesty</a:t>
            </a:r>
          </a:p>
        </p:txBody>
      </p:sp>
      <p:sp>
        <p:nvSpPr>
          <p:cNvPr id="2" name="TextBox 1">
            <a:extLst>
              <a:ext uri="{FF2B5EF4-FFF2-40B4-BE49-F238E27FC236}">
                <a16:creationId xmlns:a16="http://schemas.microsoft.com/office/drawing/2014/main" id="{0C53B732-0CD0-4BA0-D5AC-4CE80F1C79F8}"/>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pic>
        <p:nvPicPr>
          <p:cNvPr id="1026" name="Picture 2" descr="99,600+ Personal Strength Stock Photos, Pictures &amp; Royalty-Free Images -  iStock | Personal strength icon">
            <a:extLst>
              <a:ext uri="{FF2B5EF4-FFF2-40B4-BE49-F238E27FC236}">
                <a16:creationId xmlns:a16="http://schemas.microsoft.com/office/drawing/2014/main" id="{BD596239-9791-853B-29DE-696A819C70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31685" y="1530290"/>
            <a:ext cx="5829300" cy="388620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F004D068-C147-75E0-AEAD-65FFACCDC72D}"/>
              </a:ext>
            </a:extLst>
          </p:cNvPr>
          <p:cNvSpPr/>
          <p:nvPr/>
        </p:nvSpPr>
        <p:spPr>
          <a:xfrm rot="5400000">
            <a:off x="1912680" y="3164471"/>
            <a:ext cx="1908301" cy="4085040"/>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1ED10D14-4274-CC46-EAB6-1C77FE2D88F9}"/>
              </a:ext>
            </a:extLst>
          </p:cNvPr>
          <p:cNvSpPr txBox="1"/>
          <p:nvPr/>
        </p:nvSpPr>
        <p:spPr>
          <a:xfrm>
            <a:off x="882188" y="4252839"/>
            <a:ext cx="3884816" cy="1938992"/>
          </a:xfrm>
          <a:prstGeom prst="rect">
            <a:avLst/>
          </a:prstGeom>
          <a:noFill/>
        </p:spPr>
        <p:txBody>
          <a:bodyPr wrap="square" rtlCol="0">
            <a:spAutoFit/>
          </a:bodyPr>
          <a:lstStyle/>
          <a:p>
            <a:r>
              <a:rPr lang="en-GB" sz="2400" i="1" dirty="0">
                <a:latin typeface="+mj-lt"/>
              </a:rPr>
              <a:t>Furthering my fitness career, reading more books, applying my creative talents in other places and pursuing more advanced skills</a:t>
            </a:r>
          </a:p>
        </p:txBody>
      </p:sp>
      <p:pic>
        <p:nvPicPr>
          <p:cNvPr id="13" name="A3">
            <a:hlinkClick r:id="" action="ppaction://media"/>
            <a:extLst>
              <a:ext uri="{FF2B5EF4-FFF2-40B4-BE49-F238E27FC236}">
                <a16:creationId xmlns:a16="http://schemas.microsoft.com/office/drawing/2014/main" id="{32742246-3BF3-A553-7DB0-BF6D28BAEE0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6707" y="6124851"/>
            <a:ext cx="609600" cy="609600"/>
          </a:xfrm>
          <a:prstGeom prst="rect">
            <a:avLst/>
          </a:prstGeom>
        </p:spPr>
      </p:pic>
    </p:spTree>
    <p:extLst>
      <p:ext uri="{BB962C8B-B14F-4D97-AF65-F5344CB8AC3E}">
        <p14:creationId xmlns:p14="http://schemas.microsoft.com/office/powerpoint/2010/main" val="436093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357"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alpha val="4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335727A-305F-D412-067F-CB81D20BEF1C}"/>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C8805BF9-E932-E3BD-BBBB-EC0FA16D922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1077E935-C29E-FA38-0FDF-ADB5A56C53C1}"/>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8" name="Rectangle 7">
            <a:extLst>
              <a:ext uri="{FF2B5EF4-FFF2-40B4-BE49-F238E27FC236}">
                <a16:creationId xmlns:a16="http://schemas.microsoft.com/office/drawing/2014/main" id="{E6BE9D82-3F83-EE39-679C-AB0CF30205B4}"/>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7A4E8D67-7118-5F5C-EB0F-A419DF60ABC2}"/>
              </a:ext>
            </a:extLst>
          </p:cNvPr>
          <p:cNvSpPr/>
          <p:nvPr/>
        </p:nvSpPr>
        <p:spPr>
          <a:xfrm>
            <a:off x="145693" y="111645"/>
            <a:ext cx="8717451"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What are my personal shortcomings?</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6" name="Rectangle 15">
            <a:extLst>
              <a:ext uri="{FF2B5EF4-FFF2-40B4-BE49-F238E27FC236}">
                <a16:creationId xmlns:a16="http://schemas.microsoft.com/office/drawing/2014/main" id="{BC3CE639-A6B3-90E6-4CEA-A19766985770}"/>
              </a:ext>
            </a:extLst>
          </p:cNvPr>
          <p:cNvSpPr/>
          <p:nvPr/>
        </p:nvSpPr>
        <p:spPr>
          <a:xfrm rot="5400000">
            <a:off x="1149943" y="1422293"/>
            <a:ext cx="1586167" cy="2363825"/>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6FAE862F-04C5-B904-54A1-DEB0A21B58AD}"/>
              </a:ext>
            </a:extLst>
          </p:cNvPr>
          <p:cNvSpPr txBox="1"/>
          <p:nvPr/>
        </p:nvSpPr>
        <p:spPr>
          <a:xfrm>
            <a:off x="831835" y="1827629"/>
            <a:ext cx="4391634" cy="1569660"/>
          </a:xfrm>
          <a:prstGeom prst="rect">
            <a:avLst/>
          </a:prstGeom>
          <a:noFill/>
        </p:spPr>
        <p:txBody>
          <a:bodyPr wrap="square" rtlCol="0">
            <a:spAutoFit/>
          </a:bodyPr>
          <a:lstStyle/>
          <a:p>
            <a:r>
              <a:rPr lang="en-GB" sz="2400" i="1" dirty="0">
                <a:latin typeface="+mj-lt"/>
              </a:rPr>
              <a:t>Public speaking</a:t>
            </a:r>
          </a:p>
          <a:p>
            <a:r>
              <a:rPr lang="en-GB" sz="2400" i="1" dirty="0">
                <a:latin typeface="+mj-lt"/>
              </a:rPr>
              <a:t>Planning skills</a:t>
            </a:r>
          </a:p>
          <a:p>
            <a:r>
              <a:rPr lang="en-GB" sz="2400" i="1" dirty="0">
                <a:latin typeface="+mj-lt"/>
              </a:rPr>
              <a:t>Organisation</a:t>
            </a:r>
          </a:p>
          <a:p>
            <a:r>
              <a:rPr lang="en-GB" sz="2400" i="1" dirty="0">
                <a:latin typeface="+mj-lt"/>
              </a:rPr>
              <a:t>Motivation</a:t>
            </a:r>
          </a:p>
        </p:txBody>
      </p:sp>
      <p:sp>
        <p:nvSpPr>
          <p:cNvPr id="2" name="TextBox 1">
            <a:extLst>
              <a:ext uri="{FF2B5EF4-FFF2-40B4-BE49-F238E27FC236}">
                <a16:creationId xmlns:a16="http://schemas.microsoft.com/office/drawing/2014/main" id="{27041774-E0A7-BC0E-E4B5-86DE59D611C3}"/>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9" name="Rectangle 18">
            <a:extLst>
              <a:ext uri="{FF2B5EF4-FFF2-40B4-BE49-F238E27FC236}">
                <a16:creationId xmlns:a16="http://schemas.microsoft.com/office/drawing/2014/main" id="{4C407B25-7B7E-5E37-6BAD-43320EA762EB}"/>
              </a:ext>
            </a:extLst>
          </p:cNvPr>
          <p:cNvSpPr/>
          <p:nvPr/>
        </p:nvSpPr>
        <p:spPr>
          <a:xfrm rot="5400000">
            <a:off x="6041169" y="954262"/>
            <a:ext cx="3906099" cy="5832879"/>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760F47BD-5BD3-6FF1-239A-9307F5E9D2DE}"/>
              </a:ext>
            </a:extLst>
          </p:cNvPr>
          <p:cNvPicPr>
            <a:picLocks noChangeAspect="1"/>
          </p:cNvPicPr>
          <p:nvPr/>
        </p:nvPicPr>
        <p:blipFill>
          <a:blip r:embed="rId5"/>
          <a:stretch>
            <a:fillRect/>
          </a:stretch>
        </p:blipFill>
        <p:spPr>
          <a:xfrm>
            <a:off x="5149050" y="2076141"/>
            <a:ext cx="5684672" cy="3676851"/>
          </a:xfrm>
          <a:prstGeom prst="rect">
            <a:avLst/>
          </a:prstGeom>
        </p:spPr>
      </p:pic>
      <p:sp>
        <p:nvSpPr>
          <p:cNvPr id="12" name="Rectangle 11">
            <a:extLst>
              <a:ext uri="{FF2B5EF4-FFF2-40B4-BE49-F238E27FC236}">
                <a16:creationId xmlns:a16="http://schemas.microsoft.com/office/drawing/2014/main" id="{FA982B2F-B62A-CA9F-CA0A-6A26FCAD5066}"/>
              </a:ext>
            </a:extLst>
          </p:cNvPr>
          <p:cNvSpPr/>
          <p:nvPr/>
        </p:nvSpPr>
        <p:spPr>
          <a:xfrm rot="5400000">
            <a:off x="1753551" y="2771731"/>
            <a:ext cx="2056829" cy="4041706"/>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C1806711-400A-E8A5-CAE8-9AAA437CBA59}"/>
              </a:ext>
            </a:extLst>
          </p:cNvPr>
          <p:cNvSpPr txBox="1"/>
          <p:nvPr/>
        </p:nvSpPr>
        <p:spPr>
          <a:xfrm>
            <a:off x="831835" y="3764169"/>
            <a:ext cx="4391634" cy="1938992"/>
          </a:xfrm>
          <a:prstGeom prst="rect">
            <a:avLst/>
          </a:prstGeom>
          <a:noFill/>
        </p:spPr>
        <p:txBody>
          <a:bodyPr wrap="square" rtlCol="0">
            <a:spAutoFit/>
          </a:bodyPr>
          <a:lstStyle/>
          <a:p>
            <a:r>
              <a:rPr lang="en-GB" sz="2400" i="1" dirty="0">
                <a:latin typeface="+mj-lt"/>
              </a:rPr>
              <a:t>Speaking more in social places</a:t>
            </a:r>
          </a:p>
          <a:p>
            <a:r>
              <a:rPr lang="en-GB" sz="2400" i="1" dirty="0">
                <a:latin typeface="+mj-lt"/>
              </a:rPr>
              <a:t>Keeping a journal of my tasks</a:t>
            </a:r>
          </a:p>
          <a:p>
            <a:r>
              <a:rPr lang="en-GB" sz="2400" i="1" dirty="0">
                <a:latin typeface="+mj-lt"/>
              </a:rPr>
              <a:t>Making plans effectively</a:t>
            </a:r>
          </a:p>
          <a:p>
            <a:r>
              <a:rPr lang="en-GB" sz="2400" i="1" dirty="0">
                <a:latin typeface="+mj-lt"/>
              </a:rPr>
              <a:t>Forcing myself to do something productive every day</a:t>
            </a:r>
          </a:p>
        </p:txBody>
      </p:sp>
      <p:pic>
        <p:nvPicPr>
          <p:cNvPr id="14" name="A4">
            <a:hlinkClick r:id="" action="ppaction://media"/>
            <a:extLst>
              <a:ext uri="{FF2B5EF4-FFF2-40B4-BE49-F238E27FC236}">
                <a16:creationId xmlns:a16="http://schemas.microsoft.com/office/drawing/2014/main" id="{60468F9B-F630-585D-4A12-B81894282AF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6707" y="6124851"/>
            <a:ext cx="609600" cy="609600"/>
          </a:xfrm>
          <a:prstGeom prst="rect">
            <a:avLst/>
          </a:prstGeom>
        </p:spPr>
      </p:pic>
    </p:spTree>
    <p:extLst>
      <p:ext uri="{BB962C8B-B14F-4D97-AF65-F5344CB8AC3E}">
        <p14:creationId xmlns:p14="http://schemas.microsoft.com/office/powerpoint/2010/main" val="3775991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690"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alpha val="4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60D51AD-4CE4-2AC9-859C-FEBDE796C308}"/>
              </a:ext>
            </a:extLst>
          </p:cNvPr>
          <p:cNvSpPr/>
          <p:nvPr/>
        </p:nvSpPr>
        <p:spPr>
          <a:xfrm rot="5400000">
            <a:off x="1976399" y="1671603"/>
            <a:ext cx="3259854" cy="5699782"/>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D335727A-305F-D412-067F-CB81D20BEF1C}"/>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C8805BF9-E932-E3BD-BBBB-EC0FA16D922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1077E935-C29E-FA38-0FDF-ADB5A56C53C1}"/>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8" name="Rectangle 7">
            <a:extLst>
              <a:ext uri="{FF2B5EF4-FFF2-40B4-BE49-F238E27FC236}">
                <a16:creationId xmlns:a16="http://schemas.microsoft.com/office/drawing/2014/main" id="{E6BE9D82-3F83-EE39-679C-AB0CF30205B4}"/>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7A4E8D67-7118-5F5C-EB0F-A419DF60ABC2}"/>
              </a:ext>
            </a:extLst>
          </p:cNvPr>
          <p:cNvSpPr/>
          <p:nvPr/>
        </p:nvSpPr>
        <p:spPr>
          <a:xfrm>
            <a:off x="145693" y="111645"/>
            <a:ext cx="5726248" cy="923330"/>
          </a:xfrm>
          <a:prstGeom prst="rect">
            <a:avLst/>
          </a:prstGeom>
          <a:noFill/>
        </p:spPr>
        <p:txBody>
          <a:bodyPr wrap="none" lIns="91440" tIns="45720" rIns="91440" bIns="45720">
            <a:spAutoFit/>
          </a:bodyPr>
          <a:lstStyle/>
          <a:p>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The Automobile Industry</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5" name="Rectangle 14">
            <a:extLst>
              <a:ext uri="{FF2B5EF4-FFF2-40B4-BE49-F238E27FC236}">
                <a16:creationId xmlns:a16="http://schemas.microsoft.com/office/drawing/2014/main" id="{0E2F76F1-7ED5-4712-2CF6-C1FFD1FE816C}"/>
              </a:ext>
            </a:extLst>
          </p:cNvPr>
          <p:cNvSpPr/>
          <p:nvPr/>
        </p:nvSpPr>
        <p:spPr>
          <a:xfrm rot="5400000">
            <a:off x="7562077" y="-1768676"/>
            <a:ext cx="1358210" cy="725001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BC3CE639-A6B3-90E6-4CEA-A19766985770}"/>
              </a:ext>
            </a:extLst>
          </p:cNvPr>
          <p:cNvSpPr/>
          <p:nvPr/>
        </p:nvSpPr>
        <p:spPr>
          <a:xfrm rot="5400000">
            <a:off x="1712760" y="-208988"/>
            <a:ext cx="1358208" cy="413779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6FAE862F-04C5-B904-54A1-DEB0A21B58AD}"/>
              </a:ext>
            </a:extLst>
          </p:cNvPr>
          <p:cNvSpPr txBox="1"/>
          <p:nvPr/>
        </p:nvSpPr>
        <p:spPr>
          <a:xfrm>
            <a:off x="325808" y="1180806"/>
            <a:ext cx="4067079" cy="1200329"/>
          </a:xfrm>
          <a:prstGeom prst="rect">
            <a:avLst/>
          </a:prstGeom>
          <a:noFill/>
        </p:spPr>
        <p:txBody>
          <a:bodyPr wrap="square" rtlCol="0">
            <a:spAutoFit/>
          </a:bodyPr>
          <a:lstStyle/>
          <a:p>
            <a:r>
              <a:rPr lang="en-GB" sz="2400" i="1" dirty="0">
                <a:latin typeface="+mj-lt"/>
              </a:rPr>
              <a:t>There are approximately 40.8 million cars licensed and registered in the UK</a:t>
            </a:r>
          </a:p>
        </p:txBody>
      </p:sp>
      <p:sp>
        <p:nvSpPr>
          <p:cNvPr id="2" name="TextBox 1">
            <a:extLst>
              <a:ext uri="{FF2B5EF4-FFF2-40B4-BE49-F238E27FC236}">
                <a16:creationId xmlns:a16="http://schemas.microsoft.com/office/drawing/2014/main" id="{3D660292-EEDF-A036-C773-C2653397AB22}"/>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9" name="TextBox 8">
            <a:extLst>
              <a:ext uri="{FF2B5EF4-FFF2-40B4-BE49-F238E27FC236}">
                <a16:creationId xmlns:a16="http://schemas.microsoft.com/office/drawing/2014/main" id="{EE1D3834-972F-5617-97D3-A8A39E64085A}"/>
              </a:ext>
            </a:extLst>
          </p:cNvPr>
          <p:cNvSpPr txBox="1"/>
          <p:nvPr/>
        </p:nvSpPr>
        <p:spPr>
          <a:xfrm>
            <a:off x="4616174" y="1193731"/>
            <a:ext cx="7432376" cy="1200329"/>
          </a:xfrm>
          <a:prstGeom prst="rect">
            <a:avLst/>
          </a:prstGeom>
          <a:noFill/>
        </p:spPr>
        <p:txBody>
          <a:bodyPr wrap="square" rtlCol="0">
            <a:spAutoFit/>
          </a:bodyPr>
          <a:lstStyle/>
          <a:p>
            <a:r>
              <a:rPr lang="en-GB" sz="2400" i="1" dirty="0">
                <a:effectLst/>
                <a:latin typeface="+mj-lt"/>
              </a:rPr>
              <a:t>The car industry in the United Kingdom is vast and healthy, being a sector </a:t>
            </a:r>
            <a:r>
              <a:rPr lang="en-GB" sz="2400" i="1" dirty="0">
                <a:latin typeface="+mj-lt"/>
              </a:rPr>
              <a:t>of continuous economic growth since the late 19</a:t>
            </a:r>
            <a:r>
              <a:rPr lang="en-GB" sz="2400" i="1" baseline="30000" dirty="0">
                <a:latin typeface="+mj-lt"/>
              </a:rPr>
              <a:t>th</a:t>
            </a:r>
            <a:r>
              <a:rPr lang="en-GB" sz="2400" i="1" dirty="0">
                <a:latin typeface="+mj-lt"/>
              </a:rPr>
              <a:t> century</a:t>
            </a:r>
          </a:p>
        </p:txBody>
      </p:sp>
      <p:sp>
        <p:nvSpPr>
          <p:cNvPr id="11" name="Rectangle 10">
            <a:extLst>
              <a:ext uri="{FF2B5EF4-FFF2-40B4-BE49-F238E27FC236}">
                <a16:creationId xmlns:a16="http://schemas.microsoft.com/office/drawing/2014/main" id="{8EC3C629-4191-139C-AB4C-1A78750683C3}"/>
              </a:ext>
            </a:extLst>
          </p:cNvPr>
          <p:cNvSpPr/>
          <p:nvPr/>
        </p:nvSpPr>
        <p:spPr>
          <a:xfrm rot="5400000">
            <a:off x="7050289" y="2460317"/>
            <a:ext cx="3595058" cy="4506639"/>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D88C6647-3694-F4B0-7684-6E4B3493E43F}"/>
              </a:ext>
            </a:extLst>
          </p:cNvPr>
          <p:cNvSpPr txBox="1"/>
          <p:nvPr/>
        </p:nvSpPr>
        <p:spPr>
          <a:xfrm>
            <a:off x="6633798" y="2981606"/>
            <a:ext cx="4467339" cy="3529559"/>
          </a:xfrm>
          <a:prstGeom prst="rect">
            <a:avLst/>
          </a:prstGeom>
          <a:noFill/>
        </p:spPr>
        <p:txBody>
          <a:bodyPr wrap="square" rtlCol="0">
            <a:spAutoFit/>
          </a:bodyPr>
          <a:lstStyle/>
          <a:p>
            <a:r>
              <a:rPr lang="en-GB" sz="2400" i="1" dirty="0">
                <a:latin typeface="+mj-lt"/>
              </a:rPr>
              <a:t>The biggest reason why this industry is so robust and reliable is that everyone needs transport, and Brits favour personal freedom in their methods of getting around, being a skilled mechanic is a highly sought after career as it can be applied anywhere in the country even during times of recession. </a:t>
            </a:r>
          </a:p>
        </p:txBody>
      </p:sp>
      <p:pic>
        <p:nvPicPr>
          <p:cNvPr id="3074" name="Picture 2" descr="No-deal Brexit 'threatens viability of UK car industry' | Financial Times">
            <a:extLst>
              <a:ext uri="{FF2B5EF4-FFF2-40B4-BE49-F238E27FC236}">
                <a16:creationId xmlns:a16="http://schemas.microsoft.com/office/drawing/2014/main" id="{BF24793B-0513-ABD7-6F8C-589AD7DC206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498" y="2980859"/>
            <a:ext cx="5497723" cy="3092469"/>
          </a:xfrm>
          <a:prstGeom prst="rect">
            <a:avLst/>
          </a:prstGeom>
          <a:noFill/>
          <a:extLst>
            <a:ext uri="{909E8E84-426E-40DD-AFC4-6F175D3DCCD1}">
              <a14:hiddenFill xmlns:a14="http://schemas.microsoft.com/office/drawing/2010/main">
                <a:solidFill>
                  <a:srgbClr val="FFFFFF"/>
                </a:solidFill>
              </a14:hiddenFill>
            </a:ext>
          </a:extLst>
        </p:spPr>
      </p:pic>
      <p:pic>
        <p:nvPicPr>
          <p:cNvPr id="4" name="A5">
            <a:hlinkClick r:id="" action="ppaction://media"/>
            <a:extLst>
              <a:ext uri="{FF2B5EF4-FFF2-40B4-BE49-F238E27FC236}">
                <a16:creationId xmlns:a16="http://schemas.microsoft.com/office/drawing/2014/main" id="{79B5C683-88CF-65EC-C449-DA9FCD3B37B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5565" y="6124851"/>
            <a:ext cx="609600" cy="609600"/>
          </a:xfrm>
          <a:prstGeom prst="rect">
            <a:avLst/>
          </a:prstGeom>
        </p:spPr>
      </p:pic>
    </p:spTree>
    <p:extLst>
      <p:ext uri="{BB962C8B-B14F-4D97-AF65-F5344CB8AC3E}">
        <p14:creationId xmlns:p14="http://schemas.microsoft.com/office/powerpoint/2010/main" val="1097184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7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alpha val="40000"/>
          </a:schemeClr>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C7E093C-36E0-C5DD-D297-EE1BF8E3E7A0}"/>
              </a:ext>
            </a:extLst>
          </p:cNvPr>
          <p:cNvSpPr/>
          <p:nvPr/>
        </p:nvSpPr>
        <p:spPr>
          <a:xfrm rot="5400000">
            <a:off x="1201962" y="2682853"/>
            <a:ext cx="2784907" cy="4097209"/>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D335727A-305F-D412-067F-CB81D20BEF1C}"/>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C8805BF9-E932-E3BD-BBBB-EC0FA16D922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1077E935-C29E-FA38-0FDF-ADB5A56C53C1}"/>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8" name="Rectangle 7">
            <a:extLst>
              <a:ext uri="{FF2B5EF4-FFF2-40B4-BE49-F238E27FC236}">
                <a16:creationId xmlns:a16="http://schemas.microsoft.com/office/drawing/2014/main" id="{E6BE9D82-3F83-EE39-679C-AB0CF30205B4}"/>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7A4E8D67-7118-5F5C-EB0F-A419DF60ABC2}"/>
              </a:ext>
            </a:extLst>
          </p:cNvPr>
          <p:cNvSpPr/>
          <p:nvPr/>
        </p:nvSpPr>
        <p:spPr>
          <a:xfrm>
            <a:off x="145693" y="111645"/>
            <a:ext cx="5783956" cy="923330"/>
          </a:xfrm>
          <a:prstGeom prst="rect">
            <a:avLst/>
          </a:prstGeom>
          <a:noFill/>
        </p:spPr>
        <p:txBody>
          <a:bodyPr wrap="none" lIns="91440" tIns="45720" rIns="91440" bIns="45720">
            <a:spAutoFit/>
          </a:bodyPr>
          <a:lstStyle/>
          <a:p>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Being </a:t>
            </a:r>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a model mechanic</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6" name="Rectangle 15">
            <a:extLst>
              <a:ext uri="{FF2B5EF4-FFF2-40B4-BE49-F238E27FC236}">
                <a16:creationId xmlns:a16="http://schemas.microsoft.com/office/drawing/2014/main" id="{BC3CE639-A6B3-90E6-4CEA-A19766985770}"/>
              </a:ext>
            </a:extLst>
          </p:cNvPr>
          <p:cNvSpPr/>
          <p:nvPr/>
        </p:nvSpPr>
        <p:spPr>
          <a:xfrm rot="5400000">
            <a:off x="818807" y="1089342"/>
            <a:ext cx="1745666" cy="2291656"/>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6FAE862F-04C5-B904-54A1-DEB0A21B58AD}"/>
              </a:ext>
            </a:extLst>
          </p:cNvPr>
          <p:cNvSpPr txBox="1"/>
          <p:nvPr/>
        </p:nvSpPr>
        <p:spPr>
          <a:xfrm>
            <a:off x="641410" y="1425877"/>
            <a:ext cx="2160529" cy="1569660"/>
          </a:xfrm>
          <a:prstGeom prst="rect">
            <a:avLst/>
          </a:prstGeom>
          <a:noFill/>
        </p:spPr>
        <p:txBody>
          <a:bodyPr wrap="square" rtlCol="0">
            <a:spAutoFit/>
          </a:bodyPr>
          <a:lstStyle/>
          <a:p>
            <a:r>
              <a:rPr lang="en-GB" sz="2400" i="1" dirty="0">
                <a:latin typeface="+mj-lt"/>
              </a:rPr>
              <a:t>Apprenticeships</a:t>
            </a:r>
          </a:p>
          <a:p>
            <a:r>
              <a:rPr lang="en-GB" sz="2400" i="1" dirty="0">
                <a:latin typeface="+mj-lt"/>
              </a:rPr>
              <a:t>Trade schools</a:t>
            </a:r>
          </a:p>
          <a:p>
            <a:r>
              <a:rPr lang="en-GB" sz="2400" i="1" dirty="0">
                <a:latin typeface="+mj-lt"/>
              </a:rPr>
              <a:t>Tutorials</a:t>
            </a:r>
          </a:p>
          <a:p>
            <a:r>
              <a:rPr lang="en-GB" sz="2400" i="1" dirty="0">
                <a:latin typeface="+mj-lt"/>
              </a:rPr>
              <a:t>Book reading</a:t>
            </a:r>
          </a:p>
        </p:txBody>
      </p:sp>
      <p:sp>
        <p:nvSpPr>
          <p:cNvPr id="2" name="TextBox 1">
            <a:extLst>
              <a:ext uri="{FF2B5EF4-FFF2-40B4-BE49-F238E27FC236}">
                <a16:creationId xmlns:a16="http://schemas.microsoft.com/office/drawing/2014/main" id="{E94D22E2-E96E-7ED2-1ACE-2FD70A451036}"/>
              </a:ext>
            </a:extLst>
          </p:cNvPr>
          <p:cNvSpPr txBox="1"/>
          <p:nvPr/>
        </p:nvSpPr>
        <p:spPr>
          <a:xfrm>
            <a:off x="145693" y="6284864"/>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56" name="Rectangle 55">
            <a:extLst>
              <a:ext uri="{FF2B5EF4-FFF2-40B4-BE49-F238E27FC236}">
                <a16:creationId xmlns:a16="http://schemas.microsoft.com/office/drawing/2014/main" id="{AEEBB9FA-98CB-B639-1F61-6877855B2E36}"/>
              </a:ext>
            </a:extLst>
          </p:cNvPr>
          <p:cNvSpPr/>
          <p:nvPr/>
        </p:nvSpPr>
        <p:spPr>
          <a:xfrm rot="5400000">
            <a:off x="6377920" y="-1951219"/>
            <a:ext cx="1745665" cy="8367371"/>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i="1">
                <a:latin typeface="+mj-lt"/>
              </a:rPr>
              <a:t>Apprenticeships</a:t>
            </a:r>
          </a:p>
          <a:p>
            <a:r>
              <a:rPr lang="en-GB" sz="1800" i="1">
                <a:latin typeface="+mj-lt"/>
              </a:rPr>
              <a:t>Trade schools</a:t>
            </a:r>
          </a:p>
          <a:p>
            <a:r>
              <a:rPr lang="en-GB" sz="1800" i="1">
                <a:latin typeface="+mj-lt"/>
              </a:rPr>
              <a:t>Tutorials</a:t>
            </a:r>
          </a:p>
          <a:p>
            <a:r>
              <a:rPr lang="en-GB" sz="1800" i="1">
                <a:latin typeface="+mj-lt"/>
              </a:rPr>
              <a:t>Book reading</a:t>
            </a:r>
            <a:endParaRPr lang="en-GB" sz="1800" i="1" dirty="0">
              <a:latin typeface="+mj-lt"/>
            </a:endParaRPr>
          </a:p>
        </p:txBody>
      </p:sp>
      <p:sp>
        <p:nvSpPr>
          <p:cNvPr id="44" name="TextBox 43">
            <a:extLst>
              <a:ext uri="{FF2B5EF4-FFF2-40B4-BE49-F238E27FC236}">
                <a16:creationId xmlns:a16="http://schemas.microsoft.com/office/drawing/2014/main" id="{B627C809-B8D9-12D9-93E1-17513C96A166}"/>
              </a:ext>
            </a:extLst>
          </p:cNvPr>
          <p:cNvSpPr txBox="1"/>
          <p:nvPr/>
        </p:nvSpPr>
        <p:spPr>
          <a:xfrm>
            <a:off x="3162667" y="1359634"/>
            <a:ext cx="8271771" cy="1569660"/>
          </a:xfrm>
          <a:prstGeom prst="rect">
            <a:avLst/>
          </a:prstGeom>
          <a:noFill/>
        </p:spPr>
        <p:txBody>
          <a:bodyPr wrap="square" rtlCol="0">
            <a:spAutoFit/>
          </a:bodyPr>
          <a:lstStyle/>
          <a:p>
            <a:r>
              <a:rPr lang="en-GB" sz="2400" i="1" dirty="0">
                <a:latin typeface="+mj-lt"/>
              </a:rPr>
              <a:t>I can apply many of my personal employability skills in this field, Firstly would be adaptability and creativity. Fixing things would be my job and achieving that takes tenacity, adaptability as well as figuring out creative ways to complete set complex tasks</a:t>
            </a:r>
          </a:p>
        </p:txBody>
      </p:sp>
      <p:pic>
        <p:nvPicPr>
          <p:cNvPr id="4098" name="Picture 2" descr="Importance of Having A Reliable Mechanic | Car Mechanic Wilmington NC">
            <a:extLst>
              <a:ext uri="{FF2B5EF4-FFF2-40B4-BE49-F238E27FC236}">
                <a16:creationId xmlns:a16="http://schemas.microsoft.com/office/drawing/2014/main" id="{FFB48643-206C-02CA-1415-90258B9CDE2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2346" y="3425010"/>
            <a:ext cx="3898664" cy="2599109"/>
          </a:xfrm>
          <a:prstGeom prst="rect">
            <a:avLst/>
          </a:prstGeom>
          <a:noFill/>
          <a:extLst>
            <a:ext uri="{909E8E84-426E-40DD-AFC4-6F175D3DCCD1}">
              <a14:hiddenFill xmlns:a14="http://schemas.microsoft.com/office/drawing/2010/main">
                <a:solidFill>
                  <a:srgbClr val="FFFFFF"/>
                </a:solidFill>
              </a14:hiddenFill>
            </a:ext>
          </a:extLst>
        </p:spPr>
      </p:pic>
      <p:sp>
        <p:nvSpPr>
          <p:cNvPr id="46" name="Rectangle 45">
            <a:extLst>
              <a:ext uri="{FF2B5EF4-FFF2-40B4-BE49-F238E27FC236}">
                <a16:creationId xmlns:a16="http://schemas.microsoft.com/office/drawing/2014/main" id="{3C9ED872-CB14-6472-CA9E-686AF00B6FAD}"/>
              </a:ext>
            </a:extLst>
          </p:cNvPr>
          <p:cNvSpPr/>
          <p:nvPr/>
        </p:nvSpPr>
        <p:spPr>
          <a:xfrm rot="5400000">
            <a:off x="7109352" y="1022276"/>
            <a:ext cx="1745665" cy="6379122"/>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i="1" dirty="0">
                <a:latin typeface="+mj-lt"/>
              </a:rPr>
              <a:t>Apprenticeships</a:t>
            </a:r>
          </a:p>
          <a:p>
            <a:r>
              <a:rPr lang="en-GB" sz="1800" i="1" dirty="0">
                <a:latin typeface="+mj-lt"/>
              </a:rPr>
              <a:t>Trade schools</a:t>
            </a:r>
          </a:p>
          <a:p>
            <a:r>
              <a:rPr lang="en-GB" sz="1800" i="1" dirty="0">
                <a:latin typeface="+mj-lt"/>
              </a:rPr>
              <a:t>Tutorials</a:t>
            </a:r>
          </a:p>
          <a:p>
            <a:r>
              <a:rPr lang="en-GB" sz="1800" i="1" dirty="0">
                <a:latin typeface="+mj-lt"/>
              </a:rPr>
              <a:t>Book reading</a:t>
            </a:r>
          </a:p>
        </p:txBody>
      </p:sp>
      <p:sp>
        <p:nvSpPr>
          <p:cNvPr id="50" name="TextBox 49">
            <a:extLst>
              <a:ext uri="{FF2B5EF4-FFF2-40B4-BE49-F238E27FC236}">
                <a16:creationId xmlns:a16="http://schemas.microsoft.com/office/drawing/2014/main" id="{3C8AE6C8-52F4-9F38-5368-6884C0CABB59}"/>
              </a:ext>
            </a:extLst>
          </p:cNvPr>
          <p:cNvSpPr txBox="1"/>
          <p:nvPr/>
        </p:nvSpPr>
        <p:spPr>
          <a:xfrm>
            <a:off x="4885508" y="3425010"/>
            <a:ext cx="6151604" cy="1569660"/>
          </a:xfrm>
          <a:prstGeom prst="rect">
            <a:avLst/>
          </a:prstGeom>
          <a:noFill/>
        </p:spPr>
        <p:txBody>
          <a:bodyPr wrap="square" rtlCol="0">
            <a:spAutoFit/>
          </a:bodyPr>
          <a:lstStyle/>
          <a:p>
            <a:r>
              <a:rPr lang="en-GB" sz="2400" i="1" dirty="0">
                <a:latin typeface="+mj-lt"/>
              </a:rPr>
              <a:t>The best way I can get into a career in this industry the best way would be to attend a trade school or find a good apprenticeship program with an experienced individual in the industry</a:t>
            </a:r>
          </a:p>
        </p:txBody>
      </p:sp>
      <p:sp>
        <p:nvSpPr>
          <p:cNvPr id="51" name="Rectangle 50">
            <a:extLst>
              <a:ext uri="{FF2B5EF4-FFF2-40B4-BE49-F238E27FC236}">
                <a16:creationId xmlns:a16="http://schemas.microsoft.com/office/drawing/2014/main" id="{476B9895-5CA6-2A6B-5393-4C6E8D8EE5F0}"/>
              </a:ext>
            </a:extLst>
          </p:cNvPr>
          <p:cNvSpPr/>
          <p:nvPr/>
        </p:nvSpPr>
        <p:spPr>
          <a:xfrm rot="5400000">
            <a:off x="7342993" y="2669700"/>
            <a:ext cx="1278384" cy="6379124"/>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i="1" dirty="0">
                <a:latin typeface="+mj-lt"/>
              </a:rPr>
              <a:t>Apprenticeships</a:t>
            </a:r>
          </a:p>
          <a:p>
            <a:r>
              <a:rPr lang="en-GB" sz="1800" i="1" dirty="0">
                <a:latin typeface="+mj-lt"/>
              </a:rPr>
              <a:t>Trade schools</a:t>
            </a:r>
          </a:p>
          <a:p>
            <a:r>
              <a:rPr lang="en-GB" sz="1800" i="1" dirty="0">
                <a:latin typeface="+mj-lt"/>
              </a:rPr>
              <a:t>Tutorials</a:t>
            </a:r>
          </a:p>
          <a:p>
            <a:r>
              <a:rPr lang="en-GB" sz="1800" i="1" dirty="0">
                <a:latin typeface="+mj-lt"/>
              </a:rPr>
              <a:t>Book reading</a:t>
            </a:r>
          </a:p>
        </p:txBody>
      </p:sp>
      <p:sp>
        <p:nvSpPr>
          <p:cNvPr id="52" name="TextBox 51">
            <a:extLst>
              <a:ext uri="{FF2B5EF4-FFF2-40B4-BE49-F238E27FC236}">
                <a16:creationId xmlns:a16="http://schemas.microsoft.com/office/drawing/2014/main" id="{8B062427-E1C0-8449-B4F5-4AFD161D5997}"/>
              </a:ext>
            </a:extLst>
          </p:cNvPr>
          <p:cNvSpPr txBox="1"/>
          <p:nvPr/>
        </p:nvSpPr>
        <p:spPr>
          <a:xfrm>
            <a:off x="4870542" y="5233790"/>
            <a:ext cx="6301206" cy="1200329"/>
          </a:xfrm>
          <a:prstGeom prst="rect">
            <a:avLst/>
          </a:prstGeom>
          <a:noFill/>
        </p:spPr>
        <p:txBody>
          <a:bodyPr wrap="square" rtlCol="0">
            <a:spAutoFit/>
          </a:bodyPr>
          <a:lstStyle/>
          <a:p>
            <a:r>
              <a:rPr lang="en-GB" sz="2400" i="1" dirty="0">
                <a:latin typeface="+mj-lt"/>
              </a:rPr>
              <a:t>I already possess a great depth of knowledge on fixing cars, which is entirely self taught as I enjoy learning about cars, I find it as a rewarding hobby</a:t>
            </a:r>
          </a:p>
        </p:txBody>
      </p:sp>
      <p:pic>
        <p:nvPicPr>
          <p:cNvPr id="53" name="A6">
            <a:hlinkClick r:id="" action="ppaction://media"/>
            <a:extLst>
              <a:ext uri="{FF2B5EF4-FFF2-40B4-BE49-F238E27FC236}">
                <a16:creationId xmlns:a16="http://schemas.microsoft.com/office/drawing/2014/main" id="{EFB86FEC-6E6A-731F-D5C0-B1B6CBB44A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6707" y="6135872"/>
            <a:ext cx="609600" cy="609600"/>
          </a:xfrm>
          <a:prstGeom prst="rect">
            <a:avLst/>
          </a:prstGeom>
        </p:spPr>
      </p:pic>
    </p:spTree>
    <p:extLst>
      <p:ext uri="{BB962C8B-B14F-4D97-AF65-F5344CB8AC3E}">
        <p14:creationId xmlns:p14="http://schemas.microsoft.com/office/powerpoint/2010/main" val="4232737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873" fill="hold"/>
                                        <p:tgtEl>
                                          <p:spTgt spid="5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6666FF">
            <a:alpha val="40000"/>
          </a:srgb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335727A-305F-D412-067F-CB81D20BEF1C}"/>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C8805BF9-E932-E3BD-BBBB-EC0FA16D922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1077E935-C29E-FA38-0FDF-ADB5A56C53C1}"/>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8" name="Rectangle 7">
            <a:extLst>
              <a:ext uri="{FF2B5EF4-FFF2-40B4-BE49-F238E27FC236}">
                <a16:creationId xmlns:a16="http://schemas.microsoft.com/office/drawing/2014/main" id="{E6BE9D82-3F83-EE39-679C-AB0CF30205B4}"/>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7A4E8D67-7118-5F5C-EB0F-A419DF60ABC2}"/>
              </a:ext>
            </a:extLst>
          </p:cNvPr>
          <p:cNvSpPr/>
          <p:nvPr/>
        </p:nvSpPr>
        <p:spPr>
          <a:xfrm>
            <a:off x="145693" y="111645"/>
            <a:ext cx="6017994"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Being a Jack of all trades</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5" name="Rectangle 14">
            <a:extLst>
              <a:ext uri="{FF2B5EF4-FFF2-40B4-BE49-F238E27FC236}">
                <a16:creationId xmlns:a16="http://schemas.microsoft.com/office/drawing/2014/main" id="{0E2F76F1-7ED5-4712-2CF6-C1FFD1FE816C}"/>
              </a:ext>
            </a:extLst>
          </p:cNvPr>
          <p:cNvSpPr/>
          <p:nvPr/>
        </p:nvSpPr>
        <p:spPr>
          <a:xfrm rot="5400000">
            <a:off x="3478150" y="1383614"/>
            <a:ext cx="4329638" cy="4001409"/>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BC3CE639-A6B3-90E6-4CEA-A19766985770}"/>
              </a:ext>
            </a:extLst>
          </p:cNvPr>
          <p:cNvSpPr/>
          <p:nvPr/>
        </p:nvSpPr>
        <p:spPr>
          <a:xfrm rot="5400000">
            <a:off x="-498162" y="2270599"/>
            <a:ext cx="5043409" cy="2941214"/>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6F07C2CC-0636-F459-D1EC-83143F55973B}"/>
              </a:ext>
            </a:extLst>
          </p:cNvPr>
          <p:cNvSpPr/>
          <p:nvPr/>
        </p:nvSpPr>
        <p:spPr>
          <a:xfrm>
            <a:off x="5124225" y="3423767"/>
            <a:ext cx="2139761" cy="64232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CA369557-4859-B4F1-49EC-51632BD0249A}"/>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tx1">
                    <a:lumMod val="65000"/>
                    <a:lumOff val="35000"/>
                  </a:schemeClr>
                </a:solidFill>
                <a:latin typeface="+mj-lt"/>
              </a:rPr>
              <a:t>Harri Gerald Dendle</a:t>
            </a:r>
          </a:p>
          <a:p>
            <a:pPr algn="just"/>
            <a:r>
              <a:rPr lang="en-GB" sz="1200" b="1" dirty="0">
                <a:solidFill>
                  <a:schemeClr val="tx1">
                    <a:lumMod val="65000"/>
                    <a:lumOff val="35000"/>
                  </a:schemeClr>
                </a:solidFill>
                <a:latin typeface="+mj-lt"/>
              </a:rPr>
              <a:t>Student No. 2103763</a:t>
            </a:r>
          </a:p>
        </p:txBody>
      </p:sp>
      <p:sp>
        <p:nvSpPr>
          <p:cNvPr id="10" name="TextBox 9">
            <a:extLst>
              <a:ext uri="{FF2B5EF4-FFF2-40B4-BE49-F238E27FC236}">
                <a16:creationId xmlns:a16="http://schemas.microsoft.com/office/drawing/2014/main" id="{024C22AD-68E6-4343-16A4-2231A7084C3B}"/>
              </a:ext>
            </a:extLst>
          </p:cNvPr>
          <p:cNvSpPr txBox="1"/>
          <p:nvPr/>
        </p:nvSpPr>
        <p:spPr>
          <a:xfrm>
            <a:off x="552938" y="1219500"/>
            <a:ext cx="2802822" cy="4893647"/>
          </a:xfrm>
          <a:prstGeom prst="rect">
            <a:avLst/>
          </a:prstGeom>
          <a:noFill/>
        </p:spPr>
        <p:txBody>
          <a:bodyPr wrap="square" rtlCol="0">
            <a:spAutoFit/>
          </a:bodyPr>
          <a:lstStyle/>
          <a:p>
            <a:r>
              <a:rPr lang="en-GB" sz="2400" i="1" dirty="0">
                <a:latin typeface="+mj-lt"/>
              </a:rPr>
              <a:t>Being able to perform many different kinds of work effectively is a very valuable unique selling point to employers. It means you can effectively cover a much wider area of employment, you can be more flexible in your tasks and hours.</a:t>
            </a:r>
          </a:p>
        </p:txBody>
      </p:sp>
      <p:sp>
        <p:nvSpPr>
          <p:cNvPr id="11" name="Rectangle 10">
            <a:extLst>
              <a:ext uri="{FF2B5EF4-FFF2-40B4-BE49-F238E27FC236}">
                <a16:creationId xmlns:a16="http://schemas.microsoft.com/office/drawing/2014/main" id="{26387E59-A4C9-BB39-72A9-5F13E4E1B3B9}"/>
              </a:ext>
            </a:extLst>
          </p:cNvPr>
          <p:cNvSpPr/>
          <p:nvPr/>
        </p:nvSpPr>
        <p:spPr>
          <a:xfrm rot="5400000">
            <a:off x="5882721" y="3409946"/>
            <a:ext cx="923332" cy="5421672"/>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B3C307D6-D25C-25F7-DE62-D26E89AAA166}"/>
              </a:ext>
            </a:extLst>
          </p:cNvPr>
          <p:cNvSpPr txBox="1"/>
          <p:nvPr/>
        </p:nvSpPr>
        <p:spPr>
          <a:xfrm>
            <a:off x="3642264" y="5711104"/>
            <a:ext cx="6141066" cy="830997"/>
          </a:xfrm>
          <a:prstGeom prst="rect">
            <a:avLst/>
          </a:prstGeom>
          <a:noFill/>
        </p:spPr>
        <p:txBody>
          <a:bodyPr wrap="square" rtlCol="0">
            <a:spAutoFit/>
          </a:bodyPr>
          <a:lstStyle/>
          <a:p>
            <a:r>
              <a:rPr lang="en-GB" sz="2400" i="1" dirty="0">
                <a:latin typeface="+mj-lt"/>
              </a:rPr>
              <a:t>Being a Jack of all trades also makes your employment more sustainable long term</a:t>
            </a:r>
          </a:p>
        </p:txBody>
      </p:sp>
      <p:pic>
        <p:nvPicPr>
          <p:cNvPr id="6146" name="Picture 2" descr="Why Being A Jack Of All Trades Is Essential For Success">
            <a:extLst>
              <a:ext uri="{FF2B5EF4-FFF2-40B4-BE49-F238E27FC236}">
                <a16:creationId xmlns:a16="http://schemas.microsoft.com/office/drawing/2014/main" id="{574C45E8-D115-E817-900D-46EE89DC5EC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576" t="-426" r="22406" b="426"/>
          <a:stretch/>
        </p:blipFill>
        <p:spPr bwMode="auto">
          <a:xfrm>
            <a:off x="3718719" y="1291106"/>
            <a:ext cx="3862198" cy="4177537"/>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BAFF6CC3-C786-80B2-A564-4B0BA3BD1DDF}"/>
              </a:ext>
            </a:extLst>
          </p:cNvPr>
          <p:cNvSpPr/>
          <p:nvPr/>
        </p:nvSpPr>
        <p:spPr>
          <a:xfrm rot="5400000">
            <a:off x="7533896" y="1507148"/>
            <a:ext cx="4329641" cy="373777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7F5CD48D-5053-B8A6-E9C1-5273575592BC}"/>
              </a:ext>
            </a:extLst>
          </p:cNvPr>
          <p:cNvSpPr txBox="1"/>
          <p:nvPr/>
        </p:nvSpPr>
        <p:spPr>
          <a:xfrm>
            <a:off x="7899025" y="1211214"/>
            <a:ext cx="3482147" cy="4154984"/>
          </a:xfrm>
          <a:prstGeom prst="rect">
            <a:avLst/>
          </a:prstGeom>
          <a:noFill/>
        </p:spPr>
        <p:txBody>
          <a:bodyPr wrap="square" rtlCol="0">
            <a:spAutoFit/>
          </a:bodyPr>
          <a:lstStyle/>
          <a:p>
            <a:r>
              <a:rPr lang="en-GB" sz="2400" i="1" dirty="0">
                <a:latin typeface="+mj-lt"/>
              </a:rPr>
              <a:t>Being good at most tasks is a very attractive trait for employers, however some do not require such flexibility. Being a master of none is a critical drawback to being a self described Jack, It leaves you unable to effectively specialise your skills in the job market</a:t>
            </a:r>
          </a:p>
        </p:txBody>
      </p:sp>
      <p:pic>
        <p:nvPicPr>
          <p:cNvPr id="17" name="A7">
            <a:hlinkClick r:id="" action="ppaction://media"/>
            <a:extLst>
              <a:ext uri="{FF2B5EF4-FFF2-40B4-BE49-F238E27FC236}">
                <a16:creationId xmlns:a16="http://schemas.microsoft.com/office/drawing/2014/main" id="{FAFD76A7-125D-B68F-5FC6-C14B9F6ABE6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6707" y="6124851"/>
            <a:ext cx="609600" cy="609600"/>
          </a:xfrm>
          <a:prstGeom prst="rect">
            <a:avLst/>
          </a:prstGeom>
        </p:spPr>
      </p:pic>
    </p:spTree>
    <p:extLst>
      <p:ext uri="{BB962C8B-B14F-4D97-AF65-F5344CB8AC3E}">
        <p14:creationId xmlns:p14="http://schemas.microsoft.com/office/powerpoint/2010/main" val="1219278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247"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75000"/>
            <a:alpha val="4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335727A-305F-D412-067F-CB81D20BEF1C}"/>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C8805BF9-E932-E3BD-BBBB-EC0FA16D922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1077E935-C29E-FA38-0FDF-ADB5A56C53C1}"/>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8" name="Rectangle 7">
            <a:extLst>
              <a:ext uri="{FF2B5EF4-FFF2-40B4-BE49-F238E27FC236}">
                <a16:creationId xmlns:a16="http://schemas.microsoft.com/office/drawing/2014/main" id="{E6BE9D82-3F83-EE39-679C-AB0CF30205B4}"/>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7A4E8D67-7118-5F5C-EB0F-A419DF60ABC2}"/>
              </a:ext>
            </a:extLst>
          </p:cNvPr>
          <p:cNvSpPr/>
          <p:nvPr/>
        </p:nvSpPr>
        <p:spPr>
          <a:xfrm>
            <a:off x="145693" y="111645"/>
            <a:ext cx="6569427" cy="923330"/>
          </a:xfrm>
          <a:prstGeom prst="rect">
            <a:avLst/>
          </a:prstGeom>
          <a:noFill/>
        </p:spPr>
        <p:txBody>
          <a:bodyPr wrap="none" lIns="91440" tIns="45720" rIns="91440" bIns="45720">
            <a:spAutoFit/>
          </a:bodyPr>
          <a:lstStyle/>
          <a:p>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Electrification opportuni</a:t>
            </a:r>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ties</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5" name="Rectangle 14">
            <a:extLst>
              <a:ext uri="{FF2B5EF4-FFF2-40B4-BE49-F238E27FC236}">
                <a16:creationId xmlns:a16="http://schemas.microsoft.com/office/drawing/2014/main" id="{0E2F76F1-7ED5-4712-2CF6-C1FFD1FE816C}"/>
              </a:ext>
            </a:extLst>
          </p:cNvPr>
          <p:cNvSpPr/>
          <p:nvPr/>
        </p:nvSpPr>
        <p:spPr>
          <a:xfrm rot="5400000">
            <a:off x="6802411" y="-921561"/>
            <a:ext cx="2308325" cy="6491474"/>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BC3CE639-A6B3-90E6-4CEA-A19766985770}"/>
              </a:ext>
            </a:extLst>
          </p:cNvPr>
          <p:cNvSpPr/>
          <p:nvPr/>
        </p:nvSpPr>
        <p:spPr>
          <a:xfrm rot="5400000">
            <a:off x="-20424" y="1558731"/>
            <a:ext cx="4893647" cy="413779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9891F55B-10DD-AC29-375E-585BF986A8B5}"/>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tx1">
                    <a:lumMod val="65000"/>
                    <a:lumOff val="35000"/>
                  </a:schemeClr>
                </a:solidFill>
                <a:latin typeface="+mj-lt"/>
              </a:rPr>
              <a:t>Harri Gerald Dendle</a:t>
            </a:r>
          </a:p>
          <a:p>
            <a:pPr algn="just"/>
            <a:r>
              <a:rPr lang="en-GB" sz="1200" b="1" dirty="0">
                <a:solidFill>
                  <a:schemeClr val="tx1">
                    <a:lumMod val="65000"/>
                    <a:lumOff val="35000"/>
                  </a:schemeClr>
                </a:solidFill>
                <a:latin typeface="+mj-lt"/>
              </a:rPr>
              <a:t>Student No. 2103763</a:t>
            </a:r>
          </a:p>
        </p:txBody>
      </p:sp>
      <p:sp>
        <p:nvSpPr>
          <p:cNvPr id="9" name="TextBox 8">
            <a:extLst>
              <a:ext uri="{FF2B5EF4-FFF2-40B4-BE49-F238E27FC236}">
                <a16:creationId xmlns:a16="http://schemas.microsoft.com/office/drawing/2014/main" id="{6A15BA1B-CDE8-74FA-50C3-7E2A0FF48551}"/>
              </a:ext>
            </a:extLst>
          </p:cNvPr>
          <p:cNvSpPr txBox="1"/>
          <p:nvPr/>
        </p:nvSpPr>
        <p:spPr>
          <a:xfrm>
            <a:off x="357501" y="1196505"/>
            <a:ext cx="4067079" cy="4893647"/>
          </a:xfrm>
          <a:prstGeom prst="rect">
            <a:avLst/>
          </a:prstGeom>
          <a:noFill/>
        </p:spPr>
        <p:txBody>
          <a:bodyPr wrap="square" rtlCol="0">
            <a:spAutoFit/>
          </a:bodyPr>
          <a:lstStyle/>
          <a:p>
            <a:r>
              <a:rPr lang="en-GB" sz="2400" i="1" dirty="0">
                <a:latin typeface="+mj-lt"/>
              </a:rPr>
              <a:t>Internal combustion cars are slowly being phased out with the decrease of oil supplies and efforts to be more climate conscious.</a:t>
            </a:r>
          </a:p>
          <a:p>
            <a:endParaRPr lang="en-GB" sz="2400" i="1" dirty="0">
              <a:latin typeface="+mj-lt"/>
            </a:endParaRPr>
          </a:p>
          <a:p>
            <a:r>
              <a:rPr lang="en-GB" sz="2400" i="1" dirty="0">
                <a:latin typeface="+mj-lt"/>
              </a:rPr>
              <a:t>Being a mechanic for an electric vehicle is still very similar to being one for a petrol or diesel vehicle, the majority of components making up the frame and chassis are much the same</a:t>
            </a:r>
          </a:p>
        </p:txBody>
      </p:sp>
      <p:sp>
        <p:nvSpPr>
          <p:cNvPr id="4" name="TextBox 3">
            <a:extLst>
              <a:ext uri="{FF2B5EF4-FFF2-40B4-BE49-F238E27FC236}">
                <a16:creationId xmlns:a16="http://schemas.microsoft.com/office/drawing/2014/main" id="{345A48CE-D3FB-5113-581A-AA17B724D5E4}"/>
              </a:ext>
            </a:extLst>
          </p:cNvPr>
          <p:cNvSpPr txBox="1"/>
          <p:nvPr/>
        </p:nvSpPr>
        <p:spPr>
          <a:xfrm>
            <a:off x="4707106" y="1180806"/>
            <a:ext cx="6407737" cy="2308324"/>
          </a:xfrm>
          <a:prstGeom prst="rect">
            <a:avLst/>
          </a:prstGeom>
          <a:noFill/>
        </p:spPr>
        <p:txBody>
          <a:bodyPr wrap="square" rtlCol="0">
            <a:spAutoFit/>
          </a:bodyPr>
          <a:lstStyle/>
          <a:p>
            <a:r>
              <a:rPr lang="en-GB" sz="2400" i="1" dirty="0">
                <a:latin typeface="+mj-lt"/>
              </a:rPr>
              <a:t>Being a professional that works on electric vehicles demands a higher salary because to service batteries and electric motors it requires more specialist knowledge and tools, being an early adopter of this knowledge can prove advantageous in future career progression</a:t>
            </a:r>
          </a:p>
        </p:txBody>
      </p:sp>
      <p:sp>
        <p:nvSpPr>
          <p:cNvPr id="11" name="Rectangle 10">
            <a:extLst>
              <a:ext uri="{FF2B5EF4-FFF2-40B4-BE49-F238E27FC236}">
                <a16:creationId xmlns:a16="http://schemas.microsoft.com/office/drawing/2014/main" id="{80D9F556-059D-2BB7-EB6A-C86FD2E623D1}"/>
              </a:ext>
            </a:extLst>
          </p:cNvPr>
          <p:cNvSpPr/>
          <p:nvPr/>
        </p:nvSpPr>
        <p:spPr>
          <a:xfrm rot="5400000">
            <a:off x="5968506" y="2381931"/>
            <a:ext cx="2917271" cy="5440070"/>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122" name="Picture 2">
            <a:extLst>
              <a:ext uri="{FF2B5EF4-FFF2-40B4-BE49-F238E27FC236}">
                <a16:creationId xmlns:a16="http://schemas.microsoft.com/office/drawing/2014/main" id="{B6C7F91A-351C-3DC8-361C-152FE06067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29453" y="3735259"/>
            <a:ext cx="5153514" cy="2692174"/>
          </a:xfrm>
          <a:prstGeom prst="rect">
            <a:avLst/>
          </a:prstGeom>
          <a:noFill/>
          <a:extLst>
            <a:ext uri="{909E8E84-426E-40DD-AFC4-6F175D3DCCD1}">
              <a14:hiddenFill xmlns:a14="http://schemas.microsoft.com/office/drawing/2010/main">
                <a:solidFill>
                  <a:srgbClr val="FFFFFF"/>
                </a:solidFill>
              </a14:hiddenFill>
            </a:ext>
          </a:extLst>
        </p:spPr>
      </p:pic>
      <p:pic>
        <p:nvPicPr>
          <p:cNvPr id="12" name="A8">
            <a:hlinkClick r:id="" action="ppaction://media"/>
            <a:extLst>
              <a:ext uri="{FF2B5EF4-FFF2-40B4-BE49-F238E27FC236}">
                <a16:creationId xmlns:a16="http://schemas.microsoft.com/office/drawing/2014/main" id="{53252077-094B-F563-F546-0166CC8EFA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8950" y="6122633"/>
            <a:ext cx="609600" cy="609600"/>
          </a:xfrm>
          <a:prstGeom prst="rect">
            <a:avLst/>
          </a:prstGeom>
        </p:spPr>
      </p:pic>
    </p:spTree>
    <p:extLst>
      <p:ext uri="{BB962C8B-B14F-4D97-AF65-F5344CB8AC3E}">
        <p14:creationId xmlns:p14="http://schemas.microsoft.com/office/powerpoint/2010/main" val="3804207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942"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CCFFCC">
                <a:alpha val="40000"/>
              </a:srgbClr>
            </a:gs>
            <a:gs pos="55000">
              <a:srgbClr val="FF66FF">
                <a:alpha val="40000"/>
              </a:srgbClr>
            </a:gs>
            <a:gs pos="100000">
              <a:schemeClr val="accent4">
                <a:lumMod val="40000"/>
                <a:lumOff val="60000"/>
              </a:scheme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7BA4DC-7B16-4DBC-8784-BA4A19BEF940}"/>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a:extLst>
              <a:ext uri="{FF2B5EF4-FFF2-40B4-BE49-F238E27FC236}">
                <a16:creationId xmlns:a16="http://schemas.microsoft.com/office/drawing/2014/main" id="{E8570BE7-EB6B-4115-88ED-6DAB1628790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E5ADE279-53BA-4291-A8FE-015E2714AA28}"/>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5169FE89-0A5F-4151-8814-522DC8264890}"/>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5CBF4AFF-0295-458B-B050-7F6CC0F1F6A3}"/>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818A06D6-D6E6-415D-98D0-32F72ECEB14E}"/>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057D07C5-1832-445B-957E-3EEDE008C3A5}"/>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576FF750-BFDC-4187-B558-57FDAFF933FE}"/>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4ABC8D2F-A361-4B95-9A5F-C837352BC06F}"/>
              </a:ext>
            </a:extLst>
          </p:cNvPr>
          <p:cNvSpPr/>
          <p:nvPr/>
        </p:nvSpPr>
        <p:spPr>
          <a:xfrm>
            <a:off x="4694333" y="2743407"/>
            <a:ext cx="2805576" cy="1323439"/>
          </a:xfrm>
          <a:prstGeom prst="rect">
            <a:avLst/>
          </a:prstGeom>
          <a:noFill/>
        </p:spPr>
        <p:txBody>
          <a:bodyPr wrap="none" lIns="91440" tIns="45720" rIns="91440" bIns="45720">
            <a:spAutoFit/>
          </a:bodyPr>
          <a:lstStyle/>
          <a:p>
            <a:pPr algn="ctr"/>
            <a:r>
              <a:rPr lang="en-US" sz="80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The End</a:t>
            </a:r>
            <a:endParaRPr lang="en-US" sz="80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5" name="TextBox 14">
            <a:extLst>
              <a:ext uri="{FF2B5EF4-FFF2-40B4-BE49-F238E27FC236}">
                <a16:creationId xmlns:a16="http://schemas.microsoft.com/office/drawing/2014/main" id="{AEAF1D92-0632-45DA-82A4-A5EDF7F57594}"/>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pic>
        <p:nvPicPr>
          <p:cNvPr id="10" name="A9">
            <a:hlinkClick r:id="" action="ppaction://media"/>
            <a:extLst>
              <a:ext uri="{FF2B5EF4-FFF2-40B4-BE49-F238E27FC236}">
                <a16:creationId xmlns:a16="http://schemas.microsoft.com/office/drawing/2014/main" id="{04B6DFFF-20D4-87C6-3B97-9371E6F4A85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6706" y="6134728"/>
            <a:ext cx="609600" cy="609600"/>
          </a:xfrm>
          <a:prstGeom prst="rect">
            <a:avLst/>
          </a:prstGeom>
        </p:spPr>
      </p:pic>
    </p:spTree>
    <p:extLst>
      <p:ext uri="{BB962C8B-B14F-4D97-AF65-F5344CB8AC3E}">
        <p14:creationId xmlns:p14="http://schemas.microsoft.com/office/powerpoint/2010/main" val="3097899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173"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7BA4DC-7B16-4DBC-8784-BA4A19BEF940}"/>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a:extLst>
              <a:ext uri="{FF2B5EF4-FFF2-40B4-BE49-F238E27FC236}">
                <a16:creationId xmlns:a16="http://schemas.microsoft.com/office/drawing/2014/main" id="{E8570BE7-EB6B-4115-88ED-6DAB1628790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E5ADE279-53BA-4291-A8FE-015E2714AA28}"/>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5169FE89-0A5F-4151-8814-522DC8264890}"/>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5CBF4AFF-0295-458B-B050-7F6CC0F1F6A3}"/>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818A06D6-D6E6-415D-98D0-32F72ECEB14E}"/>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057D07C5-1832-445B-957E-3EEDE008C3A5}"/>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576FF750-BFDC-4187-B558-57FDAFF933FE}"/>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4ABC8D2F-A361-4B95-9A5F-C837352BC06F}"/>
              </a:ext>
            </a:extLst>
          </p:cNvPr>
          <p:cNvSpPr/>
          <p:nvPr/>
        </p:nvSpPr>
        <p:spPr>
          <a:xfrm>
            <a:off x="234350" y="121522"/>
            <a:ext cx="2914580" cy="1323439"/>
          </a:xfrm>
          <a:prstGeom prst="rect">
            <a:avLst/>
          </a:prstGeom>
          <a:noFill/>
        </p:spPr>
        <p:txBody>
          <a:bodyPr wrap="none" lIns="91440" tIns="45720" rIns="91440" bIns="45720">
            <a:spAutoFit/>
          </a:bodyPr>
          <a:lstStyle/>
          <a:p>
            <a:pPr algn="ctr"/>
            <a:r>
              <a:rPr lang="en-US" sz="80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Sources</a:t>
            </a:r>
            <a:endParaRPr lang="en-US" sz="80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1" name="TextBox 10">
            <a:extLst>
              <a:ext uri="{FF2B5EF4-FFF2-40B4-BE49-F238E27FC236}">
                <a16:creationId xmlns:a16="http://schemas.microsoft.com/office/drawing/2014/main" id="{7F042DD5-EC8C-410A-EB23-AD8BAFBB81F9}"/>
              </a:ext>
            </a:extLst>
          </p:cNvPr>
          <p:cNvSpPr txBox="1"/>
          <p:nvPr/>
        </p:nvSpPr>
        <p:spPr>
          <a:xfrm>
            <a:off x="356699" y="1481349"/>
            <a:ext cx="10687122" cy="5262979"/>
          </a:xfrm>
          <a:prstGeom prst="rect">
            <a:avLst/>
          </a:prstGeom>
          <a:noFill/>
        </p:spPr>
        <p:txBody>
          <a:bodyPr wrap="square">
            <a:spAutoFit/>
          </a:bodyPr>
          <a:lstStyle/>
          <a:p>
            <a:pPr marL="228600" indent="-228600">
              <a:buFont typeface="+mj-lt"/>
              <a:buAutoNum type="arabicPeriod"/>
            </a:pPr>
            <a:r>
              <a:rPr lang="en-GB" sz="1200" dirty="0">
                <a:latin typeface="Arial" panose="020B0604020202020204" pitchFamily="34" charset="0"/>
                <a:cs typeface="Arial" panose="020B0604020202020204" pitchFamily="34" charset="0"/>
              </a:rPr>
              <a:t>How to identify your strengths (2023) Adrian </a:t>
            </a:r>
            <a:r>
              <a:rPr lang="en-GB" sz="1200" dirty="0" err="1">
                <a:latin typeface="Arial" panose="020B0604020202020204" pitchFamily="34" charset="0"/>
                <a:cs typeface="Arial" panose="020B0604020202020204" pitchFamily="34" charset="0"/>
              </a:rPr>
              <a:t>Klaphaak</a:t>
            </a: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2"/>
              </a:rPr>
              <a:t>–</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Wikihow</a:t>
            </a: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3"/>
              </a:rPr>
              <a:t>https://www.wikihow.com/Identify-Your-Strengths </a:t>
            </a: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 Accessed on 25/03/2023</a:t>
            </a:r>
            <a:b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endPar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228600" indent="-228600">
              <a:buFont typeface="+mj-lt"/>
              <a:buAutoNum type="arabicPeriod"/>
            </a:pPr>
            <a:r>
              <a:rPr lang="en-GB" sz="1200" dirty="0">
                <a:solidFill>
                  <a:srgbClr val="000000"/>
                </a:solidFill>
                <a:latin typeface="Arial" panose="020B0604020202020204" pitchFamily="34" charset="0"/>
                <a:cs typeface="Arial" panose="020B0604020202020204" pitchFamily="34" charset="0"/>
              </a:rPr>
              <a:t>5 ways to find out what your strengths are (2021) </a:t>
            </a:r>
            <a:r>
              <a:rPr lang="en-GB" sz="1200" dirty="0" err="1">
                <a:solidFill>
                  <a:srgbClr val="000000"/>
                </a:solidFill>
                <a:latin typeface="Arial" panose="020B0604020202020204" pitchFamily="34" charset="0"/>
                <a:cs typeface="Arial" panose="020B0604020202020204" pitchFamily="34" charset="0"/>
              </a:rPr>
              <a:t>LifeSkills</a:t>
            </a:r>
            <a:r>
              <a:rPr lang="en-GB" sz="1200" dirty="0">
                <a:solidFill>
                  <a:srgbClr val="000000"/>
                </a:solidFill>
                <a:latin typeface="Arial" panose="020B0604020202020204" pitchFamily="34" charset="0"/>
                <a:cs typeface="Arial" panose="020B0604020202020204" pitchFamily="34" charset="0"/>
              </a:rPr>
              <a:t> </a:t>
            </a:r>
            <a:r>
              <a:rPr lang="en-GB" sz="1200" dirty="0">
                <a:solidFill>
                  <a:srgbClr val="000000"/>
                </a:solidFill>
                <a:latin typeface="Arial" panose="020B0604020202020204" pitchFamily="34" charset="0"/>
                <a:cs typeface="Arial" panose="020B0604020202020204" pitchFamily="34" charset="0"/>
                <a:hlinkClick r:id="rId4"/>
              </a:rPr>
              <a:t>https://barclayslifeskills.com/i-want-to-choose-my-next-step/school/5-ways-to-find-out-what-you-re-good-at/</a:t>
            </a:r>
            <a:r>
              <a:rPr lang="en-GB" sz="1200" dirty="0">
                <a:solidFill>
                  <a:srgbClr val="000000"/>
                </a:solidFill>
                <a:latin typeface="Arial" panose="020B0604020202020204" pitchFamily="34" charset="0"/>
                <a:cs typeface="Arial" panose="020B0604020202020204" pitchFamily="34" charset="0"/>
              </a:rPr>
              <a:t> </a:t>
            </a: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on 25/03/2023</a:t>
            </a:r>
            <a:b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endPar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228600" indent="-228600">
              <a:buFont typeface="+mj-lt"/>
              <a:buAutoNum type="arabicPeriod"/>
            </a:pP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 ways how to identify your personal weaknesses (2020) High 5 Test </a:t>
            </a: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https://high5test.com/identifying-personal-weaknesses/</a:t>
            </a: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Accessed on 25/03/2023</a:t>
            </a:r>
            <a:b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endPar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228600" indent="-228600">
              <a:buFont typeface="+mj-lt"/>
              <a:buAutoNum type="arabicPeriod"/>
            </a:pPr>
            <a:r>
              <a:rPr lang="en-GB" sz="1200" dirty="0">
                <a:solidFill>
                  <a:srgbClr val="000000"/>
                </a:solidFill>
                <a:latin typeface="Arial" panose="020B0604020202020204" pitchFamily="34" charset="0"/>
                <a:cs typeface="Arial" panose="020B0604020202020204" pitchFamily="34" charset="0"/>
              </a:rPr>
              <a:t>How to identify your strengths and weaknesses in 5 steps (2023) </a:t>
            </a:r>
            <a:r>
              <a:rPr lang="en-GB" sz="1200" dirty="0" err="1">
                <a:solidFill>
                  <a:srgbClr val="000000"/>
                </a:solidFill>
                <a:latin typeface="Arial" panose="020B0604020202020204" pitchFamily="34" charset="0"/>
                <a:cs typeface="Arial" panose="020B0604020202020204" pitchFamily="34" charset="0"/>
              </a:rPr>
              <a:t>LifeHack</a:t>
            </a:r>
            <a:r>
              <a:rPr lang="en-GB" sz="1200" dirty="0">
                <a:solidFill>
                  <a:srgbClr val="000000"/>
                </a:solidFill>
                <a:latin typeface="Arial" panose="020B0604020202020204" pitchFamily="34" charset="0"/>
                <a:cs typeface="Arial" panose="020B0604020202020204" pitchFamily="34" charset="0"/>
              </a:rPr>
              <a:t> </a:t>
            </a:r>
            <a:r>
              <a:rPr lang="en-GB" sz="1200" dirty="0">
                <a:solidFill>
                  <a:srgbClr val="000000"/>
                </a:solidFill>
                <a:latin typeface="Arial" panose="020B0604020202020204" pitchFamily="34" charset="0"/>
                <a:cs typeface="Arial" panose="020B0604020202020204" pitchFamily="34" charset="0"/>
                <a:hlinkClick r:id="rId2"/>
              </a:rPr>
              <a:t>–</a:t>
            </a:r>
            <a:r>
              <a:rPr lang="en-GB" sz="1200" dirty="0">
                <a:solidFill>
                  <a:srgbClr val="000000"/>
                </a:solidFill>
                <a:latin typeface="Arial" panose="020B0604020202020204" pitchFamily="34" charset="0"/>
                <a:cs typeface="Arial" panose="020B0604020202020204" pitchFamily="34" charset="0"/>
              </a:rPr>
              <a:t> Dr Malachi Thompson III </a:t>
            </a:r>
            <a:r>
              <a:rPr lang="en-GB" sz="1200" dirty="0">
                <a:solidFill>
                  <a:srgbClr val="000000"/>
                </a:solidFill>
                <a:latin typeface="Arial" panose="020B0604020202020204" pitchFamily="34" charset="0"/>
                <a:cs typeface="Arial" panose="020B0604020202020204" pitchFamily="34" charset="0"/>
                <a:hlinkClick r:id="rId6"/>
              </a:rPr>
              <a:t>https://www.lifehack.org/887330/strengths-and-weaknesses </a:t>
            </a: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on 25/03/2023</a:t>
            </a:r>
            <a:b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endPar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228600" indent="-228600">
              <a:buFont typeface="+mj-lt"/>
              <a:buAutoNum type="arabicPeriod"/>
            </a:pPr>
            <a:r>
              <a:rPr lang="en-GB" sz="1200" dirty="0">
                <a:solidFill>
                  <a:srgbClr val="000000"/>
                </a:solidFill>
                <a:latin typeface="Arial" panose="020B0604020202020204" pitchFamily="34" charset="0"/>
                <a:cs typeface="Arial" panose="020B0604020202020204" pitchFamily="34" charset="0"/>
              </a:rPr>
              <a:t>UK automotive (2021) SMMT </a:t>
            </a:r>
            <a:r>
              <a:rPr lang="en-GB" sz="1200" dirty="0">
                <a:solidFill>
                  <a:srgbClr val="000000"/>
                </a:solidFill>
                <a:latin typeface="Arial" panose="020B0604020202020204" pitchFamily="34" charset="0"/>
                <a:cs typeface="Arial" panose="020B0604020202020204" pitchFamily="34" charset="0"/>
                <a:hlinkClick r:id="rId7"/>
              </a:rPr>
              <a:t>https://www.smmt.co.uk/industry-topics/uk-automotive/</a:t>
            </a:r>
            <a:r>
              <a:rPr lang="en-GB" sz="1200" dirty="0">
                <a:solidFill>
                  <a:srgbClr val="000000"/>
                </a:solidFill>
                <a:latin typeface="Arial" panose="020B0604020202020204" pitchFamily="34" charset="0"/>
                <a:cs typeface="Arial" panose="020B0604020202020204" pitchFamily="34" charset="0"/>
              </a:rPr>
              <a:t> </a:t>
            </a: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on 25/03/2023</a:t>
            </a:r>
            <a:b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endPar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228600" indent="-228600">
              <a:buFont typeface="+mj-lt"/>
              <a:buAutoNum type="arabicPeriod"/>
            </a:pPr>
            <a:r>
              <a:rPr lang="en-GB" sz="1200" dirty="0">
                <a:solidFill>
                  <a:srgbClr val="000000"/>
                </a:solidFill>
                <a:latin typeface="Arial" panose="020B0604020202020204" pitchFamily="34" charset="0"/>
                <a:cs typeface="Arial" panose="020B0604020202020204" pitchFamily="34" charset="0"/>
              </a:rPr>
              <a:t>9 ways to become a better mechanic (2020) Rockstar Mechanics </a:t>
            </a:r>
            <a:r>
              <a:rPr lang="en-GB" sz="1200" dirty="0">
                <a:solidFill>
                  <a:srgbClr val="000000"/>
                </a:solidFill>
                <a:latin typeface="Arial" panose="020B0604020202020204" pitchFamily="34" charset="0"/>
                <a:cs typeface="Arial" panose="020B0604020202020204" pitchFamily="34" charset="0"/>
                <a:hlinkClick r:id="rId8"/>
              </a:rPr>
              <a:t>https://rockstarmechanics.com/9-simple-ways-to-become-a-better-mechanic/</a:t>
            </a:r>
            <a:r>
              <a:rPr lang="en-GB" sz="1200" dirty="0">
                <a:solidFill>
                  <a:srgbClr val="000000"/>
                </a:solidFill>
                <a:latin typeface="Arial" panose="020B0604020202020204" pitchFamily="34" charset="0"/>
                <a:cs typeface="Arial" panose="020B0604020202020204" pitchFamily="34" charset="0"/>
              </a:rPr>
              <a:t> </a:t>
            </a: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on 25/03/2023 </a:t>
            </a:r>
            <a:b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endPar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228600" indent="-228600">
              <a:buFont typeface="+mj-lt"/>
              <a:buAutoNum type="arabicPeriod"/>
            </a:pPr>
            <a:r>
              <a:rPr lang="en-GB" sz="1200" dirty="0">
                <a:solidFill>
                  <a:srgbClr val="000000"/>
                </a:solidFill>
                <a:latin typeface="Arial" panose="020B0604020202020204" pitchFamily="34" charset="0"/>
                <a:cs typeface="Arial" panose="020B0604020202020204" pitchFamily="34" charset="0"/>
              </a:rPr>
              <a:t>How to become an auto mechanic (2023) Katherine Demby – </a:t>
            </a:r>
            <a:r>
              <a:rPr lang="en-GB" sz="1200" dirty="0" err="1">
                <a:solidFill>
                  <a:srgbClr val="000000"/>
                </a:solidFill>
                <a:latin typeface="Arial" panose="020B0604020202020204" pitchFamily="34" charset="0"/>
                <a:cs typeface="Arial" panose="020B0604020202020204" pitchFamily="34" charset="0"/>
              </a:rPr>
              <a:t>WikiHow</a:t>
            </a:r>
            <a:r>
              <a:rPr lang="en-GB" sz="1200" dirty="0">
                <a:solidFill>
                  <a:srgbClr val="000000"/>
                </a:solidFill>
                <a:latin typeface="Arial" panose="020B0604020202020204" pitchFamily="34" charset="0"/>
                <a:cs typeface="Arial" panose="020B0604020202020204" pitchFamily="34" charset="0"/>
              </a:rPr>
              <a:t>  </a:t>
            </a:r>
            <a:r>
              <a:rPr lang="en-GB" sz="1200" dirty="0">
                <a:solidFill>
                  <a:srgbClr val="000000"/>
                </a:solidFill>
                <a:latin typeface="Arial" panose="020B0604020202020204" pitchFamily="34" charset="0"/>
                <a:cs typeface="Arial" panose="020B0604020202020204" pitchFamily="34" charset="0"/>
                <a:hlinkClick r:id="rId9"/>
              </a:rPr>
              <a:t>https://www.wikihow.com/Become-an-Auto-Mechanic </a:t>
            </a: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9"/>
              </a:rPr>
              <a:t>- Accessed on 25/03/2023</a:t>
            </a:r>
            <a:b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endPar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228600" indent="-228600">
              <a:buFont typeface="+mj-lt"/>
              <a:buAutoNum type="arabicPeriod"/>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How you can be a jack of all trades and master of all (2017) Undercover recruiter </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10"/>
              </a:rPr>
              <a:t>https://theundercoverrecruiter.com/how-you-can-be-jack-all-trades-and-master-all/</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on 25/03/2023 </a:t>
            </a:r>
            <a:b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endPar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228600" indent="-228600">
              <a:buFont typeface="+mj-lt"/>
              <a:buAutoNum type="arabicPeriod"/>
            </a:pPr>
            <a:r>
              <a:rPr lang="en-GB" sz="1200" dirty="0">
                <a:solidFill>
                  <a:srgbClr val="000000"/>
                </a:solidFill>
                <a:latin typeface="Arial" panose="020B0604020202020204" pitchFamily="34" charset="0"/>
                <a:cs typeface="Arial" panose="020B0604020202020204" pitchFamily="34" charset="0"/>
              </a:rPr>
              <a:t>The UK’s transition to electric vehicles (2020) Climate Change Committee </a:t>
            </a:r>
            <a:r>
              <a:rPr lang="en-GB" sz="1200" dirty="0">
                <a:solidFill>
                  <a:srgbClr val="000000"/>
                </a:solidFill>
                <a:latin typeface="Arial" panose="020B0604020202020204" pitchFamily="34" charset="0"/>
                <a:cs typeface="Arial" panose="020B0604020202020204" pitchFamily="34" charset="0"/>
                <a:hlinkClick r:id="rId11"/>
              </a:rPr>
              <a:t>https://www.theccc.org.uk/wp-content/uploads/2020/12/The-UKs-transition-to-electric-vehicles.pdf</a:t>
            </a:r>
            <a:r>
              <a:rPr lang="en-GB" sz="1200" dirty="0">
                <a:solidFill>
                  <a:srgbClr val="000000"/>
                </a:solidFill>
                <a:latin typeface="Arial" panose="020B0604020202020204" pitchFamily="34" charset="0"/>
                <a:cs typeface="Arial" panose="020B0604020202020204" pitchFamily="34" charset="0"/>
              </a:rPr>
              <a:t> </a:t>
            </a: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on 25/03/2023 </a:t>
            </a:r>
            <a:b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endPar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228600" indent="-228600">
              <a:buFont typeface="+mj-lt"/>
              <a:buAutoNum type="arabicPeriod"/>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Unique selling proposition example that attract millions (2013) </a:t>
            </a:r>
            <a:r>
              <a:rPr lang="en-GB" sz="12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PopUpSmart</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GB" sz="1200" dirty="0">
                <a:hlinkClick r:id="rId12"/>
              </a:rPr>
              <a:t>https://popupsmart.com/blog/unique-selling-proposition-examples#:~:text=An%20example%20of%20an%20effective%20Unique%20Selling%20Proposition%20would%20be,one%20or%20more%20competitors'%20products</a:t>
            </a:r>
            <a:r>
              <a:rPr lang="en-GB" sz="1200" dirty="0"/>
              <a:t> </a:t>
            </a: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on 25/03/2023</a:t>
            </a:r>
            <a:r>
              <a:rPr lang="en-GB" sz="1200" dirty="0"/>
              <a:t> </a:t>
            </a:r>
            <a:b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endPar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endParaRPr lang="en-GB" sz="1200" dirty="0">
              <a:solidFill>
                <a:srgbClr val="000000"/>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90CF4279-2CA6-EC12-C8DE-72969B31D155}"/>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tx1">
                    <a:lumMod val="65000"/>
                    <a:lumOff val="35000"/>
                  </a:schemeClr>
                </a:solidFill>
                <a:latin typeface="+mj-lt"/>
              </a:rPr>
              <a:t>Harri Gerald Dendle</a:t>
            </a:r>
          </a:p>
          <a:p>
            <a:pPr algn="just"/>
            <a:r>
              <a:rPr lang="en-GB" sz="1200" b="1" dirty="0">
                <a:solidFill>
                  <a:schemeClr val="tx1">
                    <a:lumMod val="65000"/>
                    <a:lumOff val="35000"/>
                  </a:schemeClr>
                </a:solidFill>
                <a:latin typeface="+mj-lt"/>
              </a:rPr>
              <a:t>Student No. 2103763</a:t>
            </a:r>
          </a:p>
        </p:txBody>
      </p:sp>
    </p:spTree>
    <p:extLst>
      <p:ext uri="{BB962C8B-B14F-4D97-AF65-F5344CB8AC3E}">
        <p14:creationId xmlns:p14="http://schemas.microsoft.com/office/powerpoint/2010/main" val="33815743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10454</TotalTime>
  <Words>1019</Words>
  <Application>Microsoft Office PowerPoint</Application>
  <PresentationFormat>Widescreen</PresentationFormat>
  <Paragraphs>106</Paragraphs>
  <Slides>10</Slides>
  <Notes>3</Notes>
  <HiddenSlides>0</HiddenSlides>
  <MMClips>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Bahnschrift SemiLight Condensed</vt:lpstr>
      <vt:lpstr>Calibri</vt:lpstr>
      <vt:lpstr>Calibri Light</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dc:creator>
  <cp:lastModifiedBy>Harri</cp:lastModifiedBy>
  <cp:revision>6</cp:revision>
  <dcterms:created xsi:type="dcterms:W3CDTF">2023-03-03T12:17:13Z</dcterms:created>
  <dcterms:modified xsi:type="dcterms:W3CDTF">2023-03-31T22:37:02Z</dcterms:modified>
</cp:coreProperties>
</file>