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77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24" autoAdjust="0"/>
    <p:restoredTop sz="94660"/>
  </p:normalViewPr>
  <p:slideViewPr>
    <p:cSldViewPr>
      <p:cViewPr varScale="1">
        <p:scale>
          <a:sx n="69" d="100"/>
          <a:sy n="69" d="100"/>
        </p:scale>
        <p:origin x="-52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28794" y="4929198"/>
            <a:ext cx="5168914" cy="1327144"/>
          </a:xfrm>
        </p:spPr>
        <p:txBody>
          <a:bodyPr/>
          <a:lstStyle/>
          <a:p>
            <a:r>
              <a:rPr lang="en-US" sz="1800" dirty="0" smtClean="0">
                <a:solidFill>
                  <a:srgbClr val="408000"/>
                </a:solidFill>
              </a:rPr>
              <a:t>Level : Foundation 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Lecturer :Tim Tudor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Email : timothy.tudor@smu.ac.uk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Year : 2010</a:t>
            </a:r>
            <a:endParaRPr lang="en-US" sz="1800" dirty="0">
              <a:solidFill>
                <a:srgbClr val="4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571472" y="2285992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rgbClr val="408000"/>
                </a:solidFill>
              </a:rPr>
              <a:t>Foundation Project</a:t>
            </a:r>
            <a:endParaRPr lang="en-US" sz="4400" dirty="0">
              <a:solidFill>
                <a:srgbClr val="4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Auto/Motorsport Groups</a:t>
            </a:r>
            <a:endParaRPr lang="en-US" dirty="0">
              <a:solidFill>
                <a:srgbClr val="408000"/>
              </a:solidFill>
            </a:endParaRPr>
          </a:p>
        </p:txBody>
      </p:sp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1000100" y="1500174"/>
          <a:ext cx="3314714" cy="4011930"/>
        </p:xfrm>
        <a:graphic>
          <a:graphicData uri="http://schemas.openxmlformats.org/drawingml/2006/table">
            <a:tbl>
              <a:tblPr/>
              <a:tblGrid>
                <a:gridCol w="768629"/>
                <a:gridCol w="1697390"/>
                <a:gridCol w="848695"/>
              </a:tblGrid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Austin Morgan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Dominic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Chhetri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Rabinda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Coughlan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James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Delacourt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Ryan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Derby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Catto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Dale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Dzimri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Ryton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Edgerley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Edwards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Joel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Evans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James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Fletcher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Holden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Adam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Graham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James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Hall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James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Harper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James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Jenna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Oliver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3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Jones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Adam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4429124" y="1500174"/>
          <a:ext cx="2628900" cy="4002405"/>
        </p:xfrm>
        <a:graphic>
          <a:graphicData uri="http://schemas.openxmlformats.org/drawingml/2006/table">
            <a:tbl>
              <a:tblPr/>
              <a:tblGrid>
                <a:gridCol w="609600"/>
                <a:gridCol w="1346200"/>
                <a:gridCol w="673100"/>
              </a:tblGrid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Joseph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Ben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Jones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Callum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Jones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Chris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Lincon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Marles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Rhys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Roistrick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Andrew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Ncube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Marvell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Philips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Richards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David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Roden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Ben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Santany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Ben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Shao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Yikai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Warner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Dale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Wilkinson0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Alex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Wilkinson-sedgewick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Jack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Wynne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Campbell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Andy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Meeting Times For Auto/Motorsport</a:t>
            </a:r>
            <a:endParaRPr lang="en-US" dirty="0">
              <a:solidFill>
                <a:srgbClr val="408000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642910" y="1357298"/>
          <a:ext cx="7858179" cy="2535567"/>
        </p:xfrm>
        <a:graphic>
          <a:graphicData uri="http://schemas.openxmlformats.org/drawingml/2006/table">
            <a:tbl>
              <a:tblPr/>
              <a:tblGrid>
                <a:gridCol w="853860"/>
                <a:gridCol w="1000617"/>
                <a:gridCol w="1000617"/>
                <a:gridCol w="1000617"/>
                <a:gridCol w="1000617"/>
                <a:gridCol w="1000617"/>
                <a:gridCol w="1000617"/>
                <a:gridCol w="1000617"/>
              </a:tblGrid>
              <a:tr h="6236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GROUP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27/10/2010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03/11/2010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10/11/2010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17/11/2010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24/11/2010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01/12/2010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08/12/2010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64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1864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10.30am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10.30am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10.30am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10.30am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1864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1864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64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10.30am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10.30am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10.30am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64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11.00am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500034" y="4000504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408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Meeting Venue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1928794" y="4929198"/>
            <a:ext cx="5168914" cy="132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408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Chassis</a:t>
            </a:r>
            <a:r>
              <a:rPr kumimoji="0" lang="en-US" sz="1800" b="0" i="0" u="none" strike="noStrike" kern="0" cap="none" spc="0" normalizeH="0" noProof="0" dirty="0" smtClean="0">
                <a:ln>
                  <a:noFill/>
                </a:ln>
                <a:solidFill>
                  <a:srgbClr val="408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lab (Lower workshop)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Goal Setting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800" i="1" dirty="0" smtClean="0">
                <a:latin typeface="Times New Roman" pitchFamily="18" charset="0"/>
              </a:rPr>
              <a:t>What are your goals?</a:t>
            </a:r>
          </a:p>
          <a:p>
            <a:pPr lvl="1">
              <a:lnSpc>
                <a:spcPct val="80000"/>
              </a:lnSpc>
            </a:pPr>
            <a:r>
              <a:rPr lang="en-GB" sz="2400" i="1" dirty="0" smtClean="0">
                <a:latin typeface="Times New Roman" pitchFamily="18" charset="0"/>
              </a:rPr>
              <a:t>It might help to divide your goals into time frames</a:t>
            </a:r>
          </a:p>
          <a:p>
            <a:pPr lvl="1">
              <a:lnSpc>
                <a:spcPct val="80000"/>
              </a:lnSpc>
            </a:pPr>
            <a:endParaRPr lang="en-GB" sz="2400" i="1" dirty="0" smtClean="0">
              <a:latin typeface="Times New Roman" pitchFamily="18" charset="0"/>
            </a:endParaRPr>
          </a:p>
          <a:p>
            <a:pPr lvl="2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Immediate goals</a:t>
            </a:r>
          </a:p>
          <a:p>
            <a:pPr lvl="2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Short-mid-term goals</a:t>
            </a:r>
          </a:p>
          <a:p>
            <a:pPr lvl="2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Long-term goals </a:t>
            </a: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Goal Setting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800" i="1" dirty="0" smtClean="0">
                <a:latin typeface="Times New Roman" pitchFamily="18" charset="0"/>
              </a:rPr>
              <a:t>Once you have a set of goals, it is useful to decompose the goals into manageable steps or sub-goals </a:t>
            </a:r>
          </a:p>
          <a:p>
            <a:pPr>
              <a:lnSpc>
                <a:spcPct val="80000"/>
              </a:lnSpc>
            </a:pPr>
            <a:endParaRPr lang="en-GB" sz="2800" i="1" dirty="0" smtClean="0">
              <a:latin typeface="Times New Roman" pitchFamily="18" charset="0"/>
            </a:endParaRPr>
          </a:p>
          <a:p>
            <a:pPr lvl="1">
              <a:lnSpc>
                <a:spcPct val="80000"/>
              </a:lnSpc>
            </a:pPr>
            <a:r>
              <a:rPr lang="en-GB" sz="2400" i="1" dirty="0" smtClean="0">
                <a:latin typeface="Times New Roman" pitchFamily="18" charset="0"/>
              </a:rPr>
              <a:t>Months</a:t>
            </a:r>
          </a:p>
          <a:p>
            <a:pPr lvl="1">
              <a:lnSpc>
                <a:spcPct val="80000"/>
              </a:lnSpc>
            </a:pPr>
            <a:r>
              <a:rPr lang="en-GB" sz="2400" i="1" dirty="0" smtClean="0">
                <a:latin typeface="Times New Roman" pitchFamily="18" charset="0"/>
              </a:rPr>
              <a:t>Weeks</a:t>
            </a:r>
          </a:p>
          <a:p>
            <a:pPr lvl="1">
              <a:lnSpc>
                <a:spcPct val="80000"/>
              </a:lnSpc>
            </a:pPr>
            <a:r>
              <a:rPr lang="en-GB" sz="2400" i="1" dirty="0" smtClean="0">
                <a:latin typeface="Times New Roman" pitchFamily="18" charset="0"/>
              </a:rPr>
              <a:t>Days</a:t>
            </a:r>
          </a:p>
          <a:p>
            <a:pPr lvl="1">
              <a:lnSpc>
                <a:spcPct val="80000"/>
              </a:lnSpc>
            </a:pPr>
            <a:r>
              <a:rPr lang="en-GB" sz="2400" i="1" dirty="0" smtClean="0">
                <a:latin typeface="Times New Roman" pitchFamily="18" charset="0"/>
              </a:rPr>
              <a:t>Hours</a:t>
            </a: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Time planning</a:t>
            </a:r>
          </a:p>
          <a:p>
            <a:r>
              <a:rPr lang="en-GB" sz="2800" i="1" dirty="0" smtClean="0">
                <a:latin typeface="Times New Roman" pitchFamily="18" charset="0"/>
              </a:rPr>
              <a:t>Short term tasks 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Daily to-do list</a:t>
            </a:r>
          </a:p>
          <a:p>
            <a:r>
              <a:rPr lang="en-GB" sz="2800" i="1" dirty="0" smtClean="0">
                <a:latin typeface="Times New Roman" pitchFamily="18" charset="0"/>
              </a:rPr>
              <a:t>Mid term tasks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Weekly objective lists </a:t>
            </a:r>
          </a:p>
          <a:p>
            <a:pPr lvl="1">
              <a:buFontTx/>
              <a:buNone/>
            </a:pPr>
            <a:r>
              <a:rPr lang="en-GB" sz="2400" i="1" dirty="0" smtClean="0">
                <a:latin typeface="Times New Roman" pitchFamily="18" charset="0"/>
              </a:rPr>
              <a:t>	Think of these as muscle-bound to-do lists with additional features to further decompose tasks into smaller units &amp; to record time estimates for tasks: </a:t>
            </a:r>
          </a:p>
          <a:p>
            <a:r>
              <a:rPr lang="en-GB" sz="2800" i="1" dirty="0" smtClean="0">
                <a:latin typeface="Times New Roman" pitchFamily="18" charset="0"/>
              </a:rPr>
              <a:t>Long term tasks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Plans which fall within the project duration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Use a Gantt chart  to plan your long term goals   </a:t>
            </a: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Gantt Charts</a:t>
            </a: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 l="2289" t="14914" r="4097" b="29335"/>
          <a:stretch>
            <a:fillRect/>
          </a:stretch>
        </p:blipFill>
        <p:spPr bwMode="auto">
          <a:xfrm>
            <a:off x="1519264" y="2790815"/>
            <a:ext cx="6838950" cy="30527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4543451" y="2071678"/>
            <a:ext cx="1216025" cy="2841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200" i="0">
                <a:latin typeface="Arial" charset="0"/>
              </a:rPr>
              <a:t>Week numbers</a:t>
            </a:r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295301" y="4232265"/>
            <a:ext cx="793750" cy="6492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200" i="0" dirty="0">
                <a:latin typeface="Arial" charset="0"/>
              </a:rPr>
              <a:t>Project </a:t>
            </a:r>
          </a:p>
          <a:p>
            <a:r>
              <a:rPr lang="en-GB" sz="1200" i="0" dirty="0">
                <a:latin typeface="Arial" charset="0"/>
              </a:rPr>
              <a:t>Activities</a:t>
            </a:r>
          </a:p>
          <a:p>
            <a:r>
              <a:rPr lang="en-GB" sz="1200" i="0" dirty="0">
                <a:latin typeface="Arial" charset="0"/>
              </a:rPr>
              <a:t> / Tasks</a:t>
            </a:r>
          </a:p>
        </p:txBody>
      </p:sp>
      <p:sp>
        <p:nvSpPr>
          <p:cNvPr id="8" name="AutoShape 10"/>
          <p:cNvSpPr>
            <a:spLocks/>
          </p:cNvSpPr>
          <p:nvPr/>
        </p:nvSpPr>
        <p:spPr bwMode="auto">
          <a:xfrm>
            <a:off x="1230339" y="3222615"/>
            <a:ext cx="225425" cy="2643188"/>
          </a:xfrm>
          <a:prstGeom prst="leftBrace">
            <a:avLst>
              <a:gd name="adj1" fmla="val 97711"/>
              <a:gd name="adj2" fmla="val 5000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AutoShape 11"/>
          <p:cNvSpPr>
            <a:spLocks/>
          </p:cNvSpPr>
          <p:nvPr/>
        </p:nvSpPr>
        <p:spPr bwMode="auto">
          <a:xfrm rot="5400000" flipV="1">
            <a:off x="5155433" y="-269091"/>
            <a:ext cx="360362" cy="5905500"/>
          </a:xfrm>
          <a:prstGeom prst="leftBrace">
            <a:avLst>
              <a:gd name="adj1" fmla="val 136564"/>
              <a:gd name="adj2" fmla="val 47222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Gantt chart – Research </a:t>
            </a:r>
            <a:r>
              <a:rPr lang="en-US" b="1" dirty="0" err="1" smtClean="0">
                <a:solidFill>
                  <a:srgbClr val="008000"/>
                </a:solidFill>
              </a:rPr>
              <a:t>acitivity</a:t>
            </a:r>
            <a:endParaRPr lang="en-US" b="1" dirty="0" smtClean="0">
              <a:solidFill>
                <a:srgbClr val="008000"/>
              </a:solidFill>
            </a:endParaRP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2" cstate="print"/>
          <a:srcRect l="2289" t="14885" r="32693" b="56181"/>
          <a:stretch>
            <a:fillRect/>
          </a:stretch>
        </p:blipFill>
        <p:spPr bwMode="auto">
          <a:xfrm>
            <a:off x="2268538" y="2997200"/>
            <a:ext cx="4749800" cy="158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4787900" y="1773238"/>
            <a:ext cx="1241425" cy="2841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200" i="0" dirty="0">
                <a:latin typeface="Arial" charset="0"/>
              </a:rPr>
              <a:t>Week Numbers</a:t>
            </a:r>
          </a:p>
        </p:txBody>
      </p:sp>
      <p:sp>
        <p:nvSpPr>
          <p:cNvPr id="7" name="Text Box 11"/>
          <p:cNvSpPr txBox="1">
            <a:spLocks noChangeArrowheads="1"/>
          </p:cNvSpPr>
          <p:nvPr/>
        </p:nvSpPr>
        <p:spPr bwMode="auto">
          <a:xfrm>
            <a:off x="539750" y="2636838"/>
            <a:ext cx="1235075" cy="2841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200" i="0" dirty="0">
                <a:latin typeface="Arial" charset="0"/>
              </a:rPr>
              <a:t>Project Activity </a:t>
            </a:r>
          </a:p>
        </p:txBody>
      </p:sp>
      <p:sp>
        <p:nvSpPr>
          <p:cNvPr id="8" name="Text Box 12"/>
          <p:cNvSpPr txBox="1">
            <a:spLocks noChangeArrowheads="1"/>
          </p:cNvSpPr>
          <p:nvPr/>
        </p:nvSpPr>
        <p:spPr bwMode="auto">
          <a:xfrm>
            <a:off x="971550" y="5157788"/>
            <a:ext cx="1258888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200" i="0" dirty="0">
                <a:latin typeface="Arial" charset="0"/>
              </a:rPr>
              <a:t>Starting point of</a:t>
            </a:r>
          </a:p>
          <a:p>
            <a:r>
              <a:rPr lang="en-GB" sz="1200" i="0" dirty="0">
                <a:latin typeface="Arial" charset="0"/>
              </a:rPr>
              <a:t>project activity </a:t>
            </a:r>
          </a:p>
        </p:txBody>
      </p:sp>
      <p:sp>
        <p:nvSpPr>
          <p:cNvPr id="9" name="Text Box 13"/>
          <p:cNvSpPr txBox="1">
            <a:spLocks noChangeArrowheads="1"/>
          </p:cNvSpPr>
          <p:nvPr/>
        </p:nvSpPr>
        <p:spPr bwMode="auto">
          <a:xfrm>
            <a:off x="7019925" y="5157788"/>
            <a:ext cx="1147763" cy="6492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i="0">
                <a:latin typeface="Arial" charset="0"/>
              </a:rPr>
              <a:t>End point of </a:t>
            </a:r>
          </a:p>
          <a:p>
            <a:r>
              <a:rPr lang="en-GB" sz="1200" i="0">
                <a:latin typeface="Arial" charset="0"/>
              </a:rPr>
              <a:t>project activity</a:t>
            </a:r>
          </a:p>
        </p:txBody>
      </p:sp>
      <p:sp>
        <p:nvSpPr>
          <p:cNvPr id="10" name="Text Box 14"/>
          <p:cNvSpPr txBox="1">
            <a:spLocks noChangeArrowheads="1"/>
          </p:cNvSpPr>
          <p:nvPr/>
        </p:nvSpPr>
        <p:spPr bwMode="auto">
          <a:xfrm>
            <a:off x="4356100" y="5157788"/>
            <a:ext cx="1127125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200" i="0">
                <a:latin typeface="Arial" charset="0"/>
              </a:rPr>
              <a:t>Activity / task </a:t>
            </a:r>
          </a:p>
          <a:p>
            <a:r>
              <a:rPr lang="en-GB" sz="1200" i="0">
                <a:latin typeface="Arial" charset="0"/>
              </a:rPr>
              <a:t>Duration</a:t>
            </a:r>
          </a:p>
        </p:txBody>
      </p:sp>
      <p:sp>
        <p:nvSpPr>
          <p:cNvPr id="11" name="AutoShape 15"/>
          <p:cNvSpPr>
            <a:spLocks/>
          </p:cNvSpPr>
          <p:nvPr/>
        </p:nvSpPr>
        <p:spPr bwMode="auto">
          <a:xfrm rot="16200000">
            <a:off x="4968082" y="2888456"/>
            <a:ext cx="431800" cy="2808287"/>
          </a:xfrm>
          <a:prstGeom prst="leftBrace">
            <a:avLst>
              <a:gd name="adj1" fmla="val 54197"/>
              <a:gd name="adj2" fmla="val 5000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Line 16"/>
          <p:cNvSpPr>
            <a:spLocks noChangeShapeType="1"/>
          </p:cNvSpPr>
          <p:nvPr/>
        </p:nvSpPr>
        <p:spPr bwMode="auto">
          <a:xfrm flipV="1">
            <a:off x="4932363" y="4581525"/>
            <a:ext cx="215900" cy="576263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" name="Line 17"/>
          <p:cNvSpPr>
            <a:spLocks noChangeShapeType="1"/>
          </p:cNvSpPr>
          <p:nvPr/>
        </p:nvSpPr>
        <p:spPr bwMode="auto">
          <a:xfrm flipV="1">
            <a:off x="1619250" y="3429000"/>
            <a:ext cx="2160588" cy="172878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" name="Line 18"/>
          <p:cNvSpPr>
            <a:spLocks noChangeShapeType="1"/>
          </p:cNvSpPr>
          <p:nvPr/>
        </p:nvSpPr>
        <p:spPr bwMode="auto">
          <a:xfrm flipH="1" flipV="1">
            <a:off x="6588125" y="3357563"/>
            <a:ext cx="1008063" cy="18002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Line 19"/>
          <p:cNvSpPr>
            <a:spLocks noChangeShapeType="1"/>
          </p:cNvSpPr>
          <p:nvPr/>
        </p:nvSpPr>
        <p:spPr bwMode="auto">
          <a:xfrm>
            <a:off x="1763713" y="2781300"/>
            <a:ext cx="720725" cy="11525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" name="Line 20"/>
          <p:cNvSpPr>
            <a:spLocks noChangeShapeType="1"/>
          </p:cNvSpPr>
          <p:nvPr/>
        </p:nvSpPr>
        <p:spPr bwMode="auto">
          <a:xfrm flipH="1">
            <a:off x="5003800" y="2060575"/>
            <a:ext cx="431800" cy="6477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" name="AutoShape 21"/>
          <p:cNvSpPr>
            <a:spLocks/>
          </p:cNvSpPr>
          <p:nvPr/>
        </p:nvSpPr>
        <p:spPr bwMode="auto">
          <a:xfrm rot="5400000">
            <a:off x="4752975" y="1160463"/>
            <a:ext cx="503238" cy="3744912"/>
          </a:xfrm>
          <a:prstGeom prst="leftBrace">
            <a:avLst>
              <a:gd name="adj1" fmla="val 62014"/>
              <a:gd name="adj2" fmla="val 5000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Gantt chart – Cup of tea!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r>
              <a:rPr lang="en-GB" sz="2800" i="1" dirty="0" smtClean="0">
                <a:latin typeface="Times New Roman" pitchFamily="18" charset="0"/>
              </a:rPr>
              <a:t>Example 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Design a Gantt chart for the project of making a cup of tea!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Think about the individual tasks required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Think how long each task takes</a:t>
            </a:r>
          </a:p>
          <a:p>
            <a:pPr lvl="1"/>
            <a:endParaRPr lang="en-GB" sz="2400" i="1" dirty="0" smtClean="0">
              <a:latin typeface="Times New Roman" pitchFamily="18" charset="0"/>
            </a:endParaRP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Leave a empty row below each task on your </a:t>
            </a:r>
            <a:r>
              <a:rPr lang="en-GB" sz="2400" i="1" dirty="0" err="1" smtClean="0">
                <a:latin typeface="Times New Roman" pitchFamily="18" charset="0"/>
              </a:rPr>
              <a:t>gantt</a:t>
            </a:r>
            <a:r>
              <a:rPr lang="en-GB" sz="2400" i="1" dirty="0" smtClean="0">
                <a:latin typeface="Times New Roman" pitchFamily="18" charset="0"/>
              </a:rPr>
              <a:t> chart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Optimising your time plan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i="1" dirty="0" smtClean="0">
                <a:latin typeface="Times New Roman" pitchFamily="18" charset="0"/>
              </a:rPr>
              <a:t>Inevitably, you will need to make adjustments to your plans</a:t>
            </a:r>
          </a:p>
          <a:p>
            <a:pPr>
              <a:lnSpc>
                <a:spcPct val="90000"/>
              </a:lnSpc>
            </a:pPr>
            <a:endParaRPr lang="en-GB" sz="2400" i="1" dirty="0" smtClean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400" i="1" dirty="0" smtClean="0">
                <a:latin typeface="Times New Roman" pitchFamily="18" charset="0"/>
              </a:rPr>
              <a:t>Some of the time management troubles which you may face will be unavoidable</a:t>
            </a:r>
          </a:p>
          <a:p>
            <a:pPr>
              <a:lnSpc>
                <a:spcPct val="90000"/>
              </a:lnSpc>
            </a:pPr>
            <a:endParaRPr lang="en-GB" sz="2400" i="1" dirty="0" smtClean="0">
              <a:latin typeface="Times New Roman" pitchFamily="18" charset="0"/>
            </a:endParaRP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Optimising your time plan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i="1" dirty="0" smtClean="0">
                <a:latin typeface="Times New Roman" pitchFamily="18" charset="0"/>
              </a:rPr>
              <a:t>What can be done to minimise the impact of the problems which I may face?</a:t>
            </a: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When constructing your initial project plan, do all you can to estimate the duration of each task accurately</a:t>
            </a: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Build </a:t>
            </a:r>
            <a:r>
              <a:rPr lang="en-GB" b="1" i="1" dirty="0" smtClean="0">
                <a:latin typeface="Times New Roman" pitchFamily="18" charset="0"/>
              </a:rPr>
              <a:t>contingency</a:t>
            </a:r>
            <a:r>
              <a:rPr lang="en-GB" i="1" dirty="0" smtClean="0">
                <a:latin typeface="Times New Roman" pitchFamily="18" charset="0"/>
              </a:rPr>
              <a:t> periods into your project plan</a:t>
            </a: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Think carefully about the resources which you will require &amp; when you will require them – </a:t>
            </a:r>
            <a:r>
              <a:rPr lang="en-GB" b="1" i="1" dirty="0" smtClean="0">
                <a:latin typeface="Times New Roman" pitchFamily="18" charset="0"/>
              </a:rPr>
              <a:t>PLAN AHEAD</a:t>
            </a:r>
            <a:r>
              <a:rPr lang="en-GB" i="1" dirty="0" smtClean="0">
                <a:latin typeface="Times New Roman" pitchFamily="18" charset="0"/>
              </a:rPr>
              <a:t>!</a:t>
            </a: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Consider alternative methods / techniques to those which you intend to use in case hardware / resources are unavailable when you intend to use them</a:t>
            </a:r>
          </a:p>
          <a:p>
            <a:pPr>
              <a:lnSpc>
                <a:spcPct val="90000"/>
              </a:lnSpc>
            </a:pPr>
            <a:endParaRPr lang="en-GB" sz="2400" i="1" dirty="0" smtClean="0">
              <a:latin typeface="Times New Roman" pitchFamily="18" charset="0"/>
            </a:endParaRP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Tracking, shifting and adjusting your time plan</a:t>
            </a:r>
          </a:p>
          <a:p>
            <a:r>
              <a:rPr lang="en-GB" sz="2800" i="1" dirty="0" smtClean="0">
                <a:latin typeface="Times New Roman" pitchFamily="18" charset="0"/>
              </a:rPr>
              <a:t>Plot your weekly progress on your Gantt chart</a:t>
            </a:r>
          </a:p>
          <a:p>
            <a:pPr lvl="1"/>
            <a:r>
              <a:rPr lang="en-GB" sz="2400" b="1" i="1" dirty="0" smtClean="0">
                <a:latin typeface="Times New Roman" pitchFamily="18" charset="0"/>
              </a:rPr>
              <a:t>Even</a:t>
            </a:r>
            <a:r>
              <a:rPr lang="en-GB" sz="2400" i="1" dirty="0" smtClean="0">
                <a:latin typeface="Times New Roman" pitchFamily="18" charset="0"/>
              </a:rPr>
              <a:t> if your progress is not as planned</a:t>
            </a:r>
          </a:p>
          <a:p>
            <a:r>
              <a:rPr lang="en-GB" sz="2800" i="1" dirty="0" smtClean="0">
                <a:latin typeface="Times New Roman" pitchFamily="18" charset="0"/>
              </a:rPr>
              <a:t>By plotting your progress you can take action to rectify shortfalls and deficiencies or perhaps take advantage extra time which may be available</a:t>
            </a:r>
          </a:p>
          <a:p>
            <a:r>
              <a:rPr lang="en-GB" sz="2800" i="1" dirty="0" smtClean="0">
                <a:latin typeface="Times New Roman" pitchFamily="18" charset="0"/>
              </a:rPr>
              <a:t>When handing in your final report, you should submit your Gantt chart project plan again but this time, with your actual progress marked alongside your planned progress </a:t>
            </a:r>
          </a:p>
          <a:p>
            <a:pPr>
              <a:lnSpc>
                <a:spcPct val="90000"/>
              </a:lnSpc>
            </a:pPr>
            <a:endParaRPr lang="en-GB" sz="2400" i="1" dirty="0" smtClean="0">
              <a:latin typeface="Times New Roman" pitchFamily="18" charset="0"/>
            </a:endParaRP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Tracking, shifting and adjusting your time plan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r>
              <a:rPr lang="en-GB" sz="2800" i="1" dirty="0" smtClean="0">
                <a:latin typeface="Times New Roman" pitchFamily="18" charset="0"/>
              </a:rPr>
              <a:t>Lets look again at the tea </a:t>
            </a:r>
            <a:r>
              <a:rPr lang="en-GB" sz="2800" i="1" dirty="0" err="1" smtClean="0">
                <a:latin typeface="Times New Roman" pitchFamily="18" charset="0"/>
              </a:rPr>
              <a:t>gantt</a:t>
            </a:r>
            <a:r>
              <a:rPr lang="en-GB" sz="2800" i="1" dirty="0" smtClean="0">
                <a:latin typeface="Times New Roman" pitchFamily="18" charset="0"/>
              </a:rPr>
              <a:t> chart</a:t>
            </a:r>
          </a:p>
          <a:p>
            <a:r>
              <a:rPr lang="en-GB" sz="2800" i="1" dirty="0" smtClean="0">
                <a:latin typeface="Times New Roman" pitchFamily="18" charset="0"/>
              </a:rPr>
              <a:t>Add tracking progress if boiling water takes 1 min longer than planned!</a:t>
            </a:r>
          </a:p>
          <a:p>
            <a:r>
              <a:rPr lang="en-GB" sz="2800" i="1" dirty="0" smtClean="0">
                <a:latin typeface="Times New Roman" pitchFamily="18" charset="0"/>
              </a:rPr>
              <a:t>I like a strong cup so I want it to brew for twice as long as planned!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539</TotalTime>
  <Words>571</Words>
  <Application>Microsoft Office PowerPoint</Application>
  <PresentationFormat>On-screen Show (4:3)</PresentationFormat>
  <Paragraphs>307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SMU POWERPOINT TEMPLATE</vt:lpstr>
      <vt:lpstr>Foundation Project</vt:lpstr>
      <vt:lpstr>Auto/Motorsport Groups</vt:lpstr>
      <vt:lpstr>Meeting Times For Auto/Motorsport</vt:lpstr>
      <vt:lpstr>Project Planning</vt:lpstr>
      <vt:lpstr>Project Planning</vt:lpstr>
      <vt:lpstr>Project Planning</vt:lpstr>
      <vt:lpstr>Project Planning</vt:lpstr>
      <vt:lpstr>Project Planning</vt:lpstr>
      <vt:lpstr>Project Planning</vt:lpstr>
      <vt:lpstr>Project Planning</vt:lpstr>
      <vt:lpstr>Project Planning</vt:lpstr>
      <vt:lpstr>Project Planning</vt:lpstr>
      <vt:lpstr>Project Planning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fad-tt</cp:lastModifiedBy>
  <cp:revision>56</cp:revision>
  <dcterms:created xsi:type="dcterms:W3CDTF">2010-09-22T08:44:59Z</dcterms:created>
  <dcterms:modified xsi:type="dcterms:W3CDTF">2010-10-20T11:40:48Z</dcterms:modified>
</cp:coreProperties>
</file>