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20" y="8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A628C5E-A25D-4047-8A53-A743B782BE0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0499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28C5E-A25D-4047-8A53-A743B782BE06}" type="slidenum">
              <a:rPr lang="en-GB" smtClean="0"/>
              <a:t>‹#›</a:t>
            </a:fld>
            <a:endParaRPr lang="en-GB"/>
          </a:p>
        </p:txBody>
      </p:sp>
    </p:spTree>
    <p:extLst>
      <p:ext uri="{BB962C8B-B14F-4D97-AF65-F5344CB8AC3E}">
        <p14:creationId xmlns:p14="http://schemas.microsoft.com/office/powerpoint/2010/main" val="2689004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28C5E-A25D-4047-8A53-A743B782BE0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1501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D1D47A6-21E6-4A43-A6F7-58BC3A2076C0}" type="datetimeFigureOut">
              <a:rPr lang="en-GB" smtClean="0"/>
              <a:t>08/03/2016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628C5E-A25D-4047-8A53-A743B782BE06}" type="slidenum">
              <a:rPr lang="en-GB" smtClean="0"/>
              <a:t>‹#›</a:t>
            </a:fld>
            <a:endParaRPr lang="en-GB"/>
          </a:p>
        </p:txBody>
      </p:sp>
    </p:spTree>
    <p:extLst>
      <p:ext uri="{BB962C8B-B14F-4D97-AF65-F5344CB8AC3E}">
        <p14:creationId xmlns:p14="http://schemas.microsoft.com/office/powerpoint/2010/main" val="3983191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D1D47A6-21E6-4A43-A6F7-58BC3A2076C0}" type="datetimeFigureOut">
              <a:rPr lang="en-GB" smtClean="0"/>
              <a:t>08/03/2016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628C5E-A25D-4047-8A53-A743B782BE0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4117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D1D47A6-21E6-4A43-A6F7-58BC3A2076C0}" type="datetimeFigureOut">
              <a:rPr lang="en-GB" smtClean="0"/>
              <a:t>08/03/2016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628C5E-A25D-4047-8A53-A743B782BE0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3345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1D47A6-21E6-4A43-A6F7-58BC3A2076C0}" type="datetimeFigureOut">
              <a:rPr lang="en-GB" smtClean="0"/>
              <a:t>08/03/2016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628C5E-A25D-4047-8A53-A743B782BE06}" type="slidenum">
              <a:rPr lang="en-GB" smtClean="0"/>
              <a:t>‹#›</a:t>
            </a:fld>
            <a:endParaRPr lang="en-GB"/>
          </a:p>
        </p:txBody>
      </p:sp>
    </p:spTree>
    <p:extLst>
      <p:ext uri="{BB962C8B-B14F-4D97-AF65-F5344CB8AC3E}">
        <p14:creationId xmlns:p14="http://schemas.microsoft.com/office/powerpoint/2010/main" val="854832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1D47A6-21E6-4A43-A6F7-58BC3A2076C0}" type="datetimeFigureOut">
              <a:rPr lang="en-GB" smtClean="0"/>
              <a:t>08/03/2016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628C5E-A25D-4047-8A53-A743B782BE0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6978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1D47A6-21E6-4A43-A6F7-58BC3A2076C0}" type="datetimeFigureOut">
              <a:rPr lang="en-GB" smtClean="0"/>
              <a:t>08/03/2016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628C5E-A25D-4047-8A53-A743B782BE06}" type="slidenum">
              <a:rPr lang="en-GB" smtClean="0"/>
              <a:t>‹#›</a:t>
            </a:fld>
            <a:endParaRPr lang="en-GB"/>
          </a:p>
        </p:txBody>
      </p:sp>
    </p:spTree>
    <p:extLst>
      <p:ext uri="{BB962C8B-B14F-4D97-AF65-F5344CB8AC3E}">
        <p14:creationId xmlns:p14="http://schemas.microsoft.com/office/powerpoint/2010/main" val="162867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1D47A6-21E6-4A43-A6F7-58BC3A2076C0}" type="datetimeFigureOut">
              <a:rPr lang="en-GB" smtClean="0"/>
              <a:t>08/03/2016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A628C5E-A25D-4047-8A53-A743B782BE06}" type="slidenum">
              <a:rPr lang="en-GB" smtClean="0"/>
              <a:t>‹#›</a:t>
            </a:fld>
            <a:endParaRPr lang="en-GB"/>
          </a:p>
        </p:txBody>
      </p:sp>
    </p:spTree>
    <p:extLst>
      <p:ext uri="{BB962C8B-B14F-4D97-AF65-F5344CB8AC3E}">
        <p14:creationId xmlns:p14="http://schemas.microsoft.com/office/powerpoint/2010/main" val="3477628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28C5E-A25D-4047-8A53-A743B782BE0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6245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28C5E-A25D-4047-8A53-A743B782BE0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8130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28C5E-A25D-4047-8A53-A743B782BE06}" type="slidenum">
              <a:rPr lang="en-GB" smtClean="0"/>
              <a:t>‹#›</a:t>
            </a:fld>
            <a:endParaRPr lang="en-GB"/>
          </a:p>
        </p:txBody>
      </p:sp>
    </p:spTree>
    <p:extLst>
      <p:ext uri="{BB962C8B-B14F-4D97-AF65-F5344CB8AC3E}">
        <p14:creationId xmlns:p14="http://schemas.microsoft.com/office/powerpoint/2010/main" val="37068000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28C5E-A25D-4047-8A53-A743B782BE0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9355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28C5E-A25D-4047-8A53-A743B782BE0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6611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28C5E-A25D-4047-8A53-A743B782BE0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60338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1D47A6-21E6-4A43-A6F7-58BC3A2076C0}" type="datetimeFigureOut">
              <a:rPr lang="en-GB" smtClean="0"/>
              <a:t>08/03/2016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628C5E-A25D-4047-8A53-A743B782BE0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3947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D1D47A6-21E6-4A43-A6F7-58BC3A2076C0}" type="datetimeFigureOut">
              <a:rPr lang="en-GB" smtClean="0"/>
              <a:t>08/03/2016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A628C5E-A25D-4047-8A53-A743B782BE06}" type="slidenum">
              <a:rPr lang="en-GB" smtClean="0"/>
              <a:t>‹#›</a:t>
            </a:fld>
            <a:endParaRPr lang="en-GB"/>
          </a:p>
        </p:txBody>
      </p:sp>
    </p:spTree>
    <p:extLst>
      <p:ext uri="{BB962C8B-B14F-4D97-AF65-F5344CB8AC3E}">
        <p14:creationId xmlns:p14="http://schemas.microsoft.com/office/powerpoint/2010/main" val="3456245428"/>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 id="2147483784" r:id="rId12"/>
    <p:sldLayoutId id="2147483785" r:id="rId13"/>
    <p:sldLayoutId id="2147483786" r:id="rId14"/>
    <p:sldLayoutId id="2147483787" r:id="rId15"/>
    <p:sldLayoutId id="2147483788" r:id="rId16"/>
    <p:sldLayoutId id="21474837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therapytoday.net/article/15/5/categori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allianceforcandp.or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onlinelibrary.wiley.com/doi/10.1002/ppi.v13.1/issuetoc" TargetMode="External"/><Relationship Id="rId2" Type="http://schemas.openxmlformats.org/officeDocument/2006/relationships/hyperlink" Target="http://pcsr-uk.ning.com/page/about-u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therapytoday.net/article/show/451/"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therapytoday.net/article/show/3651/"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therapytoday.net/article/show/3837/"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therapytoday.net/article/show/3867/"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therapytoday.net/article/show/4645/"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Counselling and Politics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66461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Emancipatory: Making things better</a:t>
            </a:r>
            <a:endParaRPr lang="en-GB" dirty="0"/>
          </a:p>
        </p:txBody>
      </p:sp>
      <p:sp>
        <p:nvSpPr>
          <p:cNvPr id="3" name="Content Placeholder 2"/>
          <p:cNvSpPr>
            <a:spLocks noGrp="1"/>
          </p:cNvSpPr>
          <p:nvPr>
            <p:ph idx="1"/>
          </p:nvPr>
        </p:nvSpPr>
        <p:spPr/>
        <p:txBody>
          <a:bodyPr/>
          <a:lstStyle/>
          <a:p>
            <a:r>
              <a:rPr lang="en-GB" altLang="en-US" dirty="0"/>
              <a:t>What is Counselling trying to achieve? </a:t>
            </a:r>
          </a:p>
          <a:p>
            <a:r>
              <a:rPr lang="en-GB" altLang="en-US" dirty="0"/>
              <a:t>How can it make the most appropriate impact?</a:t>
            </a:r>
          </a:p>
          <a:p>
            <a:r>
              <a:rPr lang="en-GB" altLang="en-US" dirty="0"/>
              <a:t>Will Gov’t regulation help?</a:t>
            </a:r>
          </a:p>
          <a:p>
            <a:r>
              <a:rPr lang="en-GB" altLang="en-US" dirty="0"/>
              <a:t>Will IAPT?</a:t>
            </a:r>
          </a:p>
          <a:p>
            <a:r>
              <a:rPr lang="en-GB" altLang="en-US" dirty="0"/>
              <a:t>Is the thinking of the Social Justice Movement important?</a:t>
            </a:r>
          </a:p>
          <a:p>
            <a:endParaRPr lang="en-GB" dirty="0"/>
          </a:p>
        </p:txBody>
      </p:sp>
    </p:spTree>
    <p:extLst>
      <p:ext uri="{BB962C8B-B14F-4D97-AF65-F5344CB8AC3E}">
        <p14:creationId xmlns:p14="http://schemas.microsoft.com/office/powerpoint/2010/main" val="6502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Ideologies/values/beliefs of Right and Wrong</a:t>
            </a:r>
            <a:endParaRPr lang="en-GB" dirty="0"/>
          </a:p>
        </p:txBody>
      </p:sp>
      <p:sp>
        <p:nvSpPr>
          <p:cNvPr id="3" name="Content Placeholder 2"/>
          <p:cNvSpPr>
            <a:spLocks noGrp="1"/>
          </p:cNvSpPr>
          <p:nvPr>
            <p:ph idx="1"/>
          </p:nvPr>
        </p:nvSpPr>
        <p:spPr/>
        <p:txBody>
          <a:bodyPr>
            <a:normAutofit lnSpcReduction="10000"/>
          </a:bodyPr>
          <a:lstStyle/>
          <a:p>
            <a:pPr>
              <a:spcAft>
                <a:spcPts val="0"/>
              </a:spcAft>
              <a:buFont typeface="Arial" pitchFamily="34" charset="0"/>
              <a:buChar char="•"/>
              <a:defRPr/>
            </a:pPr>
            <a:r>
              <a:rPr lang="en-GB" dirty="0"/>
              <a:t>Counselling is Political???? – is there an inherent value expressed about human nature and human living?</a:t>
            </a:r>
          </a:p>
          <a:p>
            <a:pPr>
              <a:spcAft>
                <a:spcPts val="0"/>
              </a:spcAft>
              <a:buFont typeface="Arial" pitchFamily="34" charset="0"/>
              <a:buChar char="•"/>
              <a:defRPr/>
            </a:pPr>
            <a:r>
              <a:rPr lang="en-GB" dirty="0"/>
              <a:t>Should people be helped?</a:t>
            </a:r>
          </a:p>
          <a:p>
            <a:pPr>
              <a:spcAft>
                <a:spcPts val="0"/>
              </a:spcAft>
              <a:buFont typeface="Arial" pitchFamily="34" charset="0"/>
              <a:buChar char="•"/>
              <a:defRPr/>
            </a:pPr>
            <a:r>
              <a:rPr lang="en-GB" dirty="0"/>
              <a:t>How?</a:t>
            </a:r>
          </a:p>
          <a:p>
            <a:pPr>
              <a:spcAft>
                <a:spcPts val="0"/>
              </a:spcAft>
              <a:buFont typeface="Arial" pitchFamily="34" charset="0"/>
              <a:buChar char="•"/>
              <a:defRPr/>
            </a:pPr>
            <a:r>
              <a:rPr lang="en-GB" dirty="0"/>
              <a:t>Why?</a:t>
            </a:r>
          </a:p>
          <a:p>
            <a:pPr>
              <a:spcAft>
                <a:spcPts val="0"/>
              </a:spcAft>
              <a:buFont typeface="Arial" pitchFamily="34" charset="0"/>
              <a:buChar char="•"/>
              <a:defRPr/>
            </a:pPr>
            <a:r>
              <a:rPr lang="en-GB" dirty="0"/>
              <a:t>How much?</a:t>
            </a:r>
          </a:p>
          <a:p>
            <a:pPr>
              <a:spcAft>
                <a:spcPts val="0"/>
              </a:spcAft>
              <a:buFont typeface="Arial" pitchFamily="34" charset="0"/>
              <a:buChar char="•"/>
              <a:defRPr/>
            </a:pPr>
            <a:r>
              <a:rPr lang="en-GB" dirty="0"/>
              <a:t>By whom?</a:t>
            </a:r>
          </a:p>
          <a:p>
            <a:pPr>
              <a:spcAft>
                <a:spcPts val="0"/>
              </a:spcAft>
              <a:buFont typeface="Arial" pitchFamily="34" charset="0"/>
              <a:buChar char="•"/>
              <a:defRPr/>
            </a:pPr>
            <a:r>
              <a:rPr lang="en-GB" dirty="0"/>
              <a:t>Who pays for it?</a:t>
            </a:r>
          </a:p>
          <a:p>
            <a:endParaRPr lang="en-GB" dirty="0"/>
          </a:p>
        </p:txBody>
      </p:sp>
    </p:spTree>
    <p:extLst>
      <p:ext uri="{BB962C8B-B14F-4D97-AF65-F5344CB8AC3E}">
        <p14:creationId xmlns:p14="http://schemas.microsoft.com/office/powerpoint/2010/main" val="3767497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BACP Objectives</a:t>
            </a:r>
            <a:endParaRPr lang="en-GB" dirty="0"/>
          </a:p>
        </p:txBody>
      </p:sp>
      <p:sp>
        <p:nvSpPr>
          <p:cNvPr id="3" name="Content Placeholder 2"/>
          <p:cNvSpPr>
            <a:spLocks noGrp="1"/>
          </p:cNvSpPr>
          <p:nvPr>
            <p:ph idx="1"/>
          </p:nvPr>
        </p:nvSpPr>
        <p:spPr/>
        <p:txBody>
          <a:bodyPr>
            <a:normAutofit lnSpcReduction="10000"/>
          </a:bodyPr>
          <a:lstStyle/>
          <a:p>
            <a:r>
              <a:rPr lang="en-GB" dirty="0" err="1"/>
              <a:t>i</a:t>
            </a:r>
            <a:r>
              <a:rPr lang="en-GB" dirty="0"/>
              <a:t>. to promote and provide education and training for counsellors and/or psychotherapists working in either professional or voluntary settings, whether full or part time with a view to raising the standards of counselling and/or psychotherapy for the benefit of the community and in particular for those who are the recipients of counselling and/or psychotherapy; and </a:t>
            </a:r>
          </a:p>
          <a:p>
            <a:r>
              <a:rPr lang="en-GB" dirty="0"/>
              <a:t>ii. to advance the education of the public in the part that counselling and/or psychotherapy can play generally and in particular to meet the needs of those members of society where development and participation in society is impaired by mental, physical or social handicap or disability.</a:t>
            </a:r>
          </a:p>
          <a:p>
            <a:endParaRPr lang="en-GB" dirty="0"/>
          </a:p>
        </p:txBody>
      </p:sp>
    </p:spTree>
    <p:extLst>
      <p:ext uri="{BB962C8B-B14F-4D97-AF65-F5344CB8AC3E}">
        <p14:creationId xmlns:p14="http://schemas.microsoft.com/office/powerpoint/2010/main" val="3077847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Morrall</a:t>
            </a:r>
            <a:r>
              <a:rPr lang="en-GB" dirty="0" smtClean="0"/>
              <a:t> Critique</a:t>
            </a:r>
            <a:endParaRPr lang="en-GB" dirty="0"/>
          </a:p>
        </p:txBody>
      </p:sp>
      <p:sp>
        <p:nvSpPr>
          <p:cNvPr id="3" name="Content Placeholder 2"/>
          <p:cNvSpPr>
            <a:spLocks noGrp="1"/>
          </p:cNvSpPr>
          <p:nvPr>
            <p:ph idx="1"/>
          </p:nvPr>
        </p:nvSpPr>
        <p:spPr/>
        <p:txBody>
          <a:bodyPr/>
          <a:lstStyle/>
          <a:p>
            <a:r>
              <a:rPr lang="en-GB" dirty="0"/>
              <a:t>it is </a:t>
            </a:r>
            <a:r>
              <a:rPr lang="en-GB" u="sng" dirty="0">
                <a:solidFill>
                  <a:srgbClr val="FF0000"/>
                </a:solidFill>
              </a:rPr>
              <a:t>dysfunctional, arrogant, selfish, abusive, infectious, insane, and deceitful</a:t>
            </a:r>
            <a:r>
              <a:rPr lang="en-GB" dirty="0"/>
              <a:t>. Overall, however, my argument is that the enterprise of therapy* is an </a:t>
            </a:r>
            <a:r>
              <a:rPr lang="en-GB" u="sng" dirty="0">
                <a:solidFill>
                  <a:srgbClr val="FF0000"/>
                </a:solidFill>
              </a:rPr>
              <a:t>immature occupation</a:t>
            </a:r>
            <a:r>
              <a:rPr lang="en-GB" dirty="0"/>
              <a:t>, and paramount to this immaturity is </a:t>
            </a:r>
            <a:r>
              <a:rPr lang="en-GB" u="sng" dirty="0">
                <a:solidFill>
                  <a:srgbClr val="FF0000"/>
                </a:solidFill>
              </a:rPr>
              <a:t>a lack of social awareness, social contextualising, and social responsibility.</a:t>
            </a:r>
            <a:r>
              <a:rPr lang="en-GB" dirty="0"/>
              <a:t> The ‘asocial’ condition of therapy I suggest is therapeutically counterproductive, </a:t>
            </a:r>
            <a:r>
              <a:rPr lang="en-GB" u="sng" dirty="0">
                <a:solidFill>
                  <a:srgbClr val="FF0000"/>
                </a:solidFill>
              </a:rPr>
              <a:t>intellectually defective and morally reprehensive</a:t>
            </a:r>
            <a:r>
              <a:rPr lang="en-GB" u="sng" dirty="0"/>
              <a:t>. </a:t>
            </a:r>
            <a:r>
              <a:rPr lang="en-GB" dirty="0"/>
              <a:t>My proposal to remedy these defects is for therapy to embrace sociology.</a:t>
            </a:r>
          </a:p>
          <a:p>
            <a:endParaRPr lang="en-GB" dirty="0"/>
          </a:p>
        </p:txBody>
      </p:sp>
    </p:spTree>
    <p:extLst>
      <p:ext uri="{BB962C8B-B14F-4D97-AF65-F5344CB8AC3E}">
        <p14:creationId xmlns:p14="http://schemas.microsoft.com/office/powerpoint/2010/main" val="2123794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t>Morrall</a:t>
            </a:r>
            <a:r>
              <a:rPr lang="en-GB" altLang="en-US" dirty="0"/>
              <a:t>, P., 2009. </a:t>
            </a:r>
            <a:r>
              <a:rPr lang="en-GB" altLang="en-US" i="1" dirty="0"/>
              <a:t>Therapy Today </a:t>
            </a:r>
            <a:r>
              <a:rPr lang="en-GB" altLang="en-US" dirty="0"/>
              <a:t>20 (1) p.10-14</a:t>
            </a:r>
            <a:endParaRPr lang="en-GB" dirty="0"/>
          </a:p>
        </p:txBody>
      </p:sp>
      <p:sp>
        <p:nvSpPr>
          <p:cNvPr id="3" name="Content Placeholder 2"/>
          <p:cNvSpPr>
            <a:spLocks noGrp="1"/>
          </p:cNvSpPr>
          <p:nvPr>
            <p:ph idx="1"/>
          </p:nvPr>
        </p:nvSpPr>
        <p:spPr/>
        <p:txBody>
          <a:bodyPr/>
          <a:lstStyle/>
          <a:p>
            <a:r>
              <a:rPr lang="en-GB" altLang="en-US" dirty="0"/>
              <a:t>‘Therapy has an institutionalised, reckless unconcern for what is happening in global society and how this shapes individual behaviour, thinking and emotions… To raise their gaze from their own navels and see the ‘bigger picture’ of world events concerning human suffering.</a:t>
            </a:r>
          </a:p>
          <a:p>
            <a:endParaRPr lang="en-GB" dirty="0"/>
          </a:p>
        </p:txBody>
      </p:sp>
    </p:spTree>
    <p:extLst>
      <p:ext uri="{BB962C8B-B14F-4D97-AF65-F5344CB8AC3E}">
        <p14:creationId xmlns:p14="http://schemas.microsoft.com/office/powerpoint/2010/main" val="3780246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ltLang="en-US" dirty="0"/>
              <a:t>My intention with regard to therapy is to be </a:t>
            </a:r>
            <a:r>
              <a:rPr lang="en-GB" altLang="en-US" dirty="0">
                <a:solidFill>
                  <a:srgbClr val="FF0000"/>
                </a:solidFill>
              </a:rPr>
              <a:t>constructive </a:t>
            </a:r>
            <a:r>
              <a:rPr lang="en-GB" altLang="en-US" dirty="0"/>
              <a:t>not destructive. That is, I do not want to disassemble the therapy enterprise*, but wish to </a:t>
            </a:r>
            <a:r>
              <a:rPr lang="en-GB" altLang="en-US" dirty="0">
                <a:solidFill>
                  <a:srgbClr val="FF0000"/>
                </a:solidFill>
              </a:rPr>
              <a:t>contribute positively to its social evolution</a:t>
            </a:r>
            <a:r>
              <a:rPr lang="en-GB" altLang="en-US" dirty="0"/>
              <a:t>...Hence I am not ‘against therapy’ but wish for a socially </a:t>
            </a:r>
            <a:r>
              <a:rPr lang="en-GB" altLang="en-US" u="sng" dirty="0">
                <a:solidFill>
                  <a:srgbClr val="FF0000"/>
                </a:solidFill>
              </a:rPr>
              <a:t>enlightened</a:t>
            </a:r>
            <a:r>
              <a:rPr lang="en-GB" altLang="en-US" dirty="0"/>
              <a:t> form of therapy.</a:t>
            </a:r>
          </a:p>
          <a:p>
            <a:endParaRPr lang="en-GB" dirty="0"/>
          </a:p>
        </p:txBody>
      </p:sp>
    </p:spTree>
    <p:extLst>
      <p:ext uri="{BB962C8B-B14F-4D97-AF65-F5344CB8AC3E}">
        <p14:creationId xmlns:p14="http://schemas.microsoft.com/office/powerpoint/2010/main" val="3830937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Therapy Today  Vol.20, Issue 3, April 2009</a:t>
            </a:r>
          </a:p>
        </p:txBody>
      </p:sp>
      <p:sp>
        <p:nvSpPr>
          <p:cNvPr id="3" name="Content Placeholder 2"/>
          <p:cNvSpPr>
            <a:spLocks noGrp="1"/>
          </p:cNvSpPr>
          <p:nvPr>
            <p:ph idx="1"/>
          </p:nvPr>
        </p:nvSpPr>
        <p:spPr/>
        <p:txBody>
          <a:bodyPr/>
          <a:lstStyle/>
          <a:p>
            <a:pPr>
              <a:spcAft>
                <a:spcPts val="0"/>
              </a:spcAft>
              <a:buFont typeface="Arial" pitchFamily="34" charset="0"/>
              <a:buChar char="•"/>
              <a:defRPr/>
            </a:pPr>
            <a:r>
              <a:rPr lang="en-GB" dirty="0"/>
              <a:t>A Sick Society?</a:t>
            </a:r>
          </a:p>
          <a:p>
            <a:pPr>
              <a:spcAft>
                <a:spcPts val="0"/>
              </a:spcAft>
              <a:buFont typeface="Arial" pitchFamily="34" charset="0"/>
              <a:buChar char="•"/>
              <a:defRPr/>
            </a:pPr>
            <a:r>
              <a:rPr lang="en-GB" dirty="0"/>
              <a:t>‘A focus on social justice may provide an </a:t>
            </a:r>
            <a:r>
              <a:rPr lang="en-GB" b="1" u="sng" dirty="0">
                <a:solidFill>
                  <a:srgbClr val="FF0000"/>
                </a:solidFill>
              </a:rPr>
              <a:t>important corrective</a:t>
            </a:r>
            <a:r>
              <a:rPr lang="en-GB" dirty="0"/>
              <a:t>,’ says </a:t>
            </a:r>
            <a:r>
              <a:rPr lang="en-GB" dirty="0" err="1"/>
              <a:t>Friedli</a:t>
            </a:r>
            <a:r>
              <a:rPr lang="en-GB" dirty="0"/>
              <a:t>, ‘to what has been seen as a growing </a:t>
            </a:r>
            <a:r>
              <a:rPr lang="en-GB" b="1" u="sng" dirty="0">
                <a:solidFill>
                  <a:srgbClr val="FF0000"/>
                </a:solidFill>
              </a:rPr>
              <a:t>over-emphasis on individual pathology. Mental health is produced socially:</a:t>
            </a:r>
            <a:r>
              <a:rPr lang="en-GB" dirty="0"/>
              <a:t> the presence or absence of mental health is above all a social indicator and therefore requires social, as well as individual solutions.</a:t>
            </a:r>
          </a:p>
          <a:p>
            <a:pPr>
              <a:spcAft>
                <a:spcPts val="0"/>
              </a:spcAft>
              <a:buFont typeface="Arial" pitchFamily="34" charset="0"/>
              <a:buChar char="•"/>
              <a:defRPr/>
            </a:pPr>
            <a:r>
              <a:rPr lang="en-GB" dirty="0">
                <a:hlinkClick r:id="rId2"/>
              </a:rPr>
              <a:t>http://www.therapytoday.net/article/15/5/categories/</a:t>
            </a:r>
            <a:r>
              <a:rPr lang="en-GB" dirty="0"/>
              <a:t> </a:t>
            </a:r>
          </a:p>
          <a:p>
            <a:endParaRPr lang="en-GB" dirty="0"/>
          </a:p>
        </p:txBody>
      </p:sp>
    </p:spTree>
    <p:extLst>
      <p:ext uri="{BB962C8B-B14F-4D97-AF65-F5344CB8AC3E}">
        <p14:creationId xmlns:p14="http://schemas.microsoft.com/office/powerpoint/2010/main" val="276284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Critical Thinking in Counselling and Psychotherapy</a:t>
            </a:r>
            <a:endParaRPr lang="en-GB" dirty="0"/>
          </a:p>
        </p:txBody>
      </p:sp>
      <p:sp>
        <p:nvSpPr>
          <p:cNvPr id="3" name="Content Placeholder 2"/>
          <p:cNvSpPr>
            <a:spLocks noGrp="1"/>
          </p:cNvSpPr>
          <p:nvPr>
            <p:ph idx="1"/>
          </p:nvPr>
        </p:nvSpPr>
        <p:spPr/>
        <p:txBody>
          <a:bodyPr/>
          <a:lstStyle/>
          <a:p>
            <a:r>
              <a:rPr lang="en-GB" altLang="en-US" dirty="0"/>
              <a:t>Ch26, p.93 Feltham 2010. ‘Who owns Counselling’?</a:t>
            </a:r>
          </a:p>
          <a:p>
            <a:r>
              <a:rPr lang="en-GB" altLang="en-US" dirty="0"/>
              <a:t>‘we have yet to analyse rigorously the socio-economic sources of, and hence remedies for, human distress’ (p.95)</a:t>
            </a:r>
          </a:p>
          <a:p>
            <a:endParaRPr lang="en-GB" dirty="0"/>
          </a:p>
        </p:txBody>
      </p:sp>
    </p:spTree>
    <p:extLst>
      <p:ext uri="{BB962C8B-B14F-4D97-AF65-F5344CB8AC3E}">
        <p14:creationId xmlns:p14="http://schemas.microsoft.com/office/powerpoint/2010/main" val="304245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Sanders, P.2009 2 (2) p.17-19</a:t>
            </a:r>
            <a:endParaRPr lang="en-GB" dirty="0"/>
          </a:p>
        </p:txBody>
      </p:sp>
      <p:sp>
        <p:nvSpPr>
          <p:cNvPr id="3" name="Content Placeholder 2"/>
          <p:cNvSpPr>
            <a:spLocks noGrp="1"/>
          </p:cNvSpPr>
          <p:nvPr>
            <p:ph idx="1"/>
          </p:nvPr>
        </p:nvSpPr>
        <p:spPr/>
        <p:txBody>
          <a:bodyPr/>
          <a:lstStyle/>
          <a:p>
            <a:r>
              <a:rPr lang="en-GB" altLang="en-US" dirty="0"/>
              <a:t>‘It is increasingly difficult to hang on to the view that psychotherapy is benign and apolitical… Politics is the elephant sitting in the corner of the room whenever the professions of counselling, psychotherapy and psychology convene.</a:t>
            </a:r>
          </a:p>
          <a:p>
            <a:endParaRPr lang="en-GB" dirty="0"/>
          </a:p>
        </p:txBody>
      </p:sp>
    </p:spTree>
    <p:extLst>
      <p:ext uri="{BB962C8B-B14F-4D97-AF65-F5344CB8AC3E}">
        <p14:creationId xmlns:p14="http://schemas.microsoft.com/office/powerpoint/2010/main" val="2635850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altLang="en-US" dirty="0"/>
              <a:t>What is the meaning of human existence?</a:t>
            </a:r>
          </a:p>
          <a:p>
            <a:endParaRPr lang="en-GB" altLang="en-US" dirty="0"/>
          </a:p>
          <a:p>
            <a:r>
              <a:rPr lang="en-GB" altLang="en-US" dirty="0"/>
              <a:t>‘answers to such questions constitute, among other things, building blocks of our </a:t>
            </a:r>
            <a:r>
              <a:rPr lang="en-GB" altLang="en-US" i="1" dirty="0"/>
              <a:t>political </a:t>
            </a:r>
            <a:r>
              <a:rPr lang="en-GB" altLang="en-US" dirty="0"/>
              <a:t>position: and they are clearly questions on which psychotherapy can reasonably be expected to have some sort of informed view.’</a:t>
            </a:r>
          </a:p>
          <a:p>
            <a:endParaRPr lang="en-GB" dirty="0"/>
          </a:p>
        </p:txBody>
      </p:sp>
    </p:spTree>
    <p:extLst>
      <p:ext uri="{BB962C8B-B14F-4D97-AF65-F5344CB8AC3E}">
        <p14:creationId xmlns:p14="http://schemas.microsoft.com/office/powerpoint/2010/main" val="287160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7B9899"/>
                </a:solidFill>
              </a:rPr>
              <a:t>Totton:2006, </a:t>
            </a:r>
            <a:r>
              <a:rPr lang="en-GB" altLang="en-US" dirty="0" err="1">
                <a:solidFill>
                  <a:srgbClr val="7B9899"/>
                </a:solidFill>
              </a:rPr>
              <a:t>p.xiv</a:t>
            </a:r>
            <a:endParaRPr lang="en-GB" dirty="0"/>
          </a:p>
        </p:txBody>
      </p:sp>
      <p:sp>
        <p:nvSpPr>
          <p:cNvPr id="3" name="Content Placeholder 2"/>
          <p:cNvSpPr>
            <a:spLocks noGrp="1"/>
          </p:cNvSpPr>
          <p:nvPr>
            <p:ph idx="1"/>
          </p:nvPr>
        </p:nvSpPr>
        <p:spPr/>
        <p:txBody>
          <a:bodyPr/>
          <a:lstStyle/>
          <a:p>
            <a:r>
              <a:rPr lang="en-GB" altLang="en-US" dirty="0"/>
              <a:t>‘All psychotherapists have a political view to their work; because all psychotherapy rests on theory – explicit or implicit, conscious or unconscious –</a:t>
            </a:r>
            <a:r>
              <a:rPr lang="en-GB" altLang="en-US" i="1" dirty="0"/>
              <a:t> of how people should be...</a:t>
            </a:r>
          </a:p>
          <a:p>
            <a:endParaRPr lang="en-GB" dirty="0"/>
          </a:p>
        </p:txBody>
      </p:sp>
    </p:spTree>
    <p:extLst>
      <p:ext uri="{BB962C8B-B14F-4D97-AF65-F5344CB8AC3E}">
        <p14:creationId xmlns:p14="http://schemas.microsoft.com/office/powerpoint/2010/main" val="3218990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7B9899"/>
                </a:solidFill>
              </a:rPr>
              <a:t>xv</a:t>
            </a:r>
            <a:endParaRPr lang="en-GB" dirty="0"/>
          </a:p>
        </p:txBody>
      </p:sp>
      <p:sp>
        <p:nvSpPr>
          <p:cNvPr id="3" name="Content Placeholder 2"/>
          <p:cNvSpPr>
            <a:spLocks noGrp="1"/>
          </p:cNvSpPr>
          <p:nvPr>
            <p:ph idx="1"/>
          </p:nvPr>
        </p:nvSpPr>
        <p:spPr/>
        <p:txBody>
          <a:bodyPr/>
          <a:lstStyle/>
          <a:p>
            <a:r>
              <a:rPr lang="en-GB" altLang="en-US" dirty="0"/>
              <a:t>This is ‘ not only about individual goals, but also about social and political ones; there is no line to be drawn between the two’</a:t>
            </a:r>
          </a:p>
          <a:p>
            <a:endParaRPr lang="en-GB" dirty="0"/>
          </a:p>
        </p:txBody>
      </p:sp>
    </p:spTree>
    <p:extLst>
      <p:ext uri="{BB962C8B-B14F-4D97-AF65-F5344CB8AC3E}">
        <p14:creationId xmlns:p14="http://schemas.microsoft.com/office/powerpoint/2010/main" val="1894663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7B9899"/>
                </a:solidFill>
              </a:rPr>
              <a:t>Central Position of Totton</a:t>
            </a:r>
            <a:endParaRPr lang="en-GB" dirty="0"/>
          </a:p>
        </p:txBody>
      </p:sp>
      <p:sp>
        <p:nvSpPr>
          <p:cNvPr id="3" name="Content Placeholder 2"/>
          <p:cNvSpPr>
            <a:spLocks noGrp="1"/>
          </p:cNvSpPr>
          <p:nvPr>
            <p:ph idx="1"/>
          </p:nvPr>
        </p:nvSpPr>
        <p:spPr/>
        <p:txBody>
          <a:bodyPr/>
          <a:lstStyle/>
          <a:p>
            <a:r>
              <a:rPr lang="en-GB" altLang="en-US" dirty="0"/>
              <a:t>1. Therapist need to examine the political nature of their work</a:t>
            </a:r>
          </a:p>
          <a:p>
            <a:r>
              <a:rPr lang="en-GB" altLang="en-US" dirty="0"/>
              <a:t>2. Uniquely placed to address a central question of political theory – the relationship between the macro and micro levels, between the social and the individual</a:t>
            </a:r>
          </a:p>
          <a:p>
            <a:endParaRPr lang="en-GB" dirty="0"/>
          </a:p>
        </p:txBody>
      </p:sp>
    </p:spTree>
    <p:extLst>
      <p:ext uri="{BB962C8B-B14F-4D97-AF65-F5344CB8AC3E}">
        <p14:creationId xmlns:p14="http://schemas.microsoft.com/office/powerpoint/2010/main" val="1962990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Alliance for Counselling and Psychotherapy</a:t>
            </a:r>
          </a:p>
        </p:txBody>
      </p:sp>
      <p:sp>
        <p:nvSpPr>
          <p:cNvPr id="3" name="Content Placeholder 2"/>
          <p:cNvSpPr>
            <a:spLocks noGrp="1"/>
          </p:cNvSpPr>
          <p:nvPr>
            <p:ph idx="1"/>
          </p:nvPr>
        </p:nvSpPr>
        <p:spPr/>
        <p:txBody>
          <a:bodyPr>
            <a:normAutofit fontScale="92500" lnSpcReduction="20000"/>
          </a:bodyPr>
          <a:lstStyle/>
          <a:p>
            <a:r>
              <a:rPr lang="en-GB" dirty="0">
                <a:hlinkClick r:id="rId2"/>
              </a:rPr>
              <a:t>http://www.allianceforcandp.org/</a:t>
            </a:r>
            <a:endParaRPr lang="en-GB" dirty="0"/>
          </a:p>
          <a:p>
            <a:r>
              <a:rPr lang="en-GB" altLang="en-US" dirty="0"/>
              <a:t>Alliance For Counsellors and Psychotherapists Against Statutory Regulation: Brian Thorne, Andrew </a:t>
            </a:r>
            <a:r>
              <a:rPr lang="en-GB" altLang="en-US" dirty="0" err="1"/>
              <a:t>Samuells</a:t>
            </a:r>
            <a:endParaRPr lang="en-GB" altLang="en-US" dirty="0"/>
          </a:p>
          <a:p>
            <a:r>
              <a:rPr lang="en-GB" altLang="en-US" dirty="0"/>
              <a:t>Peter </a:t>
            </a:r>
            <a:r>
              <a:rPr lang="en-GB" altLang="en-US" dirty="0" err="1"/>
              <a:t>Morrall</a:t>
            </a:r>
            <a:endParaRPr lang="en-GB" altLang="en-US" dirty="0"/>
          </a:p>
          <a:p>
            <a:r>
              <a:rPr lang="en-GB" altLang="en-US" dirty="0"/>
              <a:t>Nick Totton</a:t>
            </a:r>
          </a:p>
          <a:p>
            <a:r>
              <a:rPr lang="en-GB" altLang="en-US" dirty="0"/>
              <a:t>John McLeod</a:t>
            </a:r>
          </a:p>
          <a:p>
            <a:r>
              <a:rPr lang="en-GB" altLang="en-US" dirty="0"/>
              <a:t>Pete Sanders</a:t>
            </a:r>
          </a:p>
          <a:p>
            <a:r>
              <a:rPr lang="en-GB" altLang="en-US" dirty="0"/>
              <a:t>Karen Brown</a:t>
            </a:r>
          </a:p>
          <a:p>
            <a:endParaRPr lang="en-GB" dirty="0"/>
          </a:p>
        </p:txBody>
      </p:sp>
    </p:spTree>
    <p:extLst>
      <p:ext uri="{BB962C8B-B14F-4D97-AF65-F5344CB8AC3E}">
        <p14:creationId xmlns:p14="http://schemas.microsoft.com/office/powerpoint/2010/main" val="1971838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Psychotherapists and Counsellors for Social Responsibility</a:t>
            </a:r>
          </a:p>
          <a:p>
            <a:r>
              <a:rPr lang="en-GB" dirty="0">
                <a:hlinkClick r:id="rId2"/>
              </a:rPr>
              <a:t>http://pcsr-uk.ning.com/page/about-us</a:t>
            </a:r>
            <a:endParaRPr lang="en-GB" dirty="0"/>
          </a:p>
          <a:p>
            <a:endParaRPr lang="en-GB" dirty="0"/>
          </a:p>
          <a:p>
            <a:r>
              <a:rPr lang="en-GB" dirty="0"/>
              <a:t>Psychotherapists and politics international</a:t>
            </a:r>
          </a:p>
          <a:p>
            <a:r>
              <a:rPr lang="en-GB" dirty="0">
                <a:hlinkClick r:id="rId3"/>
              </a:rPr>
              <a:t>http://onlinelibrary.wiley.com/doi/10.1002/ppi.v13.1/issuetoc</a:t>
            </a:r>
            <a:endParaRPr lang="en-GB" dirty="0"/>
          </a:p>
          <a:p>
            <a:endParaRPr lang="en-GB" dirty="0"/>
          </a:p>
        </p:txBody>
      </p:sp>
    </p:spTree>
    <p:extLst>
      <p:ext uri="{BB962C8B-B14F-4D97-AF65-F5344CB8AC3E}">
        <p14:creationId xmlns:p14="http://schemas.microsoft.com/office/powerpoint/2010/main" val="2761177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 resist is to exist - 2009</a:t>
            </a:r>
            <a:endParaRPr lang="en-GB" dirty="0"/>
          </a:p>
        </p:txBody>
      </p:sp>
      <p:sp>
        <p:nvSpPr>
          <p:cNvPr id="3" name="Content Placeholder 2"/>
          <p:cNvSpPr>
            <a:spLocks noGrp="1"/>
          </p:cNvSpPr>
          <p:nvPr>
            <p:ph idx="1"/>
          </p:nvPr>
        </p:nvSpPr>
        <p:spPr/>
        <p:txBody>
          <a:bodyPr/>
          <a:lstStyle/>
          <a:p>
            <a:r>
              <a:rPr lang="en-GB" dirty="0">
                <a:hlinkClick r:id="rId2"/>
              </a:rPr>
              <a:t>http://www.therapytoday.net/article/show/451/</a:t>
            </a:r>
            <a:endParaRPr lang="en-GB" dirty="0"/>
          </a:p>
          <a:p>
            <a:r>
              <a:rPr lang="en-GB" dirty="0"/>
              <a:t>Martin Kemp</a:t>
            </a:r>
          </a:p>
          <a:p>
            <a:r>
              <a:rPr lang="en-GB" dirty="0"/>
              <a:t/>
            </a:r>
            <a:br>
              <a:rPr lang="en-GB" dirty="0"/>
            </a:br>
            <a:r>
              <a:rPr lang="en-GB" dirty="0"/>
              <a:t>Eliana Pinto</a:t>
            </a:r>
          </a:p>
          <a:p>
            <a:r>
              <a:rPr lang="en-GB" dirty="0"/>
              <a:t>Politics and therapy </a:t>
            </a:r>
          </a:p>
          <a:p>
            <a:r>
              <a:rPr lang="en-GB" dirty="0"/>
              <a:t>Pete Sanders</a:t>
            </a:r>
          </a:p>
          <a:p>
            <a:endParaRPr lang="en-GB" dirty="0"/>
          </a:p>
        </p:txBody>
      </p:sp>
    </p:spTree>
    <p:extLst>
      <p:ext uri="{BB962C8B-B14F-4D97-AF65-F5344CB8AC3E}">
        <p14:creationId xmlns:p14="http://schemas.microsoft.com/office/powerpoint/2010/main" val="3444799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and Counselling</a:t>
            </a:r>
            <a:endParaRPr lang="en-GB" dirty="0"/>
          </a:p>
        </p:txBody>
      </p:sp>
      <p:sp>
        <p:nvSpPr>
          <p:cNvPr id="3" name="Content Placeholder 2"/>
          <p:cNvSpPr>
            <a:spLocks noGrp="1"/>
          </p:cNvSpPr>
          <p:nvPr>
            <p:ph idx="1"/>
          </p:nvPr>
        </p:nvSpPr>
        <p:spPr/>
        <p:txBody>
          <a:bodyPr/>
          <a:lstStyle/>
          <a:p>
            <a:r>
              <a:rPr lang="en-GB" dirty="0">
                <a:hlinkClick r:id="rId2"/>
              </a:rPr>
              <a:t>http://www.therapytoday.net/article/show/3651/</a:t>
            </a:r>
            <a:endParaRPr lang="en-GB" dirty="0"/>
          </a:p>
          <a:p>
            <a:endParaRPr lang="en-GB" dirty="0"/>
          </a:p>
          <a:p>
            <a:r>
              <a:rPr lang="en-GB" dirty="0"/>
              <a:t>Simone Daniels</a:t>
            </a:r>
          </a:p>
          <a:p>
            <a:r>
              <a:rPr lang="en-GB" dirty="0"/>
              <a:t/>
            </a:r>
            <a:br>
              <a:rPr lang="en-GB" dirty="0"/>
            </a:br>
            <a:r>
              <a:rPr lang="en-GB" dirty="0"/>
              <a:t>Mike Trier</a:t>
            </a:r>
          </a:p>
          <a:p>
            <a:endParaRPr lang="en-GB" dirty="0"/>
          </a:p>
        </p:txBody>
      </p:sp>
    </p:spTree>
    <p:extLst>
      <p:ext uri="{BB962C8B-B14F-4D97-AF65-F5344CB8AC3E}">
        <p14:creationId xmlns:p14="http://schemas.microsoft.com/office/powerpoint/2010/main" val="2014642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Threat from the Medical Model</a:t>
            </a:r>
            <a:endParaRPr lang="en-GB" dirty="0"/>
          </a:p>
        </p:txBody>
      </p:sp>
      <p:sp>
        <p:nvSpPr>
          <p:cNvPr id="3" name="Content Placeholder 2"/>
          <p:cNvSpPr>
            <a:spLocks noGrp="1"/>
          </p:cNvSpPr>
          <p:nvPr>
            <p:ph idx="1"/>
          </p:nvPr>
        </p:nvSpPr>
        <p:spPr/>
        <p:txBody>
          <a:bodyPr/>
          <a:lstStyle/>
          <a:p>
            <a:r>
              <a:rPr lang="en-GB" dirty="0">
                <a:hlinkClick r:id="rId2"/>
              </a:rPr>
              <a:t>http://www.therapytoday.net/article/show/3837/</a:t>
            </a:r>
            <a:endParaRPr lang="en-GB" dirty="0"/>
          </a:p>
          <a:p>
            <a:r>
              <a:rPr lang="en-GB" b="1" dirty="0"/>
              <a:t>Spirit-based healing in the Black diaspora</a:t>
            </a:r>
          </a:p>
          <a:p>
            <a:r>
              <a:rPr lang="en-GB" dirty="0"/>
              <a:t>Roy </a:t>
            </a:r>
            <a:r>
              <a:rPr lang="en-GB" dirty="0" err="1"/>
              <a:t>Moodley</a:t>
            </a:r>
            <a:endParaRPr lang="en-GB" dirty="0"/>
          </a:p>
          <a:p>
            <a:endParaRPr lang="en-GB" dirty="0"/>
          </a:p>
        </p:txBody>
      </p:sp>
    </p:spTree>
    <p:extLst>
      <p:ext uri="{BB962C8B-B14F-4D97-AF65-F5344CB8AC3E}">
        <p14:creationId xmlns:p14="http://schemas.microsoft.com/office/powerpoint/2010/main" val="1768507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Cultures Collide</a:t>
            </a:r>
            <a:endParaRPr lang="en-GB" dirty="0"/>
          </a:p>
        </p:txBody>
      </p:sp>
      <p:sp>
        <p:nvSpPr>
          <p:cNvPr id="3" name="Content Placeholder 2"/>
          <p:cNvSpPr>
            <a:spLocks noGrp="1"/>
          </p:cNvSpPr>
          <p:nvPr>
            <p:ph idx="1"/>
          </p:nvPr>
        </p:nvSpPr>
        <p:spPr/>
        <p:txBody>
          <a:bodyPr/>
          <a:lstStyle/>
          <a:p>
            <a:r>
              <a:rPr lang="en-GB" dirty="0">
                <a:hlinkClick r:id="rId2"/>
              </a:rPr>
              <a:t>http://www.therapytoday.net/article/show/3867/</a:t>
            </a:r>
            <a:endParaRPr lang="en-GB" dirty="0"/>
          </a:p>
          <a:p>
            <a:endParaRPr lang="en-GB" dirty="0"/>
          </a:p>
          <a:p>
            <a:r>
              <a:rPr lang="en-GB" dirty="0" err="1"/>
              <a:t>Ieehyok</a:t>
            </a:r>
            <a:r>
              <a:rPr lang="en-GB" dirty="0"/>
              <a:t> Woo</a:t>
            </a:r>
          </a:p>
          <a:p>
            <a:endParaRPr lang="en-GB" dirty="0"/>
          </a:p>
        </p:txBody>
      </p:sp>
    </p:spTree>
    <p:extLst>
      <p:ext uri="{BB962C8B-B14F-4D97-AF65-F5344CB8AC3E}">
        <p14:creationId xmlns:p14="http://schemas.microsoft.com/office/powerpoint/2010/main" val="2787055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Social change from the counselling room</a:t>
            </a:r>
            <a:endParaRPr lang="en-GB" dirty="0"/>
          </a:p>
        </p:txBody>
      </p:sp>
      <p:sp>
        <p:nvSpPr>
          <p:cNvPr id="3" name="Content Placeholder 2"/>
          <p:cNvSpPr>
            <a:spLocks noGrp="1"/>
          </p:cNvSpPr>
          <p:nvPr>
            <p:ph idx="1"/>
          </p:nvPr>
        </p:nvSpPr>
        <p:spPr/>
        <p:txBody>
          <a:bodyPr/>
          <a:lstStyle/>
          <a:p>
            <a:r>
              <a:rPr lang="en-GB" dirty="0">
                <a:hlinkClick r:id="rId2"/>
              </a:rPr>
              <a:t>http://www.therapytoday.net/article/show/4645/</a:t>
            </a:r>
            <a:endParaRPr lang="en-GB" dirty="0"/>
          </a:p>
          <a:p>
            <a:endParaRPr lang="en-GB" dirty="0"/>
          </a:p>
          <a:p>
            <a:r>
              <a:rPr lang="en-GB" dirty="0"/>
              <a:t>Mick Cooper</a:t>
            </a:r>
          </a:p>
          <a:p>
            <a:endParaRPr lang="en-GB" dirty="0"/>
          </a:p>
        </p:txBody>
      </p:sp>
    </p:spTree>
    <p:extLst>
      <p:ext uri="{BB962C8B-B14F-4D97-AF65-F5344CB8AC3E}">
        <p14:creationId xmlns:p14="http://schemas.microsoft.com/office/powerpoint/2010/main" val="1988428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Books</a:t>
            </a:r>
            <a:endParaRPr lang="en-GB" dirty="0"/>
          </a:p>
        </p:txBody>
      </p:sp>
      <p:sp>
        <p:nvSpPr>
          <p:cNvPr id="3" name="Content Placeholder 2"/>
          <p:cNvSpPr>
            <a:spLocks noGrp="1"/>
          </p:cNvSpPr>
          <p:nvPr>
            <p:ph idx="1"/>
          </p:nvPr>
        </p:nvSpPr>
        <p:spPr/>
        <p:txBody>
          <a:bodyPr/>
          <a:lstStyle/>
          <a:p>
            <a:pPr marL="548640" indent="-411480">
              <a:spcAft>
                <a:spcPts val="0"/>
              </a:spcAft>
              <a:buClr>
                <a:schemeClr val="tx1">
                  <a:shade val="95000"/>
                </a:schemeClr>
              </a:buClr>
              <a:defRPr/>
            </a:pPr>
            <a:r>
              <a:rPr lang="en-GB" dirty="0"/>
              <a:t>Procter, G., et al., eds., 2006. </a:t>
            </a:r>
            <a:r>
              <a:rPr lang="en-GB" i="1" dirty="0"/>
              <a:t>Politicizing the person centred approach: An agenda for social change’ </a:t>
            </a:r>
            <a:r>
              <a:rPr lang="en-GB" dirty="0"/>
              <a:t>Ross-On-Wye: PCCS Books</a:t>
            </a:r>
          </a:p>
          <a:p>
            <a:pPr marL="548640" indent="-411480">
              <a:spcAft>
                <a:spcPts val="0"/>
              </a:spcAft>
              <a:buClr>
                <a:schemeClr val="tx1">
                  <a:shade val="95000"/>
                </a:schemeClr>
              </a:buClr>
              <a:defRPr/>
            </a:pPr>
            <a:r>
              <a:rPr lang="en-GB" dirty="0"/>
              <a:t>Rogers, C., 1978. </a:t>
            </a:r>
            <a:r>
              <a:rPr lang="en-GB" i="1" dirty="0"/>
              <a:t>Carl Rogers on Personal Power: Inner Strength and its Revolutionary Impact. </a:t>
            </a:r>
            <a:r>
              <a:rPr lang="en-GB" dirty="0"/>
              <a:t>London: Constable.</a:t>
            </a:r>
          </a:p>
          <a:p>
            <a:pPr marL="548640" indent="-411480">
              <a:spcAft>
                <a:spcPts val="0"/>
              </a:spcAft>
              <a:buClr>
                <a:schemeClr val="tx1">
                  <a:shade val="95000"/>
                </a:schemeClr>
              </a:buClr>
              <a:defRPr/>
            </a:pPr>
            <a:r>
              <a:rPr lang="en-GB" dirty="0"/>
              <a:t>Samuels, A., 1993. </a:t>
            </a:r>
            <a:r>
              <a:rPr lang="en-GB" i="1" dirty="0"/>
              <a:t>The Political Psyche</a:t>
            </a:r>
            <a:r>
              <a:rPr lang="en-GB" dirty="0"/>
              <a:t>. London: Routledge. </a:t>
            </a:r>
          </a:p>
          <a:p>
            <a:pPr marL="548640" indent="-411480">
              <a:spcAft>
                <a:spcPts val="0"/>
              </a:spcAft>
              <a:buClr>
                <a:schemeClr val="tx1">
                  <a:shade val="95000"/>
                </a:schemeClr>
              </a:buClr>
              <a:defRPr/>
            </a:pPr>
            <a:r>
              <a:rPr lang="en-GB" dirty="0"/>
              <a:t>Totton, N., ed., 2006 . </a:t>
            </a:r>
            <a:r>
              <a:rPr lang="en-GB" i="1" dirty="0"/>
              <a:t>The Politics of Psychotherapy</a:t>
            </a:r>
            <a:r>
              <a:rPr lang="en-GB" dirty="0"/>
              <a:t>. Berkshire: </a:t>
            </a:r>
            <a:r>
              <a:rPr lang="en-GB" dirty="0" err="1"/>
              <a:t>O.U.Press</a:t>
            </a:r>
            <a:r>
              <a:rPr lang="en-GB" dirty="0"/>
              <a:t>.</a:t>
            </a:r>
          </a:p>
          <a:p>
            <a:pPr marL="548640" indent="-411480">
              <a:spcAft>
                <a:spcPts val="0"/>
              </a:spcAft>
              <a:buClr>
                <a:schemeClr val="tx1">
                  <a:shade val="95000"/>
                </a:schemeClr>
              </a:buClr>
              <a:defRPr/>
            </a:pPr>
            <a:r>
              <a:rPr lang="en-GB" dirty="0"/>
              <a:t>Totton, N., 2000. </a:t>
            </a:r>
            <a:r>
              <a:rPr lang="en-GB" i="1" dirty="0"/>
              <a:t>Psychotherapy and Politics</a:t>
            </a:r>
            <a:r>
              <a:rPr lang="en-GB" dirty="0"/>
              <a:t>. London: Sage.</a:t>
            </a:r>
          </a:p>
          <a:p>
            <a:endParaRPr lang="en-GB" dirty="0"/>
          </a:p>
        </p:txBody>
      </p:sp>
    </p:spTree>
    <p:extLst>
      <p:ext uri="{BB962C8B-B14F-4D97-AF65-F5344CB8AC3E}">
        <p14:creationId xmlns:p14="http://schemas.microsoft.com/office/powerpoint/2010/main" val="38276753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Journals</a:t>
            </a:r>
            <a:endParaRPr lang="en-GB" dirty="0"/>
          </a:p>
        </p:txBody>
      </p:sp>
      <p:sp>
        <p:nvSpPr>
          <p:cNvPr id="3" name="Content Placeholder 2"/>
          <p:cNvSpPr>
            <a:spLocks noGrp="1"/>
          </p:cNvSpPr>
          <p:nvPr>
            <p:ph idx="1"/>
          </p:nvPr>
        </p:nvSpPr>
        <p:spPr/>
        <p:txBody>
          <a:bodyPr>
            <a:normAutofit fontScale="92500" lnSpcReduction="20000"/>
          </a:bodyPr>
          <a:lstStyle/>
          <a:p>
            <a:pPr marL="480060" indent="-342900">
              <a:spcAft>
                <a:spcPts val="0"/>
              </a:spcAft>
              <a:buClr>
                <a:schemeClr val="tx1">
                  <a:shade val="95000"/>
                </a:schemeClr>
              </a:buClr>
              <a:defRPr/>
            </a:pPr>
            <a:r>
              <a:rPr lang="en-GB" dirty="0"/>
              <a:t>Kirkham, M., 2009. Politics and Therapy. </a:t>
            </a:r>
            <a:r>
              <a:rPr lang="en-GB" i="1" dirty="0"/>
              <a:t>Therapy Today</a:t>
            </a:r>
            <a:r>
              <a:rPr lang="en-GB" dirty="0"/>
              <a:t>. March, Vol. 2, Issue 2. pp 17-19</a:t>
            </a:r>
          </a:p>
          <a:p>
            <a:pPr marL="480060" indent="-342900">
              <a:spcAft>
                <a:spcPts val="0"/>
              </a:spcAft>
              <a:buClr>
                <a:schemeClr val="tx1">
                  <a:shade val="95000"/>
                </a:schemeClr>
              </a:buClr>
              <a:defRPr/>
            </a:pPr>
            <a:r>
              <a:rPr lang="en-GB" dirty="0"/>
              <a:t>Till, P., 2009. The Trouble With Therapy. </a:t>
            </a:r>
            <a:r>
              <a:rPr lang="en-GB" i="1" dirty="0"/>
              <a:t>Therapy Today. </a:t>
            </a:r>
            <a:r>
              <a:rPr lang="en-GB" dirty="0"/>
              <a:t>February</a:t>
            </a:r>
            <a:r>
              <a:rPr lang="en-GB" i="1" dirty="0"/>
              <a:t>  Vol.20 Issue 1.</a:t>
            </a:r>
            <a:endParaRPr lang="en-GB" dirty="0"/>
          </a:p>
          <a:p>
            <a:pPr marL="480060" indent="-342900">
              <a:spcAft>
                <a:spcPts val="0"/>
              </a:spcAft>
              <a:buClr>
                <a:schemeClr val="tx1">
                  <a:shade val="95000"/>
                </a:schemeClr>
              </a:buClr>
              <a:defRPr/>
            </a:pPr>
            <a:r>
              <a:rPr lang="en-GB" dirty="0"/>
              <a:t>White, </a:t>
            </a:r>
            <a:r>
              <a:rPr lang="en-GB" dirty="0" err="1"/>
              <a:t>Geoffry</a:t>
            </a:r>
            <a:r>
              <a:rPr lang="en-GB" dirty="0"/>
              <a:t> D., 2004. Political Apathy Disorder: Proposal For A New DSM Diagnostic Category. </a:t>
            </a:r>
            <a:r>
              <a:rPr lang="en-GB" i="1" dirty="0"/>
              <a:t>Journal of Humanistic Psychology. </a:t>
            </a:r>
            <a:r>
              <a:rPr lang="en-GB" dirty="0"/>
              <a:t> 44; 47 .</a:t>
            </a:r>
          </a:p>
          <a:p>
            <a:pPr marL="480060" indent="-342900">
              <a:spcAft>
                <a:spcPts val="0"/>
              </a:spcAft>
              <a:buClr>
                <a:schemeClr val="tx1">
                  <a:shade val="95000"/>
                </a:schemeClr>
              </a:buClr>
              <a:defRPr/>
            </a:pPr>
            <a:r>
              <a:rPr lang="en-GB" dirty="0"/>
              <a:t>Sears, T., 2009. Closing The Distance On Belonging To A Cause</a:t>
            </a:r>
            <a:r>
              <a:rPr lang="en-GB" u="sng" dirty="0"/>
              <a:t>.</a:t>
            </a:r>
            <a:r>
              <a:rPr lang="en-GB" dirty="0"/>
              <a:t> </a:t>
            </a:r>
            <a:r>
              <a:rPr lang="en-GB" i="1" dirty="0"/>
              <a:t>Psychotherapy and Politics International </a:t>
            </a:r>
            <a:r>
              <a:rPr lang="en-GB" dirty="0"/>
              <a:t>7 (1) 48-56 </a:t>
            </a:r>
          </a:p>
          <a:p>
            <a:pPr marL="480060" indent="-342900">
              <a:spcAft>
                <a:spcPts val="0"/>
              </a:spcAft>
              <a:buClr>
                <a:schemeClr val="tx1">
                  <a:shade val="95000"/>
                </a:schemeClr>
              </a:buClr>
              <a:defRPr/>
            </a:pPr>
            <a:r>
              <a:rPr lang="en-GB" dirty="0" err="1"/>
              <a:t>Rigg</a:t>
            </a:r>
            <a:r>
              <a:rPr lang="en-GB" dirty="0"/>
              <a:t>, P., 2009. Purposes Outside Ourselves. </a:t>
            </a:r>
            <a:r>
              <a:rPr lang="en-GB" i="1" dirty="0"/>
              <a:t>Psychotherapy and Politics International </a:t>
            </a:r>
            <a:r>
              <a:rPr lang="en-GB" dirty="0"/>
              <a:t> 7: 28-33</a:t>
            </a:r>
          </a:p>
          <a:p>
            <a:pPr marL="480060" indent="-342900">
              <a:spcAft>
                <a:spcPts val="0"/>
              </a:spcAft>
              <a:buClr>
                <a:schemeClr val="tx1">
                  <a:shade val="95000"/>
                </a:schemeClr>
              </a:buClr>
              <a:defRPr/>
            </a:pPr>
            <a:r>
              <a:rPr lang="en-GB" dirty="0"/>
              <a:t>Joseph, S., 2007. Agents of Social Control. </a:t>
            </a:r>
            <a:r>
              <a:rPr lang="en-GB" i="1" dirty="0"/>
              <a:t>The Psychologist. </a:t>
            </a:r>
            <a:r>
              <a:rPr lang="en-GB" dirty="0"/>
              <a:t>20 (7) July</a:t>
            </a:r>
          </a:p>
          <a:p>
            <a:endParaRPr lang="en-GB" dirty="0"/>
          </a:p>
        </p:txBody>
      </p:sp>
    </p:spTree>
    <p:extLst>
      <p:ext uri="{BB962C8B-B14F-4D97-AF65-F5344CB8AC3E}">
        <p14:creationId xmlns:p14="http://schemas.microsoft.com/office/powerpoint/2010/main" val="37213230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Therapists Really Make a Difference?</a:t>
            </a:r>
            <a:endParaRPr lang="en-GB" dirty="0"/>
          </a:p>
        </p:txBody>
      </p:sp>
      <p:sp>
        <p:nvSpPr>
          <p:cNvPr id="3" name="Content Placeholder 2"/>
          <p:cNvSpPr>
            <a:spLocks noGrp="1"/>
          </p:cNvSpPr>
          <p:nvPr>
            <p:ph idx="1"/>
          </p:nvPr>
        </p:nvSpPr>
        <p:spPr/>
        <p:txBody>
          <a:bodyPr/>
          <a:lstStyle/>
          <a:p>
            <a:r>
              <a:rPr lang="en-GB" altLang="en-US" dirty="0"/>
              <a:t>Hillman, J. &amp; Ventura, M., 1992. </a:t>
            </a:r>
            <a:r>
              <a:rPr lang="en-GB" altLang="en-US" i="1" dirty="0"/>
              <a:t>We’ve had a hundred years of psychotherapy – and the world’s getting worse.</a:t>
            </a:r>
          </a:p>
          <a:p>
            <a:endParaRPr lang="en-GB" altLang="en-US" i="1" dirty="0"/>
          </a:p>
          <a:p>
            <a:r>
              <a:rPr lang="en-GB" altLang="en-US" i="1"/>
              <a:t>We’ve had a hundred years of psychotherapy , trying to improve the world, but the world has stayed pretty much the same</a:t>
            </a:r>
            <a:endParaRPr lang="en-GB" dirty="0"/>
          </a:p>
        </p:txBody>
      </p:sp>
    </p:spTree>
    <p:extLst>
      <p:ext uri="{BB962C8B-B14F-4D97-AF65-F5344CB8AC3E}">
        <p14:creationId xmlns:p14="http://schemas.microsoft.com/office/powerpoint/2010/main" val="36462276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12</TotalTime>
  <Words>1108</Words>
  <Application>Microsoft Office PowerPoint</Application>
  <PresentationFormat>Widescreen</PresentationFormat>
  <Paragraphs>95</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Garamond</vt:lpstr>
      <vt:lpstr>Organic</vt:lpstr>
      <vt:lpstr>Counselling and Politics</vt:lpstr>
      <vt:lpstr>Emancipatory: Making things better</vt:lpstr>
      <vt:lpstr>Ideologies/values/beliefs of Right and Wrong</vt:lpstr>
      <vt:lpstr>BACP Objectives</vt:lpstr>
      <vt:lpstr>Morrall Critique</vt:lpstr>
      <vt:lpstr>Morrall, P., 2009. Therapy Today 20 (1) p.10-14</vt:lpstr>
      <vt:lpstr>PowerPoint Presentation</vt:lpstr>
      <vt:lpstr>Therapy Today  Vol.20, Issue 3, April 2009</vt:lpstr>
      <vt:lpstr>Critical Thinking in Counselling and Psychotherapy</vt:lpstr>
      <vt:lpstr>Sanders, P.2009 2 (2) p.17-19</vt:lpstr>
      <vt:lpstr>PowerPoint Presentation</vt:lpstr>
      <vt:lpstr>Totton:2006, p.xiv</vt:lpstr>
      <vt:lpstr>xv</vt:lpstr>
      <vt:lpstr>Central Position of Totton</vt:lpstr>
      <vt:lpstr>Alliance for Counselling and Psychotherapy</vt:lpstr>
      <vt:lpstr>PowerPoint Presentation</vt:lpstr>
      <vt:lpstr>To resist is to exist - 2009</vt:lpstr>
      <vt:lpstr>Class and Counselling</vt:lpstr>
      <vt:lpstr>Under Threat from the Medical Model</vt:lpstr>
      <vt:lpstr>When Cultures Collide</vt:lpstr>
      <vt:lpstr>Social change from the counselling room</vt:lpstr>
      <vt:lpstr>Books</vt:lpstr>
      <vt:lpstr>Journals</vt:lpstr>
      <vt:lpstr>Can Therapists Really Make a Difference?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and Politics</dc:title>
  <dc:creator>Catherine Slade</dc:creator>
  <cp:lastModifiedBy>Catherine Slade</cp:lastModifiedBy>
  <cp:revision>1</cp:revision>
  <dcterms:created xsi:type="dcterms:W3CDTF">2016-03-08T10:30:19Z</dcterms:created>
  <dcterms:modified xsi:type="dcterms:W3CDTF">2016-03-08T10:42:46Z</dcterms:modified>
</cp:coreProperties>
</file>