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sldIdLst>
    <p:sldId id="257" r:id="rId5"/>
    <p:sldId id="259" r:id="rId6"/>
    <p:sldId id="258" r:id="rId7"/>
  </p:sldIdLst>
  <p:sldSz cx="18288000" cy="10287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E42C05-03FD-4770-BC6E-F8C1CB9533CE}" v="4" dt="2026-07-01T18:50:05.7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rhat Jabeen (2330976)" userId="323e2d01-27a6-4349-9d0c-685b3a3a1418" providerId="ADAL" clId="{1E8CA622-9C3F-4022-8D83-FBFEFB9B35A4}"/>
    <pc:docChg chg="custSel addSld delSld modSld sldOrd">
      <pc:chgData name="Farhat Jabeen (2330976)" userId="323e2d01-27a6-4349-9d0c-685b3a3a1418" providerId="ADAL" clId="{1E8CA622-9C3F-4022-8D83-FBFEFB9B35A4}" dt="2026-07-01T18:50:05.775" v="27"/>
      <pc:docMkLst>
        <pc:docMk/>
      </pc:docMkLst>
      <pc:sldChg chg="modSp mod ord">
        <pc:chgData name="Farhat Jabeen (2330976)" userId="323e2d01-27a6-4349-9d0c-685b3a3a1418" providerId="ADAL" clId="{1E8CA622-9C3F-4022-8D83-FBFEFB9B35A4}" dt="2026-07-01T18:50:05.775" v="27"/>
        <pc:sldMkLst>
          <pc:docMk/>
          <pc:sldMk cId="3161223982" sldId="258"/>
        </pc:sldMkLst>
        <pc:spChg chg="mod">
          <ac:chgData name="Farhat Jabeen (2330976)" userId="323e2d01-27a6-4349-9d0c-685b3a3a1418" providerId="ADAL" clId="{1E8CA622-9C3F-4022-8D83-FBFEFB9B35A4}" dt="2026-07-01T18:50:05.775" v="27"/>
          <ac:spMkLst>
            <pc:docMk/>
            <pc:sldMk cId="3161223982" sldId="258"/>
            <ac:spMk id="3" creationId="{098E834B-F971-6E04-6B61-B5ACF9794082}"/>
          </ac:spMkLst>
        </pc:spChg>
      </pc:sldChg>
      <pc:sldChg chg="addSp modSp new mod ord setBg">
        <pc:chgData name="Farhat Jabeen (2330976)" userId="323e2d01-27a6-4349-9d0c-685b3a3a1418" providerId="ADAL" clId="{1E8CA622-9C3F-4022-8D83-FBFEFB9B35A4}" dt="2026-06-22T16:43:01.454" v="21" actId="26606"/>
        <pc:sldMkLst>
          <pc:docMk/>
          <pc:sldMk cId="504466736" sldId="259"/>
        </pc:sldMkLst>
        <pc:spChg chg="add">
          <ac:chgData name="Farhat Jabeen (2330976)" userId="323e2d01-27a6-4349-9d0c-685b3a3a1418" providerId="ADAL" clId="{1E8CA622-9C3F-4022-8D83-FBFEFB9B35A4}" dt="2026-06-22T16:43:01.454" v="21" actId="26606"/>
          <ac:spMkLst>
            <pc:docMk/>
            <pc:sldMk cId="504466736" sldId="259"/>
            <ac:spMk id="8" creationId="{42A4FC2C-047E-45A5-965D-8E1E3BF09BC6}"/>
          </ac:spMkLst>
        </pc:spChg>
        <pc:picChg chg="add mod">
          <ac:chgData name="Farhat Jabeen (2330976)" userId="323e2d01-27a6-4349-9d0c-685b3a3a1418" providerId="ADAL" clId="{1E8CA622-9C3F-4022-8D83-FBFEFB9B35A4}" dt="2026-06-22T16:43:01.454" v="21" actId="26606"/>
          <ac:picMkLst>
            <pc:docMk/>
            <pc:sldMk cId="504466736" sldId="259"/>
            <ac:picMk id="3" creationId="{807715BF-7F80-87D5-9E8F-2A48B0F5140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1887/DCNS.2017.19.2/macrocq" TargetMode="External"/><Relationship Id="rId7" Type="http://schemas.openxmlformats.org/officeDocument/2006/relationships/hyperlink" Target="https://www.shutterstock.com/image-photo/composite-collage-image-young-man-irritated-2288163183" TargetMode="External"/><Relationship Id="rId2" Type="http://schemas.openxmlformats.org/officeDocument/2006/relationships/hyperlink" Target="https://doi.org/10.1371/journal.pmen.000055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ice.org.uk/guidance/cg113" TargetMode="External"/><Relationship Id="rId5" Type="http://schemas.openxmlformats.org/officeDocument/2006/relationships/hyperlink" Target="https://mind.help/wp-content/uploads/2022/06/Generalized-anxiety-disorder-statistics.jpg" TargetMode="External"/><Relationship Id="rId4" Type="http://schemas.openxmlformats.org/officeDocument/2006/relationships/hyperlink" Target="https://examples-of.net/generalized-anxiety-disorder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CCC4BA0-1298-4DBD-86F1-B51D8C9D34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"/>
            <a:ext cx="18288000" cy="10286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6F6A0A-DD12-0C37-2F12-C81DCC1A0F18}"/>
              </a:ext>
            </a:extLst>
          </p:cNvPr>
          <p:cNvSpPr txBox="1"/>
          <p:nvPr/>
        </p:nvSpPr>
        <p:spPr>
          <a:xfrm>
            <a:off x="1704597" y="3608200"/>
            <a:ext cx="8141289" cy="53026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Student name –Farhat Jabeen(2330976)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Lecturer name-Kennedy </a:t>
            </a:r>
            <a:r>
              <a:rPr lang="en-US" sz="3000" b="1" dirty="0" err="1"/>
              <a:t>Obohwemu</a:t>
            </a:r>
            <a:endParaRPr lang="en-US" sz="30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Module name-Psychological Classifications and Provisions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Module code-BMHP6029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000" b="1" dirty="0"/>
              <a:t>Assignment Title-Component 1: Individual Presentation (Academic Poster)</a:t>
            </a:r>
          </a:p>
        </p:txBody>
      </p:sp>
      <p:pic>
        <p:nvPicPr>
          <p:cNvPr id="6" name="Picture 5" descr="Periodic table illustration">
            <a:extLst>
              <a:ext uri="{FF2B5EF4-FFF2-40B4-BE49-F238E27FC236}">
                <a16:creationId xmlns:a16="http://schemas.microsoft.com/office/drawing/2014/main" id="{D6EA0D37-2DA7-4537-2599-C6C4F987CA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571269" y="1463467"/>
            <a:ext cx="6665171" cy="6665171"/>
          </a:xfrm>
          <a:custGeom>
            <a:avLst/>
            <a:gdLst/>
            <a:ahLst/>
            <a:cxnLst/>
            <a:rect l="l" t="t" r="r" b="b"/>
            <a:pathLst>
              <a:path w="4694238" h="4694238">
                <a:moveTo>
                  <a:pt x="2347119" y="0"/>
                </a:moveTo>
                <a:cubicBezTo>
                  <a:pt x="3643397" y="0"/>
                  <a:pt x="4694238" y="1050841"/>
                  <a:pt x="4694238" y="2347119"/>
                </a:cubicBezTo>
                <a:cubicBezTo>
                  <a:pt x="4694238" y="3643397"/>
                  <a:pt x="3643397" y="4694238"/>
                  <a:pt x="2347119" y="4694238"/>
                </a:cubicBezTo>
                <a:cubicBezTo>
                  <a:pt x="1050841" y="4694238"/>
                  <a:pt x="0" y="3643397"/>
                  <a:pt x="0" y="2347119"/>
                </a:cubicBezTo>
                <a:cubicBezTo>
                  <a:pt x="0" y="1050841"/>
                  <a:pt x="1050841" y="0"/>
                  <a:pt x="2347119" y="0"/>
                </a:cubicBezTo>
                <a:close/>
              </a:path>
            </a:pathLst>
          </a:cu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9601198"/>
            <a:ext cx="18288000" cy="685160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057900" y="9601198"/>
            <a:ext cx="12230097" cy="685158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18910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2286" y="0"/>
            <a:ext cx="18283428" cy="10287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7715BF-7F80-87D5-9E8F-2A48B0F514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"/>
          <a:stretch>
            <a:fillRect/>
          </a:stretch>
        </p:blipFill>
        <p:spPr>
          <a:xfrm>
            <a:off x="20" y="1923"/>
            <a:ext cx="18287980" cy="10285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466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98E834B-F971-6E04-6B61-B5ACF9794082}"/>
              </a:ext>
            </a:extLst>
          </p:cNvPr>
          <p:cNvSpPr txBox="1"/>
          <p:nvPr/>
        </p:nvSpPr>
        <p:spPr>
          <a:xfrm>
            <a:off x="1361768" y="1028700"/>
            <a:ext cx="16916400" cy="92332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/>
              <a:t>REFERENCES</a:t>
            </a:r>
          </a:p>
          <a:p>
            <a:r>
              <a:rPr lang="en-GB" dirty="0"/>
              <a:t>American Psychiatric Association (2013) Diagnostic and statistical manual of mental disorders (DSM-5). 5th </a:t>
            </a:r>
            <a:r>
              <a:rPr lang="en-GB" dirty="0" err="1"/>
              <a:t>edn</a:t>
            </a:r>
            <a:r>
              <a:rPr lang="en-GB" dirty="0"/>
              <a:t>. Washington, DC: American Psychiatric Association</a:t>
            </a:r>
            <a:r>
              <a:rPr lang="en-GB" b="1" dirty="0"/>
              <a:t>.</a:t>
            </a:r>
          </a:p>
          <a:p>
            <a:r>
              <a:rPr lang="en-GB" dirty="0"/>
              <a:t>Andrews, G., Hobbs, M., Borkovec, T.D., </a:t>
            </a:r>
            <a:r>
              <a:rPr lang="en-GB" dirty="0" err="1"/>
              <a:t>Beesdo</a:t>
            </a:r>
            <a:r>
              <a:rPr lang="en-GB" dirty="0"/>
              <a:t>, K., Craske, M.G., Heimberg, R.G., </a:t>
            </a:r>
            <a:r>
              <a:rPr lang="en-GB" dirty="0" err="1"/>
              <a:t>Rapee</a:t>
            </a:r>
            <a:r>
              <a:rPr lang="en-GB" dirty="0"/>
              <a:t>, R.M. and Ruscio, A.M. (2010) ‘Generalized worry disorder: a review of DSM-IV generalized anxiety disorder and options for DSM-V’, Depression and Anxiety, 27(2), pp. 134–147.</a:t>
            </a:r>
          </a:p>
          <a:p>
            <a:r>
              <a:rPr lang="en-GB" dirty="0"/>
              <a:t>Bala, J., Newson, J.J. and Thiagarajan, T.C. (2026) ‘Contribution of social determinants to symptoms of generalized anxiety disorder’, </a:t>
            </a:r>
            <a:r>
              <a:rPr lang="en-GB" i="1" dirty="0"/>
              <a:t>PLOS Mental Health</a:t>
            </a:r>
            <a:r>
              <a:rPr lang="en-GB" dirty="0"/>
              <a:t>, 3(3), e0000552. Available at: </a:t>
            </a:r>
            <a:r>
              <a:rPr lang="en-GB" dirty="0">
                <a:hlinkClick r:id="rId2"/>
              </a:rPr>
              <a:t>https://doi.org/10.1371/journal.pmen.0000552</a:t>
            </a:r>
            <a:r>
              <a:rPr lang="en-GB" dirty="0"/>
              <a:t> (Accessed: 2 June 2026).</a:t>
            </a:r>
          </a:p>
          <a:p>
            <a:r>
              <a:rPr lang="en-GB" dirty="0"/>
              <a:t>Barlow, D.H., 2004. </a:t>
            </a:r>
            <a:r>
              <a:rPr lang="en-GB" i="1" dirty="0"/>
              <a:t>Anxiety and its disorders: The nature and treatment of anxiety and panic</a:t>
            </a:r>
            <a:r>
              <a:rPr lang="en-GB" dirty="0"/>
              <a:t>. Guilford press.</a:t>
            </a:r>
          </a:p>
          <a:p>
            <a:r>
              <a:rPr lang="en-GB" dirty="0"/>
              <a:t>Behar, E., DiMarco, I.D., Hekler, E.B., Mohlman, J. and Staples, A.M. (2009) ‘Current theoretical models of generalized anxiety disorder (GAD): conceptual review and treatment implications’, </a:t>
            </a:r>
            <a:r>
              <a:rPr lang="en-GB" i="1" dirty="0"/>
              <a:t>Journal of Anxiety Disorders</a:t>
            </a:r>
            <a:r>
              <a:rPr lang="en-GB" dirty="0"/>
              <a:t>, 23(8), pp. 1011–1023.</a:t>
            </a:r>
          </a:p>
          <a:p>
            <a:r>
              <a:rPr lang="en-GB" dirty="0"/>
              <a:t>Berrios, G.E. (1999) ‘Anxiety disorders: a conceptual history’, </a:t>
            </a:r>
            <a:r>
              <a:rPr lang="en-GB" i="1" dirty="0"/>
              <a:t>Journal of Affective Disorders</a:t>
            </a:r>
            <a:r>
              <a:rPr lang="en-GB" dirty="0"/>
              <a:t>, 56, pp. 83–94.</a:t>
            </a:r>
          </a:p>
          <a:p>
            <a:r>
              <a:rPr lang="en-GB" dirty="0"/>
              <a:t>Bessell, S. (2026) ‘Resisting, remembering, reclaiming: GAD in the twenty-first century’, in </a:t>
            </a:r>
            <a:r>
              <a:rPr lang="en-GB" i="1" dirty="0"/>
              <a:t>Gender and Development: Perspectives from Australia and the Pacific</a:t>
            </a:r>
            <a:r>
              <a:rPr lang="en-GB" dirty="0"/>
              <a:t>. Singapore: Springer Nature Singapore, pp. 29–51.</a:t>
            </a:r>
          </a:p>
          <a:p>
            <a:r>
              <a:rPr lang="en-GB" dirty="0" err="1"/>
              <a:t>Crocq</a:t>
            </a:r>
            <a:r>
              <a:rPr lang="en-GB" dirty="0"/>
              <a:t>, M.A. (2017) ‘The history of generalized anxiety disorder as a diagnostic category’, </a:t>
            </a:r>
            <a:r>
              <a:rPr lang="en-GB" i="1" dirty="0"/>
              <a:t>Dialogues in Clinical Neuroscience</a:t>
            </a:r>
            <a:r>
              <a:rPr lang="en-GB" dirty="0"/>
              <a:t>, 19(2), pp. 107–116. Available at: </a:t>
            </a:r>
            <a:r>
              <a:rPr lang="en-GB" dirty="0">
                <a:hlinkClick r:id="rId3"/>
              </a:rPr>
              <a:t>https://doi.org/10.31887/DCNS.2017.19.2/macrocq</a:t>
            </a:r>
            <a:r>
              <a:rPr lang="en-GB" dirty="0"/>
              <a:t> (Accessed: 2 June 2026).</a:t>
            </a:r>
          </a:p>
          <a:p>
            <a:endParaRPr lang="en-GB" dirty="0"/>
          </a:p>
          <a:p>
            <a:r>
              <a:rPr lang="en-GB" dirty="0"/>
              <a:t>Examples-of.net (n.d.) </a:t>
            </a:r>
            <a:r>
              <a:rPr lang="en-GB" i="1" dirty="0"/>
              <a:t>Generalized anxiety disorder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https://examples-of.net/generalized-anxiety-disorder/</a:t>
            </a:r>
            <a:r>
              <a:rPr lang="en-GB" dirty="0"/>
              <a:t> (Accessed: 2 June 2026).</a:t>
            </a:r>
          </a:p>
          <a:p>
            <a:r>
              <a:rPr lang="en-GB" dirty="0"/>
              <a:t>Gross, C. and Hen, R. (2004) ‘The developmental origins of anxiety’, </a:t>
            </a:r>
            <a:r>
              <a:rPr lang="en-GB" i="1" dirty="0"/>
              <a:t>Nature Reviews Neuroscience</a:t>
            </a:r>
            <a:r>
              <a:rPr lang="en-GB" dirty="0"/>
              <a:t>, 5, pp. 545–552.</a:t>
            </a:r>
          </a:p>
          <a:p>
            <a:r>
              <a:rPr lang="en-GB" dirty="0"/>
              <a:t>Hess, U. and Thibault, P., 2009. Darwin and emotion expression. </a:t>
            </a:r>
            <a:r>
              <a:rPr lang="en-GB" i="1" dirty="0"/>
              <a:t>American Psychologist</a:t>
            </a:r>
            <a:r>
              <a:rPr lang="en-GB" dirty="0"/>
              <a:t>, </a:t>
            </a:r>
            <a:r>
              <a:rPr lang="en-GB" i="1" dirty="0"/>
              <a:t>64</a:t>
            </a:r>
            <a:r>
              <a:rPr lang="en-GB" dirty="0"/>
              <a:t>(2), p.120.</a:t>
            </a:r>
          </a:p>
          <a:p>
            <a:r>
              <a:rPr lang="en-GB" dirty="0" err="1"/>
              <a:t>Kirmayer</a:t>
            </a:r>
            <a:r>
              <a:rPr lang="en-GB" dirty="0"/>
              <a:t>, L.J., Young, A. and Hayton, B.C. (1995) ‘The cultural context of anxiety disorders’, </a:t>
            </a:r>
            <a:r>
              <a:rPr lang="en-GB" i="1" dirty="0"/>
              <a:t>Psychiatric Clinics of North America</a:t>
            </a:r>
            <a:r>
              <a:rPr lang="en-GB" dirty="0"/>
              <a:t>, 18(3), pp. 503–521.</a:t>
            </a:r>
          </a:p>
          <a:p>
            <a:r>
              <a:rPr lang="en-GB" dirty="0"/>
              <a:t>Marshall, R.D. and Klein, D.F. (2003) ‘Conceptual antecedents of the anxiety disorders’, in Nutt, D. and Ballenger, J. (eds.) </a:t>
            </a:r>
            <a:r>
              <a:rPr lang="en-GB" i="1" dirty="0"/>
              <a:t>Anxiety Disorders</a:t>
            </a:r>
            <a:r>
              <a:rPr lang="en-GB" dirty="0"/>
              <a:t>. Oxford: Blackwell Publishing, pp. 1–22.</a:t>
            </a:r>
          </a:p>
          <a:p>
            <a:r>
              <a:rPr lang="en-GB" dirty="0"/>
              <a:t>Mind Help (2022) </a:t>
            </a:r>
            <a:r>
              <a:rPr lang="en-GB" i="1" dirty="0"/>
              <a:t>Generalized anxiety disorder statistics</a:t>
            </a:r>
            <a:r>
              <a:rPr lang="en-GB" dirty="0"/>
              <a:t> [Image]. Available at: </a:t>
            </a:r>
            <a:r>
              <a:rPr lang="en-GB" dirty="0">
                <a:hlinkClick r:id="rId5"/>
              </a:rPr>
              <a:t>https://mind.help/wp-content/uploads/2022/06/Generalized-anxiety-disorder-statistics.jpg</a:t>
            </a:r>
            <a:r>
              <a:rPr lang="en-GB" dirty="0"/>
              <a:t> (Accessed: 3 June 2026).</a:t>
            </a:r>
          </a:p>
          <a:p>
            <a:r>
              <a:rPr lang="en-GB" dirty="0"/>
              <a:t>National Institute for Health and Care Excellence (2020) </a:t>
            </a:r>
            <a:r>
              <a:rPr lang="en-GB" i="1" dirty="0"/>
              <a:t>Generalised anxiety disorder and panic disorder in adults: management</a:t>
            </a:r>
            <a:r>
              <a:rPr lang="en-GB" dirty="0"/>
              <a:t>. Available at: </a:t>
            </a:r>
            <a:r>
              <a:rPr lang="en-GB" dirty="0">
                <a:hlinkClick r:id="rId6"/>
              </a:rPr>
              <a:t>https://www.nice.org.uk/guidance/cg113</a:t>
            </a:r>
            <a:r>
              <a:rPr lang="en-GB" dirty="0"/>
              <a:t> (Accessed: 2 June 2026).</a:t>
            </a:r>
          </a:p>
          <a:p>
            <a:r>
              <a:rPr lang="en-GB" dirty="0"/>
              <a:t>Newman, M.G., Llera, S.J., Erickson, T.M., Przeworski, A. and Castonguay, L.G. (2013) ‘Worry and generalized anxiety disorder: a review and theoretical synthesis of evidence on nature, </a:t>
            </a:r>
            <a:r>
              <a:rPr lang="en-GB" dirty="0" err="1"/>
              <a:t>etiology</a:t>
            </a:r>
            <a:r>
              <a:rPr lang="en-GB" dirty="0"/>
              <a:t>, mechanisms, and treatment’, </a:t>
            </a:r>
            <a:r>
              <a:rPr lang="en-GB" i="1" dirty="0"/>
              <a:t>Annual Review of Clinical Psychology</a:t>
            </a:r>
            <a:r>
              <a:rPr lang="en-GB" dirty="0"/>
              <a:t>, 9(1), pp. 275–297.</a:t>
            </a:r>
          </a:p>
          <a:p>
            <a:r>
              <a:rPr lang="en-GB" dirty="0"/>
              <a:t>Ruscio, A.M. (2002) ‘Delimiting the boundaries of generalized anxiety disorder: differentiating high worriers with and without GAD’, </a:t>
            </a:r>
            <a:r>
              <a:rPr lang="en-GB" i="1" dirty="0"/>
              <a:t>Journal of Anxiety Disorders</a:t>
            </a:r>
            <a:r>
              <a:rPr lang="en-GB" dirty="0"/>
              <a:t>, 16(4), pp. 377–400.</a:t>
            </a:r>
          </a:p>
          <a:p>
            <a:r>
              <a:rPr lang="en-GB" dirty="0"/>
              <a:t>Shutterstock (n.d.) </a:t>
            </a:r>
            <a:r>
              <a:rPr lang="en-GB" i="1" dirty="0"/>
              <a:t>Composite collage image of young man irritated</a:t>
            </a:r>
            <a:r>
              <a:rPr lang="en-GB" dirty="0"/>
              <a:t> [Photograph]. Available at: </a:t>
            </a:r>
            <a:r>
              <a:rPr lang="en-GB" dirty="0">
                <a:hlinkClick r:id="rId7"/>
              </a:rPr>
              <a:t>https://www.shutterstock.com/image-photo/composite-collage-image-young-man-irritated-2288163183</a:t>
            </a:r>
            <a:r>
              <a:rPr lang="en-GB" dirty="0"/>
              <a:t> (Accessed: 3 June 2026).</a:t>
            </a:r>
          </a:p>
          <a:p>
            <a:r>
              <a:rPr lang="en-GB" dirty="0"/>
              <a:t>Stein, D.J., </a:t>
            </a:r>
            <a:r>
              <a:rPr lang="en-GB" dirty="0" err="1"/>
              <a:t>Kazdin</a:t>
            </a:r>
            <a:r>
              <a:rPr lang="en-GB" dirty="0"/>
              <a:t>, A.E., Baldwin, D.S., Harris, M.G., Hwang, I., Pozuelo, J.R., Sampson, N.A., Woodruff, P., Viana, M.C., Aguilar‐Gaxiola, S. and Al‐</a:t>
            </a:r>
            <a:r>
              <a:rPr lang="en-GB" dirty="0" err="1"/>
              <a:t>Hamzawi</a:t>
            </a:r>
            <a:r>
              <a:rPr lang="en-GB" dirty="0"/>
              <a:t>, A., 2026. Anxiolytic medication use in low‐middle‐and high‐income countries: a world mental health surveys report. </a:t>
            </a:r>
            <a:r>
              <a:rPr lang="en-GB" i="1" dirty="0"/>
              <a:t>Human Psychopharmacology: Clinical and Experimental</a:t>
            </a:r>
            <a:r>
              <a:rPr lang="en-GB" dirty="0"/>
              <a:t>, </a:t>
            </a:r>
            <a:r>
              <a:rPr lang="en-GB" i="1" dirty="0"/>
              <a:t>41</a:t>
            </a:r>
            <a:r>
              <a:rPr lang="en-GB" dirty="0"/>
              <a:t>(1), p.e70031.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1612239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345881D5A19F4FA532CBA535E9E684" ma:contentTypeVersion="11" ma:contentTypeDescription="Create a new document." ma:contentTypeScope="" ma:versionID="cfda9fe5b1d28ed6a3fc90ec65ec31d8">
  <xsd:schema xmlns:xsd="http://www.w3.org/2001/XMLSchema" xmlns:xs="http://www.w3.org/2001/XMLSchema" xmlns:p="http://schemas.microsoft.com/office/2006/metadata/properties" xmlns:ns3="6642d537-5170-4cd9-a3f2-9ec198ee3eac" targetNamespace="http://schemas.microsoft.com/office/2006/metadata/properties" ma:root="true" ma:fieldsID="b2e9f78f06018ffb6c02122e9e602e47" ns3:_="">
    <xsd:import namespace="6642d537-5170-4cd9-a3f2-9ec198ee3ea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642d537-5170-4cd9-a3f2-9ec198ee3ea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SystemTags" ma:index="14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642d537-5170-4cd9-a3f2-9ec198ee3eac" xsi:nil="true"/>
  </documentManagement>
</p:properties>
</file>

<file path=customXml/itemProps1.xml><?xml version="1.0" encoding="utf-8"?>
<ds:datastoreItem xmlns:ds="http://schemas.openxmlformats.org/officeDocument/2006/customXml" ds:itemID="{5B03D7DC-EECA-4BB9-A222-EDA3AF81421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E1C465F-234F-48D5-B118-128CD6F172D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642d537-5170-4cd9-a3f2-9ec198ee3ea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08BB165-2F8A-4112-9274-A25348DB4866}">
  <ds:schemaRefs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6642d537-5170-4cd9-a3f2-9ec198ee3eac"/>
    <ds:schemaRef ds:uri="http://purl.org/dc/dcmitype/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13899</TotalTime>
  <Words>895</Words>
  <Application>Microsoft Office PowerPoint</Application>
  <PresentationFormat>Custom</PresentationFormat>
  <Paragraphs>26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Anxiety disorder is a mental health poster </dc:title>
  <cp:lastModifiedBy>Farhat Jabeen (2330976)</cp:lastModifiedBy>
  <cp:revision>4</cp:revision>
  <dcterms:created xsi:type="dcterms:W3CDTF">2006-08-16T00:00:00Z</dcterms:created>
  <dcterms:modified xsi:type="dcterms:W3CDTF">2026-07-01T18:50:32Z</dcterms:modified>
  <dc:identifier>DAHLWqOYa84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0x010100E3345881D5A19F4FA532CBA535E9E684</vt:lpwstr>
  </property>
</Properties>
</file>