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4" r:id="rId3"/>
    <p:sldId id="257" r:id="rId4"/>
    <p:sldId id="265" r:id="rId5"/>
    <p:sldId id="258" r:id="rId6"/>
    <p:sldId id="259" r:id="rId7"/>
    <p:sldId id="260"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A4C03-3D03-3BC3-0D34-5B998F9D05DC}" v="85" dt="2025-10-22T18:05:57.785"/>
    <p1510:client id="{365E66C4-CC5E-BFD9-9A6C-B1069A8B0582}" v="13" dt="2025-10-23T15:03:45.694"/>
    <p1510:client id="{6A456E8B-AD0B-74DD-41CC-8650C7792BA2}" v="5" dt="2025-10-23T15:10:48.533"/>
    <p1510:client id="{B9CC829D-7B2A-89D0-F93B-00482D8A2228}" v="1" dt="2025-10-23T15:06:05.167"/>
    <p1510:client id="{BFC884B3-34D9-37D5-622C-E5F91ABFF6EB}" v="3" dt="2025-10-23T15:13:54.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735D0D-78B2-43F5-AA43-3A2E41ECE5BB}" type="doc">
      <dgm:prSet loTypeId="urn:microsoft.com/office/officeart/2005/8/layout/hList1" loCatId="list" qsTypeId="urn:microsoft.com/office/officeart/2005/8/quickstyle/simple2" qsCatId="simple" csTypeId="urn:microsoft.com/office/officeart/2005/8/colors/colorful2" csCatId="colorful"/>
      <dgm:spPr/>
      <dgm:t>
        <a:bodyPr/>
        <a:lstStyle/>
        <a:p>
          <a:endParaRPr lang="en-US"/>
        </a:p>
      </dgm:t>
    </dgm:pt>
    <dgm:pt modelId="{243227C2-92BB-45F2-94F6-D20E33E36178}">
      <dgm:prSet/>
      <dgm:spPr/>
      <dgm:t>
        <a:bodyPr/>
        <a:lstStyle/>
        <a:p>
          <a:r>
            <a:rPr lang="en-GB" b="1" dirty="0"/>
            <a:t>Strengths:</a:t>
          </a:r>
          <a:endParaRPr lang="en-US" dirty="0"/>
        </a:p>
      </dgm:t>
    </dgm:pt>
    <dgm:pt modelId="{3E91D347-EB4A-4840-BAB5-8A0AFFAE8907}" type="parTrans" cxnId="{DAC1A060-7A4C-400F-A393-34EC161CEA92}">
      <dgm:prSet/>
      <dgm:spPr/>
      <dgm:t>
        <a:bodyPr/>
        <a:lstStyle/>
        <a:p>
          <a:endParaRPr lang="en-US"/>
        </a:p>
      </dgm:t>
    </dgm:pt>
    <dgm:pt modelId="{FA1FDBF6-CA48-4399-AA10-725EBB2AC6E5}" type="sibTrans" cxnId="{DAC1A060-7A4C-400F-A393-34EC161CEA92}">
      <dgm:prSet/>
      <dgm:spPr/>
      <dgm:t>
        <a:bodyPr/>
        <a:lstStyle/>
        <a:p>
          <a:endParaRPr lang="en-US"/>
        </a:p>
      </dgm:t>
    </dgm:pt>
    <dgm:pt modelId="{1DC39394-6288-49AE-BF9B-732EB7F57A30}">
      <dgm:prSet/>
      <dgm:spPr/>
      <dgm:t>
        <a:bodyPr/>
        <a:lstStyle/>
        <a:p>
          <a:r>
            <a:rPr lang="en-GB" dirty="0"/>
            <a:t>Leadership skills</a:t>
          </a:r>
          <a:endParaRPr lang="en-US" dirty="0"/>
        </a:p>
      </dgm:t>
    </dgm:pt>
    <dgm:pt modelId="{C07A30C2-E78D-47C8-9E55-8C1BEFFC4859}" type="parTrans" cxnId="{2716CC2D-3A70-4D97-B0EB-784592743D43}">
      <dgm:prSet/>
      <dgm:spPr/>
      <dgm:t>
        <a:bodyPr/>
        <a:lstStyle/>
        <a:p>
          <a:endParaRPr lang="en-US"/>
        </a:p>
      </dgm:t>
    </dgm:pt>
    <dgm:pt modelId="{43095C5B-4CAB-445D-B6FE-1C385DD60A1C}" type="sibTrans" cxnId="{2716CC2D-3A70-4D97-B0EB-784592743D43}">
      <dgm:prSet/>
      <dgm:spPr/>
      <dgm:t>
        <a:bodyPr/>
        <a:lstStyle/>
        <a:p>
          <a:endParaRPr lang="en-US"/>
        </a:p>
      </dgm:t>
    </dgm:pt>
    <dgm:pt modelId="{788813B2-2174-467C-8904-CDBEADF157E9}">
      <dgm:prSet/>
      <dgm:spPr/>
      <dgm:t>
        <a:bodyPr/>
        <a:lstStyle/>
        <a:p>
          <a:r>
            <a:rPr lang="en-GB" dirty="0"/>
            <a:t>Friendly and approachable</a:t>
          </a:r>
          <a:endParaRPr lang="en-US" dirty="0"/>
        </a:p>
      </dgm:t>
    </dgm:pt>
    <dgm:pt modelId="{ECAFA994-8B35-4083-BCE5-8325450572A7}" type="parTrans" cxnId="{BA606320-8935-48F0-BEC7-024C8E7E5262}">
      <dgm:prSet/>
      <dgm:spPr/>
      <dgm:t>
        <a:bodyPr/>
        <a:lstStyle/>
        <a:p>
          <a:endParaRPr lang="en-US"/>
        </a:p>
      </dgm:t>
    </dgm:pt>
    <dgm:pt modelId="{505697E3-84D8-42D1-981A-6F55C4CEC51C}" type="sibTrans" cxnId="{BA606320-8935-48F0-BEC7-024C8E7E5262}">
      <dgm:prSet/>
      <dgm:spPr/>
      <dgm:t>
        <a:bodyPr/>
        <a:lstStyle/>
        <a:p>
          <a:endParaRPr lang="en-US"/>
        </a:p>
      </dgm:t>
    </dgm:pt>
    <dgm:pt modelId="{4DF254BA-0DDC-4E7C-8E6C-F95532373DD9}">
      <dgm:prSet/>
      <dgm:spPr/>
      <dgm:t>
        <a:bodyPr/>
        <a:lstStyle/>
        <a:p>
          <a:r>
            <a:rPr lang="en-GB" dirty="0"/>
            <a:t>Empathy and compassion</a:t>
          </a:r>
          <a:endParaRPr lang="en-US" dirty="0"/>
        </a:p>
      </dgm:t>
    </dgm:pt>
    <dgm:pt modelId="{A4513B23-9748-4AC5-88F0-69D64E5ABE20}" type="parTrans" cxnId="{959E866E-91A0-4BE7-8CC1-A2CC29ACD0B9}">
      <dgm:prSet/>
      <dgm:spPr/>
      <dgm:t>
        <a:bodyPr/>
        <a:lstStyle/>
        <a:p>
          <a:endParaRPr lang="en-US"/>
        </a:p>
      </dgm:t>
    </dgm:pt>
    <dgm:pt modelId="{3489B983-A4F0-4F52-80B4-8B116502CC17}" type="sibTrans" cxnId="{959E866E-91A0-4BE7-8CC1-A2CC29ACD0B9}">
      <dgm:prSet/>
      <dgm:spPr/>
      <dgm:t>
        <a:bodyPr/>
        <a:lstStyle/>
        <a:p>
          <a:endParaRPr lang="en-US"/>
        </a:p>
      </dgm:t>
    </dgm:pt>
    <dgm:pt modelId="{80DEDA92-46E8-4763-972C-2981748DC3A3}">
      <dgm:prSet/>
      <dgm:spPr/>
      <dgm:t>
        <a:bodyPr/>
        <a:lstStyle/>
        <a:p>
          <a:r>
            <a:rPr lang="en-GB" dirty="0"/>
            <a:t>Teamwork and collaboration</a:t>
          </a:r>
          <a:endParaRPr lang="en-US" dirty="0"/>
        </a:p>
      </dgm:t>
    </dgm:pt>
    <dgm:pt modelId="{958DF851-FFBC-42C3-92BB-5E2ABF7BB87C}" type="parTrans" cxnId="{1886F2AE-BFA8-4DEE-9CD6-AFAA511650D2}">
      <dgm:prSet/>
      <dgm:spPr/>
      <dgm:t>
        <a:bodyPr/>
        <a:lstStyle/>
        <a:p>
          <a:endParaRPr lang="en-US"/>
        </a:p>
      </dgm:t>
    </dgm:pt>
    <dgm:pt modelId="{788331AE-26D2-4AF1-BE36-BD950583A46B}" type="sibTrans" cxnId="{1886F2AE-BFA8-4DEE-9CD6-AFAA511650D2}">
      <dgm:prSet/>
      <dgm:spPr/>
      <dgm:t>
        <a:bodyPr/>
        <a:lstStyle/>
        <a:p>
          <a:endParaRPr lang="en-US"/>
        </a:p>
      </dgm:t>
    </dgm:pt>
    <dgm:pt modelId="{513813D8-A839-44CF-B0F9-74184EF9253B}">
      <dgm:prSet/>
      <dgm:spPr/>
      <dgm:t>
        <a:bodyPr/>
        <a:lstStyle/>
        <a:p>
          <a:r>
            <a:rPr lang="en-GB" dirty="0"/>
            <a:t>Problem-solving ability</a:t>
          </a:r>
          <a:endParaRPr lang="en-US" dirty="0"/>
        </a:p>
      </dgm:t>
    </dgm:pt>
    <dgm:pt modelId="{34EDCE5E-FAA8-438E-84D2-0580F5AF8815}" type="parTrans" cxnId="{009867AB-B561-4969-A8CD-63F5CEA4AF86}">
      <dgm:prSet/>
      <dgm:spPr/>
      <dgm:t>
        <a:bodyPr/>
        <a:lstStyle/>
        <a:p>
          <a:endParaRPr lang="en-US"/>
        </a:p>
      </dgm:t>
    </dgm:pt>
    <dgm:pt modelId="{D966CF60-1442-4D13-BCBF-47663E9FAEDA}" type="sibTrans" cxnId="{009867AB-B561-4969-A8CD-63F5CEA4AF86}">
      <dgm:prSet/>
      <dgm:spPr/>
      <dgm:t>
        <a:bodyPr/>
        <a:lstStyle/>
        <a:p>
          <a:endParaRPr lang="en-US"/>
        </a:p>
      </dgm:t>
    </dgm:pt>
    <dgm:pt modelId="{CAF96C04-0CDE-4122-8B1A-7AE2B327864C}">
      <dgm:prSet/>
      <dgm:spPr/>
      <dgm:t>
        <a:bodyPr/>
        <a:lstStyle/>
        <a:p>
          <a:r>
            <a:rPr lang="en-GB" b="1" dirty="0"/>
            <a:t>Weakness:</a:t>
          </a:r>
          <a:endParaRPr lang="en-US" dirty="0"/>
        </a:p>
      </dgm:t>
    </dgm:pt>
    <dgm:pt modelId="{5964B2B8-BC94-4E81-8A5A-740404BF000E}" type="parTrans" cxnId="{728DCEEB-FC73-4B7E-BFA1-E32CECE24979}">
      <dgm:prSet/>
      <dgm:spPr/>
      <dgm:t>
        <a:bodyPr/>
        <a:lstStyle/>
        <a:p>
          <a:endParaRPr lang="en-US"/>
        </a:p>
      </dgm:t>
    </dgm:pt>
    <dgm:pt modelId="{90D49052-849D-47B6-A497-E2BE7FC5B57D}" type="sibTrans" cxnId="{728DCEEB-FC73-4B7E-BFA1-E32CECE24979}">
      <dgm:prSet/>
      <dgm:spPr/>
      <dgm:t>
        <a:bodyPr/>
        <a:lstStyle/>
        <a:p>
          <a:endParaRPr lang="en-US"/>
        </a:p>
      </dgm:t>
    </dgm:pt>
    <dgm:pt modelId="{4F2AE9AD-DA75-4150-9081-56FA69B325CB}">
      <dgm:prSet/>
      <dgm:spPr/>
      <dgm:t>
        <a:bodyPr/>
        <a:lstStyle/>
        <a:p>
          <a:r>
            <a:rPr lang="en-GB" dirty="0"/>
            <a:t>Time management</a:t>
          </a:r>
          <a:endParaRPr lang="en-US" dirty="0"/>
        </a:p>
      </dgm:t>
    </dgm:pt>
    <dgm:pt modelId="{88BC52F9-E43A-4FF3-A498-887EAC694F81}" type="parTrans" cxnId="{6128180A-85A7-48AC-A0B8-E20A8EEF225A}">
      <dgm:prSet/>
      <dgm:spPr/>
      <dgm:t>
        <a:bodyPr/>
        <a:lstStyle/>
        <a:p>
          <a:endParaRPr lang="en-US"/>
        </a:p>
      </dgm:t>
    </dgm:pt>
    <dgm:pt modelId="{0727F9DF-2011-4E1A-BB8B-D5C9040FCA31}" type="sibTrans" cxnId="{6128180A-85A7-48AC-A0B8-E20A8EEF225A}">
      <dgm:prSet/>
      <dgm:spPr/>
      <dgm:t>
        <a:bodyPr/>
        <a:lstStyle/>
        <a:p>
          <a:endParaRPr lang="en-US"/>
        </a:p>
      </dgm:t>
    </dgm:pt>
    <dgm:pt modelId="{53781C5C-9866-4965-BD94-791859361FE1}">
      <dgm:prSet/>
      <dgm:spPr/>
      <dgm:t>
        <a:bodyPr/>
        <a:lstStyle/>
        <a:p>
          <a:r>
            <a:rPr lang="en-GB" dirty="0"/>
            <a:t>Public speaking &amp; presentation anxiety</a:t>
          </a:r>
          <a:endParaRPr lang="en-US" dirty="0"/>
        </a:p>
      </dgm:t>
    </dgm:pt>
    <dgm:pt modelId="{A3A5ECC1-490C-458D-9631-64E706E181B7}" type="parTrans" cxnId="{8BBEE7BD-1B36-4DAB-8C22-4F51DB698264}">
      <dgm:prSet/>
      <dgm:spPr/>
      <dgm:t>
        <a:bodyPr/>
        <a:lstStyle/>
        <a:p>
          <a:endParaRPr lang="en-US"/>
        </a:p>
      </dgm:t>
    </dgm:pt>
    <dgm:pt modelId="{EFE00D1D-8A1E-4B75-8AA6-45672A66C354}" type="sibTrans" cxnId="{8BBEE7BD-1B36-4DAB-8C22-4F51DB698264}">
      <dgm:prSet/>
      <dgm:spPr/>
      <dgm:t>
        <a:bodyPr/>
        <a:lstStyle/>
        <a:p>
          <a:endParaRPr lang="en-US"/>
        </a:p>
      </dgm:t>
    </dgm:pt>
    <dgm:pt modelId="{D40D58F7-4208-44E5-A8CD-0CBA37F1BBEA}">
      <dgm:prSet/>
      <dgm:spPr/>
      <dgm:t>
        <a:bodyPr/>
        <a:lstStyle/>
        <a:p>
          <a:r>
            <a:rPr lang="en-GB" dirty="0"/>
            <a:t>Academic writing and reading skills</a:t>
          </a:r>
          <a:endParaRPr lang="en-US" dirty="0"/>
        </a:p>
      </dgm:t>
    </dgm:pt>
    <dgm:pt modelId="{25F2BE91-B430-48A8-9029-1E82AF796D92}" type="parTrans" cxnId="{CCCB8260-F136-4880-B465-97871586DCAE}">
      <dgm:prSet/>
      <dgm:spPr/>
      <dgm:t>
        <a:bodyPr/>
        <a:lstStyle/>
        <a:p>
          <a:endParaRPr lang="en-US"/>
        </a:p>
      </dgm:t>
    </dgm:pt>
    <dgm:pt modelId="{C0BD507D-205C-4E42-A9FA-E79BE8489B1D}" type="sibTrans" cxnId="{CCCB8260-F136-4880-B465-97871586DCAE}">
      <dgm:prSet/>
      <dgm:spPr/>
      <dgm:t>
        <a:bodyPr/>
        <a:lstStyle/>
        <a:p>
          <a:endParaRPr lang="en-US"/>
        </a:p>
      </dgm:t>
    </dgm:pt>
    <dgm:pt modelId="{63118618-9A20-4053-B54A-A772C0F0ACAB}">
      <dgm:prSet/>
      <dgm:spPr/>
      <dgm:t>
        <a:bodyPr/>
        <a:lstStyle/>
        <a:p>
          <a:r>
            <a:rPr lang="en-GB" b="1" dirty="0"/>
            <a:t>Opportunities:</a:t>
          </a:r>
          <a:endParaRPr lang="en-US" dirty="0"/>
        </a:p>
      </dgm:t>
    </dgm:pt>
    <dgm:pt modelId="{74A62F67-1D9A-475C-8DFD-50E029592882}" type="parTrans" cxnId="{AD6BEEEE-4F5D-4954-A700-C59F39EFDA0F}">
      <dgm:prSet/>
      <dgm:spPr/>
      <dgm:t>
        <a:bodyPr/>
        <a:lstStyle/>
        <a:p>
          <a:endParaRPr lang="en-US"/>
        </a:p>
      </dgm:t>
    </dgm:pt>
    <dgm:pt modelId="{49D8F9C1-2329-4898-9630-CBE608F4CC81}" type="sibTrans" cxnId="{AD6BEEEE-4F5D-4954-A700-C59F39EFDA0F}">
      <dgm:prSet/>
      <dgm:spPr/>
      <dgm:t>
        <a:bodyPr/>
        <a:lstStyle/>
        <a:p>
          <a:endParaRPr lang="en-US"/>
        </a:p>
      </dgm:t>
    </dgm:pt>
    <dgm:pt modelId="{A29CFA45-E94C-4881-9557-A039E475FBB3}">
      <dgm:prSet/>
      <dgm:spPr/>
      <dgm:t>
        <a:bodyPr/>
        <a:lstStyle/>
        <a:p>
          <a:r>
            <a:rPr lang="en-GB" dirty="0"/>
            <a:t>Growing demand for Social Workers in the UK</a:t>
          </a:r>
          <a:endParaRPr lang="en-US" dirty="0"/>
        </a:p>
      </dgm:t>
    </dgm:pt>
    <dgm:pt modelId="{C5A9D2E0-C57F-40E1-A687-7F1F2C2C584B}" type="parTrans" cxnId="{FE79236A-BB9A-4BF1-9359-C9BAE4A5E300}">
      <dgm:prSet/>
      <dgm:spPr/>
      <dgm:t>
        <a:bodyPr/>
        <a:lstStyle/>
        <a:p>
          <a:endParaRPr lang="en-US"/>
        </a:p>
      </dgm:t>
    </dgm:pt>
    <dgm:pt modelId="{9C12FD0E-C370-4072-A04B-5C5AAF4D8902}" type="sibTrans" cxnId="{FE79236A-BB9A-4BF1-9359-C9BAE4A5E300}">
      <dgm:prSet/>
      <dgm:spPr/>
      <dgm:t>
        <a:bodyPr/>
        <a:lstStyle/>
        <a:p>
          <a:endParaRPr lang="en-US"/>
        </a:p>
      </dgm:t>
    </dgm:pt>
    <dgm:pt modelId="{61223054-5491-4CA2-894C-878CA0A99FCB}">
      <dgm:prSet/>
      <dgm:spPr/>
      <dgm:t>
        <a:bodyPr/>
        <a:lstStyle/>
        <a:p>
          <a:r>
            <a:rPr lang="en-GB" dirty="0"/>
            <a:t>Access to university progression routes</a:t>
          </a:r>
          <a:endParaRPr lang="en-US" dirty="0"/>
        </a:p>
      </dgm:t>
    </dgm:pt>
    <dgm:pt modelId="{FAFEC0C5-F221-4C36-92D7-A3CA95ED471E}" type="parTrans" cxnId="{182DBD8C-6FDE-4F28-8AD7-944ECD0D9C32}">
      <dgm:prSet/>
      <dgm:spPr/>
      <dgm:t>
        <a:bodyPr/>
        <a:lstStyle/>
        <a:p>
          <a:endParaRPr lang="en-US"/>
        </a:p>
      </dgm:t>
    </dgm:pt>
    <dgm:pt modelId="{0135DA3F-E12E-4582-AB92-A316EE1E3588}" type="sibTrans" cxnId="{182DBD8C-6FDE-4F28-8AD7-944ECD0D9C32}">
      <dgm:prSet/>
      <dgm:spPr/>
      <dgm:t>
        <a:bodyPr/>
        <a:lstStyle/>
        <a:p>
          <a:endParaRPr lang="en-US"/>
        </a:p>
      </dgm:t>
    </dgm:pt>
    <dgm:pt modelId="{E2337B3B-D776-4488-948D-5D78318FE8FC}">
      <dgm:prSet/>
      <dgm:spPr/>
      <dgm:t>
        <a:bodyPr/>
        <a:lstStyle/>
        <a:p>
          <a:r>
            <a:rPr lang="en-GB" dirty="0"/>
            <a:t>NHS and social care training &amp; apprenticeships</a:t>
          </a:r>
          <a:endParaRPr lang="en-US" dirty="0"/>
        </a:p>
      </dgm:t>
    </dgm:pt>
    <dgm:pt modelId="{5CDE11ED-B49F-4EC5-B9BA-60B65DC31429}" type="parTrans" cxnId="{891E61C2-152A-48A7-B733-148D4CBEE27A}">
      <dgm:prSet/>
      <dgm:spPr/>
      <dgm:t>
        <a:bodyPr/>
        <a:lstStyle/>
        <a:p>
          <a:endParaRPr lang="en-US"/>
        </a:p>
      </dgm:t>
    </dgm:pt>
    <dgm:pt modelId="{6976DC27-8E59-4DD8-A18D-7ADBBA0DE75E}" type="sibTrans" cxnId="{891E61C2-152A-48A7-B733-148D4CBEE27A}">
      <dgm:prSet/>
      <dgm:spPr/>
      <dgm:t>
        <a:bodyPr/>
        <a:lstStyle/>
        <a:p>
          <a:endParaRPr lang="en-US"/>
        </a:p>
      </dgm:t>
    </dgm:pt>
    <dgm:pt modelId="{F04B6D2A-EE9B-4A17-83C5-0B2EB58582D0}">
      <dgm:prSet/>
      <dgm:spPr/>
      <dgm:t>
        <a:bodyPr/>
        <a:lstStyle/>
        <a:p>
          <a:r>
            <a:rPr lang="en-GB" dirty="0"/>
            <a:t>Mentorship and placement opportunities</a:t>
          </a:r>
          <a:endParaRPr lang="en-US" dirty="0"/>
        </a:p>
      </dgm:t>
    </dgm:pt>
    <dgm:pt modelId="{0C6E9FB6-B3D0-4EBB-BC66-8B77842C8DD1}" type="parTrans" cxnId="{8D74F77A-C7FB-4709-B172-106A04550F12}">
      <dgm:prSet/>
      <dgm:spPr/>
      <dgm:t>
        <a:bodyPr/>
        <a:lstStyle/>
        <a:p>
          <a:endParaRPr lang="en-US"/>
        </a:p>
      </dgm:t>
    </dgm:pt>
    <dgm:pt modelId="{BE5C8529-F789-4F7D-A8E5-B193A5842390}" type="sibTrans" cxnId="{8D74F77A-C7FB-4709-B172-106A04550F12}">
      <dgm:prSet/>
      <dgm:spPr/>
      <dgm:t>
        <a:bodyPr/>
        <a:lstStyle/>
        <a:p>
          <a:endParaRPr lang="en-US"/>
        </a:p>
      </dgm:t>
    </dgm:pt>
    <dgm:pt modelId="{3CB4EC06-F76B-4E69-B9E0-FB30F0243283}">
      <dgm:prSet/>
      <dgm:spPr/>
      <dgm:t>
        <a:bodyPr/>
        <a:lstStyle/>
        <a:p>
          <a:r>
            <a:rPr lang="en-GB" b="1" dirty="0"/>
            <a:t>Threats:</a:t>
          </a:r>
          <a:endParaRPr lang="en-US" dirty="0"/>
        </a:p>
      </dgm:t>
    </dgm:pt>
    <dgm:pt modelId="{3726EC18-7F97-4515-9DC1-57BFFC5D5A5C}" type="parTrans" cxnId="{D8DD5D32-2931-4C3E-B1B2-3767E133117C}">
      <dgm:prSet/>
      <dgm:spPr/>
      <dgm:t>
        <a:bodyPr/>
        <a:lstStyle/>
        <a:p>
          <a:endParaRPr lang="en-US"/>
        </a:p>
      </dgm:t>
    </dgm:pt>
    <dgm:pt modelId="{A0A9EB53-E703-4795-80B0-5964B6DC4C86}" type="sibTrans" cxnId="{D8DD5D32-2931-4C3E-B1B2-3767E133117C}">
      <dgm:prSet/>
      <dgm:spPr/>
      <dgm:t>
        <a:bodyPr/>
        <a:lstStyle/>
        <a:p>
          <a:endParaRPr lang="en-US"/>
        </a:p>
      </dgm:t>
    </dgm:pt>
    <dgm:pt modelId="{A108CC87-2C53-4A5D-83CF-9F2241FB2681}">
      <dgm:prSet/>
      <dgm:spPr/>
      <dgm:t>
        <a:bodyPr/>
        <a:lstStyle/>
        <a:p>
          <a:r>
            <a:rPr lang="en-GB" dirty="0"/>
            <a:t>High workload and emotional stress in care roles.</a:t>
          </a:r>
          <a:endParaRPr lang="en-US" dirty="0"/>
        </a:p>
      </dgm:t>
    </dgm:pt>
    <dgm:pt modelId="{38BD7CCF-1BD3-4232-8749-D42E0EEE386D}" type="parTrans" cxnId="{CC06852D-F9C6-4829-8805-8170E0E5D383}">
      <dgm:prSet/>
      <dgm:spPr/>
      <dgm:t>
        <a:bodyPr/>
        <a:lstStyle/>
        <a:p>
          <a:endParaRPr lang="en-US"/>
        </a:p>
      </dgm:t>
    </dgm:pt>
    <dgm:pt modelId="{59830926-D249-4341-B820-3808F6687963}" type="sibTrans" cxnId="{CC06852D-F9C6-4829-8805-8170E0E5D383}">
      <dgm:prSet/>
      <dgm:spPr/>
      <dgm:t>
        <a:bodyPr/>
        <a:lstStyle/>
        <a:p>
          <a:endParaRPr lang="en-US"/>
        </a:p>
      </dgm:t>
    </dgm:pt>
    <dgm:pt modelId="{9431EE6B-D39A-4116-AA84-89AB4CBE2F9C}">
      <dgm:prSet/>
      <dgm:spPr/>
      <dgm:t>
        <a:bodyPr/>
        <a:lstStyle/>
        <a:p>
          <a:r>
            <a:rPr lang="en-GB" dirty="0"/>
            <a:t>Competition in university and job applications</a:t>
          </a:r>
          <a:endParaRPr lang="en-US" dirty="0"/>
        </a:p>
      </dgm:t>
    </dgm:pt>
    <dgm:pt modelId="{1D113702-7D07-4E42-9810-73BE308448BE}" type="parTrans" cxnId="{8C43C579-CDEF-4D41-B3DF-716041FC2A58}">
      <dgm:prSet/>
      <dgm:spPr/>
      <dgm:t>
        <a:bodyPr/>
        <a:lstStyle/>
        <a:p>
          <a:endParaRPr lang="en-US"/>
        </a:p>
      </dgm:t>
    </dgm:pt>
    <dgm:pt modelId="{D3163260-A417-44B0-B929-F26F77AB6962}" type="sibTrans" cxnId="{8C43C579-CDEF-4D41-B3DF-716041FC2A58}">
      <dgm:prSet/>
      <dgm:spPr/>
      <dgm:t>
        <a:bodyPr/>
        <a:lstStyle/>
        <a:p>
          <a:endParaRPr lang="en-US"/>
        </a:p>
      </dgm:t>
    </dgm:pt>
    <dgm:pt modelId="{DC9E3919-4280-43EE-B480-4B6CE464CBE4}">
      <dgm:prSet/>
      <dgm:spPr/>
      <dgm:t>
        <a:bodyPr/>
        <a:lstStyle/>
        <a:p>
          <a:r>
            <a:rPr lang="en-GB" dirty="0"/>
            <a:t>Burnout or lack of work-life balance</a:t>
          </a:r>
          <a:br>
            <a:rPr lang="en-GB" dirty="0"/>
          </a:br>
          <a:r>
            <a:rPr lang="en-GB" dirty="0"/>
            <a:t>Changes in government policy or funding for social care.</a:t>
          </a:r>
          <a:endParaRPr lang="en-US" dirty="0"/>
        </a:p>
      </dgm:t>
    </dgm:pt>
    <dgm:pt modelId="{4510362C-B675-414F-A936-D61879593DC1}" type="parTrans" cxnId="{468985BA-D3AC-4095-A6F8-F880CF4C4ED0}">
      <dgm:prSet/>
      <dgm:spPr/>
      <dgm:t>
        <a:bodyPr/>
        <a:lstStyle/>
        <a:p>
          <a:endParaRPr lang="en-US"/>
        </a:p>
      </dgm:t>
    </dgm:pt>
    <dgm:pt modelId="{668D28A2-E54F-4A83-944A-B3E610B7F4C5}" type="sibTrans" cxnId="{468985BA-D3AC-4095-A6F8-F880CF4C4ED0}">
      <dgm:prSet/>
      <dgm:spPr/>
      <dgm:t>
        <a:bodyPr/>
        <a:lstStyle/>
        <a:p>
          <a:endParaRPr lang="en-US"/>
        </a:p>
      </dgm:t>
    </dgm:pt>
    <dgm:pt modelId="{CCD63467-3B48-4938-87AB-A35DB7795283}" type="pres">
      <dgm:prSet presAssocID="{71735D0D-78B2-43F5-AA43-3A2E41ECE5BB}" presName="Name0" presStyleCnt="0">
        <dgm:presLayoutVars>
          <dgm:dir/>
          <dgm:animLvl val="lvl"/>
          <dgm:resizeHandles val="exact"/>
        </dgm:presLayoutVars>
      </dgm:prSet>
      <dgm:spPr/>
    </dgm:pt>
    <dgm:pt modelId="{F38A9BE7-356E-4C03-8ED4-8472C266AC31}" type="pres">
      <dgm:prSet presAssocID="{243227C2-92BB-45F2-94F6-D20E33E36178}" presName="composite" presStyleCnt="0"/>
      <dgm:spPr/>
    </dgm:pt>
    <dgm:pt modelId="{C1D47387-3CA3-49F0-B378-505AFD5CEDF0}" type="pres">
      <dgm:prSet presAssocID="{243227C2-92BB-45F2-94F6-D20E33E36178}" presName="parTx" presStyleLbl="alignNode1" presStyleIdx="0" presStyleCnt="4">
        <dgm:presLayoutVars>
          <dgm:chMax val="0"/>
          <dgm:chPref val="0"/>
          <dgm:bulletEnabled val="1"/>
        </dgm:presLayoutVars>
      </dgm:prSet>
      <dgm:spPr/>
    </dgm:pt>
    <dgm:pt modelId="{76486FFA-BFC0-4566-A07B-46AF1DA47D43}" type="pres">
      <dgm:prSet presAssocID="{243227C2-92BB-45F2-94F6-D20E33E36178}" presName="desTx" presStyleLbl="alignAccFollowNode1" presStyleIdx="0" presStyleCnt="4">
        <dgm:presLayoutVars>
          <dgm:bulletEnabled val="1"/>
        </dgm:presLayoutVars>
      </dgm:prSet>
      <dgm:spPr/>
    </dgm:pt>
    <dgm:pt modelId="{E7CFB1F1-D63A-4E59-B1B5-AFFE449FFE51}" type="pres">
      <dgm:prSet presAssocID="{FA1FDBF6-CA48-4399-AA10-725EBB2AC6E5}" presName="space" presStyleCnt="0"/>
      <dgm:spPr/>
    </dgm:pt>
    <dgm:pt modelId="{0BAD2AA2-9C30-4F29-86D0-32529D0C615F}" type="pres">
      <dgm:prSet presAssocID="{CAF96C04-0CDE-4122-8B1A-7AE2B327864C}" presName="composite" presStyleCnt="0"/>
      <dgm:spPr/>
    </dgm:pt>
    <dgm:pt modelId="{71DB71B8-1DF4-4B65-A4D2-1C90FB10F08B}" type="pres">
      <dgm:prSet presAssocID="{CAF96C04-0CDE-4122-8B1A-7AE2B327864C}" presName="parTx" presStyleLbl="alignNode1" presStyleIdx="1" presStyleCnt="4">
        <dgm:presLayoutVars>
          <dgm:chMax val="0"/>
          <dgm:chPref val="0"/>
          <dgm:bulletEnabled val="1"/>
        </dgm:presLayoutVars>
      </dgm:prSet>
      <dgm:spPr/>
    </dgm:pt>
    <dgm:pt modelId="{EEE36D18-59CE-4721-86E0-9E42CF17609E}" type="pres">
      <dgm:prSet presAssocID="{CAF96C04-0CDE-4122-8B1A-7AE2B327864C}" presName="desTx" presStyleLbl="alignAccFollowNode1" presStyleIdx="1" presStyleCnt="4">
        <dgm:presLayoutVars>
          <dgm:bulletEnabled val="1"/>
        </dgm:presLayoutVars>
      </dgm:prSet>
      <dgm:spPr/>
    </dgm:pt>
    <dgm:pt modelId="{75DE517A-3F80-4164-BFCC-F68A29B4D249}" type="pres">
      <dgm:prSet presAssocID="{90D49052-849D-47B6-A497-E2BE7FC5B57D}" presName="space" presStyleCnt="0"/>
      <dgm:spPr/>
    </dgm:pt>
    <dgm:pt modelId="{570AF0D3-8ECE-40E0-9C48-078A904A7DCE}" type="pres">
      <dgm:prSet presAssocID="{63118618-9A20-4053-B54A-A772C0F0ACAB}" presName="composite" presStyleCnt="0"/>
      <dgm:spPr/>
    </dgm:pt>
    <dgm:pt modelId="{6B3D343D-C4C0-4868-BFF0-D67457E4E762}" type="pres">
      <dgm:prSet presAssocID="{63118618-9A20-4053-B54A-A772C0F0ACAB}" presName="parTx" presStyleLbl="alignNode1" presStyleIdx="2" presStyleCnt="4">
        <dgm:presLayoutVars>
          <dgm:chMax val="0"/>
          <dgm:chPref val="0"/>
          <dgm:bulletEnabled val="1"/>
        </dgm:presLayoutVars>
      </dgm:prSet>
      <dgm:spPr/>
    </dgm:pt>
    <dgm:pt modelId="{CBBDE9FF-76D4-4C58-9673-F5AA9E70BDFD}" type="pres">
      <dgm:prSet presAssocID="{63118618-9A20-4053-B54A-A772C0F0ACAB}" presName="desTx" presStyleLbl="alignAccFollowNode1" presStyleIdx="2" presStyleCnt="4">
        <dgm:presLayoutVars>
          <dgm:bulletEnabled val="1"/>
        </dgm:presLayoutVars>
      </dgm:prSet>
      <dgm:spPr/>
    </dgm:pt>
    <dgm:pt modelId="{BA88CA05-CB1A-4AE8-A83E-CB98C03A196F}" type="pres">
      <dgm:prSet presAssocID="{49D8F9C1-2329-4898-9630-CBE608F4CC81}" presName="space" presStyleCnt="0"/>
      <dgm:spPr/>
    </dgm:pt>
    <dgm:pt modelId="{EBF2D763-BCE2-4616-BFBE-6CCCD81A8BD9}" type="pres">
      <dgm:prSet presAssocID="{3CB4EC06-F76B-4E69-B9E0-FB30F0243283}" presName="composite" presStyleCnt="0"/>
      <dgm:spPr/>
    </dgm:pt>
    <dgm:pt modelId="{4347C3E3-6260-4D24-9F5F-F72C1E7AEC28}" type="pres">
      <dgm:prSet presAssocID="{3CB4EC06-F76B-4E69-B9E0-FB30F0243283}" presName="parTx" presStyleLbl="alignNode1" presStyleIdx="3" presStyleCnt="4">
        <dgm:presLayoutVars>
          <dgm:chMax val="0"/>
          <dgm:chPref val="0"/>
          <dgm:bulletEnabled val="1"/>
        </dgm:presLayoutVars>
      </dgm:prSet>
      <dgm:spPr/>
    </dgm:pt>
    <dgm:pt modelId="{3C9FD321-FF26-4273-AFB2-C47ECA4ABC14}" type="pres">
      <dgm:prSet presAssocID="{3CB4EC06-F76B-4E69-B9E0-FB30F0243283}" presName="desTx" presStyleLbl="alignAccFollowNode1" presStyleIdx="3" presStyleCnt="4">
        <dgm:presLayoutVars>
          <dgm:bulletEnabled val="1"/>
        </dgm:presLayoutVars>
      </dgm:prSet>
      <dgm:spPr/>
    </dgm:pt>
  </dgm:ptLst>
  <dgm:cxnLst>
    <dgm:cxn modelId="{6128180A-85A7-48AC-A0B8-E20A8EEF225A}" srcId="{CAF96C04-0CDE-4122-8B1A-7AE2B327864C}" destId="{4F2AE9AD-DA75-4150-9081-56FA69B325CB}" srcOrd="0" destOrd="0" parTransId="{88BC52F9-E43A-4FF3-A498-887EAC694F81}" sibTransId="{0727F9DF-2011-4E1A-BB8B-D5C9040FCA31}"/>
    <dgm:cxn modelId="{B499CF0A-39EF-4BB8-8D96-A6948DA5FD59}" type="presOf" srcId="{71735D0D-78B2-43F5-AA43-3A2E41ECE5BB}" destId="{CCD63467-3B48-4938-87AB-A35DB7795283}" srcOrd="0" destOrd="0" presId="urn:microsoft.com/office/officeart/2005/8/layout/hList1"/>
    <dgm:cxn modelId="{7BF2BB15-1AE0-446F-85EB-01DD44534D59}" type="presOf" srcId="{513813D8-A839-44CF-B0F9-74184EF9253B}" destId="{76486FFA-BFC0-4566-A07B-46AF1DA47D43}" srcOrd="0" destOrd="4" presId="urn:microsoft.com/office/officeart/2005/8/layout/hList1"/>
    <dgm:cxn modelId="{81C58619-6313-4579-BFC2-78CDDCBE95DD}" type="presOf" srcId="{4F2AE9AD-DA75-4150-9081-56FA69B325CB}" destId="{EEE36D18-59CE-4721-86E0-9E42CF17609E}" srcOrd="0" destOrd="0" presId="urn:microsoft.com/office/officeart/2005/8/layout/hList1"/>
    <dgm:cxn modelId="{BA606320-8935-48F0-BEC7-024C8E7E5262}" srcId="{243227C2-92BB-45F2-94F6-D20E33E36178}" destId="{788813B2-2174-467C-8904-CDBEADF157E9}" srcOrd="1" destOrd="0" parTransId="{ECAFA994-8B35-4083-BCE5-8325450572A7}" sibTransId="{505697E3-84D8-42D1-981A-6F55C4CEC51C}"/>
    <dgm:cxn modelId="{41691023-718A-4F3A-A93F-CB3A28F2F2FE}" type="presOf" srcId="{F04B6D2A-EE9B-4A17-83C5-0B2EB58582D0}" destId="{CBBDE9FF-76D4-4C58-9673-F5AA9E70BDFD}" srcOrd="0" destOrd="3" presId="urn:microsoft.com/office/officeart/2005/8/layout/hList1"/>
    <dgm:cxn modelId="{733A502C-5821-4DA9-8B5C-36855A49B26A}" type="presOf" srcId="{61223054-5491-4CA2-894C-878CA0A99FCB}" destId="{CBBDE9FF-76D4-4C58-9673-F5AA9E70BDFD}" srcOrd="0" destOrd="1" presId="urn:microsoft.com/office/officeart/2005/8/layout/hList1"/>
    <dgm:cxn modelId="{CC06852D-F9C6-4829-8805-8170E0E5D383}" srcId="{3CB4EC06-F76B-4E69-B9E0-FB30F0243283}" destId="{A108CC87-2C53-4A5D-83CF-9F2241FB2681}" srcOrd="0" destOrd="0" parTransId="{38BD7CCF-1BD3-4232-8749-D42E0EEE386D}" sibTransId="{59830926-D249-4341-B820-3808F6687963}"/>
    <dgm:cxn modelId="{2716CC2D-3A70-4D97-B0EB-784592743D43}" srcId="{243227C2-92BB-45F2-94F6-D20E33E36178}" destId="{1DC39394-6288-49AE-BF9B-732EB7F57A30}" srcOrd="0" destOrd="0" parTransId="{C07A30C2-E78D-47C8-9E55-8C1BEFFC4859}" sibTransId="{43095C5B-4CAB-445D-B6FE-1C385DD60A1C}"/>
    <dgm:cxn modelId="{FE303E2E-8FFC-4FC8-BC59-D3304210C106}" type="presOf" srcId="{53781C5C-9866-4965-BD94-791859361FE1}" destId="{EEE36D18-59CE-4721-86E0-9E42CF17609E}" srcOrd="0" destOrd="1" presId="urn:microsoft.com/office/officeart/2005/8/layout/hList1"/>
    <dgm:cxn modelId="{D8DD5D32-2931-4C3E-B1B2-3767E133117C}" srcId="{71735D0D-78B2-43F5-AA43-3A2E41ECE5BB}" destId="{3CB4EC06-F76B-4E69-B9E0-FB30F0243283}" srcOrd="3" destOrd="0" parTransId="{3726EC18-7F97-4515-9DC1-57BFFC5D5A5C}" sibTransId="{A0A9EB53-E703-4795-80B0-5964B6DC4C86}"/>
    <dgm:cxn modelId="{CCCB8260-F136-4880-B465-97871586DCAE}" srcId="{CAF96C04-0CDE-4122-8B1A-7AE2B327864C}" destId="{D40D58F7-4208-44E5-A8CD-0CBA37F1BBEA}" srcOrd="2" destOrd="0" parTransId="{25F2BE91-B430-48A8-9029-1E82AF796D92}" sibTransId="{C0BD507D-205C-4E42-A9FA-E79BE8489B1D}"/>
    <dgm:cxn modelId="{DAC1A060-7A4C-400F-A393-34EC161CEA92}" srcId="{71735D0D-78B2-43F5-AA43-3A2E41ECE5BB}" destId="{243227C2-92BB-45F2-94F6-D20E33E36178}" srcOrd="0" destOrd="0" parTransId="{3E91D347-EB4A-4840-BAB5-8A0AFFAE8907}" sibTransId="{FA1FDBF6-CA48-4399-AA10-725EBB2AC6E5}"/>
    <dgm:cxn modelId="{574FE160-0785-46D7-8223-05345E18EFE3}" type="presOf" srcId="{1DC39394-6288-49AE-BF9B-732EB7F57A30}" destId="{76486FFA-BFC0-4566-A07B-46AF1DA47D43}" srcOrd="0" destOrd="0" presId="urn:microsoft.com/office/officeart/2005/8/layout/hList1"/>
    <dgm:cxn modelId="{6497F347-D963-4FEE-95F8-04269DC430A2}" type="presOf" srcId="{E2337B3B-D776-4488-948D-5D78318FE8FC}" destId="{CBBDE9FF-76D4-4C58-9673-F5AA9E70BDFD}" srcOrd="0" destOrd="2" presId="urn:microsoft.com/office/officeart/2005/8/layout/hList1"/>
    <dgm:cxn modelId="{FE79236A-BB9A-4BF1-9359-C9BAE4A5E300}" srcId="{63118618-9A20-4053-B54A-A772C0F0ACAB}" destId="{A29CFA45-E94C-4881-9557-A039E475FBB3}" srcOrd="0" destOrd="0" parTransId="{C5A9D2E0-C57F-40E1-A687-7F1F2C2C584B}" sibTransId="{9C12FD0E-C370-4072-A04B-5C5AAF4D8902}"/>
    <dgm:cxn modelId="{959E866E-91A0-4BE7-8CC1-A2CC29ACD0B9}" srcId="{243227C2-92BB-45F2-94F6-D20E33E36178}" destId="{4DF254BA-0DDC-4E7C-8E6C-F95532373DD9}" srcOrd="2" destOrd="0" parTransId="{A4513B23-9748-4AC5-88F0-69D64E5ABE20}" sibTransId="{3489B983-A4F0-4F52-80B4-8B116502CC17}"/>
    <dgm:cxn modelId="{CE3CE44F-D373-47E4-BBF5-26EFC1547D12}" type="presOf" srcId="{D40D58F7-4208-44E5-A8CD-0CBA37F1BBEA}" destId="{EEE36D18-59CE-4721-86E0-9E42CF17609E}" srcOrd="0" destOrd="2" presId="urn:microsoft.com/office/officeart/2005/8/layout/hList1"/>
    <dgm:cxn modelId="{90D40A74-8DEB-4460-A8EA-F5D977704D39}" type="presOf" srcId="{4DF254BA-0DDC-4E7C-8E6C-F95532373DD9}" destId="{76486FFA-BFC0-4566-A07B-46AF1DA47D43}" srcOrd="0" destOrd="2" presId="urn:microsoft.com/office/officeart/2005/8/layout/hList1"/>
    <dgm:cxn modelId="{3D8E0255-28EF-42B7-92D6-9628F693BFF8}" type="presOf" srcId="{63118618-9A20-4053-B54A-A772C0F0ACAB}" destId="{6B3D343D-C4C0-4868-BFF0-D67457E4E762}" srcOrd="0" destOrd="0" presId="urn:microsoft.com/office/officeart/2005/8/layout/hList1"/>
    <dgm:cxn modelId="{9FD0AE55-7F71-41BE-B871-23DFDE991104}" type="presOf" srcId="{CAF96C04-0CDE-4122-8B1A-7AE2B327864C}" destId="{71DB71B8-1DF4-4B65-A4D2-1C90FB10F08B}" srcOrd="0" destOrd="0" presId="urn:microsoft.com/office/officeart/2005/8/layout/hList1"/>
    <dgm:cxn modelId="{8C43C579-CDEF-4D41-B3DF-716041FC2A58}" srcId="{3CB4EC06-F76B-4E69-B9E0-FB30F0243283}" destId="{9431EE6B-D39A-4116-AA84-89AB4CBE2F9C}" srcOrd="1" destOrd="0" parTransId="{1D113702-7D07-4E42-9810-73BE308448BE}" sibTransId="{D3163260-A417-44B0-B929-F26F77AB6962}"/>
    <dgm:cxn modelId="{8D74F77A-C7FB-4709-B172-106A04550F12}" srcId="{63118618-9A20-4053-B54A-A772C0F0ACAB}" destId="{F04B6D2A-EE9B-4A17-83C5-0B2EB58582D0}" srcOrd="3" destOrd="0" parTransId="{0C6E9FB6-B3D0-4EBB-BC66-8B77842C8DD1}" sibTransId="{BE5C8529-F789-4F7D-A8E5-B193A5842390}"/>
    <dgm:cxn modelId="{C007E07F-2DCE-4C75-A49F-7E77AFA27C09}" type="presOf" srcId="{DC9E3919-4280-43EE-B480-4B6CE464CBE4}" destId="{3C9FD321-FF26-4273-AFB2-C47ECA4ABC14}" srcOrd="0" destOrd="2" presId="urn:microsoft.com/office/officeart/2005/8/layout/hList1"/>
    <dgm:cxn modelId="{182DBD8C-6FDE-4F28-8AD7-944ECD0D9C32}" srcId="{63118618-9A20-4053-B54A-A772C0F0ACAB}" destId="{61223054-5491-4CA2-894C-878CA0A99FCB}" srcOrd="1" destOrd="0" parTransId="{FAFEC0C5-F221-4C36-92D7-A3CA95ED471E}" sibTransId="{0135DA3F-E12E-4582-AB92-A316EE1E3588}"/>
    <dgm:cxn modelId="{9E74A19D-1A3F-4DBF-8A56-FE294F89B7CF}" type="presOf" srcId="{788813B2-2174-467C-8904-CDBEADF157E9}" destId="{76486FFA-BFC0-4566-A07B-46AF1DA47D43}" srcOrd="0" destOrd="1" presId="urn:microsoft.com/office/officeart/2005/8/layout/hList1"/>
    <dgm:cxn modelId="{7E8449A6-FEAF-4201-8B49-3B101E5101A4}" type="presOf" srcId="{243227C2-92BB-45F2-94F6-D20E33E36178}" destId="{C1D47387-3CA3-49F0-B378-505AFD5CEDF0}" srcOrd="0" destOrd="0" presId="urn:microsoft.com/office/officeart/2005/8/layout/hList1"/>
    <dgm:cxn modelId="{58C3F6A8-3B0E-482F-8A01-C0A7B54991CF}" type="presOf" srcId="{A108CC87-2C53-4A5D-83CF-9F2241FB2681}" destId="{3C9FD321-FF26-4273-AFB2-C47ECA4ABC14}" srcOrd="0" destOrd="0" presId="urn:microsoft.com/office/officeart/2005/8/layout/hList1"/>
    <dgm:cxn modelId="{009867AB-B561-4969-A8CD-63F5CEA4AF86}" srcId="{243227C2-92BB-45F2-94F6-D20E33E36178}" destId="{513813D8-A839-44CF-B0F9-74184EF9253B}" srcOrd="4" destOrd="0" parTransId="{34EDCE5E-FAA8-438E-84D2-0580F5AF8815}" sibTransId="{D966CF60-1442-4D13-BCBF-47663E9FAEDA}"/>
    <dgm:cxn modelId="{1886F2AE-BFA8-4DEE-9CD6-AFAA511650D2}" srcId="{243227C2-92BB-45F2-94F6-D20E33E36178}" destId="{80DEDA92-46E8-4763-972C-2981748DC3A3}" srcOrd="3" destOrd="0" parTransId="{958DF851-FFBC-42C3-92BB-5E2ABF7BB87C}" sibTransId="{788331AE-26D2-4AF1-BE36-BD950583A46B}"/>
    <dgm:cxn modelId="{468985BA-D3AC-4095-A6F8-F880CF4C4ED0}" srcId="{3CB4EC06-F76B-4E69-B9E0-FB30F0243283}" destId="{DC9E3919-4280-43EE-B480-4B6CE464CBE4}" srcOrd="2" destOrd="0" parTransId="{4510362C-B675-414F-A936-D61879593DC1}" sibTransId="{668D28A2-E54F-4A83-944A-B3E610B7F4C5}"/>
    <dgm:cxn modelId="{8BBEE7BD-1B36-4DAB-8C22-4F51DB698264}" srcId="{CAF96C04-0CDE-4122-8B1A-7AE2B327864C}" destId="{53781C5C-9866-4965-BD94-791859361FE1}" srcOrd="1" destOrd="0" parTransId="{A3A5ECC1-490C-458D-9631-64E706E181B7}" sibTransId="{EFE00D1D-8A1E-4B75-8AA6-45672A66C354}"/>
    <dgm:cxn modelId="{891E61C2-152A-48A7-B733-148D4CBEE27A}" srcId="{63118618-9A20-4053-B54A-A772C0F0ACAB}" destId="{E2337B3B-D776-4488-948D-5D78318FE8FC}" srcOrd="2" destOrd="0" parTransId="{5CDE11ED-B49F-4EC5-B9BA-60B65DC31429}" sibTransId="{6976DC27-8E59-4DD8-A18D-7ADBBA0DE75E}"/>
    <dgm:cxn modelId="{25CB8ACB-5F67-4B35-92B6-C75600311269}" type="presOf" srcId="{9431EE6B-D39A-4116-AA84-89AB4CBE2F9C}" destId="{3C9FD321-FF26-4273-AFB2-C47ECA4ABC14}" srcOrd="0" destOrd="1" presId="urn:microsoft.com/office/officeart/2005/8/layout/hList1"/>
    <dgm:cxn modelId="{728DCEEB-FC73-4B7E-BFA1-E32CECE24979}" srcId="{71735D0D-78B2-43F5-AA43-3A2E41ECE5BB}" destId="{CAF96C04-0CDE-4122-8B1A-7AE2B327864C}" srcOrd="1" destOrd="0" parTransId="{5964B2B8-BC94-4E81-8A5A-740404BF000E}" sibTransId="{90D49052-849D-47B6-A497-E2BE7FC5B57D}"/>
    <dgm:cxn modelId="{AD6BEEEE-4F5D-4954-A700-C59F39EFDA0F}" srcId="{71735D0D-78B2-43F5-AA43-3A2E41ECE5BB}" destId="{63118618-9A20-4053-B54A-A772C0F0ACAB}" srcOrd="2" destOrd="0" parTransId="{74A62F67-1D9A-475C-8DFD-50E029592882}" sibTransId="{49D8F9C1-2329-4898-9630-CBE608F4CC81}"/>
    <dgm:cxn modelId="{2A0DE6EF-402D-4130-85A1-844FF6FE33CB}" type="presOf" srcId="{A29CFA45-E94C-4881-9557-A039E475FBB3}" destId="{CBBDE9FF-76D4-4C58-9673-F5AA9E70BDFD}" srcOrd="0" destOrd="0" presId="urn:microsoft.com/office/officeart/2005/8/layout/hList1"/>
    <dgm:cxn modelId="{A19681FC-4B47-4811-8E0D-2C91CD26A3AB}" type="presOf" srcId="{80DEDA92-46E8-4763-972C-2981748DC3A3}" destId="{76486FFA-BFC0-4566-A07B-46AF1DA47D43}" srcOrd="0" destOrd="3" presId="urn:microsoft.com/office/officeart/2005/8/layout/hList1"/>
    <dgm:cxn modelId="{06C776FD-381D-4BD6-876B-8DA7A3515BBC}" type="presOf" srcId="{3CB4EC06-F76B-4E69-B9E0-FB30F0243283}" destId="{4347C3E3-6260-4D24-9F5F-F72C1E7AEC28}" srcOrd="0" destOrd="0" presId="urn:microsoft.com/office/officeart/2005/8/layout/hList1"/>
    <dgm:cxn modelId="{54254D0E-1D4F-4BDB-BBBB-267A6E8BD1F9}" type="presParOf" srcId="{CCD63467-3B48-4938-87AB-A35DB7795283}" destId="{F38A9BE7-356E-4C03-8ED4-8472C266AC31}" srcOrd="0" destOrd="0" presId="urn:microsoft.com/office/officeart/2005/8/layout/hList1"/>
    <dgm:cxn modelId="{6B80117D-7215-4A43-9CB2-D2ED6CC7A01C}" type="presParOf" srcId="{F38A9BE7-356E-4C03-8ED4-8472C266AC31}" destId="{C1D47387-3CA3-49F0-B378-505AFD5CEDF0}" srcOrd="0" destOrd="0" presId="urn:microsoft.com/office/officeart/2005/8/layout/hList1"/>
    <dgm:cxn modelId="{65AAFC09-009B-4EE9-981F-619A960F2904}" type="presParOf" srcId="{F38A9BE7-356E-4C03-8ED4-8472C266AC31}" destId="{76486FFA-BFC0-4566-A07B-46AF1DA47D43}" srcOrd="1" destOrd="0" presId="urn:microsoft.com/office/officeart/2005/8/layout/hList1"/>
    <dgm:cxn modelId="{3912AAA2-3B01-41FF-BA89-701D17178F33}" type="presParOf" srcId="{CCD63467-3B48-4938-87AB-A35DB7795283}" destId="{E7CFB1F1-D63A-4E59-B1B5-AFFE449FFE51}" srcOrd="1" destOrd="0" presId="urn:microsoft.com/office/officeart/2005/8/layout/hList1"/>
    <dgm:cxn modelId="{8CC52E44-C0A6-4313-840B-57BD920D0D4D}" type="presParOf" srcId="{CCD63467-3B48-4938-87AB-A35DB7795283}" destId="{0BAD2AA2-9C30-4F29-86D0-32529D0C615F}" srcOrd="2" destOrd="0" presId="urn:microsoft.com/office/officeart/2005/8/layout/hList1"/>
    <dgm:cxn modelId="{1A175F7C-EE0D-416F-8D68-37E9085163C8}" type="presParOf" srcId="{0BAD2AA2-9C30-4F29-86D0-32529D0C615F}" destId="{71DB71B8-1DF4-4B65-A4D2-1C90FB10F08B}" srcOrd="0" destOrd="0" presId="urn:microsoft.com/office/officeart/2005/8/layout/hList1"/>
    <dgm:cxn modelId="{03635F5B-7085-48D6-846E-B218D9B3F7B7}" type="presParOf" srcId="{0BAD2AA2-9C30-4F29-86D0-32529D0C615F}" destId="{EEE36D18-59CE-4721-86E0-9E42CF17609E}" srcOrd="1" destOrd="0" presId="urn:microsoft.com/office/officeart/2005/8/layout/hList1"/>
    <dgm:cxn modelId="{7B2C79AD-91D6-4655-8FC0-6936C182AAC0}" type="presParOf" srcId="{CCD63467-3B48-4938-87AB-A35DB7795283}" destId="{75DE517A-3F80-4164-BFCC-F68A29B4D249}" srcOrd="3" destOrd="0" presId="urn:microsoft.com/office/officeart/2005/8/layout/hList1"/>
    <dgm:cxn modelId="{463FCDD0-FF5B-43B9-81CA-B384167CCA66}" type="presParOf" srcId="{CCD63467-3B48-4938-87AB-A35DB7795283}" destId="{570AF0D3-8ECE-40E0-9C48-078A904A7DCE}" srcOrd="4" destOrd="0" presId="urn:microsoft.com/office/officeart/2005/8/layout/hList1"/>
    <dgm:cxn modelId="{841C1A8F-E881-4AA9-A308-F1A294BFF6CD}" type="presParOf" srcId="{570AF0D3-8ECE-40E0-9C48-078A904A7DCE}" destId="{6B3D343D-C4C0-4868-BFF0-D67457E4E762}" srcOrd="0" destOrd="0" presId="urn:microsoft.com/office/officeart/2005/8/layout/hList1"/>
    <dgm:cxn modelId="{78D36282-6779-461C-93D5-623EF2AC913F}" type="presParOf" srcId="{570AF0D3-8ECE-40E0-9C48-078A904A7DCE}" destId="{CBBDE9FF-76D4-4C58-9673-F5AA9E70BDFD}" srcOrd="1" destOrd="0" presId="urn:microsoft.com/office/officeart/2005/8/layout/hList1"/>
    <dgm:cxn modelId="{24F49A8E-CAE6-4B4A-BE16-0807F35CA00D}" type="presParOf" srcId="{CCD63467-3B48-4938-87AB-A35DB7795283}" destId="{BA88CA05-CB1A-4AE8-A83E-CB98C03A196F}" srcOrd="5" destOrd="0" presId="urn:microsoft.com/office/officeart/2005/8/layout/hList1"/>
    <dgm:cxn modelId="{1ED5C523-E7A9-4E7D-8ABC-EB82C79C2083}" type="presParOf" srcId="{CCD63467-3B48-4938-87AB-A35DB7795283}" destId="{EBF2D763-BCE2-4616-BFBE-6CCCD81A8BD9}" srcOrd="6" destOrd="0" presId="urn:microsoft.com/office/officeart/2005/8/layout/hList1"/>
    <dgm:cxn modelId="{A82245E9-9107-4A08-A5EA-197E4B636FB9}" type="presParOf" srcId="{EBF2D763-BCE2-4616-BFBE-6CCCD81A8BD9}" destId="{4347C3E3-6260-4D24-9F5F-F72C1E7AEC28}" srcOrd="0" destOrd="0" presId="urn:microsoft.com/office/officeart/2005/8/layout/hList1"/>
    <dgm:cxn modelId="{A875E693-F9B4-43E9-9B3F-5872322F6989}" type="presParOf" srcId="{EBF2D763-BCE2-4616-BFBE-6CCCD81A8BD9}" destId="{3C9FD321-FF26-4273-AFB2-C47ECA4ABC1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47387-3CA3-49F0-B378-505AFD5CEDF0}">
      <dsp:nvSpPr>
        <dsp:cNvPr id="0" name=""/>
        <dsp:cNvSpPr/>
      </dsp:nvSpPr>
      <dsp:spPr>
        <a:xfrm>
          <a:off x="3953" y="62693"/>
          <a:ext cx="2377306"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dirty="0"/>
            <a:t>Strengths:</a:t>
          </a:r>
          <a:endParaRPr lang="en-US" sz="2300" kern="1200" dirty="0"/>
        </a:p>
      </dsp:txBody>
      <dsp:txXfrm>
        <a:off x="3953" y="62693"/>
        <a:ext cx="2377306" cy="662400"/>
      </dsp:txXfrm>
    </dsp:sp>
    <dsp:sp modelId="{76486FFA-BFC0-4566-A07B-46AF1DA47D43}">
      <dsp:nvSpPr>
        <dsp:cNvPr id="0" name=""/>
        <dsp:cNvSpPr/>
      </dsp:nvSpPr>
      <dsp:spPr>
        <a:xfrm>
          <a:off x="3953" y="725093"/>
          <a:ext cx="2377306" cy="356355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Leadership skills</a:t>
          </a:r>
          <a:endParaRPr lang="en-US" sz="2300" kern="1200" dirty="0"/>
        </a:p>
        <a:p>
          <a:pPr marL="228600" lvl="1" indent="-228600" algn="l" defTabSz="1022350">
            <a:lnSpc>
              <a:spcPct val="90000"/>
            </a:lnSpc>
            <a:spcBef>
              <a:spcPct val="0"/>
            </a:spcBef>
            <a:spcAft>
              <a:spcPct val="15000"/>
            </a:spcAft>
            <a:buChar char="•"/>
          </a:pPr>
          <a:r>
            <a:rPr lang="en-GB" sz="2300" kern="1200" dirty="0"/>
            <a:t>Friendly and approachable</a:t>
          </a:r>
          <a:endParaRPr lang="en-US" sz="2300" kern="1200" dirty="0"/>
        </a:p>
        <a:p>
          <a:pPr marL="228600" lvl="1" indent="-228600" algn="l" defTabSz="1022350">
            <a:lnSpc>
              <a:spcPct val="90000"/>
            </a:lnSpc>
            <a:spcBef>
              <a:spcPct val="0"/>
            </a:spcBef>
            <a:spcAft>
              <a:spcPct val="15000"/>
            </a:spcAft>
            <a:buChar char="•"/>
          </a:pPr>
          <a:r>
            <a:rPr lang="en-GB" sz="2300" kern="1200" dirty="0"/>
            <a:t>Empathy and compassion</a:t>
          </a:r>
          <a:endParaRPr lang="en-US" sz="2300" kern="1200" dirty="0"/>
        </a:p>
        <a:p>
          <a:pPr marL="228600" lvl="1" indent="-228600" algn="l" defTabSz="1022350">
            <a:lnSpc>
              <a:spcPct val="90000"/>
            </a:lnSpc>
            <a:spcBef>
              <a:spcPct val="0"/>
            </a:spcBef>
            <a:spcAft>
              <a:spcPct val="15000"/>
            </a:spcAft>
            <a:buChar char="•"/>
          </a:pPr>
          <a:r>
            <a:rPr lang="en-GB" sz="2300" kern="1200" dirty="0"/>
            <a:t>Teamwork and collaboration</a:t>
          </a:r>
          <a:endParaRPr lang="en-US" sz="2300" kern="1200" dirty="0"/>
        </a:p>
        <a:p>
          <a:pPr marL="228600" lvl="1" indent="-228600" algn="l" defTabSz="1022350">
            <a:lnSpc>
              <a:spcPct val="90000"/>
            </a:lnSpc>
            <a:spcBef>
              <a:spcPct val="0"/>
            </a:spcBef>
            <a:spcAft>
              <a:spcPct val="15000"/>
            </a:spcAft>
            <a:buChar char="•"/>
          </a:pPr>
          <a:r>
            <a:rPr lang="en-GB" sz="2300" kern="1200" dirty="0"/>
            <a:t>Problem-solving ability</a:t>
          </a:r>
          <a:endParaRPr lang="en-US" sz="2300" kern="1200" dirty="0"/>
        </a:p>
      </dsp:txBody>
      <dsp:txXfrm>
        <a:off x="3953" y="725093"/>
        <a:ext cx="2377306" cy="3563551"/>
      </dsp:txXfrm>
    </dsp:sp>
    <dsp:sp modelId="{71DB71B8-1DF4-4B65-A4D2-1C90FB10F08B}">
      <dsp:nvSpPr>
        <dsp:cNvPr id="0" name=""/>
        <dsp:cNvSpPr/>
      </dsp:nvSpPr>
      <dsp:spPr>
        <a:xfrm>
          <a:off x="2714082" y="62693"/>
          <a:ext cx="2377306" cy="662400"/>
        </a:xfrm>
        <a:prstGeom prst="rect">
          <a:avLst/>
        </a:prstGeom>
        <a:solidFill>
          <a:schemeClr val="accent2">
            <a:hueOff val="-816517"/>
            <a:satOff val="-3771"/>
            <a:lumOff val="-785"/>
            <a:alphaOff val="0"/>
          </a:schemeClr>
        </a:solidFill>
        <a:ln w="12700" cap="flat" cmpd="sng" algn="ctr">
          <a:solidFill>
            <a:schemeClr val="accent2">
              <a:hueOff val="-816517"/>
              <a:satOff val="-3771"/>
              <a:lumOff val="-78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dirty="0"/>
            <a:t>Weakness:</a:t>
          </a:r>
          <a:endParaRPr lang="en-US" sz="2300" kern="1200" dirty="0"/>
        </a:p>
      </dsp:txBody>
      <dsp:txXfrm>
        <a:off x="2714082" y="62693"/>
        <a:ext cx="2377306" cy="662400"/>
      </dsp:txXfrm>
    </dsp:sp>
    <dsp:sp modelId="{EEE36D18-59CE-4721-86E0-9E42CF17609E}">
      <dsp:nvSpPr>
        <dsp:cNvPr id="0" name=""/>
        <dsp:cNvSpPr/>
      </dsp:nvSpPr>
      <dsp:spPr>
        <a:xfrm>
          <a:off x="2714082" y="725093"/>
          <a:ext cx="2377306" cy="3563551"/>
        </a:xfrm>
        <a:prstGeom prst="rect">
          <a:avLst/>
        </a:prstGeom>
        <a:solidFill>
          <a:schemeClr val="accent2">
            <a:tint val="40000"/>
            <a:alpha val="90000"/>
            <a:hueOff val="-1115085"/>
            <a:satOff val="-2777"/>
            <a:lumOff val="-346"/>
            <a:alphaOff val="0"/>
          </a:schemeClr>
        </a:solidFill>
        <a:ln w="12700" cap="flat" cmpd="sng" algn="ctr">
          <a:solidFill>
            <a:schemeClr val="accent2">
              <a:tint val="40000"/>
              <a:alpha val="90000"/>
              <a:hueOff val="-1115085"/>
              <a:satOff val="-2777"/>
              <a:lumOff val="-3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Time management</a:t>
          </a:r>
          <a:endParaRPr lang="en-US" sz="2300" kern="1200" dirty="0"/>
        </a:p>
        <a:p>
          <a:pPr marL="228600" lvl="1" indent="-228600" algn="l" defTabSz="1022350">
            <a:lnSpc>
              <a:spcPct val="90000"/>
            </a:lnSpc>
            <a:spcBef>
              <a:spcPct val="0"/>
            </a:spcBef>
            <a:spcAft>
              <a:spcPct val="15000"/>
            </a:spcAft>
            <a:buChar char="•"/>
          </a:pPr>
          <a:r>
            <a:rPr lang="en-GB" sz="2300" kern="1200" dirty="0"/>
            <a:t>Public speaking &amp; presentation anxiety</a:t>
          </a:r>
          <a:endParaRPr lang="en-US" sz="2300" kern="1200" dirty="0"/>
        </a:p>
        <a:p>
          <a:pPr marL="228600" lvl="1" indent="-228600" algn="l" defTabSz="1022350">
            <a:lnSpc>
              <a:spcPct val="90000"/>
            </a:lnSpc>
            <a:spcBef>
              <a:spcPct val="0"/>
            </a:spcBef>
            <a:spcAft>
              <a:spcPct val="15000"/>
            </a:spcAft>
            <a:buChar char="•"/>
          </a:pPr>
          <a:r>
            <a:rPr lang="en-GB" sz="2300" kern="1200" dirty="0"/>
            <a:t>Academic writing and reading skills</a:t>
          </a:r>
          <a:endParaRPr lang="en-US" sz="2300" kern="1200" dirty="0"/>
        </a:p>
      </dsp:txBody>
      <dsp:txXfrm>
        <a:off x="2714082" y="725093"/>
        <a:ext cx="2377306" cy="3563551"/>
      </dsp:txXfrm>
    </dsp:sp>
    <dsp:sp modelId="{6B3D343D-C4C0-4868-BFF0-D67457E4E762}">
      <dsp:nvSpPr>
        <dsp:cNvPr id="0" name=""/>
        <dsp:cNvSpPr/>
      </dsp:nvSpPr>
      <dsp:spPr>
        <a:xfrm>
          <a:off x="5424211" y="62693"/>
          <a:ext cx="2377306" cy="662400"/>
        </a:xfrm>
        <a:prstGeom prst="rect">
          <a:avLst/>
        </a:prstGeom>
        <a:solidFill>
          <a:schemeClr val="accent2">
            <a:hueOff val="-1633033"/>
            <a:satOff val="-7543"/>
            <a:lumOff val="-1569"/>
            <a:alphaOff val="0"/>
          </a:schemeClr>
        </a:solidFill>
        <a:ln w="12700" cap="flat" cmpd="sng" algn="ctr">
          <a:solidFill>
            <a:schemeClr val="accent2">
              <a:hueOff val="-1633033"/>
              <a:satOff val="-7543"/>
              <a:lumOff val="-156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dirty="0"/>
            <a:t>Opportunities:</a:t>
          </a:r>
          <a:endParaRPr lang="en-US" sz="2300" kern="1200" dirty="0"/>
        </a:p>
      </dsp:txBody>
      <dsp:txXfrm>
        <a:off x="5424211" y="62693"/>
        <a:ext cx="2377306" cy="662400"/>
      </dsp:txXfrm>
    </dsp:sp>
    <dsp:sp modelId="{CBBDE9FF-76D4-4C58-9673-F5AA9E70BDFD}">
      <dsp:nvSpPr>
        <dsp:cNvPr id="0" name=""/>
        <dsp:cNvSpPr/>
      </dsp:nvSpPr>
      <dsp:spPr>
        <a:xfrm>
          <a:off x="5424211" y="725093"/>
          <a:ext cx="2377306" cy="3563551"/>
        </a:xfrm>
        <a:prstGeom prst="rect">
          <a:avLst/>
        </a:prstGeom>
        <a:solidFill>
          <a:schemeClr val="accent2">
            <a:tint val="40000"/>
            <a:alpha val="90000"/>
            <a:hueOff val="-2230170"/>
            <a:satOff val="-5555"/>
            <a:lumOff val="-692"/>
            <a:alphaOff val="0"/>
          </a:schemeClr>
        </a:solidFill>
        <a:ln w="12700" cap="flat" cmpd="sng" algn="ctr">
          <a:solidFill>
            <a:schemeClr val="accent2">
              <a:tint val="40000"/>
              <a:alpha val="90000"/>
              <a:hueOff val="-2230170"/>
              <a:satOff val="-5555"/>
              <a:lumOff val="-6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Growing demand for Social Workers in the UK</a:t>
          </a:r>
          <a:endParaRPr lang="en-US" sz="2300" kern="1200" dirty="0"/>
        </a:p>
        <a:p>
          <a:pPr marL="228600" lvl="1" indent="-228600" algn="l" defTabSz="1022350">
            <a:lnSpc>
              <a:spcPct val="90000"/>
            </a:lnSpc>
            <a:spcBef>
              <a:spcPct val="0"/>
            </a:spcBef>
            <a:spcAft>
              <a:spcPct val="15000"/>
            </a:spcAft>
            <a:buChar char="•"/>
          </a:pPr>
          <a:r>
            <a:rPr lang="en-GB" sz="2300" kern="1200" dirty="0"/>
            <a:t>Access to university progression routes</a:t>
          </a:r>
          <a:endParaRPr lang="en-US" sz="2300" kern="1200" dirty="0"/>
        </a:p>
        <a:p>
          <a:pPr marL="228600" lvl="1" indent="-228600" algn="l" defTabSz="1022350">
            <a:lnSpc>
              <a:spcPct val="90000"/>
            </a:lnSpc>
            <a:spcBef>
              <a:spcPct val="0"/>
            </a:spcBef>
            <a:spcAft>
              <a:spcPct val="15000"/>
            </a:spcAft>
            <a:buChar char="•"/>
          </a:pPr>
          <a:r>
            <a:rPr lang="en-GB" sz="2300" kern="1200" dirty="0"/>
            <a:t>NHS and social care training &amp; apprenticeships</a:t>
          </a:r>
          <a:endParaRPr lang="en-US" sz="2300" kern="1200" dirty="0"/>
        </a:p>
        <a:p>
          <a:pPr marL="228600" lvl="1" indent="-228600" algn="l" defTabSz="1022350">
            <a:lnSpc>
              <a:spcPct val="90000"/>
            </a:lnSpc>
            <a:spcBef>
              <a:spcPct val="0"/>
            </a:spcBef>
            <a:spcAft>
              <a:spcPct val="15000"/>
            </a:spcAft>
            <a:buChar char="•"/>
          </a:pPr>
          <a:r>
            <a:rPr lang="en-GB" sz="2300" kern="1200" dirty="0"/>
            <a:t>Mentorship and placement opportunities</a:t>
          </a:r>
          <a:endParaRPr lang="en-US" sz="2300" kern="1200" dirty="0"/>
        </a:p>
      </dsp:txBody>
      <dsp:txXfrm>
        <a:off x="5424211" y="725093"/>
        <a:ext cx="2377306" cy="3563551"/>
      </dsp:txXfrm>
    </dsp:sp>
    <dsp:sp modelId="{4347C3E3-6260-4D24-9F5F-F72C1E7AEC28}">
      <dsp:nvSpPr>
        <dsp:cNvPr id="0" name=""/>
        <dsp:cNvSpPr/>
      </dsp:nvSpPr>
      <dsp:spPr>
        <a:xfrm>
          <a:off x="8134340" y="62693"/>
          <a:ext cx="2377306" cy="662400"/>
        </a:xfrm>
        <a:prstGeom prst="rect">
          <a:avLst/>
        </a:prstGeom>
        <a:solidFill>
          <a:schemeClr val="accent2">
            <a:hueOff val="-2449550"/>
            <a:satOff val="-11314"/>
            <a:lumOff val="-2354"/>
            <a:alphaOff val="0"/>
          </a:schemeClr>
        </a:solidFill>
        <a:ln w="12700" cap="flat" cmpd="sng" algn="ctr">
          <a:solidFill>
            <a:schemeClr val="accent2">
              <a:hueOff val="-2449550"/>
              <a:satOff val="-11314"/>
              <a:lumOff val="-235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sz="2300" b="1" kern="1200" dirty="0"/>
            <a:t>Threats:</a:t>
          </a:r>
          <a:endParaRPr lang="en-US" sz="2300" kern="1200" dirty="0"/>
        </a:p>
      </dsp:txBody>
      <dsp:txXfrm>
        <a:off x="8134340" y="62693"/>
        <a:ext cx="2377306" cy="662400"/>
      </dsp:txXfrm>
    </dsp:sp>
    <dsp:sp modelId="{3C9FD321-FF26-4273-AFB2-C47ECA4ABC14}">
      <dsp:nvSpPr>
        <dsp:cNvPr id="0" name=""/>
        <dsp:cNvSpPr/>
      </dsp:nvSpPr>
      <dsp:spPr>
        <a:xfrm>
          <a:off x="8134340" y="725093"/>
          <a:ext cx="2377306" cy="3563551"/>
        </a:xfrm>
        <a:prstGeom prst="rect">
          <a:avLst/>
        </a:prstGeom>
        <a:solidFill>
          <a:schemeClr val="accent2">
            <a:tint val="40000"/>
            <a:alpha val="90000"/>
            <a:hueOff val="-3345255"/>
            <a:satOff val="-8332"/>
            <a:lumOff val="-1038"/>
            <a:alphaOff val="0"/>
          </a:schemeClr>
        </a:solidFill>
        <a:ln w="12700" cap="flat" cmpd="sng" algn="ctr">
          <a:solidFill>
            <a:schemeClr val="accent2">
              <a:tint val="40000"/>
              <a:alpha val="90000"/>
              <a:hueOff val="-3345255"/>
              <a:satOff val="-8332"/>
              <a:lumOff val="-10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sz="2300" kern="1200" dirty="0"/>
            <a:t>High workload and emotional stress in care roles.</a:t>
          </a:r>
          <a:endParaRPr lang="en-US" sz="2300" kern="1200" dirty="0"/>
        </a:p>
        <a:p>
          <a:pPr marL="228600" lvl="1" indent="-228600" algn="l" defTabSz="1022350">
            <a:lnSpc>
              <a:spcPct val="90000"/>
            </a:lnSpc>
            <a:spcBef>
              <a:spcPct val="0"/>
            </a:spcBef>
            <a:spcAft>
              <a:spcPct val="15000"/>
            </a:spcAft>
            <a:buChar char="•"/>
          </a:pPr>
          <a:r>
            <a:rPr lang="en-GB" sz="2300" kern="1200" dirty="0"/>
            <a:t>Competition in university and job applications</a:t>
          </a:r>
          <a:endParaRPr lang="en-US" sz="2300" kern="1200" dirty="0"/>
        </a:p>
        <a:p>
          <a:pPr marL="228600" lvl="1" indent="-228600" algn="l" defTabSz="1022350">
            <a:lnSpc>
              <a:spcPct val="90000"/>
            </a:lnSpc>
            <a:spcBef>
              <a:spcPct val="0"/>
            </a:spcBef>
            <a:spcAft>
              <a:spcPct val="15000"/>
            </a:spcAft>
            <a:buChar char="•"/>
          </a:pPr>
          <a:r>
            <a:rPr lang="en-GB" sz="2300" kern="1200" dirty="0"/>
            <a:t>Burnout or lack of work-life balance</a:t>
          </a:r>
          <a:br>
            <a:rPr lang="en-GB" sz="2300" kern="1200" dirty="0"/>
          </a:br>
          <a:r>
            <a:rPr lang="en-GB" sz="2300" kern="1200" dirty="0"/>
            <a:t>Changes in government policy or funding for social care.</a:t>
          </a:r>
          <a:endParaRPr lang="en-US" sz="2300" kern="1200" dirty="0"/>
        </a:p>
      </dsp:txBody>
      <dsp:txXfrm>
        <a:off x="8134340" y="725093"/>
        <a:ext cx="2377306" cy="356355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10/23/2025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12706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30151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78290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65020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6851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41387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71904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0651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0906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464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10/23/2025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843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10/23/2025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50791611"/>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kingsfund.org.uk/insight-and-analysis/briefings/making-careers-health-social-care-more-attractive?utm_source=chatgpt.com" TargetMode="External"/><Relationship Id="rId2" Type="http://schemas.openxmlformats.org/officeDocument/2006/relationships/hyperlink" Target="https://pmc.ncbi.nlm.nih.gov/articles/PMC4949805/?utm_source=chatgpt.com" TargetMode="External"/><Relationship Id="rId1" Type="http://schemas.openxmlformats.org/officeDocument/2006/relationships/slideLayout" Target="../slideLayouts/slideLayout2.xml"/><Relationship Id="rId4" Type="http://schemas.openxmlformats.org/officeDocument/2006/relationships/hyperlink" Target="https://pmc.ncbi.nlm.nih.gov/articles/PMC2600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smoke">
            <a:extLst>
              <a:ext uri="{FF2B5EF4-FFF2-40B4-BE49-F238E27FC236}">
                <a16:creationId xmlns:a16="http://schemas.microsoft.com/office/drawing/2014/main" id="{D677A502-A16B-08D3-953B-D27E0EA47E60}"/>
              </a:ext>
            </a:extLst>
          </p:cNvPr>
          <p:cNvPicPr>
            <a:picLocks noChangeAspect="1"/>
          </p:cNvPicPr>
          <p:nvPr/>
        </p:nvPicPr>
        <p:blipFill>
          <a:blip r:embed="rId2">
            <a:alphaModFix amt="50000"/>
          </a:blip>
          <a:srcRect t="24980" r="6" b="6"/>
          <a:stretch>
            <a:fillRect/>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a:bodyPr>
          <a:lstStyle/>
          <a:p>
            <a:pPr algn="ctr"/>
            <a:r>
              <a:rPr lang="en-GB" sz="3600" dirty="0">
                <a:ea typeface="+mj-lt"/>
                <a:cs typeface="+mj-lt"/>
              </a:rPr>
              <a:t>Good morning/afternoon. My name is raza </a:t>
            </a:r>
            <a:r>
              <a:rPr lang="en-GB" sz="3600" dirty="0" err="1">
                <a:ea typeface="+mj-lt"/>
                <a:cs typeface="+mj-lt"/>
              </a:rPr>
              <a:t>ahmadzai</a:t>
            </a:r>
            <a:r>
              <a:rPr lang="en-GB" sz="3600" dirty="0">
                <a:ea typeface="+mj-lt"/>
                <a:cs typeface="+mj-lt"/>
              </a:rPr>
              <a:t>  and today I will present a personal SWOT analysis focused on my professional development within UK Health and Social Care.</a:t>
            </a:r>
            <a:endParaRPr lang="en-US" sz="3600" dirty="0"/>
          </a:p>
        </p:txBody>
      </p:sp>
      <p:sp>
        <p:nvSpPr>
          <p:cNvPr id="3" name="Subtitle 2"/>
          <p:cNvSpPr>
            <a:spLocks noGrp="1"/>
          </p:cNvSpPr>
          <p:nvPr>
            <p:ph type="subTitle" idx="1"/>
          </p:nvPr>
        </p:nvSpPr>
        <p:spPr>
          <a:xfrm>
            <a:off x="1527048" y="4599432"/>
            <a:ext cx="9144000" cy="1227520"/>
          </a:xfrm>
        </p:spPr>
        <p:txBody>
          <a:bodyPr vert="horz" lIns="91440" tIns="45720" rIns="91440" bIns="45720" rtlCol="0" anchor="t">
            <a:normAutofit/>
          </a:bodyPr>
          <a:lstStyle/>
          <a:p>
            <a:pPr algn="ctr"/>
            <a:r>
              <a:rPr lang="en-GB" sz="3200" dirty="0"/>
              <a:t>Slide 1 </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93EBD-830F-4698-AACD-5D0C4065FE9A}"/>
              </a:ext>
            </a:extLst>
          </p:cNvPr>
          <p:cNvSpPr>
            <a:spLocks noGrp="1"/>
          </p:cNvSpPr>
          <p:nvPr>
            <p:ph type="title"/>
          </p:nvPr>
        </p:nvSpPr>
        <p:spPr>
          <a:xfrm>
            <a:off x="1006900" y="1188637"/>
            <a:ext cx="3141430" cy="4480726"/>
          </a:xfrm>
        </p:spPr>
        <p:txBody>
          <a:bodyPr>
            <a:normAutofit/>
          </a:bodyPr>
          <a:lstStyle/>
          <a:p>
            <a:pPr algn="r"/>
            <a:r>
              <a:rPr lang="en-GB" sz="3600" b="1">
                <a:latin typeface="Arial"/>
                <a:cs typeface="Arial"/>
              </a:rPr>
              <a:t>Introduction</a:t>
            </a:r>
            <a:endParaRPr lang="en-US" sz="3600" b="1">
              <a:latin typeface="Arial"/>
              <a:cs typeface="Arial"/>
            </a:endParaRPr>
          </a:p>
          <a:p>
            <a:pPr algn="r"/>
            <a:endParaRPr lang="en-GB" sz="3600"/>
          </a:p>
        </p:txBody>
      </p:sp>
      <p:sp>
        <p:nvSpPr>
          <p:cNvPr id="3" name="Content Placeholder 2">
            <a:extLst>
              <a:ext uri="{FF2B5EF4-FFF2-40B4-BE49-F238E27FC236}">
                <a16:creationId xmlns:a16="http://schemas.microsoft.com/office/drawing/2014/main" id="{C32B45A8-636E-67A5-79BA-7A30F2C50449}"/>
              </a:ext>
            </a:extLst>
          </p:cNvPr>
          <p:cNvSpPr>
            <a:spLocks noGrp="1"/>
          </p:cNvSpPr>
          <p:nvPr>
            <p:ph idx="1"/>
          </p:nvPr>
        </p:nvSpPr>
        <p:spPr>
          <a:xfrm>
            <a:off x="4707607" y="2244503"/>
            <a:ext cx="4795584" cy="4180542"/>
          </a:xfrm>
        </p:spPr>
        <p:txBody>
          <a:bodyPr vert="horz" lIns="91440" tIns="45720" rIns="91440" bIns="45720" rtlCol="0" anchor="ctr">
            <a:normAutofit fontScale="62500" lnSpcReduction="20000"/>
          </a:bodyPr>
          <a:lstStyle/>
          <a:p>
            <a:pPr marL="0" indent="0">
              <a:buNone/>
            </a:pPr>
            <a:r>
              <a:rPr lang="en-GB" sz="2400" b="1" dirty="0">
                <a:latin typeface="Calibri"/>
                <a:ea typeface="Calibri"/>
                <a:cs typeface="Calibri"/>
              </a:rPr>
              <a:t>About Me:</a:t>
            </a:r>
          </a:p>
          <a:p>
            <a:r>
              <a:rPr lang="en-GB" sz="2400" dirty="0">
                <a:latin typeface="Calibri"/>
                <a:ea typeface="Calibri"/>
                <a:cs typeface="Calibri"/>
              </a:rPr>
              <a:t>Studying Certificate of Higher Education in Health and Social Care</a:t>
            </a:r>
          </a:p>
          <a:p>
            <a:r>
              <a:rPr lang="en-GB" sz="2400" dirty="0">
                <a:latin typeface="Calibri"/>
                <a:ea typeface="Calibri"/>
                <a:cs typeface="Calibri"/>
              </a:rPr>
              <a:t>Module: Professional Development within Health and Social Care</a:t>
            </a:r>
          </a:p>
          <a:p>
            <a:pPr marL="0" indent="0">
              <a:buNone/>
            </a:pPr>
            <a:r>
              <a:rPr lang="en-GB" sz="2400" b="1" dirty="0">
                <a:latin typeface="Calibri"/>
                <a:ea typeface="Calibri"/>
                <a:cs typeface="Calibri"/>
              </a:rPr>
              <a:t>Why I chose this course:</a:t>
            </a:r>
          </a:p>
          <a:p>
            <a:r>
              <a:rPr lang="en-GB" sz="2400" dirty="0">
                <a:latin typeface="Calibri"/>
                <a:ea typeface="Calibri"/>
                <a:cs typeface="Calibri"/>
              </a:rPr>
              <a:t>Passionate about supporting individuals and communities</a:t>
            </a:r>
          </a:p>
          <a:p>
            <a:r>
              <a:rPr lang="en-GB" sz="2400" dirty="0">
                <a:latin typeface="Calibri"/>
                <a:ea typeface="Calibri"/>
                <a:cs typeface="Calibri"/>
              </a:rPr>
              <a:t>Motivated to make a positive difference in people’s lives</a:t>
            </a:r>
          </a:p>
          <a:p>
            <a:pPr marL="0" indent="0">
              <a:buNone/>
            </a:pPr>
            <a:r>
              <a:rPr lang="en-GB" sz="2400" b="1" dirty="0">
                <a:latin typeface="Calibri"/>
                <a:ea typeface="Calibri"/>
                <a:cs typeface="Calibri"/>
              </a:rPr>
              <a:t>Career Aspiration:</a:t>
            </a:r>
            <a:endParaRPr lang="en-GB" sz="2400" b="1">
              <a:latin typeface="Calibri"/>
              <a:ea typeface="Calibri"/>
              <a:cs typeface="Calibri"/>
            </a:endParaRPr>
          </a:p>
          <a:p>
            <a:r>
              <a:rPr lang="en-GB" sz="2400" dirty="0">
                <a:latin typeface="Calibri"/>
                <a:ea typeface="Calibri"/>
                <a:cs typeface="Calibri"/>
              </a:rPr>
              <a:t>Aspiring to become a Social Worker in the UK</a:t>
            </a:r>
          </a:p>
          <a:p>
            <a:r>
              <a:rPr lang="en-GB" sz="2400" dirty="0">
                <a:latin typeface="Calibri"/>
                <a:ea typeface="Calibri"/>
                <a:cs typeface="Calibri"/>
              </a:rPr>
              <a:t>Aim to support vulnerable individuals and promote social justice</a:t>
            </a:r>
          </a:p>
          <a:p>
            <a:endParaRPr lang="en-GB" sz="2400" dirty="0"/>
          </a:p>
        </p:txBody>
      </p:sp>
    </p:spTree>
    <p:extLst>
      <p:ext uri="{BB962C8B-B14F-4D97-AF65-F5344CB8AC3E}">
        <p14:creationId xmlns:p14="http://schemas.microsoft.com/office/powerpoint/2010/main" val="36577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91C2-2623-D5FF-5EC7-679054A7C7A1}"/>
              </a:ext>
            </a:extLst>
          </p:cNvPr>
          <p:cNvSpPr>
            <a:spLocks noGrp="1"/>
          </p:cNvSpPr>
          <p:nvPr>
            <p:ph type="title"/>
          </p:nvPr>
        </p:nvSpPr>
        <p:spPr/>
        <p:txBody>
          <a:bodyPr/>
          <a:lstStyle/>
          <a:p>
            <a:r>
              <a:rPr lang="en-GB" dirty="0"/>
              <a:t>Slide 2 </a:t>
            </a:r>
          </a:p>
        </p:txBody>
      </p:sp>
      <p:sp>
        <p:nvSpPr>
          <p:cNvPr id="3" name="Content Placeholder 2">
            <a:extLst>
              <a:ext uri="{FF2B5EF4-FFF2-40B4-BE49-F238E27FC236}">
                <a16:creationId xmlns:a16="http://schemas.microsoft.com/office/drawing/2014/main" id="{979C88AE-CB8E-0C57-3D6E-8CB07FF76C1F}"/>
              </a:ext>
            </a:extLst>
          </p:cNvPr>
          <p:cNvSpPr>
            <a:spLocks noGrp="1"/>
          </p:cNvSpPr>
          <p:nvPr>
            <p:ph idx="1"/>
          </p:nvPr>
        </p:nvSpPr>
        <p:spPr/>
        <p:txBody>
          <a:bodyPr vert="horz" lIns="91440" tIns="45720" rIns="91440" bIns="45720" rtlCol="0" anchor="t">
            <a:normAutofit/>
          </a:bodyPr>
          <a:lstStyle/>
          <a:p>
            <a:r>
              <a:rPr lang="en-GB" sz="4000" b="1" dirty="0">
                <a:latin typeface="Calibri"/>
                <a:ea typeface="+mn-lt"/>
                <a:cs typeface="+mn-lt"/>
              </a:rPr>
              <a:t>I’m studying Health and Social Care because I enjoy helping people and want to make a positive difference. My goal is to become a Social Worker in the UK, supporting families, promoting equality, and improving wellbeing. Next, I’ll show my SWOT analysis</a:t>
            </a:r>
            <a:r>
              <a:rPr lang="en-GB" b="1" dirty="0">
                <a:latin typeface="Calibri"/>
                <a:ea typeface="+mn-lt"/>
                <a:cs typeface="+mn-lt"/>
              </a:rPr>
              <a:t>.</a:t>
            </a:r>
            <a:endParaRPr lang="en-GB" b="1" dirty="0">
              <a:latin typeface="Calibri"/>
            </a:endParaRPr>
          </a:p>
        </p:txBody>
      </p:sp>
    </p:spTree>
    <p:extLst>
      <p:ext uri="{BB962C8B-B14F-4D97-AF65-F5344CB8AC3E}">
        <p14:creationId xmlns:p14="http://schemas.microsoft.com/office/powerpoint/2010/main" val="1348307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595402-FB9D-7BE3-F947-BF613A8344E1}"/>
              </a:ext>
            </a:extLst>
          </p:cNvPr>
          <p:cNvPicPr>
            <a:picLocks noChangeAspect="1"/>
          </p:cNvPicPr>
          <p:nvPr/>
        </p:nvPicPr>
        <p:blipFill>
          <a:blip r:embed="rId2">
            <a:duotone>
              <a:schemeClr val="bg2">
                <a:shade val="45000"/>
                <a:satMod val="135000"/>
              </a:schemeClr>
              <a:prstClr val="white"/>
            </a:duotone>
          </a:blip>
          <a:srcRect l="9091" t="9825" b="1356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7C5F55D-CB99-BA01-3C9C-242C7A576DA8}"/>
              </a:ext>
            </a:extLst>
          </p:cNvPr>
          <p:cNvSpPr>
            <a:spLocks noGrp="1"/>
          </p:cNvSpPr>
          <p:nvPr>
            <p:ph type="title"/>
          </p:nvPr>
        </p:nvSpPr>
        <p:spPr>
          <a:xfrm>
            <a:off x="838200" y="365125"/>
            <a:ext cx="10515600" cy="1325563"/>
          </a:xfrm>
        </p:spPr>
        <p:txBody>
          <a:bodyPr>
            <a:normAutofit/>
          </a:bodyPr>
          <a:lstStyle/>
          <a:p>
            <a:pPr algn="ctr"/>
            <a:r>
              <a:rPr lang="en-GB" b="1" dirty="0"/>
              <a:t>Personal SWOT Analysis</a:t>
            </a:r>
            <a:endParaRPr lang="en-US" b="1" dirty="0"/>
          </a:p>
        </p:txBody>
      </p:sp>
      <p:graphicFrame>
        <p:nvGraphicFramePr>
          <p:cNvPr id="8" name="Content Placeholder 2">
            <a:extLst>
              <a:ext uri="{FF2B5EF4-FFF2-40B4-BE49-F238E27FC236}">
                <a16:creationId xmlns:a16="http://schemas.microsoft.com/office/drawing/2014/main" id="{F256E99F-7676-E7A1-06A2-85B77251023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7288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67A0A-1DEB-EBA0-1566-65A31239B6E1}"/>
              </a:ext>
            </a:extLst>
          </p:cNvPr>
          <p:cNvSpPr>
            <a:spLocks noGrp="1"/>
          </p:cNvSpPr>
          <p:nvPr>
            <p:ph type="title"/>
          </p:nvPr>
        </p:nvSpPr>
        <p:spPr/>
        <p:txBody>
          <a:bodyPr/>
          <a:lstStyle/>
          <a:p>
            <a:r>
              <a:rPr lang="en-GB" dirty="0"/>
              <a:t>Slide 3</a:t>
            </a:r>
          </a:p>
        </p:txBody>
      </p:sp>
      <p:sp>
        <p:nvSpPr>
          <p:cNvPr id="3" name="Content Placeholder 2">
            <a:extLst>
              <a:ext uri="{FF2B5EF4-FFF2-40B4-BE49-F238E27FC236}">
                <a16:creationId xmlns:a16="http://schemas.microsoft.com/office/drawing/2014/main" id="{6746D690-1852-9235-5FCE-A61265B31ACE}"/>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a:t>
            </a:r>
            <a:r>
              <a:rPr lang="en-GB" sz="4000">
                <a:latin typeface="Baskerville Old Face"/>
                <a:ea typeface="+mn-lt"/>
                <a:cs typeface="+mn-lt"/>
              </a:rPr>
              <a:t> For my SWOT analysis, my strengths are being friendly, empathetic, and good at teamwork and leadership. My weaknesses include time management, public speaking, and academic writing. Opportunities include growing demand for social workers and training options. Threats are stress, competition, and funding changes. This helps me plan my development.</a:t>
            </a:r>
            <a:r>
              <a:rPr lang="en-GB" dirty="0">
                <a:ea typeface="+mn-lt"/>
                <a:cs typeface="+mn-lt"/>
              </a:rPr>
              <a:t> </a:t>
            </a:r>
            <a:endParaRPr lang="en-GB" dirty="0"/>
          </a:p>
        </p:txBody>
      </p:sp>
    </p:spTree>
    <p:extLst>
      <p:ext uri="{BB962C8B-B14F-4D97-AF65-F5344CB8AC3E}">
        <p14:creationId xmlns:p14="http://schemas.microsoft.com/office/powerpoint/2010/main" val="290993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A73F-A105-B474-1869-C57DFB323F44}"/>
              </a:ext>
            </a:extLst>
          </p:cNvPr>
          <p:cNvSpPr>
            <a:spLocks noGrp="1"/>
          </p:cNvSpPr>
          <p:nvPr>
            <p:ph type="title"/>
          </p:nvPr>
        </p:nvSpPr>
        <p:spPr/>
        <p:txBody>
          <a:bodyPr/>
          <a:lstStyle/>
          <a:p>
            <a:r>
              <a:rPr lang="en-GB" dirty="0"/>
              <a:t>Slide 4</a:t>
            </a:r>
          </a:p>
        </p:txBody>
      </p:sp>
      <p:sp>
        <p:nvSpPr>
          <p:cNvPr id="3" name="Content Placeholder 2">
            <a:extLst>
              <a:ext uri="{FF2B5EF4-FFF2-40B4-BE49-F238E27FC236}">
                <a16:creationId xmlns:a16="http://schemas.microsoft.com/office/drawing/2014/main" id="{06FBB9DF-F936-2EBD-4293-29ADA5047FBD}"/>
              </a:ext>
            </a:extLst>
          </p:cNvPr>
          <p:cNvSpPr>
            <a:spLocks noGrp="1"/>
          </p:cNvSpPr>
          <p:nvPr>
            <p:ph idx="1"/>
          </p:nvPr>
        </p:nvSpPr>
        <p:spPr/>
        <p:txBody>
          <a:bodyPr vert="horz" lIns="91440" tIns="45720" rIns="91440" bIns="45720" rtlCol="0" anchor="t">
            <a:normAutofit fontScale="92500" lnSpcReduction="20000"/>
          </a:bodyPr>
          <a:lstStyle/>
          <a:p>
            <a:r>
              <a:rPr lang="en-GB" sz="4000" dirty="0">
                <a:latin typeface="Calibri"/>
                <a:ea typeface="+mn-lt"/>
                <a:cs typeface="+mn-lt"/>
              </a:rPr>
              <a:t>This slide shows how I can use my strengths to improve my weaknesses and handle future challenges. My empathy and friendly nature help me feel more confident speaking in public. Leadership, teamwork, and problem-solving help me manage time, organise tasks, and get support. Working with others also helps me improve my writing and build a strong network.</a:t>
            </a:r>
            <a:endParaRPr lang="en-GB" sz="4000" dirty="0">
              <a:latin typeface="Calibri"/>
            </a:endParaRPr>
          </a:p>
        </p:txBody>
      </p:sp>
    </p:spTree>
    <p:extLst>
      <p:ext uri="{BB962C8B-B14F-4D97-AF65-F5344CB8AC3E}">
        <p14:creationId xmlns:p14="http://schemas.microsoft.com/office/powerpoint/2010/main" val="890415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B58C4-B9CF-28C0-6EDE-0C85E116B1D2}"/>
              </a:ext>
            </a:extLst>
          </p:cNvPr>
          <p:cNvSpPr>
            <a:spLocks noGrp="1"/>
          </p:cNvSpPr>
          <p:nvPr>
            <p:ph type="title"/>
          </p:nvPr>
        </p:nvSpPr>
        <p:spPr/>
        <p:txBody>
          <a:bodyPr/>
          <a:lstStyle/>
          <a:p>
            <a:r>
              <a:rPr lang="en-GB" dirty="0"/>
              <a:t>Slide 5</a:t>
            </a:r>
          </a:p>
        </p:txBody>
      </p:sp>
      <p:sp>
        <p:nvSpPr>
          <p:cNvPr id="3" name="Content Placeholder 2">
            <a:extLst>
              <a:ext uri="{FF2B5EF4-FFF2-40B4-BE49-F238E27FC236}">
                <a16:creationId xmlns:a16="http://schemas.microsoft.com/office/drawing/2014/main" id="{D29369A0-7A14-5050-5CEE-F9509FD9F300}"/>
              </a:ext>
            </a:extLst>
          </p:cNvPr>
          <p:cNvSpPr>
            <a:spLocks noGrp="1"/>
          </p:cNvSpPr>
          <p:nvPr>
            <p:ph idx="1"/>
          </p:nvPr>
        </p:nvSpPr>
        <p:spPr/>
        <p:txBody>
          <a:bodyPr vert="horz" lIns="91440" tIns="45720" rIns="91440" bIns="45720" rtlCol="0" anchor="t">
            <a:normAutofit fontScale="85000" lnSpcReduction="10000"/>
          </a:bodyPr>
          <a:lstStyle/>
          <a:p>
            <a:r>
              <a:rPr lang="en-GB" sz="4000">
                <a:latin typeface="Segoe UI"/>
                <a:ea typeface="+mn-lt"/>
                <a:cs typeface="+mn-lt"/>
              </a:rPr>
              <a:t>This slide shows the opportunities I have in Health and Social Care and how my strengths can help me. There’s a growing need for Social Workers, plus training, apprenticeships, and mentoring. I can use my empathy, teamwork, leadership, and problem-solving to build relationships, gain experience, improve skills, and work towards a Social Work degree and future career.</a:t>
            </a:r>
            <a:endParaRPr lang="en-GB" sz="4000" dirty="0">
              <a:latin typeface="Segoe UI"/>
              <a:ea typeface="Calibri"/>
              <a:cs typeface="Segoe UI"/>
            </a:endParaRPr>
          </a:p>
        </p:txBody>
      </p:sp>
    </p:spTree>
    <p:extLst>
      <p:ext uri="{BB962C8B-B14F-4D97-AF65-F5344CB8AC3E}">
        <p14:creationId xmlns:p14="http://schemas.microsoft.com/office/powerpoint/2010/main" val="3338465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568E6-602E-5A6F-B9FF-2E3442862242}"/>
              </a:ext>
            </a:extLst>
          </p:cNvPr>
          <p:cNvSpPr>
            <a:spLocks noGrp="1"/>
          </p:cNvSpPr>
          <p:nvPr>
            <p:ph type="title"/>
          </p:nvPr>
        </p:nvSpPr>
        <p:spPr/>
        <p:txBody>
          <a:bodyPr/>
          <a:lstStyle/>
          <a:p>
            <a:r>
              <a:rPr lang="en-GB" dirty="0"/>
              <a:t>Slide 6 </a:t>
            </a:r>
          </a:p>
        </p:txBody>
      </p:sp>
      <p:sp>
        <p:nvSpPr>
          <p:cNvPr id="3" name="Content Placeholder 2">
            <a:extLst>
              <a:ext uri="{FF2B5EF4-FFF2-40B4-BE49-F238E27FC236}">
                <a16:creationId xmlns:a16="http://schemas.microsoft.com/office/drawing/2014/main" id="{C5B5F849-F2A2-8DDA-F6E8-9EC101767542}"/>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a:t>
            </a:r>
            <a:r>
              <a:rPr lang="en-GB" sz="4000" dirty="0">
                <a:latin typeface="Segoe UI"/>
                <a:ea typeface="+mn-lt"/>
                <a:cs typeface="+mn-lt"/>
              </a:rPr>
              <a:t> This slide shows my Personal Development Action Plan. I want to improve time management by using a planner and breaking tasks into smaller steps in 1–3 months. I will practise public speaking with friends and workshops in 3–6 months. I’ll also improve writing and reading by practising essays, getting feedback, and reading articles. This plan helps me grow academically and professionally.</a:t>
            </a:r>
            <a:endParaRPr lang="en-GB" sz="4000">
              <a:latin typeface="Segoe UI"/>
              <a:cs typeface="Segoe UI"/>
            </a:endParaRPr>
          </a:p>
        </p:txBody>
      </p:sp>
    </p:spTree>
    <p:extLst>
      <p:ext uri="{BB962C8B-B14F-4D97-AF65-F5344CB8AC3E}">
        <p14:creationId xmlns:p14="http://schemas.microsoft.com/office/powerpoint/2010/main" val="3002190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88EB3-3A73-04EE-D269-42D84BB1A008}"/>
              </a:ext>
            </a:extLst>
          </p:cNvPr>
          <p:cNvSpPr>
            <a:spLocks noGrp="1"/>
          </p:cNvSpPr>
          <p:nvPr>
            <p:ph type="title"/>
          </p:nvPr>
        </p:nvSpPr>
        <p:spPr>
          <a:xfrm>
            <a:off x="786385" y="841248"/>
            <a:ext cx="5129600" cy="5340097"/>
          </a:xfrm>
        </p:spPr>
        <p:txBody>
          <a:bodyPr anchor="ctr">
            <a:normAutofit/>
          </a:bodyPr>
          <a:lstStyle/>
          <a:p>
            <a:r>
              <a:rPr lang="en-GB" sz="4800" b="1" i="1">
                <a:solidFill>
                  <a:schemeClr val="bg1"/>
                </a:solidFill>
              </a:rPr>
              <a:t>References</a:t>
            </a:r>
            <a:endParaRPr lang="en-US" sz="4800" b="1" i="1">
              <a:solidFill>
                <a:schemeClr val="bg1"/>
              </a:solidFill>
            </a:endParaRPr>
          </a:p>
        </p:txBody>
      </p:sp>
      <p:sp>
        <p:nvSpPr>
          <p:cNvPr id="3" name="Content Placeholder 2">
            <a:extLst>
              <a:ext uri="{FF2B5EF4-FFF2-40B4-BE49-F238E27FC236}">
                <a16:creationId xmlns:a16="http://schemas.microsoft.com/office/drawing/2014/main" id="{8CF2F94A-52E0-FB5A-EE48-E4DF51147D67}"/>
              </a:ext>
            </a:extLst>
          </p:cNvPr>
          <p:cNvSpPr>
            <a:spLocks noGrp="1"/>
          </p:cNvSpPr>
          <p:nvPr>
            <p:ph idx="1"/>
          </p:nvPr>
        </p:nvSpPr>
        <p:spPr>
          <a:xfrm>
            <a:off x="6104978" y="194266"/>
            <a:ext cx="6066042" cy="6648436"/>
          </a:xfrm>
        </p:spPr>
        <p:txBody>
          <a:bodyPr vert="horz" lIns="91440" tIns="45720" rIns="91440" bIns="45720" rtlCol="0" anchor="ctr">
            <a:normAutofit fontScale="92500" lnSpcReduction="20000"/>
          </a:bodyPr>
          <a:lstStyle/>
          <a:p>
            <a:r>
              <a:rPr lang="en-GB" sz="2400" dirty="0">
                <a:solidFill>
                  <a:schemeClr val="tx2"/>
                </a:solidFill>
                <a:latin typeface="Calibri"/>
                <a:ea typeface="+mn-lt"/>
                <a:cs typeface="+mn-lt"/>
              </a:rPr>
              <a:t>Babiker, A., Brown, G. and Suleman, A. (2014). ‘Health care professional development: Working as a team’, </a:t>
            </a:r>
            <a:r>
              <a:rPr lang="en-GB" sz="2400" i="1" dirty="0">
                <a:solidFill>
                  <a:schemeClr val="tx2"/>
                </a:solidFill>
                <a:latin typeface="Calibri"/>
                <a:ea typeface="+mn-lt"/>
                <a:cs typeface="+mn-lt"/>
              </a:rPr>
              <a:t>Human Resources for Health</a:t>
            </a:r>
            <a:r>
              <a:rPr lang="en-GB" sz="2400" dirty="0">
                <a:solidFill>
                  <a:schemeClr val="tx2"/>
                </a:solidFill>
                <a:latin typeface="Calibri"/>
                <a:ea typeface="+mn-lt"/>
                <a:cs typeface="+mn-lt"/>
              </a:rPr>
              <a:t>, 12, Article 33. Available at: </a:t>
            </a:r>
            <a:r>
              <a:rPr lang="en-GB" sz="2400" dirty="0">
                <a:solidFill>
                  <a:schemeClr val="tx2"/>
                </a:solidFill>
                <a:latin typeface="Calibri"/>
                <a:ea typeface="+mn-lt"/>
                <a:cs typeface="+mn-lt"/>
                <a:hlinkClick r:id="rId2">
                  <a:extLst>
                    <a:ext uri="{A12FA001-AC4F-418D-AE19-62706E023703}">
                      <ahyp:hlinkClr xmlns:ahyp="http://schemas.microsoft.com/office/drawing/2018/hyperlinkcolor" val="tx"/>
                    </a:ext>
                  </a:extLst>
                </a:hlinkClick>
              </a:rPr>
              <a:t>https://pmc.ncbi.nlm.nih.gov/articles/PMC4949805/</a:t>
            </a:r>
            <a:r>
              <a:rPr lang="en-GB" sz="2400" dirty="0">
                <a:solidFill>
                  <a:schemeClr val="tx2"/>
                </a:solidFill>
                <a:latin typeface="Calibri"/>
                <a:ea typeface="+mn-lt"/>
                <a:cs typeface="+mn-lt"/>
              </a:rPr>
              <a:t> [Accessed 21 Oct. 2025].</a:t>
            </a:r>
            <a:endParaRPr lang="en-US" sz="2400">
              <a:solidFill>
                <a:schemeClr val="tx2"/>
              </a:solidFill>
              <a:latin typeface="Calibri"/>
              <a:ea typeface="Calibri"/>
              <a:cs typeface="Calibri"/>
            </a:endParaRPr>
          </a:p>
          <a:p>
            <a:r>
              <a:rPr lang="en-GB" sz="2400" dirty="0">
                <a:solidFill>
                  <a:schemeClr val="tx2"/>
                </a:solidFill>
                <a:latin typeface="Calibri"/>
                <a:ea typeface="+mn-lt"/>
                <a:cs typeface="+mn-lt"/>
              </a:rPr>
              <a:t>The King’s Fund. (2023). </a:t>
            </a:r>
            <a:r>
              <a:rPr lang="en-GB" sz="2400" i="1" dirty="0">
                <a:solidFill>
                  <a:schemeClr val="tx2"/>
                </a:solidFill>
                <a:latin typeface="Calibri"/>
                <a:ea typeface="+mn-lt"/>
                <a:cs typeface="+mn-lt"/>
              </a:rPr>
              <a:t>Making careers in health and social care more attractive</a:t>
            </a:r>
            <a:r>
              <a:rPr lang="en-GB" sz="2400" dirty="0">
                <a:solidFill>
                  <a:schemeClr val="tx2"/>
                </a:solidFill>
                <a:latin typeface="Calibri"/>
                <a:ea typeface="+mn-lt"/>
                <a:cs typeface="+mn-lt"/>
              </a:rPr>
              <a:t> [online briefing]. Available at: </a:t>
            </a:r>
            <a:r>
              <a:rPr lang="en-GB" sz="2400" dirty="0">
                <a:solidFill>
                  <a:schemeClr val="tx2"/>
                </a:solidFill>
                <a:latin typeface="Calibri"/>
                <a:ea typeface="+mn-lt"/>
                <a:cs typeface="+mn-lt"/>
                <a:hlinkClick r:id="rId3">
                  <a:extLst>
                    <a:ext uri="{A12FA001-AC4F-418D-AE19-62706E023703}">
                      <ahyp:hlinkClr xmlns:ahyp="http://schemas.microsoft.com/office/drawing/2018/hyperlinkcolor" val="tx"/>
                    </a:ext>
                  </a:extLst>
                </a:hlinkClick>
              </a:rPr>
              <a:t>https://www.kingsfund.org.uk/insight-and-analysis/briefings/making-careers-health-social-care-more-attractive</a:t>
            </a:r>
            <a:r>
              <a:rPr lang="en-GB" sz="2400" dirty="0">
                <a:solidFill>
                  <a:schemeClr val="tx2"/>
                </a:solidFill>
                <a:latin typeface="Calibri"/>
                <a:ea typeface="+mn-lt"/>
                <a:cs typeface="+mn-lt"/>
              </a:rPr>
              <a:t> [Accessed 21 Oct. 2025].</a:t>
            </a:r>
          </a:p>
          <a:p>
            <a:r>
              <a:rPr lang="en-GB" sz="2400" dirty="0">
                <a:solidFill>
                  <a:schemeClr val="tx2"/>
                </a:solidFill>
                <a:latin typeface="Calibri"/>
                <a:ea typeface="+mn-lt"/>
                <a:cs typeface="+mn-lt"/>
              </a:rPr>
              <a:t>Jennings, S. F. (2007). ‘Personal development plans and self-directed learning for doctors and dentists’, </a:t>
            </a:r>
            <a:r>
              <a:rPr lang="en-GB" sz="2400" i="1" dirty="0">
                <a:solidFill>
                  <a:schemeClr val="tx2"/>
                </a:solidFill>
                <a:latin typeface="Calibri"/>
                <a:ea typeface="+mn-lt"/>
                <a:cs typeface="+mn-lt"/>
              </a:rPr>
              <a:t>Journal of Continuing Education in the Health Professions</a:t>
            </a:r>
            <a:r>
              <a:rPr lang="en-GB" sz="2400" dirty="0">
                <a:solidFill>
                  <a:schemeClr val="tx2"/>
                </a:solidFill>
                <a:latin typeface="Calibri"/>
                <a:ea typeface="+mn-lt"/>
                <a:cs typeface="+mn-lt"/>
              </a:rPr>
              <a:t>, 27(3), pp. 142-149. Available at: </a:t>
            </a:r>
            <a:r>
              <a:rPr lang="en-GB" sz="2400" dirty="0">
                <a:solidFill>
                  <a:schemeClr val="tx2"/>
                </a:solidFill>
                <a:latin typeface="Calibri"/>
                <a:ea typeface="+mn-lt"/>
                <a:cs typeface="+mn-lt"/>
                <a:hlinkClick r:id="rId4">
                  <a:extLst>
                    <a:ext uri="{A12FA001-AC4F-418D-AE19-62706E023703}">
                      <ahyp:hlinkClr xmlns:ahyp="http://schemas.microsoft.com/office/drawing/2018/hyperlinkcolor" val="tx"/>
                    </a:ext>
                  </a:extLst>
                </a:hlinkClick>
              </a:rPr>
              <a:t>https://pmc.ncbi.nlm.nih.gov/articles/PMC2600112/</a:t>
            </a:r>
            <a:r>
              <a:rPr lang="en-GB" sz="2400" dirty="0">
                <a:solidFill>
                  <a:schemeClr val="tx2"/>
                </a:solidFill>
                <a:latin typeface="Calibri"/>
                <a:ea typeface="+mn-lt"/>
                <a:cs typeface="+mn-lt"/>
              </a:rPr>
              <a:t>  [Accessed 21 Oct. 2025</a:t>
            </a:r>
            <a:r>
              <a:rPr lang="en-GB" sz="2400" dirty="0">
                <a:solidFill>
                  <a:schemeClr val="tx2"/>
                </a:solidFill>
                <a:ea typeface="+mn-lt"/>
                <a:cs typeface="+mn-lt"/>
              </a:rPr>
              <a:t>].</a:t>
            </a:r>
          </a:p>
          <a:p>
            <a:endParaRPr lang="en-GB" sz="1600" dirty="0">
              <a:solidFill>
                <a:schemeClr val="tx2"/>
              </a:solidFill>
              <a:ea typeface="+mn-lt"/>
              <a:cs typeface="+mn-lt"/>
            </a:endParaRPr>
          </a:p>
        </p:txBody>
      </p:sp>
    </p:spTree>
    <p:extLst>
      <p:ext uri="{BB962C8B-B14F-4D97-AF65-F5344CB8AC3E}">
        <p14:creationId xmlns:p14="http://schemas.microsoft.com/office/powerpoint/2010/main" val="3743934956"/>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SketchyVTI</vt:lpstr>
      <vt:lpstr>Good morning/afternoon. My name is raza ahmadzai  and today I will present a personal SWOT analysis focused on my professional development within UK Health and Social Care.</vt:lpstr>
      <vt:lpstr>Introduction </vt:lpstr>
      <vt:lpstr>Slide 2 </vt:lpstr>
      <vt:lpstr>Personal SWOT Analysis</vt:lpstr>
      <vt:lpstr>Slide 3</vt:lpstr>
      <vt:lpstr>Slide 4</vt:lpstr>
      <vt:lpstr>Slide 5</vt:lpstr>
      <vt:lpstr>Slide 6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80</cp:revision>
  <dcterms:created xsi:type="dcterms:W3CDTF">2025-10-22T17:49:34Z</dcterms:created>
  <dcterms:modified xsi:type="dcterms:W3CDTF">2025-10-23T15:15:40Z</dcterms:modified>
</cp:coreProperties>
</file>