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0" r:id="rId6"/>
    <p:sldId id="261" r:id="rId7"/>
    <p:sldId id="264" r:id="rId8"/>
    <p:sldId id="263" r:id="rId9"/>
    <p:sldId id="265" r:id="rId10"/>
    <p:sldId id="262" r:id="rId11"/>
    <p:sldId id="266" r:id="rId12"/>
    <p:sldId id="270" r:id="rId13"/>
    <p:sldId id="271" r:id="rId14"/>
    <p:sldId id="272" r:id="rId15"/>
    <p:sldId id="273" r:id="rId16"/>
    <p:sldId id="274" r:id="rId17"/>
    <p:sldId id="275" r:id="rId18"/>
    <p:sldId id="276" r:id="rId19"/>
    <p:sldId id="277" r:id="rId20"/>
    <p:sldId id="27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1" autoAdjust="0"/>
    <p:restoredTop sz="94660"/>
  </p:normalViewPr>
  <p:slideViewPr>
    <p:cSldViewPr snapToGrid="0">
      <p:cViewPr varScale="1">
        <p:scale>
          <a:sx n="103" d="100"/>
          <a:sy n="103" d="100"/>
        </p:scale>
        <p:origin x="150"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10/19/2017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10/19/2017</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10/19/2017</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10/19/2017</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10/19/2017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10/19/2017</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10/19/2017</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10/19/2017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10/19/2017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10/19/2017</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t>
            </a:r>
            <a:br>
              <a:rPr lang="en-GB" dirty="0" smtClean="0"/>
            </a:br>
            <a:r>
              <a:rPr lang="en-GB" dirty="0" smtClean="0"/>
              <a:t>Professional Practice in </a:t>
            </a:r>
            <a:r>
              <a:rPr lang="en-GB" dirty="0" smtClean="0"/>
              <a:t>Advocacy </a:t>
            </a:r>
            <a:endParaRPr lang="en-GB" dirty="0"/>
          </a:p>
        </p:txBody>
      </p:sp>
      <p:sp>
        <p:nvSpPr>
          <p:cNvPr id="3" name="Subtitle 2"/>
          <p:cNvSpPr>
            <a:spLocks noGrp="1"/>
          </p:cNvSpPr>
          <p:nvPr>
            <p:ph type="subTitle" idx="1"/>
          </p:nvPr>
        </p:nvSpPr>
        <p:spPr/>
        <p:txBody>
          <a:bodyPr>
            <a:normAutofit/>
          </a:bodyPr>
          <a:lstStyle/>
          <a:p>
            <a:r>
              <a:rPr lang="en-GB" dirty="0" smtClean="0">
                <a:solidFill>
                  <a:srgbClr val="002060"/>
                </a:solidFill>
              </a:rPr>
              <a:t>ECAY5002 Session 1: Applied Sociology in Advocacy</a:t>
            </a:r>
            <a:endParaRPr lang="en-GB" dirty="0">
              <a:solidFill>
                <a:srgbClr val="002060"/>
              </a:solidFill>
            </a:endParaRPr>
          </a:p>
        </p:txBody>
      </p:sp>
    </p:spTree>
    <p:extLst>
      <p:ext uri="{BB962C8B-B14F-4D97-AF65-F5344CB8AC3E}">
        <p14:creationId xmlns:p14="http://schemas.microsoft.com/office/powerpoint/2010/main" val="28252722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nSpc>
                <a:spcPct val="100000"/>
              </a:lnSpc>
              <a:spcBef>
                <a:spcPts val="1200"/>
              </a:spcBef>
            </a:pPr>
            <a:r>
              <a:rPr lang="en-GB" sz="2000" spc="0" dirty="0" smtClean="0">
                <a:ea typeface="+mn-ea"/>
                <a:cs typeface="+mn-cs"/>
              </a:rPr>
              <a:t>Session 1:</a:t>
            </a:r>
            <a:br>
              <a:rPr lang="en-GB" sz="2000" spc="0" dirty="0" smtClean="0">
                <a:ea typeface="+mn-ea"/>
                <a:cs typeface="+mn-cs"/>
              </a:rPr>
            </a:br>
            <a:r>
              <a:rPr lang="en-GB" sz="2000" spc="0" dirty="0" smtClean="0">
                <a:ea typeface="+mn-ea"/>
                <a:cs typeface="+mn-cs"/>
              </a:rPr>
              <a:t>Applied Sociology:</a:t>
            </a:r>
            <a:br>
              <a:rPr lang="en-GB" sz="2000" spc="0" dirty="0" smtClean="0">
                <a:ea typeface="+mn-ea"/>
                <a:cs typeface="+mn-cs"/>
              </a:rPr>
            </a:br>
            <a:r>
              <a:rPr lang="en-GB" sz="2000" spc="0" dirty="0">
                <a:ea typeface="+mn-ea"/>
                <a:cs typeface="+mn-cs"/>
              </a:rPr>
              <a:t/>
            </a:r>
            <a:br>
              <a:rPr lang="en-GB" sz="2000" spc="0" dirty="0">
                <a:ea typeface="+mn-ea"/>
                <a:cs typeface="+mn-cs"/>
              </a:rPr>
            </a:br>
            <a:r>
              <a:rPr lang="en-GB" sz="2000" spc="0" dirty="0" smtClean="0">
                <a:solidFill>
                  <a:srgbClr val="002060"/>
                </a:solidFill>
                <a:ea typeface="+mn-ea"/>
                <a:cs typeface="+mn-cs"/>
              </a:rPr>
              <a:t>Is </a:t>
            </a:r>
            <a:r>
              <a:rPr lang="en-GB" sz="2000" spc="0" dirty="0">
                <a:solidFill>
                  <a:srgbClr val="002060"/>
                </a:solidFill>
                <a:ea typeface="+mn-ea"/>
                <a:cs typeface="+mn-cs"/>
              </a:rPr>
              <a:t>this definition a sufficient enough definition? </a:t>
            </a:r>
            <a:r>
              <a:rPr lang="en-GB" sz="2000" spc="0" dirty="0">
                <a:ea typeface="+mn-ea"/>
                <a:cs typeface="+mn-cs"/>
              </a:rPr>
              <a:t/>
            </a:r>
            <a:br>
              <a:rPr lang="en-GB" sz="2000" spc="0" dirty="0">
                <a:ea typeface="+mn-ea"/>
                <a:cs typeface="+mn-cs"/>
              </a:rPr>
            </a:br>
            <a:endParaRPr lang="en-GB" dirty="0"/>
          </a:p>
        </p:txBody>
      </p:sp>
      <p:sp>
        <p:nvSpPr>
          <p:cNvPr id="3" name="Content Placeholder 2"/>
          <p:cNvSpPr>
            <a:spLocks noGrp="1"/>
          </p:cNvSpPr>
          <p:nvPr>
            <p:ph idx="1"/>
          </p:nvPr>
        </p:nvSpPr>
        <p:spPr/>
        <p:txBody>
          <a:bodyPr/>
          <a:lstStyle/>
          <a:p>
            <a:r>
              <a:rPr lang="en-GB" dirty="0" smtClean="0"/>
              <a:t>Applied Sociology is ‘the scientific study of society’</a:t>
            </a:r>
          </a:p>
          <a:p>
            <a:pPr marL="0" indent="0">
              <a:buNone/>
            </a:pPr>
            <a:endParaRPr lang="en-GB" dirty="0" smtClean="0"/>
          </a:p>
          <a:p>
            <a:pPr marL="0" indent="0" algn="ctr">
              <a:buNone/>
            </a:pPr>
            <a:r>
              <a:rPr lang="en-GB" dirty="0" smtClean="0"/>
              <a:t>(Thompson, 2018)</a:t>
            </a:r>
            <a:endParaRPr lang="en-GB" dirty="0"/>
          </a:p>
        </p:txBody>
      </p:sp>
    </p:spTree>
    <p:extLst>
      <p:ext uri="{BB962C8B-B14F-4D97-AF65-F5344CB8AC3E}">
        <p14:creationId xmlns:p14="http://schemas.microsoft.com/office/powerpoint/2010/main" val="2422465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Thompson (2018) argues that:</a:t>
            </a:r>
            <a:endParaRPr lang="en-GB" dirty="0"/>
          </a:p>
        </p:txBody>
      </p:sp>
      <p:sp>
        <p:nvSpPr>
          <p:cNvPr id="3" name="Content Placeholder 2"/>
          <p:cNvSpPr>
            <a:spLocks noGrp="1"/>
          </p:cNvSpPr>
          <p:nvPr>
            <p:ph idx="1"/>
          </p:nvPr>
        </p:nvSpPr>
        <p:spPr/>
        <p:txBody>
          <a:bodyPr/>
          <a:lstStyle/>
          <a:p>
            <a:r>
              <a:rPr lang="en-GB" dirty="0" smtClean="0"/>
              <a:t>This is a very superficial view, cautioning that…</a:t>
            </a:r>
          </a:p>
          <a:p>
            <a:r>
              <a:rPr lang="en-GB" dirty="0" smtClean="0"/>
              <a:t>We should carefully examine each word…and as such </a:t>
            </a:r>
            <a:endParaRPr lang="en-GB" dirty="0"/>
          </a:p>
        </p:txBody>
      </p:sp>
    </p:spTree>
    <p:extLst>
      <p:ext uri="{BB962C8B-B14F-4D97-AF65-F5344CB8AC3E}">
        <p14:creationId xmlns:p14="http://schemas.microsoft.com/office/powerpoint/2010/main" val="36655386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Thompson (2018)</a:t>
            </a:r>
          </a:p>
        </p:txBody>
      </p:sp>
      <p:sp>
        <p:nvSpPr>
          <p:cNvPr id="3" name="Content Placeholder 2"/>
          <p:cNvSpPr>
            <a:spLocks noGrp="1"/>
          </p:cNvSpPr>
          <p:nvPr>
            <p:ph idx="1"/>
          </p:nvPr>
        </p:nvSpPr>
        <p:spPr/>
        <p:txBody>
          <a:bodyPr/>
          <a:lstStyle/>
          <a:p>
            <a:pPr lvl="0">
              <a:buClr>
                <a:srgbClr val="40BAD2"/>
              </a:buClr>
            </a:pPr>
            <a:r>
              <a:rPr lang="en-GB" sz="4800" dirty="0">
                <a:solidFill>
                  <a:srgbClr val="FF0000"/>
                </a:solidFill>
              </a:rPr>
              <a:t>‘the </a:t>
            </a:r>
            <a:r>
              <a:rPr lang="en-GB" dirty="0">
                <a:solidFill>
                  <a:srgbClr val="000000">
                    <a:lumMod val="65000"/>
                    <a:lumOff val="35000"/>
                  </a:srgbClr>
                </a:solidFill>
              </a:rPr>
              <a:t>scientific study of society</a:t>
            </a:r>
            <a:r>
              <a:rPr lang="en-GB" dirty="0" smtClean="0">
                <a:solidFill>
                  <a:srgbClr val="000000">
                    <a:lumMod val="65000"/>
                    <a:lumOff val="35000"/>
                  </a:srgbClr>
                </a:solidFill>
              </a:rPr>
              <a:t>’ implies that there is:</a:t>
            </a:r>
          </a:p>
          <a:p>
            <a:pPr lvl="1">
              <a:buClr>
                <a:srgbClr val="40BAD2"/>
              </a:buClr>
            </a:pPr>
            <a:r>
              <a:rPr lang="en-GB" dirty="0" smtClean="0">
                <a:solidFill>
                  <a:srgbClr val="000000">
                    <a:lumMod val="65000"/>
                    <a:lumOff val="35000"/>
                  </a:srgbClr>
                </a:solidFill>
              </a:rPr>
              <a:t>Only one version</a:t>
            </a:r>
          </a:p>
          <a:p>
            <a:pPr lvl="1">
              <a:buClr>
                <a:srgbClr val="40BAD2"/>
              </a:buClr>
            </a:pPr>
            <a:r>
              <a:rPr lang="en-GB" dirty="0" smtClean="0">
                <a:solidFill>
                  <a:srgbClr val="000000">
                    <a:lumMod val="65000"/>
                    <a:lumOff val="35000"/>
                  </a:srgbClr>
                </a:solidFill>
              </a:rPr>
              <a:t>i.e. a definitive version of sociology</a:t>
            </a:r>
          </a:p>
          <a:p>
            <a:pPr lvl="1">
              <a:buClr>
                <a:srgbClr val="40BAD2"/>
              </a:buClr>
            </a:pPr>
            <a:r>
              <a:rPr lang="en-GB" dirty="0" smtClean="0">
                <a:solidFill>
                  <a:srgbClr val="000000">
                    <a:lumMod val="65000"/>
                    <a:lumOff val="35000"/>
                  </a:srgbClr>
                </a:solidFill>
              </a:rPr>
              <a:t>A neat consensus of agreement</a:t>
            </a:r>
          </a:p>
          <a:p>
            <a:pPr lvl="1">
              <a:buClr>
                <a:srgbClr val="40BAD2"/>
              </a:buClr>
            </a:pPr>
            <a:endParaRPr lang="en-GB" dirty="0">
              <a:solidFill>
                <a:srgbClr val="000000">
                  <a:lumMod val="65000"/>
                  <a:lumOff val="35000"/>
                </a:srgbClr>
              </a:solidFill>
            </a:endParaRPr>
          </a:p>
          <a:p>
            <a:endParaRPr lang="en-GB" dirty="0"/>
          </a:p>
        </p:txBody>
      </p:sp>
    </p:spTree>
    <p:extLst>
      <p:ext uri="{BB962C8B-B14F-4D97-AF65-F5344CB8AC3E}">
        <p14:creationId xmlns:p14="http://schemas.microsoft.com/office/powerpoint/2010/main" val="21706847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Thompson (2018)</a:t>
            </a:r>
          </a:p>
        </p:txBody>
      </p:sp>
      <p:sp>
        <p:nvSpPr>
          <p:cNvPr id="3" name="Content Placeholder 2"/>
          <p:cNvSpPr>
            <a:spLocks noGrp="1"/>
          </p:cNvSpPr>
          <p:nvPr>
            <p:ph idx="1"/>
          </p:nvPr>
        </p:nvSpPr>
        <p:spPr/>
        <p:txBody>
          <a:bodyPr/>
          <a:lstStyle/>
          <a:p>
            <a:pPr lvl="0">
              <a:buClr>
                <a:srgbClr val="40BAD2"/>
              </a:buClr>
            </a:pPr>
            <a:r>
              <a:rPr lang="en-GB" sz="4800" dirty="0">
                <a:solidFill>
                  <a:srgbClr val="FF0000"/>
                </a:solidFill>
              </a:rPr>
              <a:t>‘the </a:t>
            </a:r>
            <a:r>
              <a:rPr lang="en-GB" dirty="0">
                <a:solidFill>
                  <a:srgbClr val="000000">
                    <a:lumMod val="65000"/>
                    <a:lumOff val="35000"/>
                  </a:srgbClr>
                </a:solidFill>
              </a:rPr>
              <a:t>scientific study of </a:t>
            </a:r>
            <a:r>
              <a:rPr lang="en-GB" dirty="0" smtClean="0">
                <a:solidFill>
                  <a:srgbClr val="000000">
                    <a:lumMod val="65000"/>
                    <a:lumOff val="35000"/>
                  </a:srgbClr>
                </a:solidFill>
              </a:rPr>
              <a:t>society’</a:t>
            </a:r>
          </a:p>
          <a:p>
            <a:pPr lvl="1">
              <a:buClr>
                <a:srgbClr val="40BAD2"/>
              </a:buClr>
            </a:pPr>
            <a:r>
              <a:rPr lang="en-GB" dirty="0" smtClean="0">
                <a:solidFill>
                  <a:srgbClr val="000000">
                    <a:lumMod val="65000"/>
                    <a:lumOff val="35000"/>
                  </a:srgbClr>
                </a:solidFill>
              </a:rPr>
              <a:t>Has a multiplicity of perspectives</a:t>
            </a:r>
          </a:p>
          <a:p>
            <a:pPr lvl="1">
              <a:buClr>
                <a:srgbClr val="40BAD2"/>
              </a:buClr>
            </a:pPr>
            <a:r>
              <a:rPr lang="en-GB" dirty="0" smtClean="0">
                <a:solidFill>
                  <a:srgbClr val="000000">
                    <a:lumMod val="65000"/>
                    <a:lumOff val="35000"/>
                  </a:srgbClr>
                </a:solidFill>
              </a:rPr>
              <a:t>There is common ground </a:t>
            </a:r>
          </a:p>
          <a:p>
            <a:pPr lvl="1">
              <a:buClr>
                <a:srgbClr val="40BAD2"/>
              </a:buClr>
            </a:pPr>
            <a:r>
              <a:rPr lang="en-GB" dirty="0" smtClean="0">
                <a:solidFill>
                  <a:srgbClr val="000000">
                    <a:lumMod val="65000"/>
                    <a:lumOff val="35000"/>
                  </a:srgbClr>
                </a:solidFill>
              </a:rPr>
              <a:t>But it does not hold that there is one uniform or standardised ‘voice’</a:t>
            </a:r>
          </a:p>
          <a:p>
            <a:pPr lvl="1">
              <a:buClr>
                <a:srgbClr val="40BAD2"/>
              </a:buClr>
            </a:pPr>
            <a:r>
              <a:rPr lang="en-GB" dirty="0" smtClean="0">
                <a:solidFill>
                  <a:srgbClr val="000000">
                    <a:lumMod val="65000"/>
                    <a:lumOff val="35000"/>
                  </a:srgbClr>
                </a:solidFill>
              </a:rPr>
              <a:t>As there are other social sciences…e.g.</a:t>
            </a:r>
          </a:p>
          <a:p>
            <a:pPr lvl="1">
              <a:buClr>
                <a:srgbClr val="40BAD2"/>
              </a:buClr>
            </a:pPr>
            <a:r>
              <a:rPr lang="en-GB" dirty="0" smtClean="0">
                <a:solidFill>
                  <a:srgbClr val="000000">
                    <a:lumMod val="65000"/>
                    <a:lumOff val="35000"/>
                  </a:srgbClr>
                </a:solidFill>
              </a:rPr>
              <a:t>Anthropology</a:t>
            </a:r>
          </a:p>
          <a:p>
            <a:pPr lvl="1">
              <a:buClr>
                <a:srgbClr val="40BAD2"/>
              </a:buClr>
            </a:pPr>
            <a:r>
              <a:rPr lang="en-GB" dirty="0" smtClean="0">
                <a:solidFill>
                  <a:srgbClr val="000000">
                    <a:lumMod val="65000"/>
                    <a:lumOff val="35000"/>
                  </a:srgbClr>
                </a:solidFill>
              </a:rPr>
              <a:t>Economics</a:t>
            </a:r>
          </a:p>
          <a:p>
            <a:pPr lvl="1">
              <a:buClr>
                <a:srgbClr val="40BAD2"/>
              </a:buClr>
            </a:pPr>
            <a:r>
              <a:rPr lang="en-GB" dirty="0" smtClean="0">
                <a:solidFill>
                  <a:srgbClr val="000000">
                    <a:lumMod val="65000"/>
                    <a:lumOff val="35000"/>
                  </a:srgbClr>
                </a:solidFill>
              </a:rPr>
              <a:t>Political science for example etc.</a:t>
            </a:r>
            <a:endParaRPr lang="en-GB" dirty="0">
              <a:solidFill>
                <a:srgbClr val="000000">
                  <a:lumMod val="65000"/>
                  <a:lumOff val="35000"/>
                </a:srgbClr>
              </a:solidFill>
            </a:endParaRPr>
          </a:p>
          <a:p>
            <a:endParaRPr lang="en-GB" dirty="0"/>
          </a:p>
        </p:txBody>
      </p:sp>
    </p:spTree>
    <p:extLst>
      <p:ext uri="{BB962C8B-B14F-4D97-AF65-F5344CB8AC3E}">
        <p14:creationId xmlns:p14="http://schemas.microsoft.com/office/powerpoint/2010/main" val="27043364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Thompson (2018)</a:t>
            </a:r>
          </a:p>
        </p:txBody>
      </p:sp>
      <p:sp>
        <p:nvSpPr>
          <p:cNvPr id="3" name="Content Placeholder 2"/>
          <p:cNvSpPr>
            <a:spLocks noGrp="1"/>
          </p:cNvSpPr>
          <p:nvPr>
            <p:ph idx="1"/>
          </p:nvPr>
        </p:nvSpPr>
        <p:spPr/>
        <p:txBody>
          <a:bodyPr>
            <a:normAutofit fontScale="92500" lnSpcReduction="10000"/>
          </a:bodyPr>
          <a:lstStyle/>
          <a:p>
            <a:pPr lvl="0">
              <a:buClr>
                <a:srgbClr val="40BAD2"/>
              </a:buClr>
            </a:pPr>
            <a:endParaRPr lang="en-GB" dirty="0" smtClean="0">
              <a:solidFill>
                <a:srgbClr val="000000">
                  <a:lumMod val="65000"/>
                  <a:lumOff val="35000"/>
                </a:srgbClr>
              </a:solidFill>
            </a:endParaRPr>
          </a:p>
          <a:p>
            <a:pPr lvl="0">
              <a:buClr>
                <a:srgbClr val="40BAD2"/>
              </a:buClr>
            </a:pPr>
            <a:endParaRPr lang="en-GB" dirty="0" smtClean="0">
              <a:solidFill>
                <a:srgbClr val="000000">
                  <a:lumMod val="65000"/>
                  <a:lumOff val="35000"/>
                </a:srgbClr>
              </a:solidFill>
            </a:endParaRPr>
          </a:p>
          <a:p>
            <a:pPr lvl="0">
              <a:buClr>
                <a:srgbClr val="40BAD2"/>
              </a:buClr>
            </a:pPr>
            <a:r>
              <a:rPr lang="en-GB" dirty="0" smtClean="0">
                <a:solidFill>
                  <a:srgbClr val="000000">
                    <a:lumMod val="65000"/>
                    <a:lumOff val="35000"/>
                  </a:srgbClr>
                </a:solidFill>
              </a:rPr>
              <a:t>‘</a:t>
            </a:r>
            <a:r>
              <a:rPr lang="en-GB" dirty="0">
                <a:solidFill>
                  <a:srgbClr val="000000">
                    <a:lumMod val="65000"/>
                    <a:lumOff val="35000"/>
                  </a:srgbClr>
                </a:solidFill>
              </a:rPr>
              <a:t>the </a:t>
            </a:r>
            <a:r>
              <a:rPr lang="en-GB" sz="4800" dirty="0" smtClean="0">
                <a:solidFill>
                  <a:srgbClr val="FF0000"/>
                </a:solidFill>
              </a:rPr>
              <a:t>scientific</a:t>
            </a:r>
            <a:r>
              <a:rPr lang="en-GB" sz="2400" dirty="0" smtClean="0">
                <a:solidFill>
                  <a:srgbClr val="000000">
                    <a:lumMod val="65000"/>
                    <a:lumOff val="35000"/>
                  </a:srgbClr>
                </a:solidFill>
              </a:rPr>
              <a:t> </a:t>
            </a:r>
            <a:r>
              <a:rPr lang="en-GB" dirty="0" smtClean="0">
                <a:solidFill>
                  <a:srgbClr val="000000">
                    <a:lumMod val="65000"/>
                    <a:lumOff val="35000"/>
                  </a:srgbClr>
                </a:solidFill>
              </a:rPr>
              <a:t>study of society’ implies that there is:</a:t>
            </a:r>
          </a:p>
          <a:p>
            <a:pPr lvl="1">
              <a:buClr>
                <a:srgbClr val="40BAD2"/>
              </a:buClr>
            </a:pPr>
            <a:r>
              <a:rPr lang="en-GB" dirty="0" smtClean="0">
                <a:solidFill>
                  <a:srgbClr val="000000">
                    <a:lumMod val="65000"/>
                    <a:lumOff val="35000"/>
                  </a:srgbClr>
                </a:solidFill>
              </a:rPr>
              <a:t>A natural sciences approach (in their methods) …with</a:t>
            </a:r>
          </a:p>
          <a:p>
            <a:pPr lvl="1">
              <a:buClr>
                <a:srgbClr val="40BAD2"/>
              </a:buClr>
            </a:pPr>
            <a:r>
              <a:rPr lang="en-GB" dirty="0" smtClean="0">
                <a:solidFill>
                  <a:srgbClr val="000000">
                    <a:lumMod val="65000"/>
                    <a:lumOff val="35000"/>
                  </a:srgbClr>
                </a:solidFill>
              </a:rPr>
              <a:t>A </a:t>
            </a:r>
            <a:r>
              <a:rPr lang="en-GB" b="1" dirty="0" smtClean="0">
                <a:solidFill>
                  <a:srgbClr val="000000">
                    <a:lumMod val="65000"/>
                    <a:lumOff val="35000"/>
                  </a:srgbClr>
                </a:solidFill>
              </a:rPr>
              <a:t>positivist</a:t>
            </a:r>
            <a:r>
              <a:rPr lang="en-GB" dirty="0" smtClean="0">
                <a:solidFill>
                  <a:srgbClr val="000000">
                    <a:lumMod val="65000"/>
                    <a:lumOff val="35000"/>
                  </a:srgbClr>
                </a:solidFill>
              </a:rPr>
              <a:t> approach</a:t>
            </a:r>
          </a:p>
          <a:p>
            <a:pPr lvl="1">
              <a:buClr>
                <a:srgbClr val="40BAD2"/>
              </a:buClr>
            </a:pPr>
            <a:r>
              <a:rPr lang="en-GB" dirty="0" smtClean="0">
                <a:solidFill>
                  <a:srgbClr val="000000">
                    <a:lumMod val="65000"/>
                    <a:lumOff val="35000"/>
                  </a:srgbClr>
                </a:solidFill>
              </a:rPr>
              <a:t>The problem with this ideology is…</a:t>
            </a:r>
          </a:p>
          <a:p>
            <a:pPr lvl="1">
              <a:buClr>
                <a:srgbClr val="40BAD2"/>
              </a:buClr>
            </a:pPr>
            <a:r>
              <a:rPr lang="en-GB" dirty="0" smtClean="0">
                <a:solidFill>
                  <a:srgbClr val="000000">
                    <a:lumMod val="65000"/>
                    <a:lumOff val="35000"/>
                  </a:srgbClr>
                </a:solidFill>
              </a:rPr>
              <a:t>People do not work/respond in the same way in which the natural sciences do- i.e. a relatively process</a:t>
            </a:r>
          </a:p>
          <a:p>
            <a:pPr>
              <a:buClr>
                <a:srgbClr val="40BAD2"/>
              </a:buClr>
            </a:pPr>
            <a:r>
              <a:rPr lang="en-GB" dirty="0" smtClean="0">
                <a:solidFill>
                  <a:srgbClr val="000000">
                    <a:lumMod val="65000"/>
                    <a:lumOff val="35000"/>
                  </a:srgbClr>
                </a:solidFill>
              </a:rPr>
              <a:t> Sociology is more complex…why?</a:t>
            </a:r>
          </a:p>
          <a:p>
            <a:pPr lvl="1">
              <a:buClr>
                <a:srgbClr val="40BAD2"/>
              </a:buClr>
            </a:pPr>
            <a:r>
              <a:rPr lang="en-GB" dirty="0" smtClean="0">
                <a:solidFill>
                  <a:srgbClr val="000000">
                    <a:lumMod val="65000"/>
                    <a:lumOff val="35000"/>
                  </a:srgbClr>
                </a:solidFill>
              </a:rPr>
              <a:t>Subjective factors</a:t>
            </a:r>
          </a:p>
          <a:p>
            <a:pPr lvl="1">
              <a:buClr>
                <a:srgbClr val="40BAD2"/>
              </a:buClr>
            </a:pPr>
            <a:r>
              <a:rPr lang="en-GB" dirty="0" smtClean="0">
                <a:solidFill>
                  <a:srgbClr val="000000">
                    <a:lumMod val="65000"/>
                    <a:lumOff val="35000"/>
                  </a:srgbClr>
                </a:solidFill>
              </a:rPr>
              <a:t>Patterns of meaning</a:t>
            </a:r>
          </a:p>
          <a:p>
            <a:pPr lvl="1">
              <a:buClr>
                <a:srgbClr val="40BAD2"/>
              </a:buClr>
            </a:pPr>
            <a:r>
              <a:rPr lang="en-GB" dirty="0" smtClean="0">
                <a:solidFill>
                  <a:srgbClr val="000000">
                    <a:lumMod val="65000"/>
                    <a:lumOff val="35000"/>
                  </a:srgbClr>
                </a:solidFill>
              </a:rPr>
              <a:t>Both significant factors influencing:</a:t>
            </a:r>
          </a:p>
          <a:p>
            <a:pPr lvl="2">
              <a:buClr>
                <a:srgbClr val="40BAD2"/>
              </a:buClr>
            </a:pPr>
            <a:r>
              <a:rPr lang="en-GB" dirty="0" smtClean="0">
                <a:solidFill>
                  <a:srgbClr val="000000">
                    <a:lumMod val="65000"/>
                    <a:lumOff val="35000"/>
                  </a:srgbClr>
                </a:solidFill>
              </a:rPr>
              <a:t> social processes…and</a:t>
            </a:r>
          </a:p>
          <a:p>
            <a:pPr lvl="2">
              <a:buClr>
                <a:srgbClr val="40BAD2"/>
              </a:buClr>
            </a:pPr>
            <a:r>
              <a:rPr lang="en-GB" dirty="0" smtClean="0">
                <a:solidFill>
                  <a:srgbClr val="000000">
                    <a:lumMod val="65000"/>
                    <a:lumOff val="35000"/>
                  </a:srgbClr>
                </a:solidFill>
              </a:rPr>
              <a:t>Choices made</a:t>
            </a:r>
          </a:p>
          <a:p>
            <a:pPr lvl="1">
              <a:buClr>
                <a:srgbClr val="40BAD2"/>
              </a:buClr>
            </a:pPr>
            <a:r>
              <a:rPr lang="en-GB" sz="4800" dirty="0">
                <a:solidFill>
                  <a:srgbClr val="FF0000"/>
                </a:solidFill>
              </a:rPr>
              <a:t>‘Agency’ </a:t>
            </a:r>
            <a:r>
              <a:rPr lang="en-GB" dirty="0" smtClean="0">
                <a:solidFill>
                  <a:srgbClr val="000000">
                    <a:lumMod val="65000"/>
                    <a:lumOff val="35000"/>
                  </a:srgbClr>
                </a:solidFill>
              </a:rPr>
              <a:t>to use the more accurate term </a:t>
            </a:r>
          </a:p>
          <a:p>
            <a:pPr lvl="1">
              <a:buClr>
                <a:srgbClr val="40BAD2"/>
              </a:buClr>
            </a:pPr>
            <a:endParaRPr lang="en-GB" dirty="0" smtClean="0">
              <a:solidFill>
                <a:srgbClr val="000000">
                  <a:lumMod val="65000"/>
                  <a:lumOff val="35000"/>
                </a:srgbClr>
              </a:solidFill>
            </a:endParaRPr>
          </a:p>
          <a:p>
            <a:pPr lvl="1">
              <a:buClr>
                <a:srgbClr val="40BAD2"/>
              </a:buClr>
            </a:pPr>
            <a:endParaRPr lang="en-GB" dirty="0">
              <a:solidFill>
                <a:srgbClr val="000000">
                  <a:lumMod val="65000"/>
                  <a:lumOff val="35000"/>
                </a:srgbClr>
              </a:solidFill>
            </a:endParaRPr>
          </a:p>
          <a:p>
            <a:endParaRPr lang="en-GB" dirty="0"/>
          </a:p>
        </p:txBody>
      </p:sp>
    </p:spTree>
    <p:extLst>
      <p:ext uri="{BB962C8B-B14F-4D97-AF65-F5344CB8AC3E}">
        <p14:creationId xmlns:p14="http://schemas.microsoft.com/office/powerpoint/2010/main" val="24614723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nSpc>
                <a:spcPct val="100000"/>
              </a:lnSpc>
              <a:spcBef>
                <a:spcPts val="1200"/>
              </a:spcBef>
            </a:pPr>
            <a:r>
              <a:rPr lang="en-GB" sz="2000" spc="0" dirty="0" smtClean="0">
                <a:ea typeface="+mn-ea"/>
                <a:cs typeface="+mn-cs"/>
              </a:rPr>
              <a:t>Applied Sociology:</a:t>
            </a:r>
            <a:br>
              <a:rPr lang="en-GB" sz="2000" spc="0" dirty="0" smtClean="0">
                <a:ea typeface="+mn-ea"/>
                <a:cs typeface="+mn-cs"/>
              </a:rPr>
            </a:br>
            <a:r>
              <a:rPr lang="en-GB" sz="2000" spc="0" dirty="0">
                <a:ea typeface="+mn-ea"/>
                <a:cs typeface="+mn-cs"/>
              </a:rPr>
              <a:t/>
            </a:r>
            <a:br>
              <a:rPr lang="en-GB" sz="2000" spc="0" dirty="0">
                <a:ea typeface="+mn-ea"/>
                <a:cs typeface="+mn-cs"/>
              </a:rPr>
            </a:br>
            <a:r>
              <a:rPr lang="en-GB" sz="2000" spc="0" dirty="0">
                <a:ea typeface="+mn-ea"/>
                <a:cs typeface="+mn-cs"/>
              </a:rPr>
              <a:t/>
            </a:r>
            <a:br>
              <a:rPr lang="en-GB" sz="2000" spc="0" dirty="0">
                <a:ea typeface="+mn-ea"/>
                <a:cs typeface="+mn-cs"/>
              </a:rPr>
            </a:br>
            <a:r>
              <a:rPr lang="en-GB" sz="2000" spc="0" dirty="0" smtClean="0">
                <a:ea typeface="+mn-ea"/>
                <a:cs typeface="+mn-cs"/>
              </a:rPr>
              <a:t>Agency</a:t>
            </a:r>
            <a:endParaRPr lang="en-GB" dirty="0"/>
          </a:p>
        </p:txBody>
      </p:sp>
      <p:sp>
        <p:nvSpPr>
          <p:cNvPr id="3" name="Content Placeholder 2"/>
          <p:cNvSpPr>
            <a:spLocks noGrp="1"/>
          </p:cNvSpPr>
          <p:nvPr>
            <p:ph idx="1"/>
          </p:nvPr>
        </p:nvSpPr>
        <p:spPr/>
        <p:txBody>
          <a:bodyPr/>
          <a:lstStyle/>
          <a:p>
            <a:r>
              <a:rPr lang="en-GB" sz="2800" dirty="0" smtClean="0">
                <a:solidFill>
                  <a:srgbClr val="FF0000"/>
                </a:solidFill>
              </a:rPr>
              <a:t>Agency</a:t>
            </a:r>
            <a:r>
              <a:rPr lang="en-GB" dirty="0" smtClean="0"/>
              <a:t>, therefore, produces</a:t>
            </a:r>
          </a:p>
          <a:p>
            <a:pPr lvl="1"/>
            <a:r>
              <a:rPr lang="en-GB" dirty="0" smtClean="0"/>
              <a:t>Less predictable outcomes</a:t>
            </a:r>
          </a:p>
          <a:p>
            <a:pPr lvl="1"/>
            <a:r>
              <a:rPr lang="en-GB" dirty="0" smtClean="0"/>
              <a:t>Increased and more variable demands</a:t>
            </a:r>
          </a:p>
          <a:p>
            <a:r>
              <a:rPr lang="en-GB" dirty="0" smtClean="0"/>
              <a:t>In sociology then the word scientific takes on a different meaning to the view used within natural sciences…</a:t>
            </a:r>
          </a:p>
          <a:p>
            <a:pPr marL="0" indent="0">
              <a:buNone/>
            </a:pPr>
            <a:endParaRPr lang="en-GB" dirty="0" smtClean="0"/>
          </a:p>
          <a:p>
            <a:pPr lvl="1"/>
            <a:r>
              <a:rPr lang="en-GB" dirty="0" smtClean="0"/>
              <a:t>An alternative word very often used is…</a:t>
            </a:r>
          </a:p>
          <a:p>
            <a:pPr marL="502920" lvl="1" indent="0" algn="ctr">
              <a:buNone/>
            </a:pPr>
            <a:endParaRPr lang="en-GB" dirty="0"/>
          </a:p>
          <a:p>
            <a:pPr marL="502920" lvl="1" indent="0" algn="ctr">
              <a:buNone/>
            </a:pPr>
            <a:r>
              <a:rPr lang="en-GB" sz="2800" dirty="0" smtClean="0">
                <a:solidFill>
                  <a:srgbClr val="FF0000"/>
                </a:solidFill>
              </a:rPr>
              <a:t>‘Systematic’</a:t>
            </a:r>
          </a:p>
          <a:p>
            <a:pPr lvl="1"/>
            <a:endParaRPr lang="en-GB" dirty="0" smtClean="0"/>
          </a:p>
          <a:p>
            <a:pPr lvl="1"/>
            <a:endParaRPr lang="en-GB" dirty="0"/>
          </a:p>
        </p:txBody>
      </p:sp>
    </p:spTree>
    <p:extLst>
      <p:ext uri="{BB962C8B-B14F-4D97-AF65-F5344CB8AC3E}">
        <p14:creationId xmlns:p14="http://schemas.microsoft.com/office/powerpoint/2010/main" val="30337546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nSpc>
                <a:spcPct val="100000"/>
              </a:lnSpc>
              <a:spcBef>
                <a:spcPts val="1200"/>
              </a:spcBef>
            </a:pPr>
            <a:r>
              <a:rPr lang="en-GB" sz="2000" spc="0" dirty="0" smtClean="0">
                <a:ea typeface="+mn-ea"/>
                <a:cs typeface="+mn-cs"/>
              </a:rPr>
              <a:t>Applied Sociology:</a:t>
            </a:r>
            <a:br>
              <a:rPr lang="en-GB" sz="2000" spc="0" dirty="0" smtClean="0">
                <a:ea typeface="+mn-ea"/>
                <a:cs typeface="+mn-cs"/>
              </a:rPr>
            </a:br>
            <a:r>
              <a:rPr lang="en-GB" sz="2000" spc="0" dirty="0">
                <a:ea typeface="+mn-ea"/>
                <a:cs typeface="+mn-cs"/>
              </a:rPr>
              <a:t/>
            </a:r>
            <a:br>
              <a:rPr lang="en-GB" sz="2000" spc="0" dirty="0">
                <a:ea typeface="+mn-ea"/>
                <a:cs typeface="+mn-cs"/>
              </a:rPr>
            </a:br>
            <a:r>
              <a:rPr lang="en-GB" sz="2000" spc="0" dirty="0" smtClean="0">
                <a:solidFill>
                  <a:srgbClr val="002060"/>
                </a:solidFill>
                <a:ea typeface="+mn-ea"/>
                <a:cs typeface="+mn-cs"/>
              </a:rPr>
              <a:t>Is this </a:t>
            </a:r>
            <a:r>
              <a:rPr lang="en-GB" sz="2000" spc="0" dirty="0">
                <a:solidFill>
                  <a:srgbClr val="002060"/>
                </a:solidFill>
                <a:ea typeface="+mn-ea"/>
                <a:cs typeface="+mn-cs"/>
              </a:rPr>
              <a:t>definition </a:t>
            </a:r>
            <a:r>
              <a:rPr lang="en-GB" sz="2000" spc="0" dirty="0" smtClean="0">
                <a:solidFill>
                  <a:srgbClr val="002060"/>
                </a:solidFill>
                <a:ea typeface="+mn-ea"/>
                <a:cs typeface="+mn-cs"/>
              </a:rPr>
              <a:t>a sufficient enough definition? </a:t>
            </a:r>
            <a:r>
              <a:rPr lang="en-GB" sz="2000" spc="0" dirty="0">
                <a:ea typeface="+mn-ea"/>
                <a:cs typeface="+mn-cs"/>
              </a:rPr>
              <a:t/>
            </a:r>
            <a:br>
              <a:rPr lang="en-GB" sz="2000" spc="0" dirty="0">
                <a:ea typeface="+mn-ea"/>
                <a:cs typeface="+mn-cs"/>
              </a:rPr>
            </a:br>
            <a:endParaRPr lang="en-GB" dirty="0"/>
          </a:p>
        </p:txBody>
      </p:sp>
      <p:sp>
        <p:nvSpPr>
          <p:cNvPr id="3" name="Content Placeholder 2"/>
          <p:cNvSpPr>
            <a:spLocks noGrp="1"/>
          </p:cNvSpPr>
          <p:nvPr>
            <p:ph idx="1"/>
          </p:nvPr>
        </p:nvSpPr>
        <p:spPr/>
        <p:txBody>
          <a:bodyPr/>
          <a:lstStyle/>
          <a:p>
            <a:r>
              <a:rPr lang="en-GB" dirty="0" smtClean="0"/>
              <a:t>Applied Sociology is ‘the scientific </a:t>
            </a:r>
            <a:r>
              <a:rPr lang="en-GB" sz="4800" dirty="0" smtClean="0">
                <a:solidFill>
                  <a:srgbClr val="FF0000"/>
                </a:solidFill>
              </a:rPr>
              <a:t>study</a:t>
            </a:r>
            <a:r>
              <a:rPr lang="en-GB" dirty="0" smtClean="0"/>
              <a:t> of society’</a:t>
            </a:r>
          </a:p>
          <a:p>
            <a:pPr marL="0" indent="0">
              <a:buNone/>
            </a:pPr>
            <a:endParaRPr lang="en-GB" dirty="0" smtClean="0"/>
          </a:p>
        </p:txBody>
      </p:sp>
    </p:spTree>
    <p:extLst>
      <p:ext uri="{BB962C8B-B14F-4D97-AF65-F5344CB8AC3E}">
        <p14:creationId xmlns:p14="http://schemas.microsoft.com/office/powerpoint/2010/main" val="5820037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Study</a:t>
            </a:r>
            <a:endParaRPr lang="en-GB" dirty="0"/>
          </a:p>
        </p:txBody>
      </p:sp>
      <p:sp>
        <p:nvSpPr>
          <p:cNvPr id="3" name="Content Placeholder 2"/>
          <p:cNvSpPr>
            <a:spLocks noGrp="1"/>
          </p:cNvSpPr>
          <p:nvPr>
            <p:ph idx="1"/>
          </p:nvPr>
        </p:nvSpPr>
        <p:spPr/>
        <p:txBody>
          <a:bodyPr/>
          <a:lstStyle/>
          <a:p>
            <a:r>
              <a:rPr lang="en-GB" dirty="0" smtClean="0"/>
              <a:t>Examples = Empirical Research</a:t>
            </a:r>
          </a:p>
          <a:p>
            <a:pPr lvl="1"/>
            <a:r>
              <a:rPr lang="en-GB" dirty="0" smtClean="0"/>
              <a:t>Quantitative Research</a:t>
            </a:r>
          </a:p>
          <a:p>
            <a:pPr lvl="1"/>
            <a:r>
              <a:rPr lang="en-GB" dirty="0" smtClean="0"/>
              <a:t>Qualitative Research</a:t>
            </a:r>
          </a:p>
          <a:p>
            <a:r>
              <a:rPr lang="en-GB" dirty="0" smtClean="0"/>
              <a:t>Remembering always that Sociology is an </a:t>
            </a:r>
            <a:r>
              <a:rPr lang="en-GB" sz="2800" dirty="0" smtClean="0">
                <a:solidFill>
                  <a:srgbClr val="FF0000"/>
                </a:solidFill>
              </a:rPr>
              <a:t>applied</a:t>
            </a:r>
            <a:r>
              <a:rPr lang="en-GB" dirty="0" smtClean="0"/>
              <a:t> discipline</a:t>
            </a:r>
          </a:p>
          <a:p>
            <a:r>
              <a:rPr lang="en-GB" dirty="0" smtClean="0"/>
              <a:t>Not just studying society for its own sake…but</a:t>
            </a:r>
          </a:p>
          <a:p>
            <a:r>
              <a:rPr lang="en-GB" dirty="0" smtClean="0"/>
              <a:t>Reminding social researchers of its purpose…i.e.</a:t>
            </a:r>
          </a:p>
          <a:p>
            <a:pPr lvl="1"/>
            <a:r>
              <a:rPr lang="en-GB" dirty="0" smtClean="0"/>
              <a:t>Address problems</a:t>
            </a:r>
          </a:p>
          <a:p>
            <a:pPr lvl="1"/>
            <a:r>
              <a:rPr lang="en-GB" dirty="0" smtClean="0"/>
              <a:t>Contribute to ‘Social  Amelioration’ </a:t>
            </a:r>
          </a:p>
          <a:p>
            <a:r>
              <a:rPr lang="en-GB" dirty="0" smtClean="0"/>
              <a:t>(tackling social problems, improve working life, reduce conflict etc.) </a:t>
            </a:r>
            <a:endParaRPr lang="en-GB" dirty="0"/>
          </a:p>
        </p:txBody>
      </p:sp>
    </p:spTree>
    <p:extLst>
      <p:ext uri="{BB962C8B-B14F-4D97-AF65-F5344CB8AC3E}">
        <p14:creationId xmlns:p14="http://schemas.microsoft.com/office/powerpoint/2010/main" val="26358972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nSpc>
                <a:spcPct val="100000"/>
              </a:lnSpc>
              <a:spcBef>
                <a:spcPts val="1200"/>
              </a:spcBef>
            </a:pPr>
            <a:r>
              <a:rPr lang="en-GB" sz="2000" spc="0" dirty="0" smtClean="0">
                <a:ea typeface="+mn-ea"/>
                <a:cs typeface="+mn-cs"/>
              </a:rPr>
              <a:t>Applied Sociology:</a:t>
            </a:r>
            <a:br>
              <a:rPr lang="en-GB" sz="2000" spc="0" dirty="0" smtClean="0">
                <a:ea typeface="+mn-ea"/>
                <a:cs typeface="+mn-cs"/>
              </a:rPr>
            </a:br>
            <a:r>
              <a:rPr lang="en-GB" sz="2000" spc="0" dirty="0">
                <a:ea typeface="+mn-ea"/>
                <a:cs typeface="+mn-cs"/>
              </a:rPr>
              <a:t/>
            </a:r>
            <a:br>
              <a:rPr lang="en-GB" sz="2000" spc="0" dirty="0">
                <a:ea typeface="+mn-ea"/>
                <a:cs typeface="+mn-cs"/>
              </a:rPr>
            </a:br>
            <a:r>
              <a:rPr lang="en-GB" sz="2000" spc="0" dirty="0" smtClean="0">
                <a:solidFill>
                  <a:srgbClr val="002060"/>
                </a:solidFill>
                <a:ea typeface="+mn-ea"/>
                <a:cs typeface="+mn-cs"/>
              </a:rPr>
              <a:t>Is </a:t>
            </a:r>
            <a:r>
              <a:rPr lang="en-GB" sz="2000" spc="0" dirty="0">
                <a:solidFill>
                  <a:srgbClr val="002060"/>
                </a:solidFill>
                <a:ea typeface="+mn-ea"/>
                <a:cs typeface="+mn-cs"/>
              </a:rPr>
              <a:t>this definition a sufficient enough definition? </a:t>
            </a:r>
            <a:r>
              <a:rPr lang="en-GB" sz="2000" spc="0" dirty="0">
                <a:ea typeface="+mn-ea"/>
                <a:cs typeface="+mn-cs"/>
              </a:rPr>
              <a:t/>
            </a:r>
            <a:br>
              <a:rPr lang="en-GB" sz="2000" spc="0" dirty="0">
                <a:ea typeface="+mn-ea"/>
                <a:cs typeface="+mn-cs"/>
              </a:rPr>
            </a:br>
            <a:endParaRPr lang="en-GB" dirty="0"/>
          </a:p>
        </p:txBody>
      </p:sp>
      <p:sp>
        <p:nvSpPr>
          <p:cNvPr id="3" name="Content Placeholder 2"/>
          <p:cNvSpPr>
            <a:spLocks noGrp="1"/>
          </p:cNvSpPr>
          <p:nvPr>
            <p:ph idx="1"/>
          </p:nvPr>
        </p:nvSpPr>
        <p:spPr/>
        <p:txBody>
          <a:bodyPr/>
          <a:lstStyle/>
          <a:p>
            <a:r>
              <a:rPr lang="en-GB" dirty="0" smtClean="0"/>
              <a:t>Applied Sociology is ‘the scientific study of </a:t>
            </a:r>
            <a:r>
              <a:rPr lang="en-GB" sz="4800" dirty="0" smtClean="0">
                <a:solidFill>
                  <a:srgbClr val="FF0000"/>
                </a:solidFill>
              </a:rPr>
              <a:t>society</a:t>
            </a:r>
            <a:r>
              <a:rPr lang="en-GB" dirty="0" smtClean="0"/>
              <a:t>’</a:t>
            </a:r>
          </a:p>
          <a:p>
            <a:endParaRPr lang="en-GB" dirty="0" smtClean="0"/>
          </a:p>
          <a:p>
            <a:pPr marL="0" indent="0">
              <a:buNone/>
            </a:pPr>
            <a:endParaRPr lang="en-GB" dirty="0" smtClean="0"/>
          </a:p>
        </p:txBody>
      </p:sp>
    </p:spTree>
    <p:extLst>
      <p:ext uri="{BB962C8B-B14F-4D97-AF65-F5344CB8AC3E}">
        <p14:creationId xmlns:p14="http://schemas.microsoft.com/office/powerpoint/2010/main" val="2640916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a:t>
            </a:r>
            <a:endParaRPr lang="en-GB" dirty="0"/>
          </a:p>
        </p:txBody>
      </p:sp>
      <p:sp>
        <p:nvSpPr>
          <p:cNvPr id="3" name="Content Placeholder 2"/>
          <p:cNvSpPr>
            <a:spLocks noGrp="1"/>
          </p:cNvSpPr>
          <p:nvPr>
            <p:ph idx="1"/>
          </p:nvPr>
        </p:nvSpPr>
        <p:spPr/>
        <p:txBody>
          <a:bodyPr/>
          <a:lstStyle/>
          <a:p>
            <a:pPr algn="ctr"/>
            <a:r>
              <a:rPr lang="en-GB" dirty="0" smtClean="0"/>
              <a:t>‘A shorthand term for what Thompson (2018) describes as a </a:t>
            </a:r>
            <a:r>
              <a:rPr lang="en-GB" sz="2800" dirty="0" smtClean="0">
                <a:solidFill>
                  <a:srgbClr val="FF0000"/>
                </a:solidFill>
              </a:rPr>
              <a:t>SPIDER </a:t>
            </a:r>
            <a:r>
              <a:rPr lang="en-GB" dirty="0" smtClean="0"/>
              <a:t>model</a:t>
            </a:r>
          </a:p>
          <a:p>
            <a:endParaRPr lang="en-GB" dirty="0"/>
          </a:p>
        </p:txBody>
      </p:sp>
    </p:spTree>
    <p:extLst>
      <p:ext uri="{BB962C8B-B14F-4D97-AF65-F5344CB8AC3E}">
        <p14:creationId xmlns:p14="http://schemas.microsoft.com/office/powerpoint/2010/main" val="23994230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2060"/>
                </a:solidFill>
              </a:rPr>
              <a:t>SPIDER Model</a:t>
            </a:r>
            <a:endParaRPr lang="en-GB" dirty="0">
              <a:solidFill>
                <a:srgbClr val="002060"/>
              </a:solidFill>
            </a:endParaRPr>
          </a:p>
        </p:txBody>
      </p:sp>
      <p:sp>
        <p:nvSpPr>
          <p:cNvPr id="3" name="Content Placeholder 2"/>
          <p:cNvSpPr>
            <a:spLocks noGrp="1"/>
          </p:cNvSpPr>
          <p:nvPr>
            <p:ph idx="1"/>
          </p:nvPr>
        </p:nvSpPr>
        <p:spPr/>
        <p:txBody>
          <a:bodyPr/>
          <a:lstStyle/>
          <a:p>
            <a:pPr marL="457200" indent="-457200">
              <a:buFont typeface="+mj-lt"/>
              <a:buAutoNum type="arabicPeriod"/>
            </a:pPr>
            <a:r>
              <a:rPr lang="en-GB" dirty="0" smtClean="0"/>
              <a:t>Structures</a:t>
            </a:r>
          </a:p>
          <a:p>
            <a:pPr marL="457200" indent="-457200">
              <a:buFont typeface="+mj-lt"/>
              <a:buAutoNum type="arabicPeriod"/>
            </a:pPr>
            <a:r>
              <a:rPr lang="en-GB" dirty="0" smtClean="0"/>
              <a:t>Processes</a:t>
            </a:r>
          </a:p>
          <a:p>
            <a:pPr marL="457200" indent="-457200">
              <a:buFont typeface="+mj-lt"/>
              <a:buAutoNum type="arabicPeriod"/>
            </a:pPr>
            <a:r>
              <a:rPr lang="en-GB" dirty="0" smtClean="0"/>
              <a:t>Institutions</a:t>
            </a:r>
          </a:p>
          <a:p>
            <a:pPr marL="457200" indent="-457200">
              <a:buFont typeface="+mj-lt"/>
              <a:buAutoNum type="arabicPeriod"/>
            </a:pPr>
            <a:r>
              <a:rPr lang="en-GB" dirty="0" smtClean="0"/>
              <a:t>Discourses</a:t>
            </a:r>
          </a:p>
          <a:p>
            <a:pPr marL="457200" indent="-457200">
              <a:buFont typeface="+mj-lt"/>
              <a:buAutoNum type="arabicPeriod"/>
            </a:pPr>
            <a:r>
              <a:rPr lang="en-GB" dirty="0" smtClean="0"/>
              <a:t>Expectations</a:t>
            </a:r>
          </a:p>
          <a:p>
            <a:pPr marL="457200" indent="-457200">
              <a:buFont typeface="+mj-lt"/>
              <a:buAutoNum type="arabicPeriod"/>
            </a:pPr>
            <a:r>
              <a:rPr lang="en-GB" dirty="0" smtClean="0"/>
              <a:t>Relations </a:t>
            </a:r>
            <a:endParaRPr lang="en-GB" dirty="0"/>
          </a:p>
        </p:txBody>
      </p:sp>
    </p:spTree>
    <p:extLst>
      <p:ext uri="{BB962C8B-B14F-4D97-AF65-F5344CB8AC3E}">
        <p14:creationId xmlns:p14="http://schemas.microsoft.com/office/powerpoint/2010/main" val="339043714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SPIDER Model</a:t>
            </a:r>
            <a:endParaRPr lang="en-GB" dirty="0"/>
          </a:p>
        </p:txBody>
      </p:sp>
      <p:sp>
        <p:nvSpPr>
          <p:cNvPr id="3" name="Content Placeholder 2"/>
          <p:cNvSpPr>
            <a:spLocks noGrp="1"/>
          </p:cNvSpPr>
          <p:nvPr>
            <p:ph idx="1"/>
          </p:nvPr>
        </p:nvSpPr>
        <p:spPr/>
        <p:txBody>
          <a:bodyPr/>
          <a:lstStyle/>
          <a:p>
            <a:r>
              <a:rPr lang="en-GB" dirty="0" smtClean="0"/>
              <a:t>Realising then that:</a:t>
            </a:r>
          </a:p>
          <a:p>
            <a:pPr lvl="1"/>
            <a:r>
              <a:rPr lang="en-GB" dirty="0" smtClean="0"/>
              <a:t>Society is Multi-dimensional</a:t>
            </a:r>
          </a:p>
          <a:p>
            <a:pPr lvl="1"/>
            <a:r>
              <a:rPr lang="en-GB" dirty="0" smtClean="0"/>
              <a:t>Complex</a:t>
            </a:r>
          </a:p>
          <a:p>
            <a:pPr lvl="1"/>
            <a:r>
              <a:rPr lang="en-GB" dirty="0" smtClean="0"/>
              <a:t>Not a ‘Monolithical Entity’</a:t>
            </a:r>
          </a:p>
          <a:p>
            <a:r>
              <a:rPr lang="en-GB" dirty="0" smtClean="0"/>
              <a:t>We therefore (as Advocates) must ensure that we are not ‘seduced into thinking that what we are dealing with is simple and straightforward’</a:t>
            </a:r>
          </a:p>
          <a:p>
            <a:pPr marL="0" indent="0" algn="r">
              <a:buNone/>
            </a:pPr>
            <a:r>
              <a:rPr lang="en-GB" dirty="0" smtClean="0"/>
              <a:t>(Thompson, 2018) </a:t>
            </a:r>
            <a:endParaRPr lang="en-GB" dirty="0"/>
          </a:p>
        </p:txBody>
      </p:sp>
    </p:spTree>
    <p:extLst>
      <p:ext uri="{BB962C8B-B14F-4D97-AF65-F5344CB8AC3E}">
        <p14:creationId xmlns:p14="http://schemas.microsoft.com/office/powerpoint/2010/main" val="9022762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Sociology &amp; </a:t>
            </a:r>
            <a:r>
              <a:rPr lang="en-GB" dirty="0" smtClean="0">
                <a:solidFill>
                  <a:srgbClr val="002060"/>
                </a:solidFill>
              </a:rPr>
              <a:t>Meaning</a:t>
            </a:r>
            <a:endParaRPr lang="en-GB" dirty="0">
              <a:solidFill>
                <a:srgbClr val="002060"/>
              </a:solidFill>
            </a:endParaRPr>
          </a:p>
        </p:txBody>
      </p:sp>
      <p:sp>
        <p:nvSpPr>
          <p:cNvPr id="3" name="Content Placeholder 2"/>
          <p:cNvSpPr>
            <a:spLocks noGrp="1"/>
          </p:cNvSpPr>
          <p:nvPr>
            <p:ph idx="1"/>
          </p:nvPr>
        </p:nvSpPr>
        <p:spPr/>
        <p:txBody>
          <a:bodyPr/>
          <a:lstStyle/>
          <a:p>
            <a:r>
              <a:rPr lang="en-GB" dirty="0" smtClean="0"/>
              <a:t>As human beings we do not simply </a:t>
            </a:r>
            <a:r>
              <a:rPr lang="en-GB" dirty="0" smtClean="0">
                <a:solidFill>
                  <a:srgbClr val="FF0000"/>
                </a:solidFill>
              </a:rPr>
              <a:t>react</a:t>
            </a:r>
            <a:r>
              <a:rPr lang="en-GB" dirty="0" smtClean="0"/>
              <a:t> according to ‘objective circumstances’</a:t>
            </a:r>
          </a:p>
          <a:p>
            <a:r>
              <a:rPr lang="en-GB" dirty="0" smtClean="0"/>
              <a:t>We </a:t>
            </a:r>
            <a:r>
              <a:rPr lang="en-GB" dirty="0" smtClean="0">
                <a:solidFill>
                  <a:srgbClr val="FF0000"/>
                </a:solidFill>
              </a:rPr>
              <a:t>act</a:t>
            </a:r>
            <a:r>
              <a:rPr lang="en-GB" dirty="0" smtClean="0"/>
              <a:t> according to how we interpret circumstances…and more importantly…</a:t>
            </a:r>
          </a:p>
          <a:p>
            <a:r>
              <a:rPr lang="en-GB" dirty="0" smtClean="0"/>
              <a:t>What they mean something to us individually, a psychological matter,</a:t>
            </a:r>
          </a:p>
          <a:p>
            <a:r>
              <a:rPr lang="en-GB" dirty="0" smtClean="0"/>
              <a:t>However, </a:t>
            </a:r>
          </a:p>
          <a:p>
            <a:r>
              <a:rPr lang="en-GB" dirty="0" smtClean="0"/>
              <a:t>This interpretation is doubly ‘sociological’ in the sense that </a:t>
            </a:r>
          </a:p>
        </p:txBody>
      </p:sp>
    </p:spTree>
    <p:extLst>
      <p:ext uri="{BB962C8B-B14F-4D97-AF65-F5344CB8AC3E}">
        <p14:creationId xmlns:p14="http://schemas.microsoft.com/office/powerpoint/2010/main" val="37302808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Sociology &amp; Meaning</a:t>
            </a:r>
          </a:p>
        </p:txBody>
      </p:sp>
      <p:sp>
        <p:nvSpPr>
          <p:cNvPr id="3" name="Content Placeholder 2"/>
          <p:cNvSpPr>
            <a:spLocks noGrp="1"/>
          </p:cNvSpPr>
          <p:nvPr>
            <p:ph idx="1"/>
          </p:nvPr>
        </p:nvSpPr>
        <p:spPr/>
        <p:txBody>
          <a:bodyPr/>
          <a:lstStyle/>
          <a:p>
            <a:pPr marL="514350" indent="-514350">
              <a:buFont typeface="+mj-lt"/>
              <a:buAutoNum type="romanUcPeriod"/>
            </a:pPr>
            <a:r>
              <a:rPr lang="en-GB" dirty="0" smtClean="0"/>
              <a:t>‘social interactions rest on meanings-for example, conflict often arises as a result of differing interpretations of an action or attitude’; and</a:t>
            </a:r>
          </a:p>
          <a:p>
            <a:pPr marL="514350" indent="-514350">
              <a:buFont typeface="+mj-lt"/>
              <a:buAutoNum type="romanUcPeriod"/>
            </a:pPr>
            <a:r>
              <a:rPr lang="en-GB" dirty="0" smtClean="0"/>
              <a:t>‘Meanings themselves arise from social sources-for example, language is necessary in nature; similarly, symbols and gestures and other </a:t>
            </a:r>
            <a:r>
              <a:rPr lang="en-GB" dirty="0" smtClean="0">
                <a:solidFill>
                  <a:srgbClr val="FF0000"/>
                </a:solidFill>
              </a:rPr>
              <a:t>‘MARKERS’ </a:t>
            </a:r>
            <a:r>
              <a:rPr lang="en-GB" dirty="0" smtClean="0"/>
              <a:t>of meaning are culture specific and are therefore ‘social’.</a:t>
            </a:r>
          </a:p>
          <a:p>
            <a:pPr marL="0" indent="0" algn="r">
              <a:buNone/>
            </a:pPr>
            <a:r>
              <a:rPr lang="en-GB" dirty="0" smtClean="0"/>
              <a:t>(Thompson, 2018)</a:t>
            </a:r>
            <a:endParaRPr lang="en-GB" dirty="0"/>
          </a:p>
        </p:txBody>
      </p:sp>
    </p:spTree>
    <p:extLst>
      <p:ext uri="{BB962C8B-B14F-4D97-AF65-F5344CB8AC3E}">
        <p14:creationId xmlns:p14="http://schemas.microsoft.com/office/powerpoint/2010/main" val="160239813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Zygmunt Bauman (2014, pp. 50-51)</a:t>
            </a:r>
            <a:endParaRPr lang="en-GB" dirty="0"/>
          </a:p>
        </p:txBody>
      </p:sp>
      <p:sp>
        <p:nvSpPr>
          <p:cNvPr id="3" name="Content Placeholder 2"/>
          <p:cNvSpPr>
            <a:spLocks noGrp="1"/>
          </p:cNvSpPr>
          <p:nvPr>
            <p:ph idx="1"/>
          </p:nvPr>
        </p:nvSpPr>
        <p:spPr/>
        <p:txBody>
          <a:bodyPr/>
          <a:lstStyle/>
          <a:p>
            <a:r>
              <a:rPr lang="en-GB" dirty="0" smtClean="0"/>
              <a:t>Writing about ‘sociological hermeneutics’ explains:</a:t>
            </a:r>
          </a:p>
          <a:p>
            <a:pPr marL="0" indent="0" algn="ctr">
              <a:buNone/>
            </a:pPr>
            <a:r>
              <a:rPr lang="en-GB" dirty="0" smtClean="0"/>
              <a:t>‘it consists of human choices as manifestations of strategies constructed in response to the challenges of the socially shaped situation and where one has been placed. Human choices are more determined-though no less either-than the moves of card players are determined by the cards in their hand. A placing in a situation manipulates the distribution possibilities. It sets apart moves that are feasible from those that are not, and the more probable from the less probable. But it never eliminates choice altogether’.</a:t>
            </a:r>
            <a:endParaRPr lang="en-GB" dirty="0"/>
          </a:p>
        </p:txBody>
      </p:sp>
    </p:spTree>
    <p:extLst>
      <p:ext uri="{BB962C8B-B14F-4D97-AF65-F5344CB8AC3E}">
        <p14:creationId xmlns:p14="http://schemas.microsoft.com/office/powerpoint/2010/main" val="14847044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Zygmunt Bauman (2014, pp. 50-51)</a:t>
            </a:r>
          </a:p>
        </p:txBody>
      </p:sp>
      <p:sp>
        <p:nvSpPr>
          <p:cNvPr id="3" name="Content Placeholder 2"/>
          <p:cNvSpPr>
            <a:spLocks noGrp="1"/>
          </p:cNvSpPr>
          <p:nvPr>
            <p:ph idx="1"/>
          </p:nvPr>
        </p:nvSpPr>
        <p:spPr/>
        <p:txBody>
          <a:bodyPr/>
          <a:lstStyle/>
          <a:p>
            <a:r>
              <a:rPr lang="en-GB" dirty="0" smtClean="0"/>
              <a:t>What did that passage tell us?</a:t>
            </a:r>
          </a:p>
          <a:p>
            <a:r>
              <a:rPr lang="en-GB" dirty="0" smtClean="0">
                <a:solidFill>
                  <a:srgbClr val="FF0000"/>
                </a:solidFill>
              </a:rPr>
              <a:t>Task:</a:t>
            </a:r>
          </a:p>
          <a:p>
            <a:r>
              <a:rPr lang="en-GB" dirty="0" smtClean="0"/>
              <a:t>Discuss in small groups and feedback to the wider group</a:t>
            </a:r>
          </a:p>
          <a:p>
            <a:r>
              <a:rPr lang="en-GB" dirty="0" smtClean="0"/>
              <a:t>Be prepared to </a:t>
            </a:r>
          </a:p>
          <a:p>
            <a:pPr marL="845820" lvl="1" indent="-342900">
              <a:buFont typeface="+mj-lt"/>
              <a:buAutoNum type="arabicPeriod"/>
            </a:pPr>
            <a:r>
              <a:rPr lang="en-GB" dirty="0"/>
              <a:t>E</a:t>
            </a:r>
            <a:r>
              <a:rPr lang="en-GB" dirty="0" smtClean="0"/>
              <a:t>xplain your view and </a:t>
            </a:r>
          </a:p>
          <a:p>
            <a:pPr marL="845820" lvl="1" indent="-342900">
              <a:buFont typeface="+mj-lt"/>
              <a:buAutoNum type="arabicPeriod"/>
            </a:pPr>
            <a:r>
              <a:rPr lang="en-GB" dirty="0"/>
              <a:t>L</a:t>
            </a:r>
            <a:r>
              <a:rPr lang="en-GB" dirty="0" smtClean="0"/>
              <a:t>isten to others with a differing opinion</a:t>
            </a:r>
          </a:p>
          <a:p>
            <a:pPr marL="845820" lvl="1" indent="-342900">
              <a:buFont typeface="+mj-lt"/>
              <a:buAutoNum type="arabicPeriod"/>
            </a:pPr>
            <a:r>
              <a:rPr lang="en-GB" dirty="0" smtClean="0"/>
              <a:t>Be prepared to concede or reinterpret your original position or</a:t>
            </a:r>
          </a:p>
          <a:p>
            <a:pPr marL="845820" lvl="1" indent="-342900">
              <a:buFont typeface="+mj-lt"/>
              <a:buAutoNum type="arabicPeriod"/>
            </a:pPr>
            <a:r>
              <a:rPr lang="en-GB" dirty="0" smtClean="0"/>
              <a:t>If not to defend your view (professionally)</a:t>
            </a:r>
            <a:endParaRPr lang="en-GB" dirty="0"/>
          </a:p>
        </p:txBody>
      </p:sp>
    </p:spTree>
    <p:extLst>
      <p:ext uri="{BB962C8B-B14F-4D97-AF65-F5344CB8AC3E}">
        <p14:creationId xmlns:p14="http://schemas.microsoft.com/office/powerpoint/2010/main" val="37923972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Zygmunt Bauman (2014, pp. 50-51)</a:t>
            </a:r>
          </a:p>
        </p:txBody>
      </p:sp>
      <p:sp>
        <p:nvSpPr>
          <p:cNvPr id="3" name="Content Placeholder 2"/>
          <p:cNvSpPr>
            <a:spLocks noGrp="1"/>
          </p:cNvSpPr>
          <p:nvPr>
            <p:ph idx="1"/>
          </p:nvPr>
        </p:nvSpPr>
        <p:spPr/>
        <p:txBody>
          <a:bodyPr/>
          <a:lstStyle/>
          <a:p>
            <a:r>
              <a:rPr lang="en-GB" dirty="0" smtClean="0"/>
              <a:t>Clarifying the concept further Bauman offers the following </a:t>
            </a:r>
          </a:p>
          <a:p>
            <a:r>
              <a:rPr lang="en-GB" dirty="0" smtClean="0"/>
              <a:t>‘sociological hermeneutics’ demands that whenever we pursue the meaning of human thoughts or actions we ought to look into the socially shaped conditions of people whose thoughts or actions we intend to understand/explain’</a:t>
            </a:r>
          </a:p>
          <a:p>
            <a:r>
              <a:rPr lang="en-GB" dirty="0" smtClean="0"/>
              <a:t>Hermeneutics is primarily a sociological , not a semantic or philological operations (Bauman, 2014, p. 52)</a:t>
            </a:r>
          </a:p>
          <a:p>
            <a:r>
              <a:rPr lang="en-GB" dirty="0" smtClean="0"/>
              <a:t>Psycho-social meanings are derived from the sociological and therefore we must never lose sight of its central role of </a:t>
            </a:r>
          </a:p>
          <a:p>
            <a:pPr marL="0" indent="0" algn="ctr">
              <a:buNone/>
            </a:pPr>
            <a:r>
              <a:rPr lang="en-GB" dirty="0" smtClean="0"/>
              <a:t>‘(Social) </a:t>
            </a:r>
            <a:r>
              <a:rPr lang="en-GB" dirty="0" smtClean="0">
                <a:solidFill>
                  <a:srgbClr val="FF0000"/>
                </a:solidFill>
              </a:rPr>
              <a:t>Meaning</a:t>
            </a:r>
            <a:r>
              <a:rPr lang="en-GB" dirty="0" smtClean="0"/>
              <a:t>’</a:t>
            </a:r>
            <a:endParaRPr lang="en-GB" dirty="0"/>
          </a:p>
        </p:txBody>
      </p:sp>
    </p:spTree>
    <p:extLst>
      <p:ext uri="{BB962C8B-B14F-4D97-AF65-F5344CB8AC3E}">
        <p14:creationId xmlns:p14="http://schemas.microsoft.com/office/powerpoint/2010/main" val="28894717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2060"/>
                </a:solidFill>
              </a:rPr>
              <a:t>Key terminology task</a:t>
            </a:r>
            <a:endParaRPr lang="en-GB" dirty="0">
              <a:solidFill>
                <a:srgbClr val="002060"/>
              </a:solidFill>
            </a:endParaRPr>
          </a:p>
        </p:txBody>
      </p:sp>
      <p:sp>
        <p:nvSpPr>
          <p:cNvPr id="3" name="Content Placeholder 2"/>
          <p:cNvSpPr>
            <a:spLocks noGrp="1"/>
          </p:cNvSpPr>
          <p:nvPr>
            <p:ph idx="1"/>
          </p:nvPr>
        </p:nvSpPr>
        <p:spPr/>
        <p:txBody>
          <a:bodyPr/>
          <a:lstStyle/>
          <a:p>
            <a:r>
              <a:rPr lang="en-GB" dirty="0" smtClean="0"/>
              <a:t>In preparation for future sessions identify key terminology from this session, define and read wider so as to understand the context and use of such vocabulary e.g.</a:t>
            </a:r>
          </a:p>
          <a:p>
            <a:r>
              <a:rPr lang="en-GB" dirty="0" smtClean="0"/>
              <a:t>Hermeneutics</a:t>
            </a:r>
          </a:p>
          <a:p>
            <a:r>
              <a:rPr lang="en-GB" dirty="0" smtClean="0">
                <a:solidFill>
                  <a:srgbClr val="000000">
                    <a:lumMod val="65000"/>
                    <a:lumOff val="35000"/>
                  </a:srgbClr>
                </a:solidFill>
              </a:rPr>
              <a:t>Sociological </a:t>
            </a:r>
            <a:r>
              <a:rPr lang="en-GB" dirty="0">
                <a:solidFill>
                  <a:srgbClr val="000000">
                    <a:lumMod val="65000"/>
                    <a:lumOff val="35000"/>
                  </a:srgbClr>
                </a:solidFill>
              </a:rPr>
              <a:t>hermeneutics</a:t>
            </a:r>
            <a:endParaRPr lang="en-GB" dirty="0" smtClean="0"/>
          </a:p>
          <a:p>
            <a:r>
              <a:rPr lang="en-GB" dirty="0" smtClean="0">
                <a:solidFill>
                  <a:srgbClr val="000000">
                    <a:lumMod val="65000"/>
                    <a:lumOff val="35000"/>
                  </a:srgbClr>
                </a:solidFill>
              </a:rPr>
              <a:t>Sociological</a:t>
            </a:r>
          </a:p>
          <a:p>
            <a:r>
              <a:rPr lang="en-GB" dirty="0" smtClean="0"/>
              <a:t>MARKERS</a:t>
            </a:r>
            <a:endParaRPr lang="en-GB" dirty="0"/>
          </a:p>
          <a:p>
            <a:r>
              <a:rPr lang="en-GB" dirty="0" smtClean="0"/>
              <a:t>SPIDER</a:t>
            </a:r>
          </a:p>
          <a:p>
            <a:r>
              <a:rPr lang="en-GB" dirty="0" smtClean="0"/>
              <a:t>Scientific</a:t>
            </a:r>
          </a:p>
          <a:p>
            <a:r>
              <a:rPr lang="en-GB" dirty="0" smtClean="0"/>
              <a:t>Psychological</a:t>
            </a:r>
          </a:p>
          <a:p>
            <a:r>
              <a:rPr lang="en-GB" dirty="0" smtClean="0"/>
              <a:t>Etc.</a:t>
            </a:r>
          </a:p>
          <a:p>
            <a:endParaRPr lang="en-GB" dirty="0"/>
          </a:p>
        </p:txBody>
      </p:sp>
    </p:spTree>
    <p:extLst>
      <p:ext uri="{BB962C8B-B14F-4D97-AF65-F5344CB8AC3E}">
        <p14:creationId xmlns:p14="http://schemas.microsoft.com/office/powerpoint/2010/main" val="24511935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reference used</a:t>
            </a:r>
            <a:endParaRPr lang="en-GB" dirty="0"/>
          </a:p>
        </p:txBody>
      </p:sp>
      <p:sp>
        <p:nvSpPr>
          <p:cNvPr id="3" name="TextBox 2"/>
          <p:cNvSpPr txBox="1"/>
          <p:nvPr/>
        </p:nvSpPr>
        <p:spPr>
          <a:xfrm>
            <a:off x="4012163" y="1035698"/>
            <a:ext cx="6755364" cy="1754326"/>
          </a:xfrm>
          <a:prstGeom prst="rect">
            <a:avLst/>
          </a:prstGeom>
          <a:noFill/>
        </p:spPr>
        <p:txBody>
          <a:bodyPr wrap="square" rtlCol="0">
            <a:spAutoFit/>
          </a:bodyPr>
          <a:lstStyle/>
          <a:p>
            <a:r>
              <a:rPr lang="en-GB" dirty="0" smtClean="0"/>
              <a:t>Bauman, Z. (2014) What use is Sociology? Cambridge, UK. Polity Press.</a:t>
            </a:r>
          </a:p>
          <a:p>
            <a:r>
              <a:rPr lang="en-GB" dirty="0" smtClean="0"/>
              <a:t>Bourdieu, P. (1986) Language and Symbolic Power. Cambridge, UK. </a:t>
            </a:r>
            <a:r>
              <a:rPr lang="en-GB" smtClean="0"/>
              <a:t>Polity Press.</a:t>
            </a:r>
            <a:endParaRPr lang="en-GB" dirty="0" smtClean="0"/>
          </a:p>
          <a:p>
            <a:r>
              <a:rPr lang="en-GB" dirty="0" smtClean="0"/>
              <a:t>Thompson, N. (2018) Applied  Sociology. London, UK. Routledge. </a:t>
            </a:r>
          </a:p>
          <a:p>
            <a:endParaRPr lang="en-GB" dirty="0"/>
          </a:p>
        </p:txBody>
      </p:sp>
    </p:spTree>
    <p:extLst>
      <p:ext uri="{BB962C8B-B14F-4D97-AF65-F5344CB8AC3E}">
        <p14:creationId xmlns:p14="http://schemas.microsoft.com/office/powerpoint/2010/main" val="170046483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101</TotalTime>
  <Words>902</Words>
  <Application>Microsoft Office PowerPoint</Application>
  <PresentationFormat>Widescreen</PresentationFormat>
  <Paragraphs>120</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Corbel</vt:lpstr>
      <vt:lpstr>Wingdings 2</vt:lpstr>
      <vt:lpstr>Frame</vt:lpstr>
      <vt:lpstr>  Professional Practice in Advocacy </vt:lpstr>
      <vt:lpstr>Session 1: Applied Sociology:  Is this definition a sufficient enough definition?  </vt:lpstr>
      <vt:lpstr>Thompson (2018) argues that:</vt:lpstr>
      <vt:lpstr>Thompson (2018)</vt:lpstr>
      <vt:lpstr>Thompson (2018)</vt:lpstr>
      <vt:lpstr>Thompson (2018)</vt:lpstr>
      <vt:lpstr>Applied Sociology:   Agency</vt:lpstr>
      <vt:lpstr>Applied Sociology:  Is this definition a sufficient enough definition?  </vt:lpstr>
      <vt:lpstr>Study</vt:lpstr>
      <vt:lpstr>Applied Sociology:  Is this definition a sufficient enough definition?  </vt:lpstr>
      <vt:lpstr>Society</vt:lpstr>
      <vt:lpstr>SPIDER Model</vt:lpstr>
      <vt:lpstr>SPIDER Model</vt:lpstr>
      <vt:lpstr>Sociology &amp; Meaning</vt:lpstr>
      <vt:lpstr>Sociology &amp; Meaning</vt:lpstr>
      <vt:lpstr>Zygmunt Bauman (2014, pp. 50-51)</vt:lpstr>
      <vt:lpstr>Zygmunt Bauman (2014, pp. 50-51)</vt:lpstr>
      <vt:lpstr>Zygmunt Bauman (2014, pp. 50-51)</vt:lpstr>
      <vt:lpstr>Key terminology task</vt:lpstr>
      <vt:lpstr>Sources of reference used</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Phill Morgan</dc:creator>
  <cp:lastModifiedBy>Phill Morgan</cp:lastModifiedBy>
  <cp:revision>13</cp:revision>
  <dcterms:created xsi:type="dcterms:W3CDTF">2017-10-19T14:27:44Z</dcterms:created>
  <dcterms:modified xsi:type="dcterms:W3CDTF">2017-10-19T16:10:58Z</dcterms:modified>
</cp:coreProperties>
</file>