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CCFF"/>
    <a:srgbClr val="CCECFF"/>
    <a:srgbClr val="FFCCCC"/>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637" autoAdjust="0"/>
  </p:normalViewPr>
  <p:slideViewPr>
    <p:cSldViewPr snapToGrid="0">
      <p:cViewPr varScale="1">
        <p:scale>
          <a:sx n="63" d="100"/>
          <a:sy n="63" d="100"/>
        </p:scale>
        <p:origin x="8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8C7BA-812F-45ED-97AC-EF97440FDAF5}" type="datetimeFigureOut">
              <a:rPr lang="en-IN" smtClean="0"/>
              <a:t>23-06-2026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A0E8E1-F790-44E3-973B-08048EA1EC6F}" type="slidenum">
              <a:rPr lang="en-IN" smtClean="0"/>
              <a:t>‹#›</a:t>
            </a:fld>
            <a:endParaRPr lang="en-IN"/>
          </a:p>
        </p:txBody>
      </p:sp>
    </p:spTree>
    <p:extLst>
      <p:ext uri="{BB962C8B-B14F-4D97-AF65-F5344CB8AC3E}">
        <p14:creationId xmlns:p14="http://schemas.microsoft.com/office/powerpoint/2010/main" val="1426195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lecture focuses on the ways in which health, well-being and sustainable development are now becoming increasingly </a:t>
            </a:r>
            <a:r>
              <a:rPr lang="en-IN" sz="1200" b="0" i="0" u="none" strike="noStrike" kern="1200" dirty="0" err="1">
                <a:solidFill>
                  <a:schemeClr val="tx1"/>
                </a:solidFill>
                <a:effectLst/>
                <a:latin typeface="+mn-lt"/>
                <a:ea typeface="+mn-ea"/>
                <a:cs typeface="+mn-cs"/>
              </a:rPr>
              <a:t>intertangled</a:t>
            </a:r>
            <a:r>
              <a:rPr lang="en-IN" sz="1200" b="0" i="0" u="none" strike="noStrike" kern="1200" dirty="0">
                <a:solidFill>
                  <a:schemeClr val="tx1"/>
                </a:solidFill>
                <a:effectLst/>
                <a:latin typeface="+mn-lt"/>
                <a:ea typeface="+mn-ea"/>
                <a:cs typeface="+mn-cs"/>
              </a:rPr>
              <a:t> in today's UK health and social care. There is an increased demand for health care, coupled with an ageing population of more than 11 million individuals aged 65 years and over, and increasing rates of long-term conditions that need integrated solutions. Theories, policies and actions for prevention, sustainability, and equity are considered.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2</a:t>
            </a:fld>
            <a:endParaRPr lang="en-IN"/>
          </a:p>
        </p:txBody>
      </p:sp>
    </p:spTree>
    <p:extLst>
      <p:ext uri="{BB962C8B-B14F-4D97-AF65-F5344CB8AC3E}">
        <p14:creationId xmlns:p14="http://schemas.microsoft.com/office/powerpoint/2010/main" val="1273937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is not a state of absence of disease, but also involves physical, mental and social good health. Well-being can be referred to as the degree of quality of life of an individual, including emotional resilience, social well-being and level of satisfaction with life (Sophie</a:t>
            </a:r>
            <a:r>
              <a:rPr lang="en-IN" sz="1200" b="0" i="1" u="none" strike="noStrike" kern="1200" dirty="0">
                <a:solidFill>
                  <a:schemeClr val="tx1"/>
                </a:solidFill>
                <a:effectLst/>
                <a:latin typeface="+mn-lt"/>
                <a:ea typeface="+mn-ea"/>
                <a:cs typeface="+mn-cs"/>
              </a:rPr>
              <a:t> et al., </a:t>
            </a:r>
            <a:r>
              <a:rPr lang="en-IN" sz="1200" b="0" i="0" u="none" strike="noStrike" kern="1200" dirty="0">
                <a:solidFill>
                  <a:schemeClr val="tx1"/>
                </a:solidFill>
                <a:effectLst/>
                <a:latin typeface="+mn-lt"/>
                <a:ea typeface="+mn-ea"/>
                <a:cs typeface="+mn-cs"/>
              </a:rPr>
              <a:t>2022). The holistic approach involves taking into consideration the effect of housing, education, employment, and the environment on health. In the UK, the average life span is greater than 80, but there is considerable disparity. To design services for addressing wider determinants to treat disease, they need to understand these concepts.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3</a:t>
            </a:fld>
            <a:endParaRPr lang="en-IN"/>
          </a:p>
        </p:txBody>
      </p:sp>
    </p:spTree>
    <p:extLst>
      <p:ext uri="{BB962C8B-B14F-4D97-AF65-F5344CB8AC3E}">
        <p14:creationId xmlns:p14="http://schemas.microsoft.com/office/powerpoint/2010/main" val="3111920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Whole health and well-being practices aim to connect health, social assistance, mental health and community services. Whereas an integrated system looks at prevention, early incidence creation, as well as person-centred care in addition to treatment, only the essential. 42 England Integrated Care Systems (ICS) promote system-wide working between the providers and local authorities (NHS England, 2022). Social prescribing schemes bring people to exercise groups, volunteering schemes and wellbeing schemes.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4</a:t>
            </a:fld>
            <a:endParaRPr lang="en-IN"/>
          </a:p>
        </p:txBody>
      </p:sp>
    </p:spTree>
    <p:extLst>
      <p:ext uri="{BB962C8B-B14F-4D97-AF65-F5344CB8AC3E}">
        <p14:creationId xmlns:p14="http://schemas.microsoft.com/office/powerpoint/2010/main" val="4080984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a:t>
            </a:r>
            <a:r>
              <a:rPr lang="en-IN" sz="1200" b="0" i="0" u="none" strike="noStrike" kern="1200" dirty="0" err="1">
                <a:solidFill>
                  <a:schemeClr val="tx1"/>
                </a:solidFill>
                <a:effectLst/>
                <a:latin typeface="+mn-lt"/>
                <a:ea typeface="+mn-ea"/>
                <a:cs typeface="+mn-cs"/>
              </a:rPr>
              <a:t>Biopsychosocial</a:t>
            </a:r>
            <a:r>
              <a:rPr lang="en-IN" sz="1200" b="0" i="0" u="none" strike="noStrike" kern="1200" dirty="0">
                <a:solidFill>
                  <a:schemeClr val="tx1"/>
                </a:solidFill>
                <a:effectLst/>
                <a:latin typeface="+mn-lt"/>
                <a:ea typeface="+mn-ea"/>
                <a:cs typeface="+mn-cs"/>
              </a:rPr>
              <a:t> Model shows that health outcomes are the result of biological, psychological and social factors (Bolton, 2023. The Ecological Model broadens this by introducing the inter-personal, the organisational, the community and the policy setting. The Holistic Model is the treatment of a whole person, not just symptoms. These are frameworks that facilitate good planning for services and </a:t>
            </a:r>
            <a:r>
              <a:rPr lang="en-IN" sz="1200" b="0" i="0" u="none" strike="noStrike" kern="1200" dirty="0" err="1">
                <a:solidFill>
                  <a:schemeClr val="tx1"/>
                </a:solidFill>
                <a:effectLst/>
                <a:latin typeface="+mn-lt"/>
                <a:ea typeface="+mn-ea"/>
                <a:cs typeface="+mn-cs"/>
              </a:rPr>
              <a:t>interprofessional</a:t>
            </a:r>
            <a:r>
              <a:rPr lang="en-IN" sz="1200" b="0" i="0" u="none" strike="noStrike" kern="1200" dirty="0">
                <a:solidFill>
                  <a:schemeClr val="tx1"/>
                </a:solidFill>
                <a:effectLst/>
                <a:latin typeface="+mn-lt"/>
                <a:ea typeface="+mn-ea"/>
                <a:cs typeface="+mn-cs"/>
              </a:rPr>
              <a:t> practice (Geer, 2024). Obesity treatment generally involves some sort of medical intervention, behaviour modification, family involvement and environmental modification.</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5</a:t>
            </a:fld>
            <a:endParaRPr lang="en-IN"/>
          </a:p>
        </p:txBody>
      </p:sp>
    </p:spTree>
    <p:extLst>
      <p:ext uri="{BB962C8B-B14F-4D97-AF65-F5344CB8AC3E}">
        <p14:creationId xmlns:p14="http://schemas.microsoft.com/office/powerpoint/2010/main" val="2952320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United Nations Sustainable Development Goals provide a global vision for good health and well-being, and ensuring the future generation (</a:t>
            </a:r>
            <a:r>
              <a:rPr lang="en-IN" sz="1200" b="0" i="0" u="none" strike="noStrike" kern="1200" dirty="0" err="1">
                <a:solidFill>
                  <a:schemeClr val="tx1"/>
                </a:solidFill>
                <a:effectLst/>
                <a:latin typeface="+mn-lt"/>
                <a:ea typeface="+mn-ea"/>
                <a:cs typeface="+mn-cs"/>
              </a:rPr>
              <a:t>Sorooshian</a:t>
            </a:r>
            <a:r>
              <a:rPr lang="en-IN" sz="1200" b="0" i="0" u="none" strike="noStrike" kern="1200" dirty="0">
                <a:solidFill>
                  <a:schemeClr val="tx1"/>
                </a:solidFill>
                <a:effectLst/>
                <a:latin typeface="+mn-lt"/>
                <a:ea typeface="+mn-ea"/>
                <a:cs typeface="+mn-cs"/>
              </a:rPr>
              <a:t>, 2024). Goal 3 is about ensuring healthy lives through well-being for all ages. On a national level in the UK, making healthcare sustainable involves the prevention of diseases, the reduction of inequalities and minimising environmental damage. The NHS is seeking to become a ‘Net-zero’ organisation by 2045.</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6</a:t>
            </a:fld>
            <a:endParaRPr lang="en-IN"/>
          </a:p>
        </p:txBody>
      </p:sp>
    </p:spTree>
    <p:extLst>
      <p:ext uri="{BB962C8B-B14F-4D97-AF65-F5344CB8AC3E}">
        <p14:creationId xmlns:p14="http://schemas.microsoft.com/office/powerpoint/2010/main" val="1828559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development and implementation of the structure of health policy and governance have many consequences when it comes to the funding and provision of healthcare. The NHS’s Long Term Plan promotes innovation, personalised and integrated care and prevention services. The Health and Care Act of 2022 is designed to enhance collaboration in the framework of ICS (Thomson, 2024). The Health in All Policies approach is now expanded internationally, suggesting that policymakers should consider the implications of their decisions made in the housing and education fields and other sectors on public health.</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7</a:t>
            </a:fld>
            <a:endParaRPr lang="en-IN"/>
          </a:p>
        </p:txBody>
      </p:sp>
    </p:spTree>
    <p:extLst>
      <p:ext uri="{BB962C8B-B14F-4D97-AF65-F5344CB8AC3E}">
        <p14:creationId xmlns:p14="http://schemas.microsoft.com/office/powerpoint/2010/main" val="1836048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Examples of service delivery are presented with a focus on integration of health, wellbeing and sustainability. A family-focused intervention to help people become healthier through Change4Life (healthier eating and physical activity). The NHS Health Checks programme aims to detect any risks of cardiovascular disease among adults ranging from 40 to 74 years before contracting a serious health problem (NHS, England, 2023). Telemedicine is suitable for rural and underprivileged populations. The NHS Diabetes Prevention Programme is an education-based programme that will lead to behaviour change.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8</a:t>
            </a:fld>
            <a:endParaRPr lang="en-IN"/>
          </a:p>
        </p:txBody>
      </p:sp>
    </p:spTree>
    <p:extLst>
      <p:ext uri="{BB962C8B-B14F-4D97-AF65-F5344CB8AC3E}">
        <p14:creationId xmlns:p14="http://schemas.microsoft.com/office/powerpoint/2010/main" val="22977090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Public health programs have been one of the key factors in improving the health status and burden of a population. The initiative Change4Life has promoted healthier lifestyles and provided educational materials for this purpose (GOV.UK, 2025). Vaccination programs aimed at preventing communicable diseases have saved many lives and decreased the burden on the healthcare system. Laws that restrict smoking have resulted in the reduction of the detrimental impact of smoking.</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9</a:t>
            </a:fld>
            <a:endParaRPr lang="en-IN"/>
          </a:p>
        </p:txBody>
      </p:sp>
    </p:spTree>
    <p:extLst>
      <p:ext uri="{BB962C8B-B14F-4D97-AF65-F5344CB8AC3E}">
        <p14:creationId xmlns:p14="http://schemas.microsoft.com/office/powerpoint/2010/main" val="4123014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While everyone is catered for in the UK, there is still a high amount of inequality when it comes to health and healthcare (</a:t>
            </a:r>
            <a:r>
              <a:rPr lang="en-IN" sz="1200" b="0" i="0" u="none" strike="noStrike" kern="1200" dirty="0" err="1">
                <a:solidFill>
                  <a:schemeClr val="tx1"/>
                </a:solidFill>
                <a:effectLst/>
                <a:latin typeface="+mn-lt"/>
                <a:ea typeface="+mn-ea"/>
                <a:cs typeface="+mn-cs"/>
              </a:rPr>
              <a:t>Heaslip</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et al.</a:t>
            </a:r>
            <a:r>
              <a:rPr lang="en-IN" sz="1200" b="0" i="0" u="none" strike="noStrike" kern="1200" dirty="0">
                <a:solidFill>
                  <a:schemeClr val="tx1"/>
                </a:solidFill>
                <a:effectLst/>
                <a:latin typeface="+mn-lt"/>
                <a:ea typeface="+mn-ea"/>
                <a:cs typeface="+mn-cs"/>
              </a:rPr>
              <a:t>, 2022). Those in deprived communities are likely to suffer ill health and have a shorter life span. Language, cultural and service-related barriers could be faced by ethnic minorities. Digital exclusion refers to those who are not internet-connected or have limited or non-existent digital skills. Strategies that focus on targeted interventions, outreach and inclusive healthcare delivery set targets to help minimise these differences.</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10</a:t>
            </a:fld>
            <a:endParaRPr lang="en-IN"/>
          </a:p>
        </p:txBody>
      </p:sp>
    </p:spTree>
    <p:extLst>
      <p:ext uri="{BB962C8B-B14F-4D97-AF65-F5344CB8AC3E}">
        <p14:creationId xmlns:p14="http://schemas.microsoft.com/office/powerpoint/2010/main" val="4178445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Modern health and social care is underpinned by aspects of health, well-being and sustainable development. Theoretical models, policies and public health programs facilitate efficiency, prevention and person-centred care by supporting integrated approaches. Electronic voting offers a key tool to help achieve that objective in Goal 3 of the Sustainable Development Goals to improve health and address inequalities.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2A0E8E1-F790-44E3-973B-08048EA1EC6F}" type="slidenum">
              <a:rPr lang="en-IN" smtClean="0"/>
              <a:t>11</a:t>
            </a:fld>
            <a:endParaRPr lang="en-IN"/>
          </a:p>
        </p:txBody>
      </p:sp>
    </p:spTree>
    <p:extLst>
      <p:ext uri="{BB962C8B-B14F-4D97-AF65-F5344CB8AC3E}">
        <p14:creationId xmlns:p14="http://schemas.microsoft.com/office/powerpoint/2010/main" val="3193271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5302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1277315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1219042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8C6C87-E3FF-43B5-817A-F8EA6C893D41}" type="datetimeFigureOut">
              <a:rPr lang="en-IN" smtClean="0"/>
              <a:t>23-06-2026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3173664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8C6C87-E3FF-43B5-817A-F8EA6C893D41}" type="datetimeFigureOut">
              <a:rPr lang="en-IN" smtClean="0"/>
              <a:t>23-06-2026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820753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8C6C87-E3FF-43B5-817A-F8EA6C893D41}" type="datetimeFigureOut">
              <a:rPr lang="en-IN" smtClean="0"/>
              <a:t>23-06-2026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798890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8C6C87-E3FF-43B5-817A-F8EA6C893D41}" type="datetimeFigureOut">
              <a:rPr lang="en-IN" smtClean="0"/>
              <a:t>23-06-2026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1335741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8C6C87-E3FF-43B5-817A-F8EA6C893D41}" type="datetimeFigureOut">
              <a:rPr lang="en-IN" smtClean="0"/>
              <a:t>23-06-2026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1910379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8C6C87-E3FF-43B5-817A-F8EA6C893D41}" type="datetimeFigureOut">
              <a:rPr lang="en-IN" smtClean="0"/>
              <a:t>23-06-2026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3767326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38C6C87-E3FF-43B5-817A-F8EA6C893D41}" type="datetimeFigureOut">
              <a:rPr lang="en-IN" smtClean="0"/>
              <a:t>23-06-2026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293028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3009151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7577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2465908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7438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1839280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319916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C6C87-E3FF-43B5-817A-F8EA6C893D41}"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06BC3-3244-46A5-B4A9-BEB6B701184C}" type="slidenum">
              <a:rPr lang="en-IN" smtClean="0"/>
              <a:t>‹#›</a:t>
            </a:fld>
            <a:endParaRPr lang="en-IN"/>
          </a:p>
        </p:txBody>
      </p:sp>
    </p:spTree>
    <p:extLst>
      <p:ext uri="{BB962C8B-B14F-4D97-AF65-F5344CB8AC3E}">
        <p14:creationId xmlns:p14="http://schemas.microsoft.com/office/powerpoint/2010/main" val="1490698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38C6C87-E3FF-43B5-817A-F8EA6C893D41}" type="datetimeFigureOut">
              <a:rPr lang="en-IN" smtClean="0"/>
              <a:t>23-06-2026</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E806BC3-3244-46A5-B4A9-BEB6B701184C}" type="slidenum">
              <a:rPr lang="en-IN" smtClean="0"/>
              <a:t>‹#›</a:t>
            </a:fld>
            <a:endParaRPr lang="en-IN"/>
          </a:p>
        </p:txBody>
      </p:sp>
    </p:spTree>
    <p:extLst>
      <p:ext uri="{BB962C8B-B14F-4D97-AF65-F5344CB8AC3E}">
        <p14:creationId xmlns:p14="http://schemas.microsoft.com/office/powerpoint/2010/main" val="29534012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2968/pnur.2022.33.2.72" TargetMode="External"/><Relationship Id="rId13" Type="http://schemas.openxmlformats.org/officeDocument/2006/relationships/hyperlink" Target="https://doi.org/10.3390/su16114859" TargetMode="External"/><Relationship Id="rId3" Type="http://schemas.openxmlformats.org/officeDocument/2006/relationships/hyperlink" Target="https://doi.org/10.1136/bmjgh-2019-001445" TargetMode="External"/><Relationship Id="rId7" Type="http://schemas.openxmlformats.org/officeDocument/2006/relationships/hyperlink" Target="https://www.legislation.gov.uk/ukpga/2022/31/contents" TargetMode="External"/><Relationship Id="rId12" Type="http://schemas.openxmlformats.org/officeDocument/2006/relationships/hyperlink" Target="https://www.mdpi.com/2072-6643/18/3/382" TargetMode="External"/><Relationship Id="rId2" Type="http://schemas.openxmlformats.org/officeDocument/2006/relationships/hyperlink" Target="https://www.arenasolutions.com/resources/glossary/sustainable-development-goals/" TargetMode="External"/><Relationship Id="rId1" Type="http://schemas.openxmlformats.org/officeDocument/2006/relationships/slideLayout" Target="../slideLayouts/slideLayout2.xml"/><Relationship Id="rId6" Type="http://schemas.openxmlformats.org/officeDocument/2006/relationships/hyperlink" Target="https://www.gov.uk/government/news/new-change4life-campaign-encourages-parents-to-be-food-smart" TargetMode="External"/><Relationship Id="rId11" Type="http://schemas.openxmlformats.org/officeDocument/2006/relationships/hyperlink" Target="https://flourish.co.uk/community/person-centred-care/" TargetMode="External"/><Relationship Id="rId5" Type="http://schemas.openxmlformats.org/officeDocument/2006/relationships/hyperlink" Target="https://doi.org/10.4103/jimph.jimph_29_24" TargetMode="External"/><Relationship Id="rId10" Type="http://schemas.openxmlformats.org/officeDocument/2006/relationships/hyperlink" Target="https://doi.org/10.3390/su17115063" TargetMode="External"/><Relationship Id="rId4" Type="http://schemas.openxmlformats.org/officeDocument/2006/relationships/hyperlink" Target="https://doi.org/10.1017/s0033291723002660" TargetMode="External"/><Relationship Id="rId9" Type="http://schemas.openxmlformats.org/officeDocument/2006/relationships/hyperlink" Target="https://doi.org/10.1007/978-3-031-07127-0_5"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3389/fpsyt.2025.1600094" TargetMode="External"/><Relationship Id="rId13" Type="http://schemas.openxmlformats.org/officeDocument/2006/relationships/hyperlink" Target="https://doi.org/10.7861/clinmed.2022-news-concept" TargetMode="External"/><Relationship Id="rId3" Type="http://schemas.openxmlformats.org/officeDocument/2006/relationships/hyperlink" Target="https://www.england.nhs.uk/integratedcare/what-is-integrated-care/" TargetMode="External"/><Relationship Id="rId7" Type="http://schemas.openxmlformats.org/officeDocument/2006/relationships/hyperlink" Target="https://doi.org/10.1108/f-01-2025-0002" TargetMode="External"/><Relationship Id="rId12" Type="http://schemas.openxmlformats.org/officeDocument/2006/relationships/hyperlink" Target="https://www.aihr.com/blog/total-wellbeing/" TargetMode="External"/><Relationship Id="rId2" Type="http://schemas.openxmlformats.org/officeDocument/2006/relationships/hyperlink" Target="https://doi.org/10.59298/rijses/2024/411316" TargetMode="External"/><Relationship Id="rId1" Type="http://schemas.openxmlformats.org/officeDocument/2006/relationships/slideLayout" Target="../slideLayouts/slideLayout2.xml"/><Relationship Id="rId6" Type="http://schemas.openxmlformats.org/officeDocument/2006/relationships/hyperlink" Target="https://doi.org/10.1177/22799036231181210" TargetMode="External"/><Relationship Id="rId11" Type="http://schemas.openxmlformats.org/officeDocument/2006/relationships/hyperlink" Target="https://doi.org/10.3389/fpubh.2023.1286479" TargetMode="External"/><Relationship Id="rId5" Type="http://schemas.openxmlformats.org/officeDocument/2006/relationships/hyperlink" Target="https://www.nhs.uk/healthier-families/" TargetMode="External"/><Relationship Id="rId10" Type="http://schemas.openxmlformats.org/officeDocument/2006/relationships/hyperlink" Target="https://doi.org/10.1016/j.jclepro.2024.142272" TargetMode="External"/><Relationship Id="rId4" Type="http://schemas.openxmlformats.org/officeDocument/2006/relationships/hyperlink" Target="https://www.nhs.uk/tests-and-treatments/nhs-health-check/" TargetMode="External"/><Relationship Id="rId9" Type="http://schemas.openxmlformats.org/officeDocument/2006/relationships/hyperlink" Target="https://doi.org/10.1007/s10902-022-00544-z" TargetMode="External"/><Relationship Id="rId14" Type="http://schemas.openxmlformats.org/officeDocument/2006/relationships/hyperlink" Target="https://doi.org/10.1186/s12912-022-0097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11416" y="237253"/>
            <a:ext cx="3327255" cy="1256697"/>
          </a:xfrm>
          <a:prstGeom prst="rect">
            <a:avLst/>
          </a:prstGeom>
        </p:spPr>
      </p:pic>
      <p:sp>
        <p:nvSpPr>
          <p:cNvPr id="5" name="TextBox 4"/>
          <p:cNvSpPr txBox="1"/>
          <p:nvPr/>
        </p:nvSpPr>
        <p:spPr>
          <a:xfrm>
            <a:off x="607961" y="1854559"/>
            <a:ext cx="10934164" cy="4651979"/>
          </a:xfrm>
          <a:prstGeom prst="rect">
            <a:avLst/>
          </a:prstGeom>
          <a:solidFill>
            <a:schemeClr val="tx1">
              <a:lumMod val="85000"/>
            </a:schemeClr>
          </a:solidFill>
        </p:spPr>
        <p:txBody>
          <a:bodyPr wrap="square" rtlCol="0">
            <a:spAutoFit/>
          </a:bodyPr>
          <a:lstStyle/>
          <a:p>
            <a:pPr algn="ctr">
              <a:lnSpc>
                <a:spcPct val="150000"/>
              </a:lnSpc>
            </a:pPr>
            <a:r>
              <a:rPr lang="en-GB" sz="2000" b="1" dirty="0">
                <a:solidFill>
                  <a:schemeClr val="bg1"/>
                </a:solidFill>
                <a:latin typeface="Arial" panose="020B0604020202020204" pitchFamily="34" charset="0"/>
                <a:cs typeface="Arial" panose="020B0604020202020204" pitchFamily="34" charset="0"/>
              </a:rPr>
              <a:t>Student Name: </a:t>
            </a:r>
            <a:r>
              <a:rPr lang="en-GB" sz="2000" dirty="0" err="1">
                <a:solidFill>
                  <a:schemeClr val="bg1"/>
                </a:solidFill>
                <a:latin typeface="Arial" panose="020B0604020202020204" pitchFamily="34" charset="0"/>
                <a:cs typeface="Arial" panose="020B0604020202020204" pitchFamily="34" charset="0"/>
              </a:rPr>
              <a:t>Catalin</a:t>
            </a:r>
            <a:r>
              <a:rPr lang="en-GB" sz="2000" dirty="0">
                <a:solidFill>
                  <a:schemeClr val="bg1"/>
                </a:solidFill>
                <a:latin typeface="Arial" panose="020B0604020202020204" pitchFamily="34" charset="0"/>
                <a:cs typeface="Arial" panose="020B0604020202020204" pitchFamily="34" charset="0"/>
              </a:rPr>
              <a:t> Stan</a:t>
            </a:r>
          </a:p>
          <a:p>
            <a:pPr algn="ctr">
              <a:lnSpc>
                <a:spcPct val="150000"/>
              </a:lnSpc>
            </a:pPr>
            <a:r>
              <a:rPr lang="en-GB" sz="2000" b="1" dirty="0">
                <a:solidFill>
                  <a:schemeClr val="bg1"/>
                </a:solidFill>
                <a:latin typeface="Arial" panose="020B0604020202020204" pitchFamily="34" charset="0"/>
                <a:cs typeface="Arial" panose="020B0604020202020204" pitchFamily="34" charset="0"/>
              </a:rPr>
              <a:t>Student ID Number:</a:t>
            </a:r>
            <a:endParaRPr lang="en-IN" sz="2000" dirty="0">
              <a:solidFill>
                <a:schemeClr val="bg1"/>
              </a:solidFill>
              <a:latin typeface="Arial" panose="020B0604020202020204" pitchFamily="34" charset="0"/>
              <a:cs typeface="Arial" panose="020B0604020202020204" pitchFamily="34" charset="0"/>
            </a:endParaRPr>
          </a:p>
          <a:p>
            <a:pPr algn="ctr">
              <a:lnSpc>
                <a:spcPct val="150000"/>
              </a:lnSpc>
            </a:pPr>
            <a:r>
              <a:rPr lang="en-GB" sz="2000" b="1" dirty="0">
                <a:solidFill>
                  <a:schemeClr val="bg1"/>
                </a:solidFill>
                <a:latin typeface="Arial" panose="020B0604020202020204" pitchFamily="34" charset="0"/>
                <a:cs typeface="Arial" panose="020B0604020202020204" pitchFamily="34" charset="0"/>
              </a:rPr>
              <a:t> </a:t>
            </a:r>
            <a:endParaRPr lang="en-IN" sz="2000" dirty="0">
              <a:solidFill>
                <a:schemeClr val="bg1"/>
              </a:solidFill>
              <a:latin typeface="Arial" panose="020B0604020202020204" pitchFamily="34" charset="0"/>
              <a:cs typeface="Arial" panose="020B0604020202020204" pitchFamily="34" charset="0"/>
            </a:endParaRPr>
          </a:p>
          <a:p>
            <a:pPr algn="ctr">
              <a:lnSpc>
                <a:spcPct val="150000"/>
              </a:lnSpc>
            </a:pPr>
            <a:r>
              <a:rPr lang="en-GB" sz="2000" b="1" dirty="0">
                <a:solidFill>
                  <a:schemeClr val="bg1"/>
                </a:solidFill>
                <a:latin typeface="Arial" panose="020B0604020202020204" pitchFamily="34" charset="0"/>
                <a:cs typeface="Arial" panose="020B0604020202020204" pitchFamily="34" charset="0"/>
              </a:rPr>
              <a:t>Lecturer’s Name: </a:t>
            </a:r>
            <a:r>
              <a:rPr lang="en-GB" sz="2000" dirty="0" err="1">
                <a:solidFill>
                  <a:schemeClr val="bg1"/>
                </a:solidFill>
                <a:latin typeface="Arial" panose="020B0604020202020204" pitchFamily="34" charset="0"/>
                <a:cs typeface="Arial" panose="020B0604020202020204" pitchFamily="34" charset="0"/>
              </a:rPr>
              <a:t>Parese</a:t>
            </a:r>
            <a:r>
              <a:rPr lang="en-GB" sz="2000" dirty="0">
                <a:solidFill>
                  <a:schemeClr val="bg1"/>
                </a:solidFill>
                <a:latin typeface="Arial" panose="020B0604020202020204" pitchFamily="34" charset="0"/>
                <a:cs typeface="Arial" panose="020B0604020202020204" pitchFamily="34" charset="0"/>
              </a:rPr>
              <a:t> Ahmed, Philip Jones, Samuel </a:t>
            </a:r>
            <a:r>
              <a:rPr lang="en-GB" sz="2000" dirty="0" err="1">
                <a:solidFill>
                  <a:schemeClr val="bg1"/>
                </a:solidFill>
                <a:latin typeface="Arial" panose="020B0604020202020204" pitchFamily="34" charset="0"/>
                <a:cs typeface="Arial" panose="020B0604020202020204" pitchFamily="34" charset="0"/>
              </a:rPr>
              <a:t>Assan</a:t>
            </a:r>
            <a:r>
              <a:rPr lang="en-GB" sz="2000" dirty="0">
                <a:solidFill>
                  <a:schemeClr val="bg1"/>
                </a:solidFill>
                <a:latin typeface="Arial" panose="020B0604020202020204" pitchFamily="34" charset="0"/>
                <a:cs typeface="Arial" panose="020B0604020202020204" pitchFamily="34" charset="0"/>
              </a:rPr>
              <a:t> and </a:t>
            </a:r>
            <a:r>
              <a:rPr lang="en-GB" sz="2000" dirty="0" err="1">
                <a:solidFill>
                  <a:schemeClr val="bg1"/>
                </a:solidFill>
                <a:latin typeface="Arial" panose="020B0604020202020204" pitchFamily="34" charset="0"/>
                <a:cs typeface="Arial" panose="020B0604020202020204" pitchFamily="34" charset="0"/>
              </a:rPr>
              <a:t>Junaid</a:t>
            </a:r>
            <a:r>
              <a:rPr lang="en-GB" sz="2000" dirty="0">
                <a:solidFill>
                  <a:schemeClr val="bg1"/>
                </a:solidFill>
                <a:latin typeface="Arial" panose="020B0604020202020204" pitchFamily="34" charset="0"/>
                <a:cs typeface="Arial" panose="020B0604020202020204" pitchFamily="34" charset="0"/>
              </a:rPr>
              <a:t> Shaikh</a:t>
            </a:r>
            <a:endParaRPr lang="en-IN" sz="2000" dirty="0">
              <a:solidFill>
                <a:schemeClr val="bg1"/>
              </a:solidFill>
              <a:latin typeface="Arial" panose="020B0604020202020204" pitchFamily="34" charset="0"/>
              <a:cs typeface="Arial" panose="020B0604020202020204" pitchFamily="34" charset="0"/>
            </a:endParaRPr>
          </a:p>
          <a:p>
            <a:pPr algn="ctr">
              <a:lnSpc>
                <a:spcPct val="150000"/>
              </a:lnSpc>
            </a:pPr>
            <a:r>
              <a:rPr lang="en-GB" sz="2000" b="1" dirty="0">
                <a:solidFill>
                  <a:schemeClr val="bg1"/>
                </a:solidFill>
                <a:latin typeface="Arial" panose="020B0604020202020204" pitchFamily="34" charset="0"/>
                <a:cs typeface="Arial" panose="020B0604020202020204" pitchFamily="34" charset="0"/>
              </a:rPr>
              <a:t> </a:t>
            </a:r>
            <a:endParaRPr lang="en-IN" sz="2000" dirty="0">
              <a:solidFill>
                <a:schemeClr val="bg1"/>
              </a:solidFill>
              <a:latin typeface="Arial" panose="020B0604020202020204" pitchFamily="34" charset="0"/>
              <a:cs typeface="Arial" panose="020B0604020202020204" pitchFamily="34" charset="0"/>
            </a:endParaRPr>
          </a:p>
          <a:p>
            <a:pPr algn="ctr">
              <a:lnSpc>
                <a:spcPct val="150000"/>
              </a:lnSpc>
            </a:pPr>
            <a:r>
              <a:rPr lang="en-GB" sz="2000" b="1" dirty="0">
                <a:solidFill>
                  <a:schemeClr val="bg1"/>
                </a:solidFill>
                <a:latin typeface="Arial" panose="020B0604020202020204" pitchFamily="34" charset="0"/>
                <a:cs typeface="Arial" panose="020B0604020202020204" pitchFamily="34" charset="0"/>
              </a:rPr>
              <a:t>Module Name: </a:t>
            </a:r>
            <a:r>
              <a:rPr lang="en-GB" sz="2000" dirty="0">
                <a:solidFill>
                  <a:schemeClr val="bg1"/>
                </a:solidFill>
                <a:latin typeface="Arial" panose="020B0604020202020204" pitchFamily="34" charset="0"/>
                <a:cs typeface="Arial" panose="020B0604020202020204" pitchFamily="34" charset="0"/>
              </a:rPr>
              <a:t>Health, Wellbeing and Sustainable Development</a:t>
            </a:r>
            <a:endParaRPr lang="en-IN" sz="2000" dirty="0">
              <a:solidFill>
                <a:schemeClr val="bg1"/>
              </a:solidFill>
              <a:latin typeface="Arial" panose="020B0604020202020204" pitchFamily="34" charset="0"/>
              <a:cs typeface="Arial" panose="020B0604020202020204" pitchFamily="34" charset="0"/>
            </a:endParaRPr>
          </a:p>
          <a:p>
            <a:pPr algn="ctr">
              <a:lnSpc>
                <a:spcPct val="150000"/>
              </a:lnSpc>
            </a:pPr>
            <a:r>
              <a:rPr lang="en-GB" sz="2000" b="1" dirty="0">
                <a:solidFill>
                  <a:schemeClr val="bg1"/>
                </a:solidFill>
                <a:latin typeface="Arial" panose="020B0604020202020204" pitchFamily="34" charset="0"/>
                <a:cs typeface="Arial" panose="020B0604020202020204" pitchFamily="34" charset="0"/>
              </a:rPr>
              <a:t>Module Code: </a:t>
            </a:r>
            <a:r>
              <a:rPr lang="en-GB" sz="2000" dirty="0">
                <a:solidFill>
                  <a:schemeClr val="bg1"/>
                </a:solidFill>
                <a:latin typeface="Arial" panose="020B0604020202020204" pitchFamily="34" charset="0"/>
                <a:cs typeface="Arial" panose="020B0604020202020204" pitchFamily="34" charset="0"/>
              </a:rPr>
              <a:t>BMHP6030</a:t>
            </a:r>
            <a:endParaRPr lang="en-IN" sz="2000" dirty="0">
              <a:solidFill>
                <a:schemeClr val="bg1"/>
              </a:solidFill>
              <a:latin typeface="Arial" panose="020B0604020202020204" pitchFamily="34" charset="0"/>
              <a:cs typeface="Arial" panose="020B0604020202020204" pitchFamily="34" charset="0"/>
            </a:endParaRPr>
          </a:p>
          <a:p>
            <a:pPr algn="ctr">
              <a:lnSpc>
                <a:spcPct val="150000"/>
              </a:lnSpc>
            </a:pPr>
            <a:r>
              <a:rPr lang="en-GB" sz="2000" b="1" dirty="0">
                <a:solidFill>
                  <a:schemeClr val="bg1"/>
                </a:solidFill>
                <a:latin typeface="Arial" panose="020B0604020202020204" pitchFamily="34" charset="0"/>
                <a:cs typeface="Arial" panose="020B0604020202020204" pitchFamily="34" charset="0"/>
              </a:rPr>
              <a:t> </a:t>
            </a:r>
            <a:endParaRPr lang="en-IN" sz="2000" dirty="0">
              <a:solidFill>
                <a:schemeClr val="bg1"/>
              </a:solidFill>
              <a:latin typeface="Arial" panose="020B0604020202020204" pitchFamily="34" charset="0"/>
              <a:cs typeface="Arial" panose="020B0604020202020204" pitchFamily="34" charset="0"/>
            </a:endParaRPr>
          </a:p>
          <a:p>
            <a:pPr algn="ctr">
              <a:lnSpc>
                <a:spcPct val="150000"/>
              </a:lnSpc>
            </a:pPr>
            <a:r>
              <a:rPr lang="en-GB" sz="2000" b="1" dirty="0">
                <a:solidFill>
                  <a:schemeClr val="bg1"/>
                </a:solidFill>
                <a:latin typeface="Arial" panose="020B0604020202020204" pitchFamily="34" charset="0"/>
                <a:cs typeface="Arial" panose="020B0604020202020204" pitchFamily="34" charset="0"/>
              </a:rPr>
              <a:t>Assignment Title: </a:t>
            </a:r>
            <a:r>
              <a:rPr lang="en-GB" sz="2000" dirty="0">
                <a:solidFill>
                  <a:schemeClr val="bg1"/>
                </a:solidFill>
                <a:latin typeface="Arial" panose="020B0604020202020204" pitchFamily="34" charset="0"/>
                <a:cs typeface="Arial" panose="020B0604020202020204" pitchFamily="34" charset="0"/>
              </a:rPr>
              <a:t>Component 1: Presentation</a:t>
            </a:r>
          </a:p>
          <a:p>
            <a:pPr algn="ctr">
              <a:lnSpc>
                <a:spcPct val="150000"/>
              </a:lnSpc>
            </a:pPr>
            <a:endParaRPr lang="en-IN"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295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Introduction</a:t>
            </a:r>
            <a:endParaRPr lang="en-IN" dirty="0"/>
          </a:p>
        </p:txBody>
      </p:sp>
      <p:sp>
        <p:nvSpPr>
          <p:cNvPr id="3" name="Content Placeholder 2"/>
          <p:cNvSpPr>
            <a:spLocks noGrp="1"/>
          </p:cNvSpPr>
          <p:nvPr>
            <p:ph idx="1"/>
          </p:nvPr>
        </p:nvSpPr>
        <p:spPr>
          <a:xfrm>
            <a:off x="413756" y="1184857"/>
            <a:ext cx="6115833" cy="5331854"/>
          </a:xfrm>
          <a:solidFill>
            <a:schemeClr val="accent1">
              <a:lumMod val="20000"/>
              <a:lumOff val="80000"/>
            </a:schemeClr>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Health, well-being and sustainable development in the UK will be explored critically in the presentation.</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It will examine the changes in service level, prevention, and population outcomes that will be impacted by integrated approaches.</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Key theories, policies and governance frameworks will be assessed.</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There will be evidence analysis and evaluation of public health initiatives like Change4Life, and outcomes will be evaluated.</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Advice will be given on how to improve the ESD delivery of health care services.</a:t>
            </a:r>
          </a:p>
        </p:txBody>
      </p:sp>
      <p:pic>
        <p:nvPicPr>
          <p:cNvPr id="4" name="Picture 3"/>
          <p:cNvPicPr>
            <a:picLocks noChangeAspect="1"/>
          </p:cNvPicPr>
          <p:nvPr/>
        </p:nvPicPr>
        <p:blipFill>
          <a:blip r:embed="rId3"/>
          <a:stretch>
            <a:fillRect/>
          </a:stretch>
        </p:blipFill>
        <p:spPr>
          <a:xfrm>
            <a:off x="6655633" y="1963711"/>
            <a:ext cx="5404266" cy="3195481"/>
          </a:xfrm>
          <a:prstGeom prst="rect">
            <a:avLst/>
          </a:prstGeom>
        </p:spPr>
      </p:pic>
      <p:sp>
        <p:nvSpPr>
          <p:cNvPr id="5" name="Rectangle 4"/>
          <p:cNvSpPr/>
          <p:nvPr/>
        </p:nvSpPr>
        <p:spPr>
          <a:xfrm>
            <a:off x="8520838" y="5264123"/>
            <a:ext cx="1832553"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a:t>
            </a:r>
            <a:r>
              <a:rPr lang="en-IN" sz="1400" b="1" dirty="0" err="1">
                <a:latin typeface="Arial" panose="020B0604020202020204" pitchFamily="34" charset="0"/>
                <a:cs typeface="Arial" panose="020B0604020202020204" pitchFamily="34" charset="0"/>
              </a:rPr>
              <a:t>Lakioti</a:t>
            </a:r>
            <a:r>
              <a:rPr lang="en-IN" sz="1400" b="1" dirty="0">
                <a:latin typeface="Arial" panose="020B0604020202020204" pitchFamily="34" charset="0"/>
                <a:cs typeface="Arial" panose="020B0604020202020204" pitchFamily="34" charset="0"/>
              </a:rPr>
              <a:t> </a:t>
            </a:r>
            <a:r>
              <a:rPr lang="en-IN" sz="1400" b="1" i="1" dirty="0">
                <a:latin typeface="Arial" panose="020B0604020202020204" pitchFamily="34" charset="0"/>
                <a:cs typeface="Arial" panose="020B0604020202020204" pitchFamily="34" charset="0"/>
              </a:rPr>
              <a:t>et al.</a:t>
            </a:r>
            <a:r>
              <a:rPr lang="en-IN" sz="1400" b="1" dirty="0">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845114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Definitions and Key Concepts of Health and Well-being</a:t>
            </a:r>
            <a:endParaRPr lang="en-IN" dirty="0"/>
          </a:p>
        </p:txBody>
      </p:sp>
      <p:sp>
        <p:nvSpPr>
          <p:cNvPr id="3" name="Content Placeholder 2"/>
          <p:cNvSpPr>
            <a:spLocks noGrp="1"/>
          </p:cNvSpPr>
          <p:nvPr>
            <p:ph idx="1"/>
          </p:nvPr>
        </p:nvSpPr>
        <p:spPr>
          <a:xfrm>
            <a:off x="413756" y="1184857"/>
            <a:ext cx="6115833" cy="5331854"/>
          </a:xfrm>
          <a:solidFill>
            <a:srgbClr val="FFCCFF"/>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Health is not simply the absence of any sickness, physically, mentally, or socially.</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Well-being requires both subjective contentment with one’s life and the objective conditions under which one lives (Sophie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2022).</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Productivity and resilience depend on one’s mental well-being.</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Holistic health is aware of biological, psychological, environmental and social factors (Patterson</a:t>
            </a:r>
            <a:r>
              <a:rPr lang="en-IN" sz="1600" i="1" dirty="0">
                <a:latin typeface="Arial" panose="020B0604020202020204" pitchFamily="34" charset="0"/>
                <a:cs typeface="Arial" panose="020B0604020202020204" pitchFamily="34" charset="0"/>
              </a:rPr>
              <a:t> et al.</a:t>
            </a:r>
            <a:r>
              <a:rPr lang="en-IN" sz="1600" dirty="0">
                <a:latin typeface="Arial" panose="020B0604020202020204" pitchFamily="34" charset="0"/>
                <a:cs typeface="Arial" panose="020B0604020202020204" pitchFamily="34" charset="0"/>
              </a:rPr>
              <a:t>, 2025).</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With regard to broader considerations, the life expectancy in the UK is one of life expectancy that has surpassed 80 years.</a:t>
            </a:r>
          </a:p>
        </p:txBody>
      </p:sp>
      <p:pic>
        <p:nvPicPr>
          <p:cNvPr id="4" name="Picture 3"/>
          <p:cNvPicPr>
            <a:picLocks noChangeAspect="1"/>
          </p:cNvPicPr>
          <p:nvPr/>
        </p:nvPicPr>
        <p:blipFill>
          <a:blip r:embed="rId3"/>
          <a:stretch>
            <a:fillRect/>
          </a:stretch>
        </p:blipFill>
        <p:spPr>
          <a:xfrm>
            <a:off x="6756504" y="1184857"/>
            <a:ext cx="5169332" cy="5000625"/>
          </a:xfrm>
          <a:prstGeom prst="rect">
            <a:avLst/>
          </a:prstGeom>
        </p:spPr>
      </p:pic>
      <p:sp>
        <p:nvSpPr>
          <p:cNvPr id="5" name="TextBox 4"/>
          <p:cNvSpPr txBox="1"/>
          <p:nvPr/>
        </p:nvSpPr>
        <p:spPr>
          <a:xfrm>
            <a:off x="8169639" y="6325849"/>
            <a:ext cx="2773181" cy="307777"/>
          </a:xfrm>
          <a:prstGeom prst="rect">
            <a:avLst/>
          </a:prstGeom>
          <a:noFill/>
        </p:spPr>
        <p:txBody>
          <a:bodyPr wrap="square" rtlCol="0">
            <a:spAutoFit/>
          </a:bodyPr>
          <a:lstStyle/>
          <a:p>
            <a:pPr algn="ctr"/>
            <a:r>
              <a:rPr lang="en-US" sz="1400" b="1" dirty="0"/>
              <a:t>(Source: Author)</a:t>
            </a:r>
            <a:endParaRPr lang="en-IN" sz="1400" b="1" dirty="0"/>
          </a:p>
        </p:txBody>
      </p:sp>
    </p:spTree>
    <p:extLst>
      <p:ext uri="{BB962C8B-B14F-4D97-AF65-F5344CB8AC3E}">
        <p14:creationId xmlns:p14="http://schemas.microsoft.com/office/powerpoint/2010/main" val="939989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Integration of Health and Well-Being Approaches</a:t>
            </a:r>
            <a:endParaRPr lang="en-IN" dirty="0"/>
          </a:p>
        </p:txBody>
      </p:sp>
      <p:sp>
        <p:nvSpPr>
          <p:cNvPr id="3" name="Content Placeholder 2"/>
          <p:cNvSpPr>
            <a:spLocks noGrp="1"/>
          </p:cNvSpPr>
          <p:nvPr>
            <p:ph idx="1"/>
          </p:nvPr>
        </p:nvSpPr>
        <p:spPr>
          <a:xfrm>
            <a:off x="413756" y="1184857"/>
            <a:ext cx="6115833" cy="5331854"/>
          </a:xfrm>
          <a:solidFill>
            <a:schemeClr val="accent4">
              <a:lumMod val="20000"/>
              <a:lumOff val="80000"/>
            </a:schemeClr>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elements of integrative care include prevention, intervention, rehabilitation, and community care (Noor</a:t>
            </a:r>
            <a:r>
              <a:rPr lang="en-IN" sz="1600" i="1" dirty="0">
                <a:latin typeface="Arial" panose="020B0604020202020204" pitchFamily="34" charset="0"/>
                <a:cs typeface="Arial" panose="020B0604020202020204" pitchFamily="34" charset="0"/>
              </a:rPr>
              <a:t> et al.,</a:t>
            </a:r>
            <a:r>
              <a:rPr lang="en-IN" sz="1600" dirty="0">
                <a:latin typeface="Arial" panose="020B0604020202020204" pitchFamily="34" charset="0"/>
                <a:cs typeface="Arial" panose="020B0604020202020204" pitchFamily="34" charset="0"/>
              </a:rPr>
              <a:t> 2023).</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person-centred approach encompasses all four areas – physiological, psychological, emotional and social.</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Social prescribing supports the connection between patients and community resources that contribute to good health.</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In England, there are 42 regional partnerships associated with the Integrated Care Systems (NHS England, 2022).</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sooner a patient gets the right treatment, the less expense they will incur over time in the healthcare system.</a:t>
            </a:r>
          </a:p>
        </p:txBody>
      </p:sp>
      <p:pic>
        <p:nvPicPr>
          <p:cNvPr id="4" name="Picture 3"/>
          <p:cNvPicPr>
            <a:picLocks noChangeAspect="1"/>
          </p:cNvPicPr>
          <p:nvPr/>
        </p:nvPicPr>
        <p:blipFill>
          <a:blip r:embed="rId3"/>
          <a:stretch>
            <a:fillRect/>
          </a:stretch>
        </p:blipFill>
        <p:spPr>
          <a:xfrm>
            <a:off x="6640642" y="1708644"/>
            <a:ext cx="5426907" cy="3800475"/>
          </a:xfrm>
          <a:prstGeom prst="rect">
            <a:avLst/>
          </a:prstGeom>
        </p:spPr>
      </p:pic>
      <p:sp>
        <p:nvSpPr>
          <p:cNvPr id="5" name="Rectangle 4"/>
          <p:cNvSpPr/>
          <p:nvPr/>
        </p:nvSpPr>
        <p:spPr>
          <a:xfrm>
            <a:off x="8682016" y="5509119"/>
            <a:ext cx="1606274"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a:t>
            </a:r>
            <a:r>
              <a:rPr lang="en-IN" sz="1400" b="1" dirty="0" err="1">
                <a:latin typeface="Arial" panose="020B0604020202020204" pitchFamily="34" charset="0"/>
                <a:cs typeface="Arial" panose="020B0604020202020204" pitchFamily="34" charset="0"/>
              </a:rPr>
              <a:t>Verlinden</a:t>
            </a:r>
            <a:r>
              <a:rPr lang="en-IN" sz="1400" b="1"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4145395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7" y="190197"/>
            <a:ext cx="11512081" cy="574747"/>
          </a:xfrm>
        </p:spPr>
        <p:txBody>
          <a:bodyPr/>
          <a:lstStyle/>
          <a:p>
            <a:pPr algn="ctr"/>
            <a:r>
              <a:rPr lang="en-IN" sz="2800" b="1" dirty="0"/>
              <a:t>Theoretical Perspectives</a:t>
            </a:r>
            <a:endParaRPr lang="en-IN" dirty="0"/>
          </a:p>
        </p:txBody>
      </p:sp>
      <p:sp>
        <p:nvSpPr>
          <p:cNvPr id="3" name="Content Placeholder 2"/>
          <p:cNvSpPr>
            <a:spLocks noGrp="1"/>
          </p:cNvSpPr>
          <p:nvPr>
            <p:ph idx="1"/>
          </p:nvPr>
        </p:nvSpPr>
        <p:spPr>
          <a:xfrm>
            <a:off x="413756" y="1071563"/>
            <a:ext cx="6361797" cy="5445148"/>
          </a:xfrm>
          <a:solidFill>
            <a:srgbClr val="FFFFCC"/>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a:t>
            </a:r>
            <a:r>
              <a:rPr lang="en-IN" sz="1600" dirty="0" err="1">
                <a:latin typeface="Arial" panose="020B0604020202020204" pitchFamily="34" charset="0"/>
                <a:cs typeface="Arial" panose="020B0604020202020204" pitchFamily="34" charset="0"/>
              </a:rPr>
              <a:t>Biopsychosocial</a:t>
            </a:r>
            <a:r>
              <a:rPr lang="en-IN" sz="1600" dirty="0">
                <a:latin typeface="Arial" panose="020B0604020202020204" pitchFamily="34" charset="0"/>
                <a:cs typeface="Arial" panose="020B0604020202020204" pitchFamily="34" charset="0"/>
              </a:rPr>
              <a:t> Model is a theory that warns us not to assign thoughts, behaviour, or emotions to any one of the three components and acknowledges the relationship that exists among the three (Bolton, 2023).</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Ecological Model considers the factors at the individual level, the community level, and the policy level.</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Holistic Model encourages a holistic view rather than a medical view (Geer, 2024).</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models are suited for an integrated health plan and multidisciplinary involvement.</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Theories serve to guide the development of prevention strategies, intervention design, and sustainable health interventions.</a:t>
            </a:r>
          </a:p>
        </p:txBody>
      </p:sp>
      <p:pic>
        <p:nvPicPr>
          <p:cNvPr id="4" name="Picture 3"/>
          <p:cNvPicPr>
            <a:picLocks noChangeAspect="1"/>
          </p:cNvPicPr>
          <p:nvPr/>
        </p:nvPicPr>
        <p:blipFill>
          <a:blip r:embed="rId3"/>
          <a:stretch>
            <a:fillRect/>
          </a:stretch>
        </p:blipFill>
        <p:spPr>
          <a:xfrm>
            <a:off x="7090347" y="933868"/>
            <a:ext cx="4976733" cy="2860269"/>
          </a:xfrm>
          <a:prstGeom prst="rect">
            <a:avLst/>
          </a:prstGeom>
        </p:spPr>
      </p:pic>
      <p:sp>
        <p:nvSpPr>
          <p:cNvPr id="5" name="TextBox 4"/>
          <p:cNvSpPr txBox="1"/>
          <p:nvPr/>
        </p:nvSpPr>
        <p:spPr>
          <a:xfrm>
            <a:off x="8316373" y="6516711"/>
            <a:ext cx="2773181" cy="307777"/>
          </a:xfrm>
          <a:prstGeom prst="rect">
            <a:avLst/>
          </a:prstGeom>
          <a:noFill/>
        </p:spPr>
        <p:txBody>
          <a:bodyPr wrap="square" rtlCol="0">
            <a:spAutoFit/>
          </a:bodyPr>
          <a:lstStyle/>
          <a:p>
            <a:pPr algn="ctr"/>
            <a:r>
              <a:rPr lang="en-US" sz="1400" b="1" dirty="0"/>
              <a:t>(Source: Author)</a:t>
            </a:r>
            <a:endParaRPr lang="en-IN" sz="1400" b="1" dirty="0"/>
          </a:p>
        </p:txBody>
      </p:sp>
      <p:pic>
        <p:nvPicPr>
          <p:cNvPr id="6" name="Picture 5"/>
          <p:cNvPicPr>
            <a:picLocks noChangeAspect="1"/>
          </p:cNvPicPr>
          <p:nvPr/>
        </p:nvPicPr>
        <p:blipFill>
          <a:blip r:embed="rId4"/>
          <a:stretch>
            <a:fillRect/>
          </a:stretch>
        </p:blipFill>
        <p:spPr>
          <a:xfrm>
            <a:off x="7090348" y="3912432"/>
            <a:ext cx="4976733" cy="2605413"/>
          </a:xfrm>
          <a:prstGeom prst="rect">
            <a:avLst/>
          </a:prstGeom>
        </p:spPr>
      </p:pic>
    </p:spTree>
    <p:extLst>
      <p:ext uri="{BB962C8B-B14F-4D97-AF65-F5344CB8AC3E}">
        <p14:creationId xmlns:p14="http://schemas.microsoft.com/office/powerpoint/2010/main" val="2658002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Sustainable Development Goals</a:t>
            </a:r>
            <a:endParaRPr lang="en-IN" dirty="0"/>
          </a:p>
        </p:txBody>
      </p:sp>
      <p:sp>
        <p:nvSpPr>
          <p:cNvPr id="3" name="Content Placeholder 2"/>
          <p:cNvSpPr>
            <a:spLocks noGrp="1"/>
          </p:cNvSpPr>
          <p:nvPr>
            <p:ph idx="1"/>
          </p:nvPr>
        </p:nvSpPr>
        <p:spPr>
          <a:xfrm>
            <a:off x="413756" y="1071563"/>
            <a:ext cx="6115833" cy="5445148"/>
          </a:xfrm>
          <a:solidFill>
            <a:srgbClr val="CCFFCC"/>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Health and Well-being are the two critical components that SDG 3 focuses on to ensure the health and well-being of everyone in all age groups (</a:t>
            </a:r>
            <a:r>
              <a:rPr lang="en-IN" sz="1600" dirty="0" err="1">
                <a:latin typeface="Arial" panose="020B0604020202020204" pitchFamily="34" charset="0"/>
                <a:cs typeface="Arial" panose="020B0604020202020204" pitchFamily="34" charset="0"/>
              </a:rPr>
              <a:t>Lakioti</a:t>
            </a:r>
            <a:r>
              <a:rPr lang="en-IN" sz="1600" i="1" dirty="0">
                <a:latin typeface="Arial" panose="020B0604020202020204" pitchFamily="34" charset="0"/>
                <a:cs typeface="Arial" panose="020B0604020202020204" pitchFamily="34" charset="0"/>
              </a:rPr>
              <a:t> et al., </a:t>
            </a:r>
            <a:r>
              <a:rPr lang="en-IN" sz="1600" dirty="0">
                <a:latin typeface="Arial" panose="020B0604020202020204" pitchFamily="34" charset="0"/>
                <a:cs typeface="Arial" panose="020B0604020202020204" pitchFamily="34" charset="0"/>
              </a:rPr>
              <a:t>2025).</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Sustainable healthcare takes care of the demands of healthcare without compromising the future generation.</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In the year 2045, the NHS will have achieved net-zero carbon status (</a:t>
            </a:r>
            <a:r>
              <a:rPr lang="en-IN" sz="1600" dirty="0" err="1">
                <a:latin typeface="Arial" panose="020B0604020202020204" pitchFamily="34" charset="0"/>
                <a:cs typeface="Arial" panose="020B0604020202020204" pitchFamily="34" charset="0"/>
              </a:rPr>
              <a:t>Küfeoğlu</a:t>
            </a:r>
            <a:r>
              <a:rPr lang="en-IN" sz="1600" dirty="0">
                <a:latin typeface="Arial" panose="020B0604020202020204" pitchFamily="34" charset="0"/>
                <a:cs typeface="Arial" panose="020B0604020202020204" pitchFamily="34" charset="0"/>
              </a:rPr>
              <a:t>, 2022).</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Funding of prevention programs helps reduce the burden of disease and the costs associated with healthcare facilities.</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Sustainability is associated with health, environment, and economics.</a:t>
            </a:r>
          </a:p>
        </p:txBody>
      </p:sp>
      <p:pic>
        <p:nvPicPr>
          <p:cNvPr id="4" name="Picture 3"/>
          <p:cNvPicPr>
            <a:picLocks noChangeAspect="1"/>
          </p:cNvPicPr>
          <p:nvPr/>
        </p:nvPicPr>
        <p:blipFill>
          <a:blip r:embed="rId3"/>
          <a:stretch>
            <a:fillRect/>
          </a:stretch>
        </p:blipFill>
        <p:spPr>
          <a:xfrm>
            <a:off x="6640643" y="1828800"/>
            <a:ext cx="5489254" cy="3633787"/>
          </a:xfrm>
          <a:prstGeom prst="rect">
            <a:avLst/>
          </a:prstGeom>
        </p:spPr>
      </p:pic>
      <p:sp>
        <p:nvSpPr>
          <p:cNvPr id="5" name="Rectangle 4"/>
          <p:cNvSpPr/>
          <p:nvPr/>
        </p:nvSpPr>
        <p:spPr>
          <a:xfrm>
            <a:off x="8637598" y="5462587"/>
            <a:ext cx="2122697"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a:t>
            </a:r>
            <a:r>
              <a:rPr lang="en-IN" sz="1400" b="1" dirty="0" err="1">
                <a:latin typeface="Arial" panose="020B0604020202020204" pitchFamily="34" charset="0"/>
                <a:cs typeface="Arial" panose="020B0604020202020204" pitchFamily="34" charset="0"/>
              </a:rPr>
              <a:t>ArenaSolutions</a:t>
            </a:r>
            <a:r>
              <a:rPr lang="en-IN" sz="1400" b="1"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293479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Policy and Governance</a:t>
            </a:r>
            <a:endParaRPr lang="en-IN" dirty="0"/>
          </a:p>
        </p:txBody>
      </p:sp>
      <p:sp>
        <p:nvSpPr>
          <p:cNvPr id="3" name="Content Placeholder 2"/>
          <p:cNvSpPr>
            <a:spLocks noGrp="1"/>
          </p:cNvSpPr>
          <p:nvPr>
            <p:ph idx="1"/>
          </p:nvPr>
        </p:nvSpPr>
        <p:spPr>
          <a:xfrm>
            <a:off x="413756" y="1071563"/>
            <a:ext cx="6196906" cy="5445148"/>
          </a:xfrm>
          <a:solidFill>
            <a:srgbClr val="FFCCCC"/>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These Policies for Health use multi-</a:t>
            </a:r>
            <a:r>
              <a:rPr lang="en-IN" sz="1600" dirty="0" err="1">
                <a:latin typeface="Arial" panose="020B0604020202020204" pitchFamily="34" charset="0"/>
                <a:cs typeface="Arial" panose="020B0604020202020204" pitchFamily="34" charset="0"/>
              </a:rPr>
              <a:t>sectoral</a:t>
            </a:r>
            <a:r>
              <a:rPr lang="en-IN" sz="1600" dirty="0">
                <a:latin typeface="Arial" panose="020B0604020202020204" pitchFamily="34" charset="0"/>
                <a:cs typeface="Arial" panose="020B0604020202020204" pitchFamily="34" charset="0"/>
              </a:rPr>
              <a:t> approaches and emphasise the determinants of health.</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foresight approach of the Long Term Plan of the NHS includes prevention measures (Pascale and Jones, 2025).</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Welfare and Care Act of 2022 has enhanced the governance model of the Integrated Care System (Health and Care Act, 2022).</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Mental Health Strategies (MS) include community interventions.</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However, there are still challenges in terms of implementation owing to the lack of budget and staff.</a:t>
            </a:r>
          </a:p>
        </p:txBody>
      </p:sp>
      <p:pic>
        <p:nvPicPr>
          <p:cNvPr id="4" name="Picture 3"/>
          <p:cNvPicPr>
            <a:picLocks noChangeAspect="1"/>
          </p:cNvPicPr>
          <p:nvPr/>
        </p:nvPicPr>
        <p:blipFill>
          <a:blip r:embed="rId3"/>
          <a:stretch>
            <a:fillRect/>
          </a:stretch>
        </p:blipFill>
        <p:spPr>
          <a:xfrm>
            <a:off x="6850506" y="1350974"/>
            <a:ext cx="5075330" cy="4886325"/>
          </a:xfrm>
          <a:prstGeom prst="rect">
            <a:avLst/>
          </a:prstGeom>
        </p:spPr>
      </p:pic>
      <p:sp>
        <p:nvSpPr>
          <p:cNvPr id="5" name="Rectangle 4"/>
          <p:cNvSpPr/>
          <p:nvPr/>
        </p:nvSpPr>
        <p:spPr>
          <a:xfrm>
            <a:off x="8438997" y="6237299"/>
            <a:ext cx="2400016"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(Pascale and Jones, 2025)</a:t>
            </a:r>
            <a:endParaRPr lang="en-IN" sz="1400" b="1" dirty="0"/>
          </a:p>
        </p:txBody>
      </p:sp>
    </p:spTree>
    <p:extLst>
      <p:ext uri="{BB962C8B-B14F-4D97-AF65-F5344CB8AC3E}">
        <p14:creationId xmlns:p14="http://schemas.microsoft.com/office/powerpoint/2010/main" val="2588614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Service Delivery with Examples and Case Studies</a:t>
            </a:r>
            <a:endParaRPr lang="en-IN" dirty="0"/>
          </a:p>
        </p:txBody>
      </p:sp>
      <p:sp>
        <p:nvSpPr>
          <p:cNvPr id="3" name="Content Placeholder 2"/>
          <p:cNvSpPr>
            <a:spLocks noGrp="1"/>
          </p:cNvSpPr>
          <p:nvPr>
            <p:ph idx="1"/>
          </p:nvPr>
        </p:nvSpPr>
        <p:spPr>
          <a:xfrm>
            <a:off x="413756" y="1071563"/>
            <a:ext cx="6115833" cy="5445148"/>
          </a:xfrm>
          <a:solidFill>
            <a:srgbClr val="CCECFF"/>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Change4Life suggests eating well, being active, and getting involved with family (NHS, UK, 2022).</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NHS Health Checks are offered to patients aged from 40 to 74 years old to detect diseases that may cause their deaths.</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Telehealth improves rural health access and long-term care management.</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To alter behaviours through structured interventions, the Diabetes Prevention Program is being used in clinical settings (Yu </a:t>
            </a:r>
            <a:r>
              <a:rPr lang="en-IN" sz="1600" i="1" dirty="0">
                <a:latin typeface="Arial" panose="020B0604020202020204" pitchFamily="34" charset="0"/>
                <a:cs typeface="Arial" panose="020B0604020202020204" pitchFamily="34" charset="0"/>
              </a:rPr>
              <a:t>et al., </a:t>
            </a:r>
            <a:r>
              <a:rPr lang="en-IN" sz="1600" dirty="0">
                <a:latin typeface="Arial" panose="020B0604020202020204" pitchFamily="34" charset="0"/>
                <a:cs typeface="Arial" panose="020B0604020202020204" pitchFamily="34" charset="0"/>
              </a:rPr>
              <a:t>2022).</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implementation of hospital-based care models is really good for coordinating the activities of multidisciplinary health care teams.</a:t>
            </a:r>
          </a:p>
        </p:txBody>
      </p:sp>
      <p:pic>
        <p:nvPicPr>
          <p:cNvPr id="5" name="Picture 4"/>
          <p:cNvPicPr>
            <a:picLocks noChangeAspect="1"/>
          </p:cNvPicPr>
          <p:nvPr/>
        </p:nvPicPr>
        <p:blipFill>
          <a:blip r:embed="rId3"/>
          <a:stretch>
            <a:fillRect/>
          </a:stretch>
        </p:blipFill>
        <p:spPr>
          <a:xfrm>
            <a:off x="6655633" y="1798820"/>
            <a:ext cx="5415899" cy="3822648"/>
          </a:xfrm>
          <a:prstGeom prst="rect">
            <a:avLst/>
          </a:prstGeom>
        </p:spPr>
      </p:pic>
      <p:sp>
        <p:nvSpPr>
          <p:cNvPr id="6" name="Rectangle 5"/>
          <p:cNvSpPr/>
          <p:nvPr/>
        </p:nvSpPr>
        <p:spPr>
          <a:xfrm>
            <a:off x="8778575" y="5726399"/>
            <a:ext cx="1579278"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(NHS, UK, 2022)</a:t>
            </a:r>
            <a:endParaRPr lang="en-IN" sz="1400" b="1" dirty="0"/>
          </a:p>
        </p:txBody>
      </p:sp>
    </p:spTree>
    <p:extLst>
      <p:ext uri="{BB962C8B-B14F-4D97-AF65-F5344CB8AC3E}">
        <p14:creationId xmlns:p14="http://schemas.microsoft.com/office/powerpoint/2010/main" val="115508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Public Health Initiatives</a:t>
            </a:r>
            <a:endParaRPr lang="en-IN" dirty="0"/>
          </a:p>
        </p:txBody>
      </p:sp>
      <p:sp>
        <p:nvSpPr>
          <p:cNvPr id="3" name="Content Placeholder 2"/>
          <p:cNvSpPr>
            <a:spLocks noGrp="1"/>
          </p:cNvSpPr>
          <p:nvPr>
            <p:ph idx="1"/>
          </p:nvPr>
        </p:nvSpPr>
        <p:spPr>
          <a:xfrm>
            <a:off x="293835" y="1071563"/>
            <a:ext cx="6115833" cy="5445148"/>
          </a:xfrm>
          <a:solidFill>
            <a:srgbClr val="FFCCFF"/>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Change4Life provides practical recommendations about diets and exercise.</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NHS Health Check helps identify the risks associated with cardiovascular diseases at the early stages when they have not developed into an actual disease (Williams, 2022).</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Smoking ban policies have made it possible to ensure the health of populations.</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Vaccinations are administered to the population to protect them from communicable diseases that could otherwise be easily avoided (</a:t>
            </a:r>
            <a:r>
              <a:rPr lang="en-IN" sz="1600" dirty="0" err="1">
                <a:latin typeface="Arial" panose="020B0604020202020204" pitchFamily="34" charset="0"/>
                <a:cs typeface="Arial" panose="020B0604020202020204" pitchFamily="34" charset="0"/>
              </a:rPr>
              <a:t>Mwende</a:t>
            </a:r>
            <a:r>
              <a:rPr lang="en-IN" sz="1600" dirty="0">
                <a:latin typeface="Arial" panose="020B0604020202020204" pitchFamily="34" charset="0"/>
                <a:cs typeface="Arial" panose="020B0604020202020204" pitchFamily="34" charset="0"/>
              </a:rPr>
              <a:t>, 2024).</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Public health programs prevent the future treatment of people because it takes preventive measures to avoid developing the illness.</a:t>
            </a:r>
          </a:p>
        </p:txBody>
      </p:sp>
      <p:pic>
        <p:nvPicPr>
          <p:cNvPr id="5" name="Picture 4"/>
          <p:cNvPicPr>
            <a:picLocks noChangeAspect="1"/>
          </p:cNvPicPr>
          <p:nvPr/>
        </p:nvPicPr>
        <p:blipFill>
          <a:blip r:embed="rId3"/>
          <a:stretch>
            <a:fillRect/>
          </a:stretch>
        </p:blipFill>
        <p:spPr>
          <a:xfrm>
            <a:off x="6580682" y="2183287"/>
            <a:ext cx="5482183" cy="3221700"/>
          </a:xfrm>
          <a:prstGeom prst="rect">
            <a:avLst/>
          </a:prstGeom>
        </p:spPr>
      </p:pic>
      <p:sp>
        <p:nvSpPr>
          <p:cNvPr id="6" name="Rectangle 5"/>
          <p:cNvSpPr/>
          <p:nvPr/>
        </p:nvSpPr>
        <p:spPr>
          <a:xfrm>
            <a:off x="8667146" y="5404987"/>
            <a:ext cx="1576072"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(Williams, 2022)</a:t>
            </a:r>
            <a:endParaRPr lang="en-IN" sz="1400" b="1" dirty="0"/>
          </a:p>
        </p:txBody>
      </p:sp>
    </p:spTree>
    <p:extLst>
      <p:ext uri="{BB962C8B-B14F-4D97-AF65-F5344CB8AC3E}">
        <p14:creationId xmlns:p14="http://schemas.microsoft.com/office/powerpoint/2010/main" val="3397964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755" y="224426"/>
            <a:ext cx="11512081" cy="728612"/>
          </a:xfrm>
        </p:spPr>
        <p:txBody>
          <a:bodyPr/>
          <a:lstStyle/>
          <a:p>
            <a:pPr algn="ctr"/>
            <a:r>
              <a:rPr lang="en-IN" sz="2800" b="1" dirty="0"/>
              <a:t>Equity and Access</a:t>
            </a:r>
            <a:endParaRPr lang="en-IN" dirty="0"/>
          </a:p>
        </p:txBody>
      </p:sp>
      <p:sp>
        <p:nvSpPr>
          <p:cNvPr id="3" name="Content Placeholder 2"/>
          <p:cNvSpPr>
            <a:spLocks noGrp="1"/>
          </p:cNvSpPr>
          <p:nvPr>
            <p:ph idx="1"/>
          </p:nvPr>
        </p:nvSpPr>
        <p:spPr>
          <a:xfrm>
            <a:off x="413756" y="1319133"/>
            <a:ext cx="6115833" cy="5197577"/>
          </a:xfrm>
          <a:solidFill>
            <a:schemeClr val="accent4">
              <a:lumMod val="20000"/>
              <a:lumOff val="80000"/>
            </a:schemeClr>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difference between disadvantaged or rural areas and those inhabited by minorities is already established in regard to health problems (Mir</a:t>
            </a:r>
            <a:r>
              <a:rPr lang="en-IN" sz="1600" i="1" dirty="0">
                <a:latin typeface="Arial" panose="020B0604020202020204" pitchFamily="34" charset="0"/>
                <a:cs typeface="Arial" panose="020B0604020202020204" pitchFamily="34" charset="0"/>
              </a:rPr>
              <a:t> et al., </a:t>
            </a:r>
            <a:r>
              <a:rPr lang="en-IN" sz="1600" dirty="0">
                <a:latin typeface="Arial" panose="020B0604020202020204" pitchFamily="34" charset="0"/>
                <a:cs typeface="Arial" panose="020B0604020202020204" pitchFamily="34" charset="0"/>
              </a:rPr>
              <a:t>2024).</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issue of digital inequality arises in regard to telemedicine.</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There is an inverse relationship between socioeconomic position and health/life expectancy (</a:t>
            </a:r>
            <a:r>
              <a:rPr lang="en-IN" sz="1600" dirty="0" err="1">
                <a:latin typeface="Arial" panose="020B0604020202020204" pitchFamily="34" charset="0"/>
                <a:cs typeface="Arial" panose="020B0604020202020204" pitchFamily="34" charset="0"/>
              </a:rPr>
              <a:t>Asaria</a:t>
            </a:r>
            <a:r>
              <a:rPr lang="en-IN" sz="1600" i="1" dirty="0">
                <a:latin typeface="Arial" panose="020B0604020202020204" pitchFamily="34" charset="0"/>
                <a:cs typeface="Arial" panose="020B0604020202020204" pitchFamily="34" charset="0"/>
              </a:rPr>
              <a:t> et al., </a:t>
            </a:r>
            <a:r>
              <a:rPr lang="en-IN" sz="1600" dirty="0">
                <a:latin typeface="Arial" panose="020B0604020202020204" pitchFamily="34" charset="0"/>
                <a:cs typeface="Arial" panose="020B0604020202020204" pitchFamily="34" charset="0"/>
              </a:rPr>
              <a:t>2019).</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Health care delivery based on needs rather than socioeconomic factors.</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Specialised programs try to close the gap in the population.</a:t>
            </a:r>
          </a:p>
        </p:txBody>
      </p:sp>
      <p:pic>
        <p:nvPicPr>
          <p:cNvPr id="5" name="Picture 4"/>
          <p:cNvPicPr>
            <a:picLocks noChangeAspect="1"/>
          </p:cNvPicPr>
          <p:nvPr/>
        </p:nvPicPr>
        <p:blipFill>
          <a:blip r:embed="rId3"/>
          <a:stretch>
            <a:fillRect/>
          </a:stretch>
        </p:blipFill>
        <p:spPr>
          <a:xfrm>
            <a:off x="6839588" y="1319133"/>
            <a:ext cx="5086248" cy="4717890"/>
          </a:xfrm>
          <a:prstGeom prst="rect">
            <a:avLst/>
          </a:prstGeom>
        </p:spPr>
      </p:pic>
      <p:sp>
        <p:nvSpPr>
          <p:cNvPr id="6" name="Rectangle 5"/>
          <p:cNvSpPr/>
          <p:nvPr/>
        </p:nvSpPr>
        <p:spPr>
          <a:xfrm>
            <a:off x="8758182" y="6084311"/>
            <a:ext cx="1249060"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(MDPI, 2026)</a:t>
            </a:r>
          </a:p>
        </p:txBody>
      </p:sp>
    </p:spTree>
    <p:extLst>
      <p:ext uri="{BB962C8B-B14F-4D97-AF65-F5344CB8AC3E}">
        <p14:creationId xmlns:p14="http://schemas.microsoft.com/office/powerpoint/2010/main" val="269813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834" y="216453"/>
            <a:ext cx="11512081" cy="728612"/>
          </a:xfrm>
        </p:spPr>
        <p:txBody>
          <a:bodyPr/>
          <a:lstStyle/>
          <a:p>
            <a:pPr algn="ctr"/>
            <a:r>
              <a:rPr lang="en-IN" sz="2800" b="1" dirty="0"/>
              <a:t>Conclusion</a:t>
            </a:r>
            <a:endParaRPr lang="en-IN" dirty="0"/>
          </a:p>
        </p:txBody>
      </p:sp>
      <p:sp>
        <p:nvSpPr>
          <p:cNvPr id="3" name="Content Placeholder 2"/>
          <p:cNvSpPr>
            <a:spLocks noGrp="1"/>
          </p:cNvSpPr>
          <p:nvPr>
            <p:ph idx="1"/>
          </p:nvPr>
        </p:nvSpPr>
        <p:spPr>
          <a:xfrm>
            <a:off x="413756" y="1319133"/>
            <a:ext cx="6115833" cy="5197577"/>
          </a:xfrm>
          <a:solidFill>
            <a:srgbClr val="FFFFCC"/>
          </a:solidFill>
        </p:spPr>
        <p:txBody>
          <a:bodyPr>
            <a:normAutofit/>
          </a:bodyPr>
          <a:lstStyle/>
          <a:p>
            <a:pPr algn="just" fontAlgn="base">
              <a:lnSpc>
                <a:spcPct val="150000"/>
              </a:lnSpc>
              <a:buClr>
                <a:schemeClr val="bg1"/>
              </a:buClr>
            </a:pPr>
            <a:r>
              <a:rPr lang="en-IN" sz="1600" dirty="0">
                <a:latin typeface="Arial" panose="020B0604020202020204" pitchFamily="34" charset="0"/>
                <a:cs typeface="Arial" panose="020B0604020202020204" pitchFamily="34" charset="0"/>
              </a:rPr>
              <a:t>Health, well-being and sustainability are linked well-being themes.</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 integrated approaches have positive effects on prevention, patient experience and outcomes in the longer term.</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There is some theory behind the concept of holistic and person-centred service provision.</a:t>
            </a:r>
          </a:p>
          <a:p>
            <a:pPr algn="just" fontAlgn="base">
              <a:lnSpc>
                <a:spcPct val="150000"/>
              </a:lnSpc>
              <a:buClr>
                <a:schemeClr val="bg1"/>
              </a:buClr>
            </a:pPr>
            <a:r>
              <a:rPr lang="en-IN" sz="1600" dirty="0">
                <a:latin typeface="Arial" panose="020B0604020202020204" pitchFamily="34" charset="0"/>
                <a:cs typeface="Arial" panose="020B0604020202020204" pitchFamily="34" charset="0"/>
              </a:rPr>
              <a:t>There are other considerations, such as policies and public health programs, that contribute to the sustainability of the healthcare system.</a:t>
            </a:r>
          </a:p>
        </p:txBody>
      </p:sp>
      <p:pic>
        <p:nvPicPr>
          <p:cNvPr id="4" name="Picture 3"/>
          <p:cNvPicPr>
            <a:picLocks noChangeAspect="1"/>
          </p:cNvPicPr>
          <p:nvPr/>
        </p:nvPicPr>
        <p:blipFill>
          <a:blip r:embed="rId3"/>
          <a:stretch>
            <a:fillRect/>
          </a:stretch>
        </p:blipFill>
        <p:spPr>
          <a:xfrm>
            <a:off x="6915686" y="1479654"/>
            <a:ext cx="5010150" cy="4648200"/>
          </a:xfrm>
          <a:prstGeom prst="rect">
            <a:avLst/>
          </a:prstGeom>
        </p:spPr>
      </p:pic>
      <p:sp>
        <p:nvSpPr>
          <p:cNvPr id="5" name="Rectangle 4"/>
          <p:cNvSpPr/>
          <p:nvPr/>
        </p:nvSpPr>
        <p:spPr>
          <a:xfrm>
            <a:off x="8703365" y="6147378"/>
            <a:ext cx="1516762"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(Lorraine, 2024)</a:t>
            </a:r>
          </a:p>
        </p:txBody>
      </p:sp>
    </p:spTree>
    <p:extLst>
      <p:ext uri="{BB962C8B-B14F-4D97-AF65-F5344CB8AC3E}">
        <p14:creationId xmlns:p14="http://schemas.microsoft.com/office/powerpoint/2010/main" val="3115327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72" y="125196"/>
            <a:ext cx="11997128" cy="564352"/>
          </a:xfrm>
        </p:spPr>
        <p:txBody>
          <a:bodyPr>
            <a:normAutofit/>
          </a:bodyPr>
          <a:lstStyle/>
          <a:p>
            <a:pPr algn="ctr"/>
            <a:r>
              <a:rPr lang="en-IN" sz="2800" b="1" dirty="0"/>
              <a:t>Reference List</a:t>
            </a:r>
            <a:endParaRPr lang="en-IN" sz="2800" dirty="0"/>
          </a:p>
        </p:txBody>
      </p:sp>
      <p:sp>
        <p:nvSpPr>
          <p:cNvPr id="3" name="Content Placeholder 2"/>
          <p:cNvSpPr>
            <a:spLocks noGrp="1"/>
          </p:cNvSpPr>
          <p:nvPr>
            <p:ph idx="1"/>
          </p:nvPr>
        </p:nvSpPr>
        <p:spPr>
          <a:xfrm>
            <a:off x="324447" y="809470"/>
            <a:ext cx="11697663" cy="5681272"/>
          </a:xfrm>
          <a:solidFill>
            <a:schemeClr val="tx1">
              <a:lumMod val="95000"/>
            </a:schemeClr>
          </a:solidFill>
        </p:spPr>
        <p:txBody>
          <a:bodyPr>
            <a:normAutofit/>
          </a:bodyPr>
          <a:lstStyle/>
          <a:p>
            <a:pPr algn="just">
              <a:lnSpc>
                <a:spcPct val="120000"/>
              </a:lnSpc>
              <a:buClr>
                <a:schemeClr val="bg1"/>
              </a:buClr>
            </a:pPr>
            <a:r>
              <a:rPr lang="en-US" sz="1200" dirty="0" err="1">
                <a:latin typeface="Arial" panose="020B0604020202020204" pitchFamily="34" charset="0"/>
                <a:cs typeface="Arial" panose="020B0604020202020204" pitchFamily="34" charset="0"/>
              </a:rPr>
              <a:t>ArenaSolutions</a:t>
            </a:r>
            <a:r>
              <a:rPr lang="en-US" sz="1200" dirty="0">
                <a:latin typeface="Arial" panose="020B0604020202020204" pitchFamily="34" charset="0"/>
                <a:cs typeface="Arial" panose="020B0604020202020204" pitchFamily="34" charset="0"/>
              </a:rPr>
              <a:t> (2024) </a:t>
            </a:r>
            <a:r>
              <a:rPr lang="en-US" sz="1200" i="1" dirty="0">
                <a:latin typeface="Arial" panose="020B0604020202020204" pitchFamily="34" charset="0"/>
                <a:cs typeface="Arial" panose="020B0604020202020204" pitchFamily="34" charset="0"/>
              </a:rPr>
              <a:t>Sustainable Development Goals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Arena</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
              </a:rPr>
              <a:t>https://www.arenasolutions.com/resources/glossary/sustainable-development-goals/</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err="1">
                <a:latin typeface="Arial" panose="020B0604020202020204" pitchFamily="34" charset="0"/>
                <a:cs typeface="Arial" panose="020B0604020202020204" pitchFamily="34" charset="0"/>
              </a:rPr>
              <a:t>Asaria</a:t>
            </a:r>
            <a:r>
              <a:rPr lang="en-US" sz="1200" dirty="0">
                <a:latin typeface="Arial" panose="020B0604020202020204" pitchFamily="34" charset="0"/>
                <a:cs typeface="Arial" panose="020B0604020202020204" pitchFamily="34" charset="0"/>
              </a:rPr>
              <a:t>, M., </a:t>
            </a:r>
            <a:r>
              <a:rPr lang="en-US" sz="1200" dirty="0" err="1">
                <a:latin typeface="Arial" panose="020B0604020202020204" pitchFamily="34" charset="0"/>
                <a:cs typeface="Arial" panose="020B0604020202020204" pitchFamily="34" charset="0"/>
              </a:rPr>
              <a:t>Mazumdar</a:t>
            </a:r>
            <a:r>
              <a:rPr lang="en-US" sz="1200" dirty="0">
                <a:latin typeface="Arial" panose="020B0604020202020204" pitchFamily="34" charset="0"/>
                <a:cs typeface="Arial" panose="020B0604020202020204" pitchFamily="34" charset="0"/>
              </a:rPr>
              <a:t>, S., Chowdhury, S., </a:t>
            </a:r>
            <a:r>
              <a:rPr lang="en-US" sz="1200" dirty="0" err="1">
                <a:latin typeface="Arial" panose="020B0604020202020204" pitchFamily="34" charset="0"/>
                <a:cs typeface="Arial" panose="020B0604020202020204" pitchFamily="34" charset="0"/>
              </a:rPr>
              <a:t>Mazumdar</a:t>
            </a:r>
            <a:r>
              <a:rPr lang="en-US" sz="1200" dirty="0">
                <a:latin typeface="Arial" panose="020B0604020202020204" pitchFamily="34" charset="0"/>
                <a:cs typeface="Arial" panose="020B0604020202020204" pitchFamily="34" charset="0"/>
              </a:rPr>
              <a:t>, P., </a:t>
            </a:r>
            <a:r>
              <a:rPr lang="en-US" sz="1200" dirty="0" err="1">
                <a:latin typeface="Arial" panose="020B0604020202020204" pitchFamily="34" charset="0"/>
                <a:cs typeface="Arial" panose="020B0604020202020204" pitchFamily="34" charset="0"/>
              </a:rPr>
              <a:t>Mukhopadhyay</a:t>
            </a:r>
            <a:r>
              <a:rPr lang="en-US" sz="1200" dirty="0">
                <a:latin typeface="Arial" panose="020B0604020202020204" pitchFamily="34" charset="0"/>
                <a:cs typeface="Arial" panose="020B0604020202020204" pitchFamily="34" charset="0"/>
              </a:rPr>
              <a:t>, A. and Gupta, I. (2019) ‘Socioeconomic inequality in life expectancy in India’, </a:t>
            </a:r>
            <a:r>
              <a:rPr lang="en-US" sz="1200" i="1" dirty="0">
                <a:latin typeface="Arial" panose="020B0604020202020204" pitchFamily="34" charset="0"/>
                <a:cs typeface="Arial" panose="020B0604020202020204" pitchFamily="34" charset="0"/>
              </a:rPr>
              <a:t>BMJ Global Health</a:t>
            </a:r>
            <a:r>
              <a:rPr lang="en-US" sz="1200" dirty="0">
                <a:latin typeface="Arial" panose="020B0604020202020204" pitchFamily="34" charset="0"/>
                <a:cs typeface="Arial" panose="020B0604020202020204" pitchFamily="34" charset="0"/>
              </a:rPr>
              <a:t>, 4(3), pp. 14-45. Available at: </a:t>
            </a:r>
            <a:r>
              <a:rPr lang="en-US" sz="1200" dirty="0">
                <a:latin typeface="Arial" panose="020B0604020202020204" pitchFamily="34" charset="0"/>
                <a:cs typeface="Arial" panose="020B0604020202020204" pitchFamily="34" charset="0"/>
                <a:hlinkClick r:id="rId3"/>
              </a:rPr>
              <a:t>https://doi.org/10.1136/bmjgh-2019-001445</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a:latin typeface="Arial" panose="020B0604020202020204" pitchFamily="34" charset="0"/>
                <a:cs typeface="Arial" panose="020B0604020202020204" pitchFamily="34" charset="0"/>
              </a:rPr>
              <a:t>Bolton, D. (2023) ‘A Revitalized </a:t>
            </a:r>
            <a:r>
              <a:rPr lang="en-US" sz="1200" dirty="0" err="1">
                <a:latin typeface="Arial" panose="020B0604020202020204" pitchFamily="34" charset="0"/>
                <a:cs typeface="Arial" panose="020B0604020202020204" pitchFamily="34" charset="0"/>
              </a:rPr>
              <a:t>Biopsychosocial</a:t>
            </a:r>
            <a:r>
              <a:rPr lang="en-US" sz="1200" dirty="0">
                <a:latin typeface="Arial" panose="020B0604020202020204" pitchFamily="34" charset="0"/>
                <a:cs typeface="Arial" panose="020B0604020202020204" pitchFamily="34" charset="0"/>
              </a:rPr>
              <a:t> model: Core theory, Research paradigms, and Clinical Implications’, </a:t>
            </a:r>
            <a:r>
              <a:rPr lang="en-US" sz="1200" i="1" dirty="0">
                <a:latin typeface="Arial" panose="020B0604020202020204" pitchFamily="34" charset="0"/>
                <a:cs typeface="Arial" panose="020B0604020202020204" pitchFamily="34" charset="0"/>
              </a:rPr>
              <a:t>Psychological Medicine</a:t>
            </a:r>
            <a:r>
              <a:rPr lang="en-US" sz="1200" dirty="0">
                <a:latin typeface="Arial" panose="020B0604020202020204" pitchFamily="34" charset="0"/>
                <a:cs typeface="Arial" panose="020B0604020202020204" pitchFamily="34" charset="0"/>
              </a:rPr>
              <a:t>, 53(16), pp. 1–8. Available at: </a:t>
            </a:r>
            <a:r>
              <a:rPr lang="en-US" sz="1200" dirty="0">
                <a:latin typeface="Arial" panose="020B0604020202020204" pitchFamily="34" charset="0"/>
                <a:cs typeface="Arial" panose="020B0604020202020204" pitchFamily="34" charset="0"/>
                <a:hlinkClick r:id="rId4"/>
              </a:rPr>
              <a:t>https://doi.org/10.1017/s0033291723002660</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a:latin typeface="Arial" panose="020B0604020202020204" pitchFamily="34" charset="0"/>
                <a:cs typeface="Arial" panose="020B0604020202020204" pitchFamily="34" charset="0"/>
              </a:rPr>
              <a:t>Geer, M.I. (2024) ‘Integrating Holistic Medicine with Integrative Medicine and Lifestyle Medicine for Better Health Outcomes’, </a:t>
            </a:r>
            <a:r>
              <a:rPr lang="en-US" sz="1200" i="1" dirty="0">
                <a:latin typeface="Arial" panose="020B0604020202020204" pitchFamily="34" charset="0"/>
                <a:cs typeface="Arial" panose="020B0604020202020204" pitchFamily="34" charset="0"/>
              </a:rPr>
              <a:t>Journal of Integrative Medicine and Public Health</a:t>
            </a:r>
            <a:r>
              <a:rPr lang="en-US" sz="1200" dirty="0">
                <a:latin typeface="Arial" panose="020B0604020202020204" pitchFamily="34" charset="0"/>
                <a:cs typeface="Arial" panose="020B0604020202020204" pitchFamily="34" charset="0"/>
              </a:rPr>
              <a:t>, 3(2), pp. 51–55. Available at: </a:t>
            </a:r>
            <a:r>
              <a:rPr lang="en-US" sz="1200" dirty="0">
                <a:latin typeface="Arial" panose="020B0604020202020204" pitchFamily="34" charset="0"/>
                <a:cs typeface="Arial" panose="020B0604020202020204" pitchFamily="34" charset="0"/>
                <a:hlinkClick r:id="rId5"/>
              </a:rPr>
              <a:t>https://doi.org/10.4103/jimph.jimph_29_24</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a:latin typeface="Arial" panose="020B0604020202020204" pitchFamily="34" charset="0"/>
                <a:cs typeface="Arial" panose="020B0604020202020204" pitchFamily="34" charset="0"/>
              </a:rPr>
              <a:t>GOV.UK (2025) </a:t>
            </a:r>
            <a:r>
              <a:rPr lang="en-US" sz="1200" i="1" dirty="0">
                <a:latin typeface="Arial" panose="020B0604020202020204" pitchFamily="34" charset="0"/>
                <a:cs typeface="Arial" panose="020B0604020202020204" pitchFamily="34" charset="0"/>
              </a:rPr>
              <a:t>New Change4Life Campaign Encourages Parents to ‘Be Food Smart’</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gov.uk</a:t>
            </a:r>
            <a:r>
              <a:rPr lang="en-US" sz="1200" dirty="0">
                <a:latin typeface="Arial" panose="020B0604020202020204" pitchFamily="34" charset="0"/>
                <a:cs typeface="Arial" panose="020B0604020202020204" pitchFamily="34" charset="0"/>
              </a:rPr>
              <a:t>. Public Health England. Available at: </a:t>
            </a:r>
            <a:r>
              <a:rPr lang="en-US" sz="1200" dirty="0">
                <a:latin typeface="Arial" panose="020B0604020202020204" pitchFamily="34" charset="0"/>
                <a:cs typeface="Arial" panose="020B0604020202020204" pitchFamily="34" charset="0"/>
                <a:hlinkClick r:id="rId6"/>
              </a:rPr>
              <a:t>https://www.gov.uk/government/news/new-change4life-campaign-encourages-parents-to-be-food-smart</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a:latin typeface="Arial" panose="020B0604020202020204" pitchFamily="34" charset="0"/>
                <a:cs typeface="Arial" panose="020B0604020202020204" pitchFamily="34" charset="0"/>
              </a:rPr>
              <a:t>Health and Care Act (2022) </a:t>
            </a:r>
            <a:r>
              <a:rPr lang="en-US" sz="1200" i="1" dirty="0">
                <a:latin typeface="Arial" panose="020B0604020202020204" pitchFamily="34" charset="0"/>
                <a:cs typeface="Arial" panose="020B0604020202020204" pitchFamily="34" charset="0"/>
              </a:rPr>
              <a:t>Health and Care Act 2022</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Legislation.gov.uk</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7"/>
              </a:rPr>
              <a:t>https://www.legislation.gov.uk/ukpga/2022/31/contents</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err="1">
                <a:latin typeface="Arial" panose="020B0604020202020204" pitchFamily="34" charset="0"/>
                <a:cs typeface="Arial" panose="020B0604020202020204" pitchFamily="34" charset="0"/>
              </a:rPr>
              <a:t>Heaslip</a:t>
            </a:r>
            <a:r>
              <a:rPr lang="en-US" sz="1200" dirty="0">
                <a:latin typeface="Arial" panose="020B0604020202020204" pitchFamily="34" charset="0"/>
                <a:cs typeface="Arial" panose="020B0604020202020204" pitchFamily="34" charset="0"/>
              </a:rPr>
              <a:t>, V., Thompson, R., </a:t>
            </a:r>
            <a:r>
              <a:rPr lang="en-US" sz="1200" dirty="0" err="1">
                <a:latin typeface="Arial" panose="020B0604020202020204" pitchFamily="34" charset="0"/>
                <a:cs typeface="Arial" panose="020B0604020202020204" pitchFamily="34" charset="0"/>
              </a:rPr>
              <a:t>Tauringana</a:t>
            </a:r>
            <a:r>
              <a:rPr lang="en-US" sz="1200" dirty="0">
                <a:latin typeface="Arial" panose="020B0604020202020204" pitchFamily="34" charset="0"/>
                <a:cs typeface="Arial" panose="020B0604020202020204" pitchFamily="34" charset="0"/>
              </a:rPr>
              <a:t>, M., Holland, S. and </a:t>
            </a:r>
            <a:r>
              <a:rPr lang="en-US" sz="1200" dirty="0" err="1">
                <a:latin typeface="Arial" panose="020B0604020202020204" pitchFamily="34" charset="0"/>
                <a:cs typeface="Arial" panose="020B0604020202020204" pitchFamily="34" charset="0"/>
              </a:rPr>
              <a:t>Glendening</a:t>
            </a:r>
            <a:r>
              <a:rPr lang="en-US" sz="1200" dirty="0">
                <a:latin typeface="Arial" panose="020B0604020202020204" pitchFamily="34" charset="0"/>
                <a:cs typeface="Arial" panose="020B0604020202020204" pitchFamily="34" charset="0"/>
              </a:rPr>
              <a:t>, N. (2022) ‘Health Inequity in the UK: Exploring Health Inequality and Inequity’, </a:t>
            </a:r>
            <a:r>
              <a:rPr lang="en-US" sz="1200" i="1" dirty="0">
                <a:latin typeface="Arial" panose="020B0604020202020204" pitchFamily="34" charset="0"/>
                <a:cs typeface="Arial" panose="020B0604020202020204" pitchFamily="34" charset="0"/>
              </a:rPr>
              <a:t>Practice Nursing</a:t>
            </a:r>
            <a:r>
              <a:rPr lang="en-US" sz="1200" dirty="0">
                <a:latin typeface="Arial" panose="020B0604020202020204" pitchFamily="34" charset="0"/>
                <a:cs typeface="Arial" panose="020B0604020202020204" pitchFamily="34" charset="0"/>
              </a:rPr>
              <a:t>, 33(2), pp. 72–76. Available at: </a:t>
            </a:r>
            <a:r>
              <a:rPr lang="en-US" sz="1200" dirty="0">
                <a:latin typeface="Arial" panose="020B0604020202020204" pitchFamily="34" charset="0"/>
                <a:cs typeface="Arial" panose="020B0604020202020204" pitchFamily="34" charset="0"/>
                <a:hlinkClick r:id="rId8"/>
              </a:rPr>
              <a:t>https://doi.org/10.12968/pnur.2022.33.2.72</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err="1">
                <a:latin typeface="Arial" panose="020B0604020202020204" pitchFamily="34" charset="0"/>
                <a:cs typeface="Arial" panose="020B0604020202020204" pitchFamily="34" charset="0"/>
              </a:rPr>
              <a:t>Küfeoğlu</a:t>
            </a:r>
            <a:r>
              <a:rPr lang="en-US" sz="1200" dirty="0">
                <a:latin typeface="Arial" panose="020B0604020202020204" pitchFamily="34" charset="0"/>
                <a:cs typeface="Arial" panose="020B0604020202020204" pitchFamily="34" charset="0"/>
              </a:rPr>
              <a:t>, S. (2022) ‘SDG-3 Good Health and Well-Being’, </a:t>
            </a:r>
            <a:r>
              <a:rPr lang="en-US" sz="1200" i="1" dirty="0">
                <a:latin typeface="Arial" panose="020B0604020202020204" pitchFamily="34" charset="0"/>
                <a:cs typeface="Arial" panose="020B0604020202020204" pitchFamily="34" charset="0"/>
              </a:rPr>
              <a:t>Emerging Technologies</a:t>
            </a:r>
            <a:r>
              <a:rPr lang="en-US" sz="1200" dirty="0">
                <a:latin typeface="Arial" panose="020B0604020202020204" pitchFamily="34" charset="0"/>
                <a:cs typeface="Arial" panose="020B0604020202020204" pitchFamily="34" charset="0"/>
              </a:rPr>
              <a:t>, pp. 229–253. Available at: </a:t>
            </a:r>
            <a:r>
              <a:rPr lang="en-US" sz="1200" dirty="0">
                <a:latin typeface="Arial" panose="020B0604020202020204" pitchFamily="34" charset="0"/>
                <a:cs typeface="Arial" panose="020B0604020202020204" pitchFamily="34" charset="0"/>
                <a:hlinkClick r:id="rId9"/>
              </a:rPr>
              <a:t>https://doi.org/10.1007/978-3-031-07127-0_5</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err="1">
                <a:latin typeface="Arial" panose="020B0604020202020204" pitchFamily="34" charset="0"/>
                <a:cs typeface="Arial" panose="020B0604020202020204" pitchFamily="34" charset="0"/>
              </a:rPr>
              <a:t>Lakioti</a:t>
            </a:r>
            <a:r>
              <a:rPr lang="en-US" sz="1200" dirty="0">
                <a:latin typeface="Arial" panose="020B0604020202020204" pitchFamily="34" charset="0"/>
                <a:cs typeface="Arial" panose="020B0604020202020204" pitchFamily="34" charset="0"/>
              </a:rPr>
              <a:t>, E., Pagonis, N., </a:t>
            </a:r>
            <a:r>
              <a:rPr lang="en-US" sz="1200" dirty="0" err="1">
                <a:latin typeface="Arial" panose="020B0604020202020204" pitchFamily="34" charset="0"/>
                <a:cs typeface="Arial" panose="020B0604020202020204" pitchFamily="34" charset="0"/>
              </a:rPr>
              <a:t>Flegkas</a:t>
            </a:r>
            <a:r>
              <a:rPr lang="en-US" sz="1200" dirty="0">
                <a:latin typeface="Arial" panose="020B0604020202020204" pitchFamily="34" charset="0"/>
                <a:cs typeface="Arial" panose="020B0604020202020204" pitchFamily="34" charset="0"/>
              </a:rPr>
              <a:t>, D., </a:t>
            </a:r>
            <a:r>
              <a:rPr lang="en-US" sz="1200" dirty="0" err="1">
                <a:latin typeface="Arial" panose="020B0604020202020204" pitchFamily="34" charset="0"/>
                <a:cs typeface="Arial" panose="020B0604020202020204" pitchFamily="34" charset="0"/>
              </a:rPr>
              <a:t>Itziou</a:t>
            </a:r>
            <a:r>
              <a:rPr lang="en-US" sz="1200" dirty="0">
                <a:latin typeface="Arial" panose="020B0604020202020204" pitchFamily="34" charset="0"/>
                <a:cs typeface="Arial" panose="020B0604020202020204" pitchFamily="34" charset="0"/>
              </a:rPr>
              <a:t>, A., </a:t>
            </a:r>
            <a:r>
              <a:rPr lang="en-US" sz="1200" dirty="0" err="1">
                <a:latin typeface="Arial" panose="020B0604020202020204" pitchFamily="34" charset="0"/>
                <a:cs typeface="Arial" panose="020B0604020202020204" pitchFamily="34" charset="0"/>
              </a:rPr>
              <a:t>Moustakas</a:t>
            </a:r>
            <a:r>
              <a:rPr lang="en-US" sz="1200" dirty="0">
                <a:latin typeface="Arial" panose="020B0604020202020204" pitchFamily="34" charset="0"/>
                <a:cs typeface="Arial" panose="020B0604020202020204" pitchFamily="34" charset="0"/>
              </a:rPr>
              <a:t>, K. and </a:t>
            </a:r>
            <a:r>
              <a:rPr lang="en-US" sz="1200" dirty="0" err="1">
                <a:latin typeface="Arial" panose="020B0604020202020204" pitchFamily="34" charset="0"/>
                <a:cs typeface="Arial" panose="020B0604020202020204" pitchFamily="34" charset="0"/>
              </a:rPr>
              <a:t>Karayannis</a:t>
            </a:r>
            <a:r>
              <a:rPr lang="en-US" sz="1200" dirty="0">
                <a:latin typeface="Arial" panose="020B0604020202020204" pitchFamily="34" charset="0"/>
                <a:cs typeface="Arial" panose="020B0604020202020204" pitchFamily="34" charset="0"/>
              </a:rPr>
              <a:t>, V. (2025) ‘Social Factors and Policies Promoting Good Health and Well-Being as a Sustainable Development Goal: Current Achievements and Future Pathways’, </a:t>
            </a:r>
            <a:r>
              <a:rPr lang="en-US" sz="1200" i="1" dirty="0">
                <a:latin typeface="Arial" panose="020B0604020202020204" pitchFamily="34" charset="0"/>
                <a:cs typeface="Arial" panose="020B0604020202020204" pitchFamily="34" charset="0"/>
              </a:rPr>
              <a:t>Sustainability</a:t>
            </a:r>
            <a:r>
              <a:rPr lang="en-US" sz="1200" dirty="0">
                <a:latin typeface="Arial" panose="020B0604020202020204" pitchFamily="34" charset="0"/>
                <a:cs typeface="Arial" panose="020B0604020202020204" pitchFamily="34" charset="0"/>
              </a:rPr>
              <a:t>, 17(11), pp. 50-63. Available at: </a:t>
            </a:r>
            <a:r>
              <a:rPr lang="en-US" sz="1200" dirty="0">
                <a:latin typeface="Arial" panose="020B0604020202020204" pitchFamily="34" charset="0"/>
                <a:cs typeface="Arial" panose="020B0604020202020204" pitchFamily="34" charset="0"/>
                <a:hlinkClick r:id="rId10"/>
              </a:rPr>
              <a:t>https://doi.org/10.3390/su17115063</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a:latin typeface="Arial" panose="020B0604020202020204" pitchFamily="34" charset="0"/>
                <a:cs typeface="Arial" panose="020B0604020202020204" pitchFamily="34" charset="0"/>
              </a:rPr>
              <a:t>Lorraine (2024) </a:t>
            </a:r>
            <a:r>
              <a:rPr lang="en-US" sz="1200" i="1" dirty="0">
                <a:latin typeface="Arial" panose="020B0604020202020204" pitchFamily="34" charset="0"/>
                <a:cs typeface="Arial" panose="020B0604020202020204" pitchFamily="34" charset="0"/>
              </a:rPr>
              <a:t>Person </a:t>
            </a:r>
            <a:r>
              <a:rPr lang="en-US" sz="1200" i="1" dirty="0" err="1">
                <a:latin typeface="Arial" panose="020B0604020202020204" pitchFamily="34" charset="0"/>
                <a:cs typeface="Arial" panose="020B0604020202020204" pitchFamily="34" charset="0"/>
              </a:rPr>
              <a:t>Centred</a:t>
            </a:r>
            <a:r>
              <a:rPr lang="en-US" sz="1200" i="1" dirty="0">
                <a:latin typeface="Arial" panose="020B0604020202020204" pitchFamily="34" charset="0"/>
                <a:cs typeface="Arial" panose="020B0604020202020204" pitchFamily="34" charset="0"/>
              </a:rPr>
              <a:t> Care in Health and Social Care - Flourish</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Flourish</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1"/>
              </a:rPr>
              <a:t>https://flourish.co.uk/community/person-centred-care/</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a:latin typeface="Arial" panose="020B0604020202020204" pitchFamily="34" charset="0"/>
                <a:cs typeface="Arial" panose="020B0604020202020204" pitchFamily="34" charset="0"/>
              </a:rPr>
              <a:t>MDPI (2026) </a:t>
            </a:r>
            <a:r>
              <a:rPr lang="en-US" sz="1200" i="1" dirty="0">
                <a:latin typeface="Arial" panose="020B0604020202020204" pitchFamily="34" charset="0"/>
                <a:cs typeface="Arial" panose="020B0604020202020204" pitchFamily="34" charset="0"/>
              </a:rPr>
              <a:t>Mdpi.com</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2"/>
              </a:rPr>
              <a:t>https://www.mdpi.com/2072-6643/18/3/382</a:t>
            </a:r>
            <a:r>
              <a:rPr lang="en-US" sz="1200" dirty="0">
                <a:latin typeface="Arial" panose="020B0604020202020204" pitchFamily="34" charset="0"/>
                <a:cs typeface="Arial" panose="020B0604020202020204" pitchFamily="34" charset="0"/>
              </a:rPr>
              <a:t> (Accessed: 22 June 2026).</a:t>
            </a:r>
            <a:endParaRPr lang="en-IN" sz="1200" dirty="0">
              <a:latin typeface="Arial" panose="020B0604020202020204" pitchFamily="34" charset="0"/>
              <a:cs typeface="Arial" panose="020B0604020202020204" pitchFamily="34" charset="0"/>
            </a:endParaRPr>
          </a:p>
          <a:p>
            <a:pPr algn="just">
              <a:lnSpc>
                <a:spcPct val="120000"/>
              </a:lnSpc>
              <a:buClr>
                <a:schemeClr val="bg1"/>
              </a:buClr>
            </a:pPr>
            <a:r>
              <a:rPr lang="en-US" sz="1200" dirty="0">
                <a:latin typeface="Arial" panose="020B0604020202020204" pitchFamily="34" charset="0"/>
                <a:cs typeface="Arial" panose="020B0604020202020204" pitchFamily="34" charset="0"/>
              </a:rPr>
              <a:t>Mir, G., </a:t>
            </a:r>
            <a:r>
              <a:rPr lang="en-US" sz="1200" dirty="0" err="1">
                <a:latin typeface="Arial" panose="020B0604020202020204" pitchFamily="34" charset="0"/>
                <a:cs typeface="Arial" panose="020B0604020202020204" pitchFamily="34" charset="0"/>
              </a:rPr>
              <a:t>Durrani</a:t>
            </a:r>
            <a:r>
              <a:rPr lang="en-US" sz="1200" dirty="0">
                <a:latin typeface="Arial" panose="020B0604020202020204" pitchFamily="34" charset="0"/>
                <a:cs typeface="Arial" panose="020B0604020202020204" pitchFamily="34" charset="0"/>
              </a:rPr>
              <a:t>, N., Julian, R., </a:t>
            </a:r>
            <a:r>
              <a:rPr lang="en-US" sz="1200" dirty="0" err="1">
                <a:latin typeface="Arial" panose="020B0604020202020204" pitchFamily="34" charset="0"/>
                <a:cs typeface="Arial" panose="020B0604020202020204" pitchFamily="34" charset="0"/>
              </a:rPr>
              <a:t>Kimei</a:t>
            </a:r>
            <a:r>
              <a:rPr lang="en-US" sz="1200" dirty="0">
                <a:latin typeface="Arial" panose="020B0604020202020204" pitchFamily="34" charset="0"/>
                <a:cs typeface="Arial" panose="020B0604020202020204" pitchFamily="34" charset="0"/>
              </a:rPr>
              <a:t>, Y., </a:t>
            </a:r>
            <a:r>
              <a:rPr lang="en-US" sz="1200" dirty="0" err="1">
                <a:latin typeface="Arial" panose="020B0604020202020204" pitchFamily="34" charset="0"/>
                <a:cs typeface="Arial" panose="020B0604020202020204" pitchFamily="34" charset="0"/>
              </a:rPr>
              <a:t>Mashreky</a:t>
            </a:r>
            <a:r>
              <a:rPr lang="en-US" sz="1200" dirty="0">
                <a:latin typeface="Arial" panose="020B0604020202020204" pitchFamily="34" charset="0"/>
                <a:cs typeface="Arial" panose="020B0604020202020204" pitchFamily="34" charset="0"/>
              </a:rPr>
              <a:t>, S. and Doan, T.T.D. (2024) ‘Social Inclusion and Sustainable Development: Findings from Seven African and Asian Contexts’, </a:t>
            </a:r>
            <a:r>
              <a:rPr lang="en-US" sz="1200" i="1" dirty="0">
                <a:latin typeface="Arial" panose="020B0604020202020204" pitchFamily="34" charset="0"/>
                <a:cs typeface="Arial" panose="020B0604020202020204" pitchFamily="34" charset="0"/>
              </a:rPr>
              <a:t>Sustainability</a:t>
            </a:r>
            <a:r>
              <a:rPr lang="en-US" sz="1200" dirty="0">
                <a:latin typeface="Arial" panose="020B0604020202020204" pitchFamily="34" charset="0"/>
                <a:cs typeface="Arial" panose="020B0604020202020204" pitchFamily="34" charset="0"/>
              </a:rPr>
              <a:t>, 16(11), pp. 48-59. Available at: </a:t>
            </a:r>
            <a:r>
              <a:rPr lang="en-US" sz="1200" dirty="0">
                <a:latin typeface="Arial" panose="020B0604020202020204" pitchFamily="34" charset="0"/>
                <a:cs typeface="Arial" panose="020B0604020202020204" pitchFamily="34" charset="0"/>
                <a:hlinkClick r:id="rId13"/>
              </a:rPr>
              <a:t>https://doi.org/10.3390/su16114859</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6102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72" y="125196"/>
            <a:ext cx="11997128" cy="564352"/>
          </a:xfrm>
        </p:spPr>
        <p:txBody>
          <a:bodyPr>
            <a:normAutofit/>
          </a:bodyPr>
          <a:lstStyle/>
          <a:p>
            <a:pPr algn="ctr"/>
            <a:r>
              <a:rPr lang="en-IN" sz="2800" b="1" dirty="0"/>
              <a:t>Reference List</a:t>
            </a:r>
            <a:endParaRPr lang="en-IN" sz="2800" dirty="0"/>
          </a:p>
        </p:txBody>
      </p:sp>
      <p:sp>
        <p:nvSpPr>
          <p:cNvPr id="3" name="Content Placeholder 2"/>
          <p:cNvSpPr>
            <a:spLocks noGrp="1"/>
          </p:cNvSpPr>
          <p:nvPr>
            <p:ph idx="1"/>
          </p:nvPr>
        </p:nvSpPr>
        <p:spPr>
          <a:xfrm>
            <a:off x="324447" y="809470"/>
            <a:ext cx="11697663" cy="5681272"/>
          </a:xfrm>
          <a:solidFill>
            <a:schemeClr val="tx1">
              <a:lumMod val="95000"/>
            </a:schemeClr>
          </a:solidFill>
        </p:spPr>
        <p:txBody>
          <a:bodyPr>
            <a:noAutofit/>
          </a:bodyPr>
          <a:lstStyle/>
          <a:p>
            <a:pPr>
              <a:buClr>
                <a:schemeClr val="bg1"/>
              </a:buClr>
            </a:pPr>
            <a:r>
              <a:rPr lang="en-US" sz="1200" dirty="0" err="1">
                <a:latin typeface="Arial" panose="020B0604020202020204" pitchFamily="34" charset="0"/>
                <a:cs typeface="Arial" panose="020B0604020202020204" pitchFamily="34" charset="0"/>
              </a:rPr>
              <a:t>Mwende</a:t>
            </a:r>
            <a:r>
              <a:rPr lang="en-US" sz="1200" dirty="0">
                <a:latin typeface="Arial" panose="020B0604020202020204" pitchFamily="34" charset="0"/>
                <a:cs typeface="Arial" panose="020B0604020202020204" pitchFamily="34" charset="0"/>
              </a:rPr>
              <a:t>, W.G. (2024) ‘The Role of Vaccination in Preventing Infectious Diseases’, </a:t>
            </a:r>
            <a:r>
              <a:rPr lang="en-US" sz="1200" i="1" dirty="0">
                <a:latin typeface="Arial" panose="020B0604020202020204" pitchFamily="34" charset="0"/>
                <a:cs typeface="Arial" panose="020B0604020202020204" pitchFamily="34" charset="0"/>
              </a:rPr>
              <a:t>Research Invention Journal of Scientific and Experimental Sciences</a:t>
            </a:r>
            <a:r>
              <a:rPr lang="en-US" sz="1200" dirty="0">
                <a:latin typeface="Arial" panose="020B0604020202020204" pitchFamily="34" charset="0"/>
                <a:cs typeface="Arial" panose="020B0604020202020204" pitchFamily="34" charset="0"/>
              </a:rPr>
              <a:t>, 4(1), pp. 13–16. Available at: </a:t>
            </a:r>
            <a:r>
              <a:rPr lang="en-US" sz="1200" dirty="0">
                <a:latin typeface="Arial" panose="020B0604020202020204" pitchFamily="34" charset="0"/>
                <a:cs typeface="Arial" panose="020B0604020202020204" pitchFamily="34" charset="0"/>
                <a:hlinkClick r:id="rId2"/>
              </a:rPr>
              <a:t>https://doi.org/10.59298/rijses/2024/411316</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NHS England (2022) </a:t>
            </a:r>
            <a:r>
              <a:rPr lang="en-US" sz="1200" i="1" dirty="0">
                <a:latin typeface="Arial" panose="020B0604020202020204" pitchFamily="34" charset="0"/>
                <a:cs typeface="Arial" panose="020B0604020202020204" pitchFamily="34" charset="0"/>
              </a:rPr>
              <a:t>What Are Integrated Care systems?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NHS England</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https://www.england.nhs.uk/integratedcare/what-is-integrated-care/</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NHS, England (2023) </a:t>
            </a:r>
            <a:r>
              <a:rPr lang="en-US" sz="1200" i="1" dirty="0">
                <a:latin typeface="Arial" panose="020B0604020202020204" pitchFamily="34" charset="0"/>
                <a:cs typeface="Arial" panose="020B0604020202020204" pitchFamily="34" charset="0"/>
              </a:rPr>
              <a:t>NHS Health Check</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nhs.uk</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https://www.nhs.uk/tests-and-treatments/nhs-health-check/</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NHS, UK (2022) </a:t>
            </a:r>
            <a:r>
              <a:rPr lang="en-US" sz="1200" i="1" dirty="0">
                <a:latin typeface="Arial" panose="020B0604020202020204" pitchFamily="34" charset="0"/>
                <a:cs typeface="Arial" panose="020B0604020202020204" pitchFamily="34" charset="0"/>
              </a:rPr>
              <a:t>Healthier Families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nhs.uk</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https://www.nhs.uk/healthier-families/</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Noor, F.A., </a:t>
            </a:r>
            <a:r>
              <a:rPr lang="en-US" sz="1200" dirty="0" err="1">
                <a:latin typeface="Arial" panose="020B0604020202020204" pitchFamily="34" charset="0"/>
                <a:cs typeface="Arial" panose="020B0604020202020204" pitchFamily="34" charset="0"/>
              </a:rPr>
              <a:t>Gulis</a:t>
            </a:r>
            <a:r>
              <a:rPr lang="en-US" sz="1200" dirty="0">
                <a:latin typeface="Arial" panose="020B0604020202020204" pitchFamily="34" charset="0"/>
                <a:cs typeface="Arial" panose="020B0604020202020204" pitchFamily="34" charset="0"/>
              </a:rPr>
              <a:t>, G. and </a:t>
            </a:r>
            <a:r>
              <a:rPr lang="en-US" sz="1200" dirty="0" err="1">
                <a:latin typeface="Arial" panose="020B0604020202020204" pitchFamily="34" charset="0"/>
                <a:cs typeface="Arial" panose="020B0604020202020204" pitchFamily="34" charset="0"/>
              </a:rPr>
              <a:t>Karlsson</a:t>
            </a:r>
            <a:r>
              <a:rPr lang="en-US" sz="1200" dirty="0">
                <a:latin typeface="Arial" panose="020B0604020202020204" pitchFamily="34" charset="0"/>
                <a:cs typeface="Arial" panose="020B0604020202020204" pitchFamily="34" charset="0"/>
              </a:rPr>
              <a:t>, L.E. (2023) ‘Exploration of understanding of integrated care from a public health perspective: A scoping review’, </a:t>
            </a:r>
            <a:r>
              <a:rPr lang="en-US" sz="1200" i="1" dirty="0">
                <a:latin typeface="Arial" panose="020B0604020202020204" pitchFamily="34" charset="0"/>
                <a:cs typeface="Arial" panose="020B0604020202020204" pitchFamily="34" charset="0"/>
              </a:rPr>
              <a:t>Journal of Public Health Research</a:t>
            </a:r>
            <a:r>
              <a:rPr lang="en-US" sz="1200" dirty="0">
                <a:latin typeface="Arial" panose="020B0604020202020204" pitchFamily="34" charset="0"/>
                <a:cs typeface="Arial" panose="020B0604020202020204" pitchFamily="34" charset="0"/>
              </a:rPr>
              <a:t>, 12(3). Available at: </a:t>
            </a:r>
            <a:r>
              <a:rPr lang="en-US" sz="1200" dirty="0">
                <a:latin typeface="Arial" panose="020B0604020202020204" pitchFamily="34" charset="0"/>
                <a:cs typeface="Arial" panose="020B0604020202020204" pitchFamily="34" charset="0"/>
                <a:hlinkClick r:id="rId6"/>
              </a:rPr>
              <a:t>https://doi.org/10.1177/22799036231181210</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Pascale, F. and Jones, K. (2025) ‘Existing hospitals’ journey into a sustainable and climate-resilient future: barriers and opportunities for estates and facilities management’, </a:t>
            </a:r>
            <a:r>
              <a:rPr lang="en-US" sz="1200" i="1" dirty="0">
                <a:latin typeface="Arial" panose="020B0604020202020204" pitchFamily="34" charset="0"/>
                <a:cs typeface="Arial" panose="020B0604020202020204" pitchFamily="34" charset="0"/>
              </a:rPr>
              <a:t>Facilities</a:t>
            </a:r>
            <a:r>
              <a:rPr lang="en-US" sz="1200" dirty="0">
                <a:latin typeface="Arial" panose="020B0604020202020204" pitchFamily="34" charset="0"/>
                <a:cs typeface="Arial" panose="020B0604020202020204" pitchFamily="34" charset="0"/>
              </a:rPr>
              <a:t> [Preprint]. Available at: </a:t>
            </a:r>
            <a:r>
              <a:rPr lang="en-US" sz="1200" dirty="0">
                <a:latin typeface="Arial" panose="020B0604020202020204" pitchFamily="34" charset="0"/>
                <a:cs typeface="Arial" panose="020B0604020202020204" pitchFamily="34" charset="0"/>
                <a:hlinkClick r:id="rId7"/>
              </a:rPr>
              <a:t>https://doi.org/10.1108/f-01-2025-0002</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Patterson, E.H., Miller, C. and </a:t>
            </a:r>
            <a:r>
              <a:rPr lang="en-US" sz="1200" dirty="0" err="1">
                <a:latin typeface="Arial" panose="020B0604020202020204" pitchFamily="34" charset="0"/>
                <a:cs typeface="Arial" panose="020B0604020202020204" pitchFamily="34" charset="0"/>
              </a:rPr>
              <a:t>Hannapel</a:t>
            </a:r>
            <a:r>
              <a:rPr lang="en-US" sz="1200" dirty="0">
                <a:latin typeface="Arial" panose="020B0604020202020204" pitchFamily="34" charset="0"/>
                <a:cs typeface="Arial" panose="020B0604020202020204" pitchFamily="34" charset="0"/>
              </a:rPr>
              <a:t>, M. (2025) ‘Public psychology and holistic approaches to prevention and treatment of depression’, </a:t>
            </a:r>
            <a:r>
              <a:rPr lang="en-US" sz="1200" i="1" dirty="0">
                <a:latin typeface="Arial" panose="020B0604020202020204" pitchFamily="34" charset="0"/>
                <a:cs typeface="Arial" panose="020B0604020202020204" pitchFamily="34" charset="0"/>
              </a:rPr>
              <a:t>Frontiers in Psychiatry</a:t>
            </a:r>
            <a:r>
              <a:rPr lang="en-US" sz="1200" dirty="0">
                <a:latin typeface="Arial" panose="020B0604020202020204" pitchFamily="34" charset="0"/>
                <a:cs typeface="Arial" panose="020B0604020202020204" pitchFamily="34" charset="0"/>
              </a:rPr>
              <a:t>, 16. Available at: </a:t>
            </a:r>
            <a:r>
              <a:rPr lang="en-US" sz="1200" dirty="0">
                <a:latin typeface="Arial" panose="020B0604020202020204" pitchFamily="34" charset="0"/>
                <a:cs typeface="Arial" panose="020B0604020202020204" pitchFamily="34" charset="0"/>
                <a:hlinkClick r:id="rId8"/>
              </a:rPr>
              <a:t>https://doi.org/10.3389/fpsyt.2025.1600094</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Sophie, V., Sara, C., </a:t>
            </a:r>
            <a:r>
              <a:rPr lang="en-US" sz="1200" dirty="0" err="1">
                <a:latin typeface="Arial" panose="020B0604020202020204" pitchFamily="34" charset="0"/>
                <a:cs typeface="Arial" panose="020B0604020202020204" pitchFamily="34" charset="0"/>
              </a:rPr>
              <a:t>Jellen</a:t>
            </a:r>
            <a:r>
              <a:rPr lang="en-US" sz="1200" dirty="0">
                <a:latin typeface="Arial" panose="020B0604020202020204" pitchFamily="34" charset="0"/>
                <a:cs typeface="Arial" panose="020B0604020202020204" pitchFamily="34" charset="0"/>
              </a:rPr>
              <a:t>, T. and </a:t>
            </a:r>
            <a:r>
              <a:rPr lang="en-US" sz="1200" dirty="0" err="1">
                <a:latin typeface="Arial" panose="020B0604020202020204" pitchFamily="34" charset="0"/>
                <a:cs typeface="Arial" panose="020B0604020202020204" pitchFamily="34" charset="0"/>
              </a:rPr>
              <a:t>Lieven</a:t>
            </a:r>
            <a:r>
              <a:rPr lang="en-US" sz="1200" dirty="0">
                <a:latin typeface="Arial" panose="020B0604020202020204" pitchFamily="34" charset="0"/>
                <a:cs typeface="Arial" panose="020B0604020202020204" pitchFamily="34" charset="0"/>
              </a:rPr>
              <a:t>, A. (2022) ‘The Role of “Peace of Mind” and “Meaningfulness” as Psychological Concepts in Explaining Subjective Well-being’, </a:t>
            </a:r>
            <a:r>
              <a:rPr lang="en-US" sz="1200" i="1" dirty="0">
                <a:latin typeface="Arial" panose="020B0604020202020204" pitchFamily="34" charset="0"/>
                <a:cs typeface="Arial" panose="020B0604020202020204" pitchFamily="34" charset="0"/>
              </a:rPr>
              <a:t>Journal of Happiness Studies</a:t>
            </a:r>
            <a:r>
              <a:rPr lang="en-US" sz="1200" dirty="0">
                <a:latin typeface="Arial" panose="020B0604020202020204" pitchFamily="34" charset="0"/>
                <a:cs typeface="Arial" panose="020B0604020202020204" pitchFamily="34" charset="0"/>
              </a:rPr>
              <a:t>, 23. Available at: </a:t>
            </a:r>
            <a:r>
              <a:rPr lang="en-US" sz="1200" dirty="0">
                <a:latin typeface="Arial" panose="020B0604020202020204" pitchFamily="34" charset="0"/>
                <a:cs typeface="Arial" panose="020B0604020202020204" pitchFamily="34" charset="0"/>
                <a:hlinkClick r:id="rId9"/>
              </a:rPr>
              <a:t>https://doi.org/10.1007/s10902-022-00544-z</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err="1">
                <a:latin typeface="Arial" panose="020B0604020202020204" pitchFamily="34" charset="0"/>
                <a:cs typeface="Arial" panose="020B0604020202020204" pitchFamily="34" charset="0"/>
              </a:rPr>
              <a:t>Sorooshian</a:t>
            </a:r>
            <a:r>
              <a:rPr lang="en-US" sz="1200" dirty="0">
                <a:latin typeface="Arial" panose="020B0604020202020204" pitchFamily="34" charset="0"/>
                <a:cs typeface="Arial" panose="020B0604020202020204" pitchFamily="34" charset="0"/>
              </a:rPr>
              <a:t>, S. (2024) ‘The sustainable development goals of the United Nations: A comparative midterm research review’, </a:t>
            </a:r>
            <a:r>
              <a:rPr lang="en-US" sz="1200" i="1" dirty="0">
                <a:latin typeface="Arial" panose="020B0604020202020204" pitchFamily="34" charset="0"/>
                <a:cs typeface="Arial" panose="020B0604020202020204" pitchFamily="34" charset="0"/>
              </a:rPr>
              <a:t>Journal of Cleaner Production</a:t>
            </a:r>
            <a:r>
              <a:rPr lang="en-US" sz="1200" dirty="0">
                <a:latin typeface="Arial" panose="020B0604020202020204" pitchFamily="34" charset="0"/>
                <a:cs typeface="Arial" panose="020B0604020202020204" pitchFamily="34" charset="0"/>
              </a:rPr>
              <a:t>, 453(142272), pp. 142-272. Available at: </a:t>
            </a:r>
            <a:r>
              <a:rPr lang="en-US" sz="1200" dirty="0">
                <a:latin typeface="Arial" panose="020B0604020202020204" pitchFamily="34" charset="0"/>
                <a:cs typeface="Arial" panose="020B0604020202020204" pitchFamily="34" charset="0"/>
                <a:hlinkClick r:id="rId10"/>
              </a:rPr>
              <a:t>https://doi.org/10.1016/j.jclepro.2024.142272</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Thomson, L. (2024) ‘Barriers and Enablers of Integrated Care in the UK: a Rapid Evidence Review of Review Articles and Grey Literature 2018–2022’, </a:t>
            </a:r>
            <a:r>
              <a:rPr lang="en-US" sz="1200" i="1" dirty="0">
                <a:latin typeface="Arial" panose="020B0604020202020204" pitchFamily="34" charset="0"/>
                <a:cs typeface="Arial" panose="020B0604020202020204" pitchFamily="34" charset="0"/>
              </a:rPr>
              <a:t>Frontiers in Public Health</a:t>
            </a:r>
            <a:r>
              <a:rPr lang="en-US" sz="1200" dirty="0">
                <a:latin typeface="Arial" panose="020B0604020202020204" pitchFamily="34" charset="0"/>
                <a:cs typeface="Arial" panose="020B0604020202020204" pitchFamily="34" charset="0"/>
              </a:rPr>
              <a:t>, 11(1). Available at: </a:t>
            </a:r>
            <a:r>
              <a:rPr lang="en-US" sz="1200" dirty="0">
                <a:latin typeface="Arial" panose="020B0604020202020204" pitchFamily="34" charset="0"/>
                <a:cs typeface="Arial" panose="020B0604020202020204" pitchFamily="34" charset="0"/>
                <a:hlinkClick r:id="rId11"/>
              </a:rPr>
              <a:t>https://doi.org/10.3389/fpubh.2023.1286479</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err="1">
                <a:latin typeface="Arial" panose="020B0604020202020204" pitchFamily="34" charset="0"/>
                <a:cs typeface="Arial" panose="020B0604020202020204" pitchFamily="34" charset="0"/>
              </a:rPr>
              <a:t>Verlinden</a:t>
            </a:r>
            <a:r>
              <a:rPr lang="en-US" sz="1200" dirty="0">
                <a:latin typeface="Arial" panose="020B0604020202020204" pitchFamily="34" charset="0"/>
                <a:cs typeface="Arial" panose="020B0604020202020204" pitchFamily="34" charset="0"/>
              </a:rPr>
              <a:t>, N. (2023) </a:t>
            </a:r>
            <a:r>
              <a:rPr lang="en-US" sz="1200" i="1" dirty="0">
                <a:latin typeface="Arial" panose="020B0604020202020204" pitchFamily="34" charset="0"/>
                <a:cs typeface="Arial" panose="020B0604020202020204" pitchFamily="34" charset="0"/>
              </a:rPr>
              <a:t>A Total Well-Being Approach: Why it’s Essential in Turbulent Times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AIHR</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2"/>
              </a:rPr>
              <a:t>https://www.aihr.com/blog/total-wellbeing/</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Williams, B. (2022) ‘The National Early Warning Score: from Concept to NHS Implementation’, </a:t>
            </a:r>
            <a:r>
              <a:rPr lang="en-US" sz="1200" i="1" dirty="0">
                <a:latin typeface="Arial" panose="020B0604020202020204" pitchFamily="34" charset="0"/>
                <a:cs typeface="Arial" panose="020B0604020202020204" pitchFamily="34" charset="0"/>
              </a:rPr>
              <a:t>Clinical Medicine</a:t>
            </a:r>
            <a:r>
              <a:rPr lang="en-US" sz="1200" dirty="0">
                <a:latin typeface="Arial" panose="020B0604020202020204" pitchFamily="34" charset="0"/>
                <a:cs typeface="Arial" panose="020B0604020202020204" pitchFamily="34" charset="0"/>
              </a:rPr>
              <a:t>, 22(6), pp. 499–505. Available at: </a:t>
            </a:r>
            <a:r>
              <a:rPr lang="en-US" sz="1200" dirty="0">
                <a:latin typeface="Arial" panose="020B0604020202020204" pitchFamily="34" charset="0"/>
                <a:cs typeface="Arial" panose="020B0604020202020204" pitchFamily="34" charset="0"/>
                <a:hlinkClick r:id="rId13"/>
              </a:rPr>
              <a:t>https://doi.org/10.7861/clinmed.2022-news-concept</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a:p>
            <a:pPr>
              <a:buClr>
                <a:schemeClr val="bg1"/>
              </a:buClr>
            </a:pPr>
            <a:r>
              <a:rPr lang="en-US" sz="1200" dirty="0">
                <a:latin typeface="Arial" panose="020B0604020202020204" pitchFamily="34" charset="0"/>
                <a:cs typeface="Arial" panose="020B0604020202020204" pitchFamily="34" charset="0"/>
              </a:rPr>
              <a:t>Yu, X., </a:t>
            </a:r>
            <a:r>
              <a:rPr lang="en-US" sz="1200" dirty="0" err="1">
                <a:latin typeface="Arial" panose="020B0604020202020204" pitchFamily="34" charset="0"/>
                <a:cs typeface="Arial" panose="020B0604020202020204" pitchFamily="34" charset="0"/>
              </a:rPr>
              <a:t>Chau</a:t>
            </a:r>
            <a:r>
              <a:rPr lang="en-US" sz="1200" dirty="0">
                <a:latin typeface="Arial" panose="020B0604020202020204" pitchFamily="34" charset="0"/>
                <a:cs typeface="Arial" panose="020B0604020202020204" pitchFamily="34" charset="0"/>
              </a:rPr>
              <a:t>, J.P.C., </a:t>
            </a:r>
            <a:r>
              <a:rPr lang="en-US" sz="1200" dirty="0" err="1">
                <a:latin typeface="Arial" panose="020B0604020202020204" pitchFamily="34" charset="0"/>
                <a:cs typeface="Arial" panose="020B0604020202020204" pitchFamily="34" charset="0"/>
              </a:rPr>
              <a:t>Huo</a:t>
            </a:r>
            <a:r>
              <a:rPr lang="en-US" sz="1200" dirty="0">
                <a:latin typeface="Arial" panose="020B0604020202020204" pitchFamily="34" charset="0"/>
                <a:cs typeface="Arial" panose="020B0604020202020204" pitchFamily="34" charset="0"/>
              </a:rPr>
              <a:t>, L., Li, X., Wang, D., Wu, H. and Zhang, Y. (2022) ‘The effects of a nurse-led integrative medicine-based structured education program on self-management behaviors among individuals with newly diagnosed type 2 diabetes: a randomized controlled trial’, </a:t>
            </a:r>
            <a:r>
              <a:rPr lang="en-US" sz="1200" i="1" dirty="0">
                <a:latin typeface="Arial" panose="020B0604020202020204" pitchFamily="34" charset="0"/>
                <a:cs typeface="Arial" panose="020B0604020202020204" pitchFamily="34" charset="0"/>
              </a:rPr>
              <a:t>BMC Nursing</a:t>
            </a:r>
            <a:r>
              <a:rPr lang="en-US" sz="1200" dirty="0">
                <a:latin typeface="Arial" panose="020B0604020202020204" pitchFamily="34" charset="0"/>
                <a:cs typeface="Arial" panose="020B0604020202020204" pitchFamily="34" charset="0"/>
              </a:rPr>
              <a:t>, 21(1). Available at: </a:t>
            </a:r>
            <a:r>
              <a:rPr lang="en-US" sz="1200" dirty="0">
                <a:latin typeface="Arial" panose="020B0604020202020204" pitchFamily="34" charset="0"/>
                <a:cs typeface="Arial" panose="020B0604020202020204" pitchFamily="34" charset="0"/>
                <a:hlinkClick r:id="rId14"/>
              </a:rPr>
              <a:t>https://doi.org/10.1186/s12912-022-00970-7</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0631425"/>
      </p:ext>
    </p:extLst>
  </p:cSld>
  <p:clrMapOvr>
    <a:masterClrMapping/>
  </p:clrMapOvr>
</p:sld>
</file>

<file path=ppt/theme/theme1.xml><?xml version="1.0" encoding="utf-8"?>
<a:theme xmlns:a="http://schemas.openxmlformats.org/drawingml/2006/main" name="Slic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161</TotalTime>
  <Words>3121</Words>
  <Application>Microsoft Office PowerPoint</Application>
  <PresentationFormat>Widescreen</PresentationFormat>
  <Paragraphs>135</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Slice</vt:lpstr>
      <vt:lpstr>PowerPoint Presentation</vt:lpstr>
      <vt:lpstr>Introduction</vt:lpstr>
      <vt:lpstr>Definitions and Key Concepts of Health and Well-being</vt:lpstr>
      <vt:lpstr>Integration of Health and Well-Being Approaches</vt:lpstr>
      <vt:lpstr>Theoretical Perspectives</vt:lpstr>
      <vt:lpstr>Sustainable Development Goals</vt:lpstr>
      <vt:lpstr>Policy and Governance</vt:lpstr>
      <vt:lpstr>Service Delivery with Examples and Case Studies</vt:lpstr>
      <vt:lpstr>Public Health Initiatives</vt:lpstr>
      <vt:lpstr>Equity and Access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Mukaba, Exauce</cp:lastModifiedBy>
  <cp:revision>75</cp:revision>
  <dcterms:created xsi:type="dcterms:W3CDTF">2026-06-22T07:01:15Z</dcterms:created>
  <dcterms:modified xsi:type="dcterms:W3CDTF">2026-06-23T12:33:42Z</dcterms:modified>
</cp:coreProperties>
</file>