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7" d="100"/>
          <a:sy n="87" d="100"/>
        </p:scale>
        <p:origin x="66" y="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87BDB1-2125-4797-A8C8-93F5E51A0281}" type="datetimeFigureOut">
              <a:rPr lang="en-GB" smtClean="0"/>
              <a:t>17/11/2023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5AF3-8E23-4833-B53C-D0329FF1B13D}" type="slidenum">
              <a:rPr lang="en-GB" smtClean="0"/>
              <a:t>‹#›</a:t>
            </a:fld>
            <a:endParaRPr lang="en-GB"/>
          </a:p>
        </p:txBody>
      </p:sp>
    </p:spTree>
    <p:extLst>
      <p:ext uri="{BB962C8B-B14F-4D97-AF65-F5344CB8AC3E}">
        <p14:creationId xmlns:p14="http://schemas.microsoft.com/office/powerpoint/2010/main" val="3327425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5AF3-8E23-4833-B53C-D0329FF1B13D}" type="slidenum">
              <a:rPr lang="en-GB" smtClean="0"/>
              <a:t>5</a:t>
            </a:fld>
            <a:endParaRPr lang="en-GB"/>
          </a:p>
        </p:txBody>
      </p:sp>
    </p:spTree>
    <p:extLst>
      <p:ext uri="{BB962C8B-B14F-4D97-AF65-F5344CB8AC3E}">
        <p14:creationId xmlns:p14="http://schemas.microsoft.com/office/powerpoint/2010/main" val="38139168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ECECF1"/>
                </a:solidFill>
                <a:effectLst/>
                <a:latin typeface="Söhne"/>
              </a:rPr>
              <a:t>Both organizations are noted for valuing knowledge and adapting to their environments.</a:t>
            </a:r>
          </a:p>
          <a:p>
            <a:r>
              <a:rPr lang="en-GB" b="0" i="0" dirty="0">
                <a:solidFill>
                  <a:srgbClr val="ECECF1"/>
                </a:solidFill>
                <a:effectLst/>
                <a:latin typeface="Söhne"/>
              </a:rPr>
              <a:t>Emirates focuses on passenger experience, while Airbus emphasizes technology and innovation in aerospace.</a:t>
            </a:r>
            <a:endParaRPr lang="en-GB" dirty="0"/>
          </a:p>
        </p:txBody>
      </p:sp>
      <p:sp>
        <p:nvSpPr>
          <p:cNvPr id="4" name="Slide Number Placeholder 3"/>
          <p:cNvSpPr>
            <a:spLocks noGrp="1"/>
          </p:cNvSpPr>
          <p:nvPr>
            <p:ph type="sldNum" sz="quarter" idx="5"/>
          </p:nvPr>
        </p:nvSpPr>
        <p:spPr/>
        <p:txBody>
          <a:bodyPr/>
          <a:lstStyle/>
          <a:p>
            <a:fld id="{0ECC5AF3-8E23-4833-B53C-D0329FF1B13D}" type="slidenum">
              <a:rPr lang="en-GB" smtClean="0"/>
              <a:t>6</a:t>
            </a:fld>
            <a:endParaRPr lang="en-GB"/>
          </a:p>
        </p:txBody>
      </p:sp>
    </p:spTree>
    <p:extLst>
      <p:ext uri="{BB962C8B-B14F-4D97-AF65-F5344CB8AC3E}">
        <p14:creationId xmlns:p14="http://schemas.microsoft.com/office/powerpoint/2010/main" val="3567143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öhne"/>
              </a:rPr>
              <a:t>It is observed that Emirates has a robust KM system leveraging technology for operational and service improvements.</a:t>
            </a:r>
          </a:p>
          <a:p>
            <a:pPr algn="l"/>
            <a:r>
              <a:rPr lang="en-GB" b="0" i="0" dirty="0">
                <a:effectLst/>
                <a:latin typeface="Söhne"/>
              </a:rPr>
              <a:t>Airbus, on the other hand, is noted for having a more advanced KM system, utilizing AI and machine learning and emphasizing external partnerships.</a:t>
            </a:r>
          </a:p>
          <a:p>
            <a:endParaRPr lang="en-GB" dirty="0"/>
          </a:p>
        </p:txBody>
      </p:sp>
      <p:sp>
        <p:nvSpPr>
          <p:cNvPr id="4" name="Slide Number Placeholder 3"/>
          <p:cNvSpPr>
            <a:spLocks noGrp="1"/>
          </p:cNvSpPr>
          <p:nvPr>
            <p:ph type="sldNum" sz="quarter" idx="5"/>
          </p:nvPr>
        </p:nvSpPr>
        <p:spPr/>
        <p:txBody>
          <a:bodyPr/>
          <a:lstStyle/>
          <a:p>
            <a:fld id="{0ECC5AF3-8E23-4833-B53C-D0329FF1B13D}" type="slidenum">
              <a:rPr lang="en-GB" smtClean="0"/>
              <a:t>7</a:t>
            </a:fld>
            <a:endParaRPr lang="en-GB"/>
          </a:p>
        </p:txBody>
      </p:sp>
    </p:spTree>
    <p:extLst>
      <p:ext uri="{BB962C8B-B14F-4D97-AF65-F5344CB8AC3E}">
        <p14:creationId xmlns:p14="http://schemas.microsoft.com/office/powerpoint/2010/main" val="468806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Söhne"/>
              </a:rPr>
              <a:t>More over Emirates can integrate AI and ML for automated data analysis and operational efficiency and is recommended to develop strategies to retain skilled employees, including mentorship programs. Also to explore collaborative partnerships with universities and technology providers is a another recommendation.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Söhne"/>
              </a:rPr>
              <a:t>Further on regarding Airbus </a:t>
            </a:r>
            <a:r>
              <a:rPr kumimoji="0" lang="en-US" altLang="en-US" sz="1200" b="0" i="0" u="none" strike="noStrike" cap="none" normalizeH="0" baseline="0" dirty="0">
                <a:ln>
                  <a:noFill/>
                </a:ln>
                <a:solidFill>
                  <a:schemeClr val="tx1"/>
                </a:solidFill>
                <a:effectLst/>
                <a:latin typeface="Söhne"/>
              </a:rPr>
              <a:t>Prioritizing data security and implementing robust cybersecurity measures is also recommended, and to nurture a culture of innovation across all departments to drive progress</a:t>
            </a:r>
            <a:endParaRPr lang="en-GB" b="0" i="0" dirty="0">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effectLst/>
              <a:latin typeface="Söhne"/>
            </a:endParaRPr>
          </a:p>
          <a:p>
            <a:endParaRPr lang="en-GB" dirty="0"/>
          </a:p>
        </p:txBody>
      </p:sp>
      <p:sp>
        <p:nvSpPr>
          <p:cNvPr id="4" name="Slide Number Placeholder 3"/>
          <p:cNvSpPr>
            <a:spLocks noGrp="1"/>
          </p:cNvSpPr>
          <p:nvPr>
            <p:ph type="sldNum" sz="quarter" idx="5"/>
          </p:nvPr>
        </p:nvSpPr>
        <p:spPr/>
        <p:txBody>
          <a:bodyPr/>
          <a:lstStyle/>
          <a:p>
            <a:fld id="{0ECC5AF3-8E23-4833-B53C-D0329FF1B13D}" type="slidenum">
              <a:rPr lang="en-GB" smtClean="0"/>
              <a:t>8</a:t>
            </a:fld>
            <a:endParaRPr lang="en-GB"/>
          </a:p>
        </p:txBody>
      </p:sp>
    </p:spTree>
    <p:extLst>
      <p:ext uri="{BB962C8B-B14F-4D97-AF65-F5344CB8AC3E}">
        <p14:creationId xmlns:p14="http://schemas.microsoft.com/office/powerpoint/2010/main" val="3478177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latin typeface="Söhne"/>
              </a:rPr>
              <a:t>By implementing these recommendations, both organizations can strengthen their competitive positions and navigate the ever-evolving business landscape effectively.</a:t>
            </a: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ECC5AF3-8E23-4833-B53C-D0329FF1B13D}" type="slidenum">
              <a:rPr lang="en-GB" smtClean="0"/>
              <a:t>9</a:t>
            </a:fld>
            <a:endParaRPr lang="en-GB"/>
          </a:p>
        </p:txBody>
      </p:sp>
    </p:spTree>
    <p:extLst>
      <p:ext uri="{BB962C8B-B14F-4D97-AF65-F5344CB8AC3E}">
        <p14:creationId xmlns:p14="http://schemas.microsoft.com/office/powerpoint/2010/main" val="3759670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128305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1742496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865852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915C7E-138D-40A4-B5B2-59E0F6662CEC}"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4226908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915C7E-138D-40A4-B5B2-59E0F6662CEC}"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1747467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915C7E-138D-40A4-B5B2-59E0F6662CEC}"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3053446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915C7E-138D-40A4-B5B2-59E0F6662CEC}"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113188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915C7E-138D-40A4-B5B2-59E0F6662CEC}"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2566863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915C7E-138D-40A4-B5B2-59E0F6662CEC}"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2858204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3862569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90301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1814093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81072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5951165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398690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915C7E-138D-40A4-B5B2-59E0F6662CEC}"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EFC50-E3BE-45BC-8F35-98D35C0EAE25}" type="slidenum">
              <a:rPr lang="en-GB" smtClean="0"/>
              <a:t>‹#›</a:t>
            </a:fld>
            <a:endParaRPr lang="en-GB"/>
          </a:p>
        </p:txBody>
      </p:sp>
    </p:spTree>
    <p:extLst>
      <p:ext uri="{BB962C8B-B14F-4D97-AF65-F5344CB8AC3E}">
        <p14:creationId xmlns:p14="http://schemas.microsoft.com/office/powerpoint/2010/main" val="2698871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915C7E-138D-40A4-B5B2-59E0F6662CEC}" type="datetimeFigureOut">
              <a:rPr lang="en-GB" smtClean="0"/>
              <a:t>17/11/2023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1FEFC50-E3BE-45BC-8F35-98D35C0EAE25}" type="slidenum">
              <a:rPr lang="en-GB" smtClean="0"/>
              <a:t>‹#›</a:t>
            </a:fld>
            <a:endParaRPr lang="en-GB"/>
          </a:p>
        </p:txBody>
      </p:sp>
    </p:spTree>
    <p:extLst>
      <p:ext uri="{BB962C8B-B14F-4D97-AF65-F5344CB8AC3E}">
        <p14:creationId xmlns:p14="http://schemas.microsoft.com/office/powerpoint/2010/main" val="2852623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4390594-6842-F334-C45C-B828000D93E3}"/>
              </a:ext>
            </a:extLst>
          </p:cNvPr>
          <p:cNvPicPr>
            <a:picLocks noChangeAspect="1"/>
          </p:cNvPicPr>
          <p:nvPr/>
        </p:nvPicPr>
        <p:blipFill rotWithShape="1">
          <a:blip r:embed="rId2">
            <a:extLst>
              <a:ext uri="{28A0092B-C50C-407E-A947-70E740481C1C}">
                <a14:useLocalDpi xmlns:a14="http://schemas.microsoft.com/office/drawing/2010/main" val="0"/>
              </a:ext>
            </a:extLst>
          </a:blip>
          <a:srcRect t="9951" b="19503"/>
          <a:stretch/>
        </p:blipFill>
        <p:spPr>
          <a:xfrm>
            <a:off x="497398" y="2644842"/>
            <a:ext cx="4753591" cy="3621810"/>
          </a:xfrm>
          <a:prstGeom prst="rect">
            <a:avLst/>
          </a:prstGeom>
        </p:spPr>
      </p:pic>
      <p:sp>
        <p:nvSpPr>
          <p:cNvPr id="2" name="Title 1">
            <a:extLst>
              <a:ext uri="{FF2B5EF4-FFF2-40B4-BE49-F238E27FC236}">
                <a16:creationId xmlns:a16="http://schemas.microsoft.com/office/drawing/2014/main" id="{557DC16B-43B5-A168-4DA6-1BEE1479935B}"/>
              </a:ext>
            </a:extLst>
          </p:cNvPr>
          <p:cNvSpPr>
            <a:spLocks noGrp="1"/>
          </p:cNvSpPr>
          <p:nvPr>
            <p:ph type="ctrTitle"/>
          </p:nvPr>
        </p:nvSpPr>
        <p:spPr/>
        <p:txBody>
          <a:bodyPr>
            <a:normAutofit fontScale="90000"/>
          </a:bodyPr>
          <a:lstStyle/>
          <a:p>
            <a:r>
              <a:rPr lang="en-GB" dirty="0"/>
              <a:t>Individual Academic Presentation practical evaluation Emirates and Airbus</a:t>
            </a:r>
          </a:p>
        </p:txBody>
      </p:sp>
      <p:sp>
        <p:nvSpPr>
          <p:cNvPr id="3" name="Subtitle 2">
            <a:extLst>
              <a:ext uri="{FF2B5EF4-FFF2-40B4-BE49-F238E27FC236}">
                <a16:creationId xmlns:a16="http://schemas.microsoft.com/office/drawing/2014/main" id="{706DB21A-1463-87E8-3039-2A8F3827AF89}"/>
              </a:ext>
            </a:extLst>
          </p:cNvPr>
          <p:cNvSpPr>
            <a:spLocks noGrp="1"/>
          </p:cNvSpPr>
          <p:nvPr>
            <p:ph type="subTitle" idx="1"/>
          </p:nvPr>
        </p:nvSpPr>
        <p:spPr>
          <a:xfrm>
            <a:off x="1682281" y="4520208"/>
            <a:ext cx="7766936" cy="1096899"/>
          </a:xfrm>
        </p:spPr>
        <p:txBody>
          <a:bodyPr>
            <a:normAutofit fontScale="92500" lnSpcReduction="10000"/>
          </a:bodyPr>
          <a:lstStyle/>
          <a:p>
            <a:r>
              <a:rPr lang="en-GB" dirty="0"/>
              <a:t>Student name: Nicoleta </a:t>
            </a:r>
            <a:r>
              <a:rPr lang="en-GB" dirty="0" err="1"/>
              <a:t>Baltaret</a:t>
            </a:r>
            <a:endParaRPr lang="en-GB" dirty="0"/>
          </a:p>
          <a:p>
            <a:r>
              <a:rPr lang="en-GB" dirty="0"/>
              <a:t>Student ID:2107487</a:t>
            </a:r>
          </a:p>
          <a:p>
            <a:r>
              <a:rPr lang="en-GB" dirty="0"/>
              <a:t>Knowledge and Information Management Skills for the Workplace BMS5106</a:t>
            </a:r>
          </a:p>
          <a:p>
            <a:endParaRPr lang="en-GB" dirty="0"/>
          </a:p>
          <a:p>
            <a:endParaRPr lang="en-GB" dirty="0"/>
          </a:p>
        </p:txBody>
      </p:sp>
    </p:spTree>
    <p:extLst>
      <p:ext uri="{BB962C8B-B14F-4D97-AF65-F5344CB8AC3E}">
        <p14:creationId xmlns:p14="http://schemas.microsoft.com/office/powerpoint/2010/main" val="1031984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554FF-6F8A-11E3-B2A6-A113F47BE758}"/>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6151DFBA-FFCE-3C2D-A41F-4146B1D8A47F}"/>
              </a:ext>
            </a:extLst>
          </p:cNvPr>
          <p:cNvSpPr>
            <a:spLocks noGrp="1"/>
          </p:cNvSpPr>
          <p:nvPr>
            <p:ph idx="1"/>
          </p:nvPr>
        </p:nvSpPr>
        <p:spPr/>
        <p:txBody>
          <a:bodyPr/>
          <a:lstStyle/>
          <a:p>
            <a:r>
              <a:rPr lang="en-GB" dirty="0"/>
              <a:t>Slide 3---------------------------------------Introduction</a:t>
            </a:r>
          </a:p>
          <a:p>
            <a:r>
              <a:rPr lang="en-GB" dirty="0"/>
              <a:t>Slide 4---------------------------------------Importance of Knowledge Management</a:t>
            </a:r>
          </a:p>
          <a:p>
            <a:r>
              <a:rPr lang="en-GB" dirty="0"/>
              <a:t>Slide 5---------------------------------------Background of Organizations</a:t>
            </a:r>
          </a:p>
          <a:p>
            <a:r>
              <a:rPr lang="en-GB" dirty="0"/>
              <a:t>Slide 6---------------------------------------TOWS Analysis</a:t>
            </a:r>
          </a:p>
          <a:p>
            <a:r>
              <a:rPr lang="en-GB" dirty="0"/>
              <a:t>Slide 7---------------------------------------KM System and IT</a:t>
            </a:r>
          </a:p>
          <a:p>
            <a:r>
              <a:rPr lang="en-GB" dirty="0"/>
              <a:t>Slide 8---------------------------------------Recommendation</a:t>
            </a:r>
          </a:p>
          <a:p>
            <a:r>
              <a:rPr lang="en-GB" dirty="0"/>
              <a:t>Slide 9---------------------------------------Conclusion</a:t>
            </a:r>
          </a:p>
          <a:p>
            <a:r>
              <a:rPr lang="en-GB" dirty="0"/>
              <a:t>Slide10--------------------------------------References</a:t>
            </a:r>
          </a:p>
          <a:p>
            <a:endParaRPr lang="en-GB" dirty="0"/>
          </a:p>
          <a:p>
            <a:endParaRPr lang="en-GB" dirty="0"/>
          </a:p>
        </p:txBody>
      </p:sp>
    </p:spTree>
    <p:extLst>
      <p:ext uri="{BB962C8B-B14F-4D97-AF65-F5344CB8AC3E}">
        <p14:creationId xmlns:p14="http://schemas.microsoft.com/office/powerpoint/2010/main" val="3713441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58FF7-17DB-1214-2713-FF85B09C815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29C5A85-A68A-9A88-7F09-08C7CFEE661D}"/>
              </a:ext>
            </a:extLst>
          </p:cNvPr>
          <p:cNvSpPr>
            <a:spLocks noGrp="1"/>
          </p:cNvSpPr>
          <p:nvPr>
            <p:ph idx="1"/>
          </p:nvPr>
        </p:nvSpPr>
        <p:spPr>
          <a:xfrm>
            <a:off x="547680" y="1573735"/>
            <a:ext cx="8596668" cy="3880773"/>
          </a:xfrm>
        </p:spPr>
        <p:txBody>
          <a:bodyPr/>
          <a:lstStyle/>
          <a:p>
            <a:pPr algn="just"/>
            <a:r>
              <a:rPr lang="en-GB" sz="2400" b="0" i="0" dirty="0">
                <a:effectLst/>
                <a:latin typeface="Arial" panose="020B0604020202020204" pitchFamily="34" charset="0"/>
                <a:cs typeface="Arial" panose="020B0604020202020204" pitchFamily="34" charset="0"/>
              </a:rPr>
              <a:t>This presentation will </a:t>
            </a:r>
            <a:r>
              <a:rPr lang="en-GB" sz="2400" dirty="0">
                <a:latin typeface="Arial" panose="020B0604020202020204" pitchFamily="34" charset="0"/>
                <a:cs typeface="Arial" panose="020B0604020202020204" pitchFamily="34" charset="0"/>
              </a:rPr>
              <a:t>show</a:t>
            </a:r>
            <a:r>
              <a:rPr lang="en-GB" sz="2400" b="0" i="0" dirty="0">
                <a:effectLst/>
                <a:latin typeface="Arial" panose="020B0604020202020204" pitchFamily="34" charset="0"/>
                <a:cs typeface="Arial" panose="020B0604020202020204" pitchFamily="34" charset="0"/>
              </a:rPr>
              <a:t> the key findings and recommendations from a comprehensive report on the Knowledge Management (KM) systems of Emirates and Airbus.</a:t>
            </a:r>
          </a:p>
          <a:p>
            <a:pPr marL="0" indent="0" algn="just">
              <a:buNone/>
            </a:pPr>
            <a:endParaRPr lang="en-GB" sz="2400" b="0" i="0" dirty="0">
              <a:effectLst/>
              <a:latin typeface="Arial" panose="020B0604020202020204" pitchFamily="34" charset="0"/>
              <a:cs typeface="Arial" panose="020B0604020202020204" pitchFamily="34" charset="0"/>
            </a:endParaRPr>
          </a:p>
          <a:p>
            <a:pPr algn="just"/>
            <a:r>
              <a:rPr lang="en-GB" sz="2400" b="0" i="0" dirty="0">
                <a:effectLst/>
                <a:latin typeface="Arial" panose="020B0604020202020204" pitchFamily="34" charset="0"/>
                <a:cs typeface="Arial" panose="020B0604020202020204" pitchFamily="34" charset="0"/>
              </a:rPr>
              <a:t>Also during this presentation it will show the crucial aspects of knowledge management in the aviation industry, shedding light on how these industry giants harness knowledge to stay competitive and innovative.</a:t>
            </a:r>
          </a:p>
          <a:p>
            <a:endParaRPr lang="en-GB" dirty="0"/>
          </a:p>
        </p:txBody>
      </p:sp>
    </p:spTree>
    <p:extLst>
      <p:ext uri="{BB962C8B-B14F-4D97-AF65-F5344CB8AC3E}">
        <p14:creationId xmlns:p14="http://schemas.microsoft.com/office/powerpoint/2010/main" val="1604230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530A6-3734-3FB3-0087-1D35A1A30B34}"/>
              </a:ext>
            </a:extLst>
          </p:cNvPr>
          <p:cNvSpPr>
            <a:spLocks noGrp="1"/>
          </p:cNvSpPr>
          <p:nvPr>
            <p:ph type="title"/>
          </p:nvPr>
        </p:nvSpPr>
        <p:spPr/>
        <p:txBody>
          <a:bodyPr/>
          <a:lstStyle/>
          <a:p>
            <a:r>
              <a:rPr lang="en-GB" dirty="0"/>
              <a:t>Importance of Knowledge Management</a:t>
            </a:r>
          </a:p>
        </p:txBody>
      </p:sp>
      <p:sp>
        <p:nvSpPr>
          <p:cNvPr id="3" name="Content Placeholder 2">
            <a:extLst>
              <a:ext uri="{FF2B5EF4-FFF2-40B4-BE49-F238E27FC236}">
                <a16:creationId xmlns:a16="http://schemas.microsoft.com/office/drawing/2014/main" id="{0480A25C-BAFC-96CF-A279-21209044B247}"/>
              </a:ext>
            </a:extLst>
          </p:cNvPr>
          <p:cNvSpPr>
            <a:spLocks noGrp="1"/>
          </p:cNvSpPr>
          <p:nvPr>
            <p:ph idx="1"/>
          </p:nvPr>
        </p:nvSpPr>
        <p:spPr/>
        <p:txBody>
          <a:bodyPr>
            <a:normAutofit/>
          </a:bodyPr>
          <a:lstStyle/>
          <a:p>
            <a:pPr algn="just"/>
            <a:r>
              <a:rPr lang="en-GB" sz="2400" dirty="0">
                <a:latin typeface="Arial" panose="020B0604020202020204" pitchFamily="34" charset="0"/>
                <a:cs typeface="Arial" panose="020B0604020202020204" pitchFamily="34" charset="0"/>
              </a:rPr>
              <a:t>In the fast-paced business environment, knowledge has become a strategic resource for organizations. </a:t>
            </a:r>
          </a:p>
          <a:p>
            <a:pPr algn="just"/>
            <a:r>
              <a:rPr lang="en-GB" sz="2400" dirty="0">
                <a:latin typeface="Arial" panose="020B0604020202020204" pitchFamily="34" charset="0"/>
                <a:cs typeface="Arial" panose="020B0604020202020204" pitchFamily="34" charset="0"/>
              </a:rPr>
              <a:t>Effective knowledge management is essential for shaping strategic direction and maintaining a competitive edge</a:t>
            </a:r>
          </a:p>
          <a:p>
            <a:pPr algn="just"/>
            <a:r>
              <a:rPr lang="en-GB" sz="2400" dirty="0">
                <a:latin typeface="Arial" panose="020B0604020202020204" pitchFamily="34" charset="0"/>
                <a:cs typeface="Arial" panose="020B0604020202020204" pitchFamily="34" charset="0"/>
              </a:rPr>
              <a:t>Both Emirates and Airbus recognize the centrality of knowledge in their operations, service excellence, and technological innovation.</a:t>
            </a:r>
          </a:p>
          <a:p>
            <a:pPr marL="0" indent="0" algn="jus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(Chen, 2009) (Airbus, 2023) (Anjum, 2017) (Emirates,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171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47D6-1B90-5A72-BE6D-0A00E53CDF24}"/>
              </a:ext>
            </a:extLst>
          </p:cNvPr>
          <p:cNvSpPr>
            <a:spLocks noGrp="1"/>
          </p:cNvSpPr>
          <p:nvPr>
            <p:ph type="title"/>
          </p:nvPr>
        </p:nvSpPr>
        <p:spPr/>
        <p:txBody>
          <a:bodyPr/>
          <a:lstStyle/>
          <a:p>
            <a:r>
              <a:rPr lang="en-GB" dirty="0"/>
              <a:t>Background of Organizations</a:t>
            </a:r>
          </a:p>
        </p:txBody>
      </p:sp>
      <p:sp>
        <p:nvSpPr>
          <p:cNvPr id="3" name="Content Placeholder 2">
            <a:extLst>
              <a:ext uri="{FF2B5EF4-FFF2-40B4-BE49-F238E27FC236}">
                <a16:creationId xmlns:a16="http://schemas.microsoft.com/office/drawing/2014/main" id="{B4BF12BA-D485-80A4-22AE-ECE2F10D8E8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Emirates is known as a luxury airline based in Dubai, renowned for its excellence in the aviation industry.</a:t>
            </a:r>
            <a:r>
              <a:rPr lang="en-GB" sz="1800" dirty="0">
                <a:effectLst/>
                <a:latin typeface="Times New Roman" panose="02020603050405020304" pitchFamily="18" charset="0"/>
                <a:ea typeface="Calibri" panose="020F0502020204030204" pitchFamily="34" charset="0"/>
              </a:rPr>
              <a:t> </a:t>
            </a:r>
          </a:p>
          <a:p>
            <a:pPr marL="0" indent="0">
              <a:buNone/>
            </a:pPr>
            <a:r>
              <a:rPr lang="en-GB" sz="1800" dirty="0">
                <a:effectLst/>
                <a:latin typeface="Times New Roman" panose="02020603050405020304" pitchFamily="18" charset="0"/>
                <a:ea typeface="Calibri" panose="020F0502020204030204" pitchFamily="34" charset="0"/>
              </a:rPr>
              <a:t>(Emirates, 2023)</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Airbus is known as an European aerospace corporation, globally leading in manufacturing commercial and military aircraft</a:t>
            </a:r>
          </a:p>
          <a:p>
            <a:pPr marL="0" indent="0">
              <a:buNone/>
            </a:pPr>
            <a:r>
              <a:rPr lang="en-GB" sz="1800" dirty="0">
                <a:effectLst/>
                <a:latin typeface="Times New Roman" panose="02020603050405020304" pitchFamily="18" charset="0"/>
                <a:ea typeface="Calibri" panose="020F0502020204030204" pitchFamily="34" charset="0"/>
              </a:rPr>
              <a:t>(Airbus, 2023)</a:t>
            </a:r>
            <a:endParaRPr lang="en-GB" sz="24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92D93AEE-A768-28C7-B965-422112665FE0}"/>
              </a:ext>
            </a:extLst>
          </p:cNvPr>
          <p:cNvPicPr>
            <a:picLocks noChangeAspect="1"/>
          </p:cNvPicPr>
          <p:nvPr/>
        </p:nvPicPr>
        <p:blipFill rotWithShape="1">
          <a:blip r:embed="rId3">
            <a:extLst>
              <a:ext uri="{28A0092B-C50C-407E-A947-70E740481C1C}">
                <a14:useLocalDpi xmlns:a14="http://schemas.microsoft.com/office/drawing/2010/main" val="0"/>
              </a:ext>
            </a:extLst>
          </a:blip>
          <a:srcRect l="755" t="19395" r="-755" b="24310"/>
          <a:stretch/>
        </p:blipFill>
        <p:spPr>
          <a:xfrm>
            <a:off x="4080871" y="4296061"/>
            <a:ext cx="4030258" cy="2450372"/>
          </a:xfrm>
          <a:prstGeom prst="rect">
            <a:avLst/>
          </a:prstGeom>
        </p:spPr>
      </p:pic>
    </p:spTree>
    <p:extLst>
      <p:ext uri="{BB962C8B-B14F-4D97-AF65-F5344CB8AC3E}">
        <p14:creationId xmlns:p14="http://schemas.microsoft.com/office/powerpoint/2010/main" val="1220635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41B9-E457-FA58-F146-8E996299C5A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TOWS Analysis – Emirates and Airbus</a:t>
            </a:r>
          </a:p>
        </p:txBody>
      </p:sp>
      <p:graphicFrame>
        <p:nvGraphicFramePr>
          <p:cNvPr id="4" name="Table 3">
            <a:extLst>
              <a:ext uri="{FF2B5EF4-FFF2-40B4-BE49-F238E27FC236}">
                <a16:creationId xmlns:a16="http://schemas.microsoft.com/office/drawing/2014/main" id="{9B483EF5-81C5-8CC5-851B-8AC1170E7DE1}"/>
              </a:ext>
            </a:extLst>
          </p:cNvPr>
          <p:cNvGraphicFramePr>
            <a:graphicFrameLocks noGrp="1"/>
          </p:cNvGraphicFramePr>
          <p:nvPr>
            <p:extLst>
              <p:ext uri="{D42A27DB-BD31-4B8C-83A1-F6EECF244321}">
                <p14:modId xmlns:p14="http://schemas.microsoft.com/office/powerpoint/2010/main" val="229278469"/>
              </p:ext>
            </p:extLst>
          </p:nvPr>
        </p:nvGraphicFramePr>
        <p:xfrm>
          <a:off x="432374" y="1565417"/>
          <a:ext cx="8911598" cy="4065878"/>
        </p:xfrm>
        <a:graphic>
          <a:graphicData uri="http://schemas.openxmlformats.org/drawingml/2006/table">
            <a:tbl>
              <a:tblPr firstRow="1" bandRow="1">
                <a:tableStyleId>{5C22544A-7EE6-4342-B048-85BDC9FD1C3A}</a:tableStyleId>
              </a:tblPr>
              <a:tblGrid>
                <a:gridCol w="4455799">
                  <a:extLst>
                    <a:ext uri="{9D8B030D-6E8A-4147-A177-3AD203B41FA5}">
                      <a16:colId xmlns:a16="http://schemas.microsoft.com/office/drawing/2014/main" val="2876781374"/>
                    </a:ext>
                  </a:extLst>
                </a:gridCol>
                <a:gridCol w="4455799">
                  <a:extLst>
                    <a:ext uri="{9D8B030D-6E8A-4147-A177-3AD203B41FA5}">
                      <a16:colId xmlns:a16="http://schemas.microsoft.com/office/drawing/2014/main" val="276276047"/>
                    </a:ext>
                  </a:extLst>
                </a:gridCol>
              </a:tblGrid>
              <a:tr h="2032939">
                <a:tc>
                  <a:txBody>
                    <a:bodyPr/>
                    <a:lstStyle/>
                    <a:p>
                      <a:pPr marL="0" indent="0" algn="just">
                        <a:buNone/>
                      </a:pPr>
                      <a:r>
                        <a:rPr lang="en-GB" b="0" u="sng" dirty="0">
                          <a:solidFill>
                            <a:schemeClr val="tx1"/>
                          </a:solidFill>
                          <a:latin typeface="Arial" panose="020B0604020202020204" pitchFamily="34" charset="0"/>
                          <a:cs typeface="Arial" panose="020B0604020202020204" pitchFamily="34" charset="0"/>
                        </a:rPr>
                        <a:t>Threats &amp; Opportunities Emirates:</a:t>
                      </a:r>
                    </a:p>
                    <a:p>
                      <a:pPr marL="0" indent="0" algn="just">
                        <a:buFont typeface="Arial" panose="020B0604020202020204" pitchFamily="34" charset="0"/>
                        <a:buNone/>
                      </a:pPr>
                      <a:r>
                        <a:rPr lang="en-GB" b="0" dirty="0">
                          <a:solidFill>
                            <a:schemeClr val="tx1"/>
                          </a:solidFill>
                          <a:latin typeface="Arial" panose="020B0604020202020204" pitchFamily="34" charset="0"/>
                          <a:cs typeface="Arial" panose="020B0604020202020204" pitchFamily="34" charset="0"/>
                        </a:rPr>
                        <a:t>For Emirates, regulatory changes and cybersecurity risks are identified as threats, while opportunities are found in digital transformation and global partnerships.</a:t>
                      </a:r>
                    </a:p>
                    <a:p>
                      <a:pPr algn="just"/>
                      <a:endParaRPr lang="en-GB" b="0" dirty="0">
                        <a:solidFill>
                          <a:schemeClr val="tx1"/>
                        </a:solidFill>
                        <a:latin typeface="Arial" panose="020B0604020202020204" pitchFamily="34" charset="0"/>
                        <a:cs typeface="Arial" panose="020B0604020202020204" pitchFamily="34" charset="0"/>
                      </a:endParaRPr>
                    </a:p>
                  </a:txBody>
                  <a:tcPr/>
                </a:tc>
                <a:tc>
                  <a:txBody>
                    <a:bodyPr/>
                    <a:lstStyle/>
                    <a:p>
                      <a:pPr marL="0" indent="0" algn="just">
                        <a:buNone/>
                      </a:pPr>
                      <a:r>
                        <a:rPr lang="en-GB" b="0" i="1" u="sng" dirty="0">
                          <a:solidFill>
                            <a:schemeClr val="tx1"/>
                          </a:solidFill>
                          <a:effectLst/>
                          <a:latin typeface="Arial" panose="020B0604020202020204" pitchFamily="34" charset="0"/>
                          <a:cs typeface="Arial" panose="020B0604020202020204" pitchFamily="34" charset="0"/>
                        </a:rPr>
                        <a:t>Threats &amp; Opportunities Airbus</a:t>
                      </a:r>
                      <a:endParaRPr lang="en-GB" b="0" u="sng" dirty="0">
                        <a:solidFill>
                          <a:schemeClr val="tx1"/>
                        </a:solidFill>
                        <a:latin typeface="Arial" panose="020B0604020202020204" pitchFamily="34" charset="0"/>
                        <a:cs typeface="Arial" panose="020B0604020202020204" pitchFamily="34" charset="0"/>
                      </a:endParaRPr>
                    </a:p>
                    <a:p>
                      <a:pPr algn="just"/>
                      <a:r>
                        <a:rPr lang="en-GB" b="0" i="0" dirty="0">
                          <a:solidFill>
                            <a:schemeClr val="tx1"/>
                          </a:solidFill>
                          <a:effectLst/>
                          <a:latin typeface="Arial" panose="020B0604020202020204" pitchFamily="34" charset="0"/>
                          <a:cs typeface="Arial" panose="020B0604020202020204" pitchFamily="34" charset="0"/>
                        </a:rPr>
                        <a:t>Airbus faces threats from economic volatility and regulatory dependencies, while opportunities arise from digitalization and eco-friendly initiatives.</a:t>
                      </a:r>
                    </a:p>
                    <a:p>
                      <a:pPr algn="just"/>
                      <a:endParaRPr lang="en-GB"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17770476"/>
                  </a:ext>
                </a:extLst>
              </a:tr>
              <a:tr h="2032939">
                <a:tc>
                  <a:txBody>
                    <a:bodyPr/>
                    <a:lstStyle/>
                    <a:p>
                      <a:pPr marL="0" indent="0" algn="just">
                        <a:buNone/>
                      </a:pPr>
                      <a:r>
                        <a:rPr lang="en-GB" b="0" u="sng" dirty="0">
                          <a:solidFill>
                            <a:schemeClr val="tx1"/>
                          </a:solidFill>
                          <a:latin typeface="Arial" panose="020B0604020202020204" pitchFamily="34" charset="0"/>
                          <a:cs typeface="Arial" panose="020B0604020202020204" pitchFamily="34" charset="0"/>
                        </a:rPr>
                        <a:t>Weaknesses &amp; Strengths Emirates:</a:t>
                      </a:r>
                    </a:p>
                    <a:p>
                      <a:pPr algn="just"/>
                      <a:r>
                        <a:rPr lang="en-GB" b="0" dirty="0">
                          <a:solidFill>
                            <a:schemeClr val="tx1"/>
                          </a:solidFill>
                          <a:latin typeface="Arial" panose="020B0604020202020204" pitchFamily="34" charset="0"/>
                          <a:cs typeface="Arial" panose="020B0604020202020204" pitchFamily="34" charset="0"/>
                        </a:rPr>
                        <a:t>Resistance to knowledge sharing is acknowledged as a weakness, whereas a skilled workforce and a strong brand are identified as strengths</a:t>
                      </a:r>
                    </a:p>
                    <a:p>
                      <a:pPr algn="just"/>
                      <a:endParaRPr lang="en-GB" b="0" dirty="0">
                        <a:solidFill>
                          <a:schemeClr val="tx1"/>
                        </a:solidFill>
                        <a:latin typeface="Arial" panose="020B0604020202020204" pitchFamily="34" charset="0"/>
                        <a:cs typeface="Arial" panose="020B0604020202020204" pitchFamily="34" charset="0"/>
                      </a:endParaRPr>
                    </a:p>
                  </a:txBody>
                  <a:tcPr/>
                </a:tc>
                <a:tc>
                  <a:txBody>
                    <a:bodyPr/>
                    <a:lstStyle/>
                    <a:p>
                      <a:pPr marL="0" indent="0" algn="just">
                        <a:buNone/>
                      </a:pPr>
                      <a:r>
                        <a:rPr lang="en-GB" b="0" i="1" u="sng" dirty="0">
                          <a:solidFill>
                            <a:schemeClr val="tx1"/>
                          </a:solidFill>
                          <a:effectLst/>
                          <a:latin typeface="Arial" panose="020B0604020202020204" pitchFamily="34" charset="0"/>
                          <a:cs typeface="Arial" panose="020B0604020202020204" pitchFamily="34" charset="0"/>
                        </a:rPr>
                        <a:t>Weaknesses &amp; Strengths Airbus</a:t>
                      </a:r>
                      <a:endParaRPr lang="en-GB" b="0" u="sng" dirty="0">
                        <a:solidFill>
                          <a:schemeClr val="tx1"/>
                        </a:solidFill>
                        <a:latin typeface="Arial" panose="020B0604020202020204" pitchFamily="34" charset="0"/>
                        <a:cs typeface="Arial" panose="020B0604020202020204" pitchFamily="34" charset="0"/>
                      </a:endParaRPr>
                    </a:p>
                    <a:p>
                      <a:pPr algn="just"/>
                      <a:r>
                        <a:rPr lang="en-GB" b="0" i="0" dirty="0">
                          <a:solidFill>
                            <a:schemeClr val="tx1"/>
                          </a:solidFill>
                          <a:effectLst/>
                          <a:latin typeface="Arial" panose="020B0604020202020204" pitchFamily="34" charset="0"/>
                          <a:cs typeface="Arial" panose="020B0604020202020204" pitchFamily="34" charset="0"/>
                        </a:rPr>
                        <a:t>Complex operations are recognized as a weakness for Airbus, but it boasts strengths in global reach and an innovative culture.</a:t>
                      </a:r>
                    </a:p>
                    <a:p>
                      <a:pPr algn="just"/>
                      <a:endParaRPr lang="en-GB"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82734400"/>
                  </a:ext>
                </a:extLst>
              </a:tr>
            </a:tbl>
          </a:graphicData>
        </a:graphic>
      </p:graphicFrame>
      <p:sp>
        <p:nvSpPr>
          <p:cNvPr id="3" name="TextBox 2">
            <a:extLst>
              <a:ext uri="{FF2B5EF4-FFF2-40B4-BE49-F238E27FC236}">
                <a16:creationId xmlns:a16="http://schemas.microsoft.com/office/drawing/2014/main" id="{D1D299B6-6353-1A7D-BA0C-01C4AB88F5AA}"/>
              </a:ext>
            </a:extLst>
          </p:cNvPr>
          <p:cNvSpPr txBox="1"/>
          <p:nvPr/>
        </p:nvSpPr>
        <p:spPr>
          <a:xfrm>
            <a:off x="677334" y="5864206"/>
            <a:ext cx="5077363" cy="646331"/>
          </a:xfrm>
          <a:prstGeom prst="rect">
            <a:avLst/>
          </a:prstGeom>
          <a:noFill/>
        </p:spPr>
        <p:txBody>
          <a:bodyPr wrap="square" rtlCol="0">
            <a:spAutoFit/>
          </a:bodyPr>
          <a:lstStyle/>
          <a:p>
            <a:r>
              <a:rPr lang="en-GB" sz="1800" dirty="0">
                <a:effectLst/>
                <a:latin typeface="Times New Roman" panose="02020603050405020304" pitchFamily="18" charset="0"/>
                <a:ea typeface="Calibri" panose="020F0502020204030204" pitchFamily="34" charset="0"/>
              </a:rPr>
              <a:t>(</a:t>
            </a:r>
            <a:r>
              <a:rPr lang="en-GB" sz="1800" dirty="0" err="1">
                <a:effectLst/>
                <a:latin typeface="Times New Roman" panose="02020603050405020304" pitchFamily="18" charset="0"/>
                <a:ea typeface="Calibri" panose="020F0502020204030204" pitchFamily="34" charset="0"/>
              </a:rPr>
              <a:t>Maity</a:t>
            </a:r>
            <a:r>
              <a:rPr lang="en-GB" sz="1800" dirty="0">
                <a:effectLst/>
                <a:latin typeface="Times New Roman" panose="02020603050405020304" pitchFamily="18" charset="0"/>
                <a:ea typeface="Calibri" panose="020F0502020204030204" pitchFamily="34" charset="0"/>
              </a:rPr>
              <a:t>, 2023) (Massimo, 2011)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Weihrich</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1999)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5187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141AB-A7A7-66C5-6CA6-00F770EF08A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KM Systems and IT</a:t>
            </a:r>
          </a:p>
        </p:txBody>
      </p:sp>
      <p:sp>
        <p:nvSpPr>
          <p:cNvPr id="3" name="Content Placeholder 2">
            <a:extLst>
              <a:ext uri="{FF2B5EF4-FFF2-40B4-BE49-F238E27FC236}">
                <a16:creationId xmlns:a16="http://schemas.microsoft.com/office/drawing/2014/main" id="{7413BCE3-6422-4145-E338-CC6CF2B20043}"/>
              </a:ext>
            </a:extLst>
          </p:cNvPr>
          <p:cNvSpPr>
            <a:spLocks noGrp="1"/>
          </p:cNvSpPr>
          <p:nvPr>
            <p:ph idx="1"/>
          </p:nvPr>
        </p:nvSpPr>
        <p:spPr>
          <a:xfrm>
            <a:off x="381352" y="1347861"/>
            <a:ext cx="9069723" cy="4658505"/>
          </a:xfrm>
        </p:spPr>
        <p:txBody>
          <a:bodyPr>
            <a:normAutofit fontScale="92500"/>
          </a:bodyPr>
          <a:lstStyle/>
          <a:p>
            <a:pPr marL="0" indent="0" algn="just">
              <a:buNone/>
            </a:pPr>
            <a:r>
              <a:rPr lang="en-GB" sz="2400" i="1" dirty="0">
                <a:latin typeface="Arial" panose="020B0604020202020204" pitchFamily="34" charset="0"/>
                <a:cs typeface="Arial" panose="020B0604020202020204" pitchFamily="34" charset="0"/>
              </a:rPr>
              <a:t>K</a:t>
            </a:r>
            <a:r>
              <a:rPr lang="en-GB" sz="2400" b="0" i="1" dirty="0">
                <a:effectLst/>
                <a:latin typeface="Arial" panose="020B0604020202020204" pitchFamily="34" charset="0"/>
                <a:cs typeface="Arial" panose="020B0604020202020204" pitchFamily="34" charset="0"/>
              </a:rPr>
              <a:t>M Value Chain:</a:t>
            </a:r>
            <a:r>
              <a:rPr lang="en-GB" sz="2400" b="0" i="0" dirty="0">
                <a:effectLst/>
                <a:latin typeface="Arial" panose="020B0604020202020204" pitchFamily="34" charset="0"/>
                <a:cs typeface="Arial" panose="020B0604020202020204" pitchFamily="34" charset="0"/>
              </a:rPr>
              <a:t> </a:t>
            </a:r>
          </a:p>
          <a:p>
            <a:pPr algn="just"/>
            <a:r>
              <a:rPr lang="en-GB" sz="2400" b="0" i="0" dirty="0">
                <a:effectLst/>
                <a:latin typeface="Arial" panose="020B0604020202020204" pitchFamily="34" charset="0"/>
                <a:cs typeface="Arial" panose="020B0604020202020204" pitchFamily="34" charset="0"/>
              </a:rPr>
              <a:t>Emirates is described as actively collecting knowledge from various sources and applying it to improve customer service and operations.</a:t>
            </a:r>
          </a:p>
          <a:p>
            <a:pPr algn="just"/>
            <a:r>
              <a:rPr lang="en-GB" sz="2400" b="0" i="0" dirty="0">
                <a:effectLst/>
                <a:latin typeface="Arial" panose="020B0604020202020204" pitchFamily="34" charset="0"/>
                <a:cs typeface="Arial" panose="020B0604020202020204" pitchFamily="34" charset="0"/>
              </a:rPr>
              <a:t>Airbus is reported to collect knowledge through cross-functional teams, external partnerships, and AI.</a:t>
            </a:r>
            <a:r>
              <a:rPr lang="en-GB" sz="2400" dirty="0">
                <a:effectLst/>
                <a:latin typeface="Times New Roman" panose="02020603050405020304" pitchFamily="18" charset="0"/>
                <a:ea typeface="Calibri" panose="020F0502020204030204" pitchFamily="34" charset="0"/>
              </a:rPr>
              <a:t> (</a:t>
            </a:r>
            <a:r>
              <a:rPr lang="en-GB" sz="2400" dirty="0" err="1">
                <a:effectLst/>
                <a:latin typeface="Times New Roman" panose="02020603050405020304" pitchFamily="18" charset="0"/>
                <a:ea typeface="Calibri" panose="020F0502020204030204" pitchFamily="34" charset="0"/>
              </a:rPr>
              <a:t>Allal-Chérif</a:t>
            </a:r>
            <a:r>
              <a:rPr lang="en-GB" sz="2400" dirty="0">
                <a:effectLst/>
                <a:latin typeface="Times New Roman" panose="02020603050405020304" pitchFamily="18" charset="0"/>
                <a:ea typeface="Calibri" panose="020F0502020204030204" pitchFamily="34" charset="0"/>
              </a:rPr>
              <a:t>, 2015)</a:t>
            </a:r>
            <a:endParaRPr lang="en-GB" sz="2400" b="0" i="0" dirty="0">
              <a:effectLst/>
              <a:latin typeface="Arial" panose="020B0604020202020204" pitchFamily="34" charset="0"/>
              <a:cs typeface="Arial" panose="020B0604020202020204" pitchFamily="34" charset="0"/>
            </a:endParaRPr>
          </a:p>
          <a:p>
            <a:pPr marL="0" indent="0" algn="just">
              <a:buNone/>
            </a:pPr>
            <a:r>
              <a:rPr lang="en-GB" sz="2400" b="0" i="1" dirty="0">
                <a:effectLst/>
                <a:latin typeface="Arial" panose="020B0604020202020204" pitchFamily="34" charset="0"/>
                <a:cs typeface="Arial" panose="020B0604020202020204" pitchFamily="34" charset="0"/>
              </a:rPr>
              <a:t>IT Systems Supporting KM:</a:t>
            </a:r>
            <a:r>
              <a:rPr lang="en-GB" sz="2400" b="0" i="0" dirty="0">
                <a:effectLst/>
                <a:latin typeface="Arial" panose="020B0604020202020204" pitchFamily="34" charset="0"/>
                <a:cs typeface="Arial" panose="020B0604020202020204" pitchFamily="34" charset="0"/>
              </a:rPr>
              <a:t> </a:t>
            </a:r>
          </a:p>
          <a:p>
            <a:pPr algn="just"/>
            <a:r>
              <a:rPr lang="en-GB" sz="2400" b="0" i="0" dirty="0">
                <a:effectLst/>
                <a:latin typeface="Arial" panose="020B0604020202020204" pitchFamily="34" charset="0"/>
                <a:cs typeface="Arial" panose="020B0604020202020204" pitchFamily="34" charset="0"/>
              </a:rPr>
              <a:t>Airbus rely on advanced AI and machine learning for knowledge analysis and prediction.</a:t>
            </a:r>
            <a:r>
              <a:rPr lang="en-GB" sz="2400" dirty="0">
                <a:effectLst/>
                <a:latin typeface="Times New Roman" panose="02020603050405020304" pitchFamily="18" charset="0"/>
                <a:ea typeface="Calibri" panose="020F0502020204030204" pitchFamily="34" charset="0"/>
              </a:rPr>
              <a:t> (</a:t>
            </a:r>
            <a:r>
              <a:rPr lang="en-GB" sz="2400" dirty="0" err="1">
                <a:effectLst/>
                <a:latin typeface="Times New Roman" panose="02020603050405020304" pitchFamily="18" charset="0"/>
                <a:ea typeface="Calibri" panose="020F0502020204030204" pitchFamily="34" charset="0"/>
              </a:rPr>
              <a:t>Allal-Chérif</a:t>
            </a:r>
            <a:r>
              <a:rPr lang="en-GB" sz="2400" dirty="0">
                <a:effectLst/>
                <a:latin typeface="Times New Roman" panose="02020603050405020304" pitchFamily="18" charset="0"/>
                <a:ea typeface="Calibri" panose="020F0502020204030204" pitchFamily="34" charset="0"/>
              </a:rPr>
              <a:t>, 2015)</a:t>
            </a:r>
            <a:endParaRPr lang="en-GB" sz="2400" b="0" i="0" dirty="0">
              <a:effectLst/>
              <a:latin typeface="Arial" panose="020B0604020202020204" pitchFamily="34" charset="0"/>
              <a:cs typeface="Arial" panose="020B0604020202020204" pitchFamily="34" charset="0"/>
            </a:endParaRPr>
          </a:p>
          <a:p>
            <a:pPr algn="just"/>
            <a:r>
              <a:rPr lang="en-GB" sz="2400" b="0" i="0" dirty="0">
                <a:effectLst/>
                <a:latin typeface="Arial" panose="020B0604020202020204" pitchFamily="34" charset="0"/>
                <a:cs typeface="Arial" panose="020B0604020202020204" pitchFamily="34" charset="0"/>
              </a:rPr>
              <a:t>Emirates are reported to use advanced data analytics and intranet systems for knowledge sharing</a:t>
            </a:r>
          </a:p>
          <a:p>
            <a:pPr marL="0" indent="0">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Sabherwal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2003)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Yozgat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2015) (</a:t>
            </a:r>
            <a:r>
              <a:rPr kumimoji="0" lang="en-GB" altLang="en-US" sz="1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Dalkir</a:t>
            </a:r>
            <a:r>
              <a:rPr kumimoji="0" lang="en-GB" altLang="en-US" sz="1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2011) (</a:t>
            </a:r>
            <a:r>
              <a:rPr kumimoji="0" lang="en-GB" altLang="en-US" sz="1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Byat</a:t>
            </a:r>
            <a:r>
              <a:rPr kumimoji="0" lang="en-GB" altLang="en-US" sz="1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2014)</a:t>
            </a:r>
            <a:r>
              <a:rPr kumimoji="0" lang="en-GB" altLang="en-US" sz="800" b="0" i="0" u="none" strike="noStrike" cap="none" normalizeH="0" baseline="0" dirty="0">
                <a:ln>
                  <a:noFill/>
                </a:ln>
                <a:solidFill>
                  <a:schemeClr val="tx1"/>
                </a:solidFill>
                <a:effectLst/>
              </a:rPr>
              <a:t> </a:t>
            </a:r>
            <a:endParaRPr lang="en-GB" dirty="0"/>
          </a:p>
        </p:txBody>
      </p:sp>
    </p:spTree>
    <p:extLst>
      <p:ext uri="{BB962C8B-B14F-4D97-AF65-F5344CB8AC3E}">
        <p14:creationId xmlns:p14="http://schemas.microsoft.com/office/powerpoint/2010/main" val="3302783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943E1-8601-727F-5D1A-FA88271DD41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3B77B443-AFB3-6177-367D-6F7865813263}"/>
              </a:ext>
            </a:extLst>
          </p:cNvPr>
          <p:cNvSpPr>
            <a:spLocks noGrp="1"/>
          </p:cNvSpPr>
          <p:nvPr>
            <p:ph idx="1"/>
          </p:nvPr>
        </p:nvSpPr>
        <p:spPr>
          <a:xfrm>
            <a:off x="506737" y="1560087"/>
            <a:ext cx="8596668" cy="3880773"/>
          </a:xfrm>
        </p:spPr>
        <p:txBody>
          <a:bodyPr>
            <a:normAutofit lnSpcReduction="10000"/>
          </a:bodyPr>
          <a:lstStyle/>
          <a:p>
            <a:pPr algn="l"/>
            <a:r>
              <a:rPr lang="en-GB" sz="2000" b="0" i="0" dirty="0">
                <a:effectLst/>
                <a:latin typeface="Arial" panose="020B0604020202020204" pitchFamily="34" charset="0"/>
                <a:cs typeface="Arial" panose="020B0604020202020204" pitchFamily="34" charset="0"/>
              </a:rPr>
              <a:t> Emirates recommendation is to encourage cross-functional collaboration to dismantle knowledge silos and regarding </a:t>
            </a:r>
            <a:r>
              <a:rPr lang="en-GB" sz="2000" i="1" dirty="0">
                <a:latin typeface="Arial" panose="020B0604020202020204" pitchFamily="34" charset="0"/>
                <a:cs typeface="Arial" panose="020B0604020202020204" pitchFamily="34" charset="0"/>
              </a:rPr>
              <a:t>a</a:t>
            </a:r>
            <a:r>
              <a:rPr lang="en-GB" sz="2000" b="0" i="1" dirty="0">
                <a:effectLst/>
                <a:latin typeface="Arial" panose="020B0604020202020204" pitchFamily="34" charset="0"/>
                <a:cs typeface="Arial" panose="020B0604020202020204" pitchFamily="34" charset="0"/>
              </a:rPr>
              <a:t>dvanced </a:t>
            </a:r>
            <a:r>
              <a:rPr lang="en-GB" sz="2000" i="1" dirty="0">
                <a:latin typeface="Arial" panose="020B0604020202020204" pitchFamily="34" charset="0"/>
                <a:cs typeface="Arial" panose="020B0604020202020204" pitchFamily="34" charset="0"/>
              </a:rPr>
              <a:t>d</a:t>
            </a:r>
            <a:r>
              <a:rPr lang="en-GB" sz="2000" b="0" i="1" dirty="0">
                <a:effectLst/>
                <a:latin typeface="Arial" panose="020B0604020202020204" pitchFamily="34" charset="0"/>
                <a:cs typeface="Arial" panose="020B0604020202020204" pitchFamily="34" charset="0"/>
              </a:rPr>
              <a:t>ata </a:t>
            </a:r>
            <a:r>
              <a:rPr lang="en-GB" sz="2000" i="1" dirty="0">
                <a:latin typeface="Arial" panose="020B0604020202020204" pitchFamily="34" charset="0"/>
                <a:cs typeface="Arial" panose="020B0604020202020204" pitchFamily="34" charset="0"/>
              </a:rPr>
              <a:t>a</a:t>
            </a:r>
            <a:r>
              <a:rPr lang="en-GB" sz="2000" b="0" i="1" dirty="0">
                <a:effectLst/>
                <a:latin typeface="Arial" panose="020B0604020202020204" pitchFamily="34" charset="0"/>
                <a:cs typeface="Arial" panose="020B0604020202020204" pitchFamily="34" charset="0"/>
              </a:rPr>
              <a:t>nalytics </a:t>
            </a:r>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here is a suggestion to invest in more advanced data analytics tools for deeper insights.</a:t>
            </a:r>
          </a:p>
          <a:p>
            <a:pPr algn="l"/>
            <a:r>
              <a:rPr lang="en-GB" sz="2000" b="0" i="0" dirty="0">
                <a:effectLst/>
                <a:latin typeface="Arial" panose="020B0604020202020204" pitchFamily="34" charset="0"/>
                <a:cs typeface="Arial" panose="020B0604020202020204" pitchFamily="34" charset="0"/>
              </a:rPr>
              <a:t>More over Emirates can integrate AI and ML for automated data analysis and operational efficiency.</a:t>
            </a:r>
          </a:p>
          <a:p>
            <a:r>
              <a:rPr lang="en-GB" sz="2000" dirty="0">
                <a:latin typeface="Arial" panose="020B0604020202020204" pitchFamily="34" charset="0"/>
                <a:cs typeface="Arial" panose="020B0604020202020204" pitchFamily="34" charset="0"/>
              </a:rPr>
              <a:t>Airbus is advised to streamline KM processes and enhance user-friendliness for efficient knowledge sharing. </a:t>
            </a:r>
          </a:p>
          <a:p>
            <a:r>
              <a:rPr lang="en-GB" sz="2000" dirty="0">
                <a:latin typeface="Arial" panose="020B0604020202020204" pitchFamily="34" charset="0"/>
                <a:cs typeface="Arial" panose="020B0604020202020204" pitchFamily="34" charset="0"/>
              </a:rPr>
              <a:t>Further recommendation for Airbus is to nurture a culture of innovation across all departments to drive progress.</a:t>
            </a:r>
          </a:p>
          <a:p>
            <a:pPr marL="0" indent="0">
              <a:buNone/>
            </a:pPr>
            <a:r>
              <a:rPr kumimoji="0" lang="en-GB"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en-US" sz="20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Sabherwal</a:t>
            </a:r>
            <a:r>
              <a:rPr kumimoji="0" lang="en-GB"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2003) (</a:t>
            </a:r>
            <a:r>
              <a:rPr kumimoji="0" lang="en-GB" altLang="en-US" sz="20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Byat</a:t>
            </a:r>
            <a:r>
              <a:rPr kumimoji="0" lang="en-GB" altLang="en-US" sz="20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2014)</a:t>
            </a:r>
            <a:r>
              <a:rPr kumimoji="0" lang="en-GB" altLang="en-US" sz="800" b="0" i="0" u="none" strike="noStrike" cap="none" normalizeH="0" baseline="0" dirty="0">
                <a:ln>
                  <a:noFill/>
                </a:ln>
                <a:solidFill>
                  <a:schemeClr val="tx1"/>
                </a:solidFill>
                <a:effectLst/>
              </a:rPr>
              <a:t> (Anjum, 2017) (Cooke, 2010) </a:t>
            </a:r>
            <a:endParaRPr kumimoji="0" lang="en-GB" altLang="en-US" sz="3600" b="0" i="0" u="none" strike="noStrike" cap="none" normalizeH="0" baseline="0" dirty="0">
              <a:ln>
                <a:noFill/>
              </a:ln>
              <a:solidFill>
                <a:schemeClr val="tx1"/>
              </a:solidFill>
              <a:effectLst/>
              <a:latin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9CD11659-15D1-CC23-5C48-14AC7FED76DB}"/>
              </a:ext>
            </a:extLst>
          </p:cNvPr>
          <p:cNvSpPr>
            <a:spLocks noChangeArrowheads="1"/>
          </p:cNvSpPr>
          <p:nvPr/>
        </p:nvSpPr>
        <p:spPr bwMode="auto">
          <a:xfrm>
            <a:off x="1029385" y="5832414"/>
            <a:ext cx="309362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52376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55C2-E09D-5480-851F-4F3D4CC50AD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1558489-14BB-09DA-6558-235F75200467}"/>
              </a:ext>
            </a:extLst>
          </p:cNvPr>
          <p:cNvSpPr>
            <a:spLocks noGrp="1"/>
          </p:cNvSpPr>
          <p:nvPr>
            <p:ph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latin typeface="Arial" panose="020B0604020202020204" pitchFamily="34" charset="0"/>
                <a:cs typeface="Arial" panose="020B0604020202020204" pitchFamily="34" charset="0"/>
              </a:rPr>
              <a:t>In conclusion</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both Emirates and Airbus can enhance their KM systems through targeted improvements in knowledge sharing, technology adoption, and external collaborations.</a:t>
            </a:r>
          </a:p>
          <a:p>
            <a:pPr marL="0" indent="0">
              <a:buNone/>
            </a:pPr>
            <a:endParaRPr lang="en-GB" dirty="0"/>
          </a:p>
        </p:txBody>
      </p:sp>
      <p:pic>
        <p:nvPicPr>
          <p:cNvPr id="5" name="Picture 4">
            <a:extLst>
              <a:ext uri="{FF2B5EF4-FFF2-40B4-BE49-F238E27FC236}">
                <a16:creationId xmlns:a16="http://schemas.microsoft.com/office/drawing/2014/main" id="{F89A6195-4A99-447D-FC24-CA3DB28C41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33" y="4188088"/>
            <a:ext cx="4248293" cy="1213798"/>
          </a:xfrm>
          <a:prstGeom prst="rect">
            <a:avLst/>
          </a:prstGeom>
        </p:spPr>
      </p:pic>
      <p:pic>
        <p:nvPicPr>
          <p:cNvPr id="7" name="Picture 6">
            <a:extLst>
              <a:ext uri="{FF2B5EF4-FFF2-40B4-BE49-F238E27FC236}">
                <a16:creationId xmlns:a16="http://schemas.microsoft.com/office/drawing/2014/main" id="{C381E987-2EFC-B296-8619-789645D290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77218" y="4378200"/>
            <a:ext cx="3737212" cy="833574"/>
          </a:xfrm>
          <a:prstGeom prst="rect">
            <a:avLst/>
          </a:prstGeom>
        </p:spPr>
      </p:pic>
    </p:spTree>
    <p:extLst>
      <p:ext uri="{BB962C8B-B14F-4D97-AF65-F5344CB8AC3E}">
        <p14:creationId xmlns:p14="http://schemas.microsoft.com/office/powerpoint/2010/main" val="353583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2F3F-D906-E290-2EA7-3600B4114B54}"/>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3CF7905D-699D-5F59-3688-609F401217DB}"/>
              </a:ext>
            </a:extLst>
          </p:cNvPr>
          <p:cNvSpPr>
            <a:spLocks noGrp="1" noChangeArrowheads="1"/>
          </p:cNvSpPr>
          <p:nvPr>
            <p:ph idx="1"/>
          </p:nvPr>
        </p:nvSpPr>
        <p:spPr bwMode="auto">
          <a:xfrm>
            <a:off x="277626" y="1463480"/>
            <a:ext cx="9381066" cy="4262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Airbus, 2023.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Who we are.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https://www.airbus.com/en/who-we-are</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28 10 2023].</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Allal-Chérif, O., 2015. The way towards open innovation: Airbus multi-functional teams.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Scientific Journal,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1(1), pp. 129-138.</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Anjum, N., 2017. Knowledge management dilemma at Airbus.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Abasyn Journal of Social Sciences,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10(2), pp. 235-251.</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Byat, A. a. S. O., 2014. The United Arab Emirates: Fostering a Unique Innovation Ecosystem for a. In: S. D. a. B. Lanvin, ed.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Global Innovation Index 2014.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s.l.:Cornell University, INSEAD, and the World Intellectual, p. 101.</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Chen, C. &amp;. H. J., 2009. Strategic human resource practices and innovation performance — the mediating role of knowledge management capacity.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Business Research,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62(1), pp. 104-114.</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Cooke, O. E. a. P., 2010. Conceptualising aerospace outsourcing: Airbus UK and the lean supply approach.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Technology Management,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50(4), pp. 300-317.</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Dalkir, K., 2011.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Knowledge management in theory and practice.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2nd ed. Cambridge: MA: MIT Press.</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Emirates, 2023.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Us.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https://www.emirates.com/uk/english/about-us/</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28 10 2023].</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Maity, R., 2023. Agrivoltaic: A Strategic Assessment Using SWOT and TOWS Matrix.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Energies,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16(8), pp. 30-33.</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Massimo, R. a. S. A., 2011.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Case Study Of Analysis of Luxury Airlines Emirates Airways and competitors,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Italy: University of Trento.</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Sabherwal, R. &amp;. B.-F. I., 2003. An Empirical Study of the Effect of Knowledge Management Processes at Individual, Group, and Organizational Levels.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Decision Sciences,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34(2), pp. 225-260.</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Weihrich, H., 1999. Analyzing the competitive advantages and disadvantages of Germany with the TOWS Matrix‐an alternative to Porter’s Model.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European Business Review,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99(1), pp. 9-22.</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Yozgat, A. F. &amp;. R. T., 2015. Examining organizational innovation and knowledge management capacity: The central role of strategic human resources practices.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Procedia - Social and Behavioral Sciences,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181(1), pp. 377-387.</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900597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79</TotalTime>
  <Words>1242</Words>
  <Application>Microsoft Office PowerPoint</Application>
  <PresentationFormat>Widescreen</PresentationFormat>
  <Paragraphs>80</Paragraphs>
  <Slides>10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Söhne</vt:lpstr>
      <vt:lpstr>Times New Roman</vt:lpstr>
      <vt:lpstr>Trebuchet MS</vt:lpstr>
      <vt:lpstr>Wingdings 3</vt:lpstr>
      <vt:lpstr>Facet</vt:lpstr>
      <vt:lpstr>Individual Academic Presentation practical evaluation Emirates and Airbus</vt:lpstr>
      <vt:lpstr>Table of Content</vt:lpstr>
      <vt:lpstr>Introduction</vt:lpstr>
      <vt:lpstr>Importance of Knowledge Management</vt:lpstr>
      <vt:lpstr>Background of Organizations</vt:lpstr>
      <vt:lpstr>TOWS Analysis – Emirates and Airbus</vt:lpstr>
      <vt:lpstr>KM Systems and IT</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nikki Dinca</dc:creator>
  <cp:lastModifiedBy>nikki Dinca</cp:lastModifiedBy>
  <cp:revision>3</cp:revision>
  <dcterms:created xsi:type="dcterms:W3CDTF">2023-11-16T23:42:22Z</dcterms:created>
  <dcterms:modified xsi:type="dcterms:W3CDTF">2023-11-17T22:24:44Z</dcterms:modified>
</cp:coreProperties>
</file>