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Lst>
  <p:notesMasterIdLst>
    <p:notesMasterId r:id="rId31"/>
  </p:notesMasterIdLst>
  <p:sldIdLst>
    <p:sldId id="277" r:id="rId3"/>
    <p:sldId id="389" r:id="rId4"/>
    <p:sldId id="349" r:id="rId5"/>
    <p:sldId id="262" r:id="rId6"/>
    <p:sldId id="303" r:id="rId7"/>
    <p:sldId id="267" r:id="rId8"/>
    <p:sldId id="265" r:id="rId9"/>
    <p:sldId id="268" r:id="rId10"/>
    <p:sldId id="270" r:id="rId11"/>
    <p:sldId id="381" r:id="rId12"/>
    <p:sldId id="382" r:id="rId13"/>
    <p:sldId id="380" r:id="rId14"/>
    <p:sldId id="348" r:id="rId15"/>
    <p:sldId id="294" r:id="rId16"/>
    <p:sldId id="295" r:id="rId17"/>
    <p:sldId id="296" r:id="rId18"/>
    <p:sldId id="297" r:id="rId19"/>
    <p:sldId id="298" r:id="rId20"/>
    <p:sldId id="309" r:id="rId21"/>
    <p:sldId id="351" r:id="rId22"/>
    <p:sldId id="257" r:id="rId23"/>
    <p:sldId id="383" r:id="rId24"/>
    <p:sldId id="384" r:id="rId25"/>
    <p:sldId id="386" r:id="rId26"/>
    <p:sldId id="387" r:id="rId27"/>
    <p:sldId id="388" r:id="rId28"/>
    <p:sldId id="385" r:id="rId29"/>
    <p:sldId id="390" r:id="rId3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2228" autoAdjust="0"/>
  </p:normalViewPr>
  <p:slideViewPr>
    <p:cSldViewPr snapToGrid="0">
      <p:cViewPr varScale="1">
        <p:scale>
          <a:sx n="69" d="100"/>
          <a:sy n="69" d="100"/>
        </p:scale>
        <p:origin x="2190"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a3c0bcd2-0e5b-435c-8808-0cbc0699ed57" providerId="ADAL" clId="{B8606C8B-4BE9-4135-B3E1-FA1B4D6A69F9}"/>
    <pc:docChg chg="custSel addSld modSld sldOrd">
      <pc:chgData name="Julie Thomas" userId="a3c0bcd2-0e5b-435c-8808-0cbc0699ed57" providerId="ADAL" clId="{B8606C8B-4BE9-4135-B3E1-FA1B4D6A69F9}" dt="2025-01-24T15:00:16.579" v="426" actId="20577"/>
      <pc:docMkLst>
        <pc:docMk/>
      </pc:docMkLst>
      <pc:sldChg chg="modSp mod ord">
        <pc:chgData name="Julie Thomas" userId="a3c0bcd2-0e5b-435c-8808-0cbc0699ed57" providerId="ADAL" clId="{B8606C8B-4BE9-4135-B3E1-FA1B4D6A69F9}" dt="2025-01-24T14:33:39.034" v="54" actId="20577"/>
        <pc:sldMkLst>
          <pc:docMk/>
          <pc:sldMk cId="3637365222" sldId="381"/>
        </pc:sldMkLst>
        <pc:spChg chg="mod">
          <ac:chgData name="Julie Thomas" userId="a3c0bcd2-0e5b-435c-8808-0cbc0699ed57" providerId="ADAL" clId="{B8606C8B-4BE9-4135-B3E1-FA1B4D6A69F9}" dt="2025-01-24T14:33:39.034" v="54" actId="20577"/>
          <ac:spMkLst>
            <pc:docMk/>
            <pc:sldMk cId="3637365222" sldId="381"/>
            <ac:spMk id="3" creationId="{DABB5818-C8E6-3AC3-C173-04812C0159F4}"/>
          </ac:spMkLst>
        </pc:spChg>
      </pc:sldChg>
      <pc:sldChg chg="modSp mod ord">
        <pc:chgData name="Julie Thomas" userId="a3c0bcd2-0e5b-435c-8808-0cbc0699ed57" providerId="ADAL" clId="{B8606C8B-4BE9-4135-B3E1-FA1B4D6A69F9}" dt="2025-01-24T13:56:04.073" v="31" actId="20577"/>
        <pc:sldMkLst>
          <pc:docMk/>
          <pc:sldMk cId="989264783" sldId="385"/>
        </pc:sldMkLst>
        <pc:spChg chg="mod">
          <ac:chgData name="Julie Thomas" userId="a3c0bcd2-0e5b-435c-8808-0cbc0699ed57" providerId="ADAL" clId="{B8606C8B-4BE9-4135-B3E1-FA1B4D6A69F9}" dt="2025-01-24T13:56:04.073" v="31" actId="20577"/>
          <ac:spMkLst>
            <pc:docMk/>
            <pc:sldMk cId="989264783" sldId="385"/>
            <ac:spMk id="2" creationId="{D11A251D-682E-81A7-725D-19FD4233C36F}"/>
          </ac:spMkLst>
        </pc:spChg>
      </pc:sldChg>
      <pc:sldChg chg="modSp new mod ord">
        <pc:chgData name="Julie Thomas" userId="a3c0bcd2-0e5b-435c-8808-0cbc0699ed57" providerId="ADAL" clId="{B8606C8B-4BE9-4135-B3E1-FA1B4D6A69F9}" dt="2025-01-24T14:54:54.200" v="283" actId="20577"/>
        <pc:sldMkLst>
          <pc:docMk/>
          <pc:sldMk cId="715722593" sldId="389"/>
        </pc:sldMkLst>
        <pc:spChg chg="mod">
          <ac:chgData name="Julie Thomas" userId="a3c0bcd2-0e5b-435c-8808-0cbc0699ed57" providerId="ADAL" clId="{B8606C8B-4BE9-4135-B3E1-FA1B4D6A69F9}" dt="2025-01-24T14:53:01.511" v="79" actId="113"/>
          <ac:spMkLst>
            <pc:docMk/>
            <pc:sldMk cId="715722593" sldId="389"/>
            <ac:spMk id="2" creationId="{7B2A9DA4-7F13-DEC7-945F-5D6433DD3056}"/>
          </ac:spMkLst>
        </pc:spChg>
        <pc:spChg chg="mod">
          <ac:chgData name="Julie Thomas" userId="a3c0bcd2-0e5b-435c-8808-0cbc0699ed57" providerId="ADAL" clId="{B8606C8B-4BE9-4135-B3E1-FA1B4D6A69F9}" dt="2025-01-24T14:54:54.200" v="283" actId="20577"/>
          <ac:spMkLst>
            <pc:docMk/>
            <pc:sldMk cId="715722593" sldId="389"/>
            <ac:spMk id="3" creationId="{F617BA75-CE53-EDB8-6CBC-7D7ABA5FF999}"/>
          </ac:spMkLst>
        </pc:spChg>
      </pc:sldChg>
      <pc:sldChg chg="modSp new mod">
        <pc:chgData name="Julie Thomas" userId="a3c0bcd2-0e5b-435c-8808-0cbc0699ed57" providerId="ADAL" clId="{B8606C8B-4BE9-4135-B3E1-FA1B4D6A69F9}" dt="2025-01-24T15:00:16.579" v="426" actId="20577"/>
        <pc:sldMkLst>
          <pc:docMk/>
          <pc:sldMk cId="754958068" sldId="390"/>
        </pc:sldMkLst>
        <pc:spChg chg="mod">
          <ac:chgData name="Julie Thomas" userId="a3c0bcd2-0e5b-435c-8808-0cbc0699ed57" providerId="ADAL" clId="{B8606C8B-4BE9-4135-B3E1-FA1B4D6A69F9}" dt="2025-01-24T14:59:26.903" v="293" actId="113"/>
          <ac:spMkLst>
            <pc:docMk/>
            <pc:sldMk cId="754958068" sldId="390"/>
            <ac:spMk id="2" creationId="{13A5FFB0-54F1-6FD5-14C2-FEC9629C594C}"/>
          </ac:spMkLst>
        </pc:spChg>
        <pc:spChg chg="mod">
          <ac:chgData name="Julie Thomas" userId="a3c0bcd2-0e5b-435c-8808-0cbc0699ed57" providerId="ADAL" clId="{B8606C8B-4BE9-4135-B3E1-FA1B4D6A69F9}" dt="2025-01-24T15:00:16.579" v="426" actId="20577"/>
          <ac:spMkLst>
            <pc:docMk/>
            <pc:sldMk cId="754958068" sldId="390"/>
            <ac:spMk id="3" creationId="{37B48B5C-19F8-433C-2C45-1FB4A5AA374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A796F9-9939-4A90-8923-AB8C07315130}" type="doc">
      <dgm:prSet loTypeId="urn:microsoft.com/office/officeart/2005/8/layout/process5" loCatId="process" qsTypeId="urn:microsoft.com/office/officeart/2005/8/quickstyle/simple5" qsCatId="simple" csTypeId="urn:microsoft.com/office/officeart/2005/8/colors/colorful5" csCatId="colorful" phldr="1"/>
      <dgm:spPr/>
      <dgm:t>
        <a:bodyPr/>
        <a:lstStyle/>
        <a:p>
          <a:endParaRPr lang="en-US"/>
        </a:p>
      </dgm:t>
    </dgm:pt>
    <dgm:pt modelId="{DC8AB0A2-4E3A-4B15-8CD6-B2AB4834BDBB}">
      <dgm:prSet/>
      <dgm:spPr/>
      <dgm:t>
        <a:bodyPr/>
        <a:lstStyle/>
        <a:p>
          <a:r>
            <a:rPr lang="en-GB" dirty="0"/>
            <a:t>Incremental – doing what we do but better</a:t>
          </a:r>
          <a:endParaRPr lang="en-US" dirty="0"/>
        </a:p>
      </dgm:t>
    </dgm:pt>
    <dgm:pt modelId="{48CF48F8-11A4-4AD3-AC22-35A23E191153}" type="parTrans" cxnId="{2C3ABA41-7160-4EC2-87C6-490EB7C9FD75}">
      <dgm:prSet/>
      <dgm:spPr/>
      <dgm:t>
        <a:bodyPr/>
        <a:lstStyle/>
        <a:p>
          <a:endParaRPr lang="en-US"/>
        </a:p>
      </dgm:t>
    </dgm:pt>
    <dgm:pt modelId="{DB9523B5-536B-422B-B01A-53A89EC0E750}" type="sibTrans" cxnId="{2C3ABA41-7160-4EC2-87C6-490EB7C9FD75}">
      <dgm:prSet/>
      <dgm:spPr/>
      <dgm:t>
        <a:bodyPr/>
        <a:lstStyle/>
        <a:p>
          <a:endParaRPr lang="en-US"/>
        </a:p>
      </dgm:t>
    </dgm:pt>
    <dgm:pt modelId="{EF07CE6A-15F8-4573-B7AD-08320A3B2C3A}">
      <dgm:prSet/>
      <dgm:spPr/>
      <dgm:t>
        <a:bodyPr/>
        <a:lstStyle/>
        <a:p>
          <a:r>
            <a:rPr lang="en-GB" dirty="0"/>
            <a:t>Radical – new to the world</a:t>
          </a:r>
          <a:endParaRPr lang="en-US" dirty="0"/>
        </a:p>
      </dgm:t>
    </dgm:pt>
    <dgm:pt modelId="{140B5DA1-48D1-4D52-BD4A-48EB88657DB0}" type="parTrans" cxnId="{A8CE9D26-5887-40E6-B22A-414D182D093C}">
      <dgm:prSet/>
      <dgm:spPr/>
      <dgm:t>
        <a:bodyPr/>
        <a:lstStyle/>
        <a:p>
          <a:endParaRPr lang="en-US"/>
        </a:p>
      </dgm:t>
    </dgm:pt>
    <dgm:pt modelId="{F961625F-08EF-43D8-B982-724D2143E04A}" type="sibTrans" cxnId="{A8CE9D26-5887-40E6-B22A-414D182D093C}">
      <dgm:prSet/>
      <dgm:spPr/>
      <dgm:t>
        <a:bodyPr/>
        <a:lstStyle/>
        <a:p>
          <a:endParaRPr lang="en-US"/>
        </a:p>
      </dgm:t>
    </dgm:pt>
    <dgm:pt modelId="{B7730D6E-73BE-461F-9D0C-4122F4939D99}" type="pres">
      <dgm:prSet presAssocID="{83A796F9-9939-4A90-8923-AB8C07315130}" presName="diagram" presStyleCnt="0">
        <dgm:presLayoutVars>
          <dgm:dir/>
          <dgm:resizeHandles val="exact"/>
        </dgm:presLayoutVars>
      </dgm:prSet>
      <dgm:spPr/>
    </dgm:pt>
    <dgm:pt modelId="{9E5BBA99-7593-468F-80ED-EA3FB6ABA706}" type="pres">
      <dgm:prSet presAssocID="{DC8AB0A2-4E3A-4B15-8CD6-B2AB4834BDBB}" presName="node" presStyleLbl="node1" presStyleIdx="0" presStyleCnt="2" custLinFactNeighborX="-47" custLinFactNeighborY="-24033">
        <dgm:presLayoutVars>
          <dgm:bulletEnabled val="1"/>
        </dgm:presLayoutVars>
      </dgm:prSet>
      <dgm:spPr/>
    </dgm:pt>
    <dgm:pt modelId="{FBC76286-1E7D-44DE-B551-6ED11BB06AD5}" type="pres">
      <dgm:prSet presAssocID="{DB9523B5-536B-422B-B01A-53A89EC0E750}" presName="sibTrans" presStyleLbl="sibTrans2D1" presStyleIdx="0" presStyleCnt="1" custLinFactNeighborX="2830" custLinFactNeighborY="-16717"/>
      <dgm:spPr/>
    </dgm:pt>
    <dgm:pt modelId="{332B4F20-81E7-45B1-B97F-0A7E8E4527A6}" type="pres">
      <dgm:prSet presAssocID="{DB9523B5-536B-422B-B01A-53A89EC0E750}" presName="connectorText" presStyleLbl="sibTrans2D1" presStyleIdx="0" presStyleCnt="1"/>
      <dgm:spPr/>
    </dgm:pt>
    <dgm:pt modelId="{478A0AB8-63C4-4E25-B05C-59608AFB1E97}" type="pres">
      <dgm:prSet presAssocID="{EF07CE6A-15F8-4573-B7AD-08320A3B2C3A}" presName="node" presStyleLbl="node1" presStyleIdx="1" presStyleCnt="2" custLinFactNeighborX="47" custLinFactNeighborY="-24033">
        <dgm:presLayoutVars>
          <dgm:bulletEnabled val="1"/>
        </dgm:presLayoutVars>
      </dgm:prSet>
      <dgm:spPr/>
    </dgm:pt>
  </dgm:ptLst>
  <dgm:cxnLst>
    <dgm:cxn modelId="{A8CE9D26-5887-40E6-B22A-414D182D093C}" srcId="{83A796F9-9939-4A90-8923-AB8C07315130}" destId="{EF07CE6A-15F8-4573-B7AD-08320A3B2C3A}" srcOrd="1" destOrd="0" parTransId="{140B5DA1-48D1-4D52-BD4A-48EB88657DB0}" sibTransId="{F961625F-08EF-43D8-B982-724D2143E04A}"/>
    <dgm:cxn modelId="{B43C433A-4A5D-47E8-B36F-D16237533FCA}" type="presOf" srcId="{EF07CE6A-15F8-4573-B7AD-08320A3B2C3A}" destId="{478A0AB8-63C4-4E25-B05C-59608AFB1E97}" srcOrd="0" destOrd="0" presId="urn:microsoft.com/office/officeart/2005/8/layout/process5"/>
    <dgm:cxn modelId="{0EFBBF60-C43F-4416-943C-803E3B2F9FF8}" type="presOf" srcId="{DB9523B5-536B-422B-B01A-53A89EC0E750}" destId="{FBC76286-1E7D-44DE-B551-6ED11BB06AD5}" srcOrd="0" destOrd="0" presId="urn:microsoft.com/office/officeart/2005/8/layout/process5"/>
    <dgm:cxn modelId="{2C3ABA41-7160-4EC2-87C6-490EB7C9FD75}" srcId="{83A796F9-9939-4A90-8923-AB8C07315130}" destId="{DC8AB0A2-4E3A-4B15-8CD6-B2AB4834BDBB}" srcOrd="0" destOrd="0" parTransId="{48CF48F8-11A4-4AD3-AC22-35A23E191153}" sibTransId="{DB9523B5-536B-422B-B01A-53A89EC0E750}"/>
    <dgm:cxn modelId="{CC14006A-5B25-4CF3-A486-A5EAD1AA28FA}" type="presOf" srcId="{DB9523B5-536B-422B-B01A-53A89EC0E750}" destId="{332B4F20-81E7-45B1-B97F-0A7E8E4527A6}" srcOrd="1" destOrd="0" presId="urn:microsoft.com/office/officeart/2005/8/layout/process5"/>
    <dgm:cxn modelId="{9DA4214D-6E04-4F85-BA9F-7A3111A96703}" type="presOf" srcId="{83A796F9-9939-4A90-8923-AB8C07315130}" destId="{B7730D6E-73BE-461F-9D0C-4122F4939D99}" srcOrd="0" destOrd="0" presId="urn:microsoft.com/office/officeart/2005/8/layout/process5"/>
    <dgm:cxn modelId="{405C04D2-3D2C-4ACD-9136-6615E7DA4724}" type="presOf" srcId="{DC8AB0A2-4E3A-4B15-8CD6-B2AB4834BDBB}" destId="{9E5BBA99-7593-468F-80ED-EA3FB6ABA706}" srcOrd="0" destOrd="0" presId="urn:microsoft.com/office/officeart/2005/8/layout/process5"/>
    <dgm:cxn modelId="{8486A621-3367-44F4-88E7-16C8432F2F44}" type="presParOf" srcId="{B7730D6E-73BE-461F-9D0C-4122F4939D99}" destId="{9E5BBA99-7593-468F-80ED-EA3FB6ABA706}" srcOrd="0" destOrd="0" presId="urn:microsoft.com/office/officeart/2005/8/layout/process5"/>
    <dgm:cxn modelId="{603AF715-651C-4A7B-A38A-175CD4D7DFF8}" type="presParOf" srcId="{B7730D6E-73BE-461F-9D0C-4122F4939D99}" destId="{FBC76286-1E7D-44DE-B551-6ED11BB06AD5}" srcOrd="1" destOrd="0" presId="urn:microsoft.com/office/officeart/2005/8/layout/process5"/>
    <dgm:cxn modelId="{A3C1F300-153D-4331-8EF6-23C4B15FF028}" type="presParOf" srcId="{FBC76286-1E7D-44DE-B551-6ED11BB06AD5}" destId="{332B4F20-81E7-45B1-B97F-0A7E8E4527A6}" srcOrd="0" destOrd="0" presId="urn:microsoft.com/office/officeart/2005/8/layout/process5"/>
    <dgm:cxn modelId="{D7D00A64-D66A-4942-AD89-2180AE546CBF}" type="presParOf" srcId="{B7730D6E-73BE-461F-9D0C-4122F4939D99}" destId="{478A0AB8-63C4-4E25-B05C-59608AFB1E97}"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BBA99-7593-468F-80ED-EA3FB6ABA706}">
      <dsp:nvSpPr>
        <dsp:cNvPr id="0" name=""/>
        <dsp:cNvSpPr/>
      </dsp:nvSpPr>
      <dsp:spPr>
        <a:xfrm>
          <a:off x="0" y="230175"/>
          <a:ext cx="4379788" cy="2627873"/>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Incremental – doing what we do but better</a:t>
          </a:r>
          <a:endParaRPr lang="en-US" sz="4600" kern="1200" dirty="0"/>
        </a:p>
      </dsp:txBody>
      <dsp:txXfrm>
        <a:off x="76968" y="307143"/>
        <a:ext cx="4225852" cy="2473937"/>
      </dsp:txXfrm>
    </dsp:sp>
    <dsp:sp modelId="{FBC76286-1E7D-44DE-B551-6ED11BB06AD5}">
      <dsp:nvSpPr>
        <dsp:cNvPr id="0" name=""/>
        <dsp:cNvSpPr/>
      </dsp:nvSpPr>
      <dsp:spPr>
        <a:xfrm>
          <a:off x="4792452" y="819440"/>
          <a:ext cx="930692" cy="1086187"/>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a:off x="4792452" y="1036677"/>
        <a:ext cx="651484" cy="651713"/>
      </dsp:txXfrm>
    </dsp:sp>
    <dsp:sp modelId="{478A0AB8-63C4-4E25-B05C-59608AFB1E97}">
      <dsp:nvSpPr>
        <dsp:cNvPr id="0" name=""/>
        <dsp:cNvSpPr/>
      </dsp:nvSpPr>
      <dsp:spPr>
        <a:xfrm>
          <a:off x="6135811" y="230175"/>
          <a:ext cx="4379788" cy="2627873"/>
        </a:xfrm>
        <a:prstGeom prst="roundRect">
          <a:avLst>
            <a:gd name="adj" fmla="val 100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Radical – new to the world</a:t>
          </a:r>
          <a:endParaRPr lang="en-US" sz="4600" kern="1200" dirty="0"/>
        </a:p>
      </dsp:txBody>
      <dsp:txXfrm>
        <a:off x="6212779" y="307143"/>
        <a:ext cx="4225852" cy="24739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3832" tIns="46916" rIns="93832" bIns="46916" rtlCol="0"/>
          <a:lstStyle>
            <a:lvl1pPr algn="l">
              <a:defRPr sz="1300"/>
            </a:lvl1pPr>
          </a:lstStyle>
          <a:p>
            <a:endParaRPr lang="en-GB"/>
          </a:p>
        </p:txBody>
      </p:sp>
      <p:sp>
        <p:nvSpPr>
          <p:cNvPr id="3" name="Date Placeholder 2"/>
          <p:cNvSpPr>
            <a:spLocks noGrp="1"/>
          </p:cNvSpPr>
          <p:nvPr>
            <p:ph type="dt" idx="1"/>
          </p:nvPr>
        </p:nvSpPr>
        <p:spPr>
          <a:xfrm>
            <a:off x="3777606" y="0"/>
            <a:ext cx="2889938" cy="489374"/>
          </a:xfrm>
          <a:prstGeom prst="rect">
            <a:avLst/>
          </a:prstGeom>
        </p:spPr>
        <p:txBody>
          <a:bodyPr vert="horz" lIns="93832" tIns="46916" rIns="93832" bIns="46916" rtlCol="0"/>
          <a:lstStyle>
            <a:lvl1pPr algn="r">
              <a:defRPr sz="1300"/>
            </a:lvl1pPr>
          </a:lstStyle>
          <a:p>
            <a:fld id="{A73DB67A-BB08-43B8-B164-1948EDE2E075}" type="datetimeFigureOut">
              <a:rPr lang="en-GB" smtClean="0"/>
              <a:t>24/01/2025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3832" tIns="46916" rIns="93832" bIns="46916"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3832" tIns="46916" rIns="93832" bIns="469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3832" tIns="46916" rIns="93832" bIns="46916" rtlCol="0" anchor="b"/>
          <a:lstStyle>
            <a:lvl1pPr algn="l">
              <a:defRPr sz="1300"/>
            </a:lvl1pPr>
          </a:lstStyle>
          <a:p>
            <a:endParaRPr lang="en-GB"/>
          </a:p>
        </p:txBody>
      </p:sp>
      <p:sp>
        <p:nvSpPr>
          <p:cNvPr id="7" name="Slide Number Placeholder 6"/>
          <p:cNvSpPr>
            <a:spLocks noGrp="1"/>
          </p:cNvSpPr>
          <p:nvPr>
            <p:ph type="sldNum" sz="quarter" idx="5"/>
          </p:nvPr>
        </p:nvSpPr>
        <p:spPr>
          <a:xfrm>
            <a:off x="3777606" y="9264228"/>
            <a:ext cx="2889938" cy="489373"/>
          </a:xfrm>
          <a:prstGeom prst="rect">
            <a:avLst/>
          </a:prstGeom>
        </p:spPr>
        <p:txBody>
          <a:bodyPr vert="horz" lIns="93832" tIns="46916" rIns="93832" bIns="46916" rtlCol="0" anchor="b"/>
          <a:lstStyle>
            <a:lvl1pPr algn="r">
              <a:defRPr sz="1300"/>
            </a:lvl1pPr>
          </a:lstStyle>
          <a:p>
            <a:fld id="{635F7A68-1B28-4EB8-BBFE-883E94713DC1}" type="slidenum">
              <a:rPr lang="en-GB" smtClean="0"/>
              <a:t>‹#›</a:t>
            </a:fld>
            <a:endParaRPr lang="en-GB"/>
          </a:p>
        </p:txBody>
      </p:sp>
    </p:spTree>
    <p:extLst>
      <p:ext uri="{BB962C8B-B14F-4D97-AF65-F5344CB8AC3E}">
        <p14:creationId xmlns:p14="http://schemas.microsoft.com/office/powerpoint/2010/main" val="56650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forbes.com/sites/sanjitsinghdang/2022/12/16/what-are-the-emerging-models-of-corporate-innovation/?sh=4ff3ee79ef80"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a:spcBef>
                <a:spcPct val="20000"/>
              </a:spcBef>
              <a:defRPr/>
            </a:pPr>
            <a:r>
              <a:rPr lang="en-GB" sz="2500" dirty="0">
                <a:solidFill>
                  <a:prstClr val="black"/>
                </a:solidFill>
                <a:latin typeface="Arial" panose="020B0604020202020204" pitchFamily="34" charset="0"/>
                <a:cs typeface="Arial" panose="020B0604020202020204" pitchFamily="34" charset="0"/>
              </a:rPr>
              <a:t>The innovation process describes the path of translating new and/or existing knowledge into marketable solutions. Companies that pursue a successful innovation process have something decisive that puts them ahead of others - they have designed the path of an idea from generation, through development, to market entry.</a:t>
            </a: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4</a:t>
            </a:fld>
            <a:endParaRPr lang="en-GB"/>
          </a:p>
        </p:txBody>
      </p:sp>
    </p:spTree>
    <p:extLst>
      <p:ext uri="{BB962C8B-B14F-4D97-AF65-F5344CB8AC3E}">
        <p14:creationId xmlns:p14="http://schemas.microsoft.com/office/powerpoint/2010/main" val="1062860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suggests that if we want to succeed at managing innovation, we need to manage it as a process. </a:t>
            </a:r>
          </a:p>
        </p:txBody>
      </p:sp>
      <p:sp>
        <p:nvSpPr>
          <p:cNvPr id="4" name="Slide Number Placeholder 3"/>
          <p:cNvSpPr>
            <a:spLocks noGrp="1"/>
          </p:cNvSpPr>
          <p:nvPr>
            <p:ph type="sldNum" sz="quarter" idx="5"/>
          </p:nvPr>
        </p:nvSpPr>
        <p:spPr/>
        <p:txBody>
          <a:bodyPr/>
          <a:lstStyle/>
          <a:p>
            <a:fld id="{635F7A68-1B28-4EB8-BBFE-883E94713DC1}" type="slidenum">
              <a:rPr lang="en-GB" smtClean="0"/>
              <a:t>5</a:t>
            </a:fld>
            <a:endParaRPr lang="en-GB"/>
          </a:p>
        </p:txBody>
      </p:sp>
    </p:spTree>
    <p:extLst>
      <p:ext uri="{BB962C8B-B14F-4D97-AF65-F5344CB8AC3E}">
        <p14:creationId xmlns:p14="http://schemas.microsoft.com/office/powerpoint/2010/main" val="2039114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69157" indent="-469157" defTabSz="938314" eaLnBrk="0" fontAlgn="base" hangingPunct="0">
              <a:lnSpc>
                <a:spcPct val="90000"/>
              </a:lnSpc>
              <a:spcBef>
                <a:spcPct val="20000"/>
              </a:spcBef>
              <a:spcAft>
                <a:spcPct val="0"/>
              </a:spcAft>
              <a:buFont typeface="Arial" panose="020B0604020202020204" pitchFamily="34" charset="0"/>
              <a:buChar char="•"/>
              <a:defRPr/>
            </a:pPr>
            <a:r>
              <a:rPr lang="en-US" sz="2500" dirty="0">
                <a:solidFill>
                  <a:prstClr val="black"/>
                </a:solidFill>
                <a:latin typeface="Myriad Pro"/>
              </a:rPr>
              <a:t>For a new product development team in a company, it is about searching for ideas (maybe in the R&amp;D lab, maybe via customer survey, maybe some combination of both).  </a:t>
            </a:r>
          </a:p>
          <a:p>
            <a:pPr marL="469157" indent="-469157" defTabSz="938314" eaLnBrk="0" fontAlgn="base" hangingPunct="0">
              <a:lnSpc>
                <a:spcPct val="90000"/>
              </a:lnSpc>
              <a:spcBef>
                <a:spcPct val="20000"/>
              </a:spcBef>
              <a:spcAft>
                <a:spcPct val="0"/>
              </a:spcAft>
              <a:buFont typeface="Arial" panose="020B0604020202020204" pitchFamily="34" charset="0"/>
              <a:buChar char="•"/>
              <a:defRPr/>
            </a:pPr>
            <a:r>
              <a:rPr lang="en-US" sz="2500" dirty="0">
                <a:solidFill>
                  <a:prstClr val="black"/>
                </a:solidFill>
                <a:latin typeface="Myriad Pro"/>
              </a:rPr>
              <a:t>Then they have to secure internal resources – pitching for support against other competing projects from different teams.  </a:t>
            </a:r>
          </a:p>
          <a:p>
            <a:pPr marL="469157" indent="-469157" defTabSz="938314" eaLnBrk="0" fontAlgn="base" hangingPunct="0">
              <a:lnSpc>
                <a:spcPct val="90000"/>
              </a:lnSpc>
              <a:spcBef>
                <a:spcPct val="20000"/>
              </a:spcBef>
              <a:spcAft>
                <a:spcPct val="0"/>
              </a:spcAft>
              <a:buFont typeface="Arial" panose="020B0604020202020204" pitchFamily="34" charset="0"/>
              <a:buChar char="•"/>
              <a:defRPr/>
            </a:pPr>
            <a:r>
              <a:rPr lang="en-US" sz="2500" dirty="0">
                <a:solidFill>
                  <a:prstClr val="black"/>
                </a:solidFill>
                <a:latin typeface="Myriad Pro"/>
              </a:rPr>
              <a:t>Then they manage the development process, bringing the product through various stages of prototyping and simultaneously developing the market and launch plans. </a:t>
            </a:r>
          </a:p>
          <a:p>
            <a:pPr marL="469157" indent="-469157" defTabSz="938314" eaLnBrk="0" fontAlgn="base" hangingPunct="0">
              <a:lnSpc>
                <a:spcPct val="90000"/>
              </a:lnSpc>
              <a:spcBef>
                <a:spcPct val="20000"/>
              </a:spcBef>
              <a:spcAft>
                <a:spcPct val="0"/>
              </a:spcAft>
              <a:buFont typeface="Arial" panose="020B0604020202020204" pitchFamily="34" charset="0"/>
              <a:buChar char="•"/>
              <a:defRPr/>
            </a:pPr>
            <a:r>
              <a:rPr lang="en-US" sz="2500" dirty="0">
                <a:solidFill>
                  <a:prstClr val="black"/>
                </a:solidFill>
                <a:latin typeface="Myriad Pro"/>
              </a:rPr>
              <a:t>Finally launch and, hopefully, widespread adoption – and capturing the gains in commercial terms but also in terms of what has been learned for next time.</a:t>
            </a:r>
            <a:endParaRPr lang="en-US" sz="2500" b="1" dirty="0">
              <a:solidFill>
                <a:prstClr val="black"/>
              </a:solidFill>
              <a:latin typeface="Myriad Pro"/>
            </a:endParaRP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6</a:t>
            </a:fld>
            <a:endParaRPr lang="en-GB"/>
          </a:p>
        </p:txBody>
      </p:sp>
    </p:spTree>
    <p:extLst>
      <p:ext uri="{BB962C8B-B14F-4D97-AF65-F5344CB8AC3E}">
        <p14:creationId xmlns:p14="http://schemas.microsoft.com/office/powerpoint/2010/main" val="36121825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eaLnBrk="0" fontAlgn="base" hangingPunct="0">
              <a:lnSpc>
                <a:spcPct val="90000"/>
              </a:lnSpc>
              <a:spcBef>
                <a:spcPct val="20000"/>
              </a:spcBef>
              <a:spcAft>
                <a:spcPct val="0"/>
              </a:spcAft>
              <a:defRPr/>
            </a:pPr>
            <a:r>
              <a:rPr lang="en-US" sz="2000" dirty="0">
                <a:solidFill>
                  <a:prstClr val="black"/>
                </a:solidFill>
                <a:latin typeface="Myriad Pro"/>
              </a:rPr>
              <a:t>For a start-up entrepreneur the ‘search’ stage is often called ‘opportunity recognition’ – but once they have spotted something they think they can exploit the challenge is of making it happen.  They have to acquire resources making various pitches to get backing and buy-in.  </a:t>
            </a:r>
          </a:p>
          <a:p>
            <a:pPr defTabSz="938314" eaLnBrk="0" fontAlgn="base" hangingPunct="0">
              <a:lnSpc>
                <a:spcPct val="90000"/>
              </a:lnSpc>
              <a:spcBef>
                <a:spcPct val="20000"/>
              </a:spcBef>
              <a:spcAft>
                <a:spcPct val="0"/>
              </a:spcAft>
              <a:defRPr/>
            </a:pPr>
            <a:endParaRPr lang="en-US" sz="2000" dirty="0">
              <a:solidFill>
                <a:prstClr val="black"/>
              </a:solidFill>
              <a:latin typeface="Myriad Pro"/>
            </a:endParaRPr>
          </a:p>
          <a:p>
            <a:pPr defTabSz="938314" eaLnBrk="0" fontAlgn="base" hangingPunct="0">
              <a:lnSpc>
                <a:spcPct val="90000"/>
              </a:lnSpc>
              <a:spcBef>
                <a:spcPct val="20000"/>
              </a:spcBef>
              <a:spcAft>
                <a:spcPct val="0"/>
              </a:spcAft>
              <a:defRPr/>
            </a:pPr>
            <a:r>
              <a:rPr lang="en-US" sz="2000" dirty="0">
                <a:solidFill>
                  <a:prstClr val="black"/>
                </a:solidFill>
                <a:latin typeface="Myriad Pro"/>
              </a:rPr>
              <a:t>Then they have to develop the venture and finally launch it into their chosen marketplace and capture the rewards and also the learning to allow them to do it again.</a:t>
            </a:r>
            <a:endParaRPr lang="en-US" sz="2000" b="1" dirty="0">
              <a:solidFill>
                <a:prstClr val="black"/>
              </a:solidFill>
              <a:latin typeface="Myriad Pro"/>
            </a:endParaRP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7</a:t>
            </a:fld>
            <a:endParaRPr lang="en-GB"/>
          </a:p>
        </p:txBody>
      </p:sp>
    </p:spTree>
    <p:extLst>
      <p:ext uri="{BB962C8B-B14F-4D97-AF65-F5344CB8AC3E}">
        <p14:creationId xmlns:p14="http://schemas.microsoft.com/office/powerpoint/2010/main" val="267625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eaLnBrk="0" fontAlgn="base" hangingPunct="0">
              <a:lnSpc>
                <a:spcPct val="90000"/>
              </a:lnSpc>
              <a:spcBef>
                <a:spcPct val="20000"/>
              </a:spcBef>
              <a:spcAft>
                <a:spcPct val="0"/>
              </a:spcAft>
              <a:defRPr/>
            </a:pPr>
            <a:r>
              <a:rPr lang="en-US" sz="2000" dirty="0">
                <a:solidFill>
                  <a:prstClr val="black"/>
                </a:solidFill>
                <a:latin typeface="Myriad Pro"/>
              </a:rPr>
              <a:t>For a public service team in a hospital the search may be for more efficient ways of delivering the service under resource constraints.  Once again, an individual or team has to convince others and secure resources and the permission to explore, they have to develop it and then diffuse it as a new method to an internal market of people in the service who will adopt the new way.  And once again they capture value, in terms of efficiency improvement but also in learning.</a:t>
            </a:r>
            <a:endParaRPr lang="en-US" sz="2000" b="1" dirty="0">
              <a:solidFill>
                <a:prstClr val="black"/>
              </a:solidFill>
              <a:latin typeface="Myriad Pro"/>
            </a:endParaRP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8</a:t>
            </a:fld>
            <a:endParaRPr lang="en-GB"/>
          </a:p>
        </p:txBody>
      </p:sp>
    </p:spTree>
    <p:extLst>
      <p:ext uri="{BB962C8B-B14F-4D97-AF65-F5344CB8AC3E}">
        <p14:creationId xmlns:p14="http://schemas.microsoft.com/office/powerpoint/2010/main" val="1003326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eaLnBrk="0" fontAlgn="base" hangingPunct="0">
              <a:lnSpc>
                <a:spcPct val="90000"/>
              </a:lnSpc>
              <a:spcBef>
                <a:spcPct val="20000"/>
              </a:spcBef>
              <a:spcAft>
                <a:spcPct val="0"/>
              </a:spcAft>
              <a:defRPr/>
            </a:pPr>
            <a:r>
              <a:rPr lang="en-US" sz="2400" dirty="0">
                <a:solidFill>
                  <a:prstClr val="black"/>
                </a:solidFill>
                <a:latin typeface="Myriad Pro"/>
              </a:rPr>
              <a:t>For the social entrepreneur it is about finding a trigger need, then developing and sharing a vision around how to meet that need better.  Securing support and buy in is followed by development, implementation and hopefully widespread adoption – and the value is captured in social improvements as well as learning.</a:t>
            </a: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9</a:t>
            </a:fld>
            <a:endParaRPr lang="en-GB"/>
          </a:p>
        </p:txBody>
      </p:sp>
    </p:spTree>
    <p:extLst>
      <p:ext uri="{BB962C8B-B14F-4D97-AF65-F5344CB8AC3E}">
        <p14:creationId xmlns:p14="http://schemas.microsoft.com/office/powerpoint/2010/main" val="228008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14</a:t>
            </a:fld>
            <a:endParaRPr lang="en-GB"/>
          </a:p>
        </p:txBody>
      </p:sp>
    </p:spTree>
    <p:extLst>
      <p:ext uri="{BB962C8B-B14F-4D97-AF65-F5344CB8AC3E}">
        <p14:creationId xmlns:p14="http://schemas.microsoft.com/office/powerpoint/2010/main" val="3632568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15</a:t>
            </a:fld>
            <a:endParaRPr lang="en-GB"/>
          </a:p>
        </p:txBody>
      </p:sp>
    </p:spTree>
    <p:extLst>
      <p:ext uri="{BB962C8B-B14F-4D97-AF65-F5344CB8AC3E}">
        <p14:creationId xmlns:p14="http://schemas.microsoft.com/office/powerpoint/2010/main" val="24379055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16</a:t>
            </a:fld>
            <a:endParaRPr lang="en-GB"/>
          </a:p>
        </p:txBody>
      </p:sp>
    </p:spTree>
    <p:extLst>
      <p:ext uri="{BB962C8B-B14F-4D97-AF65-F5344CB8AC3E}">
        <p14:creationId xmlns:p14="http://schemas.microsoft.com/office/powerpoint/2010/main" val="15035737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a:defRPr/>
            </a:pPr>
            <a:r>
              <a:rPr lang="en-US" sz="1800" dirty="0">
                <a:solidFill>
                  <a:prstClr val="black"/>
                </a:solidFill>
                <a:latin typeface="Calibri"/>
                <a:ea typeface="ＭＳ 明朝"/>
                <a:cs typeface="Times New Roman"/>
              </a:rPr>
              <a:t>Rolls Royce – from high quality aero engines to becoming a service company offering ‘power by the hour’</a:t>
            </a:r>
            <a:endParaRPr lang="en-GB" sz="1800" dirty="0">
              <a:solidFill>
                <a:prstClr val="black"/>
              </a:solidFill>
              <a:latin typeface="Cambria"/>
              <a:ea typeface="ＭＳ 明朝"/>
              <a:cs typeface="Times New Roman"/>
            </a:endParaRPr>
          </a:p>
          <a:p>
            <a:pPr defTabSz="938314">
              <a:defRPr/>
            </a:pPr>
            <a:r>
              <a:rPr lang="en-US" sz="1800" dirty="0">
                <a:solidFill>
                  <a:prstClr val="black"/>
                </a:solidFill>
                <a:latin typeface="Calibri"/>
                <a:ea typeface="ＭＳ 明朝"/>
                <a:cs typeface="Times New Roman"/>
              </a:rPr>
              <a:t>IBM from being a machine maker to a service and solution company – selling off its computer making and building up its consultancy and service side. </a:t>
            </a:r>
            <a:endParaRPr lang="en-GB" sz="1800" dirty="0">
              <a:solidFill>
                <a:prstClr val="black"/>
              </a:solidFill>
              <a:latin typeface="Cambria"/>
              <a:ea typeface="ＭＳ 明朝"/>
              <a:cs typeface="Times New Roman"/>
            </a:endParaRPr>
          </a:p>
          <a:p>
            <a:pPr defTabSz="938314">
              <a:defRPr/>
            </a:pPr>
            <a:r>
              <a:rPr lang="en-US" sz="1300" dirty="0">
                <a:latin typeface="Calibri"/>
                <a:ea typeface="ＭＳ 明朝"/>
                <a:cs typeface="Times New Roman"/>
              </a:rPr>
              <a:t>Grameen Bank and other microfinance models – rethinking the assumptions about credit and the poor</a:t>
            </a:r>
            <a:endParaRPr lang="en-GB" sz="1300" dirty="0">
              <a:latin typeface="Cambria"/>
              <a:ea typeface="ＭＳ 明朝"/>
              <a:cs typeface="Times New Roman"/>
            </a:endParaRPr>
          </a:p>
          <a:p>
            <a:pPr defTabSz="938314">
              <a:defRPr/>
            </a:pPr>
            <a:r>
              <a:rPr lang="en-US" sz="1800" dirty="0">
                <a:solidFill>
                  <a:prstClr val="black"/>
                </a:solidFill>
                <a:latin typeface="Calibri"/>
                <a:ea typeface="ＭＳ 明朝"/>
                <a:cs typeface="Times New Roman"/>
              </a:rPr>
              <a:t>Linux, Mozilla, Apache – moving from passive users to active communities of users co-creating new products and services</a:t>
            </a:r>
            <a:endParaRPr lang="en-GB" sz="1800" dirty="0">
              <a:solidFill>
                <a:prstClr val="black"/>
              </a:solidFill>
              <a:latin typeface="Cambria"/>
              <a:ea typeface="ＭＳ 明朝"/>
              <a:cs typeface="Times New Roman"/>
            </a:endParaRP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18</a:t>
            </a:fld>
            <a:endParaRPr lang="en-GB"/>
          </a:p>
        </p:txBody>
      </p:sp>
    </p:spTree>
    <p:extLst>
      <p:ext uri="{BB962C8B-B14F-4D97-AF65-F5344CB8AC3E}">
        <p14:creationId xmlns:p14="http://schemas.microsoft.com/office/powerpoint/2010/main" val="1921792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19</a:t>
            </a:fld>
            <a:endParaRPr lang="en-GB"/>
          </a:p>
        </p:txBody>
      </p:sp>
    </p:spTree>
    <p:extLst>
      <p:ext uri="{BB962C8B-B14F-4D97-AF65-F5344CB8AC3E}">
        <p14:creationId xmlns:p14="http://schemas.microsoft.com/office/powerpoint/2010/main" val="1645173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03030"/>
                </a:solidFill>
                <a:effectLst/>
                <a:latin typeface="Exo 2"/>
              </a:rPr>
              <a:t>Open innovation is more than crowdsourcing or accelerator programmes. </a:t>
            </a:r>
            <a:br>
              <a:rPr lang="en-GB" dirty="0"/>
            </a:br>
            <a:r>
              <a:rPr lang="en-GB" b="0" i="0" dirty="0">
                <a:solidFill>
                  <a:srgbClr val="303030"/>
                </a:solidFill>
                <a:effectLst/>
                <a:latin typeface="Exo 2"/>
              </a:rPr>
              <a:t>To commercialise the innovations, companies create business models and disseminate the innovation.</a:t>
            </a:r>
          </a:p>
          <a:p>
            <a:endParaRPr lang="en-GB" b="0" i="0" dirty="0">
              <a:solidFill>
                <a:srgbClr val="303030"/>
              </a:solidFill>
              <a:effectLst/>
              <a:latin typeface="Exo 2"/>
            </a:endParaRPr>
          </a:p>
          <a:p>
            <a:r>
              <a:rPr lang="en-GB" b="0" i="0" dirty="0">
                <a:solidFill>
                  <a:srgbClr val="303030"/>
                </a:solidFill>
                <a:effectLst/>
                <a:latin typeface="Exo 2"/>
              </a:rPr>
              <a:t>Google – open innovation model</a:t>
            </a:r>
          </a:p>
          <a:p>
            <a:r>
              <a:rPr lang="en-GB" b="0" i="0" dirty="0">
                <a:solidFill>
                  <a:srgbClr val="303030"/>
                </a:solidFill>
                <a:effectLst/>
                <a:latin typeface="Exo 2"/>
              </a:rPr>
              <a:t>Apple – closed innovation model</a:t>
            </a:r>
          </a:p>
          <a:p>
            <a:endParaRPr lang="en-GB" b="0" i="0" dirty="0">
              <a:solidFill>
                <a:srgbClr val="303030"/>
              </a:solidFill>
              <a:effectLst/>
              <a:latin typeface="Exo 2"/>
            </a:endParaRPr>
          </a:p>
          <a:p>
            <a:pPr algn="l"/>
            <a:r>
              <a:rPr lang="en-GB" b="0" i="0" dirty="0">
                <a:solidFill>
                  <a:srgbClr val="303030"/>
                </a:solidFill>
                <a:effectLst/>
                <a:latin typeface="Exo 2"/>
              </a:rPr>
              <a:t>There are a number of studies suggesting open innovation has a positive influence on corporate performance. Examples of positive effects might be:</a:t>
            </a:r>
          </a:p>
          <a:p>
            <a:pPr algn="l"/>
            <a:endParaRPr lang="en-GB" b="0" i="0" dirty="0">
              <a:solidFill>
                <a:srgbClr val="303030"/>
              </a:solidFill>
              <a:effectLst/>
              <a:latin typeface="Exo 2"/>
            </a:endParaRPr>
          </a:p>
          <a:p>
            <a:pPr algn="l">
              <a:buFont typeface="Arial" panose="020B0604020202020204" pitchFamily="34" charset="0"/>
              <a:buChar char="•"/>
            </a:pPr>
            <a:r>
              <a:rPr lang="en-GB" b="0" i="0" dirty="0">
                <a:solidFill>
                  <a:srgbClr val="303030"/>
                </a:solidFill>
                <a:effectLst/>
                <a:latin typeface="Exo 2"/>
              </a:rPr>
              <a:t>Knowledge and competence gaps in one's own company can be closed by cross-border access to knowledge.</a:t>
            </a:r>
          </a:p>
          <a:p>
            <a:pPr algn="l">
              <a:buFont typeface="Arial" panose="020B0604020202020204" pitchFamily="34" charset="0"/>
              <a:buChar char="•"/>
            </a:pPr>
            <a:r>
              <a:rPr lang="en-GB" b="0" i="0" dirty="0">
                <a:solidFill>
                  <a:srgbClr val="303030"/>
                </a:solidFill>
                <a:effectLst/>
                <a:latin typeface="Exo 2"/>
              </a:rPr>
              <a:t>When collaborating with partners, costs and risks can be shared.</a:t>
            </a:r>
          </a:p>
          <a:p>
            <a:pPr algn="l">
              <a:buFont typeface="Arial" panose="020B0604020202020204" pitchFamily="34" charset="0"/>
              <a:buChar char="•"/>
            </a:pPr>
            <a:r>
              <a:rPr lang="en-GB" b="0" i="0" dirty="0">
                <a:solidFill>
                  <a:srgbClr val="303030"/>
                </a:solidFill>
                <a:effectLst/>
                <a:latin typeface="Exo 2"/>
              </a:rPr>
              <a:t>By opening up to the outside world, new technology markets can be identified more quickly.</a:t>
            </a:r>
          </a:p>
          <a:p>
            <a:pPr algn="l">
              <a:buFont typeface="Arial" panose="020B0604020202020204" pitchFamily="34" charset="0"/>
              <a:buChar char="•"/>
            </a:pPr>
            <a:r>
              <a:rPr lang="en-GB" b="0" i="0" dirty="0">
                <a:solidFill>
                  <a:srgbClr val="303030"/>
                </a:solidFill>
                <a:effectLst/>
                <a:latin typeface="Exo 2"/>
              </a:rPr>
              <a:t>The competence of a learning organisation is strengthened. </a:t>
            </a:r>
            <a:r>
              <a:rPr lang="en-GB" b="0" i="0">
                <a:solidFill>
                  <a:srgbClr val="303030"/>
                </a:solidFill>
                <a:effectLst/>
                <a:latin typeface="Exo 2"/>
              </a:rPr>
              <a:t>The organisation </a:t>
            </a:r>
            <a:r>
              <a:rPr lang="en-GB" b="0" i="0" dirty="0">
                <a:solidFill>
                  <a:srgbClr val="303030"/>
                </a:solidFill>
                <a:effectLst/>
                <a:latin typeface="Exo 2"/>
              </a:rPr>
              <a:t>becomes more adaptive and resilient (</a:t>
            </a:r>
            <a:r>
              <a:rPr lang="en-GB" b="0" i="0" dirty="0" err="1">
                <a:solidFill>
                  <a:srgbClr val="303030"/>
                </a:solidFill>
                <a:effectLst/>
                <a:latin typeface="Exo 2"/>
              </a:rPr>
              <a:t>Konighofer</a:t>
            </a:r>
            <a:r>
              <a:rPr lang="en-GB" b="0" i="0" dirty="0">
                <a:solidFill>
                  <a:srgbClr val="303030"/>
                </a:solidFill>
                <a:effectLst/>
                <a:latin typeface="Exo 2"/>
              </a:rPr>
              <a:t>, 2023).</a:t>
            </a: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20</a:t>
            </a:fld>
            <a:endParaRPr lang="en-GB"/>
          </a:p>
        </p:txBody>
      </p:sp>
    </p:spTree>
    <p:extLst>
      <p:ext uri="{BB962C8B-B14F-4D97-AF65-F5344CB8AC3E}">
        <p14:creationId xmlns:p14="http://schemas.microsoft.com/office/powerpoint/2010/main" val="35100665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14">
              <a:defRPr/>
            </a:pPr>
            <a:r>
              <a:rPr lang="en-GB" sz="1300" dirty="0">
                <a:solidFill>
                  <a:prstClr val="black"/>
                </a:solidFill>
                <a:latin typeface="Aptos" panose="02110004020202020204"/>
                <a:hlinkClick r:id="rId3"/>
              </a:rPr>
              <a:t>What Are The Emerging Models Of Corporate Innovation? (forbes.com)</a:t>
            </a:r>
            <a:endParaRPr lang="en-GB" sz="1300" dirty="0">
              <a:solidFill>
                <a:srgbClr val="333333"/>
              </a:solidFill>
              <a:latin typeface="Georgia" panose="02040502050405020303" pitchFamily="18" charset="0"/>
            </a:endParaRPr>
          </a:p>
          <a:p>
            <a:pPr defTabSz="938314">
              <a:defRPr/>
            </a:pPr>
            <a:endParaRPr lang="en-GB" sz="1300" dirty="0">
              <a:solidFill>
                <a:srgbClr val="333333"/>
              </a:solidFill>
              <a:latin typeface="Georgia" panose="02040502050405020303" pitchFamily="18" charset="0"/>
            </a:endParaRPr>
          </a:p>
          <a:p>
            <a:pPr defTabSz="938314">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The models of innovation in corporations are frameworks that organisations use to identify, prioritise, and implement new ideas and technologies. These models help companies to stay competitive in a rapidly-changing business environment and keep up with the latest trends and developments. Here are the top models of corporate innovation:</a:t>
            </a:r>
          </a:p>
          <a:p>
            <a:pPr defTabSz="938314">
              <a:defRPr/>
            </a:pPr>
            <a:endPar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endParaRP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Open Innovation - involving the external ecosystem in the innovation process.</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Internal Corporate Venturing - setting up internal venture units to invest in startups and external innovation.</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Venture Capital as a Service (</a:t>
            </a:r>
            <a:r>
              <a:rPr lang="en-GB" sz="1100" dirty="0" err="1">
                <a:solidFill>
                  <a:srgbClr val="333333"/>
                </a:solidFill>
                <a:latin typeface="Calibri" panose="020F0502020204030204" pitchFamily="34" charset="0"/>
                <a:ea typeface="Calibri" panose="020F0502020204030204" pitchFamily="34" charset="0"/>
                <a:cs typeface="Calibri" panose="020F0502020204030204" pitchFamily="34" charset="0"/>
              </a:rPr>
              <a:t>VCaaS</a:t>
            </a: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 partnering with an external Venture Capital firm to drive startup investments in areas of strategic interest to the corporation.</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Partnerships and Collaborations - partnering with other organizations to co-create and co-innovate.</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Intrapreneurship - fostering a culture of innovation and encouraging employees to act like entrepreneurs within the organisation.</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Corporate Accelerators and Incubators - providing resources and support to startups and internal innovation projects.</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Innovation Labs - dedicated internal units focused on exploring and experimenting with new ideas and technologies.</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Crowdsourcing - soliciting ideas and solutions from a large group of external stakeholders.</a:t>
            </a:r>
          </a:p>
          <a:p>
            <a:pPr defTabSz="938314">
              <a:buFont typeface="+mj-lt"/>
              <a:buAutoNum type="arabicPeriod"/>
              <a:defRPr/>
            </a:pPr>
            <a:r>
              <a:rPr lang="en-GB" sz="1100" dirty="0">
                <a:solidFill>
                  <a:srgbClr val="333333"/>
                </a:solidFill>
                <a:latin typeface="Calibri" panose="020F0502020204030204" pitchFamily="34" charset="0"/>
                <a:ea typeface="Calibri" panose="020F0502020204030204" pitchFamily="34" charset="0"/>
                <a:cs typeface="Calibri" panose="020F0502020204030204" pitchFamily="34" charset="0"/>
              </a:rPr>
              <a:t>Customer-Driven Innovation - incorporating customer feedback and needs into the innovation process.</a:t>
            </a:r>
          </a:p>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21</a:t>
            </a:fld>
            <a:endParaRPr lang="en-GB"/>
          </a:p>
        </p:txBody>
      </p:sp>
    </p:spTree>
    <p:extLst>
      <p:ext uri="{BB962C8B-B14F-4D97-AF65-F5344CB8AC3E}">
        <p14:creationId xmlns:p14="http://schemas.microsoft.com/office/powerpoint/2010/main" val="8776377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25</a:t>
            </a:fld>
            <a:endParaRPr lang="en-GB"/>
          </a:p>
        </p:txBody>
      </p:sp>
    </p:spTree>
    <p:extLst>
      <p:ext uri="{BB962C8B-B14F-4D97-AF65-F5344CB8AC3E}">
        <p14:creationId xmlns:p14="http://schemas.microsoft.com/office/powerpoint/2010/main" val="25138704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26</a:t>
            </a:fld>
            <a:endParaRPr lang="en-GB"/>
          </a:p>
        </p:txBody>
      </p:sp>
    </p:spTree>
    <p:extLst>
      <p:ext uri="{BB962C8B-B14F-4D97-AF65-F5344CB8AC3E}">
        <p14:creationId xmlns:p14="http://schemas.microsoft.com/office/powerpoint/2010/main" val="21722315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24/01/2025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04323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24/01/2025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359016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24/01/2025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168841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24/01/2025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02172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24/01/2025</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033739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24/01/2025</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169416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24/01/2025</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811889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24/01/2025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0715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24/01/2025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36814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24/01/2025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41285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24/01/2025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051859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3530333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70101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411B57-1799-8CEF-9329-1B0AE0935706}"/>
              </a:ext>
            </a:extLst>
          </p:cNvPr>
          <p:cNvSpPr>
            <a:spLocks noGrp="1"/>
          </p:cNvSpPr>
          <p:nvPr>
            <p:ph type="dt" sz="half" idx="10"/>
          </p:nvPr>
        </p:nvSpPr>
        <p:spPr>
          <a:xfrm>
            <a:off x="527051" y="6524626"/>
            <a:ext cx="1295400" cy="219075"/>
          </a:xfrm>
        </p:spPr>
        <p:txBody>
          <a:bodyPr/>
          <a:lstStyle>
            <a:lvl1pPr fontAlgn="base">
              <a:spcBef>
                <a:spcPct val="0"/>
              </a:spcBef>
              <a:spcAft>
                <a:spcPct val="0"/>
              </a:spcAft>
              <a:defRPr>
                <a:latin typeface="Corbel" pitchFamily="34" charset="0"/>
                <a:cs typeface="Arial" pitchFamily="34" charset="0"/>
              </a:defRPr>
            </a:lvl1pPr>
          </a:lstStyle>
          <a:p>
            <a:pPr>
              <a:defRPr/>
            </a:pPr>
            <a:fld id="{E704B504-8967-4980-978B-7F62F0D8C8ED}" type="datetimeFigureOut">
              <a:rPr lang="en-GB"/>
              <a:pPr>
                <a:defRPr/>
              </a:pPr>
              <a:t>24/01/2025</a:t>
            </a:fld>
            <a:endParaRPr lang="en-GB"/>
          </a:p>
        </p:txBody>
      </p:sp>
      <p:sp>
        <p:nvSpPr>
          <p:cNvPr id="5" name="Footer Placeholder 4">
            <a:extLst>
              <a:ext uri="{FF2B5EF4-FFF2-40B4-BE49-F238E27FC236}">
                <a16:creationId xmlns:a16="http://schemas.microsoft.com/office/drawing/2014/main" id="{499B7FD0-F12B-66AD-646C-192ECD31D850}"/>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B69A108E-ABBC-3C25-6253-F5795F8B8195}"/>
              </a:ext>
            </a:extLst>
          </p:cNvPr>
          <p:cNvSpPr>
            <a:spLocks noGrp="1"/>
          </p:cNvSpPr>
          <p:nvPr>
            <p:ph type="sldNum" sz="quarter" idx="12"/>
          </p:nvPr>
        </p:nvSpPr>
        <p:spPr/>
        <p:txBody>
          <a:bodyPr/>
          <a:lstStyle>
            <a:lvl1pPr>
              <a:defRPr smtClean="0">
                <a:latin typeface="Corbel" panose="020B0503020204020204" pitchFamily="34" charset="0"/>
              </a:defRPr>
            </a:lvl1pPr>
          </a:lstStyle>
          <a:p>
            <a:pPr>
              <a:defRPr/>
            </a:pPr>
            <a:fld id="{38D062D9-B3F5-4FB2-A606-DB4F08C5446F}" type="slidenum">
              <a:rPr lang="en-GB" altLang="en-US"/>
              <a:pPr>
                <a:defRPr/>
              </a:pPr>
              <a:t>‹#›</a:t>
            </a:fld>
            <a:endParaRPr lang="en-GB" altLang="en-US"/>
          </a:p>
        </p:txBody>
      </p:sp>
    </p:spTree>
    <p:extLst>
      <p:ext uri="{BB962C8B-B14F-4D97-AF65-F5344CB8AC3E}">
        <p14:creationId xmlns:p14="http://schemas.microsoft.com/office/powerpoint/2010/main" val="29258954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54CA9D-1693-24FF-33C7-7725C35C1E42}"/>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B9E64B4-89DC-40D0-BBBF-4F8E549B7DB7}" type="datetimeFigureOut">
              <a:rPr lang="en-GB"/>
              <a:pPr>
                <a:defRPr/>
              </a:pPr>
              <a:t>24/01/2025</a:t>
            </a:fld>
            <a:endParaRPr lang="en-GB"/>
          </a:p>
        </p:txBody>
      </p:sp>
      <p:sp>
        <p:nvSpPr>
          <p:cNvPr id="5" name="Footer Placeholder 4">
            <a:extLst>
              <a:ext uri="{FF2B5EF4-FFF2-40B4-BE49-F238E27FC236}">
                <a16:creationId xmlns:a16="http://schemas.microsoft.com/office/drawing/2014/main" id="{922E3221-710E-D308-86AA-7031800187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431DB093-4C64-7A72-34B7-80B514B2E03E}"/>
              </a:ext>
            </a:extLst>
          </p:cNvPr>
          <p:cNvSpPr>
            <a:spLocks noGrp="1"/>
          </p:cNvSpPr>
          <p:nvPr>
            <p:ph type="sldNum" sz="quarter" idx="12"/>
          </p:nvPr>
        </p:nvSpPr>
        <p:spPr/>
        <p:txBody>
          <a:bodyPr/>
          <a:lstStyle>
            <a:lvl1pPr>
              <a:defRPr smtClean="0">
                <a:latin typeface="Corbel" panose="020B0503020204020204" pitchFamily="34" charset="0"/>
              </a:defRPr>
            </a:lvl1pPr>
          </a:lstStyle>
          <a:p>
            <a:pPr>
              <a:defRPr/>
            </a:pPr>
            <a:fld id="{9711F326-103C-4B01-BC8E-CA18C9F8D8D1}" type="slidenum">
              <a:rPr lang="en-GB" altLang="en-US"/>
              <a:pPr>
                <a:defRPr/>
              </a:pPr>
              <a:t>‹#›</a:t>
            </a:fld>
            <a:endParaRPr lang="en-GB" altLang="en-US"/>
          </a:p>
        </p:txBody>
      </p:sp>
    </p:spTree>
    <p:extLst>
      <p:ext uri="{BB962C8B-B14F-4D97-AF65-F5344CB8AC3E}">
        <p14:creationId xmlns:p14="http://schemas.microsoft.com/office/powerpoint/2010/main" val="1084864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0D611A-68A4-0BC1-414A-C2A37C4C01A6}"/>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88C1745-A5E7-4D23-BF5A-DB3C29E750BB}" type="datetimeFigureOut">
              <a:rPr lang="en-GB"/>
              <a:pPr>
                <a:defRPr/>
              </a:pPr>
              <a:t>24/01/2025</a:t>
            </a:fld>
            <a:endParaRPr lang="en-GB"/>
          </a:p>
        </p:txBody>
      </p:sp>
      <p:sp>
        <p:nvSpPr>
          <p:cNvPr id="5" name="Slide Number Placeholder 5">
            <a:extLst>
              <a:ext uri="{FF2B5EF4-FFF2-40B4-BE49-F238E27FC236}">
                <a16:creationId xmlns:a16="http://schemas.microsoft.com/office/drawing/2014/main" id="{F404EAA0-B5B8-B915-367A-64E46F5B46A8}"/>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CE115137-B2A6-4D3D-B5FC-F83E92360477}" type="slidenum">
              <a:rPr lang="en-GB" altLang="en-US"/>
              <a:pPr>
                <a:defRPr/>
              </a:pPr>
              <a:t>‹#›</a:t>
            </a:fld>
            <a:endParaRPr lang="en-GB" altLang="en-US"/>
          </a:p>
        </p:txBody>
      </p:sp>
    </p:spTree>
    <p:extLst>
      <p:ext uri="{BB962C8B-B14F-4D97-AF65-F5344CB8AC3E}">
        <p14:creationId xmlns:p14="http://schemas.microsoft.com/office/powerpoint/2010/main" val="30241874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D9AD12-793A-A34B-1A7E-5E1D45232EFA}"/>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F75B22F9-BD88-49CA-867A-912BB536A74A}" type="datetimeFigureOut">
              <a:rPr lang="en-GB"/>
              <a:pPr>
                <a:defRPr/>
              </a:pPr>
              <a:t>24/01/2025</a:t>
            </a:fld>
            <a:endParaRPr lang="en-GB"/>
          </a:p>
        </p:txBody>
      </p:sp>
      <p:sp>
        <p:nvSpPr>
          <p:cNvPr id="6" name="Slide Number Placeholder 6">
            <a:extLst>
              <a:ext uri="{FF2B5EF4-FFF2-40B4-BE49-F238E27FC236}">
                <a16:creationId xmlns:a16="http://schemas.microsoft.com/office/drawing/2014/main" id="{02B2945E-653C-E2CA-8112-FCDCA5792257}"/>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D77F7C70-6B67-4E74-BA3F-CDF6B7FF3D3B}" type="slidenum">
              <a:rPr lang="en-GB" altLang="en-US"/>
              <a:pPr>
                <a:defRPr/>
              </a:pPr>
              <a:t>‹#›</a:t>
            </a:fld>
            <a:endParaRPr lang="en-GB" altLang="en-US"/>
          </a:p>
        </p:txBody>
      </p:sp>
    </p:spTree>
    <p:extLst>
      <p:ext uri="{BB962C8B-B14F-4D97-AF65-F5344CB8AC3E}">
        <p14:creationId xmlns:p14="http://schemas.microsoft.com/office/powerpoint/2010/main" val="8825192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A50757-735F-9463-0086-0F6918AF8275}"/>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284BC3F2-A6D5-4515-9D17-CEAD94E8A499}" type="datetimeFigureOut">
              <a:rPr lang="en-GB"/>
              <a:pPr>
                <a:defRPr/>
              </a:pPr>
              <a:t>24/01/2025</a:t>
            </a:fld>
            <a:endParaRPr lang="en-GB"/>
          </a:p>
        </p:txBody>
      </p:sp>
      <p:sp>
        <p:nvSpPr>
          <p:cNvPr id="8" name="Slide Number Placeholder 8">
            <a:extLst>
              <a:ext uri="{FF2B5EF4-FFF2-40B4-BE49-F238E27FC236}">
                <a16:creationId xmlns:a16="http://schemas.microsoft.com/office/drawing/2014/main" id="{1AA450B5-58BD-F21B-F501-78D32FA45126}"/>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2A577DEE-2666-43A9-BDD8-FA3D92CD7865}" type="slidenum">
              <a:rPr lang="en-GB" altLang="en-US"/>
              <a:pPr>
                <a:defRPr/>
              </a:pPr>
              <a:t>‹#›</a:t>
            </a:fld>
            <a:endParaRPr lang="en-GB" altLang="en-US"/>
          </a:p>
        </p:txBody>
      </p:sp>
    </p:spTree>
    <p:extLst>
      <p:ext uri="{BB962C8B-B14F-4D97-AF65-F5344CB8AC3E}">
        <p14:creationId xmlns:p14="http://schemas.microsoft.com/office/powerpoint/2010/main" val="16424608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B8F103-6F0A-AD8A-4BD8-59FC1673047B}"/>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720D9E2-30E7-47B0-8E63-F362FD02BB12}" type="datetimeFigureOut">
              <a:rPr lang="en-GB"/>
              <a:pPr>
                <a:defRPr/>
              </a:pPr>
              <a:t>24/01/2025</a:t>
            </a:fld>
            <a:endParaRPr lang="en-GB"/>
          </a:p>
        </p:txBody>
      </p:sp>
      <p:sp>
        <p:nvSpPr>
          <p:cNvPr id="4" name="Slide Number Placeholder 4">
            <a:extLst>
              <a:ext uri="{FF2B5EF4-FFF2-40B4-BE49-F238E27FC236}">
                <a16:creationId xmlns:a16="http://schemas.microsoft.com/office/drawing/2014/main" id="{5935B2B6-D6D5-31EA-2F9F-1376F67C86FC}"/>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E14DDF7B-F6DB-452A-AF1B-FE10968BBAE2}" type="slidenum">
              <a:rPr lang="en-GB" altLang="en-US"/>
              <a:pPr>
                <a:defRPr/>
              </a:pPr>
              <a:t>‹#›</a:t>
            </a:fld>
            <a:endParaRPr lang="en-GB" altLang="en-US"/>
          </a:p>
        </p:txBody>
      </p:sp>
    </p:spTree>
    <p:extLst>
      <p:ext uri="{BB962C8B-B14F-4D97-AF65-F5344CB8AC3E}">
        <p14:creationId xmlns:p14="http://schemas.microsoft.com/office/powerpoint/2010/main" val="10277658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74EC74-B2F1-0DA1-DDD7-C79BEF28BB1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A8EBE05-1423-4BAD-9598-0F8B7E288EC5}" type="datetimeFigureOut">
              <a:rPr lang="en-GB"/>
              <a:pPr>
                <a:defRPr/>
              </a:pPr>
              <a:t>24/01/2025</a:t>
            </a:fld>
            <a:endParaRPr lang="en-GB"/>
          </a:p>
        </p:txBody>
      </p:sp>
      <p:sp>
        <p:nvSpPr>
          <p:cNvPr id="3" name="Slide Number Placeholder 3">
            <a:extLst>
              <a:ext uri="{FF2B5EF4-FFF2-40B4-BE49-F238E27FC236}">
                <a16:creationId xmlns:a16="http://schemas.microsoft.com/office/drawing/2014/main" id="{D8A126E6-401C-5223-A76F-625F32285899}"/>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32A8EFD2-AD73-46A4-AAAD-3F8B8521E2CC}" type="slidenum">
              <a:rPr lang="en-GB" altLang="en-US"/>
              <a:pPr>
                <a:defRPr/>
              </a:pPr>
              <a:t>‹#›</a:t>
            </a:fld>
            <a:endParaRPr lang="en-GB" altLang="en-US"/>
          </a:p>
        </p:txBody>
      </p:sp>
    </p:spTree>
    <p:extLst>
      <p:ext uri="{BB962C8B-B14F-4D97-AF65-F5344CB8AC3E}">
        <p14:creationId xmlns:p14="http://schemas.microsoft.com/office/powerpoint/2010/main" val="3904004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3C68FF14-0320-DE12-B67F-D3BF9D315281}"/>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2147203-98DB-49CD-AFF9-7C919DF603F9}" type="datetimeFigureOut">
              <a:rPr lang="en-GB"/>
              <a:pPr>
                <a:defRPr/>
              </a:pPr>
              <a:t>24/01/2025</a:t>
            </a:fld>
            <a:endParaRPr lang="en-GB"/>
          </a:p>
        </p:txBody>
      </p:sp>
      <p:sp>
        <p:nvSpPr>
          <p:cNvPr id="6" name="Slide Number Placeholder 6">
            <a:extLst>
              <a:ext uri="{FF2B5EF4-FFF2-40B4-BE49-F238E27FC236}">
                <a16:creationId xmlns:a16="http://schemas.microsoft.com/office/drawing/2014/main" id="{0BEAB3D0-E1CE-B688-E498-B770D4A29062}"/>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2AE3A5C0-9036-4274-95E5-ACB35C9CBDD8}" type="slidenum">
              <a:rPr lang="en-GB" altLang="en-US"/>
              <a:pPr>
                <a:defRPr/>
              </a:pPr>
              <a:t>‹#›</a:t>
            </a:fld>
            <a:endParaRPr lang="en-GB" altLang="en-US"/>
          </a:p>
        </p:txBody>
      </p:sp>
    </p:spTree>
    <p:extLst>
      <p:ext uri="{BB962C8B-B14F-4D97-AF65-F5344CB8AC3E}">
        <p14:creationId xmlns:p14="http://schemas.microsoft.com/office/powerpoint/2010/main" val="42633224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C3ECEAE3-E8F5-4DD2-CB41-2DDAD84169C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A9DAD605-BAA9-4DC0-9D51-C39058E96F13}" type="datetimeFigureOut">
              <a:rPr lang="en-GB"/>
              <a:pPr>
                <a:defRPr/>
              </a:pPr>
              <a:t>24/01/2025</a:t>
            </a:fld>
            <a:endParaRPr lang="en-GB"/>
          </a:p>
        </p:txBody>
      </p:sp>
      <p:sp>
        <p:nvSpPr>
          <p:cNvPr id="6" name="Slide Number Placeholder 6">
            <a:extLst>
              <a:ext uri="{FF2B5EF4-FFF2-40B4-BE49-F238E27FC236}">
                <a16:creationId xmlns:a16="http://schemas.microsoft.com/office/drawing/2014/main" id="{25121873-F610-12A7-8BE0-513AF6E6ADB0}"/>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749DD4BE-4F0A-4A31-8AF1-E9454A579968}" type="slidenum">
              <a:rPr lang="en-GB" altLang="en-US"/>
              <a:pPr>
                <a:defRPr/>
              </a:pPr>
              <a:t>‹#›</a:t>
            </a:fld>
            <a:endParaRPr lang="en-GB" altLang="en-US"/>
          </a:p>
        </p:txBody>
      </p:sp>
    </p:spTree>
    <p:extLst>
      <p:ext uri="{BB962C8B-B14F-4D97-AF65-F5344CB8AC3E}">
        <p14:creationId xmlns:p14="http://schemas.microsoft.com/office/powerpoint/2010/main" val="8216328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60D479-3ADB-9351-DE1A-BE9AA552F91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8A3A677-1AB2-4E46-8703-DC08D33143D1}" type="datetimeFigureOut">
              <a:rPr lang="en-GB"/>
              <a:pPr>
                <a:defRPr/>
              </a:pPr>
              <a:t>24/01/2025</a:t>
            </a:fld>
            <a:endParaRPr lang="en-GB"/>
          </a:p>
        </p:txBody>
      </p:sp>
      <p:sp>
        <p:nvSpPr>
          <p:cNvPr id="5" name="Slide Number Placeholder 5">
            <a:extLst>
              <a:ext uri="{FF2B5EF4-FFF2-40B4-BE49-F238E27FC236}">
                <a16:creationId xmlns:a16="http://schemas.microsoft.com/office/drawing/2014/main" id="{617830E0-BF78-1CE0-D20D-D8F326FA48EC}"/>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DC867EA3-405C-474F-88CC-5215F37C1D63}" type="slidenum">
              <a:rPr lang="en-GB" altLang="en-US"/>
              <a:pPr>
                <a:defRPr/>
              </a:pPr>
              <a:t>‹#›</a:t>
            </a:fld>
            <a:endParaRPr lang="en-GB" altLang="en-US"/>
          </a:p>
        </p:txBody>
      </p:sp>
    </p:spTree>
    <p:extLst>
      <p:ext uri="{BB962C8B-B14F-4D97-AF65-F5344CB8AC3E}">
        <p14:creationId xmlns:p14="http://schemas.microsoft.com/office/powerpoint/2010/main" val="22843637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320AC1-D257-EF03-6FB7-DB5720F5F352}"/>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9816DC8-160D-44A7-839A-8846C79EA64A}" type="datetimeFigureOut">
              <a:rPr lang="en-GB"/>
              <a:pPr>
                <a:defRPr/>
              </a:pPr>
              <a:t>24/01/2025</a:t>
            </a:fld>
            <a:endParaRPr lang="en-GB"/>
          </a:p>
        </p:txBody>
      </p:sp>
      <p:sp>
        <p:nvSpPr>
          <p:cNvPr id="5" name="Slide Number Placeholder 5">
            <a:extLst>
              <a:ext uri="{FF2B5EF4-FFF2-40B4-BE49-F238E27FC236}">
                <a16:creationId xmlns:a16="http://schemas.microsoft.com/office/drawing/2014/main" id="{3642BB78-C642-C547-0435-5D818074FC00}"/>
              </a:ext>
            </a:extLst>
          </p:cNvPr>
          <p:cNvSpPr>
            <a:spLocks noGrp="1"/>
          </p:cNvSpPr>
          <p:nvPr>
            <p:ph type="sldNum" sz="quarter" idx="11"/>
          </p:nvPr>
        </p:nvSpPr>
        <p:spPr/>
        <p:txBody>
          <a:bodyPr/>
          <a:lstStyle>
            <a:lvl1pPr>
              <a:defRPr smtClean="0">
                <a:latin typeface="Corbel" panose="020B0503020204020204" pitchFamily="34" charset="0"/>
              </a:defRPr>
            </a:lvl1pPr>
          </a:lstStyle>
          <a:p>
            <a:pPr>
              <a:defRPr/>
            </a:pPr>
            <a:fld id="{CEFB8763-E30B-4D2B-AC8A-3E719536CE22}" type="slidenum">
              <a:rPr lang="en-GB" altLang="en-US"/>
              <a:pPr>
                <a:defRPr/>
              </a:pPr>
              <a:t>‹#›</a:t>
            </a:fld>
            <a:endParaRPr lang="en-GB" altLang="en-US"/>
          </a:p>
        </p:txBody>
      </p:sp>
    </p:spTree>
    <p:extLst>
      <p:ext uri="{BB962C8B-B14F-4D97-AF65-F5344CB8AC3E}">
        <p14:creationId xmlns:p14="http://schemas.microsoft.com/office/powerpoint/2010/main" val="1688729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jp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24/01/2025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3121241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8EDBEAB-1850-B6A4-2E7E-5AA527320B3B}"/>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A56E2C5-9BEB-73E3-4EDE-5F3BEA992C23}"/>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16B768C-3B81-37B2-41AE-08F1D8CD152A}"/>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BEF505BA-E3CC-4965-84FE-D9920262B345}" type="datetimeFigureOut">
              <a:rPr lang="en-GB"/>
              <a:pPr>
                <a:defRPr/>
              </a:pPr>
              <a:t>24/01/2025</a:t>
            </a:fld>
            <a:endParaRPr lang="en-GB" dirty="0"/>
          </a:p>
        </p:txBody>
      </p:sp>
      <p:sp>
        <p:nvSpPr>
          <p:cNvPr id="6" name="Slide Number Placeholder 5">
            <a:extLst>
              <a:ext uri="{FF2B5EF4-FFF2-40B4-BE49-F238E27FC236}">
                <a16:creationId xmlns:a16="http://schemas.microsoft.com/office/drawing/2014/main" id="{5028A535-FBF4-4F0C-FD83-ED6DC838C8B4}"/>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2F1FA149-535C-4F58-B04D-4CDC194CD7BD}" type="slidenum">
              <a:rPr lang="en-GB" altLang="en-US"/>
              <a:pPr>
                <a:defRPr/>
              </a:pPr>
              <a:t>‹#›</a:t>
            </a:fld>
            <a:endParaRPr lang="en-GB" altLang="en-US"/>
          </a:p>
        </p:txBody>
      </p:sp>
    </p:spTree>
    <p:extLst>
      <p:ext uri="{BB962C8B-B14F-4D97-AF65-F5344CB8AC3E}">
        <p14:creationId xmlns:p14="http://schemas.microsoft.com/office/powerpoint/2010/main" val="249379560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hyperlink" Target="https://push-project.eu/why-is-organization-important-for-pop-up-shop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hyperlink" Target="https://calaborlawnews.com/legal-news/wage-hour-lawsuit-overtime-pay-21798.php"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hyperlink" Target="https://blogs.salford.ac.uk/business-school/university-salford-award-social-enterprise-mark/"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5.xml"/><Relationship Id="rId1" Type="http://schemas.openxmlformats.org/officeDocument/2006/relationships/video" Target="https://www.youtube.com/embed/l9sNGnxMEXE?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mckinsey.com/capabilities/strategy-and-corporate-finance/our-insights/committed-innovators-how-masters-of-essentials-outperform" TargetMode="External"/><Relationship Id="rId2" Type="http://schemas.openxmlformats.org/officeDocument/2006/relationships/hyperlink" Target="https://www.mckinsey.com/capabilities/strategy-and-corporate-finance/our-insights/the-eight-essentials-of-innovation" TargetMode="External"/><Relationship Id="rId1" Type="http://schemas.openxmlformats.org/officeDocument/2006/relationships/slideLayout" Target="../slideLayouts/slideLayout2.xml"/><Relationship Id="rId5" Type="http://schemas.openxmlformats.org/officeDocument/2006/relationships/hyperlink" Target="https://www.mckinsey.com/capabilities/strategy-and-corporate-finance/our-insights/innovation-your-solution-for-weathering-uncertainty" TargetMode="External"/><Relationship Id="rId4" Type="http://schemas.openxmlformats.org/officeDocument/2006/relationships/hyperlink" Target="https://www.mckinsey.com/capabilities/strategy-and-corporate-finance/our-insights/innovation-in-a-crisis-why-it-is-more-critical-than-ever"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a:xfrm>
            <a:off x="1257787" y="1246545"/>
            <a:ext cx="10363200" cy="1470025"/>
          </a:xfrm>
        </p:spPr>
        <p:txBody>
          <a:bodyPr/>
          <a:lstStyle/>
          <a:p>
            <a:r>
              <a:rPr lang="en-GB" dirty="0"/>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428344" y="4141430"/>
            <a:ext cx="4864092" cy="1289552"/>
          </a:xfrm>
        </p:spPr>
        <p:txBody>
          <a:bodyPr>
            <a:normAutofit fontScale="77500" lnSpcReduction="20000"/>
          </a:bodyPr>
          <a:lstStyle/>
          <a:p>
            <a:r>
              <a:rPr lang="en-GB" sz="4000" b="1" dirty="0"/>
              <a:t>Focus on Innovation</a:t>
            </a:r>
          </a:p>
          <a:p>
            <a:endParaRPr lang="en-GB" b="1" dirty="0"/>
          </a:p>
          <a:p>
            <a:r>
              <a:rPr lang="en-GB" dirty="0"/>
              <a:t>Julie Thomas</a:t>
            </a:r>
          </a:p>
        </p:txBody>
      </p:sp>
    </p:spTree>
    <p:extLst>
      <p:ext uri="{BB962C8B-B14F-4D97-AF65-F5344CB8AC3E}">
        <p14:creationId xmlns:p14="http://schemas.microsoft.com/office/powerpoint/2010/main" val="1904775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A9DA4-7F13-DEC7-945F-5D6433DD3056}"/>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F617BA75-CE53-EDB8-6CBC-7D7ABA5FF999}"/>
              </a:ext>
            </a:extLst>
          </p:cNvPr>
          <p:cNvSpPr>
            <a:spLocks noGrp="1"/>
          </p:cNvSpPr>
          <p:nvPr>
            <p:ph idx="1"/>
          </p:nvPr>
        </p:nvSpPr>
        <p:spPr/>
        <p:txBody>
          <a:bodyPr/>
          <a:lstStyle/>
          <a:p>
            <a:r>
              <a:rPr lang="en-GB" dirty="0"/>
              <a:t>Innovation as a process</a:t>
            </a:r>
          </a:p>
          <a:p>
            <a:r>
              <a:rPr lang="en-GB" dirty="0"/>
              <a:t>The 4 P’s of innovation</a:t>
            </a:r>
          </a:p>
          <a:p>
            <a:r>
              <a:rPr lang="en-GB" dirty="0"/>
              <a:t>Concepts of idea screening, open and closed innovation</a:t>
            </a:r>
          </a:p>
          <a:p>
            <a:r>
              <a:rPr lang="en-GB" dirty="0"/>
              <a:t>New and emerging models of innovation</a:t>
            </a:r>
          </a:p>
          <a:p>
            <a:r>
              <a:rPr lang="en-GB" dirty="0"/>
              <a:t>How to apply this to your assignment</a:t>
            </a:r>
          </a:p>
          <a:p>
            <a:endParaRPr lang="en-GB" dirty="0"/>
          </a:p>
          <a:p>
            <a:endParaRPr lang="en-GB" dirty="0"/>
          </a:p>
        </p:txBody>
      </p:sp>
    </p:spTree>
    <p:extLst>
      <p:ext uri="{BB962C8B-B14F-4D97-AF65-F5344CB8AC3E}">
        <p14:creationId xmlns:p14="http://schemas.microsoft.com/office/powerpoint/2010/main" val="71572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B268-8295-F6ED-9E91-9AF70101AF91}"/>
              </a:ext>
            </a:extLst>
          </p:cNvPr>
          <p:cNvSpPr>
            <a:spLocks noGrp="1"/>
          </p:cNvSpPr>
          <p:nvPr>
            <p:ph type="title"/>
          </p:nvPr>
        </p:nvSpPr>
        <p:spPr/>
        <p:txBody>
          <a:bodyPr/>
          <a:lstStyle/>
          <a:p>
            <a:r>
              <a:rPr lang="en-GB" b="1" dirty="0"/>
              <a:t>Innovation as a Process</a:t>
            </a:r>
          </a:p>
        </p:txBody>
      </p:sp>
      <p:sp>
        <p:nvSpPr>
          <p:cNvPr id="3" name="Content Placeholder 2">
            <a:extLst>
              <a:ext uri="{FF2B5EF4-FFF2-40B4-BE49-F238E27FC236}">
                <a16:creationId xmlns:a16="http://schemas.microsoft.com/office/drawing/2014/main" id="{F05756B0-912A-8CE9-1150-7B081F366D80}"/>
              </a:ext>
            </a:extLst>
          </p:cNvPr>
          <p:cNvSpPr>
            <a:spLocks noGrp="1"/>
          </p:cNvSpPr>
          <p:nvPr>
            <p:ph idx="1"/>
          </p:nvPr>
        </p:nvSpPr>
        <p:spPr/>
        <p:txBody>
          <a:bodyPr/>
          <a:lstStyle/>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3600" b="0" i="0" u="none" strike="noStrike" kern="1200" cap="none" spc="0" normalizeH="0" baseline="0" noProof="0" dirty="0">
                <a:ln>
                  <a:noFill/>
                </a:ln>
                <a:solidFill>
                  <a:prstClr val="black"/>
                </a:solidFill>
                <a:effectLst/>
                <a:uLnTx/>
                <a:uFillTx/>
                <a:latin typeface="Calibri"/>
                <a:ea typeface="+mn-ea"/>
                <a:cs typeface="+mn-cs"/>
              </a:rPr>
              <a:t>Innovation doesn’t happen simply because we hope it will – it’s a complex process which carries risks and needs careful and systematic </a:t>
            </a:r>
            <a:r>
              <a:rPr kumimoji="0" lang="en-US" sz="3600" b="0" i="1" u="none" strike="noStrike" kern="1200" cap="none" spc="0" normalizeH="0" baseline="0" noProof="0" dirty="0">
                <a:ln>
                  <a:noFill/>
                </a:ln>
                <a:solidFill>
                  <a:prstClr val="black"/>
                </a:solidFill>
                <a:effectLst/>
                <a:uLnTx/>
                <a:uFillTx/>
                <a:latin typeface="Calibri"/>
                <a:ea typeface="+mn-ea"/>
                <a:cs typeface="+mn-cs"/>
              </a:rPr>
              <a:t>management</a:t>
            </a:r>
          </a:p>
          <a:p>
            <a:pPr>
              <a:lnSpc>
                <a:spcPct val="90000"/>
              </a:lnSpc>
              <a:defRPr/>
            </a:pPr>
            <a:r>
              <a:rPr kumimoji="0" lang="en-US" sz="3600" b="0" i="0" u="none" strike="noStrike" kern="1200" cap="none" spc="0" normalizeH="0" baseline="0" noProof="0" dirty="0">
                <a:ln>
                  <a:noFill/>
                </a:ln>
                <a:solidFill>
                  <a:prstClr val="black"/>
                </a:solidFill>
                <a:effectLst/>
                <a:uLnTx/>
                <a:uFillTx/>
                <a:latin typeface="Calibri"/>
                <a:ea typeface="+mn-ea"/>
                <a:cs typeface="+mn-cs"/>
              </a:rPr>
              <a:t>It’s an extended process of picking up on ideas for change and turning them through into effective reality.  </a:t>
            </a:r>
          </a:p>
          <a:p>
            <a:pPr>
              <a:lnSpc>
                <a:spcPct val="90000"/>
              </a:lnSpc>
              <a:defRPr/>
            </a:pPr>
            <a:r>
              <a:rPr kumimoji="0" lang="en-US" sz="3600" b="0" i="0" u="none" strike="noStrike" kern="1200" cap="none" spc="0" normalizeH="0" baseline="0" noProof="0" dirty="0">
                <a:ln>
                  <a:noFill/>
                </a:ln>
                <a:solidFill>
                  <a:prstClr val="black"/>
                </a:solidFill>
                <a:effectLst/>
                <a:uLnTx/>
                <a:uFillTx/>
                <a:latin typeface="Calibri"/>
                <a:ea typeface="+mn-ea"/>
                <a:cs typeface="+mn-cs"/>
              </a:rPr>
              <a:t>At its heart it involves stages of searching, selecting, implementing and capturing value.</a:t>
            </a:r>
          </a:p>
          <a:p>
            <a:endParaRPr lang="en-GB" dirty="0"/>
          </a:p>
        </p:txBody>
      </p:sp>
    </p:spTree>
    <p:extLst>
      <p:ext uri="{BB962C8B-B14F-4D97-AF65-F5344CB8AC3E}">
        <p14:creationId xmlns:p14="http://schemas.microsoft.com/office/powerpoint/2010/main" val="1115685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5634C-4363-4CF1-BE7A-95C2C2A3F694}"/>
              </a:ext>
            </a:extLst>
          </p:cNvPr>
          <p:cNvSpPr>
            <a:spLocks noGrp="1"/>
          </p:cNvSpPr>
          <p:nvPr>
            <p:ph type="title"/>
          </p:nvPr>
        </p:nvSpPr>
        <p:spPr>
          <a:xfrm>
            <a:off x="609600" y="166256"/>
            <a:ext cx="10972800" cy="775854"/>
          </a:xfrm>
        </p:spPr>
        <p:txBody>
          <a:bodyPr/>
          <a:lstStyle/>
          <a:p>
            <a:r>
              <a:rPr lang="en-GB" b="1" dirty="0"/>
              <a:t>The Innovation Process </a:t>
            </a:r>
          </a:p>
        </p:txBody>
      </p:sp>
      <p:sp>
        <p:nvSpPr>
          <p:cNvPr id="3" name="Content Placeholder 2">
            <a:extLst>
              <a:ext uri="{FF2B5EF4-FFF2-40B4-BE49-F238E27FC236}">
                <a16:creationId xmlns:a16="http://schemas.microsoft.com/office/drawing/2014/main" id="{B7E5F6BC-0E4D-4894-AE6B-DF4CF89B3E3F}"/>
              </a:ext>
            </a:extLst>
          </p:cNvPr>
          <p:cNvSpPr>
            <a:spLocks noGrp="1"/>
          </p:cNvSpPr>
          <p:nvPr>
            <p:ph idx="1"/>
          </p:nvPr>
        </p:nvSpPr>
        <p:spPr>
          <a:xfrm>
            <a:off x="609600" y="1205345"/>
            <a:ext cx="10972800" cy="4311888"/>
          </a:xfrm>
        </p:spPr>
        <p:txBody>
          <a:bodyPr>
            <a:normAutofit/>
          </a:bodyPr>
          <a:lstStyle/>
          <a:p>
            <a:pPr marL="0" indent="0">
              <a:buNone/>
            </a:pPr>
            <a:r>
              <a:rPr lang="en-GB" i="0" dirty="0">
                <a:effectLst/>
                <a:latin typeface="Arial" panose="020B0604020202020204" pitchFamily="34" charset="0"/>
                <a:cs typeface="Arial" panose="020B0604020202020204" pitchFamily="34" charset="0"/>
              </a:rPr>
              <a:t>Tidd &amp; Bessant (2018) imply that there are four stages in </a:t>
            </a:r>
            <a:r>
              <a:rPr lang="en-GB" i="0" u="none" strike="noStrike" dirty="0">
                <a:effectLst/>
                <a:latin typeface="Arial" panose="020B0604020202020204" pitchFamily="34" charset="0"/>
                <a:cs typeface="Arial" panose="020B0604020202020204" pitchFamily="34" charset="0"/>
              </a:rPr>
              <a:t>the innovation Process</a:t>
            </a:r>
            <a:r>
              <a:rPr lang="en-GB" i="0" dirty="0">
                <a:effectLst/>
                <a:latin typeface="Arial" panose="020B0604020202020204" pitchFamily="34" charset="0"/>
                <a:cs typeface="Arial" panose="020B0604020202020204" pitchFamily="34" charset="0"/>
              </a:rPr>
              <a:t>:</a:t>
            </a:r>
          </a:p>
          <a:p>
            <a:pPr marL="0" indent="0">
              <a:buNone/>
            </a:pPr>
            <a:endParaRPr lang="en-GB" i="0" dirty="0">
              <a:effectLst/>
              <a:latin typeface="Arial" panose="020B0604020202020204" pitchFamily="34" charset="0"/>
              <a:cs typeface="Arial" panose="020B0604020202020204" pitchFamily="34" charset="0"/>
            </a:endParaRPr>
          </a:p>
          <a:p>
            <a:pPr marL="0" indent="0">
              <a:buNone/>
            </a:pPr>
            <a:r>
              <a:rPr lang="en-GB" i="0" dirty="0">
                <a:effectLst/>
                <a:latin typeface="Arial" panose="020B0604020202020204" pitchFamily="34" charset="0"/>
                <a:cs typeface="Arial" panose="020B0604020202020204" pitchFamily="34" charset="0"/>
              </a:rPr>
              <a:t>1. Recognising the opportunity</a:t>
            </a:r>
          </a:p>
          <a:p>
            <a:pPr marL="0" indent="0">
              <a:buNone/>
            </a:pPr>
            <a:r>
              <a:rPr lang="en-GB" i="0" dirty="0">
                <a:effectLst/>
                <a:latin typeface="Arial" panose="020B0604020202020204" pitchFamily="34" charset="0"/>
                <a:cs typeface="Arial" panose="020B0604020202020204" pitchFamily="34" charset="0"/>
              </a:rPr>
              <a:t>2. Finding the resources</a:t>
            </a:r>
          </a:p>
          <a:p>
            <a:pPr marL="0" indent="0">
              <a:buNone/>
            </a:pPr>
            <a:r>
              <a:rPr lang="en-GB" i="0" dirty="0">
                <a:effectLst/>
                <a:latin typeface="Arial" panose="020B0604020202020204" pitchFamily="34" charset="0"/>
                <a:cs typeface="Arial" panose="020B0604020202020204" pitchFamily="34" charset="0"/>
              </a:rPr>
              <a:t>3. Developing the idea</a:t>
            </a:r>
          </a:p>
          <a:p>
            <a:pPr marL="0" indent="0">
              <a:buNone/>
            </a:pPr>
            <a:r>
              <a:rPr lang="en-GB" i="0" dirty="0">
                <a:effectLst/>
                <a:latin typeface="Arial" panose="020B0604020202020204" pitchFamily="34" charset="0"/>
                <a:cs typeface="Arial" panose="020B0604020202020204" pitchFamily="34" charset="0"/>
              </a:rPr>
              <a:t>4. Capturing value.</a:t>
            </a:r>
          </a:p>
          <a:p>
            <a:pPr marL="0" indent="0">
              <a:buNone/>
            </a:pPr>
            <a:endParaRPr lang="en-GB" i="0" dirty="0">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7689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 name="Title 1"/>
          <p:cNvSpPr txBox="1">
            <a:spLocks/>
          </p:cNvSpPr>
          <p:nvPr/>
        </p:nvSpPr>
        <p:spPr>
          <a:xfrm>
            <a:off x="2286000" y="149865"/>
            <a:ext cx="7203262" cy="917864"/>
          </a:xfrm>
          <a:prstGeom prst="rect">
            <a:avLst/>
          </a:prstGeom>
        </p:spPr>
        <p:txBody>
          <a:bodyPr vert="horz" lIns="91440" tIns="45720" rIns="91440" bIns="45720" rtlCol="0" anchor="ctr">
            <a:noAutofit/>
          </a:bodyPr>
          <a:lstStyle/>
          <a:p>
            <a:pPr algn="ctr" defTabSz="457200">
              <a:spcBef>
                <a:spcPct val="0"/>
              </a:spcBef>
              <a:defRPr/>
            </a:pPr>
            <a:r>
              <a:rPr lang="en-GB" sz="3600" b="1" dirty="0">
                <a:latin typeface="+mj-lt"/>
                <a:ea typeface="+mj-ea"/>
                <a:cs typeface="+mj-cs"/>
              </a:rPr>
              <a:t>A process model for innovation</a:t>
            </a:r>
          </a:p>
        </p:txBody>
      </p:sp>
      <p:pic>
        <p:nvPicPr>
          <p:cNvPr id="3" name="Picture 2" descr="A picture containing timeline&#10;&#10;Description automatically generated">
            <a:extLst>
              <a:ext uri="{FF2B5EF4-FFF2-40B4-BE49-F238E27FC236}">
                <a16:creationId xmlns:a16="http://schemas.microsoft.com/office/drawing/2014/main" id="{0C11BBA4-B419-F947-A1E6-BF96D68A31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067729"/>
            <a:ext cx="9144000" cy="5162939"/>
          </a:xfrm>
          <a:prstGeom prst="rect">
            <a:avLst/>
          </a:prstGeom>
        </p:spPr>
      </p:pic>
    </p:spTree>
    <p:extLst>
      <p:ext uri="{BB962C8B-B14F-4D97-AF65-F5344CB8AC3E}">
        <p14:creationId xmlns:p14="http://schemas.microsoft.com/office/powerpoint/2010/main" val="2963130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C46DA-E1E7-E1BF-2C2C-2317B7003793}"/>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b="1" dirty="0"/>
              <a:t>Process Model – Established Company</a:t>
            </a:r>
          </a:p>
        </p:txBody>
      </p:sp>
      <p:sp>
        <p:nvSpPr>
          <p:cNvPr id="12" name="Rectangle 11"/>
          <p:cNvSpPr/>
          <p:nvPr/>
        </p:nvSpPr>
        <p:spPr bwMode="auto">
          <a:xfrm>
            <a:off x="360217" y="1600201"/>
            <a:ext cx="11513127" cy="3917032"/>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514350" indent="-514350" eaLnBrk="0" fontAlgn="base" hangingPunct="0">
              <a:lnSpc>
                <a:spcPct val="90000"/>
              </a:lnSpc>
              <a:spcBef>
                <a:spcPct val="20000"/>
              </a:spcBef>
              <a:spcAft>
                <a:spcPct val="0"/>
              </a:spcAft>
              <a:buAutoNum type="arabicPeriod"/>
            </a:pPr>
            <a:r>
              <a:rPr lang="en-US" sz="3600" dirty="0"/>
              <a:t>Search for ideas</a:t>
            </a:r>
          </a:p>
          <a:p>
            <a:pPr marL="514350" indent="-514350" eaLnBrk="0" fontAlgn="base" hangingPunct="0">
              <a:lnSpc>
                <a:spcPct val="90000"/>
              </a:lnSpc>
              <a:spcBef>
                <a:spcPct val="20000"/>
              </a:spcBef>
              <a:spcAft>
                <a:spcPct val="0"/>
              </a:spcAft>
              <a:buAutoNum type="arabicPeriod"/>
            </a:pPr>
            <a:r>
              <a:rPr lang="en-US" sz="3600" dirty="0"/>
              <a:t>Secure internal resources</a:t>
            </a:r>
          </a:p>
          <a:p>
            <a:pPr marL="514350" indent="-514350" eaLnBrk="0" fontAlgn="base" hangingPunct="0">
              <a:lnSpc>
                <a:spcPct val="90000"/>
              </a:lnSpc>
              <a:spcBef>
                <a:spcPct val="20000"/>
              </a:spcBef>
              <a:spcAft>
                <a:spcPct val="0"/>
              </a:spcAft>
              <a:buAutoNum type="arabicPeriod"/>
            </a:pPr>
            <a:r>
              <a:rPr lang="en-US" sz="3600" dirty="0"/>
              <a:t>Manage the development process – prototyping, developing market and launch plans</a:t>
            </a:r>
          </a:p>
          <a:p>
            <a:pPr marL="514350" indent="-514350" eaLnBrk="0" fontAlgn="base" hangingPunct="0">
              <a:lnSpc>
                <a:spcPct val="90000"/>
              </a:lnSpc>
              <a:spcBef>
                <a:spcPct val="20000"/>
              </a:spcBef>
              <a:spcAft>
                <a:spcPct val="0"/>
              </a:spcAft>
              <a:buAutoNum type="arabicPeriod"/>
            </a:pPr>
            <a:r>
              <a:rPr lang="en-US" sz="3600" dirty="0"/>
              <a:t>Launch – capturing gain in commercial terms and lessons learnt</a:t>
            </a:r>
          </a:p>
        </p:txBody>
      </p:sp>
    </p:spTree>
    <p:extLst>
      <p:ext uri="{BB962C8B-B14F-4D97-AF65-F5344CB8AC3E}">
        <p14:creationId xmlns:p14="http://schemas.microsoft.com/office/powerpoint/2010/main" val="2493795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C891-F2E2-7B4F-FB8A-3431310AED8E}"/>
              </a:ext>
            </a:extLst>
          </p:cNvPr>
          <p:cNvSpPr>
            <a:spLocks noGrp="1"/>
          </p:cNvSpPr>
          <p:nvPr>
            <p:ph type="title"/>
          </p:nvPr>
        </p:nvSpPr>
        <p:spPr>
          <a:xfrm>
            <a:off x="609600" y="274638"/>
            <a:ext cx="10972800" cy="819871"/>
          </a:xfrm>
        </p:spPr>
        <p:txBody>
          <a:bodyPr vert="horz" wrap="square" lIns="91440" tIns="45720" rIns="91440" bIns="45720" numCol="1" anchor="ctr" anchorCtr="0" compatLnSpc="1">
            <a:prstTxWarp prst="textNoShape">
              <a:avLst/>
            </a:prstTxWarp>
            <a:normAutofit/>
          </a:bodyPr>
          <a:lstStyle/>
          <a:p>
            <a:r>
              <a:rPr lang="en-GB" b="1" dirty="0"/>
              <a:t>Process Model – Start-up</a:t>
            </a:r>
          </a:p>
        </p:txBody>
      </p:sp>
      <p:sp>
        <p:nvSpPr>
          <p:cNvPr id="12" name="Rectangle 11"/>
          <p:cNvSpPr/>
          <p:nvPr/>
        </p:nvSpPr>
        <p:spPr bwMode="auto">
          <a:xfrm>
            <a:off x="609600" y="1417638"/>
            <a:ext cx="5384800" cy="4171603"/>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eaLnBrk="0" fontAlgn="base" hangingPunct="0">
              <a:lnSpc>
                <a:spcPct val="90000"/>
              </a:lnSpc>
              <a:spcBef>
                <a:spcPct val="20000"/>
              </a:spcBef>
              <a:spcAft>
                <a:spcPct val="0"/>
              </a:spcAft>
            </a:pPr>
            <a:endParaRPr lang="en-US" sz="2000" b="1" dirty="0"/>
          </a:p>
        </p:txBody>
      </p:sp>
      <p:pic>
        <p:nvPicPr>
          <p:cNvPr id="5" name="Content Placeholder 4" descr="A person standing at a counter in a pop up shop&#10;&#10;Description automatically generated">
            <a:extLst>
              <a:ext uri="{FF2B5EF4-FFF2-40B4-BE49-F238E27FC236}">
                <a16:creationId xmlns:a16="http://schemas.microsoft.com/office/drawing/2014/main" id="{B9041CF8-107E-DB1B-9502-72352DEB5A47}"/>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97600" y="1565564"/>
            <a:ext cx="5384800" cy="3739795"/>
          </a:xfrm>
        </p:spPr>
      </p:pic>
      <p:sp>
        <p:nvSpPr>
          <p:cNvPr id="3" name="TextBox 2">
            <a:extLst>
              <a:ext uri="{FF2B5EF4-FFF2-40B4-BE49-F238E27FC236}">
                <a16:creationId xmlns:a16="http://schemas.microsoft.com/office/drawing/2014/main" id="{9D8FC2B5-CD48-26D1-69D2-3CE690EE323F}"/>
              </a:ext>
            </a:extLst>
          </p:cNvPr>
          <p:cNvSpPr txBox="1"/>
          <p:nvPr/>
        </p:nvSpPr>
        <p:spPr>
          <a:xfrm>
            <a:off x="891309" y="1565564"/>
            <a:ext cx="4821381" cy="3816429"/>
          </a:xfrm>
          <a:prstGeom prst="rect">
            <a:avLst/>
          </a:prstGeom>
          <a:noFill/>
        </p:spPr>
        <p:txBody>
          <a:bodyPr wrap="square" rtlCol="0">
            <a:spAutoFit/>
          </a:bodyPr>
          <a:lstStyle/>
          <a:p>
            <a:pPr marL="342900" indent="-342900">
              <a:buAutoNum type="arabicPeriod"/>
            </a:pPr>
            <a:r>
              <a:rPr lang="en-GB" sz="2800" dirty="0"/>
              <a:t>Search – this stage is often called ‘opportunity recognition’</a:t>
            </a:r>
          </a:p>
          <a:p>
            <a:pPr marL="342900" indent="-342900">
              <a:buAutoNum type="arabicPeriod"/>
            </a:pPr>
            <a:r>
              <a:rPr lang="en-GB" sz="2800" dirty="0"/>
              <a:t>Find resources – investors. Think ‘Dragon’s Den!’</a:t>
            </a:r>
          </a:p>
          <a:p>
            <a:pPr marL="342900" indent="-342900">
              <a:buAutoNum type="arabicPeriod"/>
            </a:pPr>
            <a:r>
              <a:rPr lang="en-GB" sz="2800" dirty="0"/>
              <a:t>Develop the venture</a:t>
            </a:r>
          </a:p>
          <a:p>
            <a:pPr marL="342900" indent="-342900">
              <a:buAutoNum type="arabicPeriod"/>
            </a:pPr>
            <a:r>
              <a:rPr lang="en-GB" sz="2800" dirty="0"/>
              <a:t>Launch it and capture rewards/lessons learnt</a:t>
            </a:r>
          </a:p>
          <a:p>
            <a:pPr marL="342900" indent="-342900">
              <a:buAutoNum type="arabicPeriod"/>
            </a:pPr>
            <a:endParaRPr lang="en-GB" dirty="0"/>
          </a:p>
        </p:txBody>
      </p:sp>
    </p:spTree>
    <p:extLst>
      <p:ext uri="{BB962C8B-B14F-4D97-AF65-F5344CB8AC3E}">
        <p14:creationId xmlns:p14="http://schemas.microsoft.com/office/powerpoint/2010/main" val="4144859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530FA-44D8-6261-E697-489C8FBF65B9}"/>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b="1" dirty="0"/>
              <a:t>Process Model – Public Sector</a:t>
            </a:r>
          </a:p>
        </p:txBody>
      </p:sp>
      <p:sp>
        <p:nvSpPr>
          <p:cNvPr id="12" name="Rectangle 11"/>
          <p:cNvSpPr/>
          <p:nvPr/>
        </p:nvSpPr>
        <p:spPr bwMode="auto">
          <a:xfrm>
            <a:off x="709083" y="1565276"/>
            <a:ext cx="5386917" cy="382391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eaLnBrk="0" fontAlgn="base" hangingPunct="0">
              <a:lnSpc>
                <a:spcPct val="90000"/>
              </a:lnSpc>
              <a:spcBef>
                <a:spcPct val="20000"/>
              </a:spcBef>
              <a:spcAft>
                <a:spcPct val="0"/>
              </a:spcAft>
            </a:pPr>
            <a:endParaRPr lang="en-US" sz="2000" b="1" dirty="0"/>
          </a:p>
        </p:txBody>
      </p:sp>
      <p:pic>
        <p:nvPicPr>
          <p:cNvPr id="5" name="Content Placeholder 4" descr="A group of medical professionals posing for a photo&#10;&#10;Description automatically generated">
            <a:extLst>
              <a:ext uri="{FF2B5EF4-FFF2-40B4-BE49-F238E27FC236}">
                <a16:creationId xmlns:a16="http://schemas.microsoft.com/office/drawing/2014/main" id="{AFC2B01D-4745-A850-6BD3-0D5008A188B4}"/>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069" r="13802" b="-2"/>
          <a:stretch/>
        </p:blipFill>
        <p:spPr>
          <a:xfrm>
            <a:off x="6254240" y="1565276"/>
            <a:ext cx="5389033" cy="3414365"/>
          </a:xfrm>
          <a:noFill/>
        </p:spPr>
      </p:pic>
      <p:sp>
        <p:nvSpPr>
          <p:cNvPr id="3" name="TextBox 2">
            <a:extLst>
              <a:ext uri="{FF2B5EF4-FFF2-40B4-BE49-F238E27FC236}">
                <a16:creationId xmlns:a16="http://schemas.microsoft.com/office/drawing/2014/main" id="{DE542E10-B7F1-322B-8497-AB41A473289F}"/>
              </a:ext>
            </a:extLst>
          </p:cNvPr>
          <p:cNvSpPr txBox="1"/>
          <p:nvPr/>
        </p:nvSpPr>
        <p:spPr>
          <a:xfrm>
            <a:off x="401782" y="1565276"/>
            <a:ext cx="5694218" cy="3785652"/>
          </a:xfrm>
          <a:prstGeom prst="rect">
            <a:avLst/>
          </a:prstGeom>
          <a:noFill/>
        </p:spPr>
        <p:txBody>
          <a:bodyPr wrap="square" rtlCol="0">
            <a:spAutoFit/>
          </a:bodyPr>
          <a:lstStyle/>
          <a:p>
            <a:pPr marL="342900" indent="-342900">
              <a:buAutoNum type="arabicPeriod"/>
            </a:pPr>
            <a:r>
              <a:rPr lang="en-GB" sz="2400" dirty="0"/>
              <a:t>Search for more efficient ways of delivering a service under resource constraints</a:t>
            </a:r>
          </a:p>
          <a:p>
            <a:pPr marL="342900" indent="-342900">
              <a:buAutoNum type="arabicPeriod"/>
            </a:pPr>
            <a:r>
              <a:rPr lang="en-GB" sz="2400" dirty="0"/>
              <a:t>Secure resources and gain permission to explore</a:t>
            </a:r>
          </a:p>
          <a:p>
            <a:pPr marL="342900" indent="-342900">
              <a:buAutoNum type="arabicPeriod"/>
            </a:pPr>
            <a:r>
              <a:rPr lang="en-GB" sz="2400" dirty="0"/>
              <a:t>Develop idea and diffuse it as a new method for an internal market of people who will adopt the new way</a:t>
            </a:r>
          </a:p>
          <a:p>
            <a:pPr marL="342900" indent="-342900">
              <a:buAutoNum type="arabicPeriod"/>
            </a:pPr>
            <a:r>
              <a:rPr lang="en-GB" sz="2400" dirty="0"/>
              <a:t>Capture value in terms of efficiency improvement and learning</a:t>
            </a:r>
          </a:p>
        </p:txBody>
      </p:sp>
    </p:spTree>
    <p:extLst>
      <p:ext uri="{BB962C8B-B14F-4D97-AF65-F5344CB8AC3E}">
        <p14:creationId xmlns:p14="http://schemas.microsoft.com/office/powerpoint/2010/main" val="1546098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E86E5-CF92-D753-4139-ECDF5814857D}"/>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b="1" dirty="0"/>
              <a:t>Process Model – Social Enterprise</a:t>
            </a:r>
          </a:p>
        </p:txBody>
      </p:sp>
      <p:sp>
        <p:nvSpPr>
          <p:cNvPr id="12" name="Rectangle 11"/>
          <p:cNvSpPr/>
          <p:nvPr/>
        </p:nvSpPr>
        <p:spPr bwMode="auto">
          <a:xfrm>
            <a:off x="609600" y="1417638"/>
            <a:ext cx="5384800" cy="4276579"/>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eaLnBrk="0" fontAlgn="base" hangingPunct="0">
              <a:lnSpc>
                <a:spcPct val="90000"/>
              </a:lnSpc>
              <a:spcBef>
                <a:spcPct val="20000"/>
              </a:spcBef>
              <a:spcAft>
                <a:spcPct val="0"/>
              </a:spcAft>
            </a:pPr>
            <a:endParaRPr lang="en-US" sz="2400" dirty="0"/>
          </a:p>
        </p:txBody>
      </p:sp>
      <p:pic>
        <p:nvPicPr>
          <p:cNvPr id="5" name="Content Placeholder 4" descr="A logo for a company&#10;&#10;Description automatically generated">
            <a:extLst>
              <a:ext uri="{FF2B5EF4-FFF2-40B4-BE49-F238E27FC236}">
                <a16:creationId xmlns:a16="http://schemas.microsoft.com/office/drawing/2014/main" id="{18AA1DEB-CECF-11D0-FDE4-82A8B13E53AF}"/>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9200" y="1295673"/>
            <a:ext cx="5384800" cy="2963605"/>
          </a:xfrm>
        </p:spPr>
      </p:pic>
      <p:sp>
        <p:nvSpPr>
          <p:cNvPr id="3" name="TextBox 2">
            <a:extLst>
              <a:ext uri="{FF2B5EF4-FFF2-40B4-BE49-F238E27FC236}">
                <a16:creationId xmlns:a16="http://schemas.microsoft.com/office/drawing/2014/main" id="{6594A124-EB99-E576-950F-5FB2CB31B006}"/>
              </a:ext>
            </a:extLst>
          </p:cNvPr>
          <p:cNvSpPr txBox="1"/>
          <p:nvPr/>
        </p:nvSpPr>
        <p:spPr>
          <a:xfrm>
            <a:off x="1080655" y="1731818"/>
            <a:ext cx="5116947" cy="3416320"/>
          </a:xfrm>
          <a:prstGeom prst="rect">
            <a:avLst/>
          </a:prstGeom>
          <a:noFill/>
        </p:spPr>
        <p:txBody>
          <a:bodyPr wrap="square" rtlCol="0">
            <a:spAutoFit/>
          </a:bodyPr>
          <a:lstStyle/>
          <a:p>
            <a:pPr marL="342900" indent="-342900">
              <a:buAutoNum type="arabicPeriod"/>
            </a:pPr>
            <a:r>
              <a:rPr lang="en-GB" sz="2400" dirty="0"/>
              <a:t>Find a trigger need</a:t>
            </a:r>
          </a:p>
          <a:p>
            <a:pPr marL="342900" indent="-342900">
              <a:buAutoNum type="arabicPeriod"/>
            </a:pPr>
            <a:r>
              <a:rPr lang="en-GB" sz="2400" dirty="0"/>
              <a:t>Develop and share a vision around how to meet that need better</a:t>
            </a:r>
          </a:p>
          <a:p>
            <a:pPr marL="342900" indent="-342900">
              <a:buAutoNum type="arabicPeriod"/>
            </a:pPr>
            <a:r>
              <a:rPr lang="en-GB" sz="2400" dirty="0"/>
              <a:t>Secure support and buy in</a:t>
            </a:r>
          </a:p>
          <a:p>
            <a:pPr marL="342900" indent="-342900">
              <a:buAutoNum type="arabicPeriod"/>
            </a:pPr>
            <a:r>
              <a:rPr lang="en-GB" sz="2400" dirty="0"/>
              <a:t>Develop, implement and encourage wide adoption</a:t>
            </a:r>
          </a:p>
          <a:p>
            <a:pPr marL="342900" indent="-342900">
              <a:buAutoNum type="arabicPeriod"/>
            </a:pPr>
            <a:r>
              <a:rPr lang="en-GB" sz="2400" dirty="0"/>
              <a:t>Capture value through social improvements as well as learning</a:t>
            </a:r>
          </a:p>
        </p:txBody>
      </p:sp>
    </p:spTree>
    <p:extLst>
      <p:ext uri="{BB962C8B-B14F-4D97-AF65-F5344CB8AC3E}">
        <p14:creationId xmlns:p14="http://schemas.microsoft.com/office/powerpoint/2010/main" val="4216539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01286-0069-23FF-1B4B-858BAC3C695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ABB5818-C8E6-3AC3-C173-04812C0159F4}"/>
              </a:ext>
            </a:extLst>
          </p:cNvPr>
          <p:cNvSpPr>
            <a:spLocks noGrp="1"/>
          </p:cNvSpPr>
          <p:nvPr>
            <p:ph idx="1"/>
          </p:nvPr>
        </p:nvSpPr>
        <p:spPr>
          <a:xfrm>
            <a:off x="609600" y="1417638"/>
            <a:ext cx="10972800" cy="4099595"/>
          </a:xfrm>
        </p:spPr>
        <p:txBody>
          <a:bodyPr/>
          <a:lstStyle/>
          <a:p>
            <a:pPr marL="0" indent="0" algn="l">
              <a:buNone/>
            </a:pPr>
            <a:r>
              <a:rPr lang="en-GB" dirty="0">
                <a:solidFill>
                  <a:srgbClr val="1D2125"/>
                </a:solidFill>
                <a:latin typeface="arial" panose="020B0604020202020204" pitchFamily="34" charset="0"/>
              </a:rPr>
              <a:t>W</a:t>
            </a:r>
            <a:r>
              <a:rPr lang="en-GB" i="0" dirty="0">
                <a:solidFill>
                  <a:srgbClr val="1D2125"/>
                </a:solidFill>
                <a:effectLst/>
                <a:latin typeface="arial" panose="020B0604020202020204" pitchFamily="34" charset="0"/>
              </a:rPr>
              <a:t>atch the video and consider:</a:t>
            </a:r>
            <a:endParaRPr lang="en-GB" i="0" dirty="0">
              <a:solidFill>
                <a:srgbClr val="1D2125"/>
              </a:solidFill>
              <a:effectLst/>
              <a:latin typeface="-apple-system"/>
            </a:endParaRPr>
          </a:p>
          <a:p>
            <a:pPr marL="0" indent="0" algn="l">
              <a:buNone/>
            </a:pPr>
            <a:r>
              <a:rPr lang="en-GB" i="0" dirty="0">
                <a:solidFill>
                  <a:srgbClr val="0000FF"/>
                </a:solidFill>
                <a:effectLst/>
                <a:latin typeface="arial" panose="020B0604020202020204" pitchFamily="34" charset="0"/>
              </a:rPr>
              <a:t>(a)</a:t>
            </a:r>
            <a:r>
              <a:rPr lang="en-GB" i="0" dirty="0">
                <a:solidFill>
                  <a:srgbClr val="1D2125"/>
                </a:solidFill>
                <a:effectLst/>
                <a:latin typeface="arial" panose="020B0604020202020204" pitchFamily="34" charset="0"/>
              </a:rPr>
              <a:t> What are the advantages / limitations of applying a process to innovation?</a:t>
            </a:r>
            <a:endParaRPr lang="en-GB" i="0" dirty="0">
              <a:solidFill>
                <a:srgbClr val="1D2125"/>
              </a:solidFill>
              <a:effectLst/>
              <a:latin typeface="-apple-system"/>
            </a:endParaRPr>
          </a:p>
          <a:p>
            <a:pPr marL="0" indent="0" algn="l">
              <a:buNone/>
            </a:pPr>
            <a:r>
              <a:rPr lang="en-GB" i="0" dirty="0">
                <a:solidFill>
                  <a:srgbClr val="0000FF"/>
                </a:solidFill>
                <a:effectLst/>
                <a:latin typeface="arial" panose="020B0604020202020204" pitchFamily="34" charset="0"/>
              </a:rPr>
              <a:t>(b)</a:t>
            </a:r>
            <a:r>
              <a:rPr lang="en-GB" i="0" dirty="0">
                <a:solidFill>
                  <a:srgbClr val="1D2125"/>
                </a:solidFill>
                <a:effectLst/>
                <a:latin typeface="arial" panose="020B0604020202020204" pitchFamily="34" charset="0"/>
              </a:rPr>
              <a:t> What are the key features that are highlighted by Professor Tidd?</a:t>
            </a:r>
            <a:endParaRPr lang="en-GB" i="0" dirty="0">
              <a:solidFill>
                <a:srgbClr val="1D2125"/>
              </a:solidFill>
              <a:effectLst/>
              <a:latin typeface="-apple-system"/>
            </a:endParaRPr>
          </a:p>
          <a:p>
            <a:pPr marL="0" indent="0" algn="l">
              <a:buNone/>
            </a:pPr>
            <a:r>
              <a:rPr lang="en-GB" i="0" dirty="0">
                <a:solidFill>
                  <a:srgbClr val="0000FF"/>
                </a:solidFill>
                <a:effectLst/>
                <a:latin typeface="arial" panose="020B0604020202020204" pitchFamily="34" charset="0"/>
              </a:rPr>
              <a:t>(c)</a:t>
            </a:r>
            <a:r>
              <a:rPr lang="en-GB" i="0" dirty="0">
                <a:solidFill>
                  <a:srgbClr val="1D2125"/>
                </a:solidFill>
                <a:effectLst/>
                <a:latin typeface="arial" panose="020B0604020202020204" pitchFamily="34" charset="0"/>
              </a:rPr>
              <a:t> When within this process does an individual have an opportunity to be creative? </a:t>
            </a:r>
            <a:endParaRPr lang="en-GB" i="0" dirty="0">
              <a:solidFill>
                <a:srgbClr val="1D2125"/>
              </a:solidFill>
              <a:effectLst/>
              <a:latin typeface="-apple-system"/>
            </a:endParaRPr>
          </a:p>
          <a:p>
            <a:endParaRPr lang="en-GB" dirty="0"/>
          </a:p>
        </p:txBody>
      </p:sp>
    </p:spTree>
    <p:extLst>
      <p:ext uri="{BB962C8B-B14F-4D97-AF65-F5344CB8AC3E}">
        <p14:creationId xmlns:p14="http://schemas.microsoft.com/office/powerpoint/2010/main" val="3637365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516EE-75F2-6451-116A-E555F8EFA26D}"/>
              </a:ext>
            </a:extLst>
          </p:cNvPr>
          <p:cNvSpPr>
            <a:spLocks noGrp="1"/>
          </p:cNvSpPr>
          <p:nvPr>
            <p:ph type="title"/>
          </p:nvPr>
        </p:nvSpPr>
        <p:spPr>
          <a:xfrm>
            <a:off x="609600" y="274638"/>
            <a:ext cx="10972800" cy="612053"/>
          </a:xfrm>
        </p:spPr>
        <p:txBody>
          <a:bodyPr/>
          <a:lstStyle/>
          <a:p>
            <a:r>
              <a:rPr lang="en-GB" b="1" dirty="0"/>
              <a:t>The Innovation Process</a:t>
            </a:r>
          </a:p>
        </p:txBody>
      </p:sp>
      <p:pic>
        <p:nvPicPr>
          <p:cNvPr id="4" name="Online Media 3" title="developing an innovation process">
            <a:hlinkClick r:id="" action="ppaction://media"/>
            <a:extLst>
              <a:ext uri="{FF2B5EF4-FFF2-40B4-BE49-F238E27FC236}">
                <a16:creationId xmlns:a16="http://schemas.microsoft.com/office/drawing/2014/main" id="{91276E75-6F32-0CE5-E6FB-D775CA3551F6}"/>
              </a:ext>
            </a:extLst>
          </p:cNvPr>
          <p:cNvPicPr>
            <a:picLocks noGrp="1" noRot="1" noChangeAspect="1"/>
          </p:cNvPicPr>
          <p:nvPr>
            <p:ph idx="1"/>
            <a:videoFile r:link="rId1"/>
          </p:nvPr>
        </p:nvPicPr>
        <p:blipFill>
          <a:blip r:embed="rId3"/>
          <a:stretch>
            <a:fillRect/>
          </a:stretch>
        </p:blipFill>
        <p:spPr>
          <a:xfrm>
            <a:off x="2230438" y="1149350"/>
            <a:ext cx="7729537" cy="4367213"/>
          </a:xfrm>
          <a:prstGeom prst="rect">
            <a:avLst/>
          </a:prstGeom>
        </p:spPr>
      </p:pic>
    </p:spTree>
    <p:extLst>
      <p:ext uri="{BB962C8B-B14F-4D97-AF65-F5344CB8AC3E}">
        <p14:creationId xmlns:p14="http://schemas.microsoft.com/office/powerpoint/2010/main" val="3929742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rry image of a blue and yellow light&#10;&#10;Description automatically generated">
            <a:extLst>
              <a:ext uri="{FF2B5EF4-FFF2-40B4-BE49-F238E27FC236}">
                <a16:creationId xmlns:a16="http://schemas.microsoft.com/office/drawing/2014/main" id="{DBC7D557-1650-ECEA-8778-2521587D3D2D}"/>
              </a:ext>
            </a:extLst>
          </p:cNvPr>
          <p:cNvPicPr>
            <a:picLocks noChangeAspect="1"/>
          </p:cNvPicPr>
          <p:nvPr/>
        </p:nvPicPr>
        <p:blipFill rotWithShape="1">
          <a:blip r:embed="rId2">
            <a:duotone>
              <a:prstClr val="black"/>
              <a:schemeClr val="tx2">
                <a:tint val="45000"/>
                <a:satMod val="400000"/>
              </a:schemeClr>
            </a:duotone>
            <a:alphaModFix amt="2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2530437-7698-B87A-1619-3DDA9A942D8A}"/>
              </a:ext>
            </a:extLst>
          </p:cNvPr>
          <p:cNvSpPr>
            <a:spLocks noGrp="1"/>
          </p:cNvSpPr>
          <p:nvPr>
            <p:ph type="title"/>
          </p:nvPr>
        </p:nvSpPr>
        <p:spPr>
          <a:xfrm>
            <a:off x="838200" y="365125"/>
            <a:ext cx="10515600" cy="1325563"/>
          </a:xfrm>
        </p:spPr>
        <p:txBody>
          <a:bodyPr>
            <a:normAutofit/>
          </a:bodyPr>
          <a:lstStyle/>
          <a:p>
            <a:r>
              <a:rPr lang="en-GB" b="1" dirty="0"/>
              <a:t>Types of Innovation</a:t>
            </a:r>
          </a:p>
        </p:txBody>
      </p:sp>
      <p:graphicFrame>
        <p:nvGraphicFramePr>
          <p:cNvPr id="5" name="Content Placeholder 2">
            <a:extLst>
              <a:ext uri="{FF2B5EF4-FFF2-40B4-BE49-F238E27FC236}">
                <a16:creationId xmlns:a16="http://schemas.microsoft.com/office/drawing/2014/main" id="{65357036-BBAE-F642-273A-7A467D2738EB}"/>
              </a:ext>
            </a:extLst>
          </p:cNvPr>
          <p:cNvGraphicFramePr>
            <a:graphicFrameLocks noGrp="1"/>
          </p:cNvGraphicFramePr>
          <p:nvPr>
            <p:ph idx="1"/>
            <p:extLst>
              <p:ext uri="{D42A27DB-BD31-4B8C-83A1-F6EECF244321}">
                <p14:modId xmlns:p14="http://schemas.microsoft.com/office/powerpoint/2010/main" val="1441368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478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4B3EC-6D6B-5049-A499-C5419E3D8816}"/>
              </a:ext>
            </a:extLst>
          </p:cNvPr>
          <p:cNvSpPr>
            <a:spLocks noGrp="1"/>
          </p:cNvSpPr>
          <p:nvPr>
            <p:ph type="title"/>
          </p:nvPr>
        </p:nvSpPr>
        <p:spPr>
          <a:xfrm>
            <a:off x="609600" y="274638"/>
            <a:ext cx="10972800" cy="681326"/>
          </a:xfrm>
        </p:spPr>
        <p:txBody>
          <a:bodyPr>
            <a:normAutofit fontScale="90000"/>
          </a:bodyPr>
          <a:lstStyle/>
          <a:p>
            <a:r>
              <a:rPr lang="en-US" b="1" dirty="0"/>
              <a:t>Scope for innovation</a:t>
            </a:r>
          </a:p>
        </p:txBody>
      </p:sp>
      <p:pic>
        <p:nvPicPr>
          <p:cNvPr id="5" name="Picture 4" descr="Chart, diagram&#10;&#10;Description automatically generated">
            <a:extLst>
              <a:ext uri="{FF2B5EF4-FFF2-40B4-BE49-F238E27FC236}">
                <a16:creationId xmlns:a16="http://schemas.microsoft.com/office/drawing/2014/main" id="{AA695217-69DF-1440-A8C8-5511E39BB3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9375" y="955964"/>
            <a:ext cx="5550227" cy="4653136"/>
          </a:xfrm>
          <a:prstGeom prst="rect">
            <a:avLst/>
          </a:prstGeom>
        </p:spPr>
      </p:pic>
      <p:sp>
        <p:nvSpPr>
          <p:cNvPr id="3" name="TextBox 2">
            <a:extLst>
              <a:ext uri="{FF2B5EF4-FFF2-40B4-BE49-F238E27FC236}">
                <a16:creationId xmlns:a16="http://schemas.microsoft.com/office/drawing/2014/main" id="{394FE68E-C7F7-B2A9-AC8B-F150A34BD358}"/>
              </a:ext>
            </a:extLst>
          </p:cNvPr>
          <p:cNvSpPr txBox="1"/>
          <p:nvPr/>
        </p:nvSpPr>
        <p:spPr>
          <a:xfrm>
            <a:off x="1274618" y="1814945"/>
            <a:ext cx="2618509" cy="1077218"/>
          </a:xfrm>
          <a:prstGeom prst="rect">
            <a:avLst/>
          </a:prstGeom>
          <a:noFill/>
        </p:spPr>
        <p:txBody>
          <a:bodyPr wrap="square" rtlCol="0">
            <a:spAutoFit/>
          </a:bodyPr>
          <a:lstStyle/>
          <a:p>
            <a:r>
              <a:rPr lang="en-GB" sz="3200" b="1" dirty="0"/>
              <a:t>The 4 P’s Model</a:t>
            </a:r>
          </a:p>
        </p:txBody>
      </p:sp>
    </p:spTree>
    <p:extLst>
      <p:ext uri="{BB962C8B-B14F-4D97-AF65-F5344CB8AC3E}">
        <p14:creationId xmlns:p14="http://schemas.microsoft.com/office/powerpoint/2010/main" val="3936335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521766356"/>
              </p:ext>
            </p:extLst>
          </p:nvPr>
        </p:nvGraphicFramePr>
        <p:xfrm>
          <a:off x="1860224" y="1263273"/>
          <a:ext cx="8471552" cy="4331453"/>
        </p:xfrm>
        <a:graphic>
          <a:graphicData uri="http://schemas.openxmlformats.org/drawingml/2006/table">
            <a:tbl>
              <a:tblPr/>
              <a:tblGrid>
                <a:gridCol w="4235776">
                  <a:extLst>
                    <a:ext uri="{9D8B030D-6E8A-4147-A177-3AD203B41FA5}">
                      <a16:colId xmlns:a16="http://schemas.microsoft.com/office/drawing/2014/main" val="20000"/>
                    </a:ext>
                  </a:extLst>
                </a:gridCol>
                <a:gridCol w="4235776">
                  <a:extLst>
                    <a:ext uri="{9D8B030D-6E8A-4147-A177-3AD203B41FA5}">
                      <a16:colId xmlns:a16="http://schemas.microsoft.com/office/drawing/2014/main" val="20001"/>
                    </a:ext>
                  </a:extLst>
                </a:gridCol>
              </a:tblGrid>
              <a:tr h="481273">
                <a:tc>
                  <a:txBody>
                    <a:bodyPr/>
                    <a:lstStyle/>
                    <a:p>
                      <a:r>
                        <a:rPr lang="en-GB" sz="2400" b="1" dirty="0">
                          <a:solidFill>
                            <a:srgbClr val="000000"/>
                          </a:solidFill>
                          <a:latin typeface="Calibri"/>
                          <a:ea typeface="Arial"/>
                          <a:cs typeface="Arial"/>
                        </a:rPr>
                        <a:t>Dimension</a:t>
                      </a:r>
                      <a:endParaRPr lang="en-GB" sz="2400" b="1"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400" b="1" dirty="0">
                          <a:solidFill>
                            <a:srgbClr val="000000"/>
                          </a:solidFill>
                          <a:latin typeface="Calibri"/>
                          <a:ea typeface="Arial"/>
                          <a:cs typeface="Arial"/>
                        </a:rPr>
                        <a:t>Type of change</a:t>
                      </a:r>
                      <a:endParaRPr lang="en-GB" sz="2400" b="1"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r h="962545">
                <a:tc>
                  <a:txBody>
                    <a:bodyPr/>
                    <a:lstStyle/>
                    <a:p>
                      <a:r>
                        <a:rPr lang="en-GB" sz="4400" dirty="0">
                          <a:solidFill>
                            <a:srgbClr val="000000"/>
                          </a:solidFill>
                          <a:latin typeface="Calibri"/>
                          <a:ea typeface="Arial"/>
                          <a:cs typeface="Arial"/>
                        </a:rPr>
                        <a:t>‘Product’ </a:t>
                      </a:r>
                      <a:endParaRPr lang="en-GB" sz="44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000" dirty="0">
                          <a:solidFill>
                            <a:srgbClr val="000000"/>
                          </a:solidFill>
                          <a:latin typeface="Calibri"/>
                          <a:ea typeface="Arial"/>
                          <a:cs typeface="Arial"/>
                        </a:rPr>
                        <a:t>Changes in the things (products/services) which an organisation offers</a:t>
                      </a:r>
                      <a:endParaRPr lang="en-GB" sz="20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1"/>
                  </a:ext>
                </a:extLst>
              </a:tr>
              <a:tr h="962545">
                <a:tc>
                  <a:txBody>
                    <a:bodyPr/>
                    <a:lstStyle/>
                    <a:p>
                      <a:r>
                        <a:rPr lang="en-GB" sz="4400" dirty="0">
                          <a:solidFill>
                            <a:srgbClr val="000000"/>
                          </a:solidFill>
                          <a:latin typeface="Calibri"/>
                          <a:ea typeface="Arial"/>
                          <a:cs typeface="Arial"/>
                        </a:rPr>
                        <a:t>‘Process’</a:t>
                      </a:r>
                      <a:endParaRPr lang="en-GB" sz="44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000" dirty="0">
                          <a:solidFill>
                            <a:srgbClr val="000000"/>
                          </a:solidFill>
                          <a:latin typeface="Calibri"/>
                          <a:ea typeface="Arial"/>
                          <a:cs typeface="Arial"/>
                        </a:rPr>
                        <a:t>Changes in the ways in which these offerings are created and delivered</a:t>
                      </a:r>
                      <a:endParaRPr lang="en-GB" sz="20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2"/>
                  </a:ext>
                </a:extLst>
              </a:tr>
              <a:tr h="962545">
                <a:tc>
                  <a:txBody>
                    <a:bodyPr/>
                    <a:lstStyle/>
                    <a:p>
                      <a:pPr>
                        <a:spcAft>
                          <a:spcPts val="0"/>
                        </a:spcAft>
                      </a:pPr>
                      <a:r>
                        <a:rPr lang="en-GB" sz="4400" dirty="0">
                          <a:solidFill>
                            <a:srgbClr val="000000"/>
                          </a:solidFill>
                          <a:latin typeface="Calibri"/>
                          <a:ea typeface="Arial"/>
                          <a:cs typeface="Arial"/>
                        </a:rPr>
                        <a:t>‘Position’</a:t>
                      </a:r>
                      <a:endParaRPr lang="en-GB" sz="44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pPr>
                        <a:spcAft>
                          <a:spcPts val="0"/>
                        </a:spcAft>
                      </a:pPr>
                      <a:r>
                        <a:rPr lang="en-GB" sz="2000" dirty="0">
                          <a:solidFill>
                            <a:srgbClr val="000000"/>
                          </a:solidFill>
                          <a:latin typeface="Calibri"/>
                          <a:ea typeface="Arial"/>
                          <a:cs typeface="Arial"/>
                        </a:rPr>
                        <a:t>Changes in the context into which the products/services are introduced </a:t>
                      </a:r>
                      <a:endParaRPr lang="en-GB" sz="20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3"/>
                  </a:ext>
                </a:extLst>
              </a:tr>
              <a:tr h="962545">
                <a:tc>
                  <a:txBody>
                    <a:bodyPr/>
                    <a:lstStyle/>
                    <a:p>
                      <a:pPr>
                        <a:spcAft>
                          <a:spcPts val="0"/>
                        </a:spcAft>
                      </a:pPr>
                      <a:r>
                        <a:rPr lang="en-GB" sz="4400" dirty="0">
                          <a:solidFill>
                            <a:srgbClr val="000000"/>
                          </a:solidFill>
                          <a:latin typeface="Calibri"/>
                          <a:ea typeface="Arial"/>
                          <a:cs typeface="Arial"/>
                        </a:rPr>
                        <a:t>‘Paradigm’</a:t>
                      </a:r>
                      <a:endParaRPr lang="en-GB" sz="44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000" dirty="0">
                          <a:solidFill>
                            <a:srgbClr val="000000"/>
                          </a:solidFill>
                          <a:latin typeface="Calibri"/>
                          <a:ea typeface="Arial"/>
                          <a:cs typeface="Arial"/>
                        </a:rPr>
                        <a:t>Changes in the underlying mental models which frame what the organisation does </a:t>
                      </a:r>
                      <a:endParaRPr lang="en-GB" sz="20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4"/>
                  </a:ext>
                </a:extLst>
              </a:tr>
            </a:tbl>
          </a:graphicData>
        </a:graphic>
      </p:graphicFrame>
      <p:sp>
        <p:nvSpPr>
          <p:cNvPr id="4" name="Title 1"/>
          <p:cNvSpPr txBox="1">
            <a:spLocks/>
          </p:cNvSpPr>
          <p:nvPr/>
        </p:nvSpPr>
        <p:spPr>
          <a:xfrm>
            <a:off x="886691" y="188640"/>
            <a:ext cx="10723418" cy="971912"/>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Dimensions of innovation – what can we change?</a:t>
            </a:r>
          </a:p>
        </p:txBody>
      </p:sp>
    </p:spTree>
    <p:extLst>
      <p:ext uri="{BB962C8B-B14F-4D97-AF65-F5344CB8AC3E}">
        <p14:creationId xmlns:p14="http://schemas.microsoft.com/office/powerpoint/2010/main" val="3744509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3503713" y="476672"/>
            <a:ext cx="8189523" cy="917864"/>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Examples of the 4Ps model: Product</a:t>
            </a:r>
            <a:endParaRPr lang="en-GB" sz="3600" b="1" dirty="0">
              <a:latin typeface="+mj-lt"/>
              <a:ea typeface="+mj-ea"/>
              <a:cs typeface="+mj-cs"/>
            </a:endParaRPr>
          </a:p>
          <a:p>
            <a:pPr algn="ctr">
              <a:spcBef>
                <a:spcPct val="0"/>
              </a:spcBef>
              <a:defRPr/>
            </a:pPr>
            <a:endParaRPr lang="en-GB" sz="3600" b="1" dirty="0">
              <a:solidFill>
                <a:srgbClr val="008000"/>
              </a:solidFill>
              <a:latin typeface="+mj-lt"/>
              <a:ea typeface="+mj-ea"/>
              <a:cs typeface="+mj-cs"/>
            </a:endParaRPr>
          </a:p>
        </p:txBody>
      </p:sp>
      <p:graphicFrame>
        <p:nvGraphicFramePr>
          <p:cNvPr id="11" name="Table 10"/>
          <p:cNvGraphicFramePr>
            <a:graphicFrameLocks noGrp="1"/>
          </p:cNvGraphicFramePr>
          <p:nvPr>
            <p:extLst>
              <p:ext uri="{D42A27DB-BD31-4B8C-83A1-F6EECF244321}">
                <p14:modId xmlns:p14="http://schemas.microsoft.com/office/powerpoint/2010/main" val="3342961568"/>
              </p:ext>
            </p:extLst>
          </p:nvPr>
        </p:nvGraphicFramePr>
        <p:xfrm>
          <a:off x="394855" y="1200573"/>
          <a:ext cx="11402290" cy="5486400"/>
        </p:xfrm>
        <a:graphic>
          <a:graphicData uri="http://schemas.openxmlformats.org/drawingml/2006/table">
            <a:tbl>
              <a:tblPr/>
              <a:tblGrid>
                <a:gridCol w="1766454">
                  <a:extLst>
                    <a:ext uri="{9D8B030D-6E8A-4147-A177-3AD203B41FA5}">
                      <a16:colId xmlns:a16="http://schemas.microsoft.com/office/drawing/2014/main" val="20000"/>
                    </a:ext>
                  </a:extLst>
                </a:gridCol>
                <a:gridCol w="4544291">
                  <a:extLst>
                    <a:ext uri="{9D8B030D-6E8A-4147-A177-3AD203B41FA5}">
                      <a16:colId xmlns:a16="http://schemas.microsoft.com/office/drawing/2014/main" val="20001"/>
                    </a:ext>
                  </a:extLst>
                </a:gridCol>
                <a:gridCol w="5091545">
                  <a:extLst>
                    <a:ext uri="{9D8B030D-6E8A-4147-A177-3AD203B41FA5}">
                      <a16:colId xmlns:a16="http://schemas.microsoft.com/office/drawing/2014/main" val="20002"/>
                    </a:ext>
                  </a:extLst>
                </a:gridCol>
              </a:tblGrid>
              <a:tr h="4410518">
                <a:tc>
                  <a:txBody>
                    <a:bodyPr/>
                    <a:lstStyle/>
                    <a:p>
                      <a:pPr>
                        <a:spcAft>
                          <a:spcPts val="0"/>
                        </a:spcAft>
                      </a:pPr>
                      <a:r>
                        <a:rPr lang="en-US" sz="1800" b="1" dirty="0">
                          <a:solidFill>
                            <a:schemeClr val="tx1"/>
                          </a:solidFill>
                          <a:latin typeface="Calibri"/>
                          <a:ea typeface="ＭＳ 明朝"/>
                          <a:cs typeface="Times New Roman"/>
                        </a:rPr>
                        <a:t>‘</a:t>
                      </a:r>
                      <a:r>
                        <a:rPr lang="en-US" sz="2800" b="1" dirty="0">
                          <a:solidFill>
                            <a:schemeClr val="tx1"/>
                          </a:solidFill>
                          <a:latin typeface="Calibri"/>
                          <a:ea typeface="ＭＳ 明朝"/>
                          <a:cs typeface="Times New Roman"/>
                        </a:rPr>
                        <a:t>Product’ </a:t>
                      </a:r>
                    </a:p>
                    <a:p>
                      <a:pPr>
                        <a:spcAft>
                          <a:spcPts val="0"/>
                        </a:spcAft>
                      </a:pPr>
                      <a:endParaRPr lang="en-US" sz="2800" b="1" dirty="0">
                        <a:solidFill>
                          <a:schemeClr val="tx1"/>
                        </a:solidFill>
                        <a:latin typeface="Calibri"/>
                        <a:ea typeface="ＭＳ 明朝"/>
                        <a:cs typeface="Times New Roman"/>
                      </a:endParaRPr>
                    </a:p>
                    <a:p>
                      <a:pPr>
                        <a:spcAft>
                          <a:spcPts val="0"/>
                        </a:spcAft>
                      </a:pPr>
                      <a:r>
                        <a:rPr lang="en-US" sz="2800" b="1" dirty="0">
                          <a:solidFill>
                            <a:schemeClr val="tx1"/>
                          </a:solidFill>
                          <a:latin typeface="Calibri"/>
                          <a:ea typeface="ＭＳ 明朝"/>
                          <a:cs typeface="Times New Roman"/>
                        </a:rPr>
                        <a:t>– what we offer the world</a:t>
                      </a:r>
                      <a:endParaRPr lang="en-GB" sz="28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b="1" dirty="0">
                          <a:solidFill>
                            <a:schemeClr val="tx1"/>
                          </a:solidFill>
                          <a:latin typeface="Calibri"/>
                          <a:ea typeface="ＭＳ 明朝"/>
                          <a:cs typeface="Times New Roman"/>
                        </a:rPr>
                        <a:t>Incremental</a:t>
                      </a:r>
                      <a:r>
                        <a:rPr lang="en-US" sz="2400" dirty="0">
                          <a:solidFill>
                            <a:schemeClr val="tx1"/>
                          </a:solidFill>
                          <a:latin typeface="Calibri"/>
                          <a:ea typeface="ＭＳ 明朝"/>
                          <a:cs typeface="Times New Roman"/>
                        </a:rPr>
                        <a:t>: Windows 10/7/8 replacing Vista and XP – essentially improving on existing software idea</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New versions of established car models – e.g. the VW Golf essentially improving on established car design</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Improved performance - incandescent light bulbs</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CDs replacing vinyl records – essentially improving on the storage technology</a:t>
                      </a:r>
                      <a:endParaRPr lang="en-GB" sz="2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b="1" dirty="0">
                          <a:solidFill>
                            <a:schemeClr val="tx1"/>
                          </a:solidFill>
                          <a:latin typeface="Calibri"/>
                          <a:ea typeface="ＭＳ 明朝"/>
                          <a:cs typeface="Times New Roman"/>
                        </a:rPr>
                        <a:t>Radical</a:t>
                      </a:r>
                      <a:r>
                        <a:rPr lang="en-US" sz="2400" dirty="0">
                          <a:solidFill>
                            <a:schemeClr val="tx1"/>
                          </a:solidFill>
                          <a:latin typeface="Calibri"/>
                          <a:ea typeface="ＭＳ 明朝"/>
                          <a:cs typeface="Times New Roman"/>
                        </a:rPr>
                        <a:t>: New to the world software – for example the first speech recognition program</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Toyota Prius – bringing a new concept – hybrid engines. Tesla – high performance electric car.</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LED-based lighting, using completely different and more energy efficient principles</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Spotify and other music streaming services – changing the pattern from owning your own collection to renting a vast library of music</a:t>
                      </a:r>
                      <a:endParaRPr lang="en-GB" sz="2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271188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3431705" y="548680"/>
            <a:ext cx="8206113" cy="917864"/>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Examples of the 4Ps model: Process</a:t>
            </a:r>
            <a:endParaRPr lang="en-GB" sz="3600" b="1" dirty="0">
              <a:latin typeface="+mj-lt"/>
              <a:ea typeface="+mj-ea"/>
              <a:cs typeface="+mj-cs"/>
            </a:endParaRPr>
          </a:p>
          <a:p>
            <a:pPr algn="ctr">
              <a:spcBef>
                <a:spcPct val="0"/>
              </a:spcBef>
              <a:defRPr/>
            </a:pPr>
            <a:endParaRPr lang="en-GB" sz="3600" b="1" dirty="0">
              <a:solidFill>
                <a:srgbClr val="008000"/>
              </a:solidFill>
              <a:latin typeface="+mj-lt"/>
              <a:ea typeface="+mj-ea"/>
              <a:cs typeface="+mj-cs"/>
            </a:endParaRPr>
          </a:p>
        </p:txBody>
      </p:sp>
      <p:graphicFrame>
        <p:nvGraphicFramePr>
          <p:cNvPr id="8" name="Table 7"/>
          <p:cNvGraphicFramePr>
            <a:graphicFrameLocks noGrp="1"/>
          </p:cNvGraphicFramePr>
          <p:nvPr>
            <p:extLst>
              <p:ext uri="{D42A27DB-BD31-4B8C-83A1-F6EECF244321}">
                <p14:modId xmlns:p14="http://schemas.microsoft.com/office/powerpoint/2010/main" val="1676444352"/>
              </p:ext>
            </p:extLst>
          </p:nvPr>
        </p:nvGraphicFramePr>
        <p:xfrm>
          <a:off x="484908" y="1565564"/>
          <a:ext cx="11457709" cy="5120640"/>
        </p:xfrm>
        <a:graphic>
          <a:graphicData uri="http://schemas.openxmlformats.org/drawingml/2006/table">
            <a:tbl>
              <a:tblPr/>
              <a:tblGrid>
                <a:gridCol w="2435076">
                  <a:extLst>
                    <a:ext uri="{9D8B030D-6E8A-4147-A177-3AD203B41FA5}">
                      <a16:colId xmlns:a16="http://schemas.microsoft.com/office/drawing/2014/main" val="20000"/>
                    </a:ext>
                  </a:extLst>
                </a:gridCol>
                <a:gridCol w="4423324">
                  <a:extLst>
                    <a:ext uri="{9D8B030D-6E8A-4147-A177-3AD203B41FA5}">
                      <a16:colId xmlns:a16="http://schemas.microsoft.com/office/drawing/2014/main" val="20001"/>
                    </a:ext>
                  </a:extLst>
                </a:gridCol>
                <a:gridCol w="4599309">
                  <a:extLst>
                    <a:ext uri="{9D8B030D-6E8A-4147-A177-3AD203B41FA5}">
                      <a16:colId xmlns:a16="http://schemas.microsoft.com/office/drawing/2014/main" val="20002"/>
                    </a:ext>
                  </a:extLst>
                </a:gridCol>
              </a:tblGrid>
              <a:tr h="4336471">
                <a:tc>
                  <a:txBody>
                    <a:bodyPr/>
                    <a:lstStyle/>
                    <a:p>
                      <a:pPr>
                        <a:spcAft>
                          <a:spcPts val="0"/>
                        </a:spcAft>
                      </a:pPr>
                      <a:endParaRPr lang="en-US" sz="2800" b="1" dirty="0">
                        <a:solidFill>
                          <a:schemeClr val="tx1"/>
                        </a:solidFill>
                        <a:latin typeface="Calibri"/>
                        <a:ea typeface="ＭＳ 明朝"/>
                        <a:cs typeface="Times New Roman"/>
                      </a:endParaRPr>
                    </a:p>
                    <a:p>
                      <a:pPr>
                        <a:spcAft>
                          <a:spcPts val="0"/>
                        </a:spcAft>
                      </a:pPr>
                      <a:endParaRPr lang="en-US" sz="2800" b="1" dirty="0">
                        <a:solidFill>
                          <a:schemeClr val="tx1"/>
                        </a:solidFill>
                        <a:latin typeface="Calibri"/>
                        <a:ea typeface="ＭＳ 明朝"/>
                        <a:cs typeface="Times New Roman"/>
                      </a:endParaRPr>
                    </a:p>
                    <a:p>
                      <a:pPr>
                        <a:spcAft>
                          <a:spcPts val="0"/>
                        </a:spcAft>
                      </a:pPr>
                      <a:r>
                        <a:rPr lang="en-US" sz="2800" b="1" dirty="0">
                          <a:solidFill>
                            <a:schemeClr val="tx1"/>
                          </a:solidFill>
                          <a:latin typeface="Calibri"/>
                          <a:ea typeface="ＭＳ 明朝"/>
                          <a:cs typeface="Times New Roman"/>
                        </a:rPr>
                        <a:t>‘Process’</a:t>
                      </a:r>
                    </a:p>
                    <a:p>
                      <a:pPr>
                        <a:spcAft>
                          <a:spcPts val="0"/>
                        </a:spcAft>
                      </a:pPr>
                      <a:endParaRPr lang="en-US" sz="2800" b="1" dirty="0">
                        <a:solidFill>
                          <a:schemeClr val="tx1"/>
                        </a:solidFill>
                        <a:latin typeface="Calibri"/>
                        <a:ea typeface="ＭＳ 明朝"/>
                        <a:cs typeface="Times New Roman"/>
                      </a:endParaRPr>
                    </a:p>
                    <a:p>
                      <a:pPr>
                        <a:spcAft>
                          <a:spcPts val="0"/>
                        </a:spcAft>
                      </a:pPr>
                      <a:r>
                        <a:rPr lang="en-US" sz="2800" b="1" dirty="0">
                          <a:solidFill>
                            <a:schemeClr val="tx1"/>
                          </a:solidFill>
                          <a:latin typeface="Calibri"/>
                          <a:ea typeface="ＭＳ 明朝"/>
                          <a:cs typeface="Times New Roman"/>
                        </a:rPr>
                        <a:t>- how we create and deliver that offering</a:t>
                      </a:r>
                      <a:endParaRPr lang="en-GB" sz="28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b="1" dirty="0">
                          <a:solidFill>
                            <a:schemeClr val="tx1"/>
                          </a:solidFill>
                          <a:latin typeface="Calibri"/>
                          <a:ea typeface="ＭＳ 明朝"/>
                          <a:cs typeface="Times New Roman"/>
                        </a:rPr>
                        <a:t>Incremental</a:t>
                      </a:r>
                      <a:r>
                        <a:rPr lang="en-US" sz="2400" dirty="0">
                          <a:solidFill>
                            <a:schemeClr val="tx1"/>
                          </a:solidFill>
                          <a:latin typeface="Calibri"/>
                          <a:ea typeface="ＭＳ 明朝"/>
                          <a:cs typeface="Times New Roman"/>
                        </a:rPr>
                        <a:t>: Improved fixed line telephone services</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Extended range of stock broking services</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Improved auction house operations</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Improved factory operations efficiency through upgraded equipment</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Improved range of banking services delivered at branch banks</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Improved retailing logistics </a:t>
                      </a:r>
                      <a:endParaRPr lang="en-GB" sz="2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b="1" dirty="0">
                          <a:solidFill>
                            <a:schemeClr val="tx1"/>
                          </a:solidFill>
                          <a:latin typeface="Calibri"/>
                          <a:ea typeface="ＭＳ 明朝"/>
                          <a:cs typeface="Times New Roman"/>
                        </a:rPr>
                        <a:t>Radical</a:t>
                      </a:r>
                      <a:r>
                        <a:rPr lang="en-US" sz="2400" dirty="0">
                          <a:solidFill>
                            <a:schemeClr val="tx1"/>
                          </a:solidFill>
                          <a:latin typeface="Calibri"/>
                          <a:ea typeface="ＭＳ 明朝"/>
                          <a:cs typeface="Times New Roman"/>
                        </a:rPr>
                        <a:t>: Skype and similar systems</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On-line share trading</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eBay</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Toyota Production System and other ‘lean’ approaches</a:t>
                      </a:r>
                      <a:endParaRPr lang="en-GB" sz="2400" dirty="0">
                        <a:solidFill>
                          <a:schemeClr val="tx1"/>
                        </a:solidFill>
                        <a:latin typeface="Cambria"/>
                        <a:ea typeface="ＭＳ 明朝"/>
                        <a:cs typeface="Times New Roman"/>
                      </a:endParaRPr>
                    </a:p>
                    <a:p>
                      <a:pPr>
                        <a:spcAft>
                          <a:spcPts val="0"/>
                        </a:spcAft>
                      </a:pPr>
                      <a:endParaRPr lang="en-US" sz="2400" dirty="0">
                        <a:solidFill>
                          <a:schemeClr val="tx1"/>
                        </a:solidFill>
                        <a:latin typeface="Calibri"/>
                        <a:ea typeface="ＭＳ 明朝"/>
                        <a:cs typeface="Times New Roman"/>
                      </a:endParaRPr>
                    </a:p>
                    <a:p>
                      <a:pPr>
                        <a:spcAft>
                          <a:spcPts val="0"/>
                        </a:spcAft>
                      </a:pPr>
                      <a:r>
                        <a:rPr lang="en-US" sz="2400" dirty="0">
                          <a:solidFill>
                            <a:schemeClr val="tx1"/>
                          </a:solidFill>
                          <a:latin typeface="Calibri"/>
                          <a:ea typeface="ＭＳ 明朝"/>
                          <a:cs typeface="Times New Roman"/>
                        </a:rPr>
                        <a:t>Online banking and now mobile banking in Kenya, Philippines – using phones as an alternative to banking systems</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Online shopping</a:t>
                      </a:r>
                      <a:endParaRPr lang="en-GB" sz="2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506258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3114530" y="591253"/>
            <a:ext cx="8478016" cy="917864"/>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Examples of the 4Ps model: Position</a:t>
            </a:r>
            <a:endParaRPr lang="en-GB" sz="3600" b="1" dirty="0">
              <a:latin typeface="+mj-lt"/>
              <a:ea typeface="+mj-ea"/>
              <a:cs typeface="+mj-cs"/>
            </a:endParaRPr>
          </a:p>
          <a:p>
            <a:pPr algn="ctr">
              <a:spcBef>
                <a:spcPct val="0"/>
              </a:spcBef>
              <a:defRPr/>
            </a:pPr>
            <a:endParaRPr lang="en-GB" sz="3600" b="1" dirty="0">
              <a:solidFill>
                <a:srgbClr val="008000"/>
              </a:solidFill>
              <a:latin typeface="+mj-lt"/>
              <a:ea typeface="+mj-ea"/>
              <a:cs typeface="+mj-cs"/>
            </a:endParaRPr>
          </a:p>
        </p:txBody>
      </p:sp>
      <p:graphicFrame>
        <p:nvGraphicFramePr>
          <p:cNvPr id="8" name="Table 7"/>
          <p:cNvGraphicFramePr>
            <a:graphicFrameLocks noGrp="1"/>
          </p:cNvGraphicFramePr>
          <p:nvPr>
            <p:extLst>
              <p:ext uri="{D42A27DB-BD31-4B8C-83A1-F6EECF244321}">
                <p14:modId xmlns:p14="http://schemas.microsoft.com/office/powerpoint/2010/main" val="3896901376"/>
              </p:ext>
            </p:extLst>
          </p:nvPr>
        </p:nvGraphicFramePr>
        <p:xfrm>
          <a:off x="374073" y="1177636"/>
          <a:ext cx="11679382" cy="5541819"/>
        </p:xfrm>
        <a:graphic>
          <a:graphicData uri="http://schemas.openxmlformats.org/drawingml/2006/table">
            <a:tbl>
              <a:tblPr/>
              <a:tblGrid>
                <a:gridCol w="2204535">
                  <a:extLst>
                    <a:ext uri="{9D8B030D-6E8A-4147-A177-3AD203B41FA5}">
                      <a16:colId xmlns:a16="http://schemas.microsoft.com/office/drawing/2014/main" val="20000"/>
                    </a:ext>
                  </a:extLst>
                </a:gridCol>
                <a:gridCol w="4645020">
                  <a:extLst>
                    <a:ext uri="{9D8B030D-6E8A-4147-A177-3AD203B41FA5}">
                      <a16:colId xmlns:a16="http://schemas.microsoft.com/office/drawing/2014/main" val="20001"/>
                    </a:ext>
                  </a:extLst>
                </a:gridCol>
                <a:gridCol w="4829827">
                  <a:extLst>
                    <a:ext uri="{9D8B030D-6E8A-4147-A177-3AD203B41FA5}">
                      <a16:colId xmlns:a16="http://schemas.microsoft.com/office/drawing/2014/main" val="20002"/>
                    </a:ext>
                  </a:extLst>
                </a:gridCol>
              </a:tblGrid>
              <a:tr h="5541819">
                <a:tc>
                  <a:txBody>
                    <a:bodyPr/>
                    <a:lstStyle/>
                    <a:p>
                      <a:pPr>
                        <a:spcAft>
                          <a:spcPts val="0"/>
                        </a:spcAft>
                      </a:pPr>
                      <a:endParaRPr lang="en-US" sz="1800" b="1" dirty="0">
                        <a:solidFill>
                          <a:schemeClr val="tx1"/>
                        </a:solidFill>
                        <a:latin typeface="Calibri"/>
                        <a:ea typeface="ＭＳ 明朝"/>
                        <a:cs typeface="Times New Roman"/>
                      </a:endParaRPr>
                    </a:p>
                    <a:p>
                      <a:pPr>
                        <a:spcAft>
                          <a:spcPts val="0"/>
                        </a:spcAft>
                      </a:pPr>
                      <a:r>
                        <a:rPr lang="en-US" sz="2400" b="1" dirty="0">
                          <a:solidFill>
                            <a:schemeClr val="tx1"/>
                          </a:solidFill>
                          <a:latin typeface="Calibri"/>
                          <a:ea typeface="ＭＳ 明朝"/>
                          <a:cs typeface="Times New Roman"/>
                        </a:rPr>
                        <a:t>‘Position’ </a:t>
                      </a:r>
                    </a:p>
                    <a:p>
                      <a:pPr>
                        <a:spcAft>
                          <a:spcPts val="0"/>
                        </a:spcAft>
                      </a:pPr>
                      <a:endParaRPr lang="en-US" sz="2400" b="1" dirty="0">
                        <a:solidFill>
                          <a:schemeClr val="tx1"/>
                        </a:solidFill>
                        <a:latin typeface="Calibri"/>
                        <a:ea typeface="ＭＳ 明朝"/>
                        <a:cs typeface="Times New Roman"/>
                      </a:endParaRPr>
                    </a:p>
                    <a:p>
                      <a:pPr>
                        <a:spcAft>
                          <a:spcPts val="0"/>
                        </a:spcAft>
                      </a:pPr>
                      <a:r>
                        <a:rPr lang="en-US" sz="2400" b="1" dirty="0">
                          <a:solidFill>
                            <a:schemeClr val="tx1"/>
                          </a:solidFill>
                          <a:latin typeface="Calibri"/>
                          <a:ea typeface="ＭＳ 明朝"/>
                          <a:cs typeface="Times New Roman"/>
                        </a:rPr>
                        <a:t>– where we target that offering and the story we tell about it</a:t>
                      </a:r>
                      <a:endParaRPr lang="en-GB" sz="24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000" dirty="0">
                          <a:solidFill>
                            <a:schemeClr val="tx1"/>
                          </a:solidFill>
                          <a:latin typeface="Calibri"/>
                          <a:ea typeface="ＭＳ 明朝"/>
                          <a:cs typeface="Times New Roman"/>
                        </a:rPr>
                        <a:t>HaagenDazs changing the target market for ice cream from children to consenting adults</a:t>
                      </a:r>
                      <a:endParaRPr lang="en-GB" sz="2000" dirty="0">
                        <a:solidFill>
                          <a:schemeClr val="tx1"/>
                        </a:solidFill>
                        <a:latin typeface="Cambria"/>
                        <a:ea typeface="ＭＳ 明朝"/>
                        <a:cs typeface="Times New Roman"/>
                      </a:endParaRPr>
                    </a:p>
                    <a:p>
                      <a:pPr>
                        <a:spcAft>
                          <a:spcPts val="0"/>
                        </a:spcAft>
                      </a:pPr>
                      <a:endParaRPr lang="en-US" sz="2000" dirty="0">
                        <a:solidFill>
                          <a:schemeClr val="tx1"/>
                        </a:solidFill>
                        <a:latin typeface="Calibri"/>
                        <a:ea typeface="ＭＳ 明朝"/>
                        <a:cs typeface="Times New Roman"/>
                      </a:endParaRPr>
                    </a:p>
                    <a:p>
                      <a:pPr>
                        <a:spcAft>
                          <a:spcPts val="0"/>
                        </a:spcAft>
                      </a:pPr>
                      <a:endParaRPr lang="en-US" sz="2000" dirty="0">
                        <a:solidFill>
                          <a:schemeClr val="tx1"/>
                        </a:solidFill>
                        <a:latin typeface="Calibri"/>
                        <a:ea typeface="ＭＳ 明朝"/>
                        <a:cs typeface="Times New Roman"/>
                      </a:endParaRPr>
                    </a:p>
                    <a:p>
                      <a:pPr>
                        <a:spcAft>
                          <a:spcPts val="0"/>
                        </a:spcAft>
                      </a:pPr>
                      <a:r>
                        <a:rPr lang="en-US" sz="2000" dirty="0">
                          <a:solidFill>
                            <a:schemeClr val="tx1"/>
                          </a:solidFill>
                          <a:latin typeface="Calibri"/>
                          <a:ea typeface="ＭＳ 明朝"/>
                          <a:cs typeface="Times New Roman"/>
                        </a:rPr>
                        <a:t>Airlines segmenting service offering for different passenger groups – Virgin Upper Class, BA Premium Economy, etc.</a:t>
                      </a:r>
                      <a:endParaRPr lang="en-GB" sz="2000" dirty="0">
                        <a:solidFill>
                          <a:schemeClr val="tx1"/>
                        </a:solidFill>
                        <a:latin typeface="Cambria"/>
                        <a:ea typeface="ＭＳ 明朝"/>
                        <a:cs typeface="Times New Roman"/>
                      </a:endParaRPr>
                    </a:p>
                    <a:p>
                      <a:pPr>
                        <a:spcAft>
                          <a:spcPts val="0"/>
                        </a:spcAft>
                      </a:pPr>
                      <a:r>
                        <a:rPr lang="en-US" sz="2000" dirty="0">
                          <a:solidFill>
                            <a:schemeClr val="tx1"/>
                          </a:solidFill>
                          <a:latin typeface="Calibri"/>
                          <a:ea typeface="ＭＳ 明朝"/>
                          <a:cs typeface="Times New Roman"/>
                        </a:rPr>
                        <a:t>Dell and others segmenting and </a:t>
                      </a:r>
                      <a:r>
                        <a:rPr lang="en-US" sz="2000" dirty="0" err="1">
                          <a:solidFill>
                            <a:schemeClr val="tx1"/>
                          </a:solidFill>
                          <a:latin typeface="Calibri"/>
                          <a:ea typeface="ＭＳ 明朝"/>
                          <a:cs typeface="Times New Roman"/>
                        </a:rPr>
                        <a:t>customising</a:t>
                      </a:r>
                      <a:r>
                        <a:rPr lang="en-US" sz="2000" dirty="0">
                          <a:solidFill>
                            <a:schemeClr val="tx1"/>
                          </a:solidFill>
                          <a:latin typeface="Calibri"/>
                          <a:ea typeface="ＭＳ 明朝"/>
                          <a:cs typeface="Times New Roman"/>
                        </a:rPr>
                        <a:t> computer configuration for individual users</a:t>
                      </a:r>
                      <a:endParaRPr lang="en-GB" sz="2000" dirty="0">
                        <a:solidFill>
                          <a:schemeClr val="tx1"/>
                        </a:solidFill>
                        <a:latin typeface="Cambria"/>
                        <a:ea typeface="ＭＳ 明朝"/>
                        <a:cs typeface="Times New Roman"/>
                      </a:endParaRPr>
                    </a:p>
                    <a:p>
                      <a:pPr>
                        <a:spcAft>
                          <a:spcPts val="0"/>
                        </a:spcAft>
                      </a:pPr>
                      <a:endParaRPr lang="en-US" sz="2000" dirty="0">
                        <a:solidFill>
                          <a:schemeClr val="tx1"/>
                        </a:solidFill>
                        <a:latin typeface="Calibri"/>
                        <a:ea typeface="ＭＳ 明朝"/>
                        <a:cs typeface="Times New Roman"/>
                      </a:endParaRPr>
                    </a:p>
                    <a:p>
                      <a:pPr>
                        <a:spcAft>
                          <a:spcPts val="0"/>
                        </a:spcAft>
                      </a:pPr>
                      <a:r>
                        <a:rPr lang="en-US" sz="2000" dirty="0">
                          <a:solidFill>
                            <a:schemeClr val="tx1"/>
                          </a:solidFill>
                          <a:latin typeface="Calibri"/>
                          <a:ea typeface="ＭＳ 明朝"/>
                          <a:cs typeface="Times New Roman"/>
                        </a:rPr>
                        <a:t>Online support for traditional higher education courses</a:t>
                      </a:r>
                      <a:endParaRPr lang="en-GB" sz="2000" dirty="0">
                        <a:solidFill>
                          <a:schemeClr val="tx1"/>
                        </a:solidFill>
                        <a:latin typeface="Cambria"/>
                        <a:ea typeface="ＭＳ 明朝"/>
                        <a:cs typeface="Times New Roman"/>
                      </a:endParaRPr>
                    </a:p>
                    <a:p>
                      <a:pPr>
                        <a:spcAft>
                          <a:spcPts val="0"/>
                        </a:spcAft>
                      </a:pPr>
                      <a:endParaRPr lang="en-US" sz="2000" dirty="0">
                        <a:solidFill>
                          <a:schemeClr val="tx1"/>
                        </a:solidFill>
                        <a:latin typeface="Calibri"/>
                        <a:ea typeface="ＭＳ 明朝"/>
                        <a:cs typeface="Times New Roman"/>
                      </a:endParaRPr>
                    </a:p>
                    <a:p>
                      <a:pPr>
                        <a:spcAft>
                          <a:spcPts val="0"/>
                        </a:spcAft>
                      </a:pPr>
                      <a:r>
                        <a:rPr lang="en-US" sz="2000" dirty="0">
                          <a:solidFill>
                            <a:schemeClr val="tx1"/>
                          </a:solidFill>
                          <a:latin typeface="Calibri"/>
                          <a:ea typeface="ＭＳ 明朝"/>
                          <a:cs typeface="Times New Roman"/>
                        </a:rPr>
                        <a:t>Banking services targeted at key segments – students, retired people, etc.</a:t>
                      </a:r>
                      <a:endParaRPr lang="en-GB" sz="20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000" dirty="0">
                          <a:solidFill>
                            <a:schemeClr val="tx1"/>
                          </a:solidFill>
                          <a:latin typeface="Calibri"/>
                          <a:ea typeface="ＭＳ 明朝"/>
                          <a:cs typeface="Times New Roman"/>
                        </a:rPr>
                        <a:t>Addressing underserved markets – for example the Tata Nano aimed at emerging but relatively poor Indian market with car priced around $2000. </a:t>
                      </a:r>
                      <a:endParaRPr lang="en-GB" sz="2000" dirty="0">
                        <a:solidFill>
                          <a:schemeClr val="tx1"/>
                        </a:solidFill>
                        <a:latin typeface="Cambria"/>
                        <a:ea typeface="ＭＳ 明朝"/>
                        <a:cs typeface="Times New Roman"/>
                      </a:endParaRPr>
                    </a:p>
                    <a:p>
                      <a:pPr>
                        <a:spcAft>
                          <a:spcPts val="0"/>
                        </a:spcAft>
                      </a:pPr>
                      <a:r>
                        <a:rPr lang="en-US" sz="2000" dirty="0">
                          <a:solidFill>
                            <a:schemeClr val="tx1"/>
                          </a:solidFill>
                          <a:latin typeface="Calibri"/>
                          <a:ea typeface="ＭＳ 明朝"/>
                          <a:cs typeface="Times New Roman"/>
                        </a:rPr>
                        <a:t>Low cost airlines opening up air travel to those previously unable to afford it – create new market and also disrupt existing one</a:t>
                      </a:r>
                      <a:endParaRPr lang="en-GB" sz="2000" dirty="0">
                        <a:solidFill>
                          <a:schemeClr val="tx1"/>
                        </a:solidFill>
                        <a:latin typeface="Cambria"/>
                        <a:ea typeface="ＭＳ 明朝"/>
                        <a:cs typeface="Times New Roman"/>
                      </a:endParaRPr>
                    </a:p>
                    <a:p>
                      <a:pPr>
                        <a:spcAft>
                          <a:spcPts val="0"/>
                        </a:spcAft>
                      </a:pPr>
                      <a:r>
                        <a:rPr lang="en-US" sz="2000" dirty="0">
                          <a:solidFill>
                            <a:schemeClr val="tx1"/>
                          </a:solidFill>
                          <a:latin typeface="Calibri"/>
                          <a:ea typeface="ＭＳ 明朝"/>
                          <a:cs typeface="Times New Roman"/>
                        </a:rPr>
                        <a:t>Variations on the ‘One laptop per child’ project – e.g. Indian government $20 computer for schools</a:t>
                      </a:r>
                      <a:endParaRPr lang="en-GB" sz="2000" dirty="0">
                        <a:solidFill>
                          <a:schemeClr val="tx1"/>
                        </a:solidFill>
                        <a:latin typeface="Cambria"/>
                        <a:ea typeface="ＭＳ 明朝"/>
                        <a:cs typeface="Times New Roman"/>
                      </a:endParaRPr>
                    </a:p>
                    <a:p>
                      <a:pPr>
                        <a:spcAft>
                          <a:spcPts val="0"/>
                        </a:spcAft>
                      </a:pPr>
                      <a:r>
                        <a:rPr lang="en-US" sz="2000" dirty="0">
                          <a:solidFill>
                            <a:schemeClr val="tx1"/>
                          </a:solidFill>
                          <a:latin typeface="Calibri"/>
                          <a:ea typeface="ＭＳ 明朝"/>
                          <a:cs typeface="Times New Roman"/>
                        </a:rPr>
                        <a:t>University of Phoenix and others, building large education businesses via online approaches to reach different markets</a:t>
                      </a:r>
                      <a:endParaRPr lang="en-GB" sz="2000" dirty="0">
                        <a:solidFill>
                          <a:schemeClr val="tx1"/>
                        </a:solidFill>
                        <a:latin typeface="Cambria"/>
                        <a:ea typeface="ＭＳ 明朝"/>
                        <a:cs typeface="Times New Roman"/>
                      </a:endParaRPr>
                    </a:p>
                    <a:p>
                      <a:pPr>
                        <a:spcAft>
                          <a:spcPts val="0"/>
                        </a:spcAft>
                      </a:pPr>
                      <a:r>
                        <a:rPr lang="en-US" sz="2000" dirty="0">
                          <a:solidFill>
                            <a:schemeClr val="tx1"/>
                          </a:solidFill>
                          <a:latin typeface="Calibri"/>
                          <a:ea typeface="ＭＳ 明朝"/>
                          <a:cs typeface="Times New Roman"/>
                        </a:rPr>
                        <a:t>‘Bottom of the pyramid’ approaches using a similar principle but tapping into huge and very different high volume/low margin markets – Aravind eye care, Cemex construction products</a:t>
                      </a:r>
                      <a:endParaRPr lang="en-GB" sz="20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3990005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3114530" y="591253"/>
            <a:ext cx="8578706" cy="917864"/>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Examples of the 4Ps model: Paradigm</a:t>
            </a:r>
            <a:endParaRPr lang="en-GB" sz="3600" b="1" dirty="0">
              <a:latin typeface="+mj-lt"/>
              <a:ea typeface="+mj-ea"/>
              <a:cs typeface="+mj-cs"/>
            </a:endParaRPr>
          </a:p>
          <a:p>
            <a:pPr algn="ctr">
              <a:spcBef>
                <a:spcPct val="0"/>
              </a:spcBef>
              <a:defRPr/>
            </a:pPr>
            <a:endParaRPr lang="en-GB" sz="3600" b="1" dirty="0">
              <a:solidFill>
                <a:srgbClr val="008000"/>
              </a:solidFill>
              <a:latin typeface="+mj-lt"/>
              <a:ea typeface="+mj-ea"/>
              <a:cs typeface="+mj-cs"/>
            </a:endParaRPr>
          </a:p>
        </p:txBody>
      </p:sp>
      <p:graphicFrame>
        <p:nvGraphicFramePr>
          <p:cNvPr id="8" name="Table 7"/>
          <p:cNvGraphicFramePr>
            <a:graphicFrameLocks noGrp="1"/>
          </p:cNvGraphicFramePr>
          <p:nvPr>
            <p:extLst>
              <p:ext uri="{D42A27DB-BD31-4B8C-83A1-F6EECF244321}">
                <p14:modId xmlns:p14="http://schemas.microsoft.com/office/powerpoint/2010/main" val="4195313774"/>
              </p:ext>
            </p:extLst>
          </p:nvPr>
        </p:nvGraphicFramePr>
        <p:xfrm>
          <a:off x="346365" y="1301299"/>
          <a:ext cx="11693236" cy="5335028"/>
        </p:xfrm>
        <a:graphic>
          <a:graphicData uri="http://schemas.openxmlformats.org/drawingml/2006/table">
            <a:tbl>
              <a:tblPr/>
              <a:tblGrid>
                <a:gridCol w="2276056">
                  <a:extLst>
                    <a:ext uri="{9D8B030D-6E8A-4147-A177-3AD203B41FA5}">
                      <a16:colId xmlns:a16="http://schemas.microsoft.com/office/drawing/2014/main" val="20000"/>
                    </a:ext>
                  </a:extLst>
                </a:gridCol>
                <a:gridCol w="4723326">
                  <a:extLst>
                    <a:ext uri="{9D8B030D-6E8A-4147-A177-3AD203B41FA5}">
                      <a16:colId xmlns:a16="http://schemas.microsoft.com/office/drawing/2014/main" val="20001"/>
                    </a:ext>
                  </a:extLst>
                </a:gridCol>
                <a:gridCol w="4693854">
                  <a:extLst>
                    <a:ext uri="{9D8B030D-6E8A-4147-A177-3AD203B41FA5}">
                      <a16:colId xmlns:a16="http://schemas.microsoft.com/office/drawing/2014/main" val="20002"/>
                    </a:ext>
                  </a:extLst>
                </a:gridCol>
              </a:tblGrid>
              <a:tr h="5335028">
                <a:tc>
                  <a:txBody>
                    <a:bodyPr/>
                    <a:lstStyle/>
                    <a:p>
                      <a:pPr>
                        <a:spcAft>
                          <a:spcPts val="0"/>
                        </a:spcAft>
                      </a:pPr>
                      <a:r>
                        <a:rPr lang="en-US" sz="2400" b="1" dirty="0">
                          <a:solidFill>
                            <a:schemeClr val="tx1"/>
                          </a:solidFill>
                          <a:latin typeface="Calibri"/>
                          <a:ea typeface="ＭＳ 明朝"/>
                          <a:cs typeface="Times New Roman"/>
                        </a:rPr>
                        <a:t>‘Paradigm’</a:t>
                      </a:r>
                    </a:p>
                    <a:p>
                      <a:pPr>
                        <a:spcAft>
                          <a:spcPts val="0"/>
                        </a:spcAft>
                      </a:pPr>
                      <a:endParaRPr lang="en-US" sz="2400" b="1" dirty="0">
                        <a:solidFill>
                          <a:schemeClr val="tx1"/>
                        </a:solidFill>
                        <a:latin typeface="Calibri"/>
                        <a:ea typeface="ＭＳ 明朝"/>
                        <a:cs typeface="Times New Roman"/>
                      </a:endParaRPr>
                    </a:p>
                    <a:p>
                      <a:pPr>
                        <a:spcAft>
                          <a:spcPts val="0"/>
                        </a:spcAft>
                      </a:pPr>
                      <a:r>
                        <a:rPr lang="en-US" sz="2400" b="1" dirty="0">
                          <a:solidFill>
                            <a:schemeClr val="tx1"/>
                          </a:solidFill>
                          <a:latin typeface="Calibri"/>
                          <a:ea typeface="ＭＳ 明朝"/>
                          <a:cs typeface="Times New Roman"/>
                        </a:rPr>
                        <a:t>– how we frame what we do</a:t>
                      </a:r>
                      <a:endParaRPr lang="en-GB" sz="24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dirty="0">
                          <a:solidFill>
                            <a:schemeClr val="tx1"/>
                          </a:solidFill>
                          <a:latin typeface="Calibri"/>
                          <a:ea typeface="ＭＳ 明朝"/>
                          <a:cs typeface="Times New Roman"/>
                        </a:rPr>
                        <a:t>Bausch and Lomb – moved from ‘eye wear’ to ‘eye care’ as their business model, effectively letting go of the old business of spectacles, sunglasses (Raybans) and contact lenses all of which were becoming commodity businesses.  Instead, they moved into newer high tech fields like laser surgery equipment, specialist optical devices and research in artificial eyesight</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Dyson redefining the home appliance market in terms of high-performance engineered products</a:t>
                      </a:r>
                      <a:endParaRPr lang="en-GB" sz="24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2400" dirty="0">
                          <a:solidFill>
                            <a:schemeClr val="tx1"/>
                          </a:solidFill>
                          <a:latin typeface="Calibri"/>
                          <a:ea typeface="ＭＳ 明朝"/>
                          <a:cs typeface="Times New Roman"/>
                        </a:rPr>
                        <a:t>iTunes platform – a complete system of personalized entertainment</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Cirque de Soleil – redefining the circus experience</a:t>
                      </a:r>
                      <a:endParaRPr lang="en-GB" sz="2400" dirty="0">
                        <a:solidFill>
                          <a:schemeClr val="tx1"/>
                        </a:solidFill>
                        <a:latin typeface="Cambria"/>
                        <a:ea typeface="ＭＳ 明朝"/>
                        <a:cs typeface="Times New Roman"/>
                      </a:endParaRPr>
                    </a:p>
                    <a:p>
                      <a:pPr>
                        <a:spcAft>
                          <a:spcPts val="0"/>
                        </a:spcAft>
                      </a:pPr>
                      <a:r>
                        <a:rPr lang="en-US" sz="2400" dirty="0">
                          <a:solidFill>
                            <a:schemeClr val="tx1"/>
                          </a:solidFill>
                          <a:latin typeface="Calibri"/>
                          <a:ea typeface="ＭＳ 明朝"/>
                          <a:cs typeface="Times New Roman"/>
                        </a:rPr>
                        <a:t>Amazon, Google, Skype – redefining industries like retailing, advertising and telecoms through online models</a:t>
                      </a:r>
                      <a:endParaRPr lang="en-GB" sz="24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672840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DA6D303-536E-4181-B885-A1009B959BEC}"/>
              </a:ext>
            </a:extLst>
          </p:cNvPr>
          <p:cNvSpPr>
            <a:spLocks noGrp="1"/>
          </p:cNvSpPr>
          <p:nvPr>
            <p:ph type="title"/>
          </p:nvPr>
        </p:nvSpPr>
        <p:spPr>
          <a:xfrm>
            <a:off x="2029691" y="0"/>
            <a:ext cx="8229600" cy="706437"/>
          </a:xfrm>
        </p:spPr>
        <p:txBody>
          <a:bodyPr/>
          <a:lstStyle/>
          <a:p>
            <a:pPr eaLnBrk="1" hangingPunct="1"/>
            <a:r>
              <a:rPr lang="en-GB" altLang="en-US" sz="4000" b="1" dirty="0"/>
              <a:t>Idea Screening</a:t>
            </a:r>
            <a:r>
              <a:rPr lang="en-US" altLang="en-US" sz="4000" b="1" dirty="0"/>
              <a:t> </a:t>
            </a:r>
          </a:p>
        </p:txBody>
      </p:sp>
      <p:sp>
        <p:nvSpPr>
          <p:cNvPr id="17411" name="Rectangle 3">
            <a:extLst>
              <a:ext uri="{FF2B5EF4-FFF2-40B4-BE49-F238E27FC236}">
                <a16:creationId xmlns:a16="http://schemas.microsoft.com/office/drawing/2014/main" id="{74BC8B0D-AB17-4480-820F-A229368CDEFC}"/>
              </a:ext>
            </a:extLst>
          </p:cNvPr>
          <p:cNvSpPr>
            <a:spLocks noGrp="1" noChangeArrowheads="1"/>
          </p:cNvSpPr>
          <p:nvPr>
            <p:ph idx="1"/>
          </p:nvPr>
        </p:nvSpPr>
        <p:spPr>
          <a:xfrm>
            <a:off x="249382" y="3429000"/>
            <a:ext cx="11790218" cy="2160589"/>
          </a:xfrm>
        </p:spPr>
        <p:txBody>
          <a:bodyPr>
            <a:noAutofit/>
          </a:bodyPr>
          <a:lstStyle/>
          <a:p>
            <a:pPr eaLnBrk="1" hangingPunct="1">
              <a:lnSpc>
                <a:spcPct val="80000"/>
              </a:lnSpc>
              <a:defRPr/>
            </a:pPr>
            <a:r>
              <a:rPr lang="en-US" altLang="en-US" sz="2400" dirty="0"/>
              <a:t>A good idea is not enough; </a:t>
            </a:r>
            <a:r>
              <a:rPr lang="en-US" altLang="en-US" sz="2400" b="1" dirty="0"/>
              <a:t>it needs some</a:t>
            </a:r>
            <a:r>
              <a:rPr lang="en-US" altLang="en-US" sz="2400" dirty="0"/>
              <a:t> </a:t>
            </a:r>
            <a:r>
              <a:rPr lang="en-US" altLang="en-US" sz="2400" b="1" dirty="0"/>
              <a:t>degree of fit with the </a:t>
            </a:r>
            <a:r>
              <a:rPr lang="en-US" altLang="en-US" sz="2400" b="1" dirty="0" err="1"/>
              <a:t>organisation</a:t>
            </a:r>
            <a:r>
              <a:rPr lang="en-US" altLang="en-US" sz="2400" b="1" dirty="0"/>
              <a:t> in terms of resources, capabilities, finances, structure and values</a:t>
            </a:r>
            <a:r>
              <a:rPr lang="en-US" altLang="en-US" sz="2400" dirty="0"/>
              <a:t>. It must also fit with the external environment – the market, the needs of customers, relevant regulations and sundry other stakeholders.</a:t>
            </a:r>
          </a:p>
          <a:p>
            <a:pPr eaLnBrk="1" hangingPunct="1">
              <a:lnSpc>
                <a:spcPct val="80000"/>
              </a:lnSpc>
              <a:defRPr/>
            </a:pPr>
            <a:endParaRPr lang="en-US" altLang="en-US" sz="2400" dirty="0"/>
          </a:p>
          <a:p>
            <a:pPr eaLnBrk="1" hangingPunct="1">
              <a:lnSpc>
                <a:spcPct val="80000"/>
              </a:lnSpc>
              <a:defRPr/>
            </a:pPr>
            <a:r>
              <a:rPr lang="en-GB" altLang="en-US" sz="2400" dirty="0"/>
              <a:t>Ideas need screening to ensure resources, finance, people structure, market demand and policies exist</a:t>
            </a:r>
            <a:endParaRPr lang="en-US" altLang="en-US" sz="2400" dirty="0"/>
          </a:p>
        </p:txBody>
      </p:sp>
      <p:sp>
        <p:nvSpPr>
          <p:cNvPr id="26628" name="Slide Number Placeholder 5">
            <a:extLst>
              <a:ext uri="{FF2B5EF4-FFF2-40B4-BE49-F238E27FC236}">
                <a16:creationId xmlns:a16="http://schemas.microsoft.com/office/drawing/2014/main" id="{25DF6222-A8A7-360B-AF48-79B6EDD7C49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140E1E38-BDED-4AB2-8BA4-9446EDC66DD5}" type="slidenum">
              <a:rPr lang="en-US" altLang="en-US" sz="1200">
                <a:solidFill>
                  <a:srgbClr val="000000"/>
                </a:solidFill>
                <a:latin typeface="Arial" panose="020B0604020202020204" pitchFamily="34" charset="0"/>
                <a:cs typeface="Arial" panose="020B0604020202020204" pitchFamily="34" charset="0"/>
              </a:rPr>
              <a:pPr fontAlgn="base">
                <a:spcBef>
                  <a:spcPct val="0"/>
                </a:spcBef>
                <a:spcAft>
                  <a:spcPct val="0"/>
                </a:spcAft>
                <a:buNone/>
              </a:pPr>
              <a:t>19</a:t>
            </a:fld>
            <a:endParaRPr lang="en-US" altLang="en-US" sz="1200">
              <a:solidFill>
                <a:srgbClr val="000000"/>
              </a:solidFill>
              <a:latin typeface="Arial" panose="020B0604020202020204" pitchFamily="34" charset="0"/>
              <a:cs typeface="Arial" panose="020B0604020202020204" pitchFamily="34" charset="0"/>
            </a:endParaRPr>
          </a:p>
        </p:txBody>
      </p:sp>
      <p:pic>
        <p:nvPicPr>
          <p:cNvPr id="26629" name="Picture 4">
            <a:extLst>
              <a:ext uri="{FF2B5EF4-FFF2-40B4-BE49-F238E27FC236}">
                <a16:creationId xmlns:a16="http://schemas.microsoft.com/office/drawing/2014/main" id="{E72CEF6E-6190-D9E2-9760-2DCC3ECE26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2256" y="707013"/>
            <a:ext cx="6567488" cy="2489200"/>
          </a:xfrm>
          <a:prstGeom prst="rect">
            <a:avLst/>
          </a:prstGeom>
          <a:noFill/>
          <a:ln w="6350">
            <a:solidFill>
              <a:srgbClr val="666699"/>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34A40-CD4F-41F6-8472-B5C68BA69D76}"/>
              </a:ext>
            </a:extLst>
          </p:cNvPr>
          <p:cNvSpPr>
            <a:spLocks noGrp="1"/>
          </p:cNvSpPr>
          <p:nvPr>
            <p:ph type="title"/>
          </p:nvPr>
        </p:nvSpPr>
        <p:spPr>
          <a:xfrm>
            <a:off x="1118897" y="76200"/>
            <a:ext cx="10157354" cy="824345"/>
          </a:xfrm>
        </p:spPr>
        <p:txBody>
          <a:bodyPr anchor="b">
            <a:normAutofit/>
          </a:bodyPr>
          <a:lstStyle/>
          <a:p>
            <a:r>
              <a:rPr lang="en-GB" b="1" dirty="0"/>
              <a:t>Open and Closed Innovation </a:t>
            </a:r>
          </a:p>
        </p:txBody>
      </p:sp>
      <p:pic>
        <p:nvPicPr>
          <p:cNvPr id="5" name="Picture 4">
            <a:extLst>
              <a:ext uri="{FF2B5EF4-FFF2-40B4-BE49-F238E27FC236}">
                <a16:creationId xmlns:a16="http://schemas.microsoft.com/office/drawing/2014/main" id="{362777DA-8F78-46D1-A334-4284D7CE56C8}"/>
              </a:ext>
            </a:extLst>
          </p:cNvPr>
          <p:cNvPicPr>
            <a:picLocks noChangeAspect="1"/>
          </p:cNvPicPr>
          <p:nvPr/>
        </p:nvPicPr>
        <p:blipFill>
          <a:blip r:embed="rId3"/>
          <a:stretch>
            <a:fillRect/>
          </a:stretch>
        </p:blipFill>
        <p:spPr>
          <a:xfrm>
            <a:off x="221674" y="1593273"/>
            <a:ext cx="7647708" cy="3602182"/>
          </a:xfrm>
          <a:prstGeom prst="rect">
            <a:avLst/>
          </a:prstGeom>
          <a:ln>
            <a:noFill/>
          </a:ln>
          <a:effectLst>
            <a:outerShdw blurRad="292100" dist="139700" dir="2700000" algn="tl" rotWithShape="0">
              <a:srgbClr val="333333">
                <a:alpha val="65000"/>
              </a:srgbClr>
            </a:outerShdw>
          </a:effectLst>
        </p:spPr>
      </p:pic>
      <p:sp>
        <p:nvSpPr>
          <p:cNvPr id="3" name="Content Placeholder 2">
            <a:extLst>
              <a:ext uri="{FF2B5EF4-FFF2-40B4-BE49-F238E27FC236}">
                <a16:creationId xmlns:a16="http://schemas.microsoft.com/office/drawing/2014/main" id="{0A94B913-211C-4ED1-89CA-E2DDB56FD7FB}"/>
              </a:ext>
            </a:extLst>
          </p:cNvPr>
          <p:cNvSpPr>
            <a:spLocks noGrp="1"/>
          </p:cNvSpPr>
          <p:nvPr>
            <p:ph sz="half" idx="2"/>
          </p:nvPr>
        </p:nvSpPr>
        <p:spPr>
          <a:xfrm>
            <a:off x="8035638" y="1193800"/>
            <a:ext cx="4156362" cy="4470400"/>
          </a:xfrm>
        </p:spPr>
        <p:txBody>
          <a:bodyPr anchor="ctr">
            <a:normAutofit fontScale="92500"/>
          </a:bodyPr>
          <a:lstStyle/>
          <a:p>
            <a:r>
              <a:rPr lang="en-GB" b="0" i="0" dirty="0">
                <a:effectLst/>
                <a:latin typeface="Arial" panose="020B0604020202020204" pitchFamily="34" charset="0"/>
                <a:cs typeface="Arial" panose="020B0604020202020204" pitchFamily="34" charset="0"/>
              </a:rPr>
              <a:t>Before being open, innovation happens in a closed environment.</a:t>
            </a:r>
          </a:p>
          <a:p>
            <a:pPr algn="l"/>
            <a:r>
              <a:rPr lang="en-GB" b="1" i="1" dirty="0">
                <a:effectLst/>
                <a:latin typeface="Arial" panose="020B0604020202020204" pitchFamily="34" charset="0"/>
                <a:cs typeface="Arial" panose="020B0604020202020204" pitchFamily="34" charset="0"/>
              </a:rPr>
              <a:t>Closed Innovation </a:t>
            </a:r>
            <a:r>
              <a:rPr lang="en-GB" i="0" dirty="0">
                <a:effectLst/>
                <a:latin typeface="Arial" panose="020B0604020202020204" pitchFamily="34" charset="0"/>
                <a:cs typeface="Arial" panose="020B0604020202020204" pitchFamily="34" charset="0"/>
              </a:rPr>
              <a:t>is developed in a self-contained company environment.</a:t>
            </a:r>
          </a:p>
          <a:p>
            <a:pPr algn="l"/>
            <a:r>
              <a:rPr lang="en-GB" b="1" i="1" dirty="0">
                <a:effectLst/>
                <a:latin typeface="Arial" panose="020B0604020202020204" pitchFamily="34" charset="0"/>
                <a:cs typeface="Arial" panose="020B0604020202020204" pitchFamily="34" charset="0"/>
              </a:rPr>
              <a:t>Open Innovation </a:t>
            </a:r>
            <a:r>
              <a:rPr lang="en-GB" i="0" dirty="0">
                <a:effectLst/>
                <a:latin typeface="Arial" panose="020B0604020202020204" pitchFamily="34" charset="0"/>
                <a:cs typeface="Arial" panose="020B0604020202020204" pitchFamily="34" charset="0"/>
              </a:rPr>
              <a:t>incorporates external knowledge.</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1748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6D22E-3E08-1BD3-5571-E3FFFB336676}"/>
              </a:ext>
            </a:extLst>
          </p:cNvPr>
          <p:cNvSpPr>
            <a:spLocks noGrp="1"/>
          </p:cNvSpPr>
          <p:nvPr>
            <p:ph type="title"/>
          </p:nvPr>
        </p:nvSpPr>
        <p:spPr>
          <a:xfrm>
            <a:off x="180109" y="193966"/>
            <a:ext cx="11887200" cy="639472"/>
          </a:xfrm>
        </p:spPr>
        <p:txBody>
          <a:bodyPr>
            <a:noAutofit/>
          </a:bodyPr>
          <a:lstStyle/>
          <a:p>
            <a:r>
              <a:rPr lang="en-GB" sz="4000" b="1" dirty="0"/>
              <a:t>Popular and Emerging Models of Innovation</a:t>
            </a:r>
          </a:p>
        </p:txBody>
      </p:sp>
      <p:sp>
        <p:nvSpPr>
          <p:cNvPr id="3" name="Content Placeholder 2">
            <a:extLst>
              <a:ext uri="{FF2B5EF4-FFF2-40B4-BE49-F238E27FC236}">
                <a16:creationId xmlns:a16="http://schemas.microsoft.com/office/drawing/2014/main" id="{9DD109E6-933D-894D-9F3A-9B5CDC6DBAD5}"/>
              </a:ext>
            </a:extLst>
          </p:cNvPr>
          <p:cNvSpPr>
            <a:spLocks noGrp="1"/>
          </p:cNvSpPr>
          <p:nvPr>
            <p:ph idx="1"/>
          </p:nvPr>
        </p:nvSpPr>
        <p:spPr>
          <a:xfrm>
            <a:off x="838200" y="955964"/>
            <a:ext cx="10515600" cy="5068599"/>
          </a:xfrm>
        </p:spPr>
        <p:txBody>
          <a:bodyPr>
            <a:normAutofit lnSpcReduction="10000"/>
          </a:bodyPr>
          <a:lstStyle/>
          <a:p>
            <a:r>
              <a:rPr lang="en-GB" dirty="0"/>
              <a:t>Open Innovation</a:t>
            </a:r>
          </a:p>
          <a:p>
            <a:r>
              <a:rPr lang="en-GB" dirty="0"/>
              <a:t>Internal Corporate Venturing</a:t>
            </a:r>
          </a:p>
          <a:p>
            <a:r>
              <a:rPr lang="en-GB" dirty="0"/>
              <a:t>Venture Capital as a Service</a:t>
            </a:r>
          </a:p>
          <a:p>
            <a:r>
              <a:rPr lang="en-GB" dirty="0"/>
              <a:t>Partnerships and Collaborations</a:t>
            </a:r>
          </a:p>
          <a:p>
            <a:r>
              <a:rPr lang="en-GB" dirty="0"/>
              <a:t>Intrapreneurship</a:t>
            </a:r>
          </a:p>
          <a:p>
            <a:r>
              <a:rPr lang="en-GB" dirty="0"/>
              <a:t>Corporate Accelerators and incubators</a:t>
            </a:r>
          </a:p>
          <a:p>
            <a:r>
              <a:rPr lang="en-GB" dirty="0"/>
              <a:t>Innovation Labs</a:t>
            </a:r>
          </a:p>
          <a:p>
            <a:r>
              <a:rPr lang="en-GB" dirty="0"/>
              <a:t>Crowdsourcing</a:t>
            </a:r>
          </a:p>
          <a:p>
            <a:r>
              <a:rPr lang="en-GB" dirty="0"/>
              <a:t>Customer-Driven </a:t>
            </a:r>
            <a:r>
              <a:rPr lang="en-GB"/>
              <a:t>Innovation (Singh Dang, </a:t>
            </a:r>
            <a:r>
              <a:rPr lang="en-GB" dirty="0"/>
              <a:t>2022)</a:t>
            </a:r>
          </a:p>
        </p:txBody>
      </p:sp>
    </p:spTree>
    <p:extLst>
      <p:ext uri="{BB962C8B-B14F-4D97-AF65-F5344CB8AC3E}">
        <p14:creationId xmlns:p14="http://schemas.microsoft.com/office/powerpoint/2010/main" val="16084173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AF87-0FBE-B0BB-1AAA-E214ED5B7EA3}"/>
              </a:ext>
            </a:extLst>
          </p:cNvPr>
          <p:cNvSpPr>
            <a:spLocks noGrp="1"/>
          </p:cNvSpPr>
          <p:nvPr>
            <p:ph type="title"/>
          </p:nvPr>
        </p:nvSpPr>
        <p:spPr>
          <a:xfrm>
            <a:off x="0" y="274638"/>
            <a:ext cx="12191999" cy="612053"/>
          </a:xfrm>
        </p:spPr>
        <p:txBody>
          <a:bodyPr>
            <a:noAutofit/>
          </a:bodyPr>
          <a:lstStyle/>
          <a:p>
            <a:r>
              <a:rPr lang="en-GB" sz="3200" b="1" dirty="0"/>
              <a:t>Discovering Opportunities (De Jong, Marston and Roth, 2015)</a:t>
            </a:r>
          </a:p>
        </p:txBody>
      </p:sp>
      <p:sp>
        <p:nvSpPr>
          <p:cNvPr id="3" name="Content Placeholder 2">
            <a:extLst>
              <a:ext uri="{FF2B5EF4-FFF2-40B4-BE49-F238E27FC236}">
                <a16:creationId xmlns:a16="http://schemas.microsoft.com/office/drawing/2014/main" id="{97BCD0F6-CE92-AA4A-CC82-53E4A89CA5CF}"/>
              </a:ext>
            </a:extLst>
          </p:cNvPr>
          <p:cNvSpPr>
            <a:spLocks noGrp="1"/>
          </p:cNvSpPr>
          <p:nvPr>
            <p:ph idx="1"/>
          </p:nvPr>
        </p:nvSpPr>
        <p:spPr>
          <a:xfrm>
            <a:off x="263235" y="1122218"/>
            <a:ext cx="11693237" cy="4558146"/>
          </a:xfrm>
        </p:spPr>
        <p:txBody>
          <a:bodyPr>
            <a:normAutofit fontScale="77500" lnSpcReduction="20000"/>
          </a:bodyPr>
          <a:lstStyle/>
          <a:p>
            <a:pPr marL="0" indent="0" algn="l">
              <a:buNone/>
            </a:pPr>
            <a:r>
              <a:rPr lang="en-GB" b="0" i="0" dirty="0">
                <a:solidFill>
                  <a:srgbClr val="333333"/>
                </a:solidFill>
                <a:effectLst/>
                <a:latin typeface="McKinsey Sans"/>
              </a:rPr>
              <a:t>‘Innovation also requires actionable and differentiated insights—the kind that excite customers and bring new categories and markets into being. How do companies develop them? Genius is always an appealing approach, if you have or can get it. Fortunately, innovation yields to other approaches besides exceptional creativity.</a:t>
            </a:r>
          </a:p>
          <a:p>
            <a:pPr marL="0" indent="0" algn="l">
              <a:buNone/>
            </a:pPr>
            <a:endParaRPr lang="en-GB" b="0" i="0" dirty="0">
              <a:solidFill>
                <a:srgbClr val="333333"/>
              </a:solidFill>
              <a:effectLst/>
              <a:latin typeface="McKinsey Sans"/>
            </a:endParaRPr>
          </a:p>
          <a:p>
            <a:pPr marL="0" indent="0" algn="l">
              <a:buNone/>
            </a:pPr>
            <a:r>
              <a:rPr lang="en-GB" b="0" i="0" dirty="0">
                <a:solidFill>
                  <a:srgbClr val="333333"/>
                </a:solidFill>
                <a:effectLst/>
                <a:latin typeface="McKinsey Sans"/>
              </a:rPr>
              <a:t>The rest of us can look for insights by methodically and systematically scrutinizing three areas: </a:t>
            </a:r>
            <a:r>
              <a:rPr lang="en-GB" b="1" i="0" dirty="0">
                <a:solidFill>
                  <a:srgbClr val="333333"/>
                </a:solidFill>
                <a:effectLst/>
                <a:highlight>
                  <a:srgbClr val="FFFF00"/>
                </a:highlight>
                <a:latin typeface="McKinsey Sans"/>
              </a:rPr>
              <a:t>a valuable problem to solve, a technology that enables a solution, and a business model that generates money from it</a:t>
            </a:r>
            <a:r>
              <a:rPr lang="en-GB" b="0" i="0" dirty="0">
                <a:solidFill>
                  <a:srgbClr val="333333"/>
                </a:solidFill>
                <a:effectLst/>
                <a:latin typeface="McKinsey Sans"/>
              </a:rPr>
              <a:t>. You could argue that nearly every successful innovation occurs at the intersection of these three elements. Companies that effectively collect, synthesize, and “collide” them stand the highest probability of success. “If you get the sweet spot of what the customer is struggling with, and at the same time get a deeper knowledge of the new technologies coming along and find a mechanism for how these two things can come together, then you are going to get good returns,” says Alcoa chairman and chief executive Klaus Kleinfeld.’</a:t>
            </a:r>
          </a:p>
        </p:txBody>
      </p:sp>
    </p:spTree>
    <p:extLst>
      <p:ext uri="{BB962C8B-B14F-4D97-AF65-F5344CB8AC3E}">
        <p14:creationId xmlns:p14="http://schemas.microsoft.com/office/powerpoint/2010/main" val="147262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2091-2E1E-5DE3-0591-095DD3D86046}"/>
              </a:ext>
            </a:extLst>
          </p:cNvPr>
          <p:cNvSpPr>
            <a:spLocks noGrp="1"/>
          </p:cNvSpPr>
          <p:nvPr>
            <p:ph type="title"/>
          </p:nvPr>
        </p:nvSpPr>
        <p:spPr>
          <a:xfrm>
            <a:off x="609600" y="274638"/>
            <a:ext cx="10972800" cy="778307"/>
          </a:xfrm>
        </p:spPr>
        <p:txBody>
          <a:bodyPr/>
          <a:lstStyle/>
          <a:p>
            <a:r>
              <a:rPr lang="en-GB" b="1" dirty="0"/>
              <a:t>Activity</a:t>
            </a:r>
          </a:p>
        </p:txBody>
      </p:sp>
      <p:sp>
        <p:nvSpPr>
          <p:cNvPr id="3" name="Content Placeholder 2">
            <a:extLst>
              <a:ext uri="{FF2B5EF4-FFF2-40B4-BE49-F238E27FC236}">
                <a16:creationId xmlns:a16="http://schemas.microsoft.com/office/drawing/2014/main" id="{2D77E8BF-D6BF-8176-11F7-52FB414425E5}"/>
              </a:ext>
            </a:extLst>
          </p:cNvPr>
          <p:cNvSpPr>
            <a:spLocks noGrp="1"/>
          </p:cNvSpPr>
          <p:nvPr>
            <p:ph idx="1"/>
          </p:nvPr>
        </p:nvSpPr>
        <p:spPr>
          <a:xfrm>
            <a:off x="609600" y="1417638"/>
            <a:ext cx="10972800" cy="4099595"/>
          </a:xfrm>
        </p:spPr>
        <p:txBody>
          <a:bodyPr>
            <a:normAutofit/>
          </a:bodyPr>
          <a:lstStyle/>
          <a:p>
            <a:r>
              <a:rPr kumimoji="0" lang="en-GB" b="1" i="0" u="none" strike="noStrike" kern="1200" cap="none" spc="0" normalizeH="0" baseline="0" noProof="0" dirty="0">
                <a:ln>
                  <a:noFill/>
                </a:ln>
                <a:solidFill>
                  <a:srgbClr val="333333"/>
                </a:solidFill>
                <a:effectLst/>
                <a:uLnTx/>
                <a:uFillTx/>
                <a:latin typeface="McKinsey Sans"/>
                <a:ea typeface="+mn-ea"/>
                <a:cs typeface="+mn-cs"/>
              </a:rPr>
              <a:t>‘a valuable problem to solve, a technology that enables a solution, and a business model that generates money from it’</a:t>
            </a:r>
          </a:p>
          <a:p>
            <a:pPr marL="0" indent="0">
              <a:buNone/>
            </a:pPr>
            <a:endParaRPr lang="en-GB" b="1" dirty="0">
              <a:solidFill>
                <a:srgbClr val="333333"/>
              </a:solidFill>
              <a:highlight>
                <a:srgbClr val="FFFF00"/>
              </a:highlight>
              <a:latin typeface="McKinsey Sans"/>
            </a:endParaRPr>
          </a:p>
          <a:p>
            <a:r>
              <a:rPr lang="en-GB" dirty="0">
                <a:solidFill>
                  <a:srgbClr val="333333"/>
                </a:solidFill>
                <a:latin typeface="McKinsey Sans"/>
              </a:rPr>
              <a:t>Think of examples of the above. </a:t>
            </a:r>
          </a:p>
          <a:p>
            <a:r>
              <a:rPr lang="en-GB" dirty="0">
                <a:solidFill>
                  <a:srgbClr val="333333"/>
                </a:solidFill>
                <a:latin typeface="McKinsey Sans"/>
              </a:rPr>
              <a:t>How have the innovations created value? </a:t>
            </a:r>
          </a:p>
          <a:p>
            <a:r>
              <a:rPr lang="en-GB" dirty="0">
                <a:solidFill>
                  <a:srgbClr val="333333"/>
                </a:solidFill>
                <a:latin typeface="McKinsey Sans"/>
              </a:rPr>
              <a:t>Now, think of opportunities for your organisation. </a:t>
            </a:r>
            <a:endParaRPr lang="en-GB" dirty="0"/>
          </a:p>
        </p:txBody>
      </p:sp>
    </p:spTree>
    <p:extLst>
      <p:ext uri="{BB962C8B-B14F-4D97-AF65-F5344CB8AC3E}">
        <p14:creationId xmlns:p14="http://schemas.microsoft.com/office/powerpoint/2010/main" val="24713657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27A0F-B41B-0FB3-4843-1FEEB3EEB11A}"/>
              </a:ext>
            </a:extLst>
          </p:cNvPr>
          <p:cNvSpPr>
            <a:spLocks noGrp="1"/>
          </p:cNvSpPr>
          <p:nvPr>
            <p:ph type="title"/>
          </p:nvPr>
        </p:nvSpPr>
        <p:spPr/>
        <p:txBody>
          <a:bodyPr/>
          <a:lstStyle/>
          <a:p>
            <a:r>
              <a:rPr lang="en-GB" b="1" dirty="0"/>
              <a:t>What have we learnt today?</a:t>
            </a:r>
          </a:p>
        </p:txBody>
      </p:sp>
      <p:sp>
        <p:nvSpPr>
          <p:cNvPr id="3" name="Content Placeholder 2">
            <a:extLst>
              <a:ext uri="{FF2B5EF4-FFF2-40B4-BE49-F238E27FC236}">
                <a16:creationId xmlns:a16="http://schemas.microsoft.com/office/drawing/2014/main" id="{C6DDC858-7F8D-F1B4-5E44-4C1F9B25CA2C}"/>
              </a:ext>
            </a:extLst>
          </p:cNvPr>
          <p:cNvSpPr>
            <a:spLocks noGrp="1"/>
          </p:cNvSpPr>
          <p:nvPr>
            <p:ph idx="1"/>
          </p:nvPr>
        </p:nvSpPr>
        <p:spPr>
          <a:xfrm>
            <a:off x="609600" y="1470484"/>
            <a:ext cx="10972800" cy="3917032"/>
          </a:xfrm>
        </p:spPr>
        <p:txBody>
          <a:bodyPr>
            <a:normAutofit/>
          </a:bodyPr>
          <a:lstStyle/>
          <a:p>
            <a:r>
              <a:rPr lang="en-GB" dirty="0"/>
              <a:t>Innovation needs careful and systematic management</a:t>
            </a:r>
          </a:p>
          <a:p>
            <a:r>
              <a:rPr lang="en-GB" dirty="0"/>
              <a:t>Innovation can be seen as a process of searching, selecting, implementing and capturing value</a:t>
            </a:r>
          </a:p>
          <a:p>
            <a:r>
              <a:rPr lang="en-GB" dirty="0"/>
              <a:t>Innovation can be incremental or radical</a:t>
            </a:r>
          </a:p>
          <a:p>
            <a:r>
              <a:rPr lang="en-GB" dirty="0"/>
              <a:t>Dimensions of innovation include Product, Process, Position and Paradigm (4 P’s Model)</a:t>
            </a:r>
          </a:p>
          <a:p>
            <a:r>
              <a:rPr lang="en-GB" dirty="0"/>
              <a:t>There are many emerging models of innovation</a:t>
            </a:r>
          </a:p>
        </p:txBody>
      </p:sp>
    </p:spTree>
    <p:extLst>
      <p:ext uri="{BB962C8B-B14F-4D97-AF65-F5344CB8AC3E}">
        <p14:creationId xmlns:p14="http://schemas.microsoft.com/office/powerpoint/2010/main" val="5041271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227E-8F02-3F68-ABBF-7DD372F5F15A}"/>
              </a:ext>
            </a:extLst>
          </p:cNvPr>
          <p:cNvSpPr>
            <a:spLocks noGrp="1"/>
          </p:cNvSpPr>
          <p:nvPr>
            <p:ph type="title"/>
          </p:nvPr>
        </p:nvSpPr>
        <p:spPr>
          <a:xfrm>
            <a:off x="1551709" y="2048020"/>
            <a:ext cx="8991600" cy="1143000"/>
          </a:xfrm>
        </p:spPr>
        <p:txBody>
          <a:bodyPr>
            <a:noAutofit/>
          </a:bodyPr>
          <a:lstStyle/>
          <a:p>
            <a:r>
              <a:rPr lang="en-GB" b="1" dirty="0"/>
              <a:t>How can we apply what we have learnt to the assignment?</a:t>
            </a:r>
          </a:p>
        </p:txBody>
      </p:sp>
    </p:spTree>
    <p:extLst>
      <p:ext uri="{BB962C8B-B14F-4D97-AF65-F5344CB8AC3E}">
        <p14:creationId xmlns:p14="http://schemas.microsoft.com/office/powerpoint/2010/main" val="14841718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AA1E-71D8-BE4B-C42C-1E48EF94AA4F}"/>
              </a:ext>
            </a:extLst>
          </p:cNvPr>
          <p:cNvSpPr>
            <a:spLocks noGrp="1"/>
          </p:cNvSpPr>
          <p:nvPr>
            <p:ph type="title"/>
          </p:nvPr>
        </p:nvSpPr>
        <p:spPr>
          <a:xfrm>
            <a:off x="609600" y="274638"/>
            <a:ext cx="10972800" cy="750598"/>
          </a:xfrm>
        </p:spPr>
        <p:txBody>
          <a:bodyPr>
            <a:normAutofit fontScale="90000"/>
          </a:bodyPr>
          <a:lstStyle/>
          <a:p>
            <a:r>
              <a:rPr lang="en-GB" b="1" dirty="0"/>
              <a:t>Task 3</a:t>
            </a:r>
          </a:p>
        </p:txBody>
      </p:sp>
      <p:sp>
        <p:nvSpPr>
          <p:cNvPr id="3" name="Content Placeholder 2">
            <a:extLst>
              <a:ext uri="{FF2B5EF4-FFF2-40B4-BE49-F238E27FC236}">
                <a16:creationId xmlns:a16="http://schemas.microsoft.com/office/drawing/2014/main" id="{B97543EB-50AE-E464-6BB2-D9FCD6933F89}"/>
              </a:ext>
            </a:extLst>
          </p:cNvPr>
          <p:cNvSpPr>
            <a:spLocks noGrp="1"/>
          </p:cNvSpPr>
          <p:nvPr>
            <p:ph idx="1"/>
          </p:nvPr>
        </p:nvSpPr>
        <p:spPr>
          <a:xfrm>
            <a:off x="609600" y="1309256"/>
            <a:ext cx="10972800" cy="3917032"/>
          </a:xfrm>
        </p:spPr>
        <p:txBody>
          <a:bodyPr>
            <a:normAutofit/>
          </a:bodyPr>
          <a:lstStyle/>
          <a:p>
            <a:pPr marL="0" indent="0">
              <a:buNone/>
            </a:pPr>
            <a:r>
              <a:rPr lang="en-GB" dirty="0"/>
              <a:t>Which of the ‘4 P’s of innovation’ your idea falls into and why. </a:t>
            </a:r>
          </a:p>
          <a:p>
            <a:pPr marL="0" indent="0">
              <a:buNone/>
            </a:pPr>
            <a:endParaRPr lang="en-GB" i="1" dirty="0"/>
          </a:p>
          <a:p>
            <a:pPr marL="0" indent="0">
              <a:buNone/>
            </a:pPr>
            <a:r>
              <a:rPr lang="en-GB" i="1" dirty="0"/>
              <a:t>Product, process, position or paradigm?</a:t>
            </a:r>
          </a:p>
          <a:p>
            <a:pPr marL="0" indent="0">
              <a:buNone/>
            </a:pPr>
            <a:r>
              <a:rPr lang="en-GB" i="1" dirty="0"/>
              <a:t>Why?</a:t>
            </a:r>
          </a:p>
          <a:p>
            <a:pPr marL="0" indent="0">
              <a:buNone/>
            </a:pPr>
            <a:r>
              <a:rPr lang="en-GB" i="1" dirty="0"/>
              <a:t>Also – type (incremental/radical)</a:t>
            </a:r>
          </a:p>
        </p:txBody>
      </p:sp>
    </p:spTree>
    <p:extLst>
      <p:ext uri="{BB962C8B-B14F-4D97-AF65-F5344CB8AC3E}">
        <p14:creationId xmlns:p14="http://schemas.microsoft.com/office/powerpoint/2010/main" val="4174837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251D-682E-81A7-725D-19FD4233C36F}"/>
              </a:ext>
            </a:extLst>
          </p:cNvPr>
          <p:cNvSpPr>
            <a:spLocks noGrp="1"/>
          </p:cNvSpPr>
          <p:nvPr>
            <p:ph type="title"/>
          </p:nvPr>
        </p:nvSpPr>
        <p:spPr/>
        <p:txBody>
          <a:bodyPr>
            <a:normAutofit/>
          </a:bodyPr>
          <a:lstStyle/>
          <a:p>
            <a:r>
              <a:rPr lang="en-GB" b="1" dirty="0"/>
              <a:t>Good Sources for your Assignment</a:t>
            </a:r>
          </a:p>
        </p:txBody>
      </p:sp>
      <p:sp>
        <p:nvSpPr>
          <p:cNvPr id="3" name="Content Placeholder 2">
            <a:extLst>
              <a:ext uri="{FF2B5EF4-FFF2-40B4-BE49-F238E27FC236}">
                <a16:creationId xmlns:a16="http://schemas.microsoft.com/office/drawing/2014/main" id="{C6936126-7EB1-3FE3-71AF-02224366E957}"/>
              </a:ext>
            </a:extLst>
          </p:cNvPr>
          <p:cNvSpPr>
            <a:spLocks noGrp="1"/>
          </p:cNvSpPr>
          <p:nvPr>
            <p:ph idx="1"/>
          </p:nvPr>
        </p:nvSpPr>
        <p:spPr>
          <a:xfrm>
            <a:off x="609600" y="1417638"/>
            <a:ext cx="10972800" cy="4099595"/>
          </a:xfrm>
        </p:spPr>
        <p:txBody>
          <a:bodyPr/>
          <a:lstStyle/>
          <a:p>
            <a:pPr marL="0" indent="0">
              <a:buNone/>
            </a:pPr>
            <a:r>
              <a:rPr lang="en-GB" dirty="0"/>
              <a:t>The McKinsey website</a:t>
            </a:r>
          </a:p>
          <a:p>
            <a:r>
              <a:rPr lang="en-GB" dirty="0">
                <a:hlinkClick r:id="rId2"/>
              </a:rPr>
              <a:t>The eight essentials of innovation | McKinsey</a:t>
            </a:r>
            <a:endParaRPr lang="en-GB" dirty="0"/>
          </a:p>
          <a:p>
            <a:r>
              <a:rPr lang="en-GB" dirty="0">
                <a:hlinkClick r:id="rId3"/>
              </a:rPr>
              <a:t>Committed Innovators: How masters of organizational innovation essentials outperform | McKinsey</a:t>
            </a:r>
            <a:endParaRPr lang="en-GB" dirty="0"/>
          </a:p>
          <a:p>
            <a:r>
              <a:rPr lang="en-GB" dirty="0">
                <a:hlinkClick r:id="rId4"/>
              </a:rPr>
              <a:t>Innovation in a crisis: Why it is more critical than ever | McKinsey</a:t>
            </a:r>
            <a:endParaRPr lang="en-GB" dirty="0"/>
          </a:p>
          <a:p>
            <a:r>
              <a:rPr lang="en-GB" dirty="0">
                <a:hlinkClick r:id="rId5"/>
              </a:rPr>
              <a:t>Innovation in business: Solution for uncertainty | McKinsey</a:t>
            </a:r>
            <a:endParaRPr lang="en-GB" dirty="0"/>
          </a:p>
        </p:txBody>
      </p:sp>
    </p:spTree>
    <p:extLst>
      <p:ext uri="{BB962C8B-B14F-4D97-AF65-F5344CB8AC3E}">
        <p14:creationId xmlns:p14="http://schemas.microsoft.com/office/powerpoint/2010/main" val="9892647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5FFB0-54F1-6FD5-14C2-FEC9629C594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7B48B5C-19F8-433C-2C45-1FB4A5AA3740}"/>
              </a:ext>
            </a:extLst>
          </p:cNvPr>
          <p:cNvSpPr>
            <a:spLocks noGrp="1"/>
          </p:cNvSpPr>
          <p:nvPr>
            <p:ph idx="1"/>
          </p:nvPr>
        </p:nvSpPr>
        <p:spPr/>
        <p:txBody>
          <a:bodyPr/>
          <a:lstStyle/>
          <a:p>
            <a:r>
              <a:rPr lang="en-GB" dirty="0"/>
              <a:t>Find 5 good sources for your assignment</a:t>
            </a:r>
          </a:p>
          <a:p>
            <a:r>
              <a:rPr lang="en-GB" dirty="0"/>
              <a:t>Why are they good sources?</a:t>
            </a:r>
          </a:p>
        </p:txBody>
      </p:sp>
    </p:spTree>
    <p:extLst>
      <p:ext uri="{BB962C8B-B14F-4D97-AF65-F5344CB8AC3E}">
        <p14:creationId xmlns:p14="http://schemas.microsoft.com/office/powerpoint/2010/main" val="75495806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736</TotalTime>
  <Words>2441</Words>
  <Application>Microsoft Office PowerPoint</Application>
  <PresentationFormat>Widescreen</PresentationFormat>
  <Paragraphs>238</Paragraphs>
  <Slides>28</Slides>
  <Notes>15</Notes>
  <HiddenSlides>0</HiddenSlides>
  <MMClips>1</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28</vt:i4>
      </vt:variant>
    </vt:vector>
  </HeadingPairs>
  <TitlesOfParts>
    <vt:vector size="42" baseType="lpstr">
      <vt:lpstr>-apple-system</vt:lpstr>
      <vt:lpstr>Exo 2</vt:lpstr>
      <vt:lpstr>McKinsey Sans</vt:lpstr>
      <vt:lpstr>Myriad Pro</vt:lpstr>
      <vt:lpstr>Aptos</vt:lpstr>
      <vt:lpstr>Arial</vt:lpstr>
      <vt:lpstr>Arial</vt:lpstr>
      <vt:lpstr>Calibri</vt:lpstr>
      <vt:lpstr>Cambria</vt:lpstr>
      <vt:lpstr>Corbel</vt:lpstr>
      <vt:lpstr>Georgia</vt:lpstr>
      <vt:lpstr>Times New Roman</vt:lpstr>
      <vt:lpstr>ThemeUWTSD</vt:lpstr>
      <vt:lpstr>SftWP July 15</vt:lpstr>
      <vt:lpstr>BMSW5013 Creativity and Innovation</vt:lpstr>
      <vt:lpstr>What we’ll cover today</vt:lpstr>
      <vt:lpstr>Innovation as a Process</vt:lpstr>
      <vt:lpstr>The Innovation Process </vt:lpstr>
      <vt:lpstr>PowerPoint Presentation</vt:lpstr>
      <vt:lpstr>Process Model – Established Company</vt:lpstr>
      <vt:lpstr>Process Model – Start-up</vt:lpstr>
      <vt:lpstr>Process Model – Public Sector</vt:lpstr>
      <vt:lpstr>Process Model – Social Enterprise</vt:lpstr>
      <vt:lpstr>Activity</vt:lpstr>
      <vt:lpstr>The Innovation Process</vt:lpstr>
      <vt:lpstr>Types of Innovation</vt:lpstr>
      <vt:lpstr>Scope for innovation</vt:lpstr>
      <vt:lpstr>PowerPoint Presentation</vt:lpstr>
      <vt:lpstr>PowerPoint Presentation</vt:lpstr>
      <vt:lpstr>PowerPoint Presentation</vt:lpstr>
      <vt:lpstr>PowerPoint Presentation</vt:lpstr>
      <vt:lpstr>PowerPoint Presentation</vt:lpstr>
      <vt:lpstr>Idea Screening </vt:lpstr>
      <vt:lpstr>Open and Closed Innovation </vt:lpstr>
      <vt:lpstr>Popular and Emerging Models of Innovation</vt:lpstr>
      <vt:lpstr>Discovering Opportunities (De Jong, Marston and Roth, 2015)</vt:lpstr>
      <vt:lpstr>Activity</vt:lpstr>
      <vt:lpstr>What have we learnt today?</vt:lpstr>
      <vt:lpstr>How can we apply what we have learnt to the assignment?</vt:lpstr>
      <vt:lpstr>Task 3</vt:lpstr>
      <vt:lpstr>Good Sources for your Assignment</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cp:revision>
  <cp:lastPrinted>2025-01-24T13:44:40Z</cp:lastPrinted>
  <dcterms:created xsi:type="dcterms:W3CDTF">2024-01-25T13:50:26Z</dcterms:created>
  <dcterms:modified xsi:type="dcterms:W3CDTF">2025-01-24T15:00:36Z</dcterms:modified>
</cp:coreProperties>
</file>