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83" r:id="rId4"/>
    <p:sldId id="605" r:id="rId5"/>
    <p:sldId id="606" r:id="rId6"/>
    <p:sldId id="268" r:id="rId7"/>
    <p:sldId id="607" r:id="rId8"/>
    <p:sldId id="624" r:id="rId9"/>
    <p:sldId id="62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5" d="100"/>
          <a:sy n="115" d="100"/>
        </p:scale>
        <p:origin x="8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t>
          </a:r>
          <a:r>
            <a:rPr lang="en-GB" sz="1700" b="0" i="0" kern="1200"/>
            <a:t>rimes that the police believe may be committed, for example, when premises or individuals are kept under observation for a period of time, with a view to the possible institution of criminal proceedings</a:t>
          </a:r>
          <a:endParaRPr lang="en-US" sz="17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a:t>
          </a:r>
          <a:r>
            <a:rPr lang="en-GB" sz="1700" b="0" i="0" kern="1200"/>
            <a:t>dentifying whether a crime has </a:t>
          </a:r>
          <a:r>
            <a:rPr lang="en-GB" sz="1700" b="0" i="1" kern="1200"/>
            <a:t>actually</a:t>
          </a:r>
          <a:r>
            <a:rPr lang="en-GB" sz="1700" b="0" i="0" kern="1200"/>
            <a:t> been committed, with a view to commencing criminal proceedings</a:t>
          </a:r>
          <a:endParaRPr lang="en-US" sz="17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a:t>
          </a:r>
          <a:r>
            <a:rPr lang="en-GB" sz="1700" b="0" i="0" kern="1200" dirty="0"/>
            <a:t>rimes that have been committed</a:t>
          </a:r>
          <a:endParaRPr lang="en-US" sz="1700" kern="1200" dirty="0"/>
        </a:p>
      </dsp:txBody>
      <dsp:txXfrm rot="10800000">
        <a:off x="0" y="728"/>
        <a:ext cx="6713552" cy="101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3FC308-A77A-48D3-A93A-49B63CE024EA}"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06B45-64CD-4BF9-9FA4-EDEDBD7916CA}" type="slidenum">
              <a:rPr lang="en-GB" smtClean="0"/>
              <a:t>‹#›</a:t>
            </a:fld>
            <a:endParaRPr lang="en-GB"/>
          </a:p>
        </p:txBody>
      </p:sp>
    </p:spTree>
    <p:extLst>
      <p:ext uri="{BB962C8B-B14F-4D97-AF65-F5344CB8AC3E}">
        <p14:creationId xmlns:p14="http://schemas.microsoft.com/office/powerpoint/2010/main" val="4266551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3775771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7171-2E60-FC6A-AAFE-42995B79CB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66D200-DCCC-27A3-D447-D723EA50D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7F456A-5C78-2F42-06C9-E84EA657C595}"/>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22171A7A-2FC7-B47A-934E-0420A02FB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AA0E8-CC3D-0751-8C27-29759739611B}"/>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11249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13C25-48FF-916C-A8FC-CD0DCBE92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20B597-026C-8271-8F07-B821B8D96B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99913-C13A-8C08-06EF-6FA92EEBFEA5}"/>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8A535E88-882F-097F-3FF6-2F9965F7D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45775-93A9-308B-6068-EAC62C96C821}"/>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76175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F285-A958-2617-2AAE-015EB515D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CC3883-C063-D0E5-BA27-CCC509CF1F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0D6B58-2A40-E199-94A6-E4BE77985DC3}"/>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A7343CD7-7EB7-C210-F440-043BC08F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E3970-9822-A816-8396-BE17BFF2D7E5}"/>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996610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8805-5E0F-AA1E-A0A6-64C826FDA8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D564C7-1A8F-4A3E-F8C9-FA26150FB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14065C-45C0-0060-396F-C3996EF439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62B190-75DF-A0D1-43F4-997C5C23168F}"/>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6" name="Footer Placeholder 5">
            <a:extLst>
              <a:ext uri="{FF2B5EF4-FFF2-40B4-BE49-F238E27FC236}">
                <a16:creationId xmlns:a16="http://schemas.microsoft.com/office/drawing/2014/main" id="{4396D329-0A2F-EA44-2645-A8FFBF1F1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A36D29-D380-00F7-A579-623A98469BD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342945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5D1D-AEB7-80A1-DDD0-B0E1661B1F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264B64-B014-E80D-AAE9-5E1EE120FD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CC1516-D1E9-3663-E9EB-5B8ED46178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4BE859-F287-58B3-3E51-1818669879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F811E-3D47-D649-7A85-442BA425A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E2A973-59AF-043B-ACF5-0DA65962B4C2}"/>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8" name="Footer Placeholder 7">
            <a:extLst>
              <a:ext uri="{FF2B5EF4-FFF2-40B4-BE49-F238E27FC236}">
                <a16:creationId xmlns:a16="http://schemas.microsoft.com/office/drawing/2014/main" id="{8126AE75-BC00-1F4E-9C17-DBA07FDF47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B6CE16-EC33-8C51-4882-BC14872E0F1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948204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1ADF1-61E3-1FFE-682E-4814559F2F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736B37-2212-A79C-DAE0-7E5EECD1AC9E}"/>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4" name="Footer Placeholder 3">
            <a:extLst>
              <a:ext uri="{FF2B5EF4-FFF2-40B4-BE49-F238E27FC236}">
                <a16:creationId xmlns:a16="http://schemas.microsoft.com/office/drawing/2014/main" id="{83A68601-27AA-5848-ACEA-847D8DD741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0CC5F-C43C-54DA-4AEA-AD0C49E7E85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788556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B480B8-C4DD-7736-D2CA-832213DA110B}"/>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3" name="Footer Placeholder 2">
            <a:extLst>
              <a:ext uri="{FF2B5EF4-FFF2-40B4-BE49-F238E27FC236}">
                <a16:creationId xmlns:a16="http://schemas.microsoft.com/office/drawing/2014/main" id="{DFB04908-F4CD-B689-9711-181CAB2092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A7A800-6333-E0A7-8A29-F0E496B702D3}"/>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779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78B8-C570-A068-D720-563EBE74D0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BDC650-D914-0A15-EB3B-B00162B01D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296D2D-C590-64F3-8DAE-8189BF287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773A33-2841-DCFC-9123-52131AF8691F}"/>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6" name="Footer Placeholder 5">
            <a:extLst>
              <a:ext uri="{FF2B5EF4-FFF2-40B4-BE49-F238E27FC236}">
                <a16:creationId xmlns:a16="http://schemas.microsoft.com/office/drawing/2014/main" id="{8E6677A8-CFFC-E517-8835-7F31ED5C3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FC353-EFC0-AB29-9EB6-F44EAF16236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80356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60B9-2035-C5C6-D3D9-7C2E075FE7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CF9651-3AE8-50BC-72B3-4DD0788D0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94E66D-FA08-3EF9-1A5C-FA7373526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AA8A7A-E2FB-1D95-FC13-6CFEE445957E}"/>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6" name="Footer Placeholder 5">
            <a:extLst>
              <a:ext uri="{FF2B5EF4-FFF2-40B4-BE49-F238E27FC236}">
                <a16:creationId xmlns:a16="http://schemas.microsoft.com/office/drawing/2014/main" id="{7B989DDB-B5DE-A92E-AA07-EA39162924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10CC62-4E6A-37ED-5A7A-AE5A96EE1A09}"/>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01085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2653-1881-DEC0-9A02-5C96451D40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66FD0D-F980-A3DE-3541-0DDE418DE9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9AAE2-E498-442D-6024-B9F83785BA72}"/>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641B33DD-E3FC-DF4D-5266-033E174961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D416D-B086-DE2F-9002-D8C9BE13BB48}"/>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7111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2AB9D2-E4E4-6C35-8DE6-CED11FD875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C6DDE-5874-4050-D579-AB10AEFACE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116F01-1E8E-09DF-9E93-86361EE79E48}"/>
              </a:ext>
            </a:extLst>
          </p:cNvPr>
          <p:cNvSpPr>
            <a:spLocks noGrp="1"/>
          </p:cNvSpPr>
          <p:nvPr>
            <p:ph type="dt" sz="half" idx="10"/>
          </p:nvPr>
        </p:nvSpPr>
        <p:spPr/>
        <p:txBody>
          <a:body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BAEA905A-7AE5-27E7-D22A-8FE32D390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9E16B0-B73B-BFC0-3D7F-0DD3ACB20C5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55080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0B990-EC84-E943-9A08-AC69B6FF58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F757C9-3463-BA7F-E502-D28C485413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8B4FA-887E-ADDC-4FDD-2BB361C5E4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72B211-CF5B-4813-B441-CD555B0B53F7}" type="datetimeFigureOut">
              <a:rPr lang="en-GB" smtClean="0"/>
              <a:t>01/07/2025</a:t>
            </a:fld>
            <a:endParaRPr lang="en-GB"/>
          </a:p>
        </p:txBody>
      </p:sp>
      <p:sp>
        <p:nvSpPr>
          <p:cNvPr id="5" name="Footer Placeholder 4">
            <a:extLst>
              <a:ext uri="{FF2B5EF4-FFF2-40B4-BE49-F238E27FC236}">
                <a16:creationId xmlns:a16="http://schemas.microsoft.com/office/drawing/2014/main" id="{F986CC0C-43F6-6C0F-A383-57F98CB5E3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E4288FB-32E5-5501-BA05-9152C2AAC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67C344-1F4A-4BD2-87FC-37999CF9197D}" type="slidenum">
              <a:rPr lang="en-GB" smtClean="0"/>
              <a:t>‹#›</a:t>
            </a:fld>
            <a:endParaRPr lang="en-GB"/>
          </a:p>
        </p:txBody>
      </p:sp>
    </p:spTree>
    <p:extLst>
      <p:ext uri="{BB962C8B-B14F-4D97-AF65-F5344CB8AC3E}">
        <p14:creationId xmlns:p14="http://schemas.microsoft.com/office/powerpoint/2010/main" val="841843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2CB66-5CD4-90FF-5C4B-88A3C0396DBC}"/>
              </a:ext>
            </a:extLst>
          </p:cNvPr>
          <p:cNvSpPr>
            <a:spLocks noGrp="1"/>
          </p:cNvSpPr>
          <p:nvPr>
            <p:ph type="ctrTitle"/>
          </p:nvPr>
        </p:nvSpPr>
        <p:spPr>
          <a:xfrm>
            <a:off x="1255060" y="5279511"/>
            <a:ext cx="9681882" cy="739880"/>
          </a:xfrm>
        </p:spPr>
        <p:txBody>
          <a:bodyPr anchor="b">
            <a:normAutofit/>
          </a:bodyPr>
          <a:lstStyle/>
          <a:p>
            <a:r>
              <a:rPr lang="en-GB" sz="3600">
                <a:solidFill>
                  <a:schemeClr val="tx1">
                    <a:lumMod val="85000"/>
                    <a:lumOff val="15000"/>
                  </a:schemeClr>
                </a:solidFill>
              </a:rPr>
              <a:t>2.10.25</a:t>
            </a:r>
            <a:endParaRPr lang="en-GB" sz="3600" dirty="0">
              <a:solidFill>
                <a:schemeClr val="tx1">
                  <a:lumMod val="85000"/>
                  <a:lumOff val="15000"/>
                </a:schemeClr>
              </a:solidFill>
            </a:endParaRPr>
          </a:p>
        </p:txBody>
      </p:sp>
      <p:sp>
        <p:nvSpPr>
          <p:cNvPr id="3" name="Subtitle 2">
            <a:extLst>
              <a:ext uri="{FF2B5EF4-FFF2-40B4-BE49-F238E27FC236}">
                <a16:creationId xmlns:a16="http://schemas.microsoft.com/office/drawing/2014/main" id="{E8435A9E-7474-523D-3CD5-7DCC932B6406}"/>
              </a:ext>
            </a:extLst>
          </p:cNvPr>
          <p:cNvSpPr>
            <a:spLocks noGrp="1"/>
          </p:cNvSpPr>
          <p:nvPr>
            <p:ph type="subTitle" idx="1"/>
          </p:nvPr>
        </p:nvSpPr>
        <p:spPr>
          <a:xfrm>
            <a:off x="2426447" y="6019391"/>
            <a:ext cx="7315199" cy="365125"/>
          </a:xfrm>
        </p:spPr>
        <p:txBody>
          <a:bodyPr anchor="t">
            <a:normAutofit/>
          </a:bodyPr>
          <a:lstStyle/>
          <a:p>
            <a:r>
              <a:rPr lang="en-US" sz="900">
                <a:solidFill>
                  <a:schemeClr val="tx1">
                    <a:lumMod val="85000"/>
                    <a:lumOff val="15000"/>
                  </a:schemeClr>
                </a:solidFill>
              </a:rPr>
              <a:t>BMPS6011 </a:t>
            </a:r>
            <a:br>
              <a:rPr lang="en-US" sz="900">
                <a:solidFill>
                  <a:schemeClr val="tx1">
                    <a:lumMod val="85000"/>
                    <a:lumOff val="15000"/>
                  </a:schemeClr>
                </a:solidFill>
              </a:rPr>
            </a:br>
            <a:r>
              <a:rPr lang="en-US" sz="900">
                <a:solidFill>
                  <a:schemeClr val="tx1">
                    <a:lumMod val="85000"/>
                    <a:lumOff val="15000"/>
                  </a:schemeClr>
                </a:solidFill>
              </a:rPr>
              <a:t>Conducting Police Investigations </a:t>
            </a:r>
            <a:endParaRPr lang="en-GB" sz="900">
              <a:solidFill>
                <a:schemeClr val="tx1">
                  <a:lumMod val="85000"/>
                  <a:lumOff val="15000"/>
                </a:schemeClr>
              </a:solidFill>
            </a:endParaRPr>
          </a:p>
        </p:txBody>
      </p:sp>
      <p:pic>
        <p:nvPicPr>
          <p:cNvPr id="7" name="Picture 6">
            <a:extLst>
              <a:ext uri="{FF2B5EF4-FFF2-40B4-BE49-F238E27FC236}">
                <a16:creationId xmlns:a16="http://schemas.microsoft.com/office/drawing/2014/main" id="{FC145C93-078C-7FEC-5449-6E4C871AA96C}"/>
              </a:ext>
            </a:extLst>
          </p:cNvPr>
          <p:cNvPicPr>
            <a:picLocks noChangeAspect="1"/>
          </p:cNvPicPr>
          <p:nvPr/>
        </p:nvPicPr>
        <p:blipFill>
          <a:blip r:embed="rId2"/>
          <a:srcRect t="3436"/>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511911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F48D-1A0F-D65A-2FF6-3252E628FEB7}"/>
              </a:ext>
            </a:extLst>
          </p:cNvPr>
          <p:cNvSpPr>
            <a:spLocks noGrp="1"/>
          </p:cNvSpPr>
          <p:nvPr>
            <p:ph type="title"/>
          </p:nvPr>
        </p:nvSpPr>
        <p:spPr/>
        <p:txBody>
          <a:bodyPr>
            <a:normAutofit fontScale="90000"/>
          </a:bodyPr>
          <a:lstStyle/>
          <a:p>
            <a:r>
              <a:rPr lang="en-GB" dirty="0"/>
              <a:t>Police and Criminal Evidence Act 1984 </a:t>
            </a:r>
            <a:br>
              <a:rPr lang="en-GB" dirty="0"/>
            </a:br>
            <a:br>
              <a:rPr lang="en-GB" dirty="0"/>
            </a:br>
            <a:r>
              <a:rPr lang="en-GB" dirty="0"/>
              <a:t>Codes of Practice.</a:t>
            </a:r>
          </a:p>
        </p:txBody>
      </p:sp>
      <p:pic>
        <p:nvPicPr>
          <p:cNvPr id="5" name="Content Placeholder 4">
            <a:extLst>
              <a:ext uri="{FF2B5EF4-FFF2-40B4-BE49-F238E27FC236}">
                <a16:creationId xmlns:a16="http://schemas.microsoft.com/office/drawing/2014/main" id="{9AC58F53-69F7-CB7B-4EBB-37C61838B157}"/>
              </a:ext>
            </a:extLst>
          </p:cNvPr>
          <p:cNvPicPr>
            <a:picLocks noGrp="1" noChangeAspect="1"/>
          </p:cNvPicPr>
          <p:nvPr>
            <p:ph idx="1"/>
          </p:nvPr>
        </p:nvPicPr>
        <p:blipFill>
          <a:blip r:embed="rId2"/>
          <a:stretch>
            <a:fillRect/>
          </a:stretch>
        </p:blipFill>
        <p:spPr>
          <a:xfrm>
            <a:off x="1718864" y="1825625"/>
            <a:ext cx="8754272" cy="4351338"/>
          </a:xfrm>
        </p:spPr>
      </p:pic>
      <p:sp>
        <p:nvSpPr>
          <p:cNvPr id="7" name="TextBox 6">
            <a:extLst>
              <a:ext uri="{FF2B5EF4-FFF2-40B4-BE49-F238E27FC236}">
                <a16:creationId xmlns:a16="http://schemas.microsoft.com/office/drawing/2014/main" id="{E9E5A3E8-62B5-852D-5C03-5C83A4958125}"/>
              </a:ext>
            </a:extLst>
          </p:cNvPr>
          <p:cNvSpPr txBox="1"/>
          <p:nvPr/>
        </p:nvSpPr>
        <p:spPr>
          <a:xfrm>
            <a:off x="9540509" y="5221084"/>
            <a:ext cx="2196215" cy="1200329"/>
          </a:xfrm>
          <a:prstGeom prst="rect">
            <a:avLst/>
          </a:prstGeom>
          <a:noFill/>
        </p:spPr>
        <p:txBody>
          <a:bodyPr wrap="square">
            <a:spAutoFit/>
          </a:bodyPr>
          <a:lstStyle/>
          <a:p>
            <a:r>
              <a:rPr lang="en-GB" dirty="0">
                <a:hlinkClick r:id="rId3"/>
              </a:rPr>
              <a:t>Police and Criminal Evidence Act 1984 (PACE) codes of practice - GOV.UK</a:t>
            </a:r>
            <a:endParaRPr lang="en-GB" dirty="0"/>
          </a:p>
        </p:txBody>
      </p:sp>
    </p:spTree>
    <p:extLst>
      <p:ext uri="{BB962C8B-B14F-4D97-AF65-F5344CB8AC3E}">
        <p14:creationId xmlns:p14="http://schemas.microsoft.com/office/powerpoint/2010/main" val="1859267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5727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4E60-3107-3E47-0F7E-A18C39079BA1}"/>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E3A2E4E2-B202-64C1-6225-3A4F385FDE9E}"/>
              </a:ext>
            </a:extLst>
          </p:cNvPr>
          <p:cNvSpPr>
            <a:spLocks noGrp="1"/>
          </p:cNvSpPr>
          <p:nvPr>
            <p:ph idx="1"/>
          </p:nvPr>
        </p:nvSpPr>
        <p:spPr/>
        <p:txBody>
          <a:bodyPr/>
          <a:lstStyle/>
          <a:p>
            <a:r>
              <a:rPr lang="en-GB" dirty="0"/>
              <a:t>Next session – Investigative mind set.</a:t>
            </a:r>
          </a:p>
        </p:txBody>
      </p:sp>
      <p:pic>
        <p:nvPicPr>
          <p:cNvPr id="5" name="Picture 4">
            <a:extLst>
              <a:ext uri="{FF2B5EF4-FFF2-40B4-BE49-F238E27FC236}">
                <a16:creationId xmlns:a16="http://schemas.microsoft.com/office/drawing/2014/main" id="{1BF58882-8DBD-E2BE-025E-4F3A00074C75}"/>
              </a:ext>
            </a:extLst>
          </p:cNvPr>
          <p:cNvPicPr>
            <a:picLocks noChangeAspect="1"/>
          </p:cNvPicPr>
          <p:nvPr/>
        </p:nvPicPr>
        <p:blipFill>
          <a:blip r:embed="rId2"/>
          <a:stretch>
            <a:fillRect/>
          </a:stretch>
        </p:blipFill>
        <p:spPr>
          <a:xfrm>
            <a:off x="6329033" y="3073940"/>
            <a:ext cx="3515216" cy="3028148"/>
          </a:xfrm>
          <a:prstGeom prst="rect">
            <a:avLst/>
          </a:prstGeom>
        </p:spPr>
      </p:pic>
    </p:spTree>
    <p:extLst>
      <p:ext uri="{BB962C8B-B14F-4D97-AF65-F5344CB8AC3E}">
        <p14:creationId xmlns:p14="http://schemas.microsoft.com/office/powerpoint/2010/main" val="26123647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687</Words>
  <Application>Microsoft Office PowerPoint</Application>
  <PresentationFormat>Widescreen</PresentationFormat>
  <Paragraphs>63</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Gotham</vt:lpstr>
      <vt:lpstr>Aptos</vt:lpstr>
      <vt:lpstr>Aptos Display</vt:lpstr>
      <vt:lpstr>Arial</vt:lpstr>
      <vt:lpstr>Office Theme</vt:lpstr>
      <vt:lpstr>2.10.25</vt:lpstr>
      <vt:lpstr>Police and Criminal Evidence Act 1984   Codes of Practice.</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Investigative Skills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2025-01-28T16:21:12Z</dcterms:created>
  <dcterms:modified xsi:type="dcterms:W3CDTF">2025-07-01T19:11:28Z</dcterms:modified>
</cp:coreProperties>
</file>