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1"/>
  </p:sldMasterIdLst>
  <p:notesMasterIdLst>
    <p:notesMasterId r:id="rId48"/>
  </p:notesMasterIdLst>
  <p:sldIdLst>
    <p:sldId id="294" r:id="rId2"/>
    <p:sldId id="578" r:id="rId3"/>
    <p:sldId id="579" r:id="rId4"/>
    <p:sldId id="580" r:id="rId5"/>
    <p:sldId id="576" r:id="rId6"/>
    <p:sldId id="582" r:id="rId7"/>
    <p:sldId id="257" r:id="rId8"/>
    <p:sldId id="317" r:id="rId9"/>
    <p:sldId id="309" r:id="rId10"/>
    <p:sldId id="319" r:id="rId11"/>
    <p:sldId id="321" r:id="rId12"/>
    <p:sldId id="586" r:id="rId13"/>
    <p:sldId id="322" r:id="rId14"/>
    <p:sldId id="600" r:id="rId15"/>
    <p:sldId id="268" r:id="rId16"/>
    <p:sldId id="602" r:id="rId17"/>
    <p:sldId id="318" r:id="rId18"/>
    <p:sldId id="603" r:id="rId19"/>
    <p:sldId id="560" r:id="rId20"/>
    <p:sldId id="293" r:id="rId21"/>
    <p:sldId id="286" r:id="rId22"/>
    <p:sldId id="299" r:id="rId23"/>
    <p:sldId id="328" r:id="rId24"/>
    <p:sldId id="601" r:id="rId25"/>
    <p:sldId id="329" r:id="rId26"/>
    <p:sldId id="604" r:id="rId27"/>
    <p:sldId id="330" r:id="rId28"/>
    <p:sldId id="605" r:id="rId29"/>
    <p:sldId id="264" r:id="rId30"/>
    <p:sldId id="587" r:id="rId31"/>
    <p:sldId id="606" r:id="rId32"/>
    <p:sldId id="300" r:id="rId33"/>
    <p:sldId id="437" r:id="rId34"/>
    <p:sldId id="295" r:id="rId35"/>
    <p:sldId id="589" r:id="rId36"/>
    <p:sldId id="588" r:id="rId37"/>
    <p:sldId id="305" r:id="rId38"/>
    <p:sldId id="301" r:id="rId39"/>
    <p:sldId id="609" r:id="rId40"/>
    <p:sldId id="288" r:id="rId41"/>
    <p:sldId id="598" r:id="rId42"/>
    <p:sldId id="273" r:id="rId43"/>
    <p:sldId id="307" r:id="rId44"/>
    <p:sldId id="290" r:id="rId45"/>
    <p:sldId id="610" r:id="rId46"/>
    <p:sldId id="296"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5315" autoAdjust="0"/>
    <p:restoredTop sz="95833" autoAdjust="0"/>
  </p:normalViewPr>
  <p:slideViewPr>
    <p:cSldViewPr snapToGrid="0">
      <p:cViewPr varScale="1">
        <p:scale>
          <a:sx n="66" d="100"/>
          <a:sy n="66" d="100"/>
        </p:scale>
        <p:origin x="808" y="18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48" d="100"/>
          <a:sy n="48" d="100"/>
        </p:scale>
        <p:origin x="2196" y="3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D380F6-D9F3-40EC-8B1E-00335B66D592}" type="doc">
      <dgm:prSet loTypeId="urn:microsoft.com/office/officeart/2005/8/layout/lProcess2" loCatId="list" qsTypeId="urn:microsoft.com/office/officeart/2005/8/quickstyle/simple1" qsCatId="simple" csTypeId="urn:microsoft.com/office/officeart/2005/8/colors/colorful1" csCatId="colorful" phldr="1"/>
      <dgm:spPr/>
      <dgm:t>
        <a:bodyPr/>
        <a:lstStyle/>
        <a:p>
          <a:endParaRPr lang="en-GB"/>
        </a:p>
      </dgm:t>
    </dgm:pt>
    <dgm:pt modelId="{E9DD56EC-FE82-4E53-B908-7B2BAD2256DA}">
      <dgm:prSet phldrT="[Text]"/>
      <dgm:spPr/>
      <dgm:t>
        <a:bodyPr/>
        <a:lstStyle/>
        <a:p>
          <a:r>
            <a:rPr lang="en-GB" b="1" dirty="0"/>
            <a:t>21/01/25</a:t>
          </a:r>
        </a:p>
      </dgm:t>
    </dgm:pt>
    <dgm:pt modelId="{D41CA0CC-D496-44E3-9614-41BC17E951D0}" type="parTrans" cxnId="{E9609D73-40A0-400F-8FE3-4D5A73AEF7F0}">
      <dgm:prSet/>
      <dgm:spPr/>
      <dgm:t>
        <a:bodyPr/>
        <a:lstStyle/>
        <a:p>
          <a:endParaRPr lang="en-GB"/>
        </a:p>
      </dgm:t>
    </dgm:pt>
    <dgm:pt modelId="{D6DD451C-C066-4A95-9161-4EC4EE13417F}" type="sibTrans" cxnId="{E9609D73-40A0-400F-8FE3-4D5A73AEF7F0}">
      <dgm:prSet/>
      <dgm:spPr/>
      <dgm:t>
        <a:bodyPr/>
        <a:lstStyle/>
        <a:p>
          <a:endParaRPr lang="en-GB"/>
        </a:p>
      </dgm:t>
    </dgm:pt>
    <dgm:pt modelId="{1D0031F9-1605-4811-85F1-52BF198F45BF}">
      <dgm:prSet phldrT="[Text]"/>
      <dgm:spPr/>
      <dgm:t>
        <a:bodyPr/>
        <a:lstStyle/>
        <a:p>
          <a:r>
            <a:rPr lang="en-GB" i="1" dirty="0"/>
            <a:t>Meet</a:t>
          </a:r>
        </a:p>
      </dgm:t>
    </dgm:pt>
    <dgm:pt modelId="{EB850FEF-847C-4B69-B2B6-84FEF5F546F2}" type="parTrans" cxnId="{9646F17D-9E19-4BDF-811A-005056448BF3}">
      <dgm:prSet/>
      <dgm:spPr/>
      <dgm:t>
        <a:bodyPr/>
        <a:lstStyle/>
        <a:p>
          <a:endParaRPr lang="en-GB"/>
        </a:p>
      </dgm:t>
    </dgm:pt>
    <dgm:pt modelId="{12EEC21B-5632-427A-8D24-7E3CD87DEFB6}" type="sibTrans" cxnId="{9646F17D-9E19-4BDF-811A-005056448BF3}">
      <dgm:prSet/>
      <dgm:spPr/>
      <dgm:t>
        <a:bodyPr/>
        <a:lstStyle/>
        <a:p>
          <a:endParaRPr lang="en-GB"/>
        </a:p>
      </dgm:t>
    </dgm:pt>
    <dgm:pt modelId="{C39F697D-1561-42BE-B511-597FB090D069}">
      <dgm:prSet phldrT="[Text]"/>
      <dgm:spPr/>
      <dgm:t>
        <a:bodyPr/>
        <a:lstStyle/>
        <a:p>
          <a:r>
            <a:rPr lang="en-GB" b="1" dirty="0"/>
            <a:t>03/02/25 – 21/02/25</a:t>
          </a:r>
          <a:endParaRPr lang="en-GB" dirty="0"/>
        </a:p>
      </dgm:t>
    </dgm:pt>
    <dgm:pt modelId="{B5405002-7BEA-4E86-A763-5042689111BD}" type="parTrans" cxnId="{8893AC42-8F8A-4439-8168-286C158D21AC}">
      <dgm:prSet/>
      <dgm:spPr/>
      <dgm:t>
        <a:bodyPr/>
        <a:lstStyle/>
        <a:p>
          <a:endParaRPr lang="en-GB"/>
        </a:p>
      </dgm:t>
    </dgm:pt>
    <dgm:pt modelId="{EAF4D797-A7C3-4442-A236-E8DA14752796}" type="sibTrans" cxnId="{8893AC42-8F8A-4439-8168-286C158D21AC}">
      <dgm:prSet/>
      <dgm:spPr/>
      <dgm:t>
        <a:bodyPr/>
        <a:lstStyle/>
        <a:p>
          <a:endParaRPr lang="en-GB"/>
        </a:p>
      </dgm:t>
    </dgm:pt>
    <dgm:pt modelId="{B1B62567-53D1-4872-A0D9-D1A9252C95A1}">
      <dgm:prSet phldrT="[Text]"/>
      <dgm:spPr/>
      <dgm:t>
        <a:bodyPr/>
        <a:lstStyle/>
        <a:p>
          <a:r>
            <a:rPr lang="en-GB" i="1" dirty="0"/>
            <a:t>Test (in school)</a:t>
          </a:r>
        </a:p>
      </dgm:t>
    </dgm:pt>
    <dgm:pt modelId="{E566F4D6-50EE-4CE9-9429-92D1199944CF}" type="parTrans" cxnId="{EA966D3D-CC52-4090-81D6-7FC45FF3AB9B}">
      <dgm:prSet/>
      <dgm:spPr/>
      <dgm:t>
        <a:bodyPr/>
        <a:lstStyle/>
        <a:p>
          <a:endParaRPr lang="en-GB"/>
        </a:p>
      </dgm:t>
    </dgm:pt>
    <dgm:pt modelId="{270F6F75-5071-4EC8-B624-527B22FA1519}" type="sibTrans" cxnId="{EA966D3D-CC52-4090-81D6-7FC45FF3AB9B}">
      <dgm:prSet/>
      <dgm:spPr/>
      <dgm:t>
        <a:bodyPr/>
        <a:lstStyle/>
        <a:p>
          <a:endParaRPr lang="en-GB"/>
        </a:p>
      </dgm:t>
    </dgm:pt>
    <dgm:pt modelId="{A58DF975-94D8-4D94-B89B-2C08B4025CF6}">
      <dgm:prSet phldrT="[Text]"/>
      <dgm:spPr/>
      <dgm:t>
        <a:bodyPr/>
        <a:lstStyle/>
        <a:p>
          <a:r>
            <a:rPr lang="en-GB" b="1" dirty="0"/>
            <a:t>7/03/25</a:t>
          </a:r>
        </a:p>
      </dgm:t>
    </dgm:pt>
    <dgm:pt modelId="{2A8C8245-B599-46E1-91B7-67C2000A1CF4}" type="parTrans" cxnId="{C42FC878-B2F6-48F5-8786-6AD77DE11279}">
      <dgm:prSet/>
      <dgm:spPr/>
      <dgm:t>
        <a:bodyPr/>
        <a:lstStyle/>
        <a:p>
          <a:endParaRPr lang="en-GB"/>
        </a:p>
      </dgm:t>
    </dgm:pt>
    <dgm:pt modelId="{8F3895B7-7246-4CFD-BFED-34A904444438}" type="sibTrans" cxnId="{C42FC878-B2F6-48F5-8786-6AD77DE11279}">
      <dgm:prSet/>
      <dgm:spPr/>
      <dgm:t>
        <a:bodyPr/>
        <a:lstStyle/>
        <a:p>
          <a:endParaRPr lang="en-GB"/>
        </a:p>
      </dgm:t>
    </dgm:pt>
    <dgm:pt modelId="{E812FE3F-F21A-4588-A2DC-CC955A034975}">
      <dgm:prSet phldrT="[Text]"/>
      <dgm:spPr/>
      <dgm:t>
        <a:bodyPr/>
        <a:lstStyle/>
        <a:p>
          <a:r>
            <a:rPr lang="en-GB" i="1" dirty="0"/>
            <a:t>Share</a:t>
          </a:r>
        </a:p>
      </dgm:t>
    </dgm:pt>
    <dgm:pt modelId="{46F5D0AC-6D84-49DE-9F19-A46102A569E5}" type="parTrans" cxnId="{2F5461EA-7D9C-45CB-B07E-C181887371FB}">
      <dgm:prSet/>
      <dgm:spPr/>
      <dgm:t>
        <a:bodyPr/>
        <a:lstStyle/>
        <a:p>
          <a:endParaRPr lang="en-GB"/>
        </a:p>
      </dgm:t>
    </dgm:pt>
    <dgm:pt modelId="{A379FC3C-6812-4F70-8099-127146463024}" type="sibTrans" cxnId="{2F5461EA-7D9C-45CB-B07E-C181887371FB}">
      <dgm:prSet/>
      <dgm:spPr/>
      <dgm:t>
        <a:bodyPr/>
        <a:lstStyle/>
        <a:p>
          <a:endParaRPr lang="en-GB"/>
        </a:p>
      </dgm:t>
    </dgm:pt>
    <dgm:pt modelId="{1D23B27C-5031-4FA6-8E85-8FA9B7644361}" type="pres">
      <dgm:prSet presAssocID="{67D380F6-D9F3-40EC-8B1E-00335B66D592}" presName="theList" presStyleCnt="0">
        <dgm:presLayoutVars>
          <dgm:dir/>
          <dgm:animLvl val="lvl"/>
          <dgm:resizeHandles val="exact"/>
        </dgm:presLayoutVars>
      </dgm:prSet>
      <dgm:spPr/>
    </dgm:pt>
    <dgm:pt modelId="{305E1E4F-4D4F-4B00-AD94-459EC99A83C5}" type="pres">
      <dgm:prSet presAssocID="{E9DD56EC-FE82-4E53-B908-7B2BAD2256DA}" presName="compNode" presStyleCnt="0"/>
      <dgm:spPr/>
    </dgm:pt>
    <dgm:pt modelId="{5BCB0600-506D-46AD-9581-60B4D62AF219}" type="pres">
      <dgm:prSet presAssocID="{E9DD56EC-FE82-4E53-B908-7B2BAD2256DA}" presName="aNode" presStyleLbl="bgShp" presStyleIdx="0" presStyleCnt="3" custLinFactNeighborX="-1110" custLinFactNeighborY="527"/>
      <dgm:spPr/>
    </dgm:pt>
    <dgm:pt modelId="{322B4D0A-EDC2-46AC-9FBC-AC814672625F}" type="pres">
      <dgm:prSet presAssocID="{E9DD56EC-FE82-4E53-B908-7B2BAD2256DA}" presName="textNode" presStyleLbl="bgShp" presStyleIdx="0" presStyleCnt="3"/>
      <dgm:spPr/>
    </dgm:pt>
    <dgm:pt modelId="{F8B4575F-BE0F-4312-BFC6-5F176B516E11}" type="pres">
      <dgm:prSet presAssocID="{E9DD56EC-FE82-4E53-B908-7B2BAD2256DA}" presName="compChildNode" presStyleCnt="0"/>
      <dgm:spPr/>
    </dgm:pt>
    <dgm:pt modelId="{79DBC56F-F7A2-4C46-B35F-B7F51F170C02}" type="pres">
      <dgm:prSet presAssocID="{E9DD56EC-FE82-4E53-B908-7B2BAD2256DA}" presName="theInnerList" presStyleCnt="0"/>
      <dgm:spPr/>
    </dgm:pt>
    <dgm:pt modelId="{AAF0CA09-B347-435C-BA49-100BCA849894}" type="pres">
      <dgm:prSet presAssocID="{1D0031F9-1605-4811-85F1-52BF198F45BF}" presName="childNode" presStyleLbl="node1" presStyleIdx="0" presStyleCnt="3">
        <dgm:presLayoutVars>
          <dgm:bulletEnabled val="1"/>
        </dgm:presLayoutVars>
      </dgm:prSet>
      <dgm:spPr/>
    </dgm:pt>
    <dgm:pt modelId="{4F2C2913-5F75-48F5-8B57-4912C8CE76DA}" type="pres">
      <dgm:prSet presAssocID="{E9DD56EC-FE82-4E53-B908-7B2BAD2256DA}" presName="aSpace" presStyleCnt="0"/>
      <dgm:spPr/>
    </dgm:pt>
    <dgm:pt modelId="{4BFE898B-5DB8-424D-9AF2-95B4A7C76466}" type="pres">
      <dgm:prSet presAssocID="{C39F697D-1561-42BE-B511-597FB090D069}" presName="compNode" presStyleCnt="0"/>
      <dgm:spPr/>
    </dgm:pt>
    <dgm:pt modelId="{7222A2D6-CAC8-45DC-A8F8-0CCA9FA192A7}" type="pres">
      <dgm:prSet presAssocID="{C39F697D-1561-42BE-B511-597FB090D069}" presName="aNode" presStyleLbl="bgShp" presStyleIdx="1" presStyleCnt="3"/>
      <dgm:spPr/>
    </dgm:pt>
    <dgm:pt modelId="{04C4C76C-4710-4DBD-8FDE-75AF05FC669D}" type="pres">
      <dgm:prSet presAssocID="{C39F697D-1561-42BE-B511-597FB090D069}" presName="textNode" presStyleLbl="bgShp" presStyleIdx="1" presStyleCnt="3"/>
      <dgm:spPr/>
    </dgm:pt>
    <dgm:pt modelId="{ED610B59-C000-4480-8F94-4A65049D757F}" type="pres">
      <dgm:prSet presAssocID="{C39F697D-1561-42BE-B511-597FB090D069}" presName="compChildNode" presStyleCnt="0"/>
      <dgm:spPr/>
    </dgm:pt>
    <dgm:pt modelId="{1A2825F6-A27C-4131-B12F-9B43B97D9F75}" type="pres">
      <dgm:prSet presAssocID="{C39F697D-1561-42BE-B511-597FB090D069}" presName="theInnerList" presStyleCnt="0"/>
      <dgm:spPr/>
    </dgm:pt>
    <dgm:pt modelId="{6390A2E0-DB41-4993-A778-5EED47770771}" type="pres">
      <dgm:prSet presAssocID="{B1B62567-53D1-4872-A0D9-D1A9252C95A1}" presName="childNode" presStyleLbl="node1" presStyleIdx="1" presStyleCnt="3">
        <dgm:presLayoutVars>
          <dgm:bulletEnabled val="1"/>
        </dgm:presLayoutVars>
      </dgm:prSet>
      <dgm:spPr/>
    </dgm:pt>
    <dgm:pt modelId="{F3E53DF7-5668-4A41-BE89-7B2D0E230E8B}" type="pres">
      <dgm:prSet presAssocID="{C39F697D-1561-42BE-B511-597FB090D069}" presName="aSpace" presStyleCnt="0"/>
      <dgm:spPr/>
    </dgm:pt>
    <dgm:pt modelId="{63DD3CA0-DB7B-4D45-B574-EAEF204F98D0}" type="pres">
      <dgm:prSet presAssocID="{A58DF975-94D8-4D94-B89B-2C08B4025CF6}" presName="compNode" presStyleCnt="0"/>
      <dgm:spPr/>
    </dgm:pt>
    <dgm:pt modelId="{FA2FEF9E-09BC-4A4B-80F4-23780000E09F}" type="pres">
      <dgm:prSet presAssocID="{A58DF975-94D8-4D94-B89B-2C08B4025CF6}" presName="aNode" presStyleLbl="bgShp" presStyleIdx="2" presStyleCnt="3"/>
      <dgm:spPr/>
    </dgm:pt>
    <dgm:pt modelId="{EC2FEA27-7505-46B7-9299-9436284DA8D9}" type="pres">
      <dgm:prSet presAssocID="{A58DF975-94D8-4D94-B89B-2C08B4025CF6}" presName="textNode" presStyleLbl="bgShp" presStyleIdx="2" presStyleCnt="3"/>
      <dgm:spPr/>
    </dgm:pt>
    <dgm:pt modelId="{C969C51D-16A9-47DF-862D-C143AE75FA0A}" type="pres">
      <dgm:prSet presAssocID="{A58DF975-94D8-4D94-B89B-2C08B4025CF6}" presName="compChildNode" presStyleCnt="0"/>
      <dgm:spPr/>
    </dgm:pt>
    <dgm:pt modelId="{0282EB07-B793-441C-989A-1C8B77858C0A}" type="pres">
      <dgm:prSet presAssocID="{A58DF975-94D8-4D94-B89B-2C08B4025CF6}" presName="theInnerList" presStyleCnt="0"/>
      <dgm:spPr/>
    </dgm:pt>
    <dgm:pt modelId="{DC4AFB6E-B9A2-4081-BBC1-FF393F6664DE}" type="pres">
      <dgm:prSet presAssocID="{E812FE3F-F21A-4588-A2DC-CC955A034975}" presName="childNode" presStyleLbl="node1" presStyleIdx="2" presStyleCnt="3">
        <dgm:presLayoutVars>
          <dgm:bulletEnabled val="1"/>
        </dgm:presLayoutVars>
      </dgm:prSet>
      <dgm:spPr/>
    </dgm:pt>
  </dgm:ptLst>
  <dgm:cxnLst>
    <dgm:cxn modelId="{5955430D-90BC-4696-974F-7BEC7AD0D456}" type="presOf" srcId="{C39F697D-1561-42BE-B511-597FB090D069}" destId="{7222A2D6-CAC8-45DC-A8F8-0CCA9FA192A7}" srcOrd="0" destOrd="0" presId="urn:microsoft.com/office/officeart/2005/8/layout/lProcess2"/>
    <dgm:cxn modelId="{CB972B31-883E-4C4C-AA6D-F5ADE238BFCE}" type="presOf" srcId="{A58DF975-94D8-4D94-B89B-2C08B4025CF6}" destId="{FA2FEF9E-09BC-4A4B-80F4-23780000E09F}" srcOrd="0" destOrd="0" presId="urn:microsoft.com/office/officeart/2005/8/layout/lProcess2"/>
    <dgm:cxn modelId="{12B2883A-0C36-41F7-A45E-BB2AA08055E1}" type="presOf" srcId="{1D0031F9-1605-4811-85F1-52BF198F45BF}" destId="{AAF0CA09-B347-435C-BA49-100BCA849894}" srcOrd="0" destOrd="0" presId="urn:microsoft.com/office/officeart/2005/8/layout/lProcess2"/>
    <dgm:cxn modelId="{EA966D3D-CC52-4090-81D6-7FC45FF3AB9B}" srcId="{C39F697D-1561-42BE-B511-597FB090D069}" destId="{B1B62567-53D1-4872-A0D9-D1A9252C95A1}" srcOrd="0" destOrd="0" parTransId="{E566F4D6-50EE-4CE9-9429-92D1199944CF}" sibTransId="{270F6F75-5071-4EC8-B624-527B22FA1519}"/>
    <dgm:cxn modelId="{8893AC42-8F8A-4439-8168-286C158D21AC}" srcId="{67D380F6-D9F3-40EC-8B1E-00335B66D592}" destId="{C39F697D-1561-42BE-B511-597FB090D069}" srcOrd="1" destOrd="0" parTransId="{B5405002-7BEA-4E86-A763-5042689111BD}" sibTransId="{EAF4D797-A7C3-4442-A236-E8DA14752796}"/>
    <dgm:cxn modelId="{7FDEA644-BE48-4E34-9B7D-6CBB48DCA06B}" type="presOf" srcId="{E9DD56EC-FE82-4E53-B908-7B2BAD2256DA}" destId="{322B4D0A-EDC2-46AC-9FBC-AC814672625F}" srcOrd="1" destOrd="0" presId="urn:microsoft.com/office/officeart/2005/8/layout/lProcess2"/>
    <dgm:cxn modelId="{E9609D73-40A0-400F-8FE3-4D5A73AEF7F0}" srcId="{67D380F6-D9F3-40EC-8B1E-00335B66D592}" destId="{E9DD56EC-FE82-4E53-B908-7B2BAD2256DA}" srcOrd="0" destOrd="0" parTransId="{D41CA0CC-D496-44E3-9614-41BC17E951D0}" sibTransId="{D6DD451C-C066-4A95-9161-4EC4EE13417F}"/>
    <dgm:cxn modelId="{C42FC878-B2F6-48F5-8786-6AD77DE11279}" srcId="{67D380F6-D9F3-40EC-8B1E-00335B66D592}" destId="{A58DF975-94D8-4D94-B89B-2C08B4025CF6}" srcOrd="2" destOrd="0" parTransId="{2A8C8245-B599-46E1-91B7-67C2000A1CF4}" sibTransId="{8F3895B7-7246-4CFD-BFED-34A904444438}"/>
    <dgm:cxn modelId="{9646F17D-9E19-4BDF-811A-005056448BF3}" srcId="{E9DD56EC-FE82-4E53-B908-7B2BAD2256DA}" destId="{1D0031F9-1605-4811-85F1-52BF198F45BF}" srcOrd="0" destOrd="0" parTransId="{EB850FEF-847C-4B69-B2B6-84FEF5F546F2}" sibTransId="{12EEC21B-5632-427A-8D24-7E3CD87DEFB6}"/>
    <dgm:cxn modelId="{B5617F9D-0555-4CB0-9596-2AC921FFBF37}" type="presOf" srcId="{C39F697D-1561-42BE-B511-597FB090D069}" destId="{04C4C76C-4710-4DBD-8FDE-75AF05FC669D}" srcOrd="1" destOrd="0" presId="urn:microsoft.com/office/officeart/2005/8/layout/lProcess2"/>
    <dgm:cxn modelId="{05EFD9AB-4721-4CEE-B8F9-D529CDD91F32}" type="presOf" srcId="{E9DD56EC-FE82-4E53-B908-7B2BAD2256DA}" destId="{5BCB0600-506D-46AD-9581-60B4D62AF219}" srcOrd="0" destOrd="0" presId="urn:microsoft.com/office/officeart/2005/8/layout/lProcess2"/>
    <dgm:cxn modelId="{918FCFD8-709B-4636-BDC2-C9CC3FD5F9C1}" type="presOf" srcId="{B1B62567-53D1-4872-A0D9-D1A9252C95A1}" destId="{6390A2E0-DB41-4993-A778-5EED47770771}" srcOrd="0" destOrd="0" presId="urn:microsoft.com/office/officeart/2005/8/layout/lProcess2"/>
    <dgm:cxn modelId="{A20415DD-7EF0-40E4-81B7-E16F4B8C489A}" type="presOf" srcId="{E812FE3F-F21A-4588-A2DC-CC955A034975}" destId="{DC4AFB6E-B9A2-4081-BBC1-FF393F6664DE}" srcOrd="0" destOrd="0" presId="urn:microsoft.com/office/officeart/2005/8/layout/lProcess2"/>
    <dgm:cxn modelId="{6D5D0AE6-20D3-40B3-8BAA-A4969DBDE3DA}" type="presOf" srcId="{A58DF975-94D8-4D94-B89B-2C08B4025CF6}" destId="{EC2FEA27-7505-46B7-9299-9436284DA8D9}" srcOrd="1" destOrd="0" presId="urn:microsoft.com/office/officeart/2005/8/layout/lProcess2"/>
    <dgm:cxn modelId="{603A0CE7-ABCA-4C85-B893-6F03E601769F}" type="presOf" srcId="{67D380F6-D9F3-40EC-8B1E-00335B66D592}" destId="{1D23B27C-5031-4FA6-8E85-8FA9B7644361}" srcOrd="0" destOrd="0" presId="urn:microsoft.com/office/officeart/2005/8/layout/lProcess2"/>
    <dgm:cxn modelId="{2F5461EA-7D9C-45CB-B07E-C181887371FB}" srcId="{A58DF975-94D8-4D94-B89B-2C08B4025CF6}" destId="{E812FE3F-F21A-4588-A2DC-CC955A034975}" srcOrd="0" destOrd="0" parTransId="{46F5D0AC-6D84-49DE-9F19-A46102A569E5}" sibTransId="{A379FC3C-6812-4F70-8099-127146463024}"/>
    <dgm:cxn modelId="{D4AFC831-8189-44D8-9C31-8253C756DBA0}" type="presParOf" srcId="{1D23B27C-5031-4FA6-8E85-8FA9B7644361}" destId="{305E1E4F-4D4F-4B00-AD94-459EC99A83C5}" srcOrd="0" destOrd="0" presId="urn:microsoft.com/office/officeart/2005/8/layout/lProcess2"/>
    <dgm:cxn modelId="{D76875AD-70C1-4488-8514-9092CFDA8C80}" type="presParOf" srcId="{305E1E4F-4D4F-4B00-AD94-459EC99A83C5}" destId="{5BCB0600-506D-46AD-9581-60B4D62AF219}" srcOrd="0" destOrd="0" presId="urn:microsoft.com/office/officeart/2005/8/layout/lProcess2"/>
    <dgm:cxn modelId="{5DDC66AE-5439-431F-BA30-400DC3265CB6}" type="presParOf" srcId="{305E1E4F-4D4F-4B00-AD94-459EC99A83C5}" destId="{322B4D0A-EDC2-46AC-9FBC-AC814672625F}" srcOrd="1" destOrd="0" presId="urn:microsoft.com/office/officeart/2005/8/layout/lProcess2"/>
    <dgm:cxn modelId="{EFA56B28-8C5B-450A-8108-61BE8D726348}" type="presParOf" srcId="{305E1E4F-4D4F-4B00-AD94-459EC99A83C5}" destId="{F8B4575F-BE0F-4312-BFC6-5F176B516E11}" srcOrd="2" destOrd="0" presId="urn:microsoft.com/office/officeart/2005/8/layout/lProcess2"/>
    <dgm:cxn modelId="{783AF66E-5217-4D89-A139-E27C1EE17390}" type="presParOf" srcId="{F8B4575F-BE0F-4312-BFC6-5F176B516E11}" destId="{79DBC56F-F7A2-4C46-B35F-B7F51F170C02}" srcOrd="0" destOrd="0" presId="urn:microsoft.com/office/officeart/2005/8/layout/lProcess2"/>
    <dgm:cxn modelId="{BF82E023-FBBF-448B-8AE2-D00B3FC3C19A}" type="presParOf" srcId="{79DBC56F-F7A2-4C46-B35F-B7F51F170C02}" destId="{AAF0CA09-B347-435C-BA49-100BCA849894}" srcOrd="0" destOrd="0" presId="urn:microsoft.com/office/officeart/2005/8/layout/lProcess2"/>
    <dgm:cxn modelId="{7A93DE7E-BFED-4B54-B0ED-44BFD8F77433}" type="presParOf" srcId="{1D23B27C-5031-4FA6-8E85-8FA9B7644361}" destId="{4F2C2913-5F75-48F5-8B57-4912C8CE76DA}" srcOrd="1" destOrd="0" presId="urn:microsoft.com/office/officeart/2005/8/layout/lProcess2"/>
    <dgm:cxn modelId="{B84856F3-081C-4125-95FC-78F35F3BCAEF}" type="presParOf" srcId="{1D23B27C-5031-4FA6-8E85-8FA9B7644361}" destId="{4BFE898B-5DB8-424D-9AF2-95B4A7C76466}" srcOrd="2" destOrd="0" presId="urn:microsoft.com/office/officeart/2005/8/layout/lProcess2"/>
    <dgm:cxn modelId="{AB71CA62-F9A6-4500-99C5-1363345A01D7}" type="presParOf" srcId="{4BFE898B-5DB8-424D-9AF2-95B4A7C76466}" destId="{7222A2D6-CAC8-45DC-A8F8-0CCA9FA192A7}" srcOrd="0" destOrd="0" presId="urn:microsoft.com/office/officeart/2005/8/layout/lProcess2"/>
    <dgm:cxn modelId="{31B98B36-2A58-4508-A1D0-B5DF5F6DA305}" type="presParOf" srcId="{4BFE898B-5DB8-424D-9AF2-95B4A7C76466}" destId="{04C4C76C-4710-4DBD-8FDE-75AF05FC669D}" srcOrd="1" destOrd="0" presId="urn:microsoft.com/office/officeart/2005/8/layout/lProcess2"/>
    <dgm:cxn modelId="{D248DBA7-3BCD-4CB8-9F6F-FF160ACEF03D}" type="presParOf" srcId="{4BFE898B-5DB8-424D-9AF2-95B4A7C76466}" destId="{ED610B59-C000-4480-8F94-4A65049D757F}" srcOrd="2" destOrd="0" presId="urn:microsoft.com/office/officeart/2005/8/layout/lProcess2"/>
    <dgm:cxn modelId="{5255FFE7-A27A-4EA7-A631-00F5720C3764}" type="presParOf" srcId="{ED610B59-C000-4480-8F94-4A65049D757F}" destId="{1A2825F6-A27C-4131-B12F-9B43B97D9F75}" srcOrd="0" destOrd="0" presId="urn:microsoft.com/office/officeart/2005/8/layout/lProcess2"/>
    <dgm:cxn modelId="{5D86F334-ABF2-473C-9BC1-A95C763C98AB}" type="presParOf" srcId="{1A2825F6-A27C-4131-B12F-9B43B97D9F75}" destId="{6390A2E0-DB41-4993-A778-5EED47770771}" srcOrd="0" destOrd="0" presId="urn:microsoft.com/office/officeart/2005/8/layout/lProcess2"/>
    <dgm:cxn modelId="{B03EE1A0-99B9-4412-82A6-9DE2863BD93C}" type="presParOf" srcId="{1D23B27C-5031-4FA6-8E85-8FA9B7644361}" destId="{F3E53DF7-5668-4A41-BE89-7B2D0E230E8B}" srcOrd="3" destOrd="0" presId="urn:microsoft.com/office/officeart/2005/8/layout/lProcess2"/>
    <dgm:cxn modelId="{4CBB52D3-6C76-406A-ABBB-C0F52EDB796D}" type="presParOf" srcId="{1D23B27C-5031-4FA6-8E85-8FA9B7644361}" destId="{63DD3CA0-DB7B-4D45-B574-EAEF204F98D0}" srcOrd="4" destOrd="0" presId="urn:microsoft.com/office/officeart/2005/8/layout/lProcess2"/>
    <dgm:cxn modelId="{4C415525-A5CF-4E12-8694-BBC1829E55E3}" type="presParOf" srcId="{63DD3CA0-DB7B-4D45-B574-EAEF204F98D0}" destId="{FA2FEF9E-09BC-4A4B-80F4-23780000E09F}" srcOrd="0" destOrd="0" presId="urn:microsoft.com/office/officeart/2005/8/layout/lProcess2"/>
    <dgm:cxn modelId="{26173FED-075C-46C7-9AB6-B47DAE5426DB}" type="presParOf" srcId="{63DD3CA0-DB7B-4D45-B574-EAEF204F98D0}" destId="{EC2FEA27-7505-46B7-9299-9436284DA8D9}" srcOrd="1" destOrd="0" presId="urn:microsoft.com/office/officeart/2005/8/layout/lProcess2"/>
    <dgm:cxn modelId="{5FC41124-0A8E-4956-8428-CA4A9D0CA231}" type="presParOf" srcId="{63DD3CA0-DB7B-4D45-B574-EAEF204F98D0}" destId="{C969C51D-16A9-47DF-862D-C143AE75FA0A}" srcOrd="2" destOrd="0" presId="urn:microsoft.com/office/officeart/2005/8/layout/lProcess2"/>
    <dgm:cxn modelId="{63561436-58AF-4C48-8FDA-6E97A4B989D9}" type="presParOf" srcId="{C969C51D-16A9-47DF-862D-C143AE75FA0A}" destId="{0282EB07-B793-441C-989A-1C8B77858C0A}" srcOrd="0" destOrd="0" presId="urn:microsoft.com/office/officeart/2005/8/layout/lProcess2"/>
    <dgm:cxn modelId="{8059EDE4-E11F-4149-8BEE-27DE75804C7B}" type="presParOf" srcId="{0282EB07-B793-441C-989A-1C8B77858C0A}" destId="{DC4AFB6E-B9A2-4081-BBC1-FF393F6664DE}" srcOrd="0"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CA48F8-C9FE-4805-B286-A1F1571CAAC5}" type="doc">
      <dgm:prSet loTypeId="urn:microsoft.com/office/officeart/2005/8/layout/pyramid1" loCatId="pyramid" qsTypeId="urn:microsoft.com/office/officeart/2005/8/quickstyle/simple1" qsCatId="simple" csTypeId="urn:microsoft.com/office/officeart/2005/8/colors/colorful1" csCatId="colorful" phldr="1"/>
      <dgm:spPr/>
    </dgm:pt>
    <dgm:pt modelId="{EEB06E0F-A1A3-4211-9B1E-4C1C4C8DD1BF}">
      <dgm:prSet phldrT="[Text]" custT="1"/>
      <dgm:spPr/>
      <dgm:t>
        <a:bodyPr/>
        <a:lstStyle/>
        <a:p>
          <a:endParaRPr lang="en-GB" sz="1800" b="1" dirty="0">
            <a:solidFill>
              <a:schemeClr val="bg1"/>
            </a:solidFill>
          </a:endParaRPr>
        </a:p>
        <a:p>
          <a:r>
            <a:rPr lang="en-GB" sz="1800" b="1" dirty="0">
              <a:solidFill>
                <a:schemeClr val="bg1"/>
              </a:solidFill>
            </a:rPr>
            <a:t>Wave</a:t>
          </a:r>
        </a:p>
        <a:p>
          <a:r>
            <a:rPr lang="en-GB" sz="1800" b="1" dirty="0">
              <a:solidFill>
                <a:schemeClr val="bg1"/>
              </a:solidFill>
            </a:rPr>
            <a:t> </a:t>
          </a:r>
          <a:r>
            <a:rPr lang="en-GB" sz="2000" b="1" dirty="0">
              <a:solidFill>
                <a:schemeClr val="bg1"/>
              </a:solidFill>
            </a:rPr>
            <a:t>3</a:t>
          </a:r>
        </a:p>
        <a:p>
          <a:r>
            <a:rPr lang="en-GB" sz="1600" dirty="0">
              <a:solidFill>
                <a:schemeClr val="bg1"/>
              </a:solidFill>
            </a:rPr>
            <a:t>personalised </a:t>
          </a:r>
        </a:p>
        <a:p>
          <a:r>
            <a:rPr lang="en-GB" sz="1600" dirty="0">
              <a:solidFill>
                <a:schemeClr val="bg1"/>
              </a:solidFill>
            </a:rPr>
            <a:t>interventions</a:t>
          </a:r>
        </a:p>
      </dgm:t>
    </dgm:pt>
    <dgm:pt modelId="{A4B66B75-0FC0-4609-944E-CA02E25164E0}" type="parTrans" cxnId="{3F24C973-4D44-49FD-81EF-63C9C8F2F0CD}">
      <dgm:prSet/>
      <dgm:spPr/>
      <dgm:t>
        <a:bodyPr/>
        <a:lstStyle/>
        <a:p>
          <a:endParaRPr lang="en-GB"/>
        </a:p>
      </dgm:t>
    </dgm:pt>
    <dgm:pt modelId="{E8E70EB4-CB02-4047-B708-9D7B1CA7EF7C}" type="sibTrans" cxnId="{3F24C973-4D44-49FD-81EF-63C9C8F2F0CD}">
      <dgm:prSet/>
      <dgm:spPr/>
      <dgm:t>
        <a:bodyPr/>
        <a:lstStyle/>
        <a:p>
          <a:endParaRPr lang="en-GB"/>
        </a:p>
      </dgm:t>
    </dgm:pt>
    <dgm:pt modelId="{269EB434-33AC-48A4-AC0F-7810F742A017}">
      <dgm:prSet phldrT="[Text]" custT="1"/>
      <dgm:spPr/>
      <dgm:t>
        <a:bodyPr/>
        <a:lstStyle/>
        <a:p>
          <a:r>
            <a:rPr lang="en-GB" sz="2000" b="1" dirty="0">
              <a:solidFill>
                <a:schemeClr val="bg1"/>
              </a:solidFill>
            </a:rPr>
            <a:t>Wave 2</a:t>
          </a:r>
        </a:p>
        <a:p>
          <a:r>
            <a:rPr lang="en-GB" sz="1800" b="0" dirty="0">
              <a:solidFill>
                <a:schemeClr val="bg1"/>
              </a:solidFill>
            </a:rPr>
            <a:t>additional interventions to enable children to work at age-related expectations or above</a:t>
          </a:r>
        </a:p>
      </dgm:t>
    </dgm:pt>
    <dgm:pt modelId="{DA75FF80-146F-4CF6-9EA4-0D811789AF5C}" type="parTrans" cxnId="{8AF3F47B-7CDE-4191-A8A3-C51FAEA6B717}">
      <dgm:prSet/>
      <dgm:spPr/>
      <dgm:t>
        <a:bodyPr/>
        <a:lstStyle/>
        <a:p>
          <a:endParaRPr lang="en-GB"/>
        </a:p>
      </dgm:t>
    </dgm:pt>
    <dgm:pt modelId="{5E846036-09A8-4E3E-8CD5-3DB645648C77}" type="sibTrans" cxnId="{8AF3F47B-7CDE-4191-A8A3-C51FAEA6B717}">
      <dgm:prSet/>
      <dgm:spPr/>
      <dgm:t>
        <a:bodyPr/>
        <a:lstStyle/>
        <a:p>
          <a:endParaRPr lang="en-GB"/>
        </a:p>
      </dgm:t>
    </dgm:pt>
    <dgm:pt modelId="{8D0B2964-1D24-420D-9EDC-A6976512A8ED}">
      <dgm:prSet phldrT="[Text]" custT="1"/>
      <dgm:spPr/>
      <dgm:t>
        <a:bodyPr/>
        <a:lstStyle/>
        <a:p>
          <a:r>
            <a:rPr lang="en-GB" sz="2000" b="1" dirty="0">
              <a:solidFill>
                <a:schemeClr val="bg1"/>
              </a:solidFill>
            </a:rPr>
            <a:t>Wave 1</a:t>
          </a:r>
        </a:p>
        <a:p>
          <a:r>
            <a:rPr lang="en-GB" sz="1800" b="0" dirty="0">
              <a:solidFill>
                <a:schemeClr val="bg1"/>
              </a:solidFill>
            </a:rPr>
            <a:t>inclusive, quality teaching for all which take into account the needs of </a:t>
          </a:r>
          <a:r>
            <a:rPr lang="en-GB" sz="1800" b="1" dirty="0">
              <a:solidFill>
                <a:schemeClr val="bg1"/>
              </a:solidFill>
            </a:rPr>
            <a:t>all children</a:t>
          </a:r>
          <a:r>
            <a:rPr lang="en-GB" sz="1800" b="0" dirty="0">
              <a:solidFill>
                <a:schemeClr val="bg1"/>
              </a:solidFill>
            </a:rPr>
            <a:t> in the classroom </a:t>
          </a:r>
        </a:p>
      </dgm:t>
    </dgm:pt>
    <dgm:pt modelId="{56D90CC1-013B-4429-8B79-E4F52AD40457}" type="parTrans" cxnId="{A432E586-16C5-4CCE-9F00-4AE09704C3E3}">
      <dgm:prSet/>
      <dgm:spPr/>
      <dgm:t>
        <a:bodyPr/>
        <a:lstStyle/>
        <a:p>
          <a:endParaRPr lang="en-GB"/>
        </a:p>
      </dgm:t>
    </dgm:pt>
    <dgm:pt modelId="{4DC04013-7850-410C-A954-383017B9FF81}" type="sibTrans" cxnId="{A432E586-16C5-4CCE-9F00-4AE09704C3E3}">
      <dgm:prSet/>
      <dgm:spPr/>
      <dgm:t>
        <a:bodyPr/>
        <a:lstStyle/>
        <a:p>
          <a:endParaRPr lang="en-GB"/>
        </a:p>
      </dgm:t>
    </dgm:pt>
    <dgm:pt modelId="{A5278ACF-4B4A-4D81-90D9-AF944B37D571}" type="pres">
      <dgm:prSet presAssocID="{94CA48F8-C9FE-4805-B286-A1F1571CAAC5}" presName="Name0" presStyleCnt="0">
        <dgm:presLayoutVars>
          <dgm:dir/>
          <dgm:animLvl val="lvl"/>
          <dgm:resizeHandles val="exact"/>
        </dgm:presLayoutVars>
      </dgm:prSet>
      <dgm:spPr/>
    </dgm:pt>
    <dgm:pt modelId="{9EC40DE5-9A1A-46E7-BDC5-B17A0867E060}" type="pres">
      <dgm:prSet presAssocID="{EEB06E0F-A1A3-4211-9B1E-4C1C4C8DD1BF}" presName="Name8" presStyleCnt="0"/>
      <dgm:spPr/>
    </dgm:pt>
    <dgm:pt modelId="{BA730508-6FF3-4161-979D-F59F2BFBF4C2}" type="pres">
      <dgm:prSet presAssocID="{EEB06E0F-A1A3-4211-9B1E-4C1C4C8DD1BF}" presName="level" presStyleLbl="node1" presStyleIdx="0" presStyleCnt="3">
        <dgm:presLayoutVars>
          <dgm:chMax val="1"/>
          <dgm:bulletEnabled val="1"/>
        </dgm:presLayoutVars>
      </dgm:prSet>
      <dgm:spPr/>
    </dgm:pt>
    <dgm:pt modelId="{C7BC79C6-C2E0-48CD-B348-BC0867282569}" type="pres">
      <dgm:prSet presAssocID="{EEB06E0F-A1A3-4211-9B1E-4C1C4C8DD1BF}" presName="levelTx" presStyleLbl="revTx" presStyleIdx="0" presStyleCnt="0">
        <dgm:presLayoutVars>
          <dgm:chMax val="1"/>
          <dgm:bulletEnabled val="1"/>
        </dgm:presLayoutVars>
      </dgm:prSet>
      <dgm:spPr/>
    </dgm:pt>
    <dgm:pt modelId="{96A7773F-DDFD-4BD7-B14A-D849447D29F7}" type="pres">
      <dgm:prSet presAssocID="{269EB434-33AC-48A4-AC0F-7810F742A017}" presName="Name8" presStyleCnt="0"/>
      <dgm:spPr/>
    </dgm:pt>
    <dgm:pt modelId="{99452B48-FF2E-4D49-B749-5CC21EB5E662}" type="pres">
      <dgm:prSet presAssocID="{269EB434-33AC-48A4-AC0F-7810F742A017}" presName="level" presStyleLbl="node1" presStyleIdx="1" presStyleCnt="3">
        <dgm:presLayoutVars>
          <dgm:chMax val="1"/>
          <dgm:bulletEnabled val="1"/>
        </dgm:presLayoutVars>
      </dgm:prSet>
      <dgm:spPr/>
    </dgm:pt>
    <dgm:pt modelId="{91073EF9-9556-4125-AE57-4C58BD99A9D6}" type="pres">
      <dgm:prSet presAssocID="{269EB434-33AC-48A4-AC0F-7810F742A017}" presName="levelTx" presStyleLbl="revTx" presStyleIdx="0" presStyleCnt="0">
        <dgm:presLayoutVars>
          <dgm:chMax val="1"/>
          <dgm:bulletEnabled val="1"/>
        </dgm:presLayoutVars>
      </dgm:prSet>
      <dgm:spPr/>
    </dgm:pt>
    <dgm:pt modelId="{2E8F20D0-E5D4-469B-A30A-54730A870A19}" type="pres">
      <dgm:prSet presAssocID="{8D0B2964-1D24-420D-9EDC-A6976512A8ED}" presName="Name8" presStyleCnt="0"/>
      <dgm:spPr/>
    </dgm:pt>
    <dgm:pt modelId="{AA7FBDFE-0B20-4D89-804B-DE72B6A15FAC}" type="pres">
      <dgm:prSet presAssocID="{8D0B2964-1D24-420D-9EDC-A6976512A8ED}" presName="level" presStyleLbl="node1" presStyleIdx="2" presStyleCnt="3" custLinFactNeighborX="4297" custLinFactNeighborY="24609">
        <dgm:presLayoutVars>
          <dgm:chMax val="1"/>
          <dgm:bulletEnabled val="1"/>
        </dgm:presLayoutVars>
      </dgm:prSet>
      <dgm:spPr/>
    </dgm:pt>
    <dgm:pt modelId="{AD70D757-E6F6-4769-92CB-89EC2E6DACFD}" type="pres">
      <dgm:prSet presAssocID="{8D0B2964-1D24-420D-9EDC-A6976512A8ED}" presName="levelTx" presStyleLbl="revTx" presStyleIdx="0" presStyleCnt="0">
        <dgm:presLayoutVars>
          <dgm:chMax val="1"/>
          <dgm:bulletEnabled val="1"/>
        </dgm:presLayoutVars>
      </dgm:prSet>
      <dgm:spPr/>
    </dgm:pt>
  </dgm:ptLst>
  <dgm:cxnLst>
    <dgm:cxn modelId="{A8751315-807C-444A-8855-A1438AFA6976}" type="presOf" srcId="{EEB06E0F-A1A3-4211-9B1E-4C1C4C8DD1BF}" destId="{C7BC79C6-C2E0-48CD-B348-BC0867282569}" srcOrd="1" destOrd="0" presId="urn:microsoft.com/office/officeart/2005/8/layout/pyramid1"/>
    <dgm:cxn modelId="{0D2F7A46-C7B4-4233-9EAE-DEB4AD109CB7}" type="presOf" srcId="{8D0B2964-1D24-420D-9EDC-A6976512A8ED}" destId="{AD70D757-E6F6-4769-92CB-89EC2E6DACFD}" srcOrd="1" destOrd="0" presId="urn:microsoft.com/office/officeart/2005/8/layout/pyramid1"/>
    <dgm:cxn modelId="{B913896D-AB41-407B-AE62-14C9A4A150B9}" type="presOf" srcId="{269EB434-33AC-48A4-AC0F-7810F742A017}" destId="{91073EF9-9556-4125-AE57-4C58BD99A9D6}" srcOrd="1" destOrd="0" presId="urn:microsoft.com/office/officeart/2005/8/layout/pyramid1"/>
    <dgm:cxn modelId="{3F24C973-4D44-49FD-81EF-63C9C8F2F0CD}" srcId="{94CA48F8-C9FE-4805-B286-A1F1571CAAC5}" destId="{EEB06E0F-A1A3-4211-9B1E-4C1C4C8DD1BF}" srcOrd="0" destOrd="0" parTransId="{A4B66B75-0FC0-4609-944E-CA02E25164E0}" sibTransId="{E8E70EB4-CB02-4047-B708-9D7B1CA7EF7C}"/>
    <dgm:cxn modelId="{8AF3F47B-7CDE-4191-A8A3-C51FAEA6B717}" srcId="{94CA48F8-C9FE-4805-B286-A1F1571CAAC5}" destId="{269EB434-33AC-48A4-AC0F-7810F742A017}" srcOrd="1" destOrd="0" parTransId="{DA75FF80-146F-4CF6-9EA4-0D811789AF5C}" sibTransId="{5E846036-09A8-4E3E-8CD5-3DB645648C77}"/>
    <dgm:cxn modelId="{A432E586-16C5-4CCE-9F00-4AE09704C3E3}" srcId="{94CA48F8-C9FE-4805-B286-A1F1571CAAC5}" destId="{8D0B2964-1D24-420D-9EDC-A6976512A8ED}" srcOrd="2" destOrd="0" parTransId="{56D90CC1-013B-4429-8B79-E4F52AD40457}" sibTransId="{4DC04013-7850-410C-A954-383017B9FF81}"/>
    <dgm:cxn modelId="{017EE694-2C52-4A39-94FE-EB205537FBF8}" type="presOf" srcId="{94CA48F8-C9FE-4805-B286-A1F1571CAAC5}" destId="{A5278ACF-4B4A-4D81-90D9-AF944B37D571}" srcOrd="0" destOrd="0" presId="urn:microsoft.com/office/officeart/2005/8/layout/pyramid1"/>
    <dgm:cxn modelId="{93B66DCF-CDAF-4CFE-8296-FDD1E9D45CEE}" type="presOf" srcId="{8D0B2964-1D24-420D-9EDC-A6976512A8ED}" destId="{AA7FBDFE-0B20-4D89-804B-DE72B6A15FAC}" srcOrd="0" destOrd="0" presId="urn:microsoft.com/office/officeart/2005/8/layout/pyramid1"/>
    <dgm:cxn modelId="{21D58ACF-AA70-4D67-BEF1-839875695F7E}" type="presOf" srcId="{EEB06E0F-A1A3-4211-9B1E-4C1C4C8DD1BF}" destId="{BA730508-6FF3-4161-979D-F59F2BFBF4C2}" srcOrd="0" destOrd="0" presId="urn:microsoft.com/office/officeart/2005/8/layout/pyramid1"/>
    <dgm:cxn modelId="{47646EF2-8E7E-42CA-9056-1AA19BEEA6E7}" type="presOf" srcId="{269EB434-33AC-48A4-AC0F-7810F742A017}" destId="{99452B48-FF2E-4D49-B749-5CC21EB5E662}" srcOrd="0" destOrd="0" presId="urn:microsoft.com/office/officeart/2005/8/layout/pyramid1"/>
    <dgm:cxn modelId="{04A11F21-BCF6-4E09-8637-AFD94F1608D6}" type="presParOf" srcId="{A5278ACF-4B4A-4D81-90D9-AF944B37D571}" destId="{9EC40DE5-9A1A-46E7-BDC5-B17A0867E060}" srcOrd="0" destOrd="0" presId="urn:microsoft.com/office/officeart/2005/8/layout/pyramid1"/>
    <dgm:cxn modelId="{078F9EAB-B260-4EA3-964C-175B2585E005}" type="presParOf" srcId="{9EC40DE5-9A1A-46E7-BDC5-B17A0867E060}" destId="{BA730508-6FF3-4161-979D-F59F2BFBF4C2}" srcOrd="0" destOrd="0" presId="urn:microsoft.com/office/officeart/2005/8/layout/pyramid1"/>
    <dgm:cxn modelId="{F96CE544-FBEC-4209-8260-45BF3C61EA18}" type="presParOf" srcId="{9EC40DE5-9A1A-46E7-BDC5-B17A0867E060}" destId="{C7BC79C6-C2E0-48CD-B348-BC0867282569}" srcOrd="1" destOrd="0" presId="urn:microsoft.com/office/officeart/2005/8/layout/pyramid1"/>
    <dgm:cxn modelId="{CC107AA5-870D-4B88-8058-600F332F25C2}" type="presParOf" srcId="{A5278ACF-4B4A-4D81-90D9-AF944B37D571}" destId="{96A7773F-DDFD-4BD7-B14A-D849447D29F7}" srcOrd="1" destOrd="0" presId="urn:microsoft.com/office/officeart/2005/8/layout/pyramid1"/>
    <dgm:cxn modelId="{A60A1F9F-DF30-4946-B7DE-419846219D97}" type="presParOf" srcId="{96A7773F-DDFD-4BD7-B14A-D849447D29F7}" destId="{99452B48-FF2E-4D49-B749-5CC21EB5E662}" srcOrd="0" destOrd="0" presId="urn:microsoft.com/office/officeart/2005/8/layout/pyramid1"/>
    <dgm:cxn modelId="{2B925EA2-8CDE-46BB-8152-58B08A30D94C}" type="presParOf" srcId="{96A7773F-DDFD-4BD7-B14A-D849447D29F7}" destId="{91073EF9-9556-4125-AE57-4C58BD99A9D6}" srcOrd="1" destOrd="0" presId="urn:microsoft.com/office/officeart/2005/8/layout/pyramid1"/>
    <dgm:cxn modelId="{52D0A863-84D5-482F-B5B5-E1FD69331876}" type="presParOf" srcId="{A5278ACF-4B4A-4D81-90D9-AF944B37D571}" destId="{2E8F20D0-E5D4-469B-A30A-54730A870A19}" srcOrd="2" destOrd="0" presId="urn:microsoft.com/office/officeart/2005/8/layout/pyramid1"/>
    <dgm:cxn modelId="{EB477FF2-1E40-4345-A010-86660F58E57F}" type="presParOf" srcId="{2E8F20D0-E5D4-469B-A30A-54730A870A19}" destId="{AA7FBDFE-0B20-4D89-804B-DE72B6A15FAC}" srcOrd="0" destOrd="0" presId="urn:microsoft.com/office/officeart/2005/8/layout/pyramid1"/>
    <dgm:cxn modelId="{8C8AA4E8-6BCC-4472-AB03-5D968EF6399D}" type="presParOf" srcId="{2E8F20D0-E5D4-469B-A30A-54730A870A19}" destId="{AD70D757-E6F6-4769-92CB-89EC2E6DACFD}"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F72F78-DB05-4BD1-9B18-A2086898B8A8}" type="doc">
      <dgm:prSet loTypeId="urn:microsoft.com/office/officeart/2008/layout/AlternatingHexagons" loCatId="list" qsTypeId="urn:microsoft.com/office/officeart/2005/8/quickstyle/simple1" qsCatId="simple" csTypeId="urn:microsoft.com/office/officeart/2005/8/colors/colorful1" csCatId="colorful" phldr="1"/>
      <dgm:spPr/>
      <dgm:t>
        <a:bodyPr/>
        <a:lstStyle/>
        <a:p>
          <a:endParaRPr lang="en-US"/>
        </a:p>
      </dgm:t>
    </dgm:pt>
    <dgm:pt modelId="{3FDB31D2-4C40-4FA4-9EF0-F541C7DB097D}">
      <dgm:prSet phldrT="[Text]"/>
      <dgm:spPr/>
      <dgm:t>
        <a:bodyPr/>
        <a:lstStyle/>
        <a:p>
          <a:r>
            <a:rPr lang="en-US" dirty="0" err="1"/>
            <a:t>behaviour</a:t>
          </a:r>
          <a:endParaRPr lang="en-US" dirty="0"/>
        </a:p>
      </dgm:t>
    </dgm:pt>
    <dgm:pt modelId="{BF25BF68-90F8-4810-AAE3-CC3853D3C6A4}" type="parTrans" cxnId="{56313A1E-1281-4C34-83D8-49595411DD3F}">
      <dgm:prSet/>
      <dgm:spPr/>
      <dgm:t>
        <a:bodyPr/>
        <a:lstStyle/>
        <a:p>
          <a:endParaRPr lang="en-US"/>
        </a:p>
      </dgm:t>
    </dgm:pt>
    <dgm:pt modelId="{B7A37935-AF61-4A2B-A251-3C50D8CB3F15}" type="sibTrans" cxnId="{56313A1E-1281-4C34-83D8-49595411DD3F}">
      <dgm:prSet/>
      <dgm:spPr/>
      <dgm:t>
        <a:bodyPr/>
        <a:lstStyle/>
        <a:p>
          <a:r>
            <a:rPr lang="en-US" dirty="0"/>
            <a:t>wellbeing</a:t>
          </a:r>
        </a:p>
      </dgm:t>
    </dgm:pt>
    <dgm:pt modelId="{9C04AC15-8CA8-49C4-ADC0-F4B6CE192803}">
      <dgm:prSet phldrT="[Text]"/>
      <dgm:spPr/>
      <dgm:t>
        <a:bodyPr/>
        <a:lstStyle/>
        <a:p>
          <a:r>
            <a:rPr lang="en-US" dirty="0"/>
            <a:t>intelligence</a:t>
          </a:r>
        </a:p>
      </dgm:t>
    </dgm:pt>
    <dgm:pt modelId="{4A0D2F0C-6051-41F4-B236-01FD15FF6E5D}" type="parTrans" cxnId="{D6FD257E-F6C6-4340-841C-95A8CBA374A5}">
      <dgm:prSet/>
      <dgm:spPr/>
      <dgm:t>
        <a:bodyPr/>
        <a:lstStyle/>
        <a:p>
          <a:endParaRPr lang="en-US"/>
        </a:p>
      </dgm:t>
    </dgm:pt>
    <dgm:pt modelId="{D5162A57-5CC7-407A-A3A5-8E76F5A2D6BA}" type="sibTrans" cxnId="{D6FD257E-F6C6-4340-841C-95A8CBA374A5}">
      <dgm:prSet/>
      <dgm:spPr/>
      <dgm:t>
        <a:bodyPr/>
        <a:lstStyle/>
        <a:p>
          <a:r>
            <a:rPr lang="en-US" dirty="0"/>
            <a:t>inclusion</a:t>
          </a:r>
        </a:p>
      </dgm:t>
    </dgm:pt>
    <dgm:pt modelId="{60375E94-745E-4071-993E-B714FB64AEC5}">
      <dgm:prSet phldrT="[Text]"/>
      <dgm:spPr/>
      <dgm:t>
        <a:bodyPr/>
        <a:lstStyle/>
        <a:p>
          <a:r>
            <a:rPr lang="en-US" dirty="0"/>
            <a:t>physical</a:t>
          </a:r>
        </a:p>
      </dgm:t>
    </dgm:pt>
    <dgm:pt modelId="{A5FFD951-C059-473A-8E39-68C167557C03}" type="parTrans" cxnId="{34EF654D-F4FA-47BD-BA12-7533CADEEF90}">
      <dgm:prSet/>
      <dgm:spPr/>
      <dgm:t>
        <a:bodyPr/>
        <a:lstStyle/>
        <a:p>
          <a:endParaRPr lang="en-US"/>
        </a:p>
      </dgm:t>
    </dgm:pt>
    <dgm:pt modelId="{F5543358-5EEE-4E98-B72A-E1B007DA546F}" type="sibTrans" cxnId="{34EF654D-F4FA-47BD-BA12-7533CADEEF90}">
      <dgm:prSet/>
      <dgm:spPr/>
      <dgm:t>
        <a:bodyPr/>
        <a:lstStyle/>
        <a:p>
          <a:r>
            <a:rPr lang="en-US" dirty="0"/>
            <a:t>language</a:t>
          </a:r>
        </a:p>
      </dgm:t>
    </dgm:pt>
    <dgm:pt modelId="{40B75D55-0BBB-4CB8-9273-778AD3A4EE7D}" type="pres">
      <dgm:prSet presAssocID="{99F72F78-DB05-4BD1-9B18-A2086898B8A8}" presName="Name0" presStyleCnt="0">
        <dgm:presLayoutVars>
          <dgm:chMax/>
          <dgm:chPref/>
          <dgm:dir/>
          <dgm:animLvl val="lvl"/>
        </dgm:presLayoutVars>
      </dgm:prSet>
      <dgm:spPr/>
    </dgm:pt>
    <dgm:pt modelId="{F8B895B1-39E3-4858-9DD3-68378238F060}" type="pres">
      <dgm:prSet presAssocID="{3FDB31D2-4C40-4FA4-9EF0-F541C7DB097D}" presName="composite" presStyleCnt="0"/>
      <dgm:spPr/>
    </dgm:pt>
    <dgm:pt modelId="{D532E5AE-6B66-4575-AA27-7A5E213DD1F5}" type="pres">
      <dgm:prSet presAssocID="{3FDB31D2-4C40-4FA4-9EF0-F541C7DB097D}" presName="Parent1" presStyleLbl="node1" presStyleIdx="0" presStyleCnt="6">
        <dgm:presLayoutVars>
          <dgm:chMax val="1"/>
          <dgm:chPref val="1"/>
          <dgm:bulletEnabled val="1"/>
        </dgm:presLayoutVars>
      </dgm:prSet>
      <dgm:spPr/>
    </dgm:pt>
    <dgm:pt modelId="{20C657C0-D7B9-46D2-B4D5-1D93F8E1F710}" type="pres">
      <dgm:prSet presAssocID="{3FDB31D2-4C40-4FA4-9EF0-F541C7DB097D}" presName="Childtext1" presStyleLbl="revTx" presStyleIdx="0" presStyleCnt="3">
        <dgm:presLayoutVars>
          <dgm:chMax val="0"/>
          <dgm:chPref val="0"/>
          <dgm:bulletEnabled val="1"/>
        </dgm:presLayoutVars>
      </dgm:prSet>
      <dgm:spPr/>
    </dgm:pt>
    <dgm:pt modelId="{6050E69C-2761-4E0A-9E31-4F7D62602CC5}" type="pres">
      <dgm:prSet presAssocID="{3FDB31D2-4C40-4FA4-9EF0-F541C7DB097D}" presName="BalanceSpacing" presStyleCnt="0"/>
      <dgm:spPr/>
    </dgm:pt>
    <dgm:pt modelId="{878E7558-DE12-43DF-AA49-BD59C4B9DB9D}" type="pres">
      <dgm:prSet presAssocID="{3FDB31D2-4C40-4FA4-9EF0-F541C7DB097D}" presName="BalanceSpacing1" presStyleCnt="0"/>
      <dgm:spPr/>
    </dgm:pt>
    <dgm:pt modelId="{2AA322A5-941D-4170-B037-48C0865CC99E}" type="pres">
      <dgm:prSet presAssocID="{B7A37935-AF61-4A2B-A251-3C50D8CB3F15}" presName="Accent1Text" presStyleLbl="node1" presStyleIdx="1" presStyleCnt="6"/>
      <dgm:spPr/>
    </dgm:pt>
    <dgm:pt modelId="{48925051-0293-47BB-8887-37B155CB85D4}" type="pres">
      <dgm:prSet presAssocID="{B7A37935-AF61-4A2B-A251-3C50D8CB3F15}" presName="spaceBetweenRectangles" presStyleCnt="0"/>
      <dgm:spPr/>
    </dgm:pt>
    <dgm:pt modelId="{1CF779E2-B763-4AA7-A056-B70CA18A1258}" type="pres">
      <dgm:prSet presAssocID="{9C04AC15-8CA8-49C4-ADC0-F4B6CE192803}" presName="composite" presStyleCnt="0"/>
      <dgm:spPr/>
    </dgm:pt>
    <dgm:pt modelId="{A77AEC70-296B-45C7-805A-98A100E5AE3C}" type="pres">
      <dgm:prSet presAssocID="{9C04AC15-8CA8-49C4-ADC0-F4B6CE192803}" presName="Parent1" presStyleLbl="node1" presStyleIdx="2" presStyleCnt="6" custLinFactNeighborX="-1869">
        <dgm:presLayoutVars>
          <dgm:chMax val="1"/>
          <dgm:chPref val="1"/>
          <dgm:bulletEnabled val="1"/>
        </dgm:presLayoutVars>
      </dgm:prSet>
      <dgm:spPr/>
    </dgm:pt>
    <dgm:pt modelId="{E83D90E0-02AA-4016-A271-6E826E9FD8DC}" type="pres">
      <dgm:prSet presAssocID="{9C04AC15-8CA8-49C4-ADC0-F4B6CE192803}" presName="Childtext1" presStyleLbl="revTx" presStyleIdx="1" presStyleCnt="3">
        <dgm:presLayoutVars>
          <dgm:chMax val="0"/>
          <dgm:chPref val="0"/>
          <dgm:bulletEnabled val="1"/>
        </dgm:presLayoutVars>
      </dgm:prSet>
      <dgm:spPr/>
    </dgm:pt>
    <dgm:pt modelId="{D5FF003A-5E9B-4FBC-9D25-880A22925368}" type="pres">
      <dgm:prSet presAssocID="{9C04AC15-8CA8-49C4-ADC0-F4B6CE192803}" presName="BalanceSpacing" presStyleCnt="0"/>
      <dgm:spPr/>
    </dgm:pt>
    <dgm:pt modelId="{623BA320-60B4-4AD9-B4AB-D5C2B1EF3A3B}" type="pres">
      <dgm:prSet presAssocID="{9C04AC15-8CA8-49C4-ADC0-F4B6CE192803}" presName="BalanceSpacing1" presStyleCnt="0"/>
      <dgm:spPr/>
    </dgm:pt>
    <dgm:pt modelId="{C4B6379A-B86C-4232-AF4C-EDB69FB60FC1}" type="pres">
      <dgm:prSet presAssocID="{D5162A57-5CC7-407A-A3A5-8E76F5A2D6BA}" presName="Accent1Text" presStyleLbl="node1" presStyleIdx="3" presStyleCnt="6"/>
      <dgm:spPr/>
    </dgm:pt>
    <dgm:pt modelId="{1CB8415C-1E01-4B0E-AC5D-A605C94C008C}" type="pres">
      <dgm:prSet presAssocID="{D5162A57-5CC7-407A-A3A5-8E76F5A2D6BA}" presName="spaceBetweenRectangles" presStyleCnt="0"/>
      <dgm:spPr/>
    </dgm:pt>
    <dgm:pt modelId="{8B28CB10-65DC-43F4-83E9-BBCC39B8CC62}" type="pres">
      <dgm:prSet presAssocID="{60375E94-745E-4071-993E-B714FB64AEC5}" presName="composite" presStyleCnt="0"/>
      <dgm:spPr/>
    </dgm:pt>
    <dgm:pt modelId="{62D0BDF8-7E32-4294-8E04-83A43EC59A59}" type="pres">
      <dgm:prSet presAssocID="{60375E94-745E-4071-993E-B714FB64AEC5}" presName="Parent1" presStyleLbl="node1" presStyleIdx="4" presStyleCnt="6">
        <dgm:presLayoutVars>
          <dgm:chMax val="1"/>
          <dgm:chPref val="1"/>
          <dgm:bulletEnabled val="1"/>
        </dgm:presLayoutVars>
      </dgm:prSet>
      <dgm:spPr/>
    </dgm:pt>
    <dgm:pt modelId="{61A1F020-69AE-496F-B9F0-7A3075A92715}" type="pres">
      <dgm:prSet presAssocID="{60375E94-745E-4071-993E-B714FB64AEC5}" presName="Childtext1" presStyleLbl="revTx" presStyleIdx="2" presStyleCnt="3">
        <dgm:presLayoutVars>
          <dgm:chMax val="0"/>
          <dgm:chPref val="0"/>
          <dgm:bulletEnabled val="1"/>
        </dgm:presLayoutVars>
      </dgm:prSet>
      <dgm:spPr/>
    </dgm:pt>
    <dgm:pt modelId="{A1A797C0-EEFD-4CFA-AE26-15C42524A775}" type="pres">
      <dgm:prSet presAssocID="{60375E94-745E-4071-993E-B714FB64AEC5}" presName="BalanceSpacing" presStyleCnt="0"/>
      <dgm:spPr/>
    </dgm:pt>
    <dgm:pt modelId="{1A95C4F5-EAFB-4BA7-9229-5977A5BA0C89}" type="pres">
      <dgm:prSet presAssocID="{60375E94-745E-4071-993E-B714FB64AEC5}" presName="BalanceSpacing1" presStyleCnt="0"/>
      <dgm:spPr/>
    </dgm:pt>
    <dgm:pt modelId="{D76DA673-22D2-48EB-80AB-E4C194760EEF}" type="pres">
      <dgm:prSet presAssocID="{F5543358-5EEE-4E98-B72A-E1B007DA546F}" presName="Accent1Text" presStyleLbl="node1" presStyleIdx="5" presStyleCnt="6"/>
      <dgm:spPr/>
    </dgm:pt>
  </dgm:ptLst>
  <dgm:cxnLst>
    <dgm:cxn modelId="{954A1707-3D99-41D8-8B91-3F84504737CF}" type="presOf" srcId="{F5543358-5EEE-4E98-B72A-E1B007DA546F}" destId="{D76DA673-22D2-48EB-80AB-E4C194760EEF}" srcOrd="0" destOrd="0" presId="urn:microsoft.com/office/officeart/2008/layout/AlternatingHexagons"/>
    <dgm:cxn modelId="{781C480D-21EC-49E6-9E28-40A756E3CDCB}" type="presOf" srcId="{99F72F78-DB05-4BD1-9B18-A2086898B8A8}" destId="{40B75D55-0BBB-4CB8-9273-778AD3A4EE7D}" srcOrd="0" destOrd="0" presId="urn:microsoft.com/office/officeart/2008/layout/AlternatingHexagons"/>
    <dgm:cxn modelId="{2373210F-A0A8-4CF7-BC61-05AE9C1A4316}" type="presOf" srcId="{3FDB31D2-4C40-4FA4-9EF0-F541C7DB097D}" destId="{D532E5AE-6B66-4575-AA27-7A5E213DD1F5}" srcOrd="0" destOrd="0" presId="urn:microsoft.com/office/officeart/2008/layout/AlternatingHexagons"/>
    <dgm:cxn modelId="{56313A1E-1281-4C34-83D8-49595411DD3F}" srcId="{99F72F78-DB05-4BD1-9B18-A2086898B8A8}" destId="{3FDB31D2-4C40-4FA4-9EF0-F541C7DB097D}" srcOrd="0" destOrd="0" parTransId="{BF25BF68-90F8-4810-AAE3-CC3853D3C6A4}" sibTransId="{B7A37935-AF61-4A2B-A251-3C50D8CB3F15}"/>
    <dgm:cxn modelId="{2733313C-A470-4142-9D35-B6C9C01F5254}" type="presOf" srcId="{D5162A57-5CC7-407A-A3A5-8E76F5A2D6BA}" destId="{C4B6379A-B86C-4232-AF4C-EDB69FB60FC1}" srcOrd="0" destOrd="0" presId="urn:microsoft.com/office/officeart/2008/layout/AlternatingHexagons"/>
    <dgm:cxn modelId="{34EF654D-F4FA-47BD-BA12-7533CADEEF90}" srcId="{99F72F78-DB05-4BD1-9B18-A2086898B8A8}" destId="{60375E94-745E-4071-993E-B714FB64AEC5}" srcOrd="2" destOrd="0" parTransId="{A5FFD951-C059-473A-8E39-68C167557C03}" sibTransId="{F5543358-5EEE-4E98-B72A-E1B007DA546F}"/>
    <dgm:cxn modelId="{F5FA3252-D361-46B6-9B53-E8D269523E2C}" type="presOf" srcId="{B7A37935-AF61-4A2B-A251-3C50D8CB3F15}" destId="{2AA322A5-941D-4170-B037-48C0865CC99E}" srcOrd="0" destOrd="0" presId="urn:microsoft.com/office/officeart/2008/layout/AlternatingHexagons"/>
    <dgm:cxn modelId="{D6FD257E-F6C6-4340-841C-95A8CBA374A5}" srcId="{99F72F78-DB05-4BD1-9B18-A2086898B8A8}" destId="{9C04AC15-8CA8-49C4-ADC0-F4B6CE192803}" srcOrd="1" destOrd="0" parTransId="{4A0D2F0C-6051-41F4-B236-01FD15FF6E5D}" sibTransId="{D5162A57-5CC7-407A-A3A5-8E76F5A2D6BA}"/>
    <dgm:cxn modelId="{3CABAFC9-54EA-4117-A4A8-81086A7EA324}" type="presOf" srcId="{60375E94-745E-4071-993E-B714FB64AEC5}" destId="{62D0BDF8-7E32-4294-8E04-83A43EC59A59}" srcOrd="0" destOrd="0" presId="urn:microsoft.com/office/officeart/2008/layout/AlternatingHexagons"/>
    <dgm:cxn modelId="{198404D4-952C-45FE-8C30-584385A2F619}" type="presOf" srcId="{9C04AC15-8CA8-49C4-ADC0-F4B6CE192803}" destId="{A77AEC70-296B-45C7-805A-98A100E5AE3C}" srcOrd="0" destOrd="0" presId="urn:microsoft.com/office/officeart/2008/layout/AlternatingHexagons"/>
    <dgm:cxn modelId="{06C08734-9C73-4B50-BB64-0F3E78D3D1E2}" type="presParOf" srcId="{40B75D55-0BBB-4CB8-9273-778AD3A4EE7D}" destId="{F8B895B1-39E3-4858-9DD3-68378238F060}" srcOrd="0" destOrd="0" presId="urn:microsoft.com/office/officeart/2008/layout/AlternatingHexagons"/>
    <dgm:cxn modelId="{AEA68DBF-0B55-4ECF-BD45-B3AEA1EA5EA7}" type="presParOf" srcId="{F8B895B1-39E3-4858-9DD3-68378238F060}" destId="{D532E5AE-6B66-4575-AA27-7A5E213DD1F5}" srcOrd="0" destOrd="0" presId="urn:microsoft.com/office/officeart/2008/layout/AlternatingHexagons"/>
    <dgm:cxn modelId="{282F7059-F9D8-448B-A887-51666F26A0B3}" type="presParOf" srcId="{F8B895B1-39E3-4858-9DD3-68378238F060}" destId="{20C657C0-D7B9-46D2-B4D5-1D93F8E1F710}" srcOrd="1" destOrd="0" presId="urn:microsoft.com/office/officeart/2008/layout/AlternatingHexagons"/>
    <dgm:cxn modelId="{0553FF60-8B73-40B0-B25C-E3B39360191E}" type="presParOf" srcId="{F8B895B1-39E3-4858-9DD3-68378238F060}" destId="{6050E69C-2761-4E0A-9E31-4F7D62602CC5}" srcOrd="2" destOrd="0" presId="urn:microsoft.com/office/officeart/2008/layout/AlternatingHexagons"/>
    <dgm:cxn modelId="{C5E5FCEE-E911-4B00-88D1-EA335BEE5F23}" type="presParOf" srcId="{F8B895B1-39E3-4858-9DD3-68378238F060}" destId="{878E7558-DE12-43DF-AA49-BD59C4B9DB9D}" srcOrd="3" destOrd="0" presId="urn:microsoft.com/office/officeart/2008/layout/AlternatingHexagons"/>
    <dgm:cxn modelId="{B7E4E671-6E33-4412-90A7-B83D6ECF169D}" type="presParOf" srcId="{F8B895B1-39E3-4858-9DD3-68378238F060}" destId="{2AA322A5-941D-4170-B037-48C0865CC99E}" srcOrd="4" destOrd="0" presId="urn:microsoft.com/office/officeart/2008/layout/AlternatingHexagons"/>
    <dgm:cxn modelId="{89E51EE7-08BA-4177-BFBF-5D5C2F141972}" type="presParOf" srcId="{40B75D55-0BBB-4CB8-9273-778AD3A4EE7D}" destId="{48925051-0293-47BB-8887-37B155CB85D4}" srcOrd="1" destOrd="0" presId="urn:microsoft.com/office/officeart/2008/layout/AlternatingHexagons"/>
    <dgm:cxn modelId="{17A97151-870D-4A22-BFAF-AFCE063A4159}" type="presParOf" srcId="{40B75D55-0BBB-4CB8-9273-778AD3A4EE7D}" destId="{1CF779E2-B763-4AA7-A056-B70CA18A1258}" srcOrd="2" destOrd="0" presId="urn:microsoft.com/office/officeart/2008/layout/AlternatingHexagons"/>
    <dgm:cxn modelId="{7C8DCD45-2662-4442-AA67-1DB6613780D4}" type="presParOf" srcId="{1CF779E2-B763-4AA7-A056-B70CA18A1258}" destId="{A77AEC70-296B-45C7-805A-98A100E5AE3C}" srcOrd="0" destOrd="0" presId="urn:microsoft.com/office/officeart/2008/layout/AlternatingHexagons"/>
    <dgm:cxn modelId="{8A4519B5-858A-444F-9A10-28C9527E8A8E}" type="presParOf" srcId="{1CF779E2-B763-4AA7-A056-B70CA18A1258}" destId="{E83D90E0-02AA-4016-A271-6E826E9FD8DC}" srcOrd="1" destOrd="0" presId="urn:microsoft.com/office/officeart/2008/layout/AlternatingHexagons"/>
    <dgm:cxn modelId="{48F3499C-2C6A-492C-9EC9-90E31E292E32}" type="presParOf" srcId="{1CF779E2-B763-4AA7-A056-B70CA18A1258}" destId="{D5FF003A-5E9B-4FBC-9D25-880A22925368}" srcOrd="2" destOrd="0" presId="urn:microsoft.com/office/officeart/2008/layout/AlternatingHexagons"/>
    <dgm:cxn modelId="{7C9C4904-35DF-4CD1-BD01-D02A1AFB0F96}" type="presParOf" srcId="{1CF779E2-B763-4AA7-A056-B70CA18A1258}" destId="{623BA320-60B4-4AD9-B4AB-D5C2B1EF3A3B}" srcOrd="3" destOrd="0" presId="urn:microsoft.com/office/officeart/2008/layout/AlternatingHexagons"/>
    <dgm:cxn modelId="{D251F5FC-846B-426A-9DDF-41DEF41E7FE4}" type="presParOf" srcId="{1CF779E2-B763-4AA7-A056-B70CA18A1258}" destId="{C4B6379A-B86C-4232-AF4C-EDB69FB60FC1}" srcOrd="4" destOrd="0" presId="urn:microsoft.com/office/officeart/2008/layout/AlternatingHexagons"/>
    <dgm:cxn modelId="{D0B9CBC3-40D3-49A3-A37F-B333A7C60FEA}" type="presParOf" srcId="{40B75D55-0BBB-4CB8-9273-778AD3A4EE7D}" destId="{1CB8415C-1E01-4B0E-AC5D-A605C94C008C}" srcOrd="3" destOrd="0" presId="urn:microsoft.com/office/officeart/2008/layout/AlternatingHexagons"/>
    <dgm:cxn modelId="{906FE179-4A30-4B95-8D04-2BF19B6F3E63}" type="presParOf" srcId="{40B75D55-0BBB-4CB8-9273-778AD3A4EE7D}" destId="{8B28CB10-65DC-43F4-83E9-BBCC39B8CC62}" srcOrd="4" destOrd="0" presId="urn:microsoft.com/office/officeart/2008/layout/AlternatingHexagons"/>
    <dgm:cxn modelId="{9E562E95-FDCC-493E-B08E-F08AE70CE292}" type="presParOf" srcId="{8B28CB10-65DC-43F4-83E9-BBCC39B8CC62}" destId="{62D0BDF8-7E32-4294-8E04-83A43EC59A59}" srcOrd="0" destOrd="0" presId="urn:microsoft.com/office/officeart/2008/layout/AlternatingHexagons"/>
    <dgm:cxn modelId="{B1FE4797-E13F-4153-90E9-5388BFD756A6}" type="presParOf" srcId="{8B28CB10-65DC-43F4-83E9-BBCC39B8CC62}" destId="{61A1F020-69AE-496F-B9F0-7A3075A92715}" srcOrd="1" destOrd="0" presId="urn:microsoft.com/office/officeart/2008/layout/AlternatingHexagons"/>
    <dgm:cxn modelId="{D7421AE0-20BC-49A2-AC8E-F072403C7201}" type="presParOf" srcId="{8B28CB10-65DC-43F4-83E9-BBCC39B8CC62}" destId="{A1A797C0-EEFD-4CFA-AE26-15C42524A775}" srcOrd="2" destOrd="0" presId="urn:microsoft.com/office/officeart/2008/layout/AlternatingHexagons"/>
    <dgm:cxn modelId="{8BE3C952-9643-4292-919F-33F56F7B3B5F}" type="presParOf" srcId="{8B28CB10-65DC-43F4-83E9-BBCC39B8CC62}" destId="{1A95C4F5-EAFB-4BA7-9229-5977A5BA0C89}" srcOrd="3" destOrd="0" presId="urn:microsoft.com/office/officeart/2008/layout/AlternatingHexagons"/>
    <dgm:cxn modelId="{BB9A43DE-DC5C-4137-993F-E5570B8494E9}" type="presParOf" srcId="{8B28CB10-65DC-43F4-83E9-BBCC39B8CC62}" destId="{D76DA673-22D2-48EB-80AB-E4C194760EEF}"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B0600-506D-46AD-9581-60B4D62AF219}">
      <dsp:nvSpPr>
        <dsp:cNvPr id="0" name=""/>
        <dsp:cNvSpPr/>
      </dsp:nvSpPr>
      <dsp:spPr>
        <a:xfrm>
          <a:off x="0" y="0"/>
          <a:ext cx="2140334" cy="450638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t>21/01/25</a:t>
          </a:r>
        </a:p>
      </dsp:txBody>
      <dsp:txXfrm>
        <a:off x="0" y="0"/>
        <a:ext cx="2140334" cy="1351914"/>
      </dsp:txXfrm>
    </dsp:sp>
    <dsp:sp modelId="{AAF0CA09-B347-435C-BA49-100BCA849894}">
      <dsp:nvSpPr>
        <dsp:cNvPr id="0" name=""/>
        <dsp:cNvSpPr/>
      </dsp:nvSpPr>
      <dsp:spPr>
        <a:xfrm>
          <a:off x="214856" y="1351914"/>
          <a:ext cx="1712267" cy="292914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72390" rIns="96520" bIns="72390" numCol="1" spcCol="1270" anchor="ctr" anchorCtr="0">
          <a:noAutofit/>
        </a:bodyPr>
        <a:lstStyle/>
        <a:p>
          <a:pPr marL="0" lvl="0" indent="0" algn="ctr" defTabSz="1689100">
            <a:lnSpc>
              <a:spcPct val="90000"/>
            </a:lnSpc>
            <a:spcBef>
              <a:spcPct val="0"/>
            </a:spcBef>
            <a:spcAft>
              <a:spcPct val="35000"/>
            </a:spcAft>
            <a:buNone/>
          </a:pPr>
          <a:r>
            <a:rPr lang="en-GB" sz="3800" i="1" kern="1200" dirty="0"/>
            <a:t>Meet</a:t>
          </a:r>
        </a:p>
      </dsp:txBody>
      <dsp:txXfrm>
        <a:off x="265007" y="1402065"/>
        <a:ext cx="1611965" cy="2828846"/>
      </dsp:txXfrm>
    </dsp:sp>
    <dsp:sp modelId="{7222A2D6-CAC8-45DC-A8F8-0CCA9FA192A7}">
      <dsp:nvSpPr>
        <dsp:cNvPr id="0" name=""/>
        <dsp:cNvSpPr/>
      </dsp:nvSpPr>
      <dsp:spPr>
        <a:xfrm>
          <a:off x="2301682" y="0"/>
          <a:ext cx="2140334" cy="450638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t>03/02/25 – 21/02/25</a:t>
          </a:r>
          <a:endParaRPr lang="en-GB" sz="3200" kern="1200" dirty="0"/>
        </a:p>
      </dsp:txBody>
      <dsp:txXfrm>
        <a:off x="2301682" y="0"/>
        <a:ext cx="2140334" cy="1351914"/>
      </dsp:txXfrm>
    </dsp:sp>
    <dsp:sp modelId="{6390A2E0-DB41-4993-A778-5EED47770771}">
      <dsp:nvSpPr>
        <dsp:cNvPr id="0" name=""/>
        <dsp:cNvSpPr/>
      </dsp:nvSpPr>
      <dsp:spPr>
        <a:xfrm>
          <a:off x="2515716" y="1351914"/>
          <a:ext cx="1712267" cy="29291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72390" rIns="96520" bIns="72390" numCol="1" spcCol="1270" anchor="ctr" anchorCtr="0">
          <a:noAutofit/>
        </a:bodyPr>
        <a:lstStyle/>
        <a:p>
          <a:pPr marL="0" lvl="0" indent="0" algn="ctr" defTabSz="1689100">
            <a:lnSpc>
              <a:spcPct val="90000"/>
            </a:lnSpc>
            <a:spcBef>
              <a:spcPct val="0"/>
            </a:spcBef>
            <a:spcAft>
              <a:spcPct val="35000"/>
            </a:spcAft>
            <a:buNone/>
          </a:pPr>
          <a:r>
            <a:rPr lang="en-GB" sz="3800" i="1" kern="1200" dirty="0"/>
            <a:t>Test (in school)</a:t>
          </a:r>
        </a:p>
      </dsp:txBody>
      <dsp:txXfrm>
        <a:off x="2565867" y="1402065"/>
        <a:ext cx="1611965" cy="2828846"/>
      </dsp:txXfrm>
    </dsp:sp>
    <dsp:sp modelId="{FA2FEF9E-09BC-4A4B-80F4-23780000E09F}">
      <dsp:nvSpPr>
        <dsp:cNvPr id="0" name=""/>
        <dsp:cNvSpPr/>
      </dsp:nvSpPr>
      <dsp:spPr>
        <a:xfrm>
          <a:off x="4602542" y="0"/>
          <a:ext cx="2140334" cy="450638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t>7/03/25</a:t>
          </a:r>
        </a:p>
      </dsp:txBody>
      <dsp:txXfrm>
        <a:off x="4602542" y="0"/>
        <a:ext cx="2140334" cy="1351914"/>
      </dsp:txXfrm>
    </dsp:sp>
    <dsp:sp modelId="{DC4AFB6E-B9A2-4081-BBC1-FF393F6664DE}">
      <dsp:nvSpPr>
        <dsp:cNvPr id="0" name=""/>
        <dsp:cNvSpPr/>
      </dsp:nvSpPr>
      <dsp:spPr>
        <a:xfrm>
          <a:off x="4816575" y="1351914"/>
          <a:ext cx="1712267" cy="292914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72390" rIns="96520" bIns="72390" numCol="1" spcCol="1270" anchor="ctr" anchorCtr="0">
          <a:noAutofit/>
        </a:bodyPr>
        <a:lstStyle/>
        <a:p>
          <a:pPr marL="0" lvl="0" indent="0" algn="ctr" defTabSz="1689100">
            <a:lnSpc>
              <a:spcPct val="90000"/>
            </a:lnSpc>
            <a:spcBef>
              <a:spcPct val="0"/>
            </a:spcBef>
            <a:spcAft>
              <a:spcPct val="35000"/>
            </a:spcAft>
            <a:buNone/>
          </a:pPr>
          <a:r>
            <a:rPr lang="en-GB" sz="3800" i="1" kern="1200" dirty="0"/>
            <a:t>Share</a:t>
          </a:r>
        </a:p>
      </dsp:txBody>
      <dsp:txXfrm>
        <a:off x="4866726" y="1402065"/>
        <a:ext cx="1611965" cy="28288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730508-6FF3-4161-979D-F59F2BFBF4C2}">
      <dsp:nvSpPr>
        <dsp:cNvPr id="0" name=""/>
        <dsp:cNvSpPr/>
      </dsp:nvSpPr>
      <dsp:spPr>
        <a:xfrm>
          <a:off x="2709333" y="0"/>
          <a:ext cx="2709333" cy="1806222"/>
        </a:xfrm>
        <a:prstGeom prst="trapezoid">
          <a:avLst>
            <a:gd name="adj" fmla="val 7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b="1" kern="1200" dirty="0">
            <a:solidFill>
              <a:schemeClr val="bg1"/>
            </a:solidFill>
          </a:endParaRPr>
        </a:p>
        <a:p>
          <a:pPr marL="0" lvl="0" indent="0" algn="ctr" defTabSz="800100">
            <a:lnSpc>
              <a:spcPct val="90000"/>
            </a:lnSpc>
            <a:spcBef>
              <a:spcPct val="0"/>
            </a:spcBef>
            <a:spcAft>
              <a:spcPct val="35000"/>
            </a:spcAft>
            <a:buNone/>
          </a:pPr>
          <a:r>
            <a:rPr lang="en-GB" sz="1800" b="1" kern="1200" dirty="0">
              <a:solidFill>
                <a:schemeClr val="bg1"/>
              </a:solidFill>
            </a:rPr>
            <a:t>Wave</a:t>
          </a:r>
        </a:p>
        <a:p>
          <a:pPr marL="0" lvl="0" indent="0" algn="ctr" defTabSz="800100">
            <a:lnSpc>
              <a:spcPct val="90000"/>
            </a:lnSpc>
            <a:spcBef>
              <a:spcPct val="0"/>
            </a:spcBef>
            <a:spcAft>
              <a:spcPct val="35000"/>
            </a:spcAft>
            <a:buNone/>
          </a:pPr>
          <a:r>
            <a:rPr lang="en-GB" sz="1800" b="1" kern="1200" dirty="0">
              <a:solidFill>
                <a:schemeClr val="bg1"/>
              </a:solidFill>
            </a:rPr>
            <a:t> </a:t>
          </a:r>
          <a:r>
            <a:rPr lang="en-GB" sz="2000" b="1" kern="1200" dirty="0">
              <a:solidFill>
                <a:schemeClr val="bg1"/>
              </a:solidFill>
            </a:rPr>
            <a:t>3</a:t>
          </a:r>
        </a:p>
        <a:p>
          <a:pPr marL="0" lvl="0" indent="0" algn="ctr" defTabSz="800100">
            <a:lnSpc>
              <a:spcPct val="90000"/>
            </a:lnSpc>
            <a:spcBef>
              <a:spcPct val="0"/>
            </a:spcBef>
            <a:spcAft>
              <a:spcPct val="35000"/>
            </a:spcAft>
            <a:buNone/>
          </a:pPr>
          <a:r>
            <a:rPr lang="en-GB" sz="1600" kern="1200" dirty="0">
              <a:solidFill>
                <a:schemeClr val="bg1"/>
              </a:solidFill>
            </a:rPr>
            <a:t>personalised </a:t>
          </a:r>
        </a:p>
        <a:p>
          <a:pPr marL="0" lvl="0" indent="0" algn="ctr" defTabSz="800100">
            <a:lnSpc>
              <a:spcPct val="90000"/>
            </a:lnSpc>
            <a:spcBef>
              <a:spcPct val="0"/>
            </a:spcBef>
            <a:spcAft>
              <a:spcPct val="35000"/>
            </a:spcAft>
            <a:buNone/>
          </a:pPr>
          <a:r>
            <a:rPr lang="en-GB" sz="1600" kern="1200" dirty="0">
              <a:solidFill>
                <a:schemeClr val="bg1"/>
              </a:solidFill>
            </a:rPr>
            <a:t>interventions</a:t>
          </a:r>
        </a:p>
      </dsp:txBody>
      <dsp:txXfrm>
        <a:off x="2709333" y="0"/>
        <a:ext cx="2709333" cy="1806222"/>
      </dsp:txXfrm>
    </dsp:sp>
    <dsp:sp modelId="{99452B48-FF2E-4D49-B749-5CC21EB5E662}">
      <dsp:nvSpPr>
        <dsp:cNvPr id="0" name=""/>
        <dsp:cNvSpPr/>
      </dsp:nvSpPr>
      <dsp:spPr>
        <a:xfrm>
          <a:off x="1354666" y="1806222"/>
          <a:ext cx="5418666" cy="1806222"/>
        </a:xfrm>
        <a:prstGeom prst="trapezoid">
          <a:avLst>
            <a:gd name="adj" fmla="val 7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Wave 2</a:t>
          </a:r>
        </a:p>
        <a:p>
          <a:pPr marL="0" lvl="0" indent="0" algn="ctr" defTabSz="889000">
            <a:lnSpc>
              <a:spcPct val="90000"/>
            </a:lnSpc>
            <a:spcBef>
              <a:spcPct val="0"/>
            </a:spcBef>
            <a:spcAft>
              <a:spcPct val="35000"/>
            </a:spcAft>
            <a:buNone/>
          </a:pPr>
          <a:r>
            <a:rPr lang="en-GB" sz="1800" b="0" kern="1200" dirty="0">
              <a:solidFill>
                <a:schemeClr val="bg1"/>
              </a:solidFill>
            </a:rPr>
            <a:t>additional interventions to enable children to work at age-related expectations or above</a:t>
          </a:r>
        </a:p>
      </dsp:txBody>
      <dsp:txXfrm>
        <a:off x="2302933" y="1806222"/>
        <a:ext cx="3522133" cy="1806222"/>
      </dsp:txXfrm>
    </dsp:sp>
    <dsp:sp modelId="{AA7FBDFE-0B20-4D89-804B-DE72B6A15FAC}">
      <dsp:nvSpPr>
        <dsp:cNvPr id="0" name=""/>
        <dsp:cNvSpPr/>
      </dsp:nvSpPr>
      <dsp:spPr>
        <a:xfrm>
          <a:off x="0" y="3612444"/>
          <a:ext cx="8128000" cy="1806222"/>
        </a:xfrm>
        <a:prstGeom prst="trapezoid">
          <a:avLst>
            <a:gd name="adj" fmla="val 7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Wave 1</a:t>
          </a:r>
        </a:p>
        <a:p>
          <a:pPr marL="0" lvl="0" indent="0" algn="ctr" defTabSz="889000">
            <a:lnSpc>
              <a:spcPct val="90000"/>
            </a:lnSpc>
            <a:spcBef>
              <a:spcPct val="0"/>
            </a:spcBef>
            <a:spcAft>
              <a:spcPct val="35000"/>
            </a:spcAft>
            <a:buNone/>
          </a:pPr>
          <a:r>
            <a:rPr lang="en-GB" sz="1800" b="0" kern="1200" dirty="0">
              <a:solidFill>
                <a:schemeClr val="bg1"/>
              </a:solidFill>
            </a:rPr>
            <a:t>inclusive, quality teaching for all which take into account the needs of </a:t>
          </a:r>
          <a:r>
            <a:rPr lang="en-GB" sz="1800" b="1" kern="1200" dirty="0">
              <a:solidFill>
                <a:schemeClr val="bg1"/>
              </a:solidFill>
            </a:rPr>
            <a:t>all children</a:t>
          </a:r>
          <a:r>
            <a:rPr lang="en-GB" sz="1800" b="0" kern="1200" dirty="0">
              <a:solidFill>
                <a:schemeClr val="bg1"/>
              </a:solidFill>
            </a:rPr>
            <a:t> in the classroom </a:t>
          </a:r>
        </a:p>
      </dsp:txBody>
      <dsp:txXfrm>
        <a:off x="1422399" y="3612444"/>
        <a:ext cx="5283200" cy="18062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32E5AE-6B66-4575-AA27-7A5E213DD1F5}">
      <dsp:nvSpPr>
        <dsp:cNvPr id="0" name=""/>
        <dsp:cNvSpPr/>
      </dsp:nvSpPr>
      <dsp:spPr>
        <a:xfrm rot="5400000">
          <a:off x="3506806" y="130656"/>
          <a:ext cx="2008628" cy="1747506"/>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err="1"/>
            <a:t>behaviour</a:t>
          </a:r>
          <a:endParaRPr lang="en-US" sz="1800" kern="1200" dirty="0"/>
        </a:p>
      </dsp:txBody>
      <dsp:txXfrm rot="-5400000">
        <a:off x="3909687" y="313106"/>
        <a:ext cx="1202866" cy="1382606"/>
      </dsp:txXfrm>
    </dsp:sp>
    <dsp:sp modelId="{20C657C0-D7B9-46D2-B4D5-1D93F8E1F710}">
      <dsp:nvSpPr>
        <dsp:cNvPr id="0" name=""/>
        <dsp:cNvSpPr/>
      </dsp:nvSpPr>
      <dsp:spPr>
        <a:xfrm>
          <a:off x="5437901" y="401821"/>
          <a:ext cx="2241629" cy="1205177"/>
        </a:xfrm>
        <a:prstGeom prst="rect">
          <a:avLst/>
        </a:prstGeom>
        <a:noFill/>
        <a:ln>
          <a:noFill/>
        </a:ln>
        <a:effectLst/>
      </dsp:spPr>
      <dsp:style>
        <a:lnRef idx="0">
          <a:scrgbClr r="0" g="0" b="0"/>
        </a:lnRef>
        <a:fillRef idx="0">
          <a:scrgbClr r="0" g="0" b="0"/>
        </a:fillRef>
        <a:effectRef idx="0">
          <a:scrgbClr r="0" g="0" b="0"/>
        </a:effectRef>
        <a:fontRef idx="minor"/>
      </dsp:style>
    </dsp:sp>
    <dsp:sp modelId="{2AA322A5-941D-4170-B037-48C0865CC99E}">
      <dsp:nvSpPr>
        <dsp:cNvPr id="0" name=""/>
        <dsp:cNvSpPr/>
      </dsp:nvSpPr>
      <dsp:spPr>
        <a:xfrm rot="5400000">
          <a:off x="1619499" y="130656"/>
          <a:ext cx="2008628" cy="1747506"/>
        </a:xfrm>
        <a:prstGeom prst="hexagon">
          <a:avLst>
            <a:gd name="adj" fmla="val 25000"/>
            <a:gd name="vf" fmla="val 11547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t>wellbeing</a:t>
          </a:r>
        </a:p>
      </dsp:txBody>
      <dsp:txXfrm rot="-5400000">
        <a:off x="2022380" y="313106"/>
        <a:ext cx="1202866" cy="1382606"/>
      </dsp:txXfrm>
    </dsp:sp>
    <dsp:sp modelId="{A77AEC70-296B-45C7-805A-98A100E5AE3C}">
      <dsp:nvSpPr>
        <dsp:cNvPr id="0" name=""/>
        <dsp:cNvSpPr/>
      </dsp:nvSpPr>
      <dsp:spPr>
        <a:xfrm rot="5400000">
          <a:off x="2526876" y="1835580"/>
          <a:ext cx="2008628" cy="1747506"/>
        </a:xfrm>
        <a:prstGeom prst="hexagon">
          <a:avLst>
            <a:gd name="adj" fmla="val 25000"/>
            <a:gd name="vf" fmla="val 1154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intelligence</a:t>
          </a:r>
        </a:p>
      </dsp:txBody>
      <dsp:txXfrm rot="-5400000">
        <a:off x="2929757" y="2018030"/>
        <a:ext cx="1202866" cy="1382606"/>
      </dsp:txXfrm>
    </dsp:sp>
    <dsp:sp modelId="{E83D90E0-02AA-4016-A271-6E826E9FD8DC}">
      <dsp:nvSpPr>
        <dsp:cNvPr id="0" name=""/>
        <dsp:cNvSpPr/>
      </dsp:nvSpPr>
      <dsp:spPr>
        <a:xfrm>
          <a:off x="448468" y="2106744"/>
          <a:ext cx="2169318" cy="1205177"/>
        </a:xfrm>
        <a:prstGeom prst="rect">
          <a:avLst/>
        </a:prstGeom>
        <a:noFill/>
        <a:ln>
          <a:noFill/>
        </a:ln>
        <a:effectLst/>
      </dsp:spPr>
      <dsp:style>
        <a:lnRef idx="0">
          <a:scrgbClr r="0" g="0" b="0"/>
        </a:lnRef>
        <a:fillRef idx="0">
          <a:scrgbClr r="0" g="0" b="0"/>
        </a:fillRef>
        <a:effectRef idx="0">
          <a:scrgbClr r="0" g="0" b="0"/>
        </a:effectRef>
        <a:fontRef idx="minor"/>
      </dsp:style>
    </dsp:sp>
    <dsp:sp modelId="{C4B6379A-B86C-4232-AF4C-EDB69FB60FC1}">
      <dsp:nvSpPr>
        <dsp:cNvPr id="0" name=""/>
        <dsp:cNvSpPr/>
      </dsp:nvSpPr>
      <dsp:spPr>
        <a:xfrm rot="5400000">
          <a:off x="4446844" y="1835580"/>
          <a:ext cx="2008628" cy="1747506"/>
        </a:xfrm>
        <a:prstGeom prst="hexagon">
          <a:avLst>
            <a:gd name="adj" fmla="val 25000"/>
            <a:gd name="vf" fmla="val 11547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US" sz="2600" kern="1200" dirty="0"/>
            <a:t>inclusion</a:t>
          </a:r>
        </a:p>
      </dsp:txBody>
      <dsp:txXfrm rot="-5400000">
        <a:off x="4849725" y="2018030"/>
        <a:ext cx="1202866" cy="1382606"/>
      </dsp:txXfrm>
    </dsp:sp>
    <dsp:sp modelId="{62D0BDF8-7E32-4294-8E04-83A43EC59A59}">
      <dsp:nvSpPr>
        <dsp:cNvPr id="0" name=""/>
        <dsp:cNvSpPr/>
      </dsp:nvSpPr>
      <dsp:spPr>
        <a:xfrm rot="5400000">
          <a:off x="3506806" y="3540503"/>
          <a:ext cx="2008628" cy="1747506"/>
        </a:xfrm>
        <a:prstGeom prst="hexagon">
          <a:avLst>
            <a:gd name="adj" fmla="val 25000"/>
            <a:gd name="vf" fmla="val 1154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physical</a:t>
          </a:r>
        </a:p>
      </dsp:txBody>
      <dsp:txXfrm rot="-5400000">
        <a:off x="3909687" y="3722953"/>
        <a:ext cx="1202866" cy="1382606"/>
      </dsp:txXfrm>
    </dsp:sp>
    <dsp:sp modelId="{61A1F020-69AE-496F-B9F0-7A3075A92715}">
      <dsp:nvSpPr>
        <dsp:cNvPr id="0" name=""/>
        <dsp:cNvSpPr/>
      </dsp:nvSpPr>
      <dsp:spPr>
        <a:xfrm>
          <a:off x="5437901" y="3811668"/>
          <a:ext cx="2241629" cy="1205177"/>
        </a:xfrm>
        <a:prstGeom prst="rect">
          <a:avLst/>
        </a:prstGeom>
        <a:noFill/>
        <a:ln>
          <a:noFill/>
        </a:ln>
        <a:effectLst/>
      </dsp:spPr>
      <dsp:style>
        <a:lnRef idx="0">
          <a:scrgbClr r="0" g="0" b="0"/>
        </a:lnRef>
        <a:fillRef idx="0">
          <a:scrgbClr r="0" g="0" b="0"/>
        </a:fillRef>
        <a:effectRef idx="0">
          <a:scrgbClr r="0" g="0" b="0"/>
        </a:effectRef>
        <a:fontRef idx="minor"/>
      </dsp:style>
    </dsp:sp>
    <dsp:sp modelId="{D76DA673-22D2-48EB-80AB-E4C194760EEF}">
      <dsp:nvSpPr>
        <dsp:cNvPr id="0" name=""/>
        <dsp:cNvSpPr/>
      </dsp:nvSpPr>
      <dsp:spPr>
        <a:xfrm rot="5400000">
          <a:off x="1619499" y="3540503"/>
          <a:ext cx="2008628" cy="1747506"/>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US" sz="2500" kern="1200" dirty="0"/>
            <a:t>language</a:t>
          </a:r>
        </a:p>
      </dsp:txBody>
      <dsp:txXfrm rot="-5400000">
        <a:off x="2022380" y="3722953"/>
        <a:ext cx="1202866" cy="1382606"/>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44165D-F1FF-493B-8877-5B407FD09FDA}" type="datetimeFigureOut">
              <a:rPr lang="en-GB" smtClean="0"/>
              <a:t>19/01/2025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CD286F-6295-465D-8020-89DC0F2F8E4C}" type="slidenum">
              <a:rPr lang="en-GB" smtClean="0"/>
              <a:t>‹#›</a:t>
            </a:fld>
            <a:endParaRPr lang="en-GB"/>
          </a:p>
        </p:txBody>
      </p:sp>
    </p:spTree>
    <p:extLst>
      <p:ext uri="{BB962C8B-B14F-4D97-AF65-F5344CB8AC3E}">
        <p14:creationId xmlns:p14="http://schemas.microsoft.com/office/powerpoint/2010/main" val="1622378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dirty="0"/>
              <a:t>Darllen y llythyron o ‘</a:t>
            </a:r>
            <a:r>
              <a:rPr lang="cy-GB" dirty="0" err="1"/>
              <a:t>Square</a:t>
            </a:r>
            <a:r>
              <a:rPr lang="cy-GB" dirty="0"/>
              <a:t> </a:t>
            </a:r>
            <a:r>
              <a:rPr lang="cy-GB" dirty="0" err="1"/>
              <a:t>Pegs</a:t>
            </a:r>
            <a:r>
              <a:rPr lang="cy-GB" dirty="0"/>
              <a:t>’ a chynnal trafodaeth</a:t>
            </a:r>
          </a:p>
          <a:p>
            <a:endParaRPr lang="cy-GB" dirty="0"/>
          </a:p>
          <a:p>
            <a:r>
              <a:rPr lang="cy-GB" dirty="0"/>
              <a:t>Read the </a:t>
            </a:r>
            <a:r>
              <a:rPr lang="cy-GB" dirty="0" err="1"/>
              <a:t>letters</a:t>
            </a:r>
            <a:r>
              <a:rPr lang="cy-GB" dirty="0"/>
              <a:t> </a:t>
            </a:r>
            <a:r>
              <a:rPr lang="cy-GB" dirty="0" err="1"/>
              <a:t>included</a:t>
            </a:r>
            <a:r>
              <a:rPr lang="cy-GB" dirty="0"/>
              <a:t> </a:t>
            </a:r>
            <a:r>
              <a:rPr lang="cy-GB" dirty="0" err="1"/>
              <a:t>in</a:t>
            </a:r>
            <a:r>
              <a:rPr lang="cy-GB" dirty="0"/>
              <a:t> the </a:t>
            </a:r>
            <a:r>
              <a:rPr lang="cy-GB" dirty="0" err="1"/>
              <a:t>Square</a:t>
            </a:r>
            <a:r>
              <a:rPr lang="cy-GB" dirty="0"/>
              <a:t> </a:t>
            </a:r>
            <a:r>
              <a:rPr lang="cy-GB" dirty="0" err="1"/>
              <a:t>Pegs</a:t>
            </a:r>
            <a:r>
              <a:rPr lang="cy-GB" dirty="0"/>
              <a:t> </a:t>
            </a:r>
            <a:r>
              <a:rPr lang="cy-GB" dirty="0" err="1"/>
              <a:t>book</a:t>
            </a:r>
            <a:r>
              <a:rPr lang="cy-GB" dirty="0"/>
              <a:t> </a:t>
            </a:r>
            <a:r>
              <a:rPr lang="cy-GB" dirty="0" err="1"/>
              <a:t>and</a:t>
            </a:r>
            <a:r>
              <a:rPr lang="cy-GB" dirty="0"/>
              <a:t> </a:t>
            </a:r>
            <a:r>
              <a:rPr lang="cy-GB" dirty="0" err="1"/>
              <a:t>discuss</a:t>
            </a:r>
            <a:r>
              <a:rPr lang="cy-GB" dirty="0"/>
              <a:t>.</a:t>
            </a:r>
          </a:p>
          <a:p>
            <a:r>
              <a:rPr lang="cy-GB" dirty="0" err="1">
                <a:ea typeface="Calibri" panose="020F0502020204030204"/>
                <a:cs typeface="Calibri" panose="020F0502020204030204"/>
              </a:rPr>
              <a:t>Emphasise</a:t>
            </a:r>
            <a:r>
              <a:rPr lang="cy-GB" dirty="0">
                <a:ea typeface="Calibri" panose="020F0502020204030204"/>
                <a:cs typeface="Calibri" panose="020F0502020204030204"/>
              </a:rPr>
              <a:t> </a:t>
            </a:r>
            <a:r>
              <a:rPr lang="cy-GB" dirty="0" err="1">
                <a:ea typeface="Calibri" panose="020F0502020204030204"/>
                <a:cs typeface="Calibri" panose="020F0502020204030204"/>
              </a:rPr>
              <a:t>some</a:t>
            </a:r>
            <a:r>
              <a:rPr lang="cy-GB" dirty="0">
                <a:ea typeface="Calibri" panose="020F0502020204030204"/>
                <a:cs typeface="Calibri" panose="020F0502020204030204"/>
              </a:rPr>
              <a:t> </a:t>
            </a:r>
            <a:r>
              <a:rPr lang="cy-GB" dirty="0" err="1">
                <a:ea typeface="Calibri" panose="020F0502020204030204"/>
                <a:cs typeface="Calibri" panose="020F0502020204030204"/>
              </a:rPr>
              <a:t>children</a:t>
            </a:r>
            <a:r>
              <a:rPr lang="cy-GB" dirty="0">
                <a:ea typeface="Calibri" panose="020F0502020204030204"/>
                <a:cs typeface="Calibri" panose="020F0502020204030204"/>
              </a:rPr>
              <a:t> </a:t>
            </a:r>
            <a:r>
              <a:rPr lang="cy-GB" dirty="0" err="1">
                <a:ea typeface="Calibri" panose="020F0502020204030204"/>
                <a:cs typeface="Calibri" panose="020F0502020204030204"/>
              </a:rPr>
              <a:t>aren't</a:t>
            </a:r>
            <a:r>
              <a:rPr lang="cy-GB" dirty="0">
                <a:ea typeface="Calibri" panose="020F0502020204030204"/>
                <a:cs typeface="Calibri" panose="020F0502020204030204"/>
              </a:rPr>
              <a:t> </a:t>
            </a:r>
            <a:r>
              <a:rPr lang="cy-GB" dirty="0" err="1">
                <a:ea typeface="Calibri" panose="020F0502020204030204"/>
                <a:cs typeface="Calibri" panose="020F0502020204030204"/>
              </a:rPr>
              <a:t>happy</a:t>
            </a:r>
            <a:r>
              <a:rPr lang="cy-GB" dirty="0">
                <a:ea typeface="Calibri" panose="020F0502020204030204"/>
                <a:cs typeface="Calibri" panose="020F0502020204030204"/>
              </a:rPr>
              <a:t> </a:t>
            </a:r>
            <a:r>
              <a:rPr lang="cy-GB" dirty="0" err="1">
                <a:ea typeface="Calibri" panose="020F0502020204030204"/>
                <a:cs typeface="Calibri" panose="020F0502020204030204"/>
              </a:rPr>
              <a:t>and</a:t>
            </a:r>
            <a:r>
              <a:rPr lang="cy-GB" dirty="0">
                <a:ea typeface="Calibri" panose="020F0502020204030204"/>
                <a:cs typeface="Calibri" panose="020F0502020204030204"/>
              </a:rPr>
              <a:t> </a:t>
            </a:r>
            <a:r>
              <a:rPr lang="cy-GB" dirty="0" err="1">
                <a:ea typeface="Calibri" panose="020F0502020204030204"/>
                <a:cs typeface="Calibri" panose="020F0502020204030204"/>
              </a:rPr>
              <a:t>need</a:t>
            </a:r>
            <a:r>
              <a:rPr lang="cy-GB" dirty="0">
                <a:ea typeface="Calibri" panose="020F0502020204030204"/>
                <a:cs typeface="Calibri" panose="020F0502020204030204"/>
              </a:rPr>
              <a:t> </a:t>
            </a:r>
            <a:r>
              <a:rPr lang="cy-GB" dirty="0" err="1">
                <a:ea typeface="Calibri" panose="020F0502020204030204"/>
                <a:cs typeface="Calibri" panose="020F0502020204030204"/>
              </a:rPr>
              <a:t>interventions</a:t>
            </a:r>
          </a:p>
        </p:txBody>
      </p:sp>
      <p:sp>
        <p:nvSpPr>
          <p:cNvPr id="4" name="Dalfan Rhif y Sleid 3"/>
          <p:cNvSpPr>
            <a:spLocks noGrp="1"/>
          </p:cNvSpPr>
          <p:nvPr>
            <p:ph type="sldNum" sz="quarter" idx="5"/>
          </p:nvPr>
        </p:nvSpPr>
        <p:spPr/>
        <p:txBody>
          <a:bodyPr/>
          <a:lstStyle/>
          <a:p>
            <a:fld id="{5FB824EF-40B7-4B64-AAF9-A45E704C992E}" type="slidenum">
              <a:rPr lang="en-GB" smtClean="0"/>
              <a:t>15</a:t>
            </a:fld>
            <a:endParaRPr lang="en-GB"/>
          </a:p>
        </p:txBody>
      </p:sp>
    </p:spTree>
    <p:extLst>
      <p:ext uri="{BB962C8B-B14F-4D97-AF65-F5344CB8AC3E}">
        <p14:creationId xmlns:p14="http://schemas.microsoft.com/office/powerpoint/2010/main" val="7844470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dirty="0"/>
              <a:t>Darllen y llythyron o ‘</a:t>
            </a:r>
            <a:r>
              <a:rPr lang="cy-GB" dirty="0" err="1"/>
              <a:t>Square</a:t>
            </a:r>
            <a:r>
              <a:rPr lang="cy-GB" dirty="0"/>
              <a:t> </a:t>
            </a:r>
            <a:r>
              <a:rPr lang="cy-GB" dirty="0" err="1"/>
              <a:t>Pegs</a:t>
            </a:r>
            <a:r>
              <a:rPr lang="cy-GB" dirty="0"/>
              <a:t>’ a chynnal trafodaeth</a:t>
            </a:r>
          </a:p>
          <a:p>
            <a:endParaRPr lang="cy-GB" dirty="0"/>
          </a:p>
          <a:p>
            <a:r>
              <a:rPr lang="cy-GB" dirty="0"/>
              <a:t>Read the </a:t>
            </a:r>
            <a:r>
              <a:rPr lang="cy-GB" dirty="0" err="1"/>
              <a:t>letters</a:t>
            </a:r>
            <a:r>
              <a:rPr lang="cy-GB" dirty="0"/>
              <a:t> </a:t>
            </a:r>
            <a:r>
              <a:rPr lang="cy-GB" dirty="0" err="1"/>
              <a:t>included</a:t>
            </a:r>
            <a:r>
              <a:rPr lang="cy-GB" dirty="0"/>
              <a:t> </a:t>
            </a:r>
            <a:r>
              <a:rPr lang="cy-GB" dirty="0" err="1"/>
              <a:t>in</a:t>
            </a:r>
            <a:r>
              <a:rPr lang="cy-GB" dirty="0"/>
              <a:t> the </a:t>
            </a:r>
            <a:r>
              <a:rPr lang="cy-GB" dirty="0" err="1"/>
              <a:t>Square</a:t>
            </a:r>
            <a:r>
              <a:rPr lang="cy-GB" dirty="0"/>
              <a:t> </a:t>
            </a:r>
            <a:r>
              <a:rPr lang="cy-GB" dirty="0" err="1"/>
              <a:t>Pegs</a:t>
            </a:r>
            <a:r>
              <a:rPr lang="cy-GB" dirty="0"/>
              <a:t> </a:t>
            </a:r>
            <a:r>
              <a:rPr lang="cy-GB" dirty="0" err="1"/>
              <a:t>book</a:t>
            </a:r>
            <a:r>
              <a:rPr lang="cy-GB" dirty="0"/>
              <a:t> </a:t>
            </a:r>
            <a:r>
              <a:rPr lang="cy-GB" dirty="0" err="1"/>
              <a:t>and</a:t>
            </a:r>
            <a:r>
              <a:rPr lang="cy-GB" dirty="0"/>
              <a:t> </a:t>
            </a:r>
            <a:r>
              <a:rPr lang="cy-GB" dirty="0" err="1"/>
              <a:t>discuss</a:t>
            </a:r>
            <a:r>
              <a:rPr lang="cy-GB" dirty="0"/>
              <a:t>.</a:t>
            </a:r>
          </a:p>
          <a:p>
            <a:r>
              <a:rPr lang="cy-GB" dirty="0" err="1">
                <a:ea typeface="Calibri" panose="020F0502020204030204"/>
                <a:cs typeface="Calibri" panose="020F0502020204030204"/>
              </a:rPr>
              <a:t>Emphasise</a:t>
            </a:r>
            <a:r>
              <a:rPr lang="cy-GB" dirty="0">
                <a:ea typeface="Calibri" panose="020F0502020204030204"/>
                <a:cs typeface="Calibri" panose="020F0502020204030204"/>
              </a:rPr>
              <a:t> </a:t>
            </a:r>
            <a:r>
              <a:rPr lang="cy-GB" dirty="0" err="1">
                <a:ea typeface="Calibri" panose="020F0502020204030204"/>
                <a:cs typeface="Calibri" panose="020F0502020204030204"/>
              </a:rPr>
              <a:t>some</a:t>
            </a:r>
            <a:r>
              <a:rPr lang="cy-GB" dirty="0">
                <a:ea typeface="Calibri" panose="020F0502020204030204"/>
                <a:cs typeface="Calibri" panose="020F0502020204030204"/>
              </a:rPr>
              <a:t> </a:t>
            </a:r>
            <a:r>
              <a:rPr lang="cy-GB" dirty="0" err="1">
                <a:ea typeface="Calibri" panose="020F0502020204030204"/>
                <a:cs typeface="Calibri" panose="020F0502020204030204"/>
              </a:rPr>
              <a:t>children</a:t>
            </a:r>
            <a:r>
              <a:rPr lang="cy-GB" dirty="0">
                <a:ea typeface="Calibri" panose="020F0502020204030204"/>
                <a:cs typeface="Calibri" panose="020F0502020204030204"/>
              </a:rPr>
              <a:t> </a:t>
            </a:r>
            <a:r>
              <a:rPr lang="cy-GB" dirty="0" err="1">
                <a:ea typeface="Calibri" panose="020F0502020204030204"/>
                <a:cs typeface="Calibri" panose="020F0502020204030204"/>
              </a:rPr>
              <a:t>aren't</a:t>
            </a:r>
            <a:r>
              <a:rPr lang="cy-GB" dirty="0">
                <a:ea typeface="Calibri" panose="020F0502020204030204"/>
                <a:cs typeface="Calibri" panose="020F0502020204030204"/>
              </a:rPr>
              <a:t> </a:t>
            </a:r>
            <a:r>
              <a:rPr lang="cy-GB" dirty="0" err="1">
                <a:ea typeface="Calibri" panose="020F0502020204030204"/>
                <a:cs typeface="Calibri" panose="020F0502020204030204"/>
              </a:rPr>
              <a:t>happy</a:t>
            </a:r>
            <a:r>
              <a:rPr lang="cy-GB" dirty="0">
                <a:ea typeface="Calibri" panose="020F0502020204030204"/>
                <a:cs typeface="Calibri" panose="020F0502020204030204"/>
              </a:rPr>
              <a:t> </a:t>
            </a:r>
            <a:r>
              <a:rPr lang="cy-GB" dirty="0" err="1">
                <a:ea typeface="Calibri" panose="020F0502020204030204"/>
                <a:cs typeface="Calibri" panose="020F0502020204030204"/>
              </a:rPr>
              <a:t>and</a:t>
            </a:r>
            <a:r>
              <a:rPr lang="cy-GB" dirty="0">
                <a:ea typeface="Calibri" panose="020F0502020204030204"/>
                <a:cs typeface="Calibri" panose="020F0502020204030204"/>
              </a:rPr>
              <a:t> </a:t>
            </a:r>
            <a:r>
              <a:rPr lang="cy-GB" dirty="0" err="1">
                <a:ea typeface="Calibri" panose="020F0502020204030204"/>
                <a:cs typeface="Calibri" panose="020F0502020204030204"/>
              </a:rPr>
              <a:t>need</a:t>
            </a:r>
            <a:r>
              <a:rPr lang="cy-GB" dirty="0">
                <a:ea typeface="Calibri" panose="020F0502020204030204"/>
                <a:cs typeface="Calibri" panose="020F0502020204030204"/>
              </a:rPr>
              <a:t> </a:t>
            </a:r>
            <a:r>
              <a:rPr lang="cy-GB" dirty="0" err="1">
                <a:ea typeface="Calibri" panose="020F0502020204030204"/>
                <a:cs typeface="Calibri" panose="020F0502020204030204"/>
              </a:rPr>
              <a:t>interventions</a:t>
            </a:r>
          </a:p>
        </p:txBody>
      </p:sp>
      <p:sp>
        <p:nvSpPr>
          <p:cNvPr id="4" name="Dalfan Rhif y Sleid 3"/>
          <p:cNvSpPr>
            <a:spLocks noGrp="1"/>
          </p:cNvSpPr>
          <p:nvPr>
            <p:ph type="sldNum" sz="quarter" idx="5"/>
          </p:nvPr>
        </p:nvSpPr>
        <p:spPr/>
        <p:txBody>
          <a:bodyPr/>
          <a:lstStyle/>
          <a:p>
            <a:fld id="{5FB824EF-40B7-4B64-AAF9-A45E704C992E}" type="slidenum">
              <a:rPr lang="en-GB" smtClean="0"/>
              <a:t>16</a:t>
            </a:fld>
            <a:endParaRPr lang="en-GB"/>
          </a:p>
        </p:txBody>
      </p:sp>
    </p:spTree>
    <p:extLst>
      <p:ext uri="{BB962C8B-B14F-4D97-AF65-F5344CB8AC3E}">
        <p14:creationId xmlns:p14="http://schemas.microsoft.com/office/powerpoint/2010/main" val="4028701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Going through school life without being listened to</a:t>
            </a:r>
          </a:p>
        </p:txBody>
      </p:sp>
      <p:sp>
        <p:nvSpPr>
          <p:cNvPr id="4" name="Slide Number Placeholder 3"/>
          <p:cNvSpPr>
            <a:spLocks noGrp="1"/>
          </p:cNvSpPr>
          <p:nvPr>
            <p:ph type="sldNum" sz="quarter" idx="5"/>
          </p:nvPr>
        </p:nvSpPr>
        <p:spPr/>
        <p:txBody>
          <a:bodyPr/>
          <a:lstStyle/>
          <a:p>
            <a:fld id="{5FB824EF-40B7-4B64-AAF9-A45E704C992E}" type="slidenum">
              <a:rPr lang="en-GB" smtClean="0"/>
              <a:t>17</a:t>
            </a:fld>
            <a:endParaRPr lang="en-GB"/>
          </a:p>
        </p:txBody>
      </p:sp>
    </p:spTree>
    <p:extLst>
      <p:ext uri="{BB962C8B-B14F-4D97-AF65-F5344CB8AC3E}">
        <p14:creationId xmlns:p14="http://schemas.microsoft.com/office/powerpoint/2010/main" val="953490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CD286F-6295-465D-8020-89DC0F2F8E4C}" type="slidenum">
              <a:rPr lang="en-GB" smtClean="0"/>
              <a:t>22</a:t>
            </a:fld>
            <a:endParaRPr lang="en-GB"/>
          </a:p>
        </p:txBody>
      </p:sp>
    </p:spTree>
    <p:extLst>
      <p:ext uri="{BB962C8B-B14F-4D97-AF65-F5344CB8AC3E}">
        <p14:creationId xmlns:p14="http://schemas.microsoft.com/office/powerpoint/2010/main" val="37137464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TASK</a:t>
            </a:r>
          </a:p>
          <a:p>
            <a:pPr marL="228600" indent="-228600">
              <a:buAutoNum type="arabicPeriod"/>
            </a:pPr>
            <a:r>
              <a:rPr lang="en-GB" dirty="0"/>
              <a:t>In groups of 3 or 4 choose 1 type of intervention</a:t>
            </a:r>
          </a:p>
          <a:p>
            <a:pPr marL="228600" indent="-228600">
              <a:buAutoNum type="arabicPeriod"/>
            </a:pPr>
            <a:r>
              <a:rPr lang="en-GB" dirty="0"/>
              <a:t>Consider </a:t>
            </a:r>
          </a:p>
          <a:p>
            <a:pPr marL="228600" indent="-228600">
              <a:buAutoNum type="alphaLcParenR"/>
            </a:pPr>
            <a:r>
              <a:rPr lang="en-GB" dirty="0"/>
              <a:t>its effectiveness in advancing learning and development </a:t>
            </a:r>
          </a:p>
          <a:p>
            <a:pPr marL="228600" indent="-228600">
              <a:buAutoNum type="alphaLcParenR"/>
            </a:pPr>
            <a:r>
              <a:rPr lang="en-GB" dirty="0"/>
              <a:t>cost implications – value for money</a:t>
            </a:r>
          </a:p>
          <a:p>
            <a:pPr marL="228600" indent="-228600">
              <a:buAutoNum type="alphaLcParenR"/>
            </a:pPr>
            <a:r>
              <a:rPr lang="en-GB" dirty="0"/>
              <a:t>the evidence base</a:t>
            </a: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40</a:t>
            </a:fld>
            <a:endParaRPr lang="en-GB"/>
          </a:p>
        </p:txBody>
      </p:sp>
    </p:spTree>
    <p:extLst>
      <p:ext uri="{BB962C8B-B14F-4D97-AF65-F5344CB8AC3E}">
        <p14:creationId xmlns:p14="http://schemas.microsoft.com/office/powerpoint/2010/main" val="2991195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TASK</a:t>
            </a:r>
          </a:p>
          <a:p>
            <a:pPr marL="228600" indent="-228600">
              <a:buAutoNum type="arabicPeriod"/>
            </a:pPr>
            <a:r>
              <a:rPr lang="en-GB" dirty="0"/>
              <a:t>In groups of 3 or 4 choose 1 type of intervention</a:t>
            </a:r>
          </a:p>
          <a:p>
            <a:pPr marL="228600" indent="-228600">
              <a:buAutoNum type="arabicPeriod"/>
            </a:pPr>
            <a:r>
              <a:rPr lang="en-GB" dirty="0"/>
              <a:t>Consider </a:t>
            </a:r>
          </a:p>
          <a:p>
            <a:pPr marL="228600" indent="-228600">
              <a:buAutoNum type="alphaLcParenR"/>
            </a:pPr>
            <a:r>
              <a:rPr lang="en-GB" dirty="0"/>
              <a:t>its effectiveness in advancing learning and development </a:t>
            </a:r>
          </a:p>
          <a:p>
            <a:pPr marL="228600" indent="-228600">
              <a:buAutoNum type="alphaLcParenR"/>
            </a:pPr>
            <a:r>
              <a:rPr lang="en-GB" dirty="0"/>
              <a:t>cost implications – value for money</a:t>
            </a:r>
          </a:p>
          <a:p>
            <a:pPr marL="228600" indent="-228600">
              <a:buAutoNum type="alphaLcParenR"/>
            </a:pPr>
            <a:r>
              <a:rPr lang="en-GB" dirty="0"/>
              <a:t>the evidence base</a:t>
            </a: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41</a:t>
            </a:fld>
            <a:endParaRPr lang="en-GB"/>
          </a:p>
        </p:txBody>
      </p:sp>
    </p:spTree>
    <p:extLst>
      <p:ext uri="{BB962C8B-B14F-4D97-AF65-F5344CB8AC3E}">
        <p14:creationId xmlns:p14="http://schemas.microsoft.com/office/powerpoint/2010/main" val="1962094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 at the case studies on the next slide and consider the points on this slide</a:t>
            </a:r>
            <a:endParaRPr lang="en-GB" baseline="0" dirty="0"/>
          </a:p>
          <a:p>
            <a:r>
              <a:rPr lang="en-GB" baseline="0" dirty="0"/>
              <a:t>Share ideas</a:t>
            </a:r>
          </a:p>
        </p:txBody>
      </p:sp>
      <p:sp>
        <p:nvSpPr>
          <p:cNvPr id="4" name="Slide Number Placeholder 3"/>
          <p:cNvSpPr>
            <a:spLocks noGrp="1"/>
          </p:cNvSpPr>
          <p:nvPr>
            <p:ph type="sldNum" sz="quarter" idx="10"/>
          </p:nvPr>
        </p:nvSpPr>
        <p:spPr/>
        <p:txBody>
          <a:bodyPr/>
          <a:lstStyle/>
          <a:p>
            <a:fld id="{B078B793-CBCE-754F-9B5F-8DF1467802F9}" type="slidenum">
              <a:rPr lang="en-US" smtClean="0"/>
              <a:t>42</a:t>
            </a:fld>
            <a:endParaRPr lang="en-US"/>
          </a:p>
        </p:txBody>
      </p:sp>
    </p:spTree>
    <p:extLst>
      <p:ext uri="{BB962C8B-B14F-4D97-AF65-F5344CB8AC3E}">
        <p14:creationId xmlns:p14="http://schemas.microsoft.com/office/powerpoint/2010/main" val="973893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into groups to look at different case studies</a:t>
            </a:r>
          </a:p>
        </p:txBody>
      </p:sp>
      <p:sp>
        <p:nvSpPr>
          <p:cNvPr id="4" name="Slide Number Placeholder 3"/>
          <p:cNvSpPr>
            <a:spLocks noGrp="1"/>
          </p:cNvSpPr>
          <p:nvPr>
            <p:ph type="sldNum" sz="quarter" idx="10"/>
          </p:nvPr>
        </p:nvSpPr>
        <p:spPr/>
        <p:txBody>
          <a:bodyPr/>
          <a:lstStyle/>
          <a:p>
            <a:fld id="{15CD286F-6295-465D-8020-89DC0F2F8E4C}" type="slidenum">
              <a:rPr lang="en-GB" smtClean="0"/>
              <a:t>43</a:t>
            </a:fld>
            <a:endParaRPr lang="en-GB"/>
          </a:p>
        </p:txBody>
      </p:sp>
    </p:spTree>
    <p:extLst>
      <p:ext uri="{BB962C8B-B14F-4D97-AF65-F5344CB8AC3E}">
        <p14:creationId xmlns:p14="http://schemas.microsoft.com/office/powerpoint/2010/main" val="525500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smtClean="0"/>
              <a:pPr/>
              <a:t>1/19/25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smtClean="0"/>
              <a:pPr/>
              <a:t>1/19/25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smtClean="0"/>
              <a:pPr/>
              <a:t>1/19/25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smtClean="0"/>
              <a:pPr/>
              <a:t>1/19/25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1/19/25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026854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721525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1/19/25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534475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 id="214748369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moodle.uwtsd.ac.uk/mod/folder/view.php?id=643325" TargetMode="Externa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15.png"/><Relationship Id="rId5" Type="http://schemas.openxmlformats.org/officeDocument/2006/relationships/hyperlink" Target="https://www.google.co.uk/books/edition/Square_Pegs/VomrEAAAQBAJ?hl=en&amp;gbpv=1&amp;dq=Square+Pegs&amp;pg=PT5&amp;printsec=frontcover" TargetMode="Externa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15.png"/><Relationship Id="rId5" Type="http://schemas.openxmlformats.org/officeDocument/2006/relationships/hyperlink" Target="https://www.google.co.uk/books/edition/Square_Pegs/VomrEAAAQBAJ?hl=en&amp;gbpv=1&amp;dq=Square+Pegs&amp;pg=PT5&amp;printsec=frontcover" TargetMode="Externa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3.jpeg"/><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4.png"/><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4.xml"/><Relationship Id="rId4" Type="http://schemas.openxmlformats.org/officeDocument/2006/relationships/image" Target="../media/image28.png"/></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hyperlink" Target="https://educationendowmentfoundation.org.uk/public/files/Toolkit/complete/EEF-Teaching-Learning-Toolkit-October-2018.pdf"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33.png"/></Relationships>
</file>

<file path=ppt/slides/_rels/slide41.xml.rels><?xml version="1.0" encoding="UTF-8" standalone="yes"?>
<Relationships xmlns="http://schemas.openxmlformats.org/package/2006/relationships"><Relationship Id="rId3" Type="http://schemas.openxmlformats.org/officeDocument/2006/relationships/hyperlink" Target="https://educationendowmentfoundation.org.uk/public/files/Toolkit/complete/EEF-Teaching-Learning-Toolkit-October-2018.pdf"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34.png"/><Relationship Id="rId4" Type="http://schemas.openxmlformats.org/officeDocument/2006/relationships/image" Target="../media/image33.png"/></Relationships>
</file>

<file path=ppt/slides/_rels/slide4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8" Type="http://schemas.openxmlformats.org/officeDocument/2006/relationships/hyperlink" Target="https://www.estyn.gov.wales/effective-practice/learning-support-assistants-lead-intervention-programmes" TargetMode="External"/><Relationship Id="rId3" Type="http://schemas.openxmlformats.org/officeDocument/2006/relationships/hyperlink" Target="https://threebearscookeryclub.com/" TargetMode="External"/><Relationship Id="rId7" Type="http://schemas.openxmlformats.org/officeDocument/2006/relationships/hyperlink" Target="https://www.estyn.gov.wales/effective-practice/developing-good-reading-habit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education-ni.gov.uk/articles/nurture-provision-primary-schools" TargetMode="External"/><Relationship Id="rId5" Type="http://schemas.openxmlformats.org/officeDocument/2006/relationships/hyperlink" Target="https://www.pontarddulaisprimaryschool.co.uk/school-clubs/" TargetMode="External"/><Relationship Id="rId10" Type="http://schemas.openxmlformats.org/officeDocument/2006/relationships/hyperlink" Target="https://www.estyn.gov.wales/effective-practice/establishing-behaviour-groups?_ga=2.53987755.2086254070.1610746033-596235490.1610746033" TargetMode="External"/><Relationship Id="rId4" Type="http://schemas.openxmlformats.org/officeDocument/2006/relationships/hyperlink" Target="http://richmondpark.amdro.org.uk/media/104819/Pupil-Voice-Clubs.pdf" TargetMode="External"/><Relationship Id="rId9" Type="http://schemas.openxmlformats.org/officeDocument/2006/relationships/hyperlink" Target="https://www.estyn.gov.wales/effective-practice/innovative-interventions-lead-improvement-attainment" TargetMode="External"/></Relationships>
</file>

<file path=ppt/slides/_rels/slide4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hyperlink" Target="https://educationendowmentfoundation.org.uk/education-evidence/guidance-reports/teaching-assistants" TargetMode="External"/><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hyperlink" Target="https://www.nurtureuk.org/wp-content/uploads/2021/10/Nurture-Groups-Booklet-Dec-2019.pdf" TargetMode="External"/><Relationship Id="rId2" Type="http://schemas.openxmlformats.org/officeDocument/2006/relationships/hyperlink" Target="https://www.nasuwt.org.uk/static/uploaded/68ddda7f-afca-420c-a18798ea9271695f.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Website&#10;&#10;Description automatically generated with medium confidence">
            <a:extLst>
              <a:ext uri="{FF2B5EF4-FFF2-40B4-BE49-F238E27FC236}">
                <a16:creationId xmlns:a16="http://schemas.microsoft.com/office/drawing/2014/main" id="{FE2A66F8-89E6-4302-84B5-244AEAF6C5D8}"/>
              </a:ext>
            </a:extLst>
          </p:cNvPr>
          <p:cNvPicPr>
            <a:picLocks noChangeAspect="1"/>
          </p:cNvPicPr>
          <p:nvPr/>
        </p:nvPicPr>
        <p:blipFill rotWithShape="1">
          <a:blip r:embed="rId2"/>
          <a:srcRect t="6986" b="16743"/>
          <a:stretch/>
        </p:blipFill>
        <p:spPr>
          <a:xfrm>
            <a:off x="20" y="10"/>
            <a:ext cx="12191980" cy="6857990"/>
          </a:xfrm>
          <a:prstGeom prst="rect">
            <a:avLst/>
          </a:prstGeom>
        </p:spPr>
      </p:pic>
      <p:sp>
        <p:nvSpPr>
          <p:cNvPr id="7" name="TextBox 6">
            <a:extLst>
              <a:ext uri="{FF2B5EF4-FFF2-40B4-BE49-F238E27FC236}">
                <a16:creationId xmlns:a16="http://schemas.microsoft.com/office/drawing/2014/main" id="{E295E0D6-AC89-42E5-AA54-29D81C9AA5CB}"/>
              </a:ext>
            </a:extLst>
          </p:cNvPr>
          <p:cNvSpPr txBox="1"/>
          <p:nvPr/>
        </p:nvSpPr>
        <p:spPr>
          <a:xfrm>
            <a:off x="1870075" y="267638"/>
            <a:ext cx="8813800" cy="1938992"/>
          </a:xfrm>
          <a:prstGeom prst="rect">
            <a:avLst/>
          </a:prstGeom>
          <a:noFill/>
          <a:ln w="28575">
            <a:solidFill>
              <a:schemeClr val="bg1">
                <a:lumMod val="95000"/>
              </a:schemeClr>
            </a:solidFill>
          </a:ln>
        </p:spPr>
        <p:txBody>
          <a:bodyPr wrap="square" rtlCol="0">
            <a:spAutoFit/>
          </a:bodyPr>
          <a:lstStyle/>
          <a:p>
            <a:pPr algn="ctr"/>
            <a:r>
              <a:rPr lang="en-GB" sz="6000" b="1" dirty="0">
                <a:solidFill>
                  <a:schemeClr val="bg1"/>
                </a:solidFill>
              </a:rPr>
              <a:t>Interventions and BRIDGING</a:t>
            </a:r>
          </a:p>
        </p:txBody>
      </p:sp>
      <p:sp>
        <p:nvSpPr>
          <p:cNvPr id="8" name="TextBox 7">
            <a:extLst>
              <a:ext uri="{FF2B5EF4-FFF2-40B4-BE49-F238E27FC236}">
                <a16:creationId xmlns:a16="http://schemas.microsoft.com/office/drawing/2014/main" id="{7CF729F2-D46C-4058-B33B-83B82317C140}"/>
              </a:ext>
            </a:extLst>
          </p:cNvPr>
          <p:cNvSpPr txBox="1"/>
          <p:nvPr/>
        </p:nvSpPr>
        <p:spPr>
          <a:xfrm>
            <a:off x="4260850" y="4527550"/>
            <a:ext cx="3594100" cy="461665"/>
          </a:xfrm>
          <a:prstGeom prst="rect">
            <a:avLst/>
          </a:prstGeom>
          <a:noFill/>
        </p:spPr>
        <p:txBody>
          <a:bodyPr wrap="square" rtlCol="0">
            <a:spAutoFit/>
          </a:bodyPr>
          <a:lstStyle/>
          <a:p>
            <a:pPr algn="ctr"/>
            <a:endParaRPr lang="en-GB" sz="2400" dirty="0">
              <a:solidFill>
                <a:schemeClr val="bg1"/>
              </a:solidFill>
            </a:endParaRPr>
          </a:p>
        </p:txBody>
      </p:sp>
      <p:sp>
        <p:nvSpPr>
          <p:cNvPr id="9" name="TextBox 8">
            <a:extLst>
              <a:ext uri="{FF2B5EF4-FFF2-40B4-BE49-F238E27FC236}">
                <a16:creationId xmlns:a16="http://schemas.microsoft.com/office/drawing/2014/main" id="{8BD526BA-28F1-4BA7-B764-48964FDD6DDB}"/>
              </a:ext>
            </a:extLst>
          </p:cNvPr>
          <p:cNvSpPr txBox="1"/>
          <p:nvPr/>
        </p:nvSpPr>
        <p:spPr>
          <a:xfrm>
            <a:off x="2343150" y="4413250"/>
            <a:ext cx="7867650" cy="707886"/>
          </a:xfrm>
          <a:prstGeom prst="rect">
            <a:avLst/>
          </a:prstGeom>
          <a:noFill/>
        </p:spPr>
        <p:txBody>
          <a:bodyPr wrap="square" rtlCol="0">
            <a:spAutoFit/>
          </a:bodyPr>
          <a:lstStyle/>
          <a:p>
            <a:pPr algn="ctr"/>
            <a:r>
              <a:rPr lang="en-GB" sz="4000" b="1" dirty="0">
                <a:solidFill>
                  <a:schemeClr val="bg1"/>
                </a:solidFill>
              </a:rPr>
              <a:t>ECAD5007/C</a:t>
            </a:r>
          </a:p>
        </p:txBody>
      </p:sp>
    </p:spTree>
    <p:extLst>
      <p:ext uri="{BB962C8B-B14F-4D97-AF65-F5344CB8AC3E}">
        <p14:creationId xmlns:p14="http://schemas.microsoft.com/office/powerpoint/2010/main" val="1198632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61F7596-02F2-9141-B1F1-653D8F9291CB}"/>
              </a:ext>
            </a:extLst>
          </p:cNvPr>
          <p:cNvPicPr>
            <a:picLocks noChangeAspect="1"/>
          </p:cNvPicPr>
          <p:nvPr/>
        </p:nvPicPr>
        <p:blipFill>
          <a:blip r:embed="rId2"/>
          <a:stretch>
            <a:fillRect/>
          </a:stretch>
        </p:blipFill>
        <p:spPr>
          <a:xfrm>
            <a:off x="0" y="14909"/>
            <a:ext cx="12344400" cy="6843091"/>
          </a:xfrm>
          <a:prstGeom prst="rect">
            <a:avLst/>
          </a:prstGeom>
        </p:spPr>
      </p:pic>
    </p:spTree>
    <p:extLst>
      <p:ext uri="{BB962C8B-B14F-4D97-AF65-F5344CB8AC3E}">
        <p14:creationId xmlns:p14="http://schemas.microsoft.com/office/powerpoint/2010/main" val="2662779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A27579-C4D6-144D-85D8-A58C0D67F143}"/>
              </a:ext>
            </a:extLst>
          </p:cNvPr>
          <p:cNvPicPr>
            <a:picLocks noChangeAspect="1"/>
          </p:cNvPicPr>
          <p:nvPr/>
        </p:nvPicPr>
        <p:blipFill>
          <a:blip r:embed="rId2"/>
          <a:stretch>
            <a:fillRect/>
          </a:stretch>
        </p:blipFill>
        <p:spPr>
          <a:xfrm>
            <a:off x="0" y="128761"/>
            <a:ext cx="8503920" cy="6475561"/>
          </a:xfrm>
          <a:prstGeom prst="rect">
            <a:avLst/>
          </a:prstGeom>
        </p:spPr>
      </p:pic>
      <p:pic>
        <p:nvPicPr>
          <p:cNvPr id="5" name="Picture 4">
            <a:extLst>
              <a:ext uri="{FF2B5EF4-FFF2-40B4-BE49-F238E27FC236}">
                <a16:creationId xmlns:a16="http://schemas.microsoft.com/office/drawing/2014/main" id="{46862853-FEDC-8B45-B9B2-C3A1C54CDF04}"/>
              </a:ext>
            </a:extLst>
          </p:cNvPr>
          <p:cNvPicPr>
            <a:picLocks noChangeAspect="1"/>
          </p:cNvPicPr>
          <p:nvPr/>
        </p:nvPicPr>
        <p:blipFill>
          <a:blip r:embed="rId3"/>
          <a:stretch>
            <a:fillRect/>
          </a:stretch>
        </p:blipFill>
        <p:spPr>
          <a:xfrm rot="11310162">
            <a:off x="8208840" y="376268"/>
            <a:ext cx="1328534" cy="725449"/>
          </a:xfrm>
          <a:prstGeom prst="rect">
            <a:avLst/>
          </a:prstGeom>
        </p:spPr>
      </p:pic>
      <p:sp>
        <p:nvSpPr>
          <p:cNvPr id="6" name="TextBox 5">
            <a:extLst>
              <a:ext uri="{FF2B5EF4-FFF2-40B4-BE49-F238E27FC236}">
                <a16:creationId xmlns:a16="http://schemas.microsoft.com/office/drawing/2014/main" id="{0F0570DE-3264-644E-9BDB-176A14EB6461}"/>
              </a:ext>
            </a:extLst>
          </p:cNvPr>
          <p:cNvSpPr txBox="1"/>
          <p:nvPr/>
        </p:nvSpPr>
        <p:spPr>
          <a:xfrm>
            <a:off x="9583704" y="640080"/>
            <a:ext cx="1394421" cy="369332"/>
          </a:xfrm>
          <a:prstGeom prst="rect">
            <a:avLst/>
          </a:prstGeom>
          <a:noFill/>
        </p:spPr>
        <p:txBody>
          <a:bodyPr wrap="none" rtlCol="0">
            <a:spAutoFit/>
          </a:bodyPr>
          <a:lstStyle/>
          <a:p>
            <a:r>
              <a:rPr lang="en-US" dirty="0"/>
              <a:t>What is this?</a:t>
            </a:r>
          </a:p>
        </p:txBody>
      </p:sp>
      <p:pic>
        <p:nvPicPr>
          <p:cNvPr id="7" name="Picture 6">
            <a:extLst>
              <a:ext uri="{FF2B5EF4-FFF2-40B4-BE49-F238E27FC236}">
                <a16:creationId xmlns:a16="http://schemas.microsoft.com/office/drawing/2014/main" id="{DCEBDAF8-C1FB-0442-A271-D6BE38347251}"/>
              </a:ext>
            </a:extLst>
          </p:cNvPr>
          <p:cNvPicPr>
            <a:picLocks noChangeAspect="1"/>
          </p:cNvPicPr>
          <p:nvPr/>
        </p:nvPicPr>
        <p:blipFill>
          <a:blip r:embed="rId3"/>
          <a:stretch>
            <a:fillRect/>
          </a:stretch>
        </p:blipFill>
        <p:spPr>
          <a:xfrm rot="12140568">
            <a:off x="7498242" y="1234700"/>
            <a:ext cx="1328534" cy="725449"/>
          </a:xfrm>
          <a:prstGeom prst="rect">
            <a:avLst/>
          </a:prstGeom>
        </p:spPr>
      </p:pic>
      <p:sp>
        <p:nvSpPr>
          <p:cNvPr id="8" name="TextBox 7">
            <a:extLst>
              <a:ext uri="{FF2B5EF4-FFF2-40B4-BE49-F238E27FC236}">
                <a16:creationId xmlns:a16="http://schemas.microsoft.com/office/drawing/2014/main" id="{4A8A39AF-6C27-574A-8EA7-E59C9B2EBED3}"/>
              </a:ext>
            </a:extLst>
          </p:cNvPr>
          <p:cNvSpPr txBox="1"/>
          <p:nvPr/>
        </p:nvSpPr>
        <p:spPr>
          <a:xfrm>
            <a:off x="8873107" y="1597424"/>
            <a:ext cx="1828800" cy="923330"/>
          </a:xfrm>
          <a:prstGeom prst="rect">
            <a:avLst/>
          </a:prstGeom>
          <a:noFill/>
        </p:spPr>
        <p:txBody>
          <a:bodyPr wrap="square" rtlCol="0">
            <a:spAutoFit/>
          </a:bodyPr>
          <a:lstStyle/>
          <a:p>
            <a:pPr algn="ctr"/>
            <a:r>
              <a:rPr lang="en-US" dirty="0"/>
              <a:t>How many progression steps are there?</a:t>
            </a:r>
          </a:p>
        </p:txBody>
      </p:sp>
      <p:pic>
        <p:nvPicPr>
          <p:cNvPr id="9" name="Picture 8">
            <a:extLst>
              <a:ext uri="{FF2B5EF4-FFF2-40B4-BE49-F238E27FC236}">
                <a16:creationId xmlns:a16="http://schemas.microsoft.com/office/drawing/2014/main" id="{C2BB0518-E574-9E46-8302-989FE84A712E}"/>
              </a:ext>
            </a:extLst>
          </p:cNvPr>
          <p:cNvPicPr>
            <a:picLocks noChangeAspect="1"/>
          </p:cNvPicPr>
          <p:nvPr/>
        </p:nvPicPr>
        <p:blipFill>
          <a:blip r:embed="rId3"/>
          <a:stretch>
            <a:fillRect/>
          </a:stretch>
        </p:blipFill>
        <p:spPr>
          <a:xfrm rot="11310162">
            <a:off x="7560700" y="3003817"/>
            <a:ext cx="1328534" cy="725449"/>
          </a:xfrm>
          <a:prstGeom prst="rect">
            <a:avLst/>
          </a:prstGeom>
        </p:spPr>
      </p:pic>
      <p:sp>
        <p:nvSpPr>
          <p:cNvPr id="10" name="TextBox 9">
            <a:extLst>
              <a:ext uri="{FF2B5EF4-FFF2-40B4-BE49-F238E27FC236}">
                <a16:creationId xmlns:a16="http://schemas.microsoft.com/office/drawing/2014/main" id="{1387314B-47CC-274A-92C4-F169021CCE35}"/>
              </a:ext>
            </a:extLst>
          </p:cNvPr>
          <p:cNvSpPr txBox="1"/>
          <p:nvPr/>
        </p:nvSpPr>
        <p:spPr>
          <a:xfrm>
            <a:off x="8988701" y="3108766"/>
            <a:ext cx="2114550" cy="1200329"/>
          </a:xfrm>
          <a:prstGeom prst="rect">
            <a:avLst/>
          </a:prstGeom>
          <a:noFill/>
        </p:spPr>
        <p:txBody>
          <a:bodyPr wrap="square" rtlCol="0">
            <a:spAutoFit/>
          </a:bodyPr>
          <a:lstStyle/>
          <a:p>
            <a:pPr algn="ctr"/>
            <a:r>
              <a:rPr lang="en-US" dirty="0"/>
              <a:t>Broadly what age would you expect a learner to be displaying this skill?</a:t>
            </a:r>
          </a:p>
        </p:txBody>
      </p:sp>
      <p:pic>
        <p:nvPicPr>
          <p:cNvPr id="11" name="Picture 10">
            <a:extLst>
              <a:ext uri="{FF2B5EF4-FFF2-40B4-BE49-F238E27FC236}">
                <a16:creationId xmlns:a16="http://schemas.microsoft.com/office/drawing/2014/main" id="{B58EF23F-8B4F-EE4B-9E70-E784B6322105}"/>
              </a:ext>
            </a:extLst>
          </p:cNvPr>
          <p:cNvPicPr>
            <a:picLocks noChangeAspect="1"/>
          </p:cNvPicPr>
          <p:nvPr/>
        </p:nvPicPr>
        <p:blipFill>
          <a:blip r:embed="rId3"/>
          <a:stretch>
            <a:fillRect/>
          </a:stretch>
        </p:blipFill>
        <p:spPr>
          <a:xfrm rot="12751920">
            <a:off x="7839653" y="5109949"/>
            <a:ext cx="1328534" cy="725449"/>
          </a:xfrm>
          <a:prstGeom prst="rect">
            <a:avLst/>
          </a:prstGeom>
        </p:spPr>
      </p:pic>
      <p:sp>
        <p:nvSpPr>
          <p:cNvPr id="12" name="TextBox 11">
            <a:extLst>
              <a:ext uri="{FF2B5EF4-FFF2-40B4-BE49-F238E27FC236}">
                <a16:creationId xmlns:a16="http://schemas.microsoft.com/office/drawing/2014/main" id="{0753C368-9934-9144-AFF5-3BBD1E863547}"/>
              </a:ext>
            </a:extLst>
          </p:cNvPr>
          <p:cNvSpPr txBox="1"/>
          <p:nvPr/>
        </p:nvSpPr>
        <p:spPr>
          <a:xfrm>
            <a:off x="7793724" y="6000682"/>
            <a:ext cx="3987566" cy="369332"/>
          </a:xfrm>
          <a:prstGeom prst="rect">
            <a:avLst/>
          </a:prstGeom>
          <a:noFill/>
        </p:spPr>
        <p:txBody>
          <a:bodyPr wrap="none" rtlCol="0">
            <a:spAutoFit/>
          </a:bodyPr>
          <a:lstStyle/>
          <a:p>
            <a:r>
              <a:rPr lang="en-US" dirty="0"/>
              <a:t>Are these stand alone assessment tasks?</a:t>
            </a:r>
          </a:p>
        </p:txBody>
      </p:sp>
    </p:spTree>
    <p:extLst>
      <p:ext uri="{BB962C8B-B14F-4D97-AF65-F5344CB8AC3E}">
        <p14:creationId xmlns:p14="http://schemas.microsoft.com/office/powerpoint/2010/main" val="976804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A27579-C4D6-144D-85D8-A58C0D67F143}"/>
              </a:ext>
            </a:extLst>
          </p:cNvPr>
          <p:cNvPicPr>
            <a:picLocks noChangeAspect="1"/>
          </p:cNvPicPr>
          <p:nvPr/>
        </p:nvPicPr>
        <p:blipFill>
          <a:blip r:embed="rId2"/>
          <a:stretch>
            <a:fillRect/>
          </a:stretch>
        </p:blipFill>
        <p:spPr>
          <a:xfrm>
            <a:off x="0" y="128761"/>
            <a:ext cx="8503920" cy="6475561"/>
          </a:xfrm>
          <a:prstGeom prst="rect">
            <a:avLst/>
          </a:prstGeom>
        </p:spPr>
      </p:pic>
      <p:pic>
        <p:nvPicPr>
          <p:cNvPr id="5" name="Picture 4">
            <a:extLst>
              <a:ext uri="{FF2B5EF4-FFF2-40B4-BE49-F238E27FC236}">
                <a16:creationId xmlns:a16="http://schemas.microsoft.com/office/drawing/2014/main" id="{46862853-FEDC-8B45-B9B2-C3A1C54CDF04}"/>
              </a:ext>
            </a:extLst>
          </p:cNvPr>
          <p:cNvPicPr>
            <a:picLocks noChangeAspect="1"/>
          </p:cNvPicPr>
          <p:nvPr/>
        </p:nvPicPr>
        <p:blipFill>
          <a:blip r:embed="rId3"/>
          <a:stretch>
            <a:fillRect/>
          </a:stretch>
        </p:blipFill>
        <p:spPr>
          <a:xfrm rot="11310162">
            <a:off x="8208840" y="376268"/>
            <a:ext cx="1328534" cy="725449"/>
          </a:xfrm>
          <a:prstGeom prst="rect">
            <a:avLst/>
          </a:prstGeom>
        </p:spPr>
      </p:pic>
      <p:sp>
        <p:nvSpPr>
          <p:cNvPr id="6" name="TextBox 5">
            <a:extLst>
              <a:ext uri="{FF2B5EF4-FFF2-40B4-BE49-F238E27FC236}">
                <a16:creationId xmlns:a16="http://schemas.microsoft.com/office/drawing/2014/main" id="{0F0570DE-3264-644E-9BDB-176A14EB6461}"/>
              </a:ext>
            </a:extLst>
          </p:cNvPr>
          <p:cNvSpPr txBox="1"/>
          <p:nvPr/>
        </p:nvSpPr>
        <p:spPr>
          <a:xfrm>
            <a:off x="9583704" y="640080"/>
            <a:ext cx="2512739" cy="369332"/>
          </a:xfrm>
          <a:prstGeom prst="rect">
            <a:avLst/>
          </a:prstGeom>
          <a:noFill/>
        </p:spPr>
        <p:txBody>
          <a:bodyPr wrap="none" rtlCol="0">
            <a:spAutoFit/>
          </a:bodyPr>
          <a:lstStyle/>
          <a:p>
            <a:r>
              <a:rPr lang="en-US" dirty="0"/>
              <a:t>What Matters Statement</a:t>
            </a:r>
          </a:p>
        </p:txBody>
      </p:sp>
      <p:pic>
        <p:nvPicPr>
          <p:cNvPr id="7" name="Picture 6">
            <a:extLst>
              <a:ext uri="{FF2B5EF4-FFF2-40B4-BE49-F238E27FC236}">
                <a16:creationId xmlns:a16="http://schemas.microsoft.com/office/drawing/2014/main" id="{DCEBDAF8-C1FB-0442-A271-D6BE38347251}"/>
              </a:ext>
            </a:extLst>
          </p:cNvPr>
          <p:cNvPicPr>
            <a:picLocks noChangeAspect="1"/>
          </p:cNvPicPr>
          <p:nvPr/>
        </p:nvPicPr>
        <p:blipFill>
          <a:blip r:embed="rId3"/>
          <a:stretch>
            <a:fillRect/>
          </a:stretch>
        </p:blipFill>
        <p:spPr>
          <a:xfrm rot="12140568">
            <a:off x="7498242" y="1234700"/>
            <a:ext cx="1328534" cy="725449"/>
          </a:xfrm>
          <a:prstGeom prst="rect">
            <a:avLst/>
          </a:prstGeom>
        </p:spPr>
      </p:pic>
      <p:sp>
        <p:nvSpPr>
          <p:cNvPr id="8" name="TextBox 7">
            <a:extLst>
              <a:ext uri="{FF2B5EF4-FFF2-40B4-BE49-F238E27FC236}">
                <a16:creationId xmlns:a16="http://schemas.microsoft.com/office/drawing/2014/main" id="{4A8A39AF-6C27-574A-8EA7-E59C9B2EBED3}"/>
              </a:ext>
            </a:extLst>
          </p:cNvPr>
          <p:cNvSpPr txBox="1"/>
          <p:nvPr/>
        </p:nvSpPr>
        <p:spPr>
          <a:xfrm>
            <a:off x="8873106" y="1597424"/>
            <a:ext cx="1962533" cy="646331"/>
          </a:xfrm>
          <a:prstGeom prst="rect">
            <a:avLst/>
          </a:prstGeom>
          <a:noFill/>
        </p:spPr>
        <p:txBody>
          <a:bodyPr wrap="square" rtlCol="0">
            <a:spAutoFit/>
          </a:bodyPr>
          <a:lstStyle/>
          <a:p>
            <a:pPr algn="ctr"/>
            <a:r>
              <a:rPr lang="en-US" dirty="0"/>
              <a:t>There are 5 progression steps.</a:t>
            </a:r>
          </a:p>
        </p:txBody>
      </p:sp>
      <p:pic>
        <p:nvPicPr>
          <p:cNvPr id="9" name="Picture 8">
            <a:extLst>
              <a:ext uri="{FF2B5EF4-FFF2-40B4-BE49-F238E27FC236}">
                <a16:creationId xmlns:a16="http://schemas.microsoft.com/office/drawing/2014/main" id="{C2BB0518-E574-9E46-8302-989FE84A712E}"/>
              </a:ext>
            </a:extLst>
          </p:cNvPr>
          <p:cNvPicPr>
            <a:picLocks noChangeAspect="1"/>
          </p:cNvPicPr>
          <p:nvPr/>
        </p:nvPicPr>
        <p:blipFill>
          <a:blip r:embed="rId3"/>
          <a:stretch>
            <a:fillRect/>
          </a:stretch>
        </p:blipFill>
        <p:spPr>
          <a:xfrm rot="11310162">
            <a:off x="7560700" y="3003817"/>
            <a:ext cx="1328534" cy="725449"/>
          </a:xfrm>
          <a:prstGeom prst="rect">
            <a:avLst/>
          </a:prstGeom>
        </p:spPr>
      </p:pic>
      <p:sp>
        <p:nvSpPr>
          <p:cNvPr id="10" name="TextBox 9">
            <a:extLst>
              <a:ext uri="{FF2B5EF4-FFF2-40B4-BE49-F238E27FC236}">
                <a16:creationId xmlns:a16="http://schemas.microsoft.com/office/drawing/2014/main" id="{1387314B-47CC-274A-92C4-F169021CCE35}"/>
              </a:ext>
            </a:extLst>
          </p:cNvPr>
          <p:cNvSpPr txBox="1"/>
          <p:nvPr/>
        </p:nvSpPr>
        <p:spPr>
          <a:xfrm>
            <a:off x="8935564" y="3320381"/>
            <a:ext cx="2114550" cy="369332"/>
          </a:xfrm>
          <a:prstGeom prst="rect">
            <a:avLst/>
          </a:prstGeom>
          <a:noFill/>
        </p:spPr>
        <p:txBody>
          <a:bodyPr wrap="square" rtlCol="0">
            <a:spAutoFit/>
          </a:bodyPr>
          <a:lstStyle/>
          <a:p>
            <a:pPr algn="ctr"/>
            <a:r>
              <a:rPr lang="en-US" dirty="0"/>
              <a:t>Broadly, age 11 yrs. </a:t>
            </a:r>
          </a:p>
        </p:txBody>
      </p:sp>
      <p:pic>
        <p:nvPicPr>
          <p:cNvPr id="11" name="Picture 10">
            <a:extLst>
              <a:ext uri="{FF2B5EF4-FFF2-40B4-BE49-F238E27FC236}">
                <a16:creationId xmlns:a16="http://schemas.microsoft.com/office/drawing/2014/main" id="{B58EF23F-8B4F-EE4B-9E70-E784B6322105}"/>
              </a:ext>
            </a:extLst>
          </p:cNvPr>
          <p:cNvPicPr>
            <a:picLocks noChangeAspect="1"/>
          </p:cNvPicPr>
          <p:nvPr/>
        </p:nvPicPr>
        <p:blipFill>
          <a:blip r:embed="rId3"/>
          <a:stretch>
            <a:fillRect/>
          </a:stretch>
        </p:blipFill>
        <p:spPr>
          <a:xfrm rot="12751920">
            <a:off x="7839653" y="5109949"/>
            <a:ext cx="1328534" cy="725449"/>
          </a:xfrm>
          <a:prstGeom prst="rect">
            <a:avLst/>
          </a:prstGeom>
        </p:spPr>
      </p:pic>
      <p:sp>
        <p:nvSpPr>
          <p:cNvPr id="12" name="TextBox 11">
            <a:extLst>
              <a:ext uri="{FF2B5EF4-FFF2-40B4-BE49-F238E27FC236}">
                <a16:creationId xmlns:a16="http://schemas.microsoft.com/office/drawing/2014/main" id="{0753C368-9934-9144-AFF5-3BBD1E863547}"/>
              </a:ext>
            </a:extLst>
          </p:cNvPr>
          <p:cNvSpPr txBox="1"/>
          <p:nvPr/>
        </p:nvSpPr>
        <p:spPr>
          <a:xfrm>
            <a:off x="7514370" y="6023474"/>
            <a:ext cx="4460645" cy="369332"/>
          </a:xfrm>
          <a:prstGeom prst="rect">
            <a:avLst/>
          </a:prstGeom>
          <a:noFill/>
        </p:spPr>
        <p:txBody>
          <a:bodyPr wrap="none" rtlCol="0">
            <a:spAutoFit/>
          </a:bodyPr>
          <a:lstStyle/>
          <a:p>
            <a:r>
              <a:rPr lang="en-US" dirty="0"/>
              <a:t>These are </a:t>
            </a:r>
            <a:r>
              <a:rPr lang="en-US" b="1" u="sng" dirty="0"/>
              <a:t>NOT</a:t>
            </a:r>
            <a:r>
              <a:rPr lang="en-US" dirty="0"/>
              <a:t> stand alone assessment tasks?</a:t>
            </a:r>
          </a:p>
        </p:txBody>
      </p:sp>
      <p:pic>
        <p:nvPicPr>
          <p:cNvPr id="4" name="Picture 3">
            <a:extLst>
              <a:ext uri="{FF2B5EF4-FFF2-40B4-BE49-F238E27FC236}">
                <a16:creationId xmlns:a16="http://schemas.microsoft.com/office/drawing/2014/main" id="{B3F2EC12-2637-2642-9C0F-519F5D8A99F0}"/>
              </a:ext>
            </a:extLst>
          </p:cNvPr>
          <p:cNvPicPr>
            <a:picLocks noChangeAspect="1"/>
          </p:cNvPicPr>
          <p:nvPr/>
        </p:nvPicPr>
        <p:blipFill>
          <a:blip r:embed="rId4"/>
          <a:stretch>
            <a:fillRect/>
          </a:stretch>
        </p:blipFill>
        <p:spPr>
          <a:xfrm>
            <a:off x="158891" y="4377690"/>
            <a:ext cx="2486312" cy="2015116"/>
          </a:xfrm>
          <a:prstGeom prst="rect">
            <a:avLst/>
          </a:prstGeom>
        </p:spPr>
      </p:pic>
    </p:spTree>
    <p:extLst>
      <p:ext uri="{BB962C8B-B14F-4D97-AF65-F5344CB8AC3E}">
        <p14:creationId xmlns:p14="http://schemas.microsoft.com/office/powerpoint/2010/main" val="29609388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D8C333D-BB6E-0749-8B38-A25EB8F5282D}"/>
              </a:ext>
            </a:extLst>
          </p:cNvPr>
          <p:cNvPicPr>
            <a:picLocks noChangeAspect="1"/>
          </p:cNvPicPr>
          <p:nvPr/>
        </p:nvPicPr>
        <p:blipFill>
          <a:blip r:embed="rId2"/>
          <a:stretch>
            <a:fillRect/>
          </a:stretch>
        </p:blipFill>
        <p:spPr>
          <a:xfrm>
            <a:off x="2830830" y="-160020"/>
            <a:ext cx="6484620" cy="7000064"/>
          </a:xfrm>
          <a:prstGeom prst="rect">
            <a:avLst/>
          </a:prstGeom>
        </p:spPr>
      </p:pic>
      <p:sp>
        <p:nvSpPr>
          <p:cNvPr id="5" name="Triangle 4">
            <a:extLst>
              <a:ext uri="{FF2B5EF4-FFF2-40B4-BE49-F238E27FC236}">
                <a16:creationId xmlns:a16="http://schemas.microsoft.com/office/drawing/2014/main" id="{D2DBC6AE-068F-BA49-BC2B-FD26FA4A8CC5}"/>
              </a:ext>
            </a:extLst>
          </p:cNvPr>
          <p:cNvSpPr/>
          <p:nvPr/>
        </p:nvSpPr>
        <p:spPr>
          <a:xfrm rot="12934914">
            <a:off x="4332911" y="-246705"/>
            <a:ext cx="5518422" cy="4722037"/>
          </a:xfrm>
          <a:prstGeom prst="triangl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7871E242-651D-6446-AE33-03ED517C9C3F}"/>
              </a:ext>
            </a:extLst>
          </p:cNvPr>
          <p:cNvSpPr/>
          <p:nvPr/>
        </p:nvSpPr>
        <p:spPr>
          <a:xfrm>
            <a:off x="5188557" y="2445490"/>
            <a:ext cx="1769165" cy="178904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3CDF1E98-C15F-6547-8F51-F60065A117FA}"/>
              </a:ext>
            </a:extLst>
          </p:cNvPr>
          <p:cNvSpPr txBox="1"/>
          <p:nvPr/>
        </p:nvSpPr>
        <p:spPr>
          <a:xfrm>
            <a:off x="6582575" y="542549"/>
            <a:ext cx="4223970" cy="1938992"/>
          </a:xfrm>
          <a:prstGeom prst="rect">
            <a:avLst/>
          </a:prstGeom>
          <a:noFill/>
        </p:spPr>
        <p:txBody>
          <a:bodyPr wrap="square" rtlCol="0">
            <a:spAutoFit/>
          </a:bodyPr>
          <a:lstStyle/>
          <a:p>
            <a:r>
              <a:rPr lang="en-US" sz="4000" dirty="0"/>
              <a:t>What principle of progression is missing here?</a:t>
            </a:r>
          </a:p>
        </p:txBody>
      </p:sp>
    </p:spTree>
    <p:extLst>
      <p:ext uri="{BB962C8B-B14F-4D97-AF65-F5344CB8AC3E}">
        <p14:creationId xmlns:p14="http://schemas.microsoft.com/office/powerpoint/2010/main" val="3806275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D8C333D-BB6E-0749-8B38-A25EB8F5282D}"/>
              </a:ext>
            </a:extLst>
          </p:cNvPr>
          <p:cNvPicPr>
            <a:picLocks noChangeAspect="1"/>
          </p:cNvPicPr>
          <p:nvPr/>
        </p:nvPicPr>
        <p:blipFill>
          <a:blip r:embed="rId2"/>
          <a:stretch>
            <a:fillRect/>
          </a:stretch>
        </p:blipFill>
        <p:spPr>
          <a:xfrm>
            <a:off x="2830830" y="-160020"/>
            <a:ext cx="6484620" cy="7000064"/>
          </a:xfrm>
          <a:prstGeom prst="rect">
            <a:avLst/>
          </a:prstGeom>
        </p:spPr>
      </p:pic>
      <p:sp>
        <p:nvSpPr>
          <p:cNvPr id="6" name="Oval 5">
            <a:extLst>
              <a:ext uri="{FF2B5EF4-FFF2-40B4-BE49-F238E27FC236}">
                <a16:creationId xmlns:a16="http://schemas.microsoft.com/office/drawing/2014/main" id="{7871E242-651D-6446-AE33-03ED517C9C3F}"/>
              </a:ext>
            </a:extLst>
          </p:cNvPr>
          <p:cNvSpPr/>
          <p:nvPr/>
        </p:nvSpPr>
        <p:spPr>
          <a:xfrm>
            <a:off x="5188557" y="2445490"/>
            <a:ext cx="1769165" cy="178904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56500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695" y="-287741"/>
            <a:ext cx="1954876" cy="1978429"/>
          </a:xfrm>
        </p:spPr>
        <p:txBody>
          <a:bodyPr>
            <a:normAutofit/>
          </a:bodyPr>
          <a:lstStyle/>
          <a:p>
            <a:br>
              <a:rPr lang="en-GB" dirty="0"/>
            </a:br>
            <a:r>
              <a:rPr lang="en-GB" sz="6000" i="1" dirty="0"/>
              <a:t>Aims</a:t>
            </a:r>
          </a:p>
        </p:txBody>
      </p:sp>
      <p:sp>
        <p:nvSpPr>
          <p:cNvPr id="6" name="Content Placeholder 5">
            <a:extLst>
              <a:ext uri="{FF2B5EF4-FFF2-40B4-BE49-F238E27FC236}">
                <a16:creationId xmlns:a16="http://schemas.microsoft.com/office/drawing/2014/main" id="{D80DD810-1F4D-491A-B6E0-B11C672F808C}"/>
              </a:ext>
            </a:extLst>
          </p:cNvPr>
          <p:cNvSpPr>
            <a:spLocks noGrp="1"/>
          </p:cNvSpPr>
          <p:nvPr>
            <p:ph sz="half" idx="2"/>
          </p:nvPr>
        </p:nvSpPr>
        <p:spPr>
          <a:xfrm>
            <a:off x="1313411" y="1690688"/>
            <a:ext cx="10190018" cy="4351338"/>
          </a:xfrm>
        </p:spPr>
        <p:txBody>
          <a:bodyPr>
            <a:normAutofit/>
          </a:bodyPr>
          <a:lstStyle/>
          <a:p>
            <a:pPr marL="0" indent="0">
              <a:buNone/>
            </a:pPr>
            <a:endParaRPr lang="en-GB" sz="2400" dirty="0"/>
          </a:p>
          <a:p>
            <a:r>
              <a:rPr lang="en-GB" sz="4400" i="1" dirty="0"/>
              <a:t>Explore the concept of ‘intervention’</a:t>
            </a:r>
          </a:p>
          <a:p>
            <a:r>
              <a:rPr lang="en-GB" sz="4400" i="1" dirty="0"/>
              <a:t>Implementation strategies</a:t>
            </a:r>
          </a:p>
          <a:p>
            <a:r>
              <a:rPr lang="en-GB" sz="4400" i="1" dirty="0"/>
              <a:t> Critical evaluation of interventions</a:t>
            </a:r>
          </a:p>
          <a:p>
            <a:r>
              <a:rPr lang="en-GB" sz="4400" i="1" dirty="0"/>
              <a:t>An overview of the BRIDGING experience and the requirements of the Test day.</a:t>
            </a:r>
          </a:p>
        </p:txBody>
      </p:sp>
    </p:spTree>
    <p:extLst>
      <p:ext uri="{BB962C8B-B14F-4D97-AF65-F5344CB8AC3E}">
        <p14:creationId xmlns:p14="http://schemas.microsoft.com/office/powerpoint/2010/main" val="2234321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Hands holding each other's wrists and interlinked to form a circle">
            <a:extLst>
              <a:ext uri="{FF2B5EF4-FFF2-40B4-BE49-F238E27FC236}">
                <a16:creationId xmlns:a16="http://schemas.microsoft.com/office/drawing/2014/main" id="{70A16B49-2E23-4CD2-A530-389D6537623C}"/>
              </a:ext>
            </a:extLst>
          </p:cNvPr>
          <p:cNvPicPr>
            <a:picLocks noChangeAspect="1"/>
          </p:cNvPicPr>
          <p:nvPr/>
        </p:nvPicPr>
        <p:blipFill rotWithShape="1">
          <a:blip r:embed="rId2">
            <a:alphaModFix amt="40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FE245728-212E-4380-97EF-EF0CE9CD0DB6}"/>
              </a:ext>
            </a:extLst>
          </p:cNvPr>
          <p:cNvSpPr>
            <a:spLocks noGrp="1"/>
          </p:cNvSpPr>
          <p:nvPr>
            <p:ph type="title"/>
          </p:nvPr>
        </p:nvSpPr>
        <p:spPr>
          <a:xfrm>
            <a:off x="2419605" y="2797232"/>
            <a:ext cx="7352809" cy="976745"/>
          </a:xfrm>
        </p:spPr>
        <p:txBody>
          <a:bodyPr vert="horz" lIns="91440" tIns="45720" rIns="91440" bIns="45720" rtlCol="0" anchor="b">
            <a:normAutofit/>
          </a:bodyPr>
          <a:lstStyle/>
          <a:p>
            <a:r>
              <a:rPr lang="en-US" sz="5400">
                <a:solidFill>
                  <a:schemeClr val="tx1"/>
                </a:solidFill>
              </a:rPr>
              <a:t>The </a:t>
            </a:r>
            <a:r>
              <a:rPr lang="en-US" sz="5400" dirty="0">
                <a:solidFill>
                  <a:schemeClr val="tx1"/>
                </a:solidFill>
              </a:rPr>
              <a:t>BRIDGING experience</a:t>
            </a:r>
          </a:p>
        </p:txBody>
      </p:sp>
    </p:spTree>
    <p:extLst>
      <p:ext uri="{BB962C8B-B14F-4D97-AF65-F5344CB8AC3E}">
        <p14:creationId xmlns:p14="http://schemas.microsoft.com/office/powerpoint/2010/main" val="614436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BF435-D594-44D5-A11E-FC7980E74045}"/>
              </a:ext>
            </a:extLst>
          </p:cNvPr>
          <p:cNvSpPr>
            <a:spLocks noGrp="1"/>
          </p:cNvSpPr>
          <p:nvPr>
            <p:ph type="title"/>
          </p:nvPr>
        </p:nvSpPr>
        <p:spPr>
          <a:xfrm>
            <a:off x="653005" y="0"/>
            <a:ext cx="10515600" cy="1325563"/>
          </a:xfrm>
        </p:spPr>
        <p:txBody>
          <a:bodyPr/>
          <a:lstStyle/>
          <a:p>
            <a:br>
              <a:rPr lang="en-GB" dirty="0"/>
            </a:br>
            <a:r>
              <a:rPr lang="en-GB" i="1" dirty="0"/>
              <a:t>Key dates</a:t>
            </a:r>
          </a:p>
        </p:txBody>
      </p:sp>
      <p:graphicFrame>
        <p:nvGraphicFramePr>
          <p:cNvPr id="4" name="Diagram 3">
            <a:extLst>
              <a:ext uri="{FF2B5EF4-FFF2-40B4-BE49-F238E27FC236}">
                <a16:creationId xmlns:a16="http://schemas.microsoft.com/office/drawing/2014/main" id="{33ADA038-2719-428A-B347-339A9C5A115B}"/>
              </a:ext>
            </a:extLst>
          </p:cNvPr>
          <p:cNvGraphicFramePr/>
          <p:nvPr>
            <p:extLst>
              <p:ext uri="{D42A27DB-BD31-4B8C-83A1-F6EECF244321}">
                <p14:modId xmlns:p14="http://schemas.microsoft.com/office/powerpoint/2010/main" val="3502114834"/>
              </p:ext>
            </p:extLst>
          </p:nvPr>
        </p:nvGraphicFramePr>
        <p:xfrm>
          <a:off x="2724150" y="1690688"/>
          <a:ext cx="6743700" cy="45063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08231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B528E4F-3BD1-4EAE-A87C-1BD7003FE7AF}"/>
              </a:ext>
            </a:extLst>
          </p:cNvPr>
          <p:cNvSpPr>
            <a:spLocks noGrp="1"/>
          </p:cNvSpPr>
          <p:nvPr>
            <p:ph type="title"/>
          </p:nvPr>
        </p:nvSpPr>
        <p:spPr>
          <a:xfrm>
            <a:off x="1566625" y="0"/>
            <a:ext cx="9211149" cy="1084769"/>
          </a:xfrm>
        </p:spPr>
        <p:txBody>
          <a:bodyPr>
            <a:normAutofit fontScale="90000"/>
          </a:bodyPr>
          <a:lstStyle/>
          <a:p>
            <a:r>
              <a:rPr lang="en-GB" i="1"/>
              <a:t>What </a:t>
            </a:r>
            <a:r>
              <a:rPr lang="en-GB" i="1" dirty="0"/>
              <a:t>do I need to do </a:t>
            </a:r>
            <a:r>
              <a:rPr lang="en-GB" b="1" i="1" u="sng" dirty="0"/>
              <a:t>before</a:t>
            </a:r>
            <a:r>
              <a:rPr lang="en-GB" i="1" dirty="0"/>
              <a:t> the </a:t>
            </a:r>
            <a:r>
              <a:rPr lang="en-GB" b="1" i="1" dirty="0"/>
              <a:t>TEST</a:t>
            </a:r>
            <a:r>
              <a:rPr lang="en-GB" i="1" dirty="0"/>
              <a:t> day ?</a:t>
            </a:r>
            <a:endParaRPr lang="en-GB" dirty="0"/>
          </a:p>
        </p:txBody>
      </p:sp>
      <p:sp>
        <p:nvSpPr>
          <p:cNvPr id="5" name="Content Placeholder 4">
            <a:extLst>
              <a:ext uri="{FF2B5EF4-FFF2-40B4-BE49-F238E27FC236}">
                <a16:creationId xmlns:a16="http://schemas.microsoft.com/office/drawing/2014/main" id="{253E351B-6B69-496F-BDDB-82EC91E8678C}"/>
              </a:ext>
            </a:extLst>
          </p:cNvPr>
          <p:cNvSpPr>
            <a:spLocks noGrp="1"/>
          </p:cNvSpPr>
          <p:nvPr>
            <p:ph sz="half" idx="2"/>
          </p:nvPr>
        </p:nvSpPr>
        <p:spPr/>
        <p:txBody>
          <a:bodyPr>
            <a:normAutofit fontScale="92500"/>
          </a:bodyPr>
          <a:lstStyle/>
          <a:p>
            <a:r>
              <a:rPr lang="en-GB" i="1" dirty="0"/>
              <a:t>Download 2 documents from Moodle: </a:t>
            </a:r>
          </a:p>
          <a:p>
            <a:r>
              <a:rPr lang="en-GB" u="sng" dirty="0">
                <a:hlinkClick r:id="rId2"/>
              </a:rPr>
              <a:t>ECAD5011: ENGLISH - Resources (uwtsd.ac.uk)</a:t>
            </a:r>
            <a:endParaRPr lang="en-GB" u="sng" dirty="0"/>
          </a:p>
          <a:p>
            <a:r>
              <a:rPr lang="en-GB" i="1" dirty="0"/>
              <a:t>Bridging Guidance</a:t>
            </a:r>
          </a:p>
          <a:p>
            <a:pPr>
              <a:buAutoNum type="arabicPeriod"/>
            </a:pPr>
            <a:r>
              <a:rPr lang="en-GB" i="1" dirty="0"/>
              <a:t>STEER document</a:t>
            </a:r>
          </a:p>
          <a:p>
            <a:r>
              <a:rPr lang="en-GB" i="1" dirty="0"/>
              <a:t>Read p.5-9 of the Guidance document in detail.</a:t>
            </a:r>
          </a:p>
          <a:p>
            <a:r>
              <a:rPr lang="en-GB" i="1" dirty="0"/>
              <a:t>Look at the tasks that need to be completed in the STEER document.</a:t>
            </a:r>
          </a:p>
        </p:txBody>
      </p:sp>
      <p:pic>
        <p:nvPicPr>
          <p:cNvPr id="4" name="Picture 3">
            <a:extLst>
              <a:ext uri="{FF2B5EF4-FFF2-40B4-BE49-F238E27FC236}">
                <a16:creationId xmlns:a16="http://schemas.microsoft.com/office/drawing/2014/main" id="{31D7D1D0-E79D-5D43-8B78-BE8A5ABE06D9}"/>
              </a:ext>
            </a:extLst>
          </p:cNvPr>
          <p:cNvPicPr>
            <a:picLocks noChangeAspect="1"/>
          </p:cNvPicPr>
          <p:nvPr/>
        </p:nvPicPr>
        <p:blipFill>
          <a:blip r:embed="rId3"/>
          <a:stretch>
            <a:fillRect/>
          </a:stretch>
        </p:blipFill>
        <p:spPr>
          <a:xfrm rot="813239">
            <a:off x="3045393" y="1052545"/>
            <a:ext cx="2857969" cy="3944175"/>
          </a:xfrm>
          <a:prstGeom prst="rect">
            <a:avLst/>
          </a:prstGeom>
        </p:spPr>
      </p:pic>
      <p:pic>
        <p:nvPicPr>
          <p:cNvPr id="7" name="Picture 6">
            <a:extLst>
              <a:ext uri="{FF2B5EF4-FFF2-40B4-BE49-F238E27FC236}">
                <a16:creationId xmlns:a16="http://schemas.microsoft.com/office/drawing/2014/main" id="{5ADA9DB7-9FB2-224E-96A6-4E3E21F30725}"/>
              </a:ext>
            </a:extLst>
          </p:cNvPr>
          <p:cNvPicPr>
            <a:picLocks noChangeAspect="1"/>
          </p:cNvPicPr>
          <p:nvPr/>
        </p:nvPicPr>
        <p:blipFill>
          <a:blip r:embed="rId4"/>
          <a:stretch>
            <a:fillRect/>
          </a:stretch>
        </p:blipFill>
        <p:spPr>
          <a:xfrm rot="20977090">
            <a:off x="390672" y="2601214"/>
            <a:ext cx="3046618" cy="4015142"/>
          </a:xfrm>
          <a:prstGeom prst="rect">
            <a:avLst/>
          </a:prstGeom>
        </p:spPr>
      </p:pic>
    </p:spTree>
    <p:extLst>
      <p:ext uri="{BB962C8B-B14F-4D97-AF65-F5344CB8AC3E}">
        <p14:creationId xmlns:p14="http://schemas.microsoft.com/office/powerpoint/2010/main" val="1105008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6881D-2BF8-40AE-BE1D-3B7DCE265A15}"/>
              </a:ext>
            </a:extLst>
          </p:cNvPr>
          <p:cNvSpPr>
            <a:spLocks noGrp="1"/>
          </p:cNvSpPr>
          <p:nvPr>
            <p:ph type="title"/>
          </p:nvPr>
        </p:nvSpPr>
        <p:spPr>
          <a:xfrm>
            <a:off x="838200" y="-299893"/>
            <a:ext cx="10515600" cy="1325563"/>
          </a:xfrm>
        </p:spPr>
        <p:txBody>
          <a:bodyPr>
            <a:normAutofit/>
          </a:bodyPr>
          <a:lstStyle/>
          <a:p>
            <a:br>
              <a:rPr lang="en-GB" dirty="0"/>
            </a:br>
            <a:r>
              <a:rPr lang="en-GB" i="1" dirty="0"/>
              <a:t>What do I need to do </a:t>
            </a:r>
            <a:r>
              <a:rPr lang="en-GB" b="1" i="1" u="sng" dirty="0"/>
              <a:t>during</a:t>
            </a:r>
            <a:r>
              <a:rPr lang="en-GB" i="1" dirty="0"/>
              <a:t> the </a:t>
            </a:r>
            <a:r>
              <a:rPr lang="en-GB" b="1" i="1" dirty="0"/>
              <a:t>TEST</a:t>
            </a:r>
            <a:r>
              <a:rPr lang="en-GB" i="1" dirty="0"/>
              <a:t> day ?</a:t>
            </a:r>
            <a:endParaRPr lang="en-GB" dirty="0"/>
          </a:p>
        </p:txBody>
      </p:sp>
      <p:pic>
        <p:nvPicPr>
          <p:cNvPr id="9" name="Content Placeholder 8">
            <a:extLst>
              <a:ext uri="{FF2B5EF4-FFF2-40B4-BE49-F238E27FC236}">
                <a16:creationId xmlns:a16="http://schemas.microsoft.com/office/drawing/2014/main" id="{54A9579E-1B68-EE44-B582-6F7327D1D7CF}"/>
              </a:ext>
            </a:extLst>
          </p:cNvPr>
          <p:cNvPicPr>
            <a:picLocks noGrp="1" noChangeAspect="1"/>
          </p:cNvPicPr>
          <p:nvPr>
            <p:ph sz="half" idx="2"/>
          </p:nvPr>
        </p:nvPicPr>
        <p:blipFill>
          <a:blip r:embed="rId2"/>
          <a:stretch>
            <a:fillRect/>
          </a:stretch>
        </p:blipFill>
        <p:spPr>
          <a:xfrm rot="21052185">
            <a:off x="2202451" y="3662363"/>
            <a:ext cx="4145026" cy="5690425"/>
          </a:xfrm>
        </p:spPr>
      </p:pic>
      <p:sp>
        <p:nvSpPr>
          <p:cNvPr id="3" name="Rectangle 2">
            <a:extLst>
              <a:ext uri="{FF2B5EF4-FFF2-40B4-BE49-F238E27FC236}">
                <a16:creationId xmlns:a16="http://schemas.microsoft.com/office/drawing/2014/main" id="{8C573911-ECBB-A34E-885B-6914E6324F34}"/>
              </a:ext>
            </a:extLst>
          </p:cNvPr>
          <p:cNvSpPr/>
          <p:nvPr/>
        </p:nvSpPr>
        <p:spPr>
          <a:xfrm rot="717697">
            <a:off x="7887959" y="2731048"/>
            <a:ext cx="3044142" cy="6145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35359DD-B71F-3E46-ABB3-943BDCFE8037}"/>
              </a:ext>
            </a:extLst>
          </p:cNvPr>
          <p:cNvSpPr/>
          <p:nvPr/>
        </p:nvSpPr>
        <p:spPr>
          <a:xfrm>
            <a:off x="382217" y="1177348"/>
            <a:ext cx="6257193" cy="2308324"/>
          </a:xfrm>
          <a:prstGeom prst="rect">
            <a:avLst/>
          </a:prstGeom>
        </p:spPr>
        <p:txBody>
          <a:bodyPr wrap="square">
            <a:spAutoFit/>
          </a:bodyPr>
          <a:lstStyle/>
          <a:p>
            <a:r>
              <a:rPr lang="cy-GB" sz="2400" dirty="0">
                <a:solidFill>
                  <a:srgbClr val="404040"/>
                </a:solidFill>
                <a:latin typeface="Calibri" panose="020F0502020204030204" pitchFamily="34" charset="0"/>
              </a:rPr>
              <a:t>Observe </a:t>
            </a:r>
          </a:p>
          <a:p>
            <a:r>
              <a:rPr lang="cy-GB" sz="2400" b="1" dirty="0">
                <a:solidFill>
                  <a:srgbClr val="404040"/>
                </a:solidFill>
                <a:latin typeface="Calibri" panose="020F0502020204030204" pitchFamily="34" charset="0"/>
              </a:rPr>
              <a:t>3-4 interventions </a:t>
            </a:r>
            <a:r>
              <a:rPr lang="cy-GB" sz="2400" dirty="0">
                <a:solidFill>
                  <a:srgbClr val="404040"/>
                </a:solidFill>
                <a:latin typeface="Calibri" panose="020F0502020204030204" pitchFamily="34" charset="0"/>
              </a:rPr>
              <a:t>in your allocated PTE2 school. </a:t>
            </a:r>
          </a:p>
          <a:p>
            <a:endParaRPr lang="cy-GB" sz="2400" dirty="0">
              <a:solidFill>
                <a:srgbClr val="404040"/>
              </a:solidFill>
              <a:latin typeface="Calibri" panose="020F0502020204030204" pitchFamily="34" charset="0"/>
            </a:endParaRPr>
          </a:p>
          <a:p>
            <a:r>
              <a:rPr lang="cy-GB" sz="2400" dirty="0">
                <a:solidFill>
                  <a:srgbClr val="404040"/>
                </a:solidFill>
                <a:latin typeface="Calibri" panose="020F0502020204030204" pitchFamily="34" charset="0"/>
              </a:rPr>
              <a:t>You will need to organise a convenient time with the ALNCo, LSA, teacher. </a:t>
            </a:r>
            <a:endParaRPr lang="en-US" sz="2400" dirty="0"/>
          </a:p>
        </p:txBody>
      </p:sp>
      <p:pic>
        <p:nvPicPr>
          <p:cNvPr id="7" name="Picture 6">
            <a:extLst>
              <a:ext uri="{FF2B5EF4-FFF2-40B4-BE49-F238E27FC236}">
                <a16:creationId xmlns:a16="http://schemas.microsoft.com/office/drawing/2014/main" id="{CE5B7543-4C39-154B-B3FA-43519F74C3DE}"/>
              </a:ext>
            </a:extLst>
          </p:cNvPr>
          <p:cNvPicPr>
            <a:picLocks noChangeAspect="1"/>
          </p:cNvPicPr>
          <p:nvPr/>
        </p:nvPicPr>
        <p:blipFill>
          <a:blip r:embed="rId3"/>
          <a:stretch>
            <a:fillRect/>
          </a:stretch>
        </p:blipFill>
        <p:spPr>
          <a:xfrm rot="896623">
            <a:off x="7269030" y="1464509"/>
            <a:ext cx="4114800" cy="5422900"/>
          </a:xfrm>
          <a:prstGeom prst="rect">
            <a:avLst/>
          </a:prstGeom>
        </p:spPr>
      </p:pic>
    </p:spTree>
    <p:extLst>
      <p:ext uri="{BB962C8B-B14F-4D97-AF65-F5344CB8AC3E}">
        <p14:creationId xmlns:p14="http://schemas.microsoft.com/office/powerpoint/2010/main" val="744761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6881D-2BF8-40AE-BE1D-3B7DCE265A15}"/>
              </a:ext>
            </a:extLst>
          </p:cNvPr>
          <p:cNvSpPr>
            <a:spLocks noGrp="1"/>
          </p:cNvSpPr>
          <p:nvPr>
            <p:ph type="title"/>
          </p:nvPr>
        </p:nvSpPr>
        <p:spPr>
          <a:xfrm>
            <a:off x="838200" y="-299893"/>
            <a:ext cx="10515600" cy="1325563"/>
          </a:xfrm>
        </p:spPr>
        <p:txBody>
          <a:bodyPr>
            <a:normAutofit/>
          </a:bodyPr>
          <a:lstStyle/>
          <a:p>
            <a:br>
              <a:rPr lang="en-GB" dirty="0"/>
            </a:br>
            <a:r>
              <a:rPr lang="en-GB" i="1" dirty="0"/>
              <a:t>What do I need to do </a:t>
            </a:r>
            <a:r>
              <a:rPr lang="en-GB" b="1" i="1" u="sng" dirty="0"/>
              <a:t>during</a:t>
            </a:r>
            <a:r>
              <a:rPr lang="en-GB" i="1" dirty="0"/>
              <a:t> the </a:t>
            </a:r>
            <a:r>
              <a:rPr lang="en-GB" b="1" i="1" dirty="0"/>
              <a:t>TEST</a:t>
            </a:r>
            <a:r>
              <a:rPr lang="en-GB" i="1" dirty="0"/>
              <a:t> day ?</a:t>
            </a:r>
            <a:endParaRPr lang="en-GB" dirty="0"/>
          </a:p>
        </p:txBody>
      </p:sp>
      <p:sp>
        <p:nvSpPr>
          <p:cNvPr id="4" name="Content Placeholder 3">
            <a:extLst>
              <a:ext uri="{FF2B5EF4-FFF2-40B4-BE49-F238E27FC236}">
                <a16:creationId xmlns:a16="http://schemas.microsoft.com/office/drawing/2014/main" id="{0E8F5984-C66E-406E-840B-9377D953A3B4}"/>
              </a:ext>
            </a:extLst>
          </p:cNvPr>
          <p:cNvSpPr>
            <a:spLocks noGrp="1"/>
          </p:cNvSpPr>
          <p:nvPr>
            <p:ph sz="half" idx="2"/>
          </p:nvPr>
        </p:nvSpPr>
        <p:spPr>
          <a:xfrm>
            <a:off x="281071" y="2833331"/>
            <a:ext cx="6530515" cy="4529410"/>
          </a:xfrm>
        </p:spPr>
        <p:txBody>
          <a:bodyPr>
            <a:normAutofit/>
          </a:bodyPr>
          <a:lstStyle/>
          <a:p>
            <a:pPr marL="0" indent="0">
              <a:buNone/>
            </a:pPr>
            <a:r>
              <a:rPr lang="cy-GB" sz="4400" dirty="0">
                <a:effectLst/>
                <a:latin typeface="Calibri" panose="020F0502020204030204" pitchFamily="34" charset="0"/>
                <a:ea typeface="Times New Roman" panose="02020603050405020304" pitchFamily="18" charset="0"/>
              </a:rPr>
              <a:t>Complete the observations in your STEER booklet.</a:t>
            </a:r>
            <a:endParaRPr lang="en-GB" sz="4400" i="1" dirty="0"/>
          </a:p>
          <a:p>
            <a:pPr marL="0" indent="0">
              <a:buNone/>
            </a:pPr>
            <a:endParaRPr lang="en-GB" i="1" dirty="0"/>
          </a:p>
        </p:txBody>
      </p:sp>
      <p:pic>
        <p:nvPicPr>
          <p:cNvPr id="6" name="Picture 5">
            <a:extLst>
              <a:ext uri="{FF2B5EF4-FFF2-40B4-BE49-F238E27FC236}">
                <a16:creationId xmlns:a16="http://schemas.microsoft.com/office/drawing/2014/main" id="{80B7F50C-7BAB-1F4C-BAE9-8B75BD1FA39A}"/>
              </a:ext>
            </a:extLst>
          </p:cNvPr>
          <p:cNvPicPr>
            <a:picLocks noChangeAspect="1"/>
          </p:cNvPicPr>
          <p:nvPr/>
        </p:nvPicPr>
        <p:blipFill>
          <a:blip r:embed="rId2"/>
          <a:stretch>
            <a:fillRect/>
          </a:stretch>
        </p:blipFill>
        <p:spPr>
          <a:xfrm rot="679435">
            <a:off x="6779408" y="1434131"/>
            <a:ext cx="4737100" cy="5816600"/>
          </a:xfrm>
          <a:prstGeom prst="rect">
            <a:avLst/>
          </a:prstGeom>
        </p:spPr>
      </p:pic>
    </p:spTree>
    <p:extLst>
      <p:ext uri="{BB962C8B-B14F-4D97-AF65-F5344CB8AC3E}">
        <p14:creationId xmlns:p14="http://schemas.microsoft.com/office/powerpoint/2010/main" val="3801801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6881D-2BF8-40AE-BE1D-3B7DCE265A15}"/>
              </a:ext>
            </a:extLst>
          </p:cNvPr>
          <p:cNvSpPr>
            <a:spLocks noGrp="1"/>
          </p:cNvSpPr>
          <p:nvPr>
            <p:ph type="title"/>
          </p:nvPr>
        </p:nvSpPr>
        <p:spPr>
          <a:xfrm>
            <a:off x="989011" y="-349769"/>
            <a:ext cx="10515600" cy="1325563"/>
          </a:xfrm>
        </p:spPr>
        <p:txBody>
          <a:bodyPr>
            <a:normAutofit/>
          </a:bodyPr>
          <a:lstStyle/>
          <a:p>
            <a:br>
              <a:rPr lang="en-GB" dirty="0"/>
            </a:br>
            <a:r>
              <a:rPr lang="en-GB" i="1" dirty="0"/>
              <a:t>What do I need to do </a:t>
            </a:r>
            <a:r>
              <a:rPr lang="en-GB" b="1" i="1" u="sng" dirty="0"/>
              <a:t>after</a:t>
            </a:r>
            <a:r>
              <a:rPr lang="en-GB" i="1" dirty="0"/>
              <a:t> the </a:t>
            </a:r>
            <a:r>
              <a:rPr lang="en-GB" b="1" i="1" dirty="0"/>
              <a:t>TEST</a:t>
            </a:r>
            <a:r>
              <a:rPr lang="en-GB" i="1" dirty="0"/>
              <a:t> day ?</a:t>
            </a:r>
            <a:endParaRPr lang="en-GB" dirty="0"/>
          </a:p>
        </p:txBody>
      </p:sp>
      <p:sp>
        <p:nvSpPr>
          <p:cNvPr id="4" name="Content Placeholder 3">
            <a:extLst>
              <a:ext uri="{FF2B5EF4-FFF2-40B4-BE49-F238E27FC236}">
                <a16:creationId xmlns:a16="http://schemas.microsoft.com/office/drawing/2014/main" id="{0E8F5984-C66E-406E-840B-9377D953A3B4}"/>
              </a:ext>
            </a:extLst>
          </p:cNvPr>
          <p:cNvSpPr>
            <a:spLocks noGrp="1"/>
          </p:cNvSpPr>
          <p:nvPr>
            <p:ph sz="half" idx="2"/>
          </p:nvPr>
        </p:nvSpPr>
        <p:spPr>
          <a:xfrm>
            <a:off x="6875813" y="1594207"/>
            <a:ext cx="4628798" cy="4529410"/>
          </a:xfrm>
        </p:spPr>
        <p:txBody>
          <a:bodyPr>
            <a:normAutofit fontScale="62500" lnSpcReduction="20000"/>
          </a:bodyPr>
          <a:lstStyle/>
          <a:p>
            <a:r>
              <a:rPr lang="cy-GB" sz="3600" i="1" dirty="0">
                <a:effectLst/>
                <a:latin typeface="Calibri" panose="020F0502020204030204" pitchFamily="34" charset="0"/>
                <a:ea typeface="Times New Roman" panose="02020603050405020304" pitchFamily="18" charset="0"/>
                <a:cs typeface="Calibri" panose="020F0502020204030204" pitchFamily="34" charset="0"/>
              </a:rPr>
              <a:t>Complete summary notes in the format of </a:t>
            </a:r>
            <a:r>
              <a:rPr lang="cy-GB" sz="3600" i="1" dirty="0">
                <a:latin typeface="Calibri" panose="020F0502020204030204" pitchFamily="34" charset="0"/>
                <a:ea typeface="Times New Roman" panose="02020603050405020304" pitchFamily="18" charset="0"/>
                <a:cs typeface="Calibri" panose="020F0502020204030204" pitchFamily="34" charset="0"/>
              </a:rPr>
              <a:t>an</a:t>
            </a:r>
            <a:r>
              <a:rPr lang="cy-GB" sz="3600" i="1" dirty="0">
                <a:effectLst/>
                <a:latin typeface="Calibri" panose="020F0502020204030204" pitchFamily="34" charset="0"/>
                <a:ea typeface="Times New Roman" panose="02020603050405020304" pitchFamily="18" charset="0"/>
                <a:cs typeface="Calibri" panose="020F0502020204030204" pitchFamily="34" charset="0"/>
              </a:rPr>
              <a:t> Experience Template based on your observation to present at the </a:t>
            </a:r>
            <a:r>
              <a:rPr lang="cy-GB" sz="3600" b="1" i="1" dirty="0">
                <a:effectLst/>
                <a:latin typeface="Calibri" panose="020F0502020204030204" pitchFamily="34" charset="0"/>
                <a:ea typeface="Times New Roman" panose="02020603050405020304" pitchFamily="18" charset="0"/>
                <a:cs typeface="Calibri" panose="020F0502020204030204" pitchFamily="34" charset="0"/>
              </a:rPr>
              <a:t>SHARE </a:t>
            </a:r>
            <a:r>
              <a:rPr lang="cy-GB" sz="3600" i="1" dirty="0">
                <a:effectLst/>
                <a:latin typeface="Calibri" panose="020F0502020204030204" pitchFamily="34" charset="0"/>
                <a:ea typeface="Times New Roman" panose="02020603050405020304" pitchFamily="18" charset="0"/>
                <a:cs typeface="Calibri" panose="020F0502020204030204" pitchFamily="34" charset="0"/>
              </a:rPr>
              <a:t>session at University. Use the “Experience Template” section in your STEER booklet</a:t>
            </a:r>
            <a:r>
              <a:rPr lang="cy-GB" sz="3600" i="1" dirty="0">
                <a:latin typeface="Calibri" panose="020F0502020204030204" pitchFamily="34" charset="0"/>
                <a:ea typeface="Times New Roman" panose="02020603050405020304" pitchFamily="18" charset="0"/>
                <a:cs typeface="Calibri" panose="020F0502020204030204" pitchFamily="34" charset="0"/>
              </a:rPr>
              <a:t> to respond to the following:                                                   </a:t>
            </a:r>
          </a:p>
          <a:p>
            <a:r>
              <a:rPr lang="cy-GB" sz="3600" i="1" dirty="0">
                <a:latin typeface="Calibri" panose="020F0502020204030204" pitchFamily="34" charset="0"/>
                <a:ea typeface="Times New Roman" panose="02020603050405020304" pitchFamily="18" charset="0"/>
                <a:cs typeface="Calibri" panose="020F0502020204030204" pitchFamily="34" charset="0"/>
              </a:rPr>
              <a:t> 1. What did you do and why?                       </a:t>
            </a:r>
          </a:p>
          <a:p>
            <a:pPr marL="0" indent="0">
              <a:buNone/>
            </a:pPr>
            <a:r>
              <a:rPr lang="cy-GB" sz="3600" i="1" dirty="0">
                <a:latin typeface="Calibri" panose="020F0502020204030204" pitchFamily="34" charset="0"/>
                <a:ea typeface="Times New Roman" panose="02020603050405020304" pitchFamily="18" charset="0"/>
                <a:cs typeface="Calibri" panose="020F0502020204030204" pitchFamily="34" charset="0"/>
              </a:rPr>
              <a:t>     2. </a:t>
            </a:r>
            <a:r>
              <a:rPr lang="cy-GB" sz="3600" i="1" dirty="0" err="1">
                <a:latin typeface="Calibri" panose="020F0502020204030204" pitchFamily="34" charset="0"/>
                <a:ea typeface="Times New Roman" panose="02020603050405020304" pitchFamily="18" charset="0"/>
                <a:cs typeface="Calibri" panose="020F0502020204030204" pitchFamily="34" charset="0"/>
              </a:rPr>
              <a:t>What</a:t>
            </a:r>
            <a:r>
              <a:rPr lang="cy-GB" sz="3600" i="1" dirty="0">
                <a:latin typeface="Calibri" panose="020F0502020204030204" pitchFamily="34" charset="0"/>
                <a:ea typeface="Times New Roman" panose="02020603050405020304" pitchFamily="18" charset="0"/>
                <a:cs typeface="Calibri" panose="020F0502020204030204" pitchFamily="34" charset="0"/>
              </a:rPr>
              <a:t> </a:t>
            </a:r>
            <a:r>
              <a:rPr lang="cy-GB" sz="3600" i="1" dirty="0" err="1">
                <a:latin typeface="Calibri" panose="020F0502020204030204" pitchFamily="34" charset="0"/>
                <a:ea typeface="Times New Roman" panose="02020603050405020304" pitchFamily="18" charset="0"/>
                <a:cs typeface="Calibri" panose="020F0502020204030204" pitchFamily="34" charset="0"/>
              </a:rPr>
              <a:t>have</a:t>
            </a:r>
            <a:r>
              <a:rPr lang="cy-GB" sz="3600" i="1" dirty="0">
                <a:latin typeface="Calibri" panose="020F0502020204030204" pitchFamily="34" charset="0"/>
                <a:ea typeface="Times New Roman" panose="02020603050405020304" pitchFamily="18" charset="0"/>
                <a:cs typeface="Calibri" panose="020F0502020204030204" pitchFamily="34" charset="0"/>
              </a:rPr>
              <a:t> </a:t>
            </a:r>
            <a:r>
              <a:rPr lang="cy-GB" sz="3600" i="1" dirty="0" err="1">
                <a:latin typeface="Calibri" panose="020F0502020204030204" pitchFamily="34" charset="0"/>
                <a:ea typeface="Times New Roman" panose="02020603050405020304" pitchFamily="18" charset="0"/>
                <a:cs typeface="Calibri" panose="020F0502020204030204" pitchFamily="34" charset="0"/>
              </a:rPr>
              <a:t>you</a:t>
            </a:r>
            <a:r>
              <a:rPr lang="cy-GB" sz="3600" i="1" dirty="0">
                <a:latin typeface="Calibri" panose="020F0502020204030204" pitchFamily="34" charset="0"/>
                <a:ea typeface="Times New Roman" panose="02020603050405020304" pitchFamily="18" charset="0"/>
                <a:cs typeface="Calibri" panose="020F0502020204030204" pitchFamily="34" charset="0"/>
              </a:rPr>
              <a:t> </a:t>
            </a:r>
            <a:r>
              <a:rPr lang="cy-GB" sz="3600" i="1" dirty="0" err="1">
                <a:latin typeface="Calibri" panose="020F0502020204030204" pitchFamily="34" charset="0"/>
                <a:ea typeface="Times New Roman" panose="02020603050405020304" pitchFamily="18" charset="0"/>
                <a:cs typeface="Calibri" panose="020F0502020204030204" pitchFamily="34" charset="0"/>
              </a:rPr>
              <a:t>learned</a:t>
            </a:r>
            <a:r>
              <a:rPr lang="cy-GB" sz="3600" i="1" dirty="0">
                <a:latin typeface="Calibri" panose="020F0502020204030204" pitchFamily="34" charset="0"/>
                <a:ea typeface="Times New Roman" panose="02020603050405020304" pitchFamily="18" charset="0"/>
                <a:cs typeface="Calibri" panose="020F0502020204030204" pitchFamily="34" charset="0"/>
              </a:rPr>
              <a:t>?</a:t>
            </a:r>
          </a:p>
          <a:p>
            <a:pPr marL="0" indent="0">
              <a:buNone/>
            </a:pPr>
            <a:endParaRPr lang="cy-GB" sz="3600" i="1" dirty="0">
              <a:latin typeface="Calibri" panose="020F0502020204030204" pitchFamily="34" charset="0"/>
              <a:ea typeface="Times New Roman" panose="02020603050405020304" pitchFamily="18" charset="0"/>
              <a:cs typeface="Calibri" panose="020F0502020204030204" pitchFamily="34" charset="0"/>
            </a:endParaRPr>
          </a:p>
          <a:p>
            <a:r>
              <a:rPr lang="en-GB" sz="3600" i="1" dirty="0">
                <a:latin typeface="Calibri" panose="020F0502020204030204" pitchFamily="34" charset="0"/>
                <a:cs typeface="Calibri" panose="020F0502020204030204" pitchFamily="34" charset="0"/>
              </a:rPr>
              <a:t>Prepare to discuss this summary of what you’ve learned on the </a:t>
            </a:r>
            <a:r>
              <a:rPr lang="en-GB" sz="3600" b="1" i="1" dirty="0">
                <a:latin typeface="Calibri" panose="020F0502020204030204" pitchFamily="34" charset="0"/>
                <a:cs typeface="Calibri" panose="020F0502020204030204" pitchFamily="34" charset="0"/>
              </a:rPr>
              <a:t>SHARE</a:t>
            </a:r>
            <a:r>
              <a:rPr lang="en-GB" sz="3600" i="1" dirty="0">
                <a:latin typeface="Calibri" panose="020F0502020204030204" pitchFamily="34" charset="0"/>
                <a:cs typeface="Calibri" panose="020F0502020204030204" pitchFamily="34" charset="0"/>
              </a:rPr>
              <a:t> day (14/3/24) in note format </a:t>
            </a:r>
            <a:r>
              <a:rPr lang="en-GB" sz="3600" i="1" u="sng" dirty="0">
                <a:latin typeface="Calibri" panose="020F0502020204030204" pitchFamily="34" charset="0"/>
                <a:cs typeface="Calibri" panose="020F0502020204030204" pitchFamily="34" charset="0"/>
              </a:rPr>
              <a:t>no ppt required</a:t>
            </a:r>
            <a:r>
              <a:rPr lang="en-GB" sz="3600" i="1" dirty="0">
                <a:latin typeface="Calibri" panose="020F0502020204030204" pitchFamily="34" charset="0"/>
                <a:cs typeface="Calibri" panose="020F0502020204030204" pitchFamily="34" charset="0"/>
              </a:rPr>
              <a:t>.</a:t>
            </a:r>
            <a:endParaRPr lang="en-GB" i="1" dirty="0"/>
          </a:p>
        </p:txBody>
      </p:sp>
      <p:pic>
        <p:nvPicPr>
          <p:cNvPr id="5" name="Picture 4">
            <a:extLst>
              <a:ext uri="{FF2B5EF4-FFF2-40B4-BE49-F238E27FC236}">
                <a16:creationId xmlns:a16="http://schemas.microsoft.com/office/drawing/2014/main" id="{063C5A46-A531-9C4A-A257-CFFD0BA5B1CF}"/>
              </a:ext>
            </a:extLst>
          </p:cNvPr>
          <p:cNvPicPr>
            <a:picLocks noChangeAspect="1"/>
          </p:cNvPicPr>
          <p:nvPr/>
        </p:nvPicPr>
        <p:blipFill>
          <a:blip r:embed="rId2"/>
          <a:stretch>
            <a:fillRect/>
          </a:stretch>
        </p:blipFill>
        <p:spPr>
          <a:xfrm>
            <a:off x="989011" y="846509"/>
            <a:ext cx="4728689" cy="6024806"/>
          </a:xfrm>
          <a:prstGeom prst="rect">
            <a:avLst/>
          </a:prstGeom>
        </p:spPr>
      </p:pic>
    </p:spTree>
    <p:extLst>
      <p:ext uri="{BB962C8B-B14F-4D97-AF65-F5344CB8AC3E}">
        <p14:creationId xmlns:p14="http://schemas.microsoft.com/office/powerpoint/2010/main" val="16763064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6881D-2BF8-40AE-BE1D-3B7DCE265A15}"/>
              </a:ext>
            </a:extLst>
          </p:cNvPr>
          <p:cNvSpPr>
            <a:spLocks noGrp="1"/>
          </p:cNvSpPr>
          <p:nvPr>
            <p:ph type="title"/>
          </p:nvPr>
        </p:nvSpPr>
        <p:spPr>
          <a:xfrm>
            <a:off x="989011" y="-349769"/>
            <a:ext cx="10515600" cy="1325563"/>
          </a:xfrm>
        </p:spPr>
        <p:txBody>
          <a:bodyPr>
            <a:normAutofit/>
          </a:bodyPr>
          <a:lstStyle/>
          <a:p>
            <a:br>
              <a:rPr lang="en-GB" dirty="0"/>
            </a:br>
            <a:r>
              <a:rPr lang="en-GB" i="1" dirty="0"/>
              <a:t>What do I need to do </a:t>
            </a:r>
            <a:r>
              <a:rPr lang="en-GB" b="1" i="1" u="sng" dirty="0"/>
              <a:t>after</a:t>
            </a:r>
            <a:r>
              <a:rPr lang="en-GB" i="1" dirty="0"/>
              <a:t> the </a:t>
            </a:r>
            <a:r>
              <a:rPr lang="en-GB" b="1" i="1" dirty="0"/>
              <a:t>TEST</a:t>
            </a:r>
            <a:r>
              <a:rPr lang="en-GB" i="1" dirty="0"/>
              <a:t> day ?</a:t>
            </a:r>
            <a:endParaRPr lang="en-GB" dirty="0"/>
          </a:p>
        </p:txBody>
      </p:sp>
      <p:sp>
        <p:nvSpPr>
          <p:cNvPr id="7" name="Rectangle 6">
            <a:extLst>
              <a:ext uri="{FF2B5EF4-FFF2-40B4-BE49-F238E27FC236}">
                <a16:creationId xmlns:a16="http://schemas.microsoft.com/office/drawing/2014/main" id="{369DF2CA-D0C3-3445-A2ED-D757EA7F6F2C}"/>
              </a:ext>
            </a:extLst>
          </p:cNvPr>
          <p:cNvSpPr/>
          <p:nvPr/>
        </p:nvSpPr>
        <p:spPr>
          <a:xfrm>
            <a:off x="706056" y="1542954"/>
            <a:ext cx="10899833" cy="4524315"/>
          </a:xfrm>
          <a:prstGeom prst="rect">
            <a:avLst/>
          </a:prstGeom>
        </p:spPr>
        <p:txBody>
          <a:bodyPr wrap="square">
            <a:spAutoFit/>
          </a:bodyPr>
          <a:lstStyle/>
          <a:p>
            <a:pPr fontAlgn="base">
              <a:buFont typeface="Arial" panose="020B0604020202020204" pitchFamily="34" charset="0"/>
              <a:buChar char="•"/>
            </a:pPr>
            <a:r>
              <a:rPr lang="cy-GB" sz="3200" i="1" dirty="0">
                <a:solidFill>
                  <a:srgbClr val="404040"/>
                </a:solidFill>
                <a:latin typeface="Calibri" panose="020F0502020204030204" pitchFamily="34" charset="0"/>
              </a:rPr>
              <a:t>Present your Experience Template to your module tutor and </a:t>
            </a:r>
          </a:p>
          <a:p>
            <a:pPr fontAlgn="base"/>
            <a:r>
              <a:rPr lang="cy-GB" sz="3200" i="1" dirty="0">
                <a:solidFill>
                  <a:srgbClr val="404040"/>
                </a:solidFill>
                <a:latin typeface="Calibri" panose="020F0502020204030204" pitchFamily="34" charset="0"/>
              </a:rPr>
              <a:t>peers in the </a:t>
            </a:r>
            <a:r>
              <a:rPr lang="cy-GB" sz="3200" b="1" i="1" dirty="0">
                <a:solidFill>
                  <a:srgbClr val="404040"/>
                </a:solidFill>
                <a:latin typeface="Calibri" panose="020F0502020204030204" pitchFamily="34" charset="0"/>
              </a:rPr>
              <a:t>SHARE</a:t>
            </a:r>
            <a:r>
              <a:rPr lang="cy-GB" sz="3200" i="1" dirty="0">
                <a:solidFill>
                  <a:srgbClr val="404040"/>
                </a:solidFill>
                <a:latin typeface="Calibri" panose="020F0502020204030204" pitchFamily="34" charset="0"/>
              </a:rPr>
              <a:t> session. Focus on “What you have learned?”. (No more than 10 minutes)</a:t>
            </a:r>
            <a:r>
              <a:rPr lang="en-US" sz="3200" dirty="0">
                <a:solidFill>
                  <a:srgbClr val="404040"/>
                </a:solidFill>
                <a:latin typeface="Calibri" panose="020F0502020204030204" pitchFamily="34" charset="0"/>
              </a:rPr>
              <a:t>​</a:t>
            </a:r>
            <a:endParaRPr lang="en-US" sz="3200" dirty="0">
              <a:solidFill>
                <a:srgbClr val="000000"/>
              </a:solidFill>
              <a:latin typeface="Arial" panose="020B0604020202020204" pitchFamily="34" charset="0"/>
            </a:endParaRPr>
          </a:p>
          <a:p>
            <a:pPr fontAlgn="base">
              <a:buFont typeface="Arial" panose="020B0604020202020204" pitchFamily="34" charset="0"/>
              <a:buChar char="•"/>
            </a:pPr>
            <a:r>
              <a:rPr lang="cy-GB" sz="3200" i="1" dirty="0">
                <a:solidFill>
                  <a:srgbClr val="404040"/>
                </a:solidFill>
                <a:latin typeface="Calibri" panose="020F0502020204030204" pitchFamily="34" charset="0"/>
              </a:rPr>
              <a:t>Following the </a:t>
            </a:r>
            <a:r>
              <a:rPr lang="cy-GB" sz="3200" b="1" i="1" dirty="0">
                <a:solidFill>
                  <a:srgbClr val="404040"/>
                </a:solidFill>
                <a:latin typeface="Calibri" panose="020F0502020204030204" pitchFamily="34" charset="0"/>
              </a:rPr>
              <a:t>SHARE</a:t>
            </a:r>
            <a:r>
              <a:rPr lang="cy-GB" sz="3200" i="1" dirty="0">
                <a:solidFill>
                  <a:srgbClr val="404040"/>
                </a:solidFill>
                <a:latin typeface="Calibri" panose="020F0502020204030204" pitchFamily="34" charset="0"/>
              </a:rPr>
              <a:t> session complete the ‘What next?’ section of your Experience Template in your STEER booklet. This can be copied and pasted into your PLP.</a:t>
            </a:r>
            <a:r>
              <a:rPr lang="en-US" sz="3200" dirty="0">
                <a:solidFill>
                  <a:srgbClr val="404040"/>
                </a:solidFill>
                <a:latin typeface="Calibri" panose="020F0502020204030204" pitchFamily="34" charset="0"/>
              </a:rPr>
              <a:t>​</a:t>
            </a:r>
            <a:endParaRPr lang="en-US" sz="3200" dirty="0">
              <a:solidFill>
                <a:srgbClr val="000000"/>
              </a:solidFill>
              <a:latin typeface="Arial" panose="020B0604020202020204" pitchFamily="34" charset="0"/>
            </a:endParaRPr>
          </a:p>
          <a:p>
            <a:pPr fontAlgn="base">
              <a:buFont typeface="Arial" panose="020B0604020202020204" pitchFamily="34" charset="0"/>
              <a:buChar char="•"/>
            </a:pPr>
            <a:r>
              <a:rPr lang="cy-GB" sz="3200" b="1" i="1" dirty="0">
                <a:solidFill>
                  <a:srgbClr val="404040"/>
                </a:solidFill>
                <a:latin typeface="Calibri" panose="020F0502020204030204" pitchFamily="34" charset="0"/>
              </a:rPr>
              <a:t>Observations from the TEST day and the SHARE session may also be used as examples of best practice to support your discussion within the</a:t>
            </a:r>
            <a:r>
              <a:rPr lang="cy-GB" sz="3200" b="1" i="1">
                <a:solidFill>
                  <a:srgbClr val="404040"/>
                </a:solidFill>
                <a:latin typeface="Calibri" panose="020F0502020204030204" pitchFamily="34" charset="0"/>
              </a:rPr>
              <a:t> ECAD5011</a:t>
            </a:r>
            <a:r>
              <a:rPr lang="cy-GB" sz="3200" b="1" i="1" dirty="0">
                <a:solidFill>
                  <a:srgbClr val="404040"/>
                </a:solidFill>
                <a:latin typeface="Calibri" panose="020F0502020204030204" pitchFamily="34" charset="0"/>
              </a:rPr>
              <a:t> assignment. </a:t>
            </a:r>
            <a:endParaRPr lang="en-US" sz="3200" b="0" i="0" dirty="0">
              <a:solidFill>
                <a:srgbClr val="000000"/>
              </a:solidFill>
              <a:effectLst/>
              <a:latin typeface="Arial" panose="020B0604020202020204" pitchFamily="34" charset="0"/>
            </a:endParaRPr>
          </a:p>
        </p:txBody>
      </p:sp>
    </p:spTree>
    <p:extLst>
      <p:ext uri="{BB962C8B-B14F-4D97-AF65-F5344CB8AC3E}">
        <p14:creationId xmlns:p14="http://schemas.microsoft.com/office/powerpoint/2010/main" val="1586822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Llun 8">
            <a:extLst>
              <a:ext uri="{FF2B5EF4-FFF2-40B4-BE49-F238E27FC236}">
                <a16:creationId xmlns:a16="http://schemas.microsoft.com/office/drawing/2014/main" id="{0CB6793D-ACED-A599-23EB-8D2B595D64C0}"/>
              </a:ext>
            </a:extLst>
          </p:cNvPr>
          <p:cNvPicPr>
            <a:picLocks noChangeAspect="1"/>
          </p:cNvPicPr>
          <p:nvPr/>
        </p:nvPicPr>
        <p:blipFill rotWithShape="1">
          <a:blip r:embed="rId3"/>
          <a:srcRect l="27488" t="26405" r="28271" b="20958"/>
          <a:stretch/>
        </p:blipFill>
        <p:spPr>
          <a:xfrm>
            <a:off x="-171199" y="1168671"/>
            <a:ext cx="7903088" cy="6268545"/>
          </a:xfrm>
          <a:prstGeom prst="rect">
            <a:avLst/>
          </a:prstGeom>
        </p:spPr>
      </p:pic>
      <p:pic>
        <p:nvPicPr>
          <p:cNvPr id="13" name="Llun 12">
            <a:extLst>
              <a:ext uri="{FF2B5EF4-FFF2-40B4-BE49-F238E27FC236}">
                <a16:creationId xmlns:a16="http://schemas.microsoft.com/office/drawing/2014/main" id="{1DD3DD1A-4E59-A5ED-DA66-B7CE01C34D82}"/>
              </a:ext>
            </a:extLst>
          </p:cNvPr>
          <p:cNvPicPr>
            <a:picLocks noChangeAspect="1"/>
          </p:cNvPicPr>
          <p:nvPr/>
        </p:nvPicPr>
        <p:blipFill rotWithShape="1">
          <a:blip r:embed="rId4"/>
          <a:srcRect l="34488" t="18431" r="35707" b="16863"/>
          <a:stretch/>
        </p:blipFill>
        <p:spPr>
          <a:xfrm rot="665539">
            <a:off x="8064574" y="294334"/>
            <a:ext cx="3560098" cy="5152772"/>
          </a:xfrm>
          <a:prstGeom prst="rect">
            <a:avLst/>
          </a:prstGeom>
          <a:ln>
            <a:noFill/>
          </a:ln>
          <a:effectLst>
            <a:outerShdw blurRad="292100" dist="139700" dir="2700000" algn="tl" rotWithShape="0">
              <a:srgbClr val="333333">
                <a:alpha val="65000"/>
              </a:srgbClr>
            </a:outerShdw>
          </a:effectLst>
        </p:spPr>
      </p:pic>
      <p:sp>
        <p:nvSpPr>
          <p:cNvPr id="15" name="Blwch Testun 14">
            <a:extLst>
              <a:ext uri="{FF2B5EF4-FFF2-40B4-BE49-F238E27FC236}">
                <a16:creationId xmlns:a16="http://schemas.microsoft.com/office/drawing/2014/main" id="{79E4996C-5B63-7A05-0459-430862A1359B}"/>
              </a:ext>
            </a:extLst>
          </p:cNvPr>
          <p:cNvSpPr txBox="1"/>
          <p:nvPr/>
        </p:nvSpPr>
        <p:spPr>
          <a:xfrm>
            <a:off x="8759917" y="6123008"/>
            <a:ext cx="2886636" cy="369332"/>
          </a:xfrm>
          <a:prstGeom prst="rect">
            <a:avLst/>
          </a:prstGeom>
          <a:noFill/>
        </p:spPr>
        <p:txBody>
          <a:bodyPr wrap="square">
            <a:spAutoFit/>
          </a:bodyPr>
          <a:lstStyle/>
          <a:p>
            <a:r>
              <a:rPr lang="cy-GB" dirty="0" err="1">
                <a:hlinkClick r:id="rId5"/>
              </a:rPr>
              <a:t>Square</a:t>
            </a:r>
            <a:r>
              <a:rPr lang="cy-GB" dirty="0">
                <a:hlinkClick r:id="rId5"/>
              </a:rPr>
              <a:t> </a:t>
            </a:r>
            <a:r>
              <a:rPr lang="cy-GB" dirty="0" err="1">
                <a:hlinkClick r:id="rId5"/>
              </a:rPr>
              <a:t>Pegs</a:t>
            </a:r>
            <a:r>
              <a:rPr lang="cy-GB" dirty="0">
                <a:hlinkClick r:id="rId5"/>
              </a:rPr>
              <a:t> - Google </a:t>
            </a:r>
            <a:r>
              <a:rPr lang="cy-GB" dirty="0" err="1">
                <a:hlinkClick r:id="rId5"/>
              </a:rPr>
              <a:t>Books</a:t>
            </a:r>
            <a:endParaRPr lang="cy-GB" dirty="0"/>
          </a:p>
        </p:txBody>
      </p:sp>
      <p:sp>
        <p:nvSpPr>
          <p:cNvPr id="2" name="Teitl 1">
            <a:extLst>
              <a:ext uri="{FF2B5EF4-FFF2-40B4-BE49-F238E27FC236}">
                <a16:creationId xmlns:a16="http://schemas.microsoft.com/office/drawing/2014/main" id="{3CCCDE2F-912C-F902-C17B-756FE7038586}"/>
              </a:ext>
            </a:extLst>
          </p:cNvPr>
          <p:cNvSpPr>
            <a:spLocks noGrp="1"/>
          </p:cNvSpPr>
          <p:nvPr>
            <p:ph type="title"/>
          </p:nvPr>
        </p:nvSpPr>
        <p:spPr>
          <a:xfrm>
            <a:off x="1666428" y="0"/>
            <a:ext cx="4227833" cy="1325563"/>
          </a:xfrm>
        </p:spPr>
        <p:txBody>
          <a:bodyPr/>
          <a:lstStyle/>
          <a:p>
            <a:r>
              <a:rPr lang="en-GB" i="1" dirty="0"/>
              <a:t>Group discussion</a:t>
            </a:r>
            <a:endParaRPr lang="cy-GB" dirty="0"/>
          </a:p>
        </p:txBody>
      </p:sp>
      <p:pic>
        <p:nvPicPr>
          <p:cNvPr id="4" name="Picture 3">
            <a:extLst>
              <a:ext uri="{FF2B5EF4-FFF2-40B4-BE49-F238E27FC236}">
                <a16:creationId xmlns:a16="http://schemas.microsoft.com/office/drawing/2014/main" id="{57D1F404-32CD-2544-A778-8505BE5DE852}"/>
              </a:ext>
            </a:extLst>
          </p:cNvPr>
          <p:cNvPicPr>
            <a:picLocks noChangeAspect="1"/>
          </p:cNvPicPr>
          <p:nvPr/>
        </p:nvPicPr>
        <p:blipFill>
          <a:blip r:embed="rId6"/>
          <a:stretch>
            <a:fillRect/>
          </a:stretch>
        </p:blipFill>
        <p:spPr>
          <a:xfrm>
            <a:off x="6545780" y="39767"/>
            <a:ext cx="2076122" cy="2297575"/>
          </a:xfrm>
          <a:prstGeom prst="rect">
            <a:avLst/>
          </a:prstGeom>
        </p:spPr>
      </p:pic>
    </p:spTree>
    <p:extLst>
      <p:ext uri="{BB962C8B-B14F-4D97-AF65-F5344CB8AC3E}">
        <p14:creationId xmlns:p14="http://schemas.microsoft.com/office/powerpoint/2010/main" val="15172223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Llun 10">
            <a:extLst>
              <a:ext uri="{FF2B5EF4-FFF2-40B4-BE49-F238E27FC236}">
                <a16:creationId xmlns:a16="http://schemas.microsoft.com/office/drawing/2014/main" id="{BCA32ACA-D08B-6F7B-DB46-4C005E4D7566}"/>
              </a:ext>
            </a:extLst>
          </p:cNvPr>
          <p:cNvPicPr>
            <a:picLocks noChangeAspect="1"/>
          </p:cNvPicPr>
          <p:nvPr/>
        </p:nvPicPr>
        <p:blipFill rotWithShape="1">
          <a:blip r:embed="rId3"/>
          <a:srcRect l="30321" t="23965" r="31307" b="14336"/>
          <a:stretch/>
        </p:blipFill>
        <p:spPr>
          <a:xfrm>
            <a:off x="4866758" y="-156892"/>
            <a:ext cx="6728365" cy="7212670"/>
          </a:xfrm>
          <a:prstGeom prst="rect">
            <a:avLst/>
          </a:prstGeom>
        </p:spPr>
      </p:pic>
      <p:pic>
        <p:nvPicPr>
          <p:cNvPr id="13" name="Llun 12">
            <a:extLst>
              <a:ext uri="{FF2B5EF4-FFF2-40B4-BE49-F238E27FC236}">
                <a16:creationId xmlns:a16="http://schemas.microsoft.com/office/drawing/2014/main" id="{1DD3DD1A-4E59-A5ED-DA66-B7CE01C34D82}"/>
              </a:ext>
            </a:extLst>
          </p:cNvPr>
          <p:cNvPicPr>
            <a:picLocks noChangeAspect="1"/>
          </p:cNvPicPr>
          <p:nvPr/>
        </p:nvPicPr>
        <p:blipFill rotWithShape="1">
          <a:blip r:embed="rId4"/>
          <a:srcRect l="34488" t="18431" r="35707" b="16863"/>
          <a:stretch/>
        </p:blipFill>
        <p:spPr>
          <a:xfrm rot="20769797">
            <a:off x="739351" y="1623559"/>
            <a:ext cx="2930254" cy="4241155"/>
          </a:xfrm>
          <a:prstGeom prst="rect">
            <a:avLst/>
          </a:prstGeom>
          <a:ln>
            <a:noFill/>
          </a:ln>
          <a:effectLst>
            <a:outerShdw blurRad="292100" dist="139700" dir="2700000" algn="tl" rotWithShape="0">
              <a:srgbClr val="333333">
                <a:alpha val="65000"/>
              </a:srgbClr>
            </a:outerShdw>
          </a:effectLst>
        </p:spPr>
      </p:pic>
      <p:sp>
        <p:nvSpPr>
          <p:cNvPr id="15" name="Blwch Testun 14">
            <a:extLst>
              <a:ext uri="{FF2B5EF4-FFF2-40B4-BE49-F238E27FC236}">
                <a16:creationId xmlns:a16="http://schemas.microsoft.com/office/drawing/2014/main" id="{79E4996C-5B63-7A05-0459-430862A1359B}"/>
              </a:ext>
            </a:extLst>
          </p:cNvPr>
          <p:cNvSpPr txBox="1"/>
          <p:nvPr/>
        </p:nvSpPr>
        <p:spPr>
          <a:xfrm>
            <a:off x="761160" y="6296277"/>
            <a:ext cx="2886636" cy="369332"/>
          </a:xfrm>
          <a:prstGeom prst="rect">
            <a:avLst/>
          </a:prstGeom>
          <a:noFill/>
        </p:spPr>
        <p:txBody>
          <a:bodyPr wrap="square">
            <a:spAutoFit/>
          </a:bodyPr>
          <a:lstStyle/>
          <a:p>
            <a:r>
              <a:rPr lang="cy-GB" dirty="0" err="1">
                <a:hlinkClick r:id="rId5"/>
              </a:rPr>
              <a:t>Square</a:t>
            </a:r>
            <a:r>
              <a:rPr lang="cy-GB" dirty="0">
                <a:hlinkClick r:id="rId5"/>
              </a:rPr>
              <a:t> </a:t>
            </a:r>
            <a:r>
              <a:rPr lang="cy-GB" dirty="0" err="1">
                <a:hlinkClick r:id="rId5"/>
              </a:rPr>
              <a:t>Pegs</a:t>
            </a:r>
            <a:r>
              <a:rPr lang="cy-GB" dirty="0">
                <a:hlinkClick r:id="rId5"/>
              </a:rPr>
              <a:t> - Google </a:t>
            </a:r>
            <a:r>
              <a:rPr lang="cy-GB" dirty="0" err="1">
                <a:hlinkClick r:id="rId5"/>
              </a:rPr>
              <a:t>Books</a:t>
            </a:r>
            <a:endParaRPr lang="cy-GB" dirty="0"/>
          </a:p>
        </p:txBody>
      </p:sp>
      <p:sp>
        <p:nvSpPr>
          <p:cNvPr id="2" name="Teitl 1">
            <a:extLst>
              <a:ext uri="{FF2B5EF4-FFF2-40B4-BE49-F238E27FC236}">
                <a16:creationId xmlns:a16="http://schemas.microsoft.com/office/drawing/2014/main" id="{3CCCDE2F-912C-F902-C17B-756FE7038586}"/>
              </a:ext>
            </a:extLst>
          </p:cNvPr>
          <p:cNvSpPr>
            <a:spLocks noGrp="1"/>
          </p:cNvSpPr>
          <p:nvPr>
            <p:ph type="title"/>
          </p:nvPr>
        </p:nvSpPr>
        <p:spPr>
          <a:xfrm>
            <a:off x="274719" y="-156892"/>
            <a:ext cx="7956222" cy="1325563"/>
          </a:xfrm>
        </p:spPr>
        <p:txBody>
          <a:bodyPr/>
          <a:lstStyle/>
          <a:p>
            <a:r>
              <a:rPr lang="en-GB" i="1" dirty="0"/>
              <a:t>Group discussion</a:t>
            </a:r>
            <a:endParaRPr lang="cy-GB" dirty="0"/>
          </a:p>
        </p:txBody>
      </p:sp>
      <p:pic>
        <p:nvPicPr>
          <p:cNvPr id="7" name="Picture 6">
            <a:extLst>
              <a:ext uri="{FF2B5EF4-FFF2-40B4-BE49-F238E27FC236}">
                <a16:creationId xmlns:a16="http://schemas.microsoft.com/office/drawing/2014/main" id="{457DBB59-E7C2-994D-AA27-9485FBB1F428}"/>
              </a:ext>
            </a:extLst>
          </p:cNvPr>
          <p:cNvPicPr>
            <a:picLocks noChangeAspect="1"/>
          </p:cNvPicPr>
          <p:nvPr/>
        </p:nvPicPr>
        <p:blipFill>
          <a:blip r:embed="rId6"/>
          <a:stretch>
            <a:fillRect/>
          </a:stretch>
        </p:blipFill>
        <p:spPr>
          <a:xfrm>
            <a:off x="3211153" y="861409"/>
            <a:ext cx="1846169" cy="2043093"/>
          </a:xfrm>
          <a:prstGeom prst="rect">
            <a:avLst/>
          </a:prstGeom>
        </p:spPr>
      </p:pic>
    </p:spTree>
    <p:extLst>
      <p:ext uri="{BB962C8B-B14F-4D97-AF65-F5344CB8AC3E}">
        <p14:creationId xmlns:p14="http://schemas.microsoft.com/office/powerpoint/2010/main" val="1924298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Llun 5">
            <a:extLst>
              <a:ext uri="{FF2B5EF4-FFF2-40B4-BE49-F238E27FC236}">
                <a16:creationId xmlns:a16="http://schemas.microsoft.com/office/drawing/2014/main" id="{08D87EA8-100B-5F21-A306-C62C7D7358CF}"/>
              </a:ext>
            </a:extLst>
          </p:cNvPr>
          <p:cNvPicPr>
            <a:picLocks noChangeAspect="1"/>
          </p:cNvPicPr>
          <p:nvPr/>
        </p:nvPicPr>
        <p:blipFill rotWithShape="1">
          <a:blip r:embed="rId3"/>
          <a:srcRect l="28388" t="18475" r="29782" b="12331"/>
          <a:stretch/>
        </p:blipFill>
        <p:spPr>
          <a:xfrm>
            <a:off x="-335666" y="0"/>
            <a:ext cx="6620719" cy="7301179"/>
          </a:xfrm>
          <a:prstGeom prst="rect">
            <a:avLst/>
          </a:prstGeom>
        </p:spPr>
      </p:pic>
      <p:pic>
        <p:nvPicPr>
          <p:cNvPr id="8" name="Llun 7">
            <a:extLst>
              <a:ext uri="{FF2B5EF4-FFF2-40B4-BE49-F238E27FC236}">
                <a16:creationId xmlns:a16="http://schemas.microsoft.com/office/drawing/2014/main" id="{8ED1E4C7-440F-65B5-0365-E7274D9167E8}"/>
              </a:ext>
            </a:extLst>
          </p:cNvPr>
          <p:cNvPicPr>
            <a:picLocks noChangeAspect="1"/>
          </p:cNvPicPr>
          <p:nvPr/>
        </p:nvPicPr>
        <p:blipFill rotWithShape="1">
          <a:blip r:embed="rId4"/>
          <a:srcRect l="36746" t="22625" r="37456" b="17047"/>
          <a:stretch/>
        </p:blipFill>
        <p:spPr>
          <a:xfrm>
            <a:off x="6695796" y="0"/>
            <a:ext cx="5083234" cy="7924902"/>
          </a:xfrm>
          <a:prstGeom prst="rect">
            <a:avLst/>
          </a:prstGeom>
        </p:spPr>
      </p:pic>
      <p:sp>
        <p:nvSpPr>
          <p:cNvPr id="3" name="TextBox 2">
            <a:extLst>
              <a:ext uri="{FF2B5EF4-FFF2-40B4-BE49-F238E27FC236}">
                <a16:creationId xmlns:a16="http://schemas.microsoft.com/office/drawing/2014/main" id="{2F097EC8-DE1B-0F4D-B77D-17D5BC69694C}"/>
              </a:ext>
            </a:extLst>
          </p:cNvPr>
          <p:cNvSpPr txBox="1"/>
          <p:nvPr/>
        </p:nvSpPr>
        <p:spPr>
          <a:xfrm>
            <a:off x="1006998" y="6285053"/>
            <a:ext cx="1015021" cy="369332"/>
          </a:xfrm>
          <a:prstGeom prst="rect">
            <a:avLst/>
          </a:prstGeom>
          <a:noFill/>
        </p:spPr>
        <p:txBody>
          <a:bodyPr wrap="none" rtlCol="0">
            <a:spAutoFit/>
          </a:bodyPr>
          <a:lstStyle/>
          <a:p>
            <a:r>
              <a:rPr lang="en-US" dirty="0"/>
              <a:t>L, age 13</a:t>
            </a:r>
          </a:p>
        </p:txBody>
      </p:sp>
    </p:spTree>
    <p:extLst>
      <p:ext uri="{BB962C8B-B14F-4D97-AF65-F5344CB8AC3E}">
        <p14:creationId xmlns:p14="http://schemas.microsoft.com/office/powerpoint/2010/main" val="15115395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695" y="-287741"/>
            <a:ext cx="1954876" cy="1978429"/>
          </a:xfrm>
        </p:spPr>
        <p:txBody>
          <a:bodyPr>
            <a:normAutofit/>
          </a:bodyPr>
          <a:lstStyle/>
          <a:p>
            <a:br>
              <a:rPr lang="en-GB" dirty="0"/>
            </a:br>
            <a:r>
              <a:rPr lang="en-GB" sz="6000" i="1" dirty="0"/>
              <a:t>Aims</a:t>
            </a:r>
          </a:p>
        </p:txBody>
      </p:sp>
      <p:sp>
        <p:nvSpPr>
          <p:cNvPr id="6" name="Content Placeholder 5">
            <a:extLst>
              <a:ext uri="{FF2B5EF4-FFF2-40B4-BE49-F238E27FC236}">
                <a16:creationId xmlns:a16="http://schemas.microsoft.com/office/drawing/2014/main" id="{D80DD810-1F4D-491A-B6E0-B11C672F808C}"/>
              </a:ext>
            </a:extLst>
          </p:cNvPr>
          <p:cNvSpPr>
            <a:spLocks noGrp="1"/>
          </p:cNvSpPr>
          <p:nvPr>
            <p:ph sz="half" idx="2"/>
          </p:nvPr>
        </p:nvSpPr>
        <p:spPr>
          <a:xfrm>
            <a:off x="1313411" y="1690688"/>
            <a:ext cx="10190018" cy="4351338"/>
          </a:xfrm>
        </p:spPr>
        <p:txBody>
          <a:bodyPr>
            <a:normAutofit/>
          </a:bodyPr>
          <a:lstStyle/>
          <a:p>
            <a:pPr marL="0" indent="0">
              <a:buNone/>
            </a:pPr>
            <a:endParaRPr lang="en-GB" sz="2400" dirty="0"/>
          </a:p>
          <a:p>
            <a:r>
              <a:rPr lang="en-GB" sz="4400" i="1" dirty="0"/>
              <a:t>Explore the concept of ‘intervention’</a:t>
            </a:r>
          </a:p>
          <a:p>
            <a:r>
              <a:rPr lang="en-GB" sz="4400" i="1" dirty="0"/>
              <a:t>Implementation strategies</a:t>
            </a:r>
          </a:p>
          <a:p>
            <a:r>
              <a:rPr lang="en-GB" sz="4400" i="1" dirty="0"/>
              <a:t> Critical evaluation of interventions</a:t>
            </a:r>
          </a:p>
        </p:txBody>
      </p:sp>
    </p:spTree>
    <p:extLst>
      <p:ext uri="{BB962C8B-B14F-4D97-AF65-F5344CB8AC3E}">
        <p14:creationId xmlns:p14="http://schemas.microsoft.com/office/powerpoint/2010/main" val="28084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4753D5-A22A-1142-96FC-3DF0FDC24761}"/>
              </a:ext>
            </a:extLst>
          </p:cNvPr>
          <p:cNvSpPr txBox="1"/>
          <p:nvPr/>
        </p:nvSpPr>
        <p:spPr>
          <a:xfrm>
            <a:off x="1409699" y="66604"/>
            <a:ext cx="9269730" cy="1938992"/>
          </a:xfrm>
          <a:prstGeom prst="rect">
            <a:avLst/>
          </a:prstGeom>
          <a:noFill/>
        </p:spPr>
        <p:txBody>
          <a:bodyPr wrap="square" rtlCol="0">
            <a:spAutoFit/>
          </a:bodyPr>
          <a:lstStyle/>
          <a:p>
            <a:pPr algn="ctr"/>
            <a:r>
              <a:rPr lang="en-GB" sz="6000" dirty="0"/>
              <a:t>What is your understanding of an ‘intervention’? </a:t>
            </a:r>
            <a:endParaRPr lang="en-US" sz="6000" dirty="0"/>
          </a:p>
        </p:txBody>
      </p:sp>
      <p:pic>
        <p:nvPicPr>
          <p:cNvPr id="8" name="Picture 7">
            <a:extLst>
              <a:ext uri="{FF2B5EF4-FFF2-40B4-BE49-F238E27FC236}">
                <a16:creationId xmlns:a16="http://schemas.microsoft.com/office/drawing/2014/main" id="{5C479C19-88DC-F84F-8A95-03D9D937248D}"/>
              </a:ext>
            </a:extLst>
          </p:cNvPr>
          <p:cNvPicPr>
            <a:picLocks noChangeAspect="1"/>
          </p:cNvPicPr>
          <p:nvPr/>
        </p:nvPicPr>
        <p:blipFill>
          <a:blip r:embed="rId2"/>
          <a:stretch>
            <a:fillRect/>
          </a:stretch>
        </p:blipFill>
        <p:spPr>
          <a:xfrm>
            <a:off x="5873114" y="2761470"/>
            <a:ext cx="4677236" cy="2094496"/>
          </a:xfrm>
          <a:prstGeom prst="rect">
            <a:avLst/>
          </a:prstGeom>
        </p:spPr>
      </p:pic>
      <p:sp>
        <p:nvSpPr>
          <p:cNvPr id="9" name="TextBox 8">
            <a:extLst>
              <a:ext uri="{FF2B5EF4-FFF2-40B4-BE49-F238E27FC236}">
                <a16:creationId xmlns:a16="http://schemas.microsoft.com/office/drawing/2014/main" id="{6AE0999B-6D26-4348-9E97-AEC2EB949B00}"/>
              </a:ext>
            </a:extLst>
          </p:cNvPr>
          <p:cNvSpPr txBox="1"/>
          <p:nvPr/>
        </p:nvSpPr>
        <p:spPr>
          <a:xfrm>
            <a:off x="7451098" y="5337810"/>
            <a:ext cx="1733808" cy="369332"/>
          </a:xfrm>
          <a:prstGeom prst="rect">
            <a:avLst/>
          </a:prstGeom>
          <a:noFill/>
        </p:spPr>
        <p:txBody>
          <a:bodyPr wrap="none" rtlCol="0">
            <a:spAutoFit/>
          </a:bodyPr>
          <a:lstStyle/>
          <a:p>
            <a:r>
              <a:rPr lang="en-US" dirty="0" err="1"/>
              <a:t>www.menti.com</a:t>
            </a:r>
            <a:endParaRPr lang="en-US" dirty="0"/>
          </a:p>
        </p:txBody>
      </p:sp>
      <p:sp>
        <p:nvSpPr>
          <p:cNvPr id="4" name="Rectangle 3">
            <a:extLst>
              <a:ext uri="{FF2B5EF4-FFF2-40B4-BE49-F238E27FC236}">
                <a16:creationId xmlns:a16="http://schemas.microsoft.com/office/drawing/2014/main" id="{94CE2BCD-011D-F54D-A858-BC56995941DB}"/>
              </a:ext>
            </a:extLst>
          </p:cNvPr>
          <p:cNvSpPr/>
          <p:nvPr/>
        </p:nvSpPr>
        <p:spPr>
          <a:xfrm>
            <a:off x="6957309" y="4806673"/>
            <a:ext cx="2721386" cy="369332"/>
          </a:xfrm>
          <a:prstGeom prst="rect">
            <a:avLst/>
          </a:prstGeom>
        </p:spPr>
        <p:txBody>
          <a:bodyPr wrap="none">
            <a:spAutoFit/>
          </a:bodyPr>
          <a:lstStyle/>
          <a:p>
            <a:r>
              <a:rPr lang="en-GB" dirty="0">
                <a:latin typeface="MentiText"/>
              </a:rPr>
              <a:t>The voting code </a:t>
            </a:r>
            <a:r>
              <a:rPr lang="en-GB" b="1" dirty="0">
                <a:latin typeface="MentiText"/>
              </a:rPr>
              <a:t>4848 5540</a:t>
            </a:r>
            <a:endParaRPr lang="en-US" dirty="0"/>
          </a:p>
        </p:txBody>
      </p:sp>
      <p:sp>
        <p:nvSpPr>
          <p:cNvPr id="5" name="Rectangle 4">
            <a:extLst>
              <a:ext uri="{FF2B5EF4-FFF2-40B4-BE49-F238E27FC236}">
                <a16:creationId xmlns:a16="http://schemas.microsoft.com/office/drawing/2014/main" id="{04BF1B4C-604C-894C-86AB-99ABBFEE5812}"/>
              </a:ext>
            </a:extLst>
          </p:cNvPr>
          <p:cNvSpPr/>
          <p:nvPr/>
        </p:nvSpPr>
        <p:spPr>
          <a:xfrm>
            <a:off x="7589246" y="3645746"/>
            <a:ext cx="1173719" cy="369332"/>
          </a:xfrm>
          <a:prstGeom prst="rect">
            <a:avLst/>
          </a:prstGeom>
        </p:spPr>
        <p:txBody>
          <a:bodyPr wrap="none">
            <a:spAutoFit/>
          </a:bodyPr>
          <a:lstStyle/>
          <a:p>
            <a:r>
              <a:rPr lang="en-GB" b="1" dirty="0">
                <a:latin typeface="MentiText"/>
              </a:rPr>
              <a:t>4848 5540</a:t>
            </a:r>
            <a:endParaRPr lang="en-US" dirty="0"/>
          </a:p>
        </p:txBody>
      </p:sp>
      <p:sp>
        <p:nvSpPr>
          <p:cNvPr id="7" name="Rectangle 6">
            <a:extLst>
              <a:ext uri="{FF2B5EF4-FFF2-40B4-BE49-F238E27FC236}">
                <a16:creationId xmlns:a16="http://schemas.microsoft.com/office/drawing/2014/main" id="{2A8EA42F-6F21-2A4B-A7F3-F90973A6DC72}"/>
              </a:ext>
            </a:extLst>
          </p:cNvPr>
          <p:cNvSpPr/>
          <p:nvPr/>
        </p:nvSpPr>
        <p:spPr>
          <a:xfrm>
            <a:off x="6258296" y="3764478"/>
            <a:ext cx="593766" cy="13062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F642AAC-193B-FC43-AE56-3A0882073815}"/>
              </a:ext>
            </a:extLst>
          </p:cNvPr>
          <p:cNvPicPr>
            <a:picLocks noChangeAspect="1"/>
          </p:cNvPicPr>
          <p:nvPr/>
        </p:nvPicPr>
        <p:blipFill>
          <a:blip r:embed="rId3"/>
          <a:stretch>
            <a:fillRect/>
          </a:stretch>
        </p:blipFill>
        <p:spPr>
          <a:xfrm>
            <a:off x="840481" y="2005596"/>
            <a:ext cx="4664041" cy="4496804"/>
          </a:xfrm>
          <a:prstGeom prst="rect">
            <a:avLst/>
          </a:prstGeom>
        </p:spPr>
      </p:pic>
    </p:spTree>
    <p:extLst>
      <p:ext uri="{BB962C8B-B14F-4D97-AF65-F5344CB8AC3E}">
        <p14:creationId xmlns:p14="http://schemas.microsoft.com/office/powerpoint/2010/main" val="28269050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 name="Picture 4">
            <a:extLst>
              <a:ext uri="{FF2B5EF4-FFF2-40B4-BE49-F238E27FC236}">
                <a16:creationId xmlns:a16="http://schemas.microsoft.com/office/drawing/2014/main" id="{F7920CC8-002E-44D6-ACB3-6442301842C5}"/>
              </a:ext>
            </a:extLst>
          </p:cNvPr>
          <p:cNvPicPr>
            <a:picLocks noChangeAspect="1"/>
          </p:cNvPicPr>
          <p:nvPr/>
        </p:nvPicPr>
        <p:blipFill rotWithShape="1">
          <a:blip r:embed="rId2"/>
          <a:srcRect l="25283" r="12591"/>
          <a:stretch/>
        </p:blipFill>
        <p:spPr>
          <a:xfrm>
            <a:off x="1" y="10"/>
            <a:ext cx="7574440" cy="6857990"/>
          </a:xfrm>
          <a:prstGeom prst="rect">
            <a:avLst/>
          </a:prstGeom>
        </p:spPr>
      </p:pic>
      <p:sp>
        <p:nvSpPr>
          <p:cNvPr id="3" name="Title 2"/>
          <p:cNvSpPr>
            <a:spLocks noGrp="1"/>
          </p:cNvSpPr>
          <p:nvPr>
            <p:ph type="title"/>
          </p:nvPr>
        </p:nvSpPr>
        <p:spPr>
          <a:xfrm>
            <a:off x="214288" y="10"/>
            <a:ext cx="7145866" cy="778933"/>
          </a:xfrm>
        </p:spPr>
        <p:txBody>
          <a:bodyPr vert="horz" lIns="91440" tIns="45720" rIns="91440" bIns="45720" rtlCol="0" anchor="ctr">
            <a:normAutofit/>
          </a:bodyPr>
          <a:lstStyle/>
          <a:p>
            <a:pPr>
              <a:lnSpc>
                <a:spcPct val="90000"/>
              </a:lnSpc>
            </a:pPr>
            <a:r>
              <a:rPr lang="en-US" sz="2500" i="1" dirty="0">
                <a:solidFill>
                  <a:srgbClr val="FEFFFF"/>
                </a:solidFill>
              </a:rPr>
              <a:t>What exactly is an intervention?</a:t>
            </a:r>
            <a:endParaRPr lang="en-US" sz="2500" dirty="0">
              <a:solidFill>
                <a:srgbClr val="FEFFFF"/>
              </a:solidFill>
            </a:endParaRPr>
          </a:p>
        </p:txBody>
      </p:sp>
      <p:sp>
        <p:nvSpPr>
          <p:cNvPr id="2" name="Speech Bubble: Rectangle with Corners Rounded 1">
            <a:extLst>
              <a:ext uri="{FF2B5EF4-FFF2-40B4-BE49-F238E27FC236}">
                <a16:creationId xmlns:a16="http://schemas.microsoft.com/office/drawing/2014/main" id="{72D32AC6-90B7-4E78-8570-82048D2B4379}"/>
              </a:ext>
            </a:extLst>
          </p:cNvPr>
          <p:cNvSpPr/>
          <p:nvPr/>
        </p:nvSpPr>
        <p:spPr>
          <a:xfrm>
            <a:off x="7687732" y="1176866"/>
            <a:ext cx="4382347" cy="3715270"/>
          </a:xfrm>
          <a:prstGeom prst="wedgeRoundRectCallout">
            <a:avLst>
              <a:gd name="adj1" fmla="val -48050"/>
              <a:gd name="adj2" fmla="val 79203"/>
              <a:gd name="adj3" fmla="val 16667"/>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oAutofit/>
          </a:bodyPr>
          <a:lstStyle/>
          <a:p>
            <a:pPr>
              <a:spcBef>
                <a:spcPts val="1000"/>
              </a:spcBef>
              <a:buClr>
                <a:schemeClr val="accent1"/>
              </a:buClr>
            </a:pPr>
            <a:r>
              <a:rPr lang="en-US" sz="2600" dirty="0">
                <a:solidFill>
                  <a:schemeClr val="bg1"/>
                </a:solidFill>
              </a:rPr>
              <a:t>“Interventions are normally understood as those activities or strategies that are different from, or additional to, those employed routinely with pupils” </a:t>
            </a:r>
            <a:r>
              <a:rPr lang="en-US" sz="2400" dirty="0">
                <a:solidFill>
                  <a:schemeClr val="bg1"/>
                </a:solidFill>
              </a:rPr>
              <a:t>(Campbell &amp; Stanley, 1966 </a:t>
            </a:r>
            <a:r>
              <a:rPr lang="en-US" sz="2400" i="1" dirty="0">
                <a:solidFill>
                  <a:schemeClr val="bg1"/>
                </a:solidFill>
              </a:rPr>
              <a:t>cited in</a:t>
            </a:r>
            <a:r>
              <a:rPr lang="en-US" sz="2400" dirty="0">
                <a:solidFill>
                  <a:schemeClr val="bg1"/>
                </a:solidFill>
              </a:rPr>
              <a:t> NASUWT, 2018) </a:t>
            </a:r>
          </a:p>
        </p:txBody>
      </p:sp>
    </p:spTree>
    <p:extLst>
      <p:ext uri="{BB962C8B-B14F-4D97-AF65-F5344CB8AC3E}">
        <p14:creationId xmlns:p14="http://schemas.microsoft.com/office/powerpoint/2010/main" val="6906093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914400" y="0"/>
            <a:ext cx="10515600" cy="1325563"/>
          </a:xfrm>
        </p:spPr>
        <p:txBody>
          <a:bodyPr/>
          <a:lstStyle/>
          <a:p>
            <a:br>
              <a:rPr lang="en-GB" dirty="0"/>
            </a:br>
            <a:r>
              <a:rPr lang="en-GB" i="1" dirty="0"/>
              <a:t>Interventions are …</a:t>
            </a:r>
          </a:p>
        </p:txBody>
      </p:sp>
      <p:sp>
        <p:nvSpPr>
          <p:cNvPr id="8" name="Content Placeholder 7"/>
          <p:cNvSpPr>
            <a:spLocks noGrp="1"/>
          </p:cNvSpPr>
          <p:nvPr>
            <p:ph sz="half" idx="2"/>
          </p:nvPr>
        </p:nvSpPr>
        <p:spPr>
          <a:xfrm>
            <a:off x="914400" y="1642746"/>
            <a:ext cx="10789920" cy="4351338"/>
          </a:xfrm>
        </p:spPr>
        <p:txBody>
          <a:bodyPr>
            <a:normAutofit fontScale="92500"/>
          </a:bodyPr>
          <a:lstStyle/>
          <a:p>
            <a:r>
              <a:rPr lang="en-GB" sz="3600" i="1" dirty="0"/>
              <a:t>activities / strategies that are different or additional to those used with other learners</a:t>
            </a:r>
          </a:p>
          <a:p>
            <a:r>
              <a:rPr lang="en-GB" sz="3600" i="1" dirty="0"/>
              <a:t>an additional tool to help learners make progress and succeed</a:t>
            </a:r>
          </a:p>
          <a:p>
            <a:r>
              <a:rPr lang="en-GB" sz="3600" i="1" dirty="0"/>
              <a:t>provide value for money from an educational perspective</a:t>
            </a:r>
          </a:p>
          <a:p>
            <a:r>
              <a:rPr lang="en-GB" sz="3600" i="1" dirty="0"/>
              <a:t>aimed at narrowing the attainment gap</a:t>
            </a:r>
          </a:p>
          <a:p>
            <a:r>
              <a:rPr lang="en-GB" sz="3600" i="1" dirty="0"/>
              <a:t>a consolidation of learning in smaller groups</a:t>
            </a:r>
          </a:p>
          <a:p>
            <a:r>
              <a:rPr lang="en-GB" sz="3600" i="1" dirty="0"/>
              <a:t>ways of improving aspects of wellbeing and behaviour</a:t>
            </a:r>
          </a:p>
          <a:p>
            <a:pPr marL="0" indent="0">
              <a:buNone/>
            </a:pPr>
            <a:endParaRPr lang="en-GB" dirty="0"/>
          </a:p>
          <a:p>
            <a:endParaRPr lang="en-GB" dirty="0"/>
          </a:p>
        </p:txBody>
      </p:sp>
    </p:spTree>
    <p:extLst>
      <p:ext uri="{BB962C8B-B14F-4D97-AF65-F5344CB8AC3E}">
        <p14:creationId xmlns:p14="http://schemas.microsoft.com/office/powerpoint/2010/main" val="7938057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A5EED-5DA9-42CB-BFC3-12078E10FA02}"/>
              </a:ext>
            </a:extLst>
          </p:cNvPr>
          <p:cNvSpPr>
            <a:spLocks noGrp="1"/>
          </p:cNvSpPr>
          <p:nvPr>
            <p:ph type="title"/>
          </p:nvPr>
        </p:nvSpPr>
        <p:spPr>
          <a:xfrm>
            <a:off x="1647421" y="485621"/>
            <a:ext cx="9707561" cy="1280890"/>
          </a:xfrm>
        </p:spPr>
        <p:txBody>
          <a:bodyPr>
            <a:normAutofit fontScale="90000"/>
          </a:bodyPr>
          <a:lstStyle/>
          <a:p>
            <a:r>
              <a:rPr lang="en-GB" i="1" dirty="0"/>
              <a:t>An intervention model – ‘waves of support</a:t>
            </a:r>
            <a:r>
              <a:rPr lang="en-GB" dirty="0"/>
              <a:t>’</a:t>
            </a:r>
            <a:br>
              <a:rPr lang="en-GB" dirty="0"/>
            </a:br>
            <a:br>
              <a:rPr lang="en-GB" dirty="0"/>
            </a:br>
            <a:endParaRPr lang="en-GB" dirty="0"/>
          </a:p>
        </p:txBody>
      </p:sp>
      <p:graphicFrame>
        <p:nvGraphicFramePr>
          <p:cNvPr id="5" name="Diagram 4">
            <a:extLst>
              <a:ext uri="{FF2B5EF4-FFF2-40B4-BE49-F238E27FC236}">
                <a16:creationId xmlns:a16="http://schemas.microsoft.com/office/drawing/2014/main" id="{DC99294C-F6D1-43AB-948A-89A28E5210AF}"/>
              </a:ext>
            </a:extLst>
          </p:cNvPr>
          <p:cNvGraphicFramePr/>
          <p:nvPr>
            <p:extLst>
              <p:ext uri="{D42A27DB-BD31-4B8C-83A1-F6EECF244321}">
                <p14:modId xmlns:p14="http://schemas.microsoft.com/office/powerpoint/2010/main" val="766534998"/>
              </p:ext>
            </p:extLst>
          </p:nvPr>
        </p:nvGraphicFramePr>
        <p:xfrm>
          <a:off x="1898650" y="11260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53E3F5F-7565-4ED3-B844-8994D833D914}"/>
              </a:ext>
            </a:extLst>
          </p:cNvPr>
          <p:cNvSpPr txBox="1"/>
          <p:nvPr/>
        </p:nvSpPr>
        <p:spPr>
          <a:xfrm>
            <a:off x="9695656" y="4772285"/>
            <a:ext cx="2438882" cy="615553"/>
          </a:xfrm>
          <a:prstGeom prst="rect">
            <a:avLst/>
          </a:prstGeom>
          <a:noFill/>
        </p:spPr>
        <p:txBody>
          <a:bodyPr wrap="square" rtlCol="0">
            <a:spAutoFit/>
          </a:bodyPr>
          <a:lstStyle/>
          <a:p>
            <a:r>
              <a:rPr lang="en-GB" sz="1600" dirty="0"/>
              <a:t>(adapted from </a:t>
            </a:r>
            <a:r>
              <a:rPr lang="en-GB" sz="1600" dirty="0" err="1"/>
              <a:t>Choudry</a:t>
            </a:r>
            <a:r>
              <a:rPr lang="en-GB" sz="1600" dirty="0"/>
              <a:t>, 2021,p.167</a:t>
            </a:r>
            <a:r>
              <a:rPr lang="en-GB" dirty="0"/>
              <a:t>)</a:t>
            </a:r>
          </a:p>
        </p:txBody>
      </p:sp>
    </p:spTree>
    <p:extLst>
      <p:ext uri="{BB962C8B-B14F-4D97-AF65-F5344CB8AC3E}">
        <p14:creationId xmlns:p14="http://schemas.microsoft.com/office/powerpoint/2010/main" val="34749175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66179"/>
          <a:stretch/>
        </p:blipFill>
        <p:spPr>
          <a:xfrm>
            <a:off x="-1616596" y="2044932"/>
            <a:ext cx="15683822" cy="3282834"/>
          </a:xfrm>
          <a:prstGeom prst="rect">
            <a:avLst/>
          </a:prstGeom>
        </p:spPr>
      </p:pic>
      <p:sp>
        <p:nvSpPr>
          <p:cNvPr id="3" name="Rectangle 2"/>
          <p:cNvSpPr/>
          <p:nvPr/>
        </p:nvSpPr>
        <p:spPr>
          <a:xfrm>
            <a:off x="1548184" y="301629"/>
            <a:ext cx="9095631"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
        <p:nvSpPr>
          <p:cNvPr id="4" name="TextBox 3">
            <a:extLst>
              <a:ext uri="{FF2B5EF4-FFF2-40B4-BE49-F238E27FC236}">
                <a16:creationId xmlns:a16="http://schemas.microsoft.com/office/drawing/2014/main" id="{BE5E48DC-2BAD-8948-B20B-691405B2E6CA}"/>
              </a:ext>
            </a:extLst>
          </p:cNvPr>
          <p:cNvSpPr txBox="1"/>
          <p:nvPr/>
        </p:nvSpPr>
        <p:spPr>
          <a:xfrm>
            <a:off x="5224606" y="5327766"/>
            <a:ext cx="1742785" cy="1015663"/>
          </a:xfrm>
          <a:prstGeom prst="rect">
            <a:avLst/>
          </a:prstGeom>
          <a:noFill/>
        </p:spPr>
        <p:txBody>
          <a:bodyPr wrap="none" rtlCol="0">
            <a:spAutoFit/>
          </a:bodyPr>
          <a:lstStyle/>
          <a:p>
            <a:r>
              <a:rPr lang="en-US" sz="6000" dirty="0"/>
              <a:t>Class</a:t>
            </a:r>
          </a:p>
        </p:txBody>
      </p:sp>
    </p:spTree>
    <p:extLst>
      <p:ext uri="{BB962C8B-B14F-4D97-AF65-F5344CB8AC3E}">
        <p14:creationId xmlns:p14="http://schemas.microsoft.com/office/powerpoint/2010/main" val="15906032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66179"/>
          <a:stretch/>
        </p:blipFill>
        <p:spPr>
          <a:xfrm>
            <a:off x="-352001" y="3867699"/>
            <a:ext cx="7997941" cy="1674076"/>
          </a:xfrm>
          <a:prstGeom prst="rect">
            <a:avLst/>
          </a:prstGeom>
        </p:spPr>
      </p:pic>
      <p:sp>
        <p:nvSpPr>
          <p:cNvPr id="3" name="Rectangle 2"/>
          <p:cNvSpPr/>
          <p:nvPr/>
        </p:nvSpPr>
        <p:spPr>
          <a:xfrm>
            <a:off x="1548184" y="301629"/>
            <a:ext cx="9167125"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
        <p:nvSpPr>
          <p:cNvPr id="4" name="TextBox 3">
            <a:extLst>
              <a:ext uri="{FF2B5EF4-FFF2-40B4-BE49-F238E27FC236}">
                <a16:creationId xmlns:a16="http://schemas.microsoft.com/office/drawing/2014/main" id="{BE5E48DC-2BAD-8948-B20B-691405B2E6CA}"/>
              </a:ext>
            </a:extLst>
          </p:cNvPr>
          <p:cNvSpPr txBox="1"/>
          <p:nvPr/>
        </p:nvSpPr>
        <p:spPr>
          <a:xfrm>
            <a:off x="2775576" y="5327765"/>
            <a:ext cx="1742785" cy="1015663"/>
          </a:xfrm>
          <a:prstGeom prst="rect">
            <a:avLst/>
          </a:prstGeom>
          <a:noFill/>
        </p:spPr>
        <p:txBody>
          <a:bodyPr wrap="none" rtlCol="0">
            <a:spAutoFit/>
          </a:bodyPr>
          <a:lstStyle/>
          <a:p>
            <a:r>
              <a:rPr lang="en-US" sz="6000" dirty="0"/>
              <a:t>Class</a:t>
            </a:r>
          </a:p>
        </p:txBody>
      </p:sp>
      <p:sp>
        <p:nvSpPr>
          <p:cNvPr id="5" name="Rectangle 4">
            <a:extLst>
              <a:ext uri="{FF2B5EF4-FFF2-40B4-BE49-F238E27FC236}">
                <a16:creationId xmlns:a16="http://schemas.microsoft.com/office/drawing/2014/main" id="{DC9B9969-7F45-CE48-91E2-1C996A5A5600}"/>
              </a:ext>
            </a:extLst>
          </p:cNvPr>
          <p:cNvSpPr/>
          <p:nvPr/>
        </p:nvSpPr>
        <p:spPr>
          <a:xfrm>
            <a:off x="815411" y="1596910"/>
            <a:ext cx="10840711" cy="1631216"/>
          </a:xfrm>
          <a:prstGeom prst="rect">
            <a:avLst/>
          </a:prstGeom>
        </p:spPr>
        <p:txBody>
          <a:bodyPr wrap="square">
            <a:spAutoFit/>
          </a:bodyPr>
          <a:lstStyle/>
          <a:p>
            <a:r>
              <a:rPr lang="en-GB" sz="2000" dirty="0"/>
              <a:t>Quality First Teaching is the starting point for any work with SEN pupils. This is also often called Wave 1 teaching. The expectation is that ‘High quality teaching, differentiated for individual pupils, is the first step in responding to pupils who have or may have SEN. </a:t>
            </a:r>
            <a:r>
              <a:rPr lang="en-GB" sz="2000" b="1" dirty="0"/>
              <a:t>Additional intervention and support cannot compensate for a lack of good quality teaching’ </a:t>
            </a:r>
            <a:r>
              <a:rPr lang="en-GB" sz="2000" dirty="0"/>
              <a:t>(Department for Education and Department of Health, 2015, p 99). </a:t>
            </a:r>
            <a:endParaRPr lang="en-US" sz="2000" dirty="0"/>
          </a:p>
        </p:txBody>
      </p:sp>
      <p:sp>
        <p:nvSpPr>
          <p:cNvPr id="6" name="Rectangle 5">
            <a:extLst>
              <a:ext uri="{FF2B5EF4-FFF2-40B4-BE49-F238E27FC236}">
                <a16:creationId xmlns:a16="http://schemas.microsoft.com/office/drawing/2014/main" id="{E32793F9-454A-DC44-B924-3171EBC185CC}"/>
              </a:ext>
            </a:extLst>
          </p:cNvPr>
          <p:cNvSpPr/>
          <p:nvPr/>
        </p:nvSpPr>
        <p:spPr>
          <a:xfrm>
            <a:off x="7645940" y="3588828"/>
            <a:ext cx="4129258" cy="2246769"/>
          </a:xfrm>
          <a:prstGeom prst="rect">
            <a:avLst/>
          </a:prstGeom>
        </p:spPr>
        <p:txBody>
          <a:bodyPr wrap="square">
            <a:spAutoFit/>
          </a:bodyPr>
          <a:lstStyle/>
          <a:p>
            <a:r>
              <a:rPr lang="en-GB" sz="2000" dirty="0"/>
              <a:t>This includes providing differentiated work as well as inclusive teaching, which is about meeting the needs of all pupils as well as having high expectations of all pupils. It also means that all pupils have access to good teaching and learning.</a:t>
            </a:r>
            <a:endParaRPr lang="en-US" sz="2000" dirty="0"/>
          </a:p>
        </p:txBody>
      </p:sp>
    </p:spTree>
    <p:extLst>
      <p:ext uri="{BB962C8B-B14F-4D97-AF65-F5344CB8AC3E}">
        <p14:creationId xmlns:p14="http://schemas.microsoft.com/office/powerpoint/2010/main" val="13622587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35855" b="33821"/>
          <a:stretch/>
        </p:blipFill>
        <p:spPr>
          <a:xfrm>
            <a:off x="-2452956" y="1729047"/>
            <a:ext cx="17097910" cy="3208713"/>
          </a:xfrm>
          <a:prstGeom prst="rect">
            <a:avLst/>
          </a:prstGeom>
        </p:spPr>
      </p:pic>
      <p:sp>
        <p:nvSpPr>
          <p:cNvPr id="3" name="Rectangle 2"/>
          <p:cNvSpPr/>
          <p:nvPr/>
        </p:nvSpPr>
        <p:spPr>
          <a:xfrm>
            <a:off x="1548184" y="301629"/>
            <a:ext cx="9095631"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
        <p:nvSpPr>
          <p:cNvPr id="4" name="TextBox 3">
            <a:extLst>
              <a:ext uri="{FF2B5EF4-FFF2-40B4-BE49-F238E27FC236}">
                <a16:creationId xmlns:a16="http://schemas.microsoft.com/office/drawing/2014/main" id="{E9F1BBF9-77E2-6948-B28F-DB36BD474C7A}"/>
              </a:ext>
            </a:extLst>
          </p:cNvPr>
          <p:cNvSpPr txBox="1"/>
          <p:nvPr/>
        </p:nvSpPr>
        <p:spPr>
          <a:xfrm>
            <a:off x="5224606" y="5327766"/>
            <a:ext cx="2139175" cy="1015663"/>
          </a:xfrm>
          <a:prstGeom prst="rect">
            <a:avLst/>
          </a:prstGeom>
          <a:noFill/>
        </p:spPr>
        <p:txBody>
          <a:bodyPr wrap="none" rtlCol="0">
            <a:spAutoFit/>
          </a:bodyPr>
          <a:lstStyle/>
          <a:p>
            <a:r>
              <a:rPr lang="en-US" sz="6000" dirty="0"/>
              <a:t>Group</a:t>
            </a:r>
          </a:p>
        </p:txBody>
      </p:sp>
    </p:spTree>
    <p:extLst>
      <p:ext uri="{BB962C8B-B14F-4D97-AF65-F5344CB8AC3E}">
        <p14:creationId xmlns:p14="http://schemas.microsoft.com/office/powerpoint/2010/main" val="13927042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35855" b="33821"/>
          <a:stretch/>
        </p:blipFill>
        <p:spPr>
          <a:xfrm>
            <a:off x="-108085" y="2773075"/>
            <a:ext cx="7180599" cy="1347561"/>
          </a:xfrm>
          <a:prstGeom prst="rect">
            <a:avLst/>
          </a:prstGeom>
        </p:spPr>
      </p:pic>
      <p:sp>
        <p:nvSpPr>
          <p:cNvPr id="3" name="Rectangle 2"/>
          <p:cNvSpPr/>
          <p:nvPr/>
        </p:nvSpPr>
        <p:spPr>
          <a:xfrm>
            <a:off x="1548184" y="301629"/>
            <a:ext cx="9167125"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
        <p:nvSpPr>
          <p:cNvPr id="4" name="TextBox 3">
            <a:extLst>
              <a:ext uri="{FF2B5EF4-FFF2-40B4-BE49-F238E27FC236}">
                <a16:creationId xmlns:a16="http://schemas.microsoft.com/office/drawing/2014/main" id="{E9F1BBF9-77E2-6948-B28F-DB36BD474C7A}"/>
              </a:ext>
            </a:extLst>
          </p:cNvPr>
          <p:cNvSpPr txBox="1"/>
          <p:nvPr/>
        </p:nvSpPr>
        <p:spPr>
          <a:xfrm>
            <a:off x="2412626" y="4079794"/>
            <a:ext cx="2139175" cy="1015663"/>
          </a:xfrm>
          <a:prstGeom prst="rect">
            <a:avLst/>
          </a:prstGeom>
          <a:noFill/>
        </p:spPr>
        <p:txBody>
          <a:bodyPr wrap="none" rtlCol="0">
            <a:spAutoFit/>
          </a:bodyPr>
          <a:lstStyle/>
          <a:p>
            <a:r>
              <a:rPr lang="en-US" sz="6000" dirty="0"/>
              <a:t>Group</a:t>
            </a:r>
          </a:p>
        </p:txBody>
      </p:sp>
      <p:pic>
        <p:nvPicPr>
          <p:cNvPr id="5" name="Picture 4">
            <a:extLst>
              <a:ext uri="{FF2B5EF4-FFF2-40B4-BE49-F238E27FC236}">
                <a16:creationId xmlns:a16="http://schemas.microsoft.com/office/drawing/2014/main" id="{4BD00C20-8490-B444-B96C-D2C237A562C6}"/>
              </a:ext>
            </a:extLst>
          </p:cNvPr>
          <p:cNvPicPr>
            <a:picLocks noChangeAspect="1"/>
          </p:cNvPicPr>
          <p:nvPr/>
        </p:nvPicPr>
        <p:blipFill rotWithShape="1">
          <a:blip r:embed="rId2">
            <a:extLst>
              <a:ext uri="{28A0092B-C50C-407E-A947-70E740481C1C}">
                <a14:useLocalDpi xmlns:a14="http://schemas.microsoft.com/office/drawing/2010/main" val="0"/>
              </a:ext>
            </a:extLst>
          </a:blip>
          <a:srcRect t="66179"/>
          <a:stretch/>
        </p:blipFill>
        <p:spPr>
          <a:xfrm>
            <a:off x="-516755" y="5183924"/>
            <a:ext cx="7997941" cy="1674076"/>
          </a:xfrm>
          <a:prstGeom prst="rect">
            <a:avLst/>
          </a:prstGeom>
        </p:spPr>
      </p:pic>
      <p:sp>
        <p:nvSpPr>
          <p:cNvPr id="6" name="Rectangle 5">
            <a:extLst>
              <a:ext uri="{FF2B5EF4-FFF2-40B4-BE49-F238E27FC236}">
                <a16:creationId xmlns:a16="http://schemas.microsoft.com/office/drawing/2014/main" id="{89AC9083-3B7A-FE42-97DC-2958F3AF310D}"/>
              </a:ext>
            </a:extLst>
          </p:cNvPr>
          <p:cNvSpPr/>
          <p:nvPr/>
        </p:nvSpPr>
        <p:spPr>
          <a:xfrm>
            <a:off x="6763966" y="1540161"/>
            <a:ext cx="4675762" cy="3785652"/>
          </a:xfrm>
          <a:prstGeom prst="rect">
            <a:avLst/>
          </a:prstGeom>
        </p:spPr>
        <p:txBody>
          <a:bodyPr wrap="square">
            <a:spAutoFit/>
          </a:bodyPr>
          <a:lstStyle/>
          <a:p>
            <a:r>
              <a:rPr lang="en-GB" sz="2400" dirty="0"/>
              <a:t>In some instances, there may be the need to provide additional teaching interventions to enable children to work at age-related expectations if they are falling behind. This is called Wave 2 teaching and includes particular interventions to enable children to catch up, often with a focus on reading, writing and mathematics.</a:t>
            </a:r>
            <a:endParaRPr lang="en-US" sz="2400" dirty="0"/>
          </a:p>
        </p:txBody>
      </p:sp>
    </p:spTree>
    <p:extLst>
      <p:ext uri="{BB962C8B-B14F-4D97-AF65-F5344CB8AC3E}">
        <p14:creationId xmlns:p14="http://schemas.microsoft.com/office/powerpoint/2010/main" val="30343814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26504" t="3313" r="29326" b="64885"/>
          <a:stretch/>
        </p:blipFill>
        <p:spPr>
          <a:xfrm>
            <a:off x="1548184" y="1287137"/>
            <a:ext cx="8379229" cy="3733749"/>
          </a:xfrm>
          <a:prstGeom prst="rect">
            <a:avLst/>
          </a:prstGeom>
        </p:spPr>
      </p:pic>
      <p:sp>
        <p:nvSpPr>
          <p:cNvPr id="3" name="Rectangle 2"/>
          <p:cNvSpPr/>
          <p:nvPr/>
        </p:nvSpPr>
        <p:spPr>
          <a:xfrm>
            <a:off x="1548184" y="301629"/>
            <a:ext cx="9095631"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
        <p:nvSpPr>
          <p:cNvPr id="4" name="TextBox 3">
            <a:extLst>
              <a:ext uri="{FF2B5EF4-FFF2-40B4-BE49-F238E27FC236}">
                <a16:creationId xmlns:a16="http://schemas.microsoft.com/office/drawing/2014/main" id="{5F0CC053-9775-FC43-9650-8C83ED73EA5B}"/>
              </a:ext>
            </a:extLst>
          </p:cNvPr>
          <p:cNvSpPr txBox="1"/>
          <p:nvPr/>
        </p:nvSpPr>
        <p:spPr>
          <a:xfrm>
            <a:off x="4476004" y="5399018"/>
            <a:ext cx="3239990" cy="1015663"/>
          </a:xfrm>
          <a:prstGeom prst="rect">
            <a:avLst/>
          </a:prstGeom>
          <a:noFill/>
        </p:spPr>
        <p:txBody>
          <a:bodyPr wrap="none" rtlCol="0">
            <a:spAutoFit/>
          </a:bodyPr>
          <a:lstStyle/>
          <a:p>
            <a:r>
              <a:rPr lang="en-US" sz="6000" dirty="0"/>
              <a:t>Individual</a:t>
            </a:r>
          </a:p>
        </p:txBody>
      </p:sp>
    </p:spTree>
    <p:extLst>
      <p:ext uri="{BB962C8B-B14F-4D97-AF65-F5344CB8AC3E}">
        <p14:creationId xmlns:p14="http://schemas.microsoft.com/office/powerpoint/2010/main" val="17556745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35855" b="33821"/>
          <a:stretch/>
        </p:blipFill>
        <p:spPr>
          <a:xfrm>
            <a:off x="-516755" y="3677055"/>
            <a:ext cx="8029486" cy="1506869"/>
          </a:xfrm>
          <a:prstGeom prst="rect">
            <a:avLst/>
          </a:prstGeom>
        </p:spPr>
      </p:pic>
      <p:sp>
        <p:nvSpPr>
          <p:cNvPr id="3" name="Rectangle 2"/>
          <p:cNvSpPr/>
          <p:nvPr/>
        </p:nvSpPr>
        <p:spPr>
          <a:xfrm>
            <a:off x="1548184" y="301629"/>
            <a:ext cx="9167125"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pic>
        <p:nvPicPr>
          <p:cNvPr id="5" name="Picture 4">
            <a:extLst>
              <a:ext uri="{FF2B5EF4-FFF2-40B4-BE49-F238E27FC236}">
                <a16:creationId xmlns:a16="http://schemas.microsoft.com/office/drawing/2014/main" id="{4BD00C20-8490-B444-B96C-D2C237A562C6}"/>
              </a:ext>
            </a:extLst>
          </p:cNvPr>
          <p:cNvPicPr>
            <a:picLocks noChangeAspect="1"/>
          </p:cNvPicPr>
          <p:nvPr/>
        </p:nvPicPr>
        <p:blipFill rotWithShape="1">
          <a:blip r:embed="rId2">
            <a:extLst>
              <a:ext uri="{28A0092B-C50C-407E-A947-70E740481C1C}">
                <a14:useLocalDpi xmlns:a14="http://schemas.microsoft.com/office/drawing/2010/main" val="0"/>
              </a:ext>
            </a:extLst>
          </a:blip>
          <a:srcRect t="66179"/>
          <a:stretch/>
        </p:blipFill>
        <p:spPr>
          <a:xfrm>
            <a:off x="-516755" y="5183924"/>
            <a:ext cx="7997941" cy="1674076"/>
          </a:xfrm>
          <a:prstGeom prst="rect">
            <a:avLst/>
          </a:prstGeom>
        </p:spPr>
      </p:pic>
      <p:sp>
        <p:nvSpPr>
          <p:cNvPr id="6" name="Rectangle 5">
            <a:extLst>
              <a:ext uri="{FF2B5EF4-FFF2-40B4-BE49-F238E27FC236}">
                <a16:creationId xmlns:a16="http://schemas.microsoft.com/office/drawing/2014/main" id="{89AC9083-3B7A-FE42-97DC-2958F3AF310D}"/>
              </a:ext>
            </a:extLst>
          </p:cNvPr>
          <p:cNvSpPr/>
          <p:nvPr/>
        </p:nvSpPr>
        <p:spPr>
          <a:xfrm>
            <a:off x="6452681" y="2002979"/>
            <a:ext cx="5239966" cy="3046988"/>
          </a:xfrm>
          <a:prstGeom prst="rect">
            <a:avLst/>
          </a:prstGeom>
        </p:spPr>
        <p:txBody>
          <a:bodyPr wrap="square">
            <a:spAutoFit/>
          </a:bodyPr>
          <a:lstStyle/>
          <a:p>
            <a:r>
              <a:rPr lang="en-GB" sz="2400" dirty="0"/>
              <a:t>In a small minority of cases children and young people may require a high level of additional support or specialised provision through targeted support to meet personalised needs. This is called Wave 3 interventions and may include one-to-one support or specialist interventions. </a:t>
            </a:r>
            <a:endParaRPr lang="en-US" sz="2400" dirty="0"/>
          </a:p>
        </p:txBody>
      </p:sp>
      <p:pic>
        <p:nvPicPr>
          <p:cNvPr id="7" name="Picture 6">
            <a:extLst>
              <a:ext uri="{FF2B5EF4-FFF2-40B4-BE49-F238E27FC236}">
                <a16:creationId xmlns:a16="http://schemas.microsoft.com/office/drawing/2014/main" id="{F123BC11-94EB-FA4A-BEF7-EE24810474E4}"/>
              </a:ext>
            </a:extLst>
          </p:cNvPr>
          <p:cNvPicPr>
            <a:picLocks noChangeAspect="1"/>
          </p:cNvPicPr>
          <p:nvPr/>
        </p:nvPicPr>
        <p:blipFill rotWithShape="1">
          <a:blip r:embed="rId2">
            <a:extLst>
              <a:ext uri="{28A0092B-C50C-407E-A947-70E740481C1C}">
                <a14:useLocalDpi xmlns:a14="http://schemas.microsoft.com/office/drawing/2010/main" val="0"/>
              </a:ext>
            </a:extLst>
          </a:blip>
          <a:srcRect l="26504" t="3313" r="29326" b="64885"/>
          <a:stretch/>
        </p:blipFill>
        <p:spPr>
          <a:xfrm>
            <a:off x="1548184" y="1474872"/>
            <a:ext cx="3751242" cy="1671537"/>
          </a:xfrm>
          <a:prstGeom prst="rect">
            <a:avLst/>
          </a:prstGeom>
        </p:spPr>
      </p:pic>
    </p:spTree>
    <p:extLst>
      <p:ext uri="{BB962C8B-B14F-4D97-AF65-F5344CB8AC3E}">
        <p14:creationId xmlns:p14="http://schemas.microsoft.com/office/powerpoint/2010/main" val="20780918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8780"/>
          </a:xfrm>
        </p:spPr>
        <p:txBody>
          <a:bodyPr>
            <a:normAutofit fontScale="90000"/>
          </a:bodyPr>
          <a:lstStyle/>
          <a:p>
            <a:br>
              <a:rPr lang="en-GB" dirty="0"/>
            </a:br>
            <a:r>
              <a:rPr lang="en-GB" i="1" dirty="0"/>
              <a:t>Personalised learning</a:t>
            </a:r>
          </a:p>
        </p:txBody>
      </p:sp>
      <p:sp>
        <p:nvSpPr>
          <p:cNvPr id="4" name="Content Placeholder 3">
            <a:extLst>
              <a:ext uri="{FF2B5EF4-FFF2-40B4-BE49-F238E27FC236}">
                <a16:creationId xmlns:a16="http://schemas.microsoft.com/office/drawing/2014/main" id="{286B4DE5-CE78-4A42-ABB0-FB846A9ED66D}"/>
              </a:ext>
            </a:extLst>
          </p:cNvPr>
          <p:cNvSpPr>
            <a:spLocks noGrp="1"/>
          </p:cNvSpPr>
          <p:nvPr>
            <p:ph sz="half" idx="2"/>
          </p:nvPr>
        </p:nvSpPr>
        <p:spPr>
          <a:xfrm>
            <a:off x="838200" y="1825625"/>
            <a:ext cx="10515600" cy="4351338"/>
          </a:xfrm>
        </p:spPr>
        <p:txBody>
          <a:bodyPr>
            <a:normAutofit/>
          </a:bodyPr>
          <a:lstStyle/>
          <a:p>
            <a:r>
              <a:rPr lang="en-GB" i="1" dirty="0"/>
              <a:t>Focus on the child as an individual and his/her specific needs</a:t>
            </a:r>
          </a:p>
          <a:p>
            <a:r>
              <a:rPr lang="en-GB" i="1" dirty="0"/>
              <a:t>Small, achievable and agreed targets</a:t>
            </a:r>
          </a:p>
          <a:p>
            <a:r>
              <a:rPr lang="en-GB" i="1" dirty="0"/>
              <a:t>Use of simplified language and vocabulary</a:t>
            </a:r>
          </a:p>
          <a:p>
            <a:r>
              <a:rPr lang="en-GB" i="1" dirty="0"/>
              <a:t>Allows plenty of time</a:t>
            </a:r>
          </a:p>
          <a:p>
            <a:r>
              <a:rPr lang="en-GB" i="1" dirty="0">
                <a:solidFill>
                  <a:srgbClr val="00B050"/>
                </a:solidFill>
              </a:rPr>
              <a:t>Provides additional support, e.g. 1:1 provision, intervention etc.</a:t>
            </a:r>
          </a:p>
          <a:p>
            <a:r>
              <a:rPr lang="en-GB" i="1" dirty="0"/>
              <a:t>Builds on strengths and interests</a:t>
            </a:r>
          </a:p>
          <a:p>
            <a:r>
              <a:rPr lang="en-GB" i="1" dirty="0"/>
              <a:t>Encourages participation</a:t>
            </a:r>
          </a:p>
          <a:p>
            <a:r>
              <a:rPr lang="en-GB" i="1" dirty="0"/>
              <a:t>Is inclusive</a:t>
            </a:r>
          </a:p>
          <a:p>
            <a:pPr marL="0" indent="0">
              <a:buNone/>
            </a:pPr>
            <a:endParaRPr lang="en-GB" dirty="0"/>
          </a:p>
        </p:txBody>
      </p:sp>
    </p:spTree>
    <p:extLst>
      <p:ext uri="{BB962C8B-B14F-4D97-AF65-F5344CB8AC3E}">
        <p14:creationId xmlns:p14="http://schemas.microsoft.com/office/powerpoint/2010/main" val="22040232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E9820B-52A7-A74D-B1D4-130AAF5FA19E}"/>
              </a:ext>
            </a:extLst>
          </p:cNvPr>
          <p:cNvSpPr txBox="1"/>
          <p:nvPr/>
        </p:nvSpPr>
        <p:spPr>
          <a:xfrm>
            <a:off x="5640779" y="617516"/>
            <a:ext cx="6317673" cy="5632311"/>
          </a:xfrm>
          <a:prstGeom prst="rect">
            <a:avLst/>
          </a:prstGeom>
          <a:noFill/>
        </p:spPr>
        <p:txBody>
          <a:bodyPr wrap="square" rtlCol="0">
            <a:spAutoFit/>
          </a:bodyPr>
          <a:lstStyle/>
          <a:p>
            <a:pPr algn="ctr"/>
            <a:r>
              <a:rPr lang="en-US" sz="7200" dirty="0"/>
              <a:t>So what aspects of a learner do we target with our interventions?</a:t>
            </a:r>
          </a:p>
        </p:txBody>
      </p:sp>
      <p:pic>
        <p:nvPicPr>
          <p:cNvPr id="4" name="Picture 3">
            <a:extLst>
              <a:ext uri="{FF2B5EF4-FFF2-40B4-BE49-F238E27FC236}">
                <a16:creationId xmlns:a16="http://schemas.microsoft.com/office/drawing/2014/main" id="{A25C7564-4EF5-1F4B-9B94-B81CC0189261}"/>
              </a:ext>
            </a:extLst>
          </p:cNvPr>
          <p:cNvPicPr>
            <a:picLocks noChangeAspect="1"/>
          </p:cNvPicPr>
          <p:nvPr/>
        </p:nvPicPr>
        <p:blipFill>
          <a:blip r:embed="rId2"/>
          <a:stretch>
            <a:fillRect/>
          </a:stretch>
        </p:blipFill>
        <p:spPr>
          <a:xfrm>
            <a:off x="0" y="0"/>
            <a:ext cx="5468092" cy="7736768"/>
          </a:xfrm>
          <a:prstGeom prst="rect">
            <a:avLst/>
          </a:prstGeom>
        </p:spPr>
      </p:pic>
    </p:spTree>
    <p:extLst>
      <p:ext uri="{BB962C8B-B14F-4D97-AF65-F5344CB8AC3E}">
        <p14:creationId xmlns:p14="http://schemas.microsoft.com/office/powerpoint/2010/main" val="28320356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E9820B-52A7-A74D-B1D4-130AAF5FA19E}"/>
              </a:ext>
            </a:extLst>
          </p:cNvPr>
          <p:cNvSpPr txBox="1"/>
          <p:nvPr/>
        </p:nvSpPr>
        <p:spPr>
          <a:xfrm>
            <a:off x="5738057" y="247864"/>
            <a:ext cx="4553808" cy="5016758"/>
          </a:xfrm>
          <a:prstGeom prst="rect">
            <a:avLst/>
          </a:prstGeom>
          <a:noFill/>
        </p:spPr>
        <p:txBody>
          <a:bodyPr wrap="square" rtlCol="0">
            <a:spAutoFit/>
          </a:bodyPr>
          <a:lstStyle/>
          <a:p>
            <a:r>
              <a:rPr lang="en-GB" sz="4000" i="1" dirty="0"/>
              <a:t>Improve progress and outcomes in:</a:t>
            </a:r>
          </a:p>
          <a:p>
            <a:pPr lvl="1">
              <a:buFont typeface="Wingdings" panose="05000000000000000000" pitchFamily="2" charset="2"/>
              <a:buChar char="q"/>
            </a:pPr>
            <a:r>
              <a:rPr lang="en-GB" sz="4000" i="1" dirty="0"/>
              <a:t>physical and mental health</a:t>
            </a:r>
          </a:p>
          <a:p>
            <a:pPr lvl="1">
              <a:buFont typeface="Wingdings" panose="05000000000000000000" pitchFamily="2" charset="2"/>
              <a:buChar char="q"/>
            </a:pPr>
            <a:r>
              <a:rPr lang="en-GB" sz="4000" i="1" dirty="0"/>
              <a:t>cognition and learning</a:t>
            </a:r>
          </a:p>
          <a:p>
            <a:pPr lvl="1">
              <a:buFont typeface="Wingdings" panose="05000000000000000000" pitchFamily="2" charset="2"/>
              <a:buChar char="q"/>
            </a:pPr>
            <a:r>
              <a:rPr lang="en-GB" sz="4000" i="1" dirty="0"/>
              <a:t>basic and transferable skills</a:t>
            </a:r>
          </a:p>
        </p:txBody>
      </p:sp>
      <p:pic>
        <p:nvPicPr>
          <p:cNvPr id="4" name="Picture 3">
            <a:extLst>
              <a:ext uri="{FF2B5EF4-FFF2-40B4-BE49-F238E27FC236}">
                <a16:creationId xmlns:a16="http://schemas.microsoft.com/office/drawing/2014/main" id="{A25C7564-4EF5-1F4B-9B94-B81CC0189261}"/>
              </a:ext>
            </a:extLst>
          </p:cNvPr>
          <p:cNvPicPr>
            <a:picLocks noChangeAspect="1"/>
          </p:cNvPicPr>
          <p:nvPr/>
        </p:nvPicPr>
        <p:blipFill>
          <a:blip r:embed="rId2"/>
          <a:stretch>
            <a:fillRect/>
          </a:stretch>
        </p:blipFill>
        <p:spPr>
          <a:xfrm>
            <a:off x="0" y="0"/>
            <a:ext cx="5468092" cy="7736768"/>
          </a:xfrm>
          <a:prstGeom prst="rect">
            <a:avLst/>
          </a:prstGeom>
        </p:spPr>
      </p:pic>
      <p:pic>
        <p:nvPicPr>
          <p:cNvPr id="5" name="Llun 12">
            <a:extLst>
              <a:ext uri="{FF2B5EF4-FFF2-40B4-BE49-F238E27FC236}">
                <a16:creationId xmlns:a16="http://schemas.microsoft.com/office/drawing/2014/main" id="{E8141D72-790C-8B40-BE60-C2610ABADBB2}"/>
              </a:ext>
            </a:extLst>
          </p:cNvPr>
          <p:cNvPicPr>
            <a:picLocks noChangeAspect="1"/>
          </p:cNvPicPr>
          <p:nvPr/>
        </p:nvPicPr>
        <p:blipFill rotWithShape="1">
          <a:blip r:embed="rId3"/>
          <a:srcRect l="34488" t="18431" r="35707" b="16863"/>
          <a:stretch/>
        </p:blipFill>
        <p:spPr>
          <a:xfrm rot="655931">
            <a:off x="9956809" y="3893092"/>
            <a:ext cx="2146211" cy="3106357"/>
          </a:xfrm>
          <a:prstGeom prst="rect">
            <a:avLst/>
          </a:prstGeom>
          <a:ln>
            <a:noFill/>
          </a:ln>
          <a:effectLst>
            <a:outerShdw blurRad="292100" dist="139700" dir="2700000" algn="tl" rotWithShape="0">
              <a:srgbClr val="333333">
                <a:alpha val="65000"/>
              </a:srgbClr>
            </a:outerShdw>
          </a:effectLst>
        </p:spPr>
      </p:pic>
      <p:sp>
        <p:nvSpPr>
          <p:cNvPr id="3" name="TextBox 2">
            <a:extLst>
              <a:ext uri="{FF2B5EF4-FFF2-40B4-BE49-F238E27FC236}">
                <a16:creationId xmlns:a16="http://schemas.microsoft.com/office/drawing/2014/main" id="{1C5F06EF-2CD6-7743-A501-9D681AB5B860}"/>
              </a:ext>
            </a:extLst>
          </p:cNvPr>
          <p:cNvSpPr txBox="1"/>
          <p:nvPr/>
        </p:nvSpPr>
        <p:spPr>
          <a:xfrm>
            <a:off x="6128426" y="5797685"/>
            <a:ext cx="2383729" cy="461665"/>
          </a:xfrm>
          <a:prstGeom prst="rect">
            <a:avLst/>
          </a:prstGeom>
          <a:noFill/>
        </p:spPr>
        <p:txBody>
          <a:bodyPr wrap="none" rtlCol="0">
            <a:spAutoFit/>
          </a:bodyPr>
          <a:lstStyle/>
          <a:p>
            <a:r>
              <a:rPr lang="en-US" sz="2400" dirty="0"/>
              <a:t>Any connections?</a:t>
            </a:r>
          </a:p>
        </p:txBody>
      </p:sp>
      <p:pic>
        <p:nvPicPr>
          <p:cNvPr id="7" name="Picture 6">
            <a:extLst>
              <a:ext uri="{FF2B5EF4-FFF2-40B4-BE49-F238E27FC236}">
                <a16:creationId xmlns:a16="http://schemas.microsoft.com/office/drawing/2014/main" id="{C8D75400-9E55-514F-B39F-E32A760F3910}"/>
              </a:ext>
            </a:extLst>
          </p:cNvPr>
          <p:cNvPicPr>
            <a:picLocks noChangeAspect="1"/>
          </p:cNvPicPr>
          <p:nvPr/>
        </p:nvPicPr>
        <p:blipFill>
          <a:blip r:embed="rId4"/>
          <a:stretch>
            <a:fillRect/>
          </a:stretch>
        </p:blipFill>
        <p:spPr>
          <a:xfrm>
            <a:off x="8600326" y="5734750"/>
            <a:ext cx="1081401" cy="587533"/>
          </a:xfrm>
          <a:prstGeom prst="rect">
            <a:avLst/>
          </a:prstGeom>
        </p:spPr>
      </p:pic>
    </p:spTree>
    <p:extLst>
      <p:ext uri="{BB962C8B-B14F-4D97-AF65-F5344CB8AC3E}">
        <p14:creationId xmlns:p14="http://schemas.microsoft.com/office/powerpoint/2010/main" val="39630652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4350" y="0"/>
            <a:ext cx="10142056" cy="1280890"/>
          </a:xfrm>
        </p:spPr>
        <p:txBody>
          <a:bodyPr/>
          <a:lstStyle/>
          <a:p>
            <a:r>
              <a:rPr lang="en-GB" dirty="0"/>
              <a:t>Targeting individuals, groups or whole class</a:t>
            </a:r>
          </a:p>
        </p:txBody>
      </p:sp>
      <p:graphicFrame>
        <p:nvGraphicFramePr>
          <p:cNvPr id="4" name="Diagram 3"/>
          <p:cNvGraphicFramePr/>
          <p:nvPr/>
        </p:nvGraphicFramePr>
        <p:xfrm>
          <a:off x="2281382" y="1223971"/>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0B077C1B-BE69-1C43-AE82-06857A5CA11F}"/>
              </a:ext>
            </a:extLst>
          </p:cNvPr>
          <p:cNvSpPr txBox="1"/>
          <p:nvPr/>
        </p:nvSpPr>
        <p:spPr>
          <a:xfrm>
            <a:off x="372123" y="3748638"/>
            <a:ext cx="2621487" cy="369332"/>
          </a:xfrm>
          <a:prstGeom prst="rect">
            <a:avLst/>
          </a:prstGeom>
          <a:noFill/>
        </p:spPr>
        <p:txBody>
          <a:bodyPr wrap="none" rtlCol="0">
            <a:spAutoFit/>
          </a:bodyPr>
          <a:lstStyle/>
          <a:p>
            <a:r>
              <a:rPr lang="en-US" dirty="0"/>
              <a:t>Is there anything missing?</a:t>
            </a:r>
          </a:p>
        </p:txBody>
      </p:sp>
      <p:pic>
        <p:nvPicPr>
          <p:cNvPr id="6" name="Picture 5">
            <a:extLst>
              <a:ext uri="{FF2B5EF4-FFF2-40B4-BE49-F238E27FC236}">
                <a16:creationId xmlns:a16="http://schemas.microsoft.com/office/drawing/2014/main" id="{19D9E338-6431-1047-8E38-612EF3D33E82}"/>
              </a:ext>
            </a:extLst>
          </p:cNvPr>
          <p:cNvPicPr>
            <a:picLocks noChangeAspect="1"/>
          </p:cNvPicPr>
          <p:nvPr/>
        </p:nvPicPr>
        <p:blipFill>
          <a:blip r:embed="rId7"/>
          <a:stretch>
            <a:fillRect/>
          </a:stretch>
        </p:blipFill>
        <p:spPr>
          <a:xfrm>
            <a:off x="2998499" y="3645725"/>
            <a:ext cx="1192143" cy="647700"/>
          </a:xfrm>
          <a:prstGeom prst="rect">
            <a:avLst/>
          </a:prstGeom>
        </p:spPr>
      </p:pic>
    </p:spTree>
    <p:extLst>
      <p:ext uri="{BB962C8B-B14F-4D97-AF65-F5344CB8AC3E}">
        <p14:creationId xmlns:p14="http://schemas.microsoft.com/office/powerpoint/2010/main" val="25960963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BD04EB-5EC3-0F49-A6C3-D9AB5B46FD19}"/>
              </a:ext>
            </a:extLst>
          </p:cNvPr>
          <p:cNvPicPr>
            <a:picLocks noChangeAspect="1"/>
          </p:cNvPicPr>
          <p:nvPr/>
        </p:nvPicPr>
        <p:blipFill>
          <a:blip r:embed="rId2"/>
          <a:stretch>
            <a:fillRect/>
          </a:stretch>
        </p:blipFill>
        <p:spPr>
          <a:xfrm>
            <a:off x="1524000" y="-29409"/>
            <a:ext cx="10331116" cy="6887410"/>
          </a:xfrm>
          <a:prstGeom prst="rect">
            <a:avLst/>
          </a:prstGeom>
        </p:spPr>
      </p:pic>
    </p:spTree>
    <p:extLst>
      <p:ext uri="{BB962C8B-B14F-4D97-AF65-F5344CB8AC3E}">
        <p14:creationId xmlns:p14="http://schemas.microsoft.com/office/powerpoint/2010/main" val="29376582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43575" y="-249381"/>
            <a:ext cx="10515600" cy="671785"/>
          </a:xfrm>
        </p:spPr>
        <p:txBody>
          <a:bodyPr>
            <a:normAutofit fontScale="90000"/>
          </a:bodyPr>
          <a:lstStyle/>
          <a:p>
            <a:br>
              <a:rPr lang="en-GB" dirty="0"/>
            </a:br>
            <a:r>
              <a:rPr lang="en-GB" i="1" dirty="0"/>
              <a:t>Let’s consider your assignment for a moment…</a:t>
            </a:r>
            <a:endParaRPr lang="en-GB" dirty="0"/>
          </a:p>
        </p:txBody>
      </p:sp>
      <p:pic>
        <p:nvPicPr>
          <p:cNvPr id="9" name="Picture 8">
            <a:extLst>
              <a:ext uri="{FF2B5EF4-FFF2-40B4-BE49-F238E27FC236}">
                <a16:creationId xmlns:a16="http://schemas.microsoft.com/office/drawing/2014/main" id="{F94781EF-604F-454C-8482-319363D0EFFC}"/>
              </a:ext>
            </a:extLst>
          </p:cNvPr>
          <p:cNvPicPr>
            <a:picLocks noChangeAspect="1"/>
          </p:cNvPicPr>
          <p:nvPr/>
        </p:nvPicPr>
        <p:blipFill>
          <a:blip r:embed="rId2"/>
          <a:stretch>
            <a:fillRect/>
          </a:stretch>
        </p:blipFill>
        <p:spPr>
          <a:xfrm>
            <a:off x="143575" y="1232794"/>
            <a:ext cx="11874253" cy="5547361"/>
          </a:xfrm>
          <a:prstGeom prst="rect">
            <a:avLst/>
          </a:prstGeom>
        </p:spPr>
      </p:pic>
      <p:pic>
        <p:nvPicPr>
          <p:cNvPr id="3" name="Picture 2">
            <a:extLst>
              <a:ext uri="{FF2B5EF4-FFF2-40B4-BE49-F238E27FC236}">
                <a16:creationId xmlns:a16="http://schemas.microsoft.com/office/drawing/2014/main" id="{33094D17-FD11-F64F-95AF-0B8E62C482B2}"/>
              </a:ext>
            </a:extLst>
          </p:cNvPr>
          <p:cNvPicPr>
            <a:picLocks noChangeAspect="1"/>
          </p:cNvPicPr>
          <p:nvPr/>
        </p:nvPicPr>
        <p:blipFill>
          <a:blip r:embed="rId3"/>
          <a:stretch>
            <a:fillRect/>
          </a:stretch>
        </p:blipFill>
        <p:spPr>
          <a:xfrm>
            <a:off x="0" y="4595750"/>
            <a:ext cx="2377289" cy="2377289"/>
          </a:xfrm>
          <a:prstGeom prst="rect">
            <a:avLst/>
          </a:prstGeom>
        </p:spPr>
      </p:pic>
      <p:pic>
        <p:nvPicPr>
          <p:cNvPr id="11" name="Picture 10">
            <a:extLst>
              <a:ext uri="{FF2B5EF4-FFF2-40B4-BE49-F238E27FC236}">
                <a16:creationId xmlns:a16="http://schemas.microsoft.com/office/drawing/2014/main" id="{68A2560D-40A6-CD45-B2E3-207E4BE5A752}"/>
              </a:ext>
            </a:extLst>
          </p:cNvPr>
          <p:cNvPicPr>
            <a:picLocks noChangeAspect="1"/>
          </p:cNvPicPr>
          <p:nvPr/>
        </p:nvPicPr>
        <p:blipFill>
          <a:blip r:embed="rId4"/>
          <a:stretch>
            <a:fillRect/>
          </a:stretch>
        </p:blipFill>
        <p:spPr>
          <a:xfrm>
            <a:off x="143574" y="634549"/>
            <a:ext cx="11874253" cy="598245"/>
          </a:xfrm>
          <a:prstGeom prst="rect">
            <a:avLst/>
          </a:prstGeom>
        </p:spPr>
      </p:pic>
    </p:spTree>
    <p:extLst>
      <p:ext uri="{BB962C8B-B14F-4D97-AF65-F5344CB8AC3E}">
        <p14:creationId xmlns:p14="http://schemas.microsoft.com/office/powerpoint/2010/main" val="10405499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B6DF830-042F-134A-B3FF-25F1DDFD274E}"/>
              </a:ext>
            </a:extLst>
          </p:cNvPr>
          <p:cNvPicPr>
            <a:picLocks noChangeAspect="1"/>
          </p:cNvPicPr>
          <p:nvPr/>
        </p:nvPicPr>
        <p:blipFill>
          <a:blip r:embed="rId2"/>
          <a:stretch>
            <a:fillRect/>
          </a:stretch>
        </p:blipFill>
        <p:spPr>
          <a:xfrm>
            <a:off x="155781" y="170625"/>
            <a:ext cx="3187700" cy="6540500"/>
          </a:xfrm>
          <a:prstGeom prst="rect">
            <a:avLst/>
          </a:prstGeom>
        </p:spPr>
      </p:pic>
      <p:sp>
        <p:nvSpPr>
          <p:cNvPr id="5" name="TextBox 4">
            <a:extLst>
              <a:ext uri="{FF2B5EF4-FFF2-40B4-BE49-F238E27FC236}">
                <a16:creationId xmlns:a16="http://schemas.microsoft.com/office/drawing/2014/main" id="{8080D1F1-1725-C94B-A659-59B812A546FA}"/>
              </a:ext>
            </a:extLst>
          </p:cNvPr>
          <p:cNvSpPr txBox="1"/>
          <p:nvPr/>
        </p:nvSpPr>
        <p:spPr>
          <a:xfrm>
            <a:off x="5011387" y="170625"/>
            <a:ext cx="5735781" cy="4401205"/>
          </a:xfrm>
          <a:prstGeom prst="rect">
            <a:avLst/>
          </a:prstGeom>
          <a:noFill/>
        </p:spPr>
        <p:txBody>
          <a:bodyPr wrap="square" rtlCol="0">
            <a:spAutoFit/>
          </a:bodyPr>
          <a:lstStyle/>
          <a:p>
            <a:pPr algn="ctr"/>
            <a:r>
              <a:rPr lang="en-US" sz="4000" dirty="0"/>
              <a:t>Let’s get critical!</a:t>
            </a:r>
          </a:p>
          <a:p>
            <a:pPr algn="ctr"/>
            <a:endParaRPr lang="en-US" sz="4000" dirty="0"/>
          </a:p>
          <a:p>
            <a:pPr algn="ctr"/>
            <a:r>
              <a:rPr lang="en-US" sz="4000" dirty="0"/>
              <a:t>What </a:t>
            </a:r>
            <a:r>
              <a:rPr lang="en-US" sz="4000" u="sng" dirty="0"/>
              <a:t>MIGHT</a:t>
            </a:r>
            <a:r>
              <a:rPr lang="en-US" sz="4000" dirty="0"/>
              <a:t> some of the possible negative aspects to be cautious of when implementing an intervention?</a:t>
            </a:r>
          </a:p>
        </p:txBody>
      </p:sp>
      <p:pic>
        <p:nvPicPr>
          <p:cNvPr id="6" name="Picture 5">
            <a:extLst>
              <a:ext uri="{FF2B5EF4-FFF2-40B4-BE49-F238E27FC236}">
                <a16:creationId xmlns:a16="http://schemas.microsoft.com/office/drawing/2014/main" id="{BBECA2F0-137B-604D-A097-FF35D5678710}"/>
              </a:ext>
            </a:extLst>
          </p:cNvPr>
          <p:cNvPicPr>
            <a:picLocks noChangeAspect="1"/>
          </p:cNvPicPr>
          <p:nvPr/>
        </p:nvPicPr>
        <p:blipFill>
          <a:blip r:embed="rId3"/>
          <a:stretch>
            <a:fillRect/>
          </a:stretch>
        </p:blipFill>
        <p:spPr>
          <a:xfrm>
            <a:off x="9414078" y="4191821"/>
            <a:ext cx="2666179" cy="2666179"/>
          </a:xfrm>
          <a:prstGeom prst="rect">
            <a:avLst/>
          </a:prstGeom>
        </p:spPr>
      </p:pic>
      <p:pic>
        <p:nvPicPr>
          <p:cNvPr id="7" name="Picture 6">
            <a:extLst>
              <a:ext uri="{FF2B5EF4-FFF2-40B4-BE49-F238E27FC236}">
                <a16:creationId xmlns:a16="http://schemas.microsoft.com/office/drawing/2014/main" id="{6000C712-F846-434D-B5F6-677BA4BB881D}"/>
              </a:ext>
            </a:extLst>
          </p:cNvPr>
          <p:cNvPicPr>
            <a:picLocks noChangeAspect="1"/>
          </p:cNvPicPr>
          <p:nvPr/>
        </p:nvPicPr>
        <p:blipFill>
          <a:blip r:embed="rId3"/>
          <a:stretch>
            <a:fillRect/>
          </a:stretch>
        </p:blipFill>
        <p:spPr>
          <a:xfrm>
            <a:off x="3712600" y="4191820"/>
            <a:ext cx="2666179" cy="2666179"/>
          </a:xfrm>
          <a:prstGeom prst="rect">
            <a:avLst/>
          </a:prstGeom>
        </p:spPr>
      </p:pic>
    </p:spTree>
    <p:extLst>
      <p:ext uri="{BB962C8B-B14F-4D97-AF65-F5344CB8AC3E}">
        <p14:creationId xmlns:p14="http://schemas.microsoft.com/office/powerpoint/2010/main" val="7985419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67193" y="-83762"/>
            <a:ext cx="10515600" cy="1325563"/>
          </a:xfrm>
        </p:spPr>
        <p:txBody>
          <a:bodyPr/>
          <a:lstStyle/>
          <a:p>
            <a:br>
              <a:rPr lang="en-GB" dirty="0"/>
            </a:br>
            <a:r>
              <a:rPr lang="en-GB" i="1" dirty="0"/>
              <a:t>Interventions can also …</a:t>
            </a:r>
            <a:endParaRPr lang="en-GB" dirty="0"/>
          </a:p>
        </p:txBody>
      </p:sp>
      <p:sp>
        <p:nvSpPr>
          <p:cNvPr id="8" name="Content Placeholder 7"/>
          <p:cNvSpPr>
            <a:spLocks noGrp="1"/>
          </p:cNvSpPr>
          <p:nvPr>
            <p:ph sz="half" idx="2"/>
          </p:nvPr>
        </p:nvSpPr>
        <p:spPr>
          <a:xfrm>
            <a:off x="567441" y="1679709"/>
            <a:ext cx="10766367" cy="4731778"/>
          </a:xfrm>
        </p:spPr>
        <p:txBody>
          <a:bodyPr>
            <a:normAutofit/>
          </a:bodyPr>
          <a:lstStyle/>
          <a:p>
            <a:r>
              <a:rPr lang="en-GB" sz="3600" i="1" dirty="0"/>
              <a:t>add to workload </a:t>
            </a:r>
          </a:p>
          <a:p>
            <a:pPr marL="0" indent="0">
              <a:buNone/>
            </a:pPr>
            <a:endParaRPr lang="en-GB" sz="3600" i="1" dirty="0"/>
          </a:p>
          <a:p>
            <a:r>
              <a:rPr lang="en-GB" sz="3600" i="1" dirty="0"/>
              <a:t>be challenging from the point of view of</a:t>
            </a:r>
          </a:p>
          <a:p>
            <a:pPr lvl="1"/>
            <a:r>
              <a:rPr lang="en-GB" sz="3600" i="1" dirty="0"/>
              <a:t>place / space </a:t>
            </a:r>
          </a:p>
          <a:p>
            <a:pPr lvl="1"/>
            <a:r>
              <a:rPr lang="en-GB" sz="3600" i="1" dirty="0"/>
              <a:t>resources </a:t>
            </a:r>
          </a:p>
          <a:p>
            <a:pPr lvl="1"/>
            <a:r>
              <a:rPr lang="en-GB" sz="3600" i="1" dirty="0"/>
              <a:t>expertise </a:t>
            </a:r>
          </a:p>
          <a:p>
            <a:pPr lvl="1"/>
            <a:r>
              <a:rPr lang="en-GB" sz="3600" i="1" dirty="0"/>
              <a:t>staffing costs</a:t>
            </a:r>
          </a:p>
          <a:p>
            <a:endParaRPr lang="en-GB" dirty="0"/>
          </a:p>
          <a:p>
            <a:pPr marL="0" indent="0">
              <a:buNone/>
            </a:pPr>
            <a:endParaRPr lang="en-GB" dirty="0"/>
          </a:p>
          <a:p>
            <a:endParaRPr lang="en-GB" dirty="0"/>
          </a:p>
        </p:txBody>
      </p:sp>
      <p:pic>
        <p:nvPicPr>
          <p:cNvPr id="3" name="Picture 2">
            <a:extLst>
              <a:ext uri="{FF2B5EF4-FFF2-40B4-BE49-F238E27FC236}">
                <a16:creationId xmlns:a16="http://schemas.microsoft.com/office/drawing/2014/main" id="{33094D17-FD11-F64F-95AF-0B8E62C482B2}"/>
              </a:ext>
            </a:extLst>
          </p:cNvPr>
          <p:cNvPicPr>
            <a:picLocks noChangeAspect="1"/>
          </p:cNvPicPr>
          <p:nvPr/>
        </p:nvPicPr>
        <p:blipFill>
          <a:blip r:embed="rId2"/>
          <a:stretch>
            <a:fillRect/>
          </a:stretch>
        </p:blipFill>
        <p:spPr>
          <a:xfrm>
            <a:off x="7037120" y="2186048"/>
            <a:ext cx="5051961" cy="5051961"/>
          </a:xfrm>
          <a:prstGeom prst="rect">
            <a:avLst/>
          </a:prstGeom>
        </p:spPr>
      </p:pic>
    </p:spTree>
    <p:extLst>
      <p:ext uri="{BB962C8B-B14F-4D97-AF65-F5344CB8AC3E}">
        <p14:creationId xmlns:p14="http://schemas.microsoft.com/office/powerpoint/2010/main" val="31982052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oy plastic numbers">
            <a:extLst>
              <a:ext uri="{FF2B5EF4-FFF2-40B4-BE49-F238E27FC236}">
                <a16:creationId xmlns:a16="http://schemas.microsoft.com/office/drawing/2014/main" id="{CDB46524-F4C2-4830-A864-2E9A88BB5869}"/>
              </a:ext>
            </a:extLst>
          </p:cNvPr>
          <p:cNvPicPr>
            <a:picLocks noChangeAspect="1"/>
          </p:cNvPicPr>
          <p:nvPr/>
        </p:nvPicPr>
        <p:blipFill rotWithShape="1">
          <a:blip r:embed="rId2">
            <a:alphaModFix amt="40000"/>
          </a:blip>
          <a:srcRect t="9380" b="6350"/>
          <a:stretch/>
        </p:blipFill>
        <p:spPr>
          <a:xfrm>
            <a:off x="20" y="10"/>
            <a:ext cx="12191980" cy="6857990"/>
          </a:xfrm>
          <a:prstGeom prst="rect">
            <a:avLst/>
          </a:prstGeom>
        </p:spPr>
      </p:pic>
      <p:sp>
        <p:nvSpPr>
          <p:cNvPr id="3" name="Title 2">
            <a:extLst>
              <a:ext uri="{FF2B5EF4-FFF2-40B4-BE49-F238E27FC236}">
                <a16:creationId xmlns:a16="http://schemas.microsoft.com/office/drawing/2014/main" id="{83916A48-66AC-46F2-8386-859554C707AE}"/>
              </a:ext>
            </a:extLst>
          </p:cNvPr>
          <p:cNvSpPr>
            <a:spLocks noGrp="1"/>
          </p:cNvSpPr>
          <p:nvPr>
            <p:ph type="title"/>
          </p:nvPr>
        </p:nvSpPr>
        <p:spPr>
          <a:xfrm>
            <a:off x="1638310" y="1633771"/>
            <a:ext cx="8915399" cy="2262781"/>
          </a:xfrm>
        </p:spPr>
        <p:txBody>
          <a:bodyPr vert="horz" lIns="91440" tIns="45720" rIns="91440" bIns="45720" rtlCol="0" anchor="b">
            <a:noAutofit/>
          </a:bodyPr>
          <a:lstStyle/>
          <a:p>
            <a:pPr algn="ctr">
              <a:lnSpc>
                <a:spcPct val="90000"/>
              </a:lnSpc>
            </a:pPr>
            <a:br>
              <a:rPr lang="en-US" b="1" dirty="0">
                <a:solidFill>
                  <a:schemeClr val="tx1"/>
                </a:solidFill>
              </a:rPr>
            </a:br>
            <a:br>
              <a:rPr lang="en-US" b="1" dirty="0">
                <a:solidFill>
                  <a:schemeClr val="tx1"/>
                </a:solidFill>
              </a:rPr>
            </a:br>
            <a:r>
              <a:rPr lang="en-US" b="1" dirty="0">
                <a:solidFill>
                  <a:schemeClr val="tx1"/>
                </a:solidFill>
              </a:rPr>
              <a:t>Interventions are not solely for learners with ALN!</a:t>
            </a:r>
          </a:p>
        </p:txBody>
      </p:sp>
    </p:spTree>
    <p:extLst>
      <p:ext uri="{BB962C8B-B14F-4D97-AF65-F5344CB8AC3E}">
        <p14:creationId xmlns:p14="http://schemas.microsoft.com/office/powerpoint/2010/main" val="1452491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AADB7-F615-4322-90BD-1E8C7A0438AB}"/>
              </a:ext>
            </a:extLst>
          </p:cNvPr>
          <p:cNvSpPr>
            <a:spLocks noGrp="1"/>
          </p:cNvSpPr>
          <p:nvPr>
            <p:ph type="title"/>
          </p:nvPr>
        </p:nvSpPr>
        <p:spPr/>
        <p:txBody>
          <a:bodyPr/>
          <a:lstStyle/>
          <a:p>
            <a:r>
              <a:rPr lang="en-GB" i="1" dirty="0"/>
              <a:t>Group discussion (10 minutes)</a:t>
            </a:r>
            <a:endParaRPr lang="en-GB" dirty="0"/>
          </a:p>
        </p:txBody>
      </p:sp>
      <p:sp>
        <p:nvSpPr>
          <p:cNvPr id="4" name="Content Placeholder 3">
            <a:extLst>
              <a:ext uri="{FF2B5EF4-FFF2-40B4-BE49-F238E27FC236}">
                <a16:creationId xmlns:a16="http://schemas.microsoft.com/office/drawing/2014/main" id="{7EFA6233-8CDC-4654-88E3-3F021356F105}"/>
              </a:ext>
            </a:extLst>
          </p:cNvPr>
          <p:cNvSpPr>
            <a:spLocks noGrp="1"/>
          </p:cNvSpPr>
          <p:nvPr>
            <p:ph sz="half" idx="2"/>
          </p:nvPr>
        </p:nvSpPr>
        <p:spPr>
          <a:xfrm>
            <a:off x="838200" y="1690688"/>
            <a:ext cx="5861858" cy="4846927"/>
          </a:xfrm>
        </p:spPr>
        <p:txBody>
          <a:bodyPr>
            <a:normAutofit lnSpcReduction="10000"/>
          </a:bodyPr>
          <a:lstStyle/>
          <a:p>
            <a:pPr marL="0" indent="0">
              <a:buNone/>
            </a:pPr>
            <a:r>
              <a:rPr lang="en-GB" b="1" i="1" dirty="0"/>
              <a:t>DISCUSS:</a:t>
            </a:r>
          </a:p>
          <a:p>
            <a:r>
              <a:rPr lang="en-GB" i="1" dirty="0"/>
              <a:t>In your groups discuss </a:t>
            </a:r>
            <a:r>
              <a:rPr lang="en-GB" b="1" i="1" dirty="0"/>
              <a:t>ONE or MORE</a:t>
            </a:r>
            <a:r>
              <a:rPr lang="en-GB" i="1" dirty="0"/>
              <a:t> interventions observed during PTE2.</a:t>
            </a:r>
          </a:p>
          <a:p>
            <a:r>
              <a:rPr lang="en-GB" i="1" dirty="0"/>
              <a:t>What aspect/s of learning and/or development did these target?</a:t>
            </a:r>
          </a:p>
          <a:p>
            <a:r>
              <a:rPr lang="en-GB" i="1" dirty="0"/>
              <a:t>Where were they implemented and who was responsible for them?</a:t>
            </a:r>
          </a:p>
          <a:p>
            <a:r>
              <a:rPr lang="en-GB" i="1" dirty="0"/>
              <a:t>Any other comments?</a:t>
            </a:r>
          </a:p>
          <a:p>
            <a:r>
              <a:rPr lang="en-GB" i="1" dirty="0"/>
              <a:t>Allocate one member of your group to provide feedback regarding some of the interventions discussed. </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3527" y="1961804"/>
            <a:ext cx="4843549" cy="3632662"/>
          </a:xfrm>
          <a:prstGeom prst="rect">
            <a:avLst/>
          </a:prstGeom>
        </p:spPr>
      </p:pic>
    </p:spTree>
    <p:extLst>
      <p:ext uri="{BB962C8B-B14F-4D97-AF65-F5344CB8AC3E}">
        <p14:creationId xmlns:p14="http://schemas.microsoft.com/office/powerpoint/2010/main" val="31789831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C6855-0359-514E-80C5-C9836B840DD2}"/>
              </a:ext>
            </a:extLst>
          </p:cNvPr>
          <p:cNvSpPr>
            <a:spLocks noGrp="1"/>
          </p:cNvSpPr>
          <p:nvPr>
            <p:ph type="title"/>
          </p:nvPr>
        </p:nvSpPr>
        <p:spPr/>
        <p:txBody>
          <a:bodyPr/>
          <a:lstStyle/>
          <a:p>
            <a:r>
              <a:rPr lang="en-US" dirty="0"/>
              <a:t>INTERVENTIONS FAIR!</a:t>
            </a:r>
          </a:p>
        </p:txBody>
      </p:sp>
      <p:sp>
        <p:nvSpPr>
          <p:cNvPr id="4" name="Content Placeholder 3">
            <a:extLst>
              <a:ext uri="{FF2B5EF4-FFF2-40B4-BE49-F238E27FC236}">
                <a16:creationId xmlns:a16="http://schemas.microsoft.com/office/drawing/2014/main" id="{5F2C8BB4-76AA-E74D-8A58-EB0163DEF9AB}"/>
              </a:ext>
            </a:extLst>
          </p:cNvPr>
          <p:cNvSpPr>
            <a:spLocks noGrp="1"/>
          </p:cNvSpPr>
          <p:nvPr>
            <p:ph sz="half" idx="2"/>
          </p:nvPr>
        </p:nvSpPr>
        <p:spPr>
          <a:xfrm>
            <a:off x="6172200" y="2288612"/>
            <a:ext cx="5181600" cy="4351338"/>
          </a:xfrm>
        </p:spPr>
        <p:txBody>
          <a:bodyPr/>
          <a:lstStyle/>
          <a:p>
            <a:pPr fontAlgn="base"/>
            <a:r>
              <a:rPr lang="en-GB" dirty="0"/>
              <a:t>During the afternoon session on Tuesday February 6th there will be an ‘Interventions Fair’. It will be an opportunity for you to have a taste of a variety of activities you can complete in your class like Lego Therapy.</a:t>
            </a:r>
            <a:r>
              <a:rPr lang="en-US" dirty="0"/>
              <a:t>​</a:t>
            </a:r>
          </a:p>
          <a:p>
            <a:pPr fontAlgn="base"/>
            <a:r>
              <a:rPr lang="cy-GB" dirty="0"/>
              <a:t>Teifi 2 - 4</a:t>
            </a:r>
            <a:endParaRPr lang="en-US" dirty="0"/>
          </a:p>
          <a:p>
            <a:endParaRPr lang="en-US" dirty="0"/>
          </a:p>
        </p:txBody>
      </p:sp>
      <p:sp>
        <p:nvSpPr>
          <p:cNvPr id="5" name="Rectangle 4">
            <a:extLst>
              <a:ext uri="{FF2B5EF4-FFF2-40B4-BE49-F238E27FC236}">
                <a16:creationId xmlns:a16="http://schemas.microsoft.com/office/drawing/2014/main" id="{A4C67667-FAF7-EC48-B9AF-6DCE37305F48}"/>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panose="02020603050405020304" pitchFamily="18" charset="0"/>
              </a:rPr>
              <a:t> </a:t>
            </a:r>
            <a:endParaRPr lang="en-US" dirty="0"/>
          </a:p>
        </p:txBody>
      </p:sp>
      <p:sp>
        <p:nvSpPr>
          <p:cNvPr id="6" name="Rectangle 5">
            <a:extLst>
              <a:ext uri="{FF2B5EF4-FFF2-40B4-BE49-F238E27FC236}">
                <a16:creationId xmlns:a16="http://schemas.microsoft.com/office/drawing/2014/main" id="{9DFAB509-07EC-F54B-89F9-20A645FCD84C}"/>
              </a:ext>
            </a:extLst>
          </p:cNvPr>
          <p:cNvSpPr/>
          <p:nvPr/>
        </p:nvSpPr>
        <p:spPr>
          <a:xfrm>
            <a:off x="3646025" y="3244334"/>
            <a:ext cx="3553428" cy="369332"/>
          </a:xfrm>
          <a:prstGeom prst="rect">
            <a:avLst/>
          </a:prstGeom>
        </p:spPr>
        <p:txBody>
          <a:bodyPr wrap="square">
            <a:spAutoFit/>
          </a:bodyPr>
          <a:lstStyle/>
          <a:p>
            <a:r>
              <a:rPr lang="en-GB" dirty="0">
                <a:solidFill>
                  <a:srgbClr val="000000"/>
                </a:solidFill>
                <a:latin typeface="Times" panose="02020603050405020304" pitchFamily="18" charset="0"/>
              </a:rPr>
              <a:t> </a:t>
            </a:r>
            <a:endParaRPr lang="en-US" dirty="0"/>
          </a:p>
        </p:txBody>
      </p:sp>
      <p:pic>
        <p:nvPicPr>
          <p:cNvPr id="7" name="Picture 6">
            <a:extLst>
              <a:ext uri="{FF2B5EF4-FFF2-40B4-BE49-F238E27FC236}">
                <a16:creationId xmlns:a16="http://schemas.microsoft.com/office/drawing/2014/main" id="{2A1CC333-72F7-D24B-ACFC-F5400C583B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70" y="1990846"/>
            <a:ext cx="6856683" cy="3856883"/>
          </a:xfrm>
          <a:prstGeom prst="rect">
            <a:avLst/>
          </a:prstGeom>
        </p:spPr>
      </p:pic>
    </p:spTree>
    <p:extLst>
      <p:ext uri="{BB962C8B-B14F-4D97-AF65-F5344CB8AC3E}">
        <p14:creationId xmlns:p14="http://schemas.microsoft.com/office/powerpoint/2010/main" val="17515707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284" y="-273549"/>
            <a:ext cx="10700651" cy="1280890"/>
          </a:xfrm>
        </p:spPr>
        <p:txBody>
          <a:bodyPr>
            <a:normAutofit fontScale="90000"/>
          </a:bodyPr>
          <a:lstStyle/>
          <a:p>
            <a:br>
              <a:rPr lang="en-GB" dirty="0"/>
            </a:br>
            <a:r>
              <a:rPr lang="en-GB" i="1" dirty="0"/>
              <a:t>Evaluating interventions…you are welcome!</a:t>
            </a:r>
            <a:endParaRPr lang="en-GB" dirty="0"/>
          </a:p>
        </p:txBody>
      </p:sp>
      <p:sp>
        <p:nvSpPr>
          <p:cNvPr id="3" name="Rectangle 2"/>
          <p:cNvSpPr/>
          <p:nvPr/>
        </p:nvSpPr>
        <p:spPr>
          <a:xfrm>
            <a:off x="507280" y="5433626"/>
            <a:ext cx="8300610" cy="369332"/>
          </a:xfrm>
          <a:prstGeom prst="rect">
            <a:avLst/>
          </a:prstGeom>
          <a:ln>
            <a:solidFill>
              <a:schemeClr val="tx1"/>
            </a:solidFill>
          </a:ln>
        </p:spPr>
        <p:txBody>
          <a:bodyPr wrap="square">
            <a:spAutoFit/>
          </a:bodyPr>
          <a:lstStyle/>
          <a:p>
            <a:r>
              <a:rPr lang="en-GB" dirty="0">
                <a:hlinkClick r:id="rId3"/>
              </a:rPr>
              <a:t>Teaching and Learning Toolkit (educationendowmentfoundation.org.uk)</a:t>
            </a:r>
            <a:endParaRPr lang="en-US" dirty="0">
              <a:solidFill>
                <a:srgbClr val="0070C0"/>
              </a:solidFill>
            </a:endParaRPr>
          </a:p>
        </p:txBody>
      </p:sp>
      <p:pic>
        <p:nvPicPr>
          <p:cNvPr id="4" name="Picture 3">
            <a:hlinkClick r:id="rId3"/>
          </p:cNvPr>
          <p:cNvPicPr>
            <a:picLocks noChangeAspect="1"/>
          </p:cNvPicPr>
          <p:nvPr/>
        </p:nvPicPr>
        <p:blipFill>
          <a:blip r:embed="rId4"/>
          <a:stretch>
            <a:fillRect/>
          </a:stretch>
        </p:blipFill>
        <p:spPr>
          <a:xfrm>
            <a:off x="507280" y="1706764"/>
            <a:ext cx="6579812" cy="3603230"/>
          </a:xfrm>
          <a:prstGeom prst="rect">
            <a:avLst/>
          </a:prstGeom>
        </p:spPr>
      </p:pic>
      <p:sp>
        <p:nvSpPr>
          <p:cNvPr id="5" name="Rectangle 4"/>
          <p:cNvSpPr/>
          <p:nvPr/>
        </p:nvSpPr>
        <p:spPr>
          <a:xfrm>
            <a:off x="7378775" y="2354217"/>
            <a:ext cx="4670470" cy="2308324"/>
          </a:xfrm>
          <a:prstGeom prst="rect">
            <a:avLst/>
          </a:prstGeom>
        </p:spPr>
        <p:txBody>
          <a:bodyPr wrap="square">
            <a:spAutoFit/>
          </a:bodyPr>
          <a:lstStyle/>
          <a:p>
            <a:pPr fontAlgn="base"/>
            <a:r>
              <a:rPr lang="en-GB" b="1" dirty="0"/>
              <a:t>GROUP TASK</a:t>
            </a:r>
            <a:r>
              <a:rPr lang="en-US" b="1" dirty="0"/>
              <a:t>​</a:t>
            </a:r>
          </a:p>
          <a:p>
            <a:pPr fontAlgn="base"/>
            <a:r>
              <a:rPr lang="en-GB" dirty="0"/>
              <a:t>In groups of 3 or 4 choose 1 type of intervention</a:t>
            </a:r>
            <a:r>
              <a:rPr lang="en-US" dirty="0"/>
              <a:t>​</a:t>
            </a:r>
          </a:p>
          <a:p>
            <a:pPr fontAlgn="base"/>
            <a:r>
              <a:rPr lang="en-GB" dirty="0"/>
              <a:t>Consider: </a:t>
            </a:r>
            <a:r>
              <a:rPr lang="en-US" dirty="0"/>
              <a:t>​</a:t>
            </a:r>
          </a:p>
          <a:p>
            <a:pPr marL="285750" indent="-285750" fontAlgn="base">
              <a:buFont typeface="Arial" panose="020B0604020202020204" pitchFamily="34" charset="0"/>
              <a:buChar char="•"/>
            </a:pPr>
            <a:r>
              <a:rPr lang="en-GB" dirty="0"/>
              <a:t>Its effectiveness in advancing learning and development </a:t>
            </a:r>
            <a:r>
              <a:rPr lang="en-US" dirty="0"/>
              <a:t>​</a:t>
            </a:r>
          </a:p>
          <a:p>
            <a:pPr marL="285750" indent="-285750" fontAlgn="base">
              <a:buFont typeface="Arial" panose="020B0604020202020204" pitchFamily="34" charset="0"/>
              <a:buChar char="•"/>
            </a:pPr>
            <a:r>
              <a:rPr lang="en-GB" dirty="0"/>
              <a:t>Cost implications – value for money</a:t>
            </a:r>
            <a:r>
              <a:rPr lang="en-US" dirty="0"/>
              <a:t>​</a:t>
            </a:r>
          </a:p>
          <a:p>
            <a:pPr marL="285750" indent="-285750" fontAlgn="base">
              <a:buFont typeface="Arial" panose="020B0604020202020204" pitchFamily="34" charset="0"/>
              <a:buChar char="•"/>
            </a:pPr>
            <a:r>
              <a:rPr lang="en-GB" dirty="0"/>
              <a:t>The evidence base</a:t>
            </a:r>
            <a:r>
              <a:rPr lang="en-US" dirty="0"/>
              <a:t>​</a:t>
            </a:r>
          </a:p>
          <a:p>
            <a:pPr fontAlgn="base"/>
            <a:r>
              <a:rPr lang="en-GB" dirty="0"/>
              <a:t>​</a:t>
            </a:r>
          </a:p>
        </p:txBody>
      </p:sp>
    </p:spTree>
    <p:extLst>
      <p:ext uri="{BB962C8B-B14F-4D97-AF65-F5344CB8AC3E}">
        <p14:creationId xmlns:p14="http://schemas.microsoft.com/office/powerpoint/2010/main" val="10494985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284" y="-273549"/>
            <a:ext cx="10700651" cy="1280890"/>
          </a:xfrm>
        </p:spPr>
        <p:txBody>
          <a:bodyPr>
            <a:normAutofit fontScale="90000"/>
          </a:bodyPr>
          <a:lstStyle/>
          <a:p>
            <a:br>
              <a:rPr lang="en-GB" dirty="0"/>
            </a:br>
            <a:r>
              <a:rPr lang="en-GB" i="1" dirty="0"/>
              <a:t>Evaluating interventions…you are welcome!</a:t>
            </a:r>
            <a:endParaRPr lang="en-GB" dirty="0"/>
          </a:p>
        </p:txBody>
      </p:sp>
      <p:sp>
        <p:nvSpPr>
          <p:cNvPr id="3" name="Rectangle 2"/>
          <p:cNvSpPr/>
          <p:nvPr/>
        </p:nvSpPr>
        <p:spPr>
          <a:xfrm>
            <a:off x="376651" y="6229273"/>
            <a:ext cx="8300610" cy="369332"/>
          </a:xfrm>
          <a:prstGeom prst="rect">
            <a:avLst/>
          </a:prstGeom>
          <a:ln>
            <a:solidFill>
              <a:schemeClr val="tx1"/>
            </a:solidFill>
          </a:ln>
        </p:spPr>
        <p:txBody>
          <a:bodyPr wrap="square">
            <a:spAutoFit/>
          </a:bodyPr>
          <a:lstStyle/>
          <a:p>
            <a:r>
              <a:rPr lang="en-GB" dirty="0">
                <a:hlinkClick r:id="rId3"/>
              </a:rPr>
              <a:t>Teaching and Learning Toolkit (educationendowmentfoundation.org.uk)</a:t>
            </a:r>
            <a:endParaRPr lang="en-US" dirty="0">
              <a:solidFill>
                <a:srgbClr val="0070C0"/>
              </a:solidFill>
            </a:endParaRPr>
          </a:p>
        </p:txBody>
      </p:sp>
      <p:pic>
        <p:nvPicPr>
          <p:cNvPr id="4" name="Picture 3">
            <a:hlinkClick r:id="rId3"/>
          </p:cNvPr>
          <p:cNvPicPr>
            <a:picLocks noChangeAspect="1"/>
          </p:cNvPicPr>
          <p:nvPr/>
        </p:nvPicPr>
        <p:blipFill>
          <a:blip r:embed="rId4"/>
          <a:stretch>
            <a:fillRect/>
          </a:stretch>
        </p:blipFill>
        <p:spPr>
          <a:xfrm>
            <a:off x="507280" y="1706764"/>
            <a:ext cx="6579812" cy="3603230"/>
          </a:xfrm>
          <a:prstGeom prst="rect">
            <a:avLst/>
          </a:prstGeom>
        </p:spPr>
      </p:pic>
      <p:pic>
        <p:nvPicPr>
          <p:cNvPr id="8" name="Picture 7">
            <a:extLst>
              <a:ext uri="{FF2B5EF4-FFF2-40B4-BE49-F238E27FC236}">
                <a16:creationId xmlns:a16="http://schemas.microsoft.com/office/drawing/2014/main" id="{D0B1B28F-BDD6-8E48-8606-67DDB2399284}"/>
              </a:ext>
            </a:extLst>
          </p:cNvPr>
          <p:cNvPicPr>
            <a:picLocks noChangeAspect="1"/>
          </p:cNvPicPr>
          <p:nvPr/>
        </p:nvPicPr>
        <p:blipFill>
          <a:blip r:embed="rId5"/>
          <a:stretch>
            <a:fillRect/>
          </a:stretch>
        </p:blipFill>
        <p:spPr>
          <a:xfrm>
            <a:off x="7941376" y="1770457"/>
            <a:ext cx="3695700" cy="3695700"/>
          </a:xfrm>
          <a:prstGeom prst="rect">
            <a:avLst/>
          </a:prstGeom>
        </p:spPr>
      </p:pic>
    </p:spTree>
    <p:extLst>
      <p:ext uri="{BB962C8B-B14F-4D97-AF65-F5344CB8AC3E}">
        <p14:creationId xmlns:p14="http://schemas.microsoft.com/office/powerpoint/2010/main" val="38502539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5CC02-CC22-6147-B4A1-115F6712748F}"/>
              </a:ext>
            </a:extLst>
          </p:cNvPr>
          <p:cNvSpPr>
            <a:spLocks noGrp="1"/>
          </p:cNvSpPr>
          <p:nvPr>
            <p:ph type="title"/>
          </p:nvPr>
        </p:nvSpPr>
        <p:spPr>
          <a:xfrm>
            <a:off x="419100" y="0"/>
            <a:ext cx="10515600" cy="1325563"/>
          </a:xfrm>
        </p:spPr>
        <p:txBody>
          <a:bodyPr>
            <a:normAutofit/>
          </a:bodyPr>
          <a:lstStyle/>
          <a:p>
            <a:r>
              <a:rPr lang="en-US" b="1" dirty="0">
                <a:solidFill>
                  <a:schemeClr val="tx1"/>
                </a:solidFill>
              </a:rPr>
              <a:t>Case Studies</a:t>
            </a:r>
          </a:p>
        </p:txBody>
      </p:sp>
      <p:sp>
        <p:nvSpPr>
          <p:cNvPr id="3" name="Content Placeholder 2">
            <a:extLst>
              <a:ext uri="{FF2B5EF4-FFF2-40B4-BE49-F238E27FC236}">
                <a16:creationId xmlns:a16="http://schemas.microsoft.com/office/drawing/2014/main" id="{592B874C-88BC-44CB-9498-6DF60A202968}"/>
              </a:ext>
            </a:extLst>
          </p:cNvPr>
          <p:cNvSpPr>
            <a:spLocks noGrp="1"/>
          </p:cNvSpPr>
          <p:nvPr>
            <p:ph sz="half" idx="1"/>
          </p:nvPr>
        </p:nvSpPr>
        <p:spPr>
          <a:xfrm>
            <a:off x="419100" y="1318549"/>
            <a:ext cx="6585759" cy="5157066"/>
          </a:xfrm>
        </p:spPr>
        <p:txBody>
          <a:bodyPr>
            <a:normAutofit fontScale="62500" lnSpcReduction="20000"/>
          </a:bodyPr>
          <a:lstStyle/>
          <a:p>
            <a:pPr marL="0" indent="0">
              <a:buNone/>
            </a:pPr>
            <a:r>
              <a:rPr lang="en-US" sz="4100" dirty="0">
                <a:solidFill>
                  <a:schemeClr val="tx1"/>
                </a:solidFill>
              </a:rPr>
              <a:t>What aspects does the intervention promote:</a:t>
            </a:r>
          </a:p>
          <a:p>
            <a:pPr marL="514350" indent="-514350">
              <a:buFont typeface="+mj-lt"/>
              <a:buAutoNum type="romanLcPeriod"/>
            </a:pPr>
            <a:r>
              <a:rPr lang="en-US" sz="4100" dirty="0">
                <a:solidFill>
                  <a:schemeClr val="tx1"/>
                </a:solidFill>
              </a:rPr>
              <a:t>cognitive/thinking/intellectual?</a:t>
            </a:r>
          </a:p>
          <a:p>
            <a:pPr marL="514350" indent="-514350">
              <a:buFont typeface="+mj-lt"/>
              <a:buAutoNum type="romanLcPeriod"/>
            </a:pPr>
            <a:r>
              <a:rPr lang="en-US" sz="4100" dirty="0">
                <a:solidFill>
                  <a:schemeClr val="tx1"/>
                </a:solidFill>
              </a:rPr>
              <a:t>emotional and social?</a:t>
            </a:r>
          </a:p>
          <a:p>
            <a:pPr marL="514350" indent="-514350">
              <a:buFont typeface="+mj-lt"/>
              <a:buAutoNum type="romanLcPeriod"/>
            </a:pPr>
            <a:r>
              <a:rPr lang="en-US" sz="4100" dirty="0">
                <a:solidFill>
                  <a:schemeClr val="tx1"/>
                </a:solidFill>
              </a:rPr>
              <a:t>linguistic?</a:t>
            </a:r>
          </a:p>
          <a:p>
            <a:pPr marL="514350" indent="-514350">
              <a:buFont typeface="+mj-lt"/>
              <a:buAutoNum type="romanLcPeriod"/>
            </a:pPr>
            <a:r>
              <a:rPr lang="en-US" sz="4100" dirty="0">
                <a:solidFill>
                  <a:schemeClr val="tx1"/>
                </a:solidFill>
              </a:rPr>
              <a:t>physical?</a:t>
            </a:r>
          </a:p>
          <a:p>
            <a:pPr marL="514350" indent="-514350">
              <a:buFont typeface="+mj-lt"/>
              <a:buAutoNum type="romanLcPeriod"/>
            </a:pPr>
            <a:r>
              <a:rPr lang="en-US" sz="4100" dirty="0">
                <a:solidFill>
                  <a:schemeClr val="tx1"/>
                </a:solidFill>
              </a:rPr>
              <a:t>other?</a:t>
            </a:r>
          </a:p>
          <a:p>
            <a:pPr marL="0" indent="0">
              <a:buNone/>
            </a:pPr>
            <a:r>
              <a:rPr lang="en-US" sz="4100" dirty="0">
                <a:solidFill>
                  <a:schemeClr val="tx1"/>
                </a:solidFill>
              </a:rPr>
              <a:t>Is there more than one?</a:t>
            </a:r>
          </a:p>
          <a:p>
            <a:pPr marL="0" indent="0">
              <a:buNone/>
            </a:pPr>
            <a:r>
              <a:rPr lang="en-US" sz="4100" dirty="0">
                <a:solidFill>
                  <a:schemeClr val="tx1"/>
                </a:solidFill>
              </a:rPr>
              <a:t>Consider motivation and engagement in learning.</a:t>
            </a:r>
          </a:p>
          <a:p>
            <a:pPr marL="0" indent="0">
              <a:buNone/>
            </a:pPr>
            <a:r>
              <a:rPr lang="en-US" sz="4100" dirty="0">
                <a:solidFill>
                  <a:schemeClr val="tx1"/>
                </a:solidFill>
              </a:rPr>
              <a:t>What about rights and inclusion? </a:t>
            </a:r>
          </a:p>
          <a:p>
            <a:pPr marL="0" indent="0">
              <a:buNone/>
            </a:pPr>
            <a:r>
              <a:rPr lang="en-US" sz="4100" dirty="0">
                <a:solidFill>
                  <a:schemeClr val="tx1"/>
                </a:solidFill>
              </a:rPr>
              <a:t>Are there opportunities for participation?</a:t>
            </a:r>
          </a:p>
          <a:p>
            <a:pPr marL="0" indent="0">
              <a:buNone/>
            </a:pPr>
            <a:r>
              <a:rPr lang="en-US" sz="4100" dirty="0">
                <a:solidFill>
                  <a:schemeClr val="tx1"/>
                </a:solidFill>
              </a:rPr>
              <a:t>Are there opportunities for progression?</a:t>
            </a:r>
          </a:p>
          <a:p>
            <a:pPr marL="0" indent="0">
              <a:buNone/>
            </a:pPr>
            <a:r>
              <a:rPr lang="en-US" sz="4100" dirty="0">
                <a:solidFill>
                  <a:schemeClr val="tx1"/>
                </a:solidFill>
              </a:rPr>
              <a:t>Any other important aspects?</a:t>
            </a:r>
          </a:p>
          <a:p>
            <a:pPr marL="0" indent="0">
              <a:buNone/>
            </a:pPr>
            <a:endParaRPr lang="en-GB" dirty="0"/>
          </a:p>
        </p:txBody>
      </p:sp>
      <p:pic>
        <p:nvPicPr>
          <p:cNvPr id="7" name="Picture 6">
            <a:extLst>
              <a:ext uri="{FF2B5EF4-FFF2-40B4-BE49-F238E27FC236}">
                <a16:creationId xmlns:a16="http://schemas.microsoft.com/office/drawing/2014/main" id="{6AC9C3A9-06BE-B049-B410-75ABB2A91100}"/>
              </a:ext>
            </a:extLst>
          </p:cNvPr>
          <p:cNvPicPr>
            <a:picLocks noChangeAspect="1"/>
          </p:cNvPicPr>
          <p:nvPr/>
        </p:nvPicPr>
        <p:blipFill>
          <a:blip r:embed="rId3"/>
          <a:stretch>
            <a:fillRect/>
          </a:stretch>
        </p:blipFill>
        <p:spPr>
          <a:xfrm>
            <a:off x="5676900" y="2608391"/>
            <a:ext cx="5892952" cy="813964"/>
          </a:xfrm>
          <a:prstGeom prst="rect">
            <a:avLst/>
          </a:prstGeom>
        </p:spPr>
      </p:pic>
    </p:spTree>
    <p:extLst>
      <p:ext uri="{BB962C8B-B14F-4D97-AF65-F5344CB8AC3E}">
        <p14:creationId xmlns:p14="http://schemas.microsoft.com/office/powerpoint/2010/main" val="41081470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English medium case studies</a:t>
            </a:r>
          </a:p>
        </p:txBody>
      </p:sp>
      <p:sp>
        <p:nvSpPr>
          <p:cNvPr id="6" name="Content Placeholder 5"/>
          <p:cNvSpPr>
            <a:spLocks noGrp="1"/>
          </p:cNvSpPr>
          <p:nvPr>
            <p:ph idx="1"/>
          </p:nvPr>
        </p:nvSpPr>
        <p:spPr>
          <a:xfrm>
            <a:off x="838199" y="1690688"/>
            <a:ext cx="10782993" cy="4513634"/>
          </a:xfrm>
        </p:spPr>
        <p:txBody>
          <a:bodyPr>
            <a:normAutofit fontScale="92500" lnSpcReduction="20000"/>
          </a:bodyPr>
          <a:lstStyle/>
          <a:p>
            <a:pPr>
              <a:buFont typeface="+mj-lt"/>
              <a:buAutoNum type="arabicParenR"/>
            </a:pPr>
            <a:r>
              <a:rPr lang="en-GB" u="sng" dirty="0">
                <a:hlinkClick r:id="rId3"/>
              </a:rPr>
              <a:t>https://threebearscookeryclub.com/</a:t>
            </a:r>
            <a:r>
              <a:rPr lang="en-GB" u="sng" dirty="0"/>
              <a:t> </a:t>
            </a:r>
            <a:endParaRPr lang="en-GB" dirty="0"/>
          </a:p>
          <a:p>
            <a:pPr>
              <a:buFont typeface="+mj-lt"/>
              <a:buAutoNum type="arabicParenR"/>
            </a:pPr>
            <a:r>
              <a:rPr lang="en-GB" u="sng" dirty="0">
                <a:hlinkClick r:id="rId4"/>
              </a:rPr>
              <a:t>http://richmondpark.amdro.org.uk/media/104819/Pupil-Voice-Clubs.pdf</a:t>
            </a:r>
            <a:r>
              <a:rPr lang="en-GB" u="sng" dirty="0"/>
              <a:t> </a:t>
            </a:r>
            <a:endParaRPr lang="en-GB" dirty="0"/>
          </a:p>
          <a:p>
            <a:pPr>
              <a:buFont typeface="+mj-lt"/>
              <a:buAutoNum type="arabicParenR"/>
            </a:pPr>
            <a:r>
              <a:rPr lang="en-GB" u="sng" dirty="0">
                <a:hlinkClick r:id="rId5"/>
              </a:rPr>
              <a:t>https://www.pontarddulaisprimaryschool.co.uk/school-clubs/</a:t>
            </a:r>
            <a:r>
              <a:rPr lang="en-GB" u="sng" dirty="0"/>
              <a:t> </a:t>
            </a:r>
            <a:endParaRPr lang="en-GB" dirty="0"/>
          </a:p>
          <a:p>
            <a:pPr>
              <a:buFont typeface="+mj-lt"/>
              <a:buAutoNum type="arabicParenR"/>
            </a:pPr>
            <a:r>
              <a:rPr lang="en-GB" u="sng" dirty="0">
                <a:hlinkClick r:id="rId6"/>
              </a:rPr>
              <a:t>https://www.education-ni.gov.uk/articles/nurture-provision-primary-schools</a:t>
            </a:r>
            <a:r>
              <a:rPr lang="en-GB" u="sng" dirty="0"/>
              <a:t> </a:t>
            </a:r>
            <a:endParaRPr lang="en-GB" dirty="0"/>
          </a:p>
          <a:p>
            <a:pPr>
              <a:buFont typeface="+mj-lt"/>
              <a:buAutoNum type="arabicParenR"/>
            </a:pPr>
            <a:r>
              <a:rPr lang="en-GB" u="sng" dirty="0">
                <a:hlinkClick r:id="rId7"/>
              </a:rPr>
              <a:t>https://www.estyn.gov.wales/effective-practice/developing-good-reading-habits</a:t>
            </a:r>
            <a:r>
              <a:rPr lang="en-GB" u="sng" dirty="0"/>
              <a:t> </a:t>
            </a:r>
            <a:endParaRPr lang="en-GB" dirty="0"/>
          </a:p>
          <a:p>
            <a:pPr>
              <a:buFont typeface="+mj-lt"/>
              <a:buAutoNum type="arabicParenR"/>
            </a:pPr>
            <a:r>
              <a:rPr lang="en-GB" u="sng" dirty="0">
                <a:hlinkClick r:id="rId8"/>
              </a:rPr>
              <a:t>https://www.estyn.gov.wales/effective-practice/learning-support-assistants-lead-intervention-programmes</a:t>
            </a:r>
            <a:r>
              <a:rPr lang="en-GB" u="sng" dirty="0"/>
              <a:t> </a:t>
            </a:r>
            <a:endParaRPr lang="en-GB" dirty="0"/>
          </a:p>
          <a:p>
            <a:pPr>
              <a:buFont typeface="+mj-lt"/>
              <a:buAutoNum type="arabicParenR"/>
            </a:pPr>
            <a:r>
              <a:rPr lang="en-GB" u="sng" dirty="0">
                <a:hlinkClick r:id="rId9"/>
              </a:rPr>
              <a:t>https://www.estyn.gov.wales/effective-practice/innovative-interventions-lead-improvement-attainment</a:t>
            </a:r>
            <a:r>
              <a:rPr lang="en-GB" u="sng" dirty="0"/>
              <a:t> </a:t>
            </a:r>
            <a:r>
              <a:rPr lang="en-GB" dirty="0"/>
              <a:t> </a:t>
            </a:r>
          </a:p>
          <a:p>
            <a:pPr>
              <a:buFont typeface="+mj-lt"/>
              <a:buAutoNum type="arabicParenR"/>
            </a:pPr>
            <a:r>
              <a:rPr lang="en-GB" dirty="0">
                <a:hlinkClick r:id="rId10"/>
              </a:rPr>
              <a:t>https://www.estyn.gov.wales/effective-practice/establishing-behaviour-groups?_ga=2.53987755.2086254070.1610746033-596235490.1610746033</a:t>
            </a:r>
            <a:r>
              <a:rPr lang="en-GB" dirty="0"/>
              <a:t> </a:t>
            </a:r>
          </a:p>
        </p:txBody>
      </p:sp>
    </p:spTree>
    <p:extLst>
      <p:ext uri="{BB962C8B-B14F-4D97-AF65-F5344CB8AC3E}">
        <p14:creationId xmlns:p14="http://schemas.microsoft.com/office/powerpoint/2010/main" val="10794811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3051" y="382385"/>
            <a:ext cx="10058400" cy="6702980"/>
          </a:xfrm>
          <a:prstGeom prst="rect">
            <a:avLst/>
          </a:prstGeom>
        </p:spPr>
      </p:pic>
    </p:spTree>
    <p:extLst>
      <p:ext uri="{BB962C8B-B14F-4D97-AF65-F5344CB8AC3E}">
        <p14:creationId xmlns:p14="http://schemas.microsoft.com/office/powerpoint/2010/main" val="56337256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B4837452-0B9F-FD45-987F-C96EC50516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55" t="3252" r="3097" b="6312"/>
          <a:stretch/>
        </p:blipFill>
        <p:spPr bwMode="auto">
          <a:xfrm>
            <a:off x="325464" y="1227070"/>
            <a:ext cx="11685722" cy="514543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0443257E-FDE4-3242-9C14-3440B04FEB31}"/>
              </a:ext>
            </a:extLst>
          </p:cNvPr>
          <p:cNvSpPr/>
          <p:nvPr/>
        </p:nvSpPr>
        <p:spPr>
          <a:xfrm>
            <a:off x="1203768" y="6372507"/>
            <a:ext cx="11759878" cy="369332"/>
          </a:xfrm>
          <a:prstGeom prst="rect">
            <a:avLst/>
          </a:prstGeom>
        </p:spPr>
        <p:txBody>
          <a:bodyPr wrap="square">
            <a:spAutoFit/>
          </a:bodyPr>
          <a:lstStyle/>
          <a:p>
            <a:r>
              <a:rPr lang="en-GB" u="sng" dirty="0">
                <a:solidFill>
                  <a:srgbClr val="2DA0F1"/>
                </a:solidFill>
                <a:latin typeface="Century Gothic" panose="020B0502020202020204" pitchFamily="34" charset="0"/>
                <a:hlinkClick r:id="rId3"/>
              </a:rPr>
              <a:t>Making Best Use of Teaching Assistants | EEF (educationendowmentfoundation.org.uk)</a:t>
            </a:r>
            <a:endParaRPr lang="en-US" dirty="0"/>
          </a:p>
        </p:txBody>
      </p:sp>
      <p:sp>
        <p:nvSpPr>
          <p:cNvPr id="3" name="Rectangle 2">
            <a:extLst>
              <a:ext uri="{FF2B5EF4-FFF2-40B4-BE49-F238E27FC236}">
                <a16:creationId xmlns:a16="http://schemas.microsoft.com/office/drawing/2014/main" id="{21D429D9-1821-774E-A249-F3FCE6852206}"/>
              </a:ext>
            </a:extLst>
          </p:cNvPr>
          <p:cNvSpPr/>
          <p:nvPr/>
        </p:nvSpPr>
        <p:spPr>
          <a:xfrm>
            <a:off x="1989136" y="314785"/>
            <a:ext cx="8358378" cy="646331"/>
          </a:xfrm>
          <a:prstGeom prst="rect">
            <a:avLst/>
          </a:prstGeom>
        </p:spPr>
        <p:txBody>
          <a:bodyPr wrap="none">
            <a:spAutoFit/>
          </a:bodyPr>
          <a:lstStyle/>
          <a:p>
            <a:r>
              <a:rPr lang="en-GB" sz="3600" dirty="0">
                <a:solidFill>
                  <a:srgbClr val="178DBB"/>
                </a:solidFill>
                <a:latin typeface="Roboto"/>
              </a:rPr>
              <a:t>Making Best Use of Teaching Assistants</a:t>
            </a:r>
            <a:endParaRPr lang="en-US" sz="3600" dirty="0"/>
          </a:p>
        </p:txBody>
      </p:sp>
      <p:sp>
        <p:nvSpPr>
          <p:cNvPr id="4" name="Rectangle 3">
            <a:extLst>
              <a:ext uri="{FF2B5EF4-FFF2-40B4-BE49-F238E27FC236}">
                <a16:creationId xmlns:a16="http://schemas.microsoft.com/office/drawing/2014/main" id="{C2A09027-CEAF-994E-9179-ECDDC8F475B3}"/>
              </a:ext>
            </a:extLst>
          </p:cNvPr>
          <p:cNvSpPr/>
          <p:nvPr/>
        </p:nvSpPr>
        <p:spPr>
          <a:xfrm>
            <a:off x="3120325" y="1520104"/>
            <a:ext cx="6096000" cy="646331"/>
          </a:xfrm>
          <a:prstGeom prst="rect">
            <a:avLst/>
          </a:prstGeom>
        </p:spPr>
        <p:txBody>
          <a:bodyPr>
            <a:spAutoFit/>
          </a:bodyPr>
          <a:lstStyle/>
          <a:p>
            <a:r>
              <a:rPr lang="cy-GB" dirty="0">
                <a:solidFill>
                  <a:srgbClr val="000000"/>
                </a:solidFill>
                <a:latin typeface="Calibri" panose="020F0502020204030204" pitchFamily="34" charset="0"/>
              </a:rPr>
              <a:t>In groups, discuss, did you make the best use of the teaching assistant in your PTE2 class?</a:t>
            </a:r>
            <a:endParaRPr lang="en-US" dirty="0"/>
          </a:p>
        </p:txBody>
      </p:sp>
    </p:spTree>
    <p:extLst>
      <p:ext uri="{BB962C8B-B14F-4D97-AF65-F5344CB8AC3E}">
        <p14:creationId xmlns:p14="http://schemas.microsoft.com/office/powerpoint/2010/main" val="5880360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4D824-818A-4D64-9A74-B49DBCBD5616}"/>
              </a:ext>
            </a:extLst>
          </p:cNvPr>
          <p:cNvSpPr>
            <a:spLocks noGrp="1"/>
          </p:cNvSpPr>
          <p:nvPr>
            <p:ph type="title"/>
          </p:nvPr>
        </p:nvSpPr>
        <p:spPr/>
        <p:txBody>
          <a:bodyPr/>
          <a:lstStyle/>
          <a:p>
            <a:r>
              <a:rPr lang="en-GB" dirty="0" err="1"/>
              <a:t>Cyfeirnodau</a:t>
            </a:r>
            <a:br>
              <a:rPr lang="en-GB" dirty="0"/>
            </a:br>
            <a:r>
              <a:rPr lang="en-GB" i="1" dirty="0"/>
              <a:t>References</a:t>
            </a:r>
            <a:endParaRPr lang="en-GB" dirty="0"/>
          </a:p>
        </p:txBody>
      </p:sp>
      <p:sp>
        <p:nvSpPr>
          <p:cNvPr id="3" name="Content Placeholder 2">
            <a:extLst>
              <a:ext uri="{FF2B5EF4-FFF2-40B4-BE49-F238E27FC236}">
                <a16:creationId xmlns:a16="http://schemas.microsoft.com/office/drawing/2014/main" id="{838D7EAB-1FFC-4331-BC67-DCB2A263041D}"/>
              </a:ext>
            </a:extLst>
          </p:cNvPr>
          <p:cNvSpPr>
            <a:spLocks noGrp="1"/>
          </p:cNvSpPr>
          <p:nvPr>
            <p:ph idx="1"/>
          </p:nvPr>
        </p:nvSpPr>
        <p:spPr/>
        <p:txBody>
          <a:bodyPr/>
          <a:lstStyle/>
          <a:p>
            <a:pPr marL="0" indent="0">
              <a:buNone/>
            </a:pPr>
            <a:r>
              <a:rPr lang="en-GB" dirty="0" err="1"/>
              <a:t>Choudry</a:t>
            </a:r>
            <a:r>
              <a:rPr lang="en-GB" dirty="0"/>
              <a:t>, S. (2021) </a:t>
            </a:r>
            <a:r>
              <a:rPr lang="en-GB" i="1" dirty="0"/>
              <a:t>Equitable Education: What everyone working in education should know about closing the attainment gap for all pupils. </a:t>
            </a:r>
            <a:r>
              <a:rPr lang="en-GB" dirty="0"/>
              <a:t>St Albans: Critical Publishing. </a:t>
            </a:r>
          </a:p>
          <a:p>
            <a:pPr marL="0" indent="0">
              <a:buNone/>
            </a:pPr>
            <a:r>
              <a:rPr lang="en-GB" dirty="0"/>
              <a:t>NASUWT (2018) </a:t>
            </a:r>
            <a:r>
              <a:rPr lang="en-GB" i="1" dirty="0"/>
              <a:t>Effective Interventions: Promoting Learning, Tackling Workload.</a:t>
            </a:r>
            <a:r>
              <a:rPr lang="en-GB" dirty="0"/>
              <a:t> Available at: </a:t>
            </a:r>
            <a:r>
              <a:rPr lang="en-GB" dirty="0">
                <a:hlinkClick r:id="rId2"/>
              </a:rPr>
              <a:t>Effective Interventions: Promoting Learning, Tackling Workload (nasuwt.org.uk)</a:t>
            </a:r>
            <a:endParaRPr lang="en-GB" dirty="0"/>
          </a:p>
          <a:p>
            <a:pPr marL="0" indent="0">
              <a:buNone/>
            </a:pPr>
            <a:r>
              <a:rPr lang="en-GB" dirty="0" err="1"/>
              <a:t>NurtureUK</a:t>
            </a:r>
            <a:r>
              <a:rPr lang="en-GB" dirty="0"/>
              <a:t> (2019) </a:t>
            </a:r>
            <a:r>
              <a:rPr lang="en-GB" i="1" dirty="0"/>
              <a:t>Nurture groups for all educational settings. </a:t>
            </a:r>
            <a:r>
              <a:rPr lang="en-GB" dirty="0"/>
              <a:t>Available at: </a:t>
            </a:r>
            <a:r>
              <a:rPr lang="en-GB" dirty="0">
                <a:hlinkClick r:id="rId3"/>
              </a:rPr>
              <a:t>Nurture-Groups-Booklet-Dec-2019.pdf (nurtureuk.org)</a:t>
            </a:r>
            <a:r>
              <a:rPr lang="en-GB" dirty="0"/>
              <a:t>  </a:t>
            </a:r>
          </a:p>
        </p:txBody>
      </p:sp>
    </p:spTree>
    <p:extLst>
      <p:ext uri="{BB962C8B-B14F-4D97-AF65-F5344CB8AC3E}">
        <p14:creationId xmlns:p14="http://schemas.microsoft.com/office/powerpoint/2010/main" val="37755598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8743</TotalTime>
  <Words>1862</Words>
  <Application>Microsoft Macintosh PowerPoint</Application>
  <PresentationFormat>Widescreen</PresentationFormat>
  <Paragraphs>220</Paragraphs>
  <Slides>46</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46</vt:i4>
      </vt:variant>
    </vt:vector>
  </HeadingPairs>
  <TitlesOfParts>
    <vt:vector size="56" baseType="lpstr">
      <vt:lpstr>Arial</vt:lpstr>
      <vt:lpstr>Calibri</vt:lpstr>
      <vt:lpstr>Calibri Light</vt:lpstr>
      <vt:lpstr>Century Gothic</vt:lpstr>
      <vt:lpstr>MentiText</vt:lpstr>
      <vt:lpstr>Roboto</vt:lpstr>
      <vt:lpstr>Times</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 Aims</vt:lpstr>
      <vt:lpstr>The BRIDGING experience</vt:lpstr>
      <vt:lpstr> Key dates</vt:lpstr>
      <vt:lpstr>What do I need to do before the TEST day ?</vt:lpstr>
      <vt:lpstr> What do I need to do during the TEST day ?</vt:lpstr>
      <vt:lpstr> What do I need to do during the TEST day ?</vt:lpstr>
      <vt:lpstr> What do I need to do after the TEST day ?</vt:lpstr>
      <vt:lpstr> What do I need to do after the TEST day ?</vt:lpstr>
      <vt:lpstr>Group discussion</vt:lpstr>
      <vt:lpstr>Group discussion</vt:lpstr>
      <vt:lpstr>PowerPoint Presentation</vt:lpstr>
      <vt:lpstr> Aims</vt:lpstr>
      <vt:lpstr>PowerPoint Presentation</vt:lpstr>
      <vt:lpstr>What exactly is an intervention?</vt:lpstr>
      <vt:lpstr> Interventions are …</vt:lpstr>
      <vt:lpstr>An intervention model – ‘waves of support’  </vt:lpstr>
      <vt:lpstr>PowerPoint Presentation</vt:lpstr>
      <vt:lpstr>PowerPoint Presentation</vt:lpstr>
      <vt:lpstr>PowerPoint Presentation</vt:lpstr>
      <vt:lpstr>PowerPoint Presentation</vt:lpstr>
      <vt:lpstr>PowerPoint Presentation</vt:lpstr>
      <vt:lpstr>PowerPoint Presentation</vt:lpstr>
      <vt:lpstr> Personalised learning</vt:lpstr>
      <vt:lpstr>PowerPoint Presentation</vt:lpstr>
      <vt:lpstr>PowerPoint Presentation</vt:lpstr>
      <vt:lpstr>Targeting individuals, groups or whole class</vt:lpstr>
      <vt:lpstr>PowerPoint Presentation</vt:lpstr>
      <vt:lpstr> Let’s consider your assignment for a moment…</vt:lpstr>
      <vt:lpstr>PowerPoint Presentation</vt:lpstr>
      <vt:lpstr> Interventions can also …</vt:lpstr>
      <vt:lpstr>  Interventions are not solely for learners with ALN!</vt:lpstr>
      <vt:lpstr>Group discussion (10 minutes)</vt:lpstr>
      <vt:lpstr>INTERVENTIONS FAIR!</vt:lpstr>
      <vt:lpstr> Evaluating interventions…you are welcome!</vt:lpstr>
      <vt:lpstr> Evaluating interventions…you are welcome!</vt:lpstr>
      <vt:lpstr>Case Studies</vt:lpstr>
      <vt:lpstr>English medium case studies</vt:lpstr>
      <vt:lpstr>PowerPoint Presentation</vt:lpstr>
      <vt:lpstr>PowerPoint Presentation</vt:lpstr>
      <vt:lpstr>Cyfeirnodau References</vt:lpstr>
    </vt:vector>
  </TitlesOfParts>
  <Company>University of Wales 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S7-Aseiniad ac Ymyrraethau</dc:title>
  <dc:creator>Nanna Ryder</dc:creator>
  <cp:lastModifiedBy>Microsoft Office User</cp:lastModifiedBy>
  <cp:revision>133</cp:revision>
  <dcterms:created xsi:type="dcterms:W3CDTF">2020-03-24T09:42:33Z</dcterms:created>
  <dcterms:modified xsi:type="dcterms:W3CDTF">2025-01-19T16:32:34Z</dcterms:modified>
</cp:coreProperties>
</file>