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57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590"/>
  </p:normalViewPr>
  <p:slideViewPr>
    <p:cSldViewPr snapToGrid="0" snapToObjects="1">
      <p:cViewPr varScale="1">
        <p:scale>
          <a:sx n="105" d="100"/>
          <a:sy n="105" d="100"/>
        </p:scale>
        <p:origin x="840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792B51-61E9-F24E-A2A2-7DAE7ED009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AF44F3-2F2D-C048-A0F2-C536FAAC85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4D98F1-4FDB-2946-AE05-F56A750BA4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38AA7-15BD-EF44-B467-B6867CE56CC8}" type="datetimeFigureOut">
              <a:rPr lang="en-US" smtClean="0"/>
              <a:t>8/23/19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75B45E-97D5-BC4C-BD1F-31CCA031DE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D419DD-2125-194C-873C-F1FFCA0AC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754AD-0F8D-E342-9912-33742D458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830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4C3E57-683D-AA4E-AFE2-2E9E222CD7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B3E1F3-AA43-1949-9C0A-07D4DAB16E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6FD605-BA59-7146-BCD6-1178F657D4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38AA7-15BD-EF44-B467-B6867CE56CC8}" type="datetimeFigureOut">
              <a:rPr lang="en-US" smtClean="0"/>
              <a:t>8/23/19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46F1F9-C844-0D4E-BBA7-C17573851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DC07C6-A5F8-7D46-83B7-27A48E7FFC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754AD-0F8D-E342-9912-33742D458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6809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9E5D3C-A180-8247-A611-9BBB0D0BBB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1C2294-67E2-534C-A127-0D5B0382BA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9BC32B-BB17-5C44-9B3F-BFB84F0A41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38AA7-15BD-EF44-B467-B6867CE56CC8}" type="datetimeFigureOut">
              <a:rPr lang="en-US" smtClean="0"/>
              <a:t>8/23/19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5CB941-EFBB-7D4F-A011-5647D9555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6D1FAA-175F-AC46-A999-DBDDE6B06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754AD-0F8D-E342-9912-33742D458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637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3A90C6-9DCF-4745-A22D-9B32258BBC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5BE984-5440-C447-ABA1-6D7E7DA095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0F9572-7DCB-3B41-8DA8-ADDDEB142D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0FD2F0-58D7-944B-A0CF-223287E261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38AA7-15BD-EF44-B467-B6867CE56CC8}" type="datetimeFigureOut">
              <a:rPr lang="en-US" smtClean="0"/>
              <a:t>8/23/19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072618-A399-304D-9C19-81D4DC6777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02558A-7645-604C-9CAB-39C524CAC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754AD-0F8D-E342-9912-33742D458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7471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045E0F-8ED0-E448-B45A-7A06FC11CF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CCF60B-BE49-D645-990E-346A44EBD0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654FDE-4442-4042-925A-C135C8BD10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7368E7-0034-6742-807D-02EE209CE9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C597A1-F6E2-A545-A744-C65749D8556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547EF22-89E8-B34E-B777-350028419A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38AA7-15BD-EF44-B467-B6867CE56CC8}" type="datetimeFigureOut">
              <a:rPr lang="en-US" smtClean="0"/>
              <a:t>8/23/19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BB8EEA6-3834-B14B-90C1-323FB8FB5C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17B6A46-784B-3346-A560-7825CA1F9D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754AD-0F8D-E342-9912-33742D458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82439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ECB4B7-EFD9-2C4C-ABCD-82658EF3B0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3EF1C5C-0B0C-304F-BC94-EF92DF02EC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38AA7-15BD-EF44-B467-B6867CE56CC8}" type="datetimeFigureOut">
              <a:rPr lang="en-US" smtClean="0"/>
              <a:t>8/23/19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BD292E1-57B8-F541-A92E-37FC6E387C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9C22C13-1784-B544-B843-7AEBA53570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754AD-0F8D-E342-9912-33742D458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52471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1130493-4C46-9F45-8A6F-3CDC7B89F3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38AA7-15BD-EF44-B467-B6867CE56CC8}" type="datetimeFigureOut">
              <a:rPr lang="en-US" smtClean="0"/>
              <a:t>8/23/19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6994476-5189-3440-BA7A-19DB9D06A2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54F13B-4FC8-4341-B9C9-A8089D58A1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754AD-0F8D-E342-9912-33742D458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504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2B1481-4416-3849-B889-0B8638E5D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89C619-15E3-9F41-A4D7-F0AFBC25AC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6E43CC-5EB6-3544-A282-A5D0ED6E81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DE0B39-356C-3841-BD52-79F07B8B32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38AA7-15BD-EF44-B467-B6867CE56CC8}" type="datetimeFigureOut">
              <a:rPr lang="en-US" smtClean="0"/>
              <a:t>8/23/19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1104B4-F6B4-BD4E-9E39-DB174A8E21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892AA4-D122-CF4A-8830-A3ECC0732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754AD-0F8D-E342-9912-33742D458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6841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A8F4EC-90E8-AE4E-A299-ED83E6330C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7C6916D-96A7-4449-A3B9-61793D93457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1ADF2C-8580-084A-A1CA-2BC1CB1308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2C51E6-F7C0-8C44-8272-63DF05F39C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38AA7-15BD-EF44-B467-B6867CE56CC8}" type="datetimeFigureOut">
              <a:rPr lang="en-US" smtClean="0"/>
              <a:t>8/23/19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5A416F-D243-294B-A128-F7253C9113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27A3C7-4F45-BF4F-B963-C1BFAAD186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754AD-0F8D-E342-9912-33742D458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38867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0A5CB4-903C-6942-9A10-CC868E4B9A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4178D9-ED33-B54E-A766-87B4601417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F35031-3FA4-804F-8570-B54BD78110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38AA7-15BD-EF44-B467-B6867CE56CC8}" type="datetimeFigureOut">
              <a:rPr lang="en-US" smtClean="0"/>
              <a:t>8/23/19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469317-8847-E245-BFBE-D9AE0C5BCF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A49BC0-372C-E24C-9FDE-F80E60FE9C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754AD-0F8D-E342-9912-33742D458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3230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BC9A3D2-A821-C84C-BC54-5DE7EE5C20C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5C2267-944D-6648-9256-910B4B85F1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7C5519-2287-7043-B44D-30A911CAC7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38AA7-15BD-EF44-B467-B6867CE56CC8}" type="datetimeFigureOut">
              <a:rPr lang="en-US" smtClean="0"/>
              <a:t>8/23/19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66811C-E1DD-524D-B8A8-553F5BE6F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0F7E7C-EE91-7946-ABF8-0E841668F4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754AD-0F8D-E342-9912-33742D458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8225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B2900DF-DB23-1043-883F-1109568D08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54520D-71C4-5B4F-90F2-BF35D43034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8D0716-E225-0745-930B-F74ED4F73C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F38AA7-15BD-EF44-B467-B6867CE56CC8}" type="datetimeFigureOut">
              <a:rPr lang="en-US" smtClean="0"/>
              <a:t>8/23/19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66CAF0-7AEF-FB47-A945-C677F5ADB5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C95693-116E-404B-B25C-36300F9308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A754AD-0F8D-E342-9912-33742D458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3656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7" Type="http://schemas.openxmlformats.org/officeDocument/2006/relationships/image" Target="../media/image6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tiff"/><Relationship Id="rId5" Type="http://schemas.openxmlformats.org/officeDocument/2006/relationships/image" Target="../media/image4.tiff"/><Relationship Id="rId4" Type="http://schemas.openxmlformats.org/officeDocument/2006/relationships/image" Target="../media/image3.tif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87816634-C8C1-6E48-BCA9-738ADED877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0655" y="148323"/>
            <a:ext cx="1724896" cy="172489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C1AEE3A-A65F-4643-918E-EA5EC56268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3036" y="243973"/>
            <a:ext cx="1737786" cy="154794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95332F6-F6F7-DB43-9BEB-9D5925A07E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76139" y="215547"/>
            <a:ext cx="2194848" cy="1416031"/>
          </a:xfrm>
          <a:prstGeom prst="rect">
            <a:avLst/>
          </a:prstGeom>
        </p:spPr>
      </p:pic>
      <p:sp>
        <p:nvSpPr>
          <p:cNvPr id="42" name="Rectangle 15">
            <a:extLst>
              <a:ext uri="{FF2B5EF4-FFF2-40B4-BE49-F238E27FC236}">
                <a16:creationId xmlns:a16="http://schemas.microsoft.com/office/drawing/2014/main" id="{A5A17FC0-D416-4C8B-A9E6-5924D352B9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55127" y="2300641"/>
            <a:ext cx="4236873" cy="455736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E01DA6-6518-2B4E-B3FD-501FBE92EC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282152" y="2916520"/>
            <a:ext cx="2840391" cy="2309364"/>
          </a:xfrm>
        </p:spPr>
        <p:txBody>
          <a:bodyPr>
            <a:normAutofit/>
          </a:bodyPr>
          <a:lstStyle/>
          <a:p>
            <a:pPr algn="l"/>
            <a:r>
              <a:rPr lang="en-GB" sz="4400" b="1" dirty="0" err="1">
                <a:solidFill>
                  <a:srgbClr val="FFFFFF"/>
                </a:solidFill>
              </a:rPr>
              <a:t>Sut</a:t>
            </a:r>
            <a:r>
              <a:rPr lang="en-GB" sz="4400" b="1" dirty="0">
                <a:solidFill>
                  <a:srgbClr val="FFFFFF"/>
                </a:solidFill>
              </a:rPr>
              <a:t> </a:t>
            </a:r>
            <a:r>
              <a:rPr lang="en-GB" sz="4400" b="1" dirty="0" err="1">
                <a:solidFill>
                  <a:srgbClr val="FFFFFF"/>
                </a:solidFill>
              </a:rPr>
              <a:t>wyt</a:t>
            </a:r>
            <a:r>
              <a:rPr lang="en-GB" sz="4400" b="1" dirty="0">
                <a:solidFill>
                  <a:srgbClr val="FFFFFF"/>
                </a:solidFill>
              </a:rPr>
              <a:t> </a:t>
            </a:r>
            <a:r>
              <a:rPr lang="en-GB" sz="4400" b="1" dirty="0" err="1">
                <a:solidFill>
                  <a:srgbClr val="FFFFFF"/>
                </a:solidFill>
              </a:rPr>
              <a:t>ti’n</a:t>
            </a:r>
            <a:r>
              <a:rPr lang="en-GB" sz="4400" b="1" dirty="0">
                <a:solidFill>
                  <a:srgbClr val="FFFFFF"/>
                </a:solidFill>
              </a:rPr>
              <a:t> </a:t>
            </a:r>
            <a:r>
              <a:rPr lang="en-GB" sz="4400" b="1" dirty="0" err="1">
                <a:solidFill>
                  <a:srgbClr val="FFFFFF"/>
                </a:solidFill>
              </a:rPr>
              <a:t>teimlo</a:t>
            </a:r>
            <a:r>
              <a:rPr lang="en-GB" sz="4400" b="1" dirty="0">
                <a:solidFill>
                  <a:srgbClr val="FFFFFF"/>
                </a:solidFill>
              </a:rPr>
              <a:t>?</a:t>
            </a:r>
            <a:br>
              <a:rPr lang="en-GB" sz="4400" dirty="0">
                <a:solidFill>
                  <a:srgbClr val="FFFFFF"/>
                </a:solidFill>
              </a:rPr>
            </a:br>
            <a:endParaRPr lang="en-US" sz="4400" dirty="0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F5E9AA3-B731-7540-A635-2726F9BCE2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767882" y="1793656"/>
            <a:ext cx="2333463" cy="412555"/>
          </a:xfrm>
        </p:spPr>
        <p:txBody>
          <a:bodyPr>
            <a:normAutofit lnSpcReduction="10000"/>
          </a:bodyPr>
          <a:lstStyle/>
          <a:p>
            <a:r>
              <a:rPr lang="en-US" dirty="0" err="1"/>
              <a:t>Dw</a:t>
            </a:r>
            <a:r>
              <a:rPr lang="en-US" dirty="0"/>
              <a:t> </a:t>
            </a:r>
            <a:r>
              <a:rPr lang="en-US" dirty="0" err="1"/>
              <a:t>i’n</a:t>
            </a:r>
            <a:r>
              <a:rPr lang="en-US" dirty="0"/>
              <a:t> </a:t>
            </a:r>
            <a:r>
              <a:rPr lang="en-US" dirty="0" err="1"/>
              <a:t>ddiflas</a:t>
            </a:r>
            <a:endParaRPr lang="en-US" dirty="0"/>
          </a:p>
        </p:txBody>
      </p:sp>
      <p:cxnSp>
        <p:nvCxnSpPr>
          <p:cNvPr id="43" name="Straight Connector 17">
            <a:extLst>
              <a:ext uri="{FF2B5EF4-FFF2-40B4-BE49-F238E27FC236}">
                <a16:creationId xmlns:a16="http://schemas.microsoft.com/office/drawing/2014/main" id="{982DC870-E8E5-4050-B10C-CC24FC67E5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2285774"/>
            <a:ext cx="12188952" cy="0"/>
          </a:xfrm>
          <a:prstGeom prst="line">
            <a:avLst/>
          </a:prstGeom>
          <a:ln w="10160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19">
            <a:extLst>
              <a:ext uri="{FF2B5EF4-FFF2-40B4-BE49-F238E27FC236}">
                <a16:creationId xmlns:a16="http://schemas.microsoft.com/office/drawing/2014/main" id="{FF76A74F-C283-4DED-BD4D-086753B7CB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4571548"/>
            <a:ext cx="4064320" cy="0"/>
          </a:xfrm>
          <a:prstGeom prst="line">
            <a:avLst/>
          </a:prstGeom>
          <a:ln w="10160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21">
            <a:extLst>
              <a:ext uri="{FF2B5EF4-FFF2-40B4-BE49-F238E27FC236}">
                <a16:creationId xmlns:a16="http://schemas.microsoft.com/office/drawing/2014/main" id="{3B2791FB-B2F7-4BBE-B8D8-74C37FF9E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064319" y="-680"/>
            <a:ext cx="0" cy="6858003"/>
          </a:xfrm>
          <a:prstGeom prst="line">
            <a:avLst/>
          </a:prstGeom>
          <a:ln w="10160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23">
            <a:extLst>
              <a:ext uri="{FF2B5EF4-FFF2-40B4-BE49-F238E27FC236}">
                <a16:creationId xmlns:a16="http://schemas.microsoft.com/office/drawing/2014/main" id="{9891B5DE-6811-4844-BB18-472A3F360E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20742" y="-680"/>
            <a:ext cx="0" cy="2240280"/>
          </a:xfrm>
          <a:prstGeom prst="line">
            <a:avLst/>
          </a:prstGeom>
          <a:ln w="10160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1E20447A-C59E-154E-965C-83B6298C7A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23284" y="2636436"/>
            <a:ext cx="3032498" cy="3875397"/>
          </a:xfrm>
          <a:prstGeom prst="rect">
            <a:avLst/>
          </a:prstGeom>
        </p:spPr>
      </p:pic>
      <p:cxnSp>
        <p:nvCxnSpPr>
          <p:cNvPr id="47" name="Straight Connector 25">
            <a:extLst>
              <a:ext uri="{FF2B5EF4-FFF2-40B4-BE49-F238E27FC236}">
                <a16:creationId xmlns:a16="http://schemas.microsoft.com/office/drawing/2014/main" id="{77A9CA3A-7216-41E0-B3CD-058077FD39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340636" y="5336249"/>
            <a:ext cx="1892695" cy="0"/>
          </a:xfrm>
          <a:prstGeom prst="line">
            <a:avLst/>
          </a:prstGeom>
          <a:ln w="15875">
            <a:solidFill>
              <a:srgbClr val="FFFFFF">
                <a:alpha val="75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Subtitle 2">
            <a:extLst>
              <a:ext uri="{FF2B5EF4-FFF2-40B4-BE49-F238E27FC236}">
                <a16:creationId xmlns:a16="http://schemas.microsoft.com/office/drawing/2014/main" id="{28E9ED44-93DC-4946-B95D-ED603C169CB0}"/>
              </a:ext>
            </a:extLst>
          </p:cNvPr>
          <p:cNvSpPr txBox="1">
            <a:spLocks/>
          </p:cNvSpPr>
          <p:nvPr/>
        </p:nvSpPr>
        <p:spPr>
          <a:xfrm>
            <a:off x="786371" y="1791917"/>
            <a:ext cx="2333463" cy="412555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/>
              <a:t>Dw</a:t>
            </a:r>
            <a:r>
              <a:rPr lang="en-US" dirty="0"/>
              <a:t> </a:t>
            </a:r>
            <a:r>
              <a:rPr lang="en-US" dirty="0" err="1"/>
              <a:t>i’n</a:t>
            </a:r>
            <a:r>
              <a:rPr lang="en-US" dirty="0"/>
              <a:t> </a:t>
            </a:r>
            <a:r>
              <a:rPr lang="en-US" dirty="0" err="1"/>
              <a:t>drist</a:t>
            </a:r>
            <a:r>
              <a:rPr lang="en-US" dirty="0"/>
              <a:t>/</a:t>
            </a:r>
            <a:r>
              <a:rPr lang="en-GB" dirty="0" err="1"/>
              <a:t>ofnadwy</a:t>
            </a:r>
            <a:r>
              <a:rPr lang="en-GB" dirty="0"/>
              <a:t> </a:t>
            </a:r>
          </a:p>
          <a:p>
            <a:endParaRPr lang="en-US" dirty="0"/>
          </a:p>
        </p:txBody>
      </p:sp>
      <p:sp>
        <p:nvSpPr>
          <p:cNvPr id="35" name="Subtitle 2">
            <a:extLst>
              <a:ext uri="{FF2B5EF4-FFF2-40B4-BE49-F238E27FC236}">
                <a16:creationId xmlns:a16="http://schemas.microsoft.com/office/drawing/2014/main" id="{D76485AC-7A66-214B-92CA-0079788F34E1}"/>
              </a:ext>
            </a:extLst>
          </p:cNvPr>
          <p:cNvSpPr txBox="1">
            <a:spLocks/>
          </p:cNvSpPr>
          <p:nvPr/>
        </p:nvSpPr>
        <p:spPr>
          <a:xfrm>
            <a:off x="662140" y="4082015"/>
            <a:ext cx="2333463" cy="41255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/>
              <a:t>Dw</a:t>
            </a:r>
            <a:r>
              <a:rPr lang="en-US" dirty="0"/>
              <a:t> </a:t>
            </a:r>
            <a:r>
              <a:rPr lang="en-US" dirty="0" err="1"/>
              <a:t>i’n</a:t>
            </a:r>
            <a:r>
              <a:rPr lang="en-US" dirty="0"/>
              <a:t> </a:t>
            </a:r>
            <a:r>
              <a:rPr lang="en-US" dirty="0" err="1"/>
              <a:t>hapus</a:t>
            </a:r>
            <a:endParaRPr lang="en-US" dirty="0"/>
          </a:p>
        </p:txBody>
      </p:sp>
      <p:sp>
        <p:nvSpPr>
          <p:cNvPr id="37" name="Subtitle 2">
            <a:extLst>
              <a:ext uri="{FF2B5EF4-FFF2-40B4-BE49-F238E27FC236}">
                <a16:creationId xmlns:a16="http://schemas.microsoft.com/office/drawing/2014/main" id="{23807900-1575-8346-885A-E148527FED7F}"/>
              </a:ext>
            </a:extLst>
          </p:cNvPr>
          <p:cNvSpPr txBox="1">
            <a:spLocks/>
          </p:cNvSpPr>
          <p:nvPr/>
        </p:nvSpPr>
        <p:spPr>
          <a:xfrm>
            <a:off x="4735850" y="1873219"/>
            <a:ext cx="2333463" cy="41255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/>
              <a:t>Dw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wrth</a:t>
            </a:r>
            <a:r>
              <a:rPr lang="en-US" dirty="0"/>
              <a:t> </a:t>
            </a:r>
            <a:r>
              <a:rPr lang="en-US" dirty="0" err="1"/>
              <a:t>fy</a:t>
            </a:r>
            <a:r>
              <a:rPr lang="en-US" dirty="0"/>
              <a:t> </a:t>
            </a:r>
            <a:r>
              <a:rPr lang="en-US" dirty="0" err="1"/>
              <a:t>modd</a:t>
            </a:r>
            <a:endParaRPr lang="en-US" dirty="0"/>
          </a:p>
        </p:txBody>
      </p:sp>
      <p:sp>
        <p:nvSpPr>
          <p:cNvPr id="39" name="Subtitle 2">
            <a:extLst>
              <a:ext uri="{FF2B5EF4-FFF2-40B4-BE49-F238E27FC236}">
                <a16:creationId xmlns:a16="http://schemas.microsoft.com/office/drawing/2014/main" id="{A9BDD1F6-59A2-7244-986B-088614267E4A}"/>
              </a:ext>
            </a:extLst>
          </p:cNvPr>
          <p:cNvSpPr txBox="1">
            <a:spLocks/>
          </p:cNvSpPr>
          <p:nvPr/>
        </p:nvSpPr>
        <p:spPr>
          <a:xfrm>
            <a:off x="4735850" y="6498534"/>
            <a:ext cx="2333463" cy="41255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/>
              <a:t>Dw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wedi</a:t>
            </a:r>
            <a:r>
              <a:rPr lang="en-US" dirty="0"/>
              <a:t> </a:t>
            </a:r>
            <a:r>
              <a:rPr lang="en-US" dirty="0" err="1"/>
              <a:t>blino</a:t>
            </a:r>
            <a:endParaRPr lang="en-US" dirty="0"/>
          </a:p>
        </p:txBody>
      </p:sp>
      <p:sp>
        <p:nvSpPr>
          <p:cNvPr id="41" name="Subtitle 2">
            <a:extLst>
              <a:ext uri="{FF2B5EF4-FFF2-40B4-BE49-F238E27FC236}">
                <a16:creationId xmlns:a16="http://schemas.microsoft.com/office/drawing/2014/main" id="{C2C90435-4630-0241-86F8-032FFD0B3B0E}"/>
              </a:ext>
            </a:extLst>
          </p:cNvPr>
          <p:cNvSpPr txBox="1">
            <a:spLocks/>
          </p:cNvSpPr>
          <p:nvPr/>
        </p:nvSpPr>
        <p:spPr>
          <a:xfrm>
            <a:off x="662140" y="6444767"/>
            <a:ext cx="2333463" cy="41255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/>
              <a:t>Dw</a:t>
            </a:r>
            <a:r>
              <a:rPr lang="en-US" dirty="0"/>
              <a:t> </a:t>
            </a:r>
            <a:r>
              <a:rPr lang="en-US" dirty="0" err="1"/>
              <a:t>i’n</a:t>
            </a:r>
            <a:r>
              <a:rPr lang="en-US" dirty="0"/>
              <a:t> </a:t>
            </a:r>
            <a:r>
              <a:rPr lang="en-US" dirty="0" err="1"/>
              <a:t>nerfus</a:t>
            </a:r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ED6FD3D-8DF4-704B-BA59-D1330E029AC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2993" y="4823164"/>
            <a:ext cx="1554988" cy="154310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4EB00D4-251A-BE40-A02C-10C9C2C1FDD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7226" r="7511" b="6052"/>
          <a:stretch/>
        </p:blipFill>
        <p:spPr>
          <a:xfrm>
            <a:off x="1411149" y="2393412"/>
            <a:ext cx="1197334" cy="1687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57281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707FC24-6981-43D9-B525-C7832BA22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11449"/>
            <a:ext cx="4332307" cy="6179552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5D5487-3C04-5742-8F56-581E8A051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2950" y="742951"/>
            <a:ext cx="3476625" cy="496252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 dirty="0" err="1">
                <a:solidFill>
                  <a:srgbClr val="FFFFFF"/>
                </a:solidFill>
                <a:latin typeface="Chalkboard SE" panose="03050602040202020205" pitchFamily="66" charset="77"/>
              </a:rPr>
              <a:t>Dw</a:t>
            </a:r>
            <a:r>
              <a:rPr lang="en-US" sz="3600" kern="1200" dirty="0">
                <a:solidFill>
                  <a:srgbClr val="FFFFFF"/>
                </a:solidFill>
                <a:latin typeface="Chalkboard SE" panose="03050602040202020205" pitchFamily="66" charset="77"/>
              </a:rPr>
              <a:t> </a:t>
            </a:r>
            <a:r>
              <a:rPr lang="en-US" sz="3600" kern="1200" dirty="0" err="1">
                <a:solidFill>
                  <a:srgbClr val="FFFFFF"/>
                </a:solidFill>
                <a:latin typeface="Chalkboard SE" panose="03050602040202020205" pitchFamily="66" charset="77"/>
              </a:rPr>
              <a:t>i</a:t>
            </a:r>
            <a:r>
              <a:rPr lang="en-US" sz="3600" kern="1200" dirty="0">
                <a:solidFill>
                  <a:srgbClr val="FFFFFF"/>
                </a:solidFill>
                <a:latin typeface="Chalkboard SE" panose="03050602040202020205" pitchFamily="66" charset="77"/>
              </a:rPr>
              <a:t> </a:t>
            </a:r>
            <a:r>
              <a:rPr lang="en-US" sz="3600" kern="1200" dirty="0" err="1">
                <a:solidFill>
                  <a:srgbClr val="FFFFFF"/>
                </a:solidFill>
                <a:latin typeface="Chalkboard SE" panose="03050602040202020205" pitchFamily="66" charset="77"/>
              </a:rPr>
              <a:t>wrth</a:t>
            </a:r>
            <a:r>
              <a:rPr lang="en-US" sz="3600" kern="1200" dirty="0">
                <a:solidFill>
                  <a:srgbClr val="FFFFFF"/>
                </a:solidFill>
                <a:latin typeface="Chalkboard SE" panose="03050602040202020205" pitchFamily="66" charset="77"/>
              </a:rPr>
              <a:t> </a:t>
            </a:r>
            <a:r>
              <a:rPr lang="en-US" sz="3600" kern="1200" dirty="0" err="1">
                <a:solidFill>
                  <a:srgbClr val="FFFFFF"/>
                </a:solidFill>
                <a:latin typeface="Chalkboard SE" panose="03050602040202020205" pitchFamily="66" charset="77"/>
              </a:rPr>
              <a:t>fy</a:t>
            </a:r>
            <a:r>
              <a:rPr lang="en-US" sz="3600" kern="1200" dirty="0">
                <a:solidFill>
                  <a:srgbClr val="FFFFFF"/>
                </a:solidFill>
                <a:latin typeface="Chalkboard SE" panose="03050602040202020205" pitchFamily="66" charset="77"/>
              </a:rPr>
              <a:t> </a:t>
            </a:r>
            <a:r>
              <a:rPr lang="en-US" sz="3600" kern="1200" dirty="0" err="1">
                <a:solidFill>
                  <a:srgbClr val="FFFFFF"/>
                </a:solidFill>
                <a:latin typeface="Chalkboard SE" panose="03050602040202020205" pitchFamily="66" charset="77"/>
              </a:rPr>
              <a:t>modd</a:t>
            </a:r>
            <a:r>
              <a:rPr lang="en-US" sz="3600" kern="1200" dirty="0">
                <a:solidFill>
                  <a:srgbClr val="FFFFFF"/>
                </a:solidFill>
                <a:latin typeface="Chalkboard SE" panose="03050602040202020205" pitchFamily="66" charset="77"/>
              </a:rPr>
              <a:t> </a:t>
            </a:r>
            <a:r>
              <a:rPr lang="en-US" sz="3600" kern="1200" dirty="0" err="1">
                <a:solidFill>
                  <a:srgbClr val="FFFFFF"/>
                </a:solidFill>
                <a:latin typeface="Chalkboard SE" panose="03050602040202020205" pitchFamily="66" charset="77"/>
              </a:rPr>
              <a:t>achos</a:t>
            </a:r>
            <a:r>
              <a:rPr lang="en-US" sz="3600" kern="1200" dirty="0">
                <a:solidFill>
                  <a:srgbClr val="FFFFFF"/>
                </a:solidFill>
                <a:latin typeface="Chalkboard SE" panose="03050602040202020205" pitchFamily="66" charset="77"/>
              </a:rPr>
              <a:t> </a:t>
            </a:r>
            <a:r>
              <a:rPr lang="en-US" sz="3600" kern="1200" dirty="0" err="1">
                <a:solidFill>
                  <a:srgbClr val="FFFFFF"/>
                </a:solidFill>
                <a:latin typeface="Chalkboard SE" panose="03050602040202020205" pitchFamily="66" charset="77"/>
              </a:rPr>
              <a:t>dw</a:t>
            </a:r>
            <a:r>
              <a:rPr lang="en-US" sz="3600" kern="1200" dirty="0">
                <a:solidFill>
                  <a:srgbClr val="FFFFFF"/>
                </a:solidFill>
                <a:latin typeface="Chalkboard SE" panose="03050602040202020205" pitchFamily="66" charset="77"/>
              </a:rPr>
              <a:t> </a:t>
            </a:r>
            <a:r>
              <a:rPr lang="en-US" sz="3600" kern="1200" dirty="0" err="1">
                <a:solidFill>
                  <a:srgbClr val="FFFFFF"/>
                </a:solidFill>
                <a:latin typeface="Chalkboard SE" panose="03050602040202020205" pitchFamily="66" charset="77"/>
              </a:rPr>
              <a:t>i’n</a:t>
            </a:r>
            <a:r>
              <a:rPr lang="en-US" sz="3600" kern="1200" dirty="0">
                <a:solidFill>
                  <a:srgbClr val="FFFFFF"/>
                </a:solidFill>
                <a:latin typeface="Chalkboard SE" panose="03050602040202020205" pitchFamily="66" charset="77"/>
              </a:rPr>
              <a:t> </a:t>
            </a:r>
            <a:r>
              <a:rPr lang="en-US" sz="3600" kern="1200" dirty="0" err="1">
                <a:solidFill>
                  <a:srgbClr val="FFFFFF"/>
                </a:solidFill>
                <a:latin typeface="Chalkboard SE" panose="03050602040202020205" pitchFamily="66" charset="77"/>
              </a:rPr>
              <a:t>dwlu</a:t>
            </a:r>
            <a:r>
              <a:rPr lang="en-US" sz="3600" kern="1200" dirty="0">
                <a:solidFill>
                  <a:srgbClr val="FFFFFF"/>
                </a:solidFill>
                <a:latin typeface="Chalkboard SE" panose="03050602040202020205" pitchFamily="66" charset="77"/>
              </a:rPr>
              <a:t> </a:t>
            </a:r>
            <a:r>
              <a:rPr lang="en-US" sz="3600" kern="1200" dirty="0" err="1">
                <a:solidFill>
                  <a:srgbClr val="FFFFFF"/>
                </a:solidFill>
                <a:latin typeface="Chalkboard SE" panose="03050602040202020205" pitchFamily="66" charset="77"/>
              </a:rPr>
              <a:t>ar</a:t>
            </a:r>
            <a:r>
              <a:rPr lang="en-US" sz="3600" kern="1200" dirty="0">
                <a:solidFill>
                  <a:srgbClr val="FFFFFF"/>
                </a:solidFill>
                <a:latin typeface="Chalkboard SE" panose="03050602040202020205" pitchFamily="66" charset="77"/>
              </a:rPr>
              <a:t> </a:t>
            </a:r>
            <a:r>
              <a:rPr lang="en-US" sz="3600" kern="1200" dirty="0" err="1">
                <a:solidFill>
                  <a:srgbClr val="FFFFFF"/>
                </a:solidFill>
                <a:latin typeface="Chalkboard SE" panose="03050602040202020205" pitchFamily="66" charset="77"/>
              </a:rPr>
              <a:t>chwarae</a:t>
            </a:r>
            <a:r>
              <a:rPr lang="en-US" sz="3600" kern="1200" dirty="0">
                <a:solidFill>
                  <a:srgbClr val="FFFFFF"/>
                </a:solidFill>
                <a:latin typeface="Chalkboard SE" panose="03050602040202020205" pitchFamily="66" charset="77"/>
              </a:rPr>
              <a:t> </a:t>
            </a:r>
            <a:r>
              <a:rPr lang="en-US" sz="3600" kern="1200" dirty="0" err="1">
                <a:solidFill>
                  <a:srgbClr val="FFFFFF"/>
                </a:solidFill>
                <a:latin typeface="Chalkboard SE" panose="03050602040202020205" pitchFamily="66" charset="77"/>
              </a:rPr>
              <a:t>gyda</a:t>
            </a:r>
            <a:r>
              <a:rPr lang="en-US" sz="3600" kern="1200" dirty="0">
                <a:solidFill>
                  <a:srgbClr val="FFFFFF"/>
                </a:solidFill>
                <a:latin typeface="Chalkboard SE" panose="03050602040202020205" pitchFamily="66" charset="77"/>
              </a:rPr>
              <a:t> </a:t>
            </a:r>
            <a:r>
              <a:rPr lang="en-US" sz="3600" kern="1200" dirty="0" err="1">
                <a:solidFill>
                  <a:srgbClr val="FFFFFF"/>
                </a:solidFill>
                <a:latin typeface="Chalkboard SE" panose="03050602040202020205" pitchFamily="66" charset="77"/>
              </a:rPr>
              <a:t>ffrindiau</a:t>
            </a:r>
            <a:r>
              <a:rPr lang="en-US" sz="3600" kern="1200" dirty="0">
                <a:solidFill>
                  <a:srgbClr val="FFFFFF"/>
                </a:solidFill>
                <a:latin typeface="Chalkboard SE" panose="03050602040202020205" pitchFamily="66" charset="77"/>
              </a:rPr>
              <a:t> </a:t>
            </a:r>
            <a:r>
              <a:rPr lang="en-US" sz="3600" kern="1200" dirty="0" err="1">
                <a:solidFill>
                  <a:srgbClr val="FFFFFF"/>
                </a:solidFill>
                <a:latin typeface="Chalkboard SE" panose="03050602040202020205" pitchFamily="66" charset="77"/>
              </a:rPr>
              <a:t>yn</a:t>
            </a:r>
            <a:r>
              <a:rPr lang="en-US" sz="3600" kern="1200" dirty="0">
                <a:solidFill>
                  <a:srgbClr val="FFFFFF"/>
                </a:solidFill>
                <a:latin typeface="Chalkboard SE" panose="03050602040202020205" pitchFamily="66" charset="77"/>
              </a:rPr>
              <a:t> </a:t>
            </a:r>
            <a:r>
              <a:rPr lang="en-US" sz="3600" kern="1200" dirty="0" err="1">
                <a:solidFill>
                  <a:srgbClr val="FFFFFF"/>
                </a:solidFill>
                <a:latin typeface="Chalkboard SE" panose="03050602040202020205" pitchFamily="66" charset="77"/>
              </a:rPr>
              <a:t>yr</a:t>
            </a:r>
            <a:r>
              <a:rPr lang="en-US" sz="3600" kern="1200" dirty="0">
                <a:solidFill>
                  <a:srgbClr val="FFFFFF"/>
                </a:solidFill>
                <a:latin typeface="Chalkboard SE" panose="03050602040202020205" pitchFamily="66" charset="77"/>
              </a:rPr>
              <a:t> </a:t>
            </a:r>
            <a:r>
              <a:rPr lang="en-US" sz="3600" kern="1200" dirty="0" err="1">
                <a:solidFill>
                  <a:srgbClr val="FFFFFF"/>
                </a:solidFill>
                <a:latin typeface="Chalkboard SE" panose="03050602040202020205" pitchFamily="66" charset="77"/>
              </a:rPr>
              <a:t>ysgol</a:t>
            </a:r>
            <a:r>
              <a:rPr lang="en-US" sz="3600" kern="1200" dirty="0">
                <a:solidFill>
                  <a:srgbClr val="FFFFFF"/>
                </a:solidFill>
                <a:latin typeface="Chalkboard SE" panose="03050602040202020205" pitchFamily="66" charset="77"/>
              </a:rPr>
              <a:t>.</a:t>
            </a:r>
            <a:br>
              <a:rPr lang="en-US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endParaRPr lang="en-US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3A5B630-1847-C24F-81F5-6861401BAE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53822" y="514165"/>
            <a:ext cx="6553545" cy="5837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4766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1707FC24-6981-43D9-B525-C7832BA22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11449"/>
            <a:ext cx="4332307" cy="6179552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5D5487-3C04-5742-8F56-581E8A051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2950" y="742951"/>
            <a:ext cx="3476625" cy="4962524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en-GB" sz="3600" dirty="0" err="1">
                <a:solidFill>
                  <a:schemeClr val="bg1"/>
                </a:solidFill>
                <a:latin typeface="Chalkboard SE" panose="03050602040202020205" pitchFamily="66" charset="77"/>
              </a:rPr>
              <a:t>Dw</a:t>
            </a:r>
            <a: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  <a:t> </a:t>
            </a:r>
            <a:r>
              <a:rPr lang="en-GB" sz="3600" dirty="0" err="1">
                <a:solidFill>
                  <a:schemeClr val="bg1"/>
                </a:solidFill>
                <a:latin typeface="Chalkboard SE" panose="03050602040202020205" pitchFamily="66" charset="77"/>
              </a:rPr>
              <a:t>i’n</a:t>
            </a:r>
            <a: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  <a:t> </a:t>
            </a:r>
            <a:r>
              <a:rPr lang="en-GB" sz="3600" dirty="0" err="1">
                <a:solidFill>
                  <a:schemeClr val="bg1"/>
                </a:solidFill>
                <a:latin typeface="Chalkboard SE" panose="03050602040202020205" pitchFamily="66" charset="77"/>
              </a:rPr>
              <a:t>ofnadwy</a:t>
            </a:r>
            <a: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  <a:t> /</a:t>
            </a:r>
            <a:b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</a:br>
            <a: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  <a:t>  </a:t>
            </a:r>
            <a:r>
              <a:rPr lang="en-GB" sz="3600" dirty="0" err="1">
                <a:solidFill>
                  <a:schemeClr val="bg1"/>
                </a:solidFill>
                <a:latin typeface="Chalkboard SE" panose="03050602040202020205" pitchFamily="66" charset="77"/>
              </a:rPr>
              <a:t>drist</a:t>
            </a:r>
            <a: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  <a:t> </a:t>
            </a:r>
            <a:r>
              <a:rPr lang="en-GB" sz="3600" dirty="0" err="1">
                <a:solidFill>
                  <a:schemeClr val="bg1"/>
                </a:solidFill>
                <a:latin typeface="Chalkboard SE" panose="03050602040202020205" pitchFamily="66" charset="77"/>
              </a:rPr>
              <a:t>iawn</a:t>
            </a:r>
            <a: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  <a:t> </a:t>
            </a:r>
            <a:r>
              <a:rPr lang="en-GB" sz="3600" dirty="0" err="1">
                <a:solidFill>
                  <a:schemeClr val="bg1"/>
                </a:solidFill>
                <a:latin typeface="Chalkboard SE" panose="03050602040202020205" pitchFamily="66" charset="77"/>
              </a:rPr>
              <a:t>achos</a:t>
            </a:r>
            <a: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  <a:t> </a:t>
            </a:r>
            <a:r>
              <a:rPr lang="en-GB" sz="3600" dirty="0" err="1">
                <a:solidFill>
                  <a:schemeClr val="bg1"/>
                </a:solidFill>
                <a:latin typeface="Chalkboard SE" panose="03050602040202020205" pitchFamily="66" charset="77"/>
              </a:rPr>
              <a:t>mae’n</a:t>
            </a:r>
            <a: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  <a:t> gas</a:t>
            </a:r>
            <a:b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</a:br>
            <a: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  <a:t> ‘da fi </a:t>
            </a:r>
            <a:r>
              <a:rPr lang="en-GB" sz="3600" dirty="0" err="1">
                <a:solidFill>
                  <a:schemeClr val="bg1"/>
                </a:solidFill>
                <a:latin typeface="Chalkboard SE" panose="03050602040202020205" pitchFamily="66" charset="77"/>
              </a:rPr>
              <a:t>mathemateg</a:t>
            </a:r>
            <a: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  <a:t> </a:t>
            </a:r>
            <a:r>
              <a:rPr lang="en-GB" sz="3600" dirty="0" err="1">
                <a:solidFill>
                  <a:schemeClr val="bg1"/>
                </a:solidFill>
                <a:latin typeface="Chalkboard SE" panose="03050602040202020205" pitchFamily="66" charset="77"/>
              </a:rPr>
              <a:t>achos</a:t>
            </a:r>
            <a: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  <a:t> </a:t>
            </a:r>
            <a:b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</a:br>
            <a: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  <a:t>  </a:t>
            </a:r>
            <a:r>
              <a:rPr lang="en-GB" sz="3600" dirty="0" err="1">
                <a:solidFill>
                  <a:schemeClr val="bg1"/>
                </a:solidFill>
                <a:latin typeface="Chalkboard SE" panose="03050602040202020205" pitchFamily="66" charset="77"/>
              </a:rPr>
              <a:t>mae’n</a:t>
            </a:r>
            <a: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  <a:t> </a:t>
            </a:r>
            <a:r>
              <a:rPr lang="en-GB" sz="3600" dirty="0" err="1">
                <a:solidFill>
                  <a:schemeClr val="bg1"/>
                </a:solidFill>
                <a:latin typeface="Chalkboard SE" panose="03050602040202020205" pitchFamily="66" charset="77"/>
              </a:rPr>
              <a:t>anodd</a:t>
            </a:r>
            <a: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  <a:t>.</a:t>
            </a:r>
            <a:br>
              <a:rPr lang="en-GB" dirty="0"/>
            </a:br>
            <a:br>
              <a:rPr lang="en-US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endParaRPr lang="en-US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7684985C-FF48-A34A-904E-3C2D4F71C3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90196" y="492573"/>
            <a:ext cx="5880796" cy="5880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1714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1707FC24-6981-43D9-B525-C7832BA22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11449"/>
            <a:ext cx="4332307" cy="6179552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5D5487-3C04-5742-8F56-581E8A051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2950" y="742951"/>
            <a:ext cx="3476625" cy="4962524"/>
          </a:xfrm>
        </p:spPr>
        <p:txBody>
          <a:bodyPr vert="horz" lIns="91440" tIns="45720" rIns="91440" bIns="45720" rtlCol="0" anchor="ctr">
            <a:normAutofit/>
          </a:bodyPr>
          <a:lstStyle/>
          <a:p>
            <a:b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</a:br>
            <a:b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</a:br>
            <a:r>
              <a:rPr lang="en-GB" sz="3600" dirty="0" err="1">
                <a:solidFill>
                  <a:schemeClr val="bg1"/>
                </a:solidFill>
                <a:latin typeface="Chalkboard SE" panose="03050602040202020205" pitchFamily="66" charset="77"/>
              </a:rPr>
              <a:t>Dw</a:t>
            </a:r>
            <a: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  <a:t> </a:t>
            </a:r>
            <a:r>
              <a:rPr lang="en-GB" sz="3600" dirty="0" err="1">
                <a:solidFill>
                  <a:schemeClr val="bg1"/>
                </a:solidFill>
                <a:latin typeface="Chalkboard SE" panose="03050602040202020205" pitchFamily="66" charset="77"/>
              </a:rPr>
              <a:t>i</a:t>
            </a:r>
            <a: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  <a:t> </a:t>
            </a:r>
            <a:r>
              <a:rPr lang="en-GB" sz="3600" dirty="0" err="1">
                <a:solidFill>
                  <a:schemeClr val="bg1"/>
                </a:solidFill>
                <a:latin typeface="Chalkboard SE" panose="03050602040202020205" pitchFamily="66" charset="77"/>
              </a:rPr>
              <a:t>wedi</a:t>
            </a:r>
            <a: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  <a:t> </a:t>
            </a:r>
            <a:r>
              <a:rPr lang="en-GB" sz="3600" dirty="0" err="1">
                <a:solidFill>
                  <a:schemeClr val="bg1"/>
                </a:solidFill>
                <a:latin typeface="Chalkboard SE" panose="03050602040202020205" pitchFamily="66" charset="77"/>
              </a:rPr>
              <a:t>blino</a:t>
            </a:r>
            <a: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  <a:t> </a:t>
            </a:r>
            <a:r>
              <a:rPr lang="en-GB" sz="3600" dirty="0" err="1">
                <a:solidFill>
                  <a:schemeClr val="bg1"/>
                </a:solidFill>
                <a:latin typeface="Chalkboard SE" panose="03050602040202020205" pitchFamily="66" charset="77"/>
              </a:rPr>
              <a:t>achos</a:t>
            </a:r>
            <a: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  <a:t> es </a:t>
            </a:r>
            <a:r>
              <a:rPr lang="en-GB" sz="3600" dirty="0" err="1">
                <a:solidFill>
                  <a:schemeClr val="bg1"/>
                </a:solidFill>
                <a:latin typeface="Chalkboard SE" panose="03050602040202020205" pitchFamily="66" charset="77"/>
              </a:rPr>
              <a:t>i</a:t>
            </a:r>
            <a:b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</a:br>
            <a: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  <a:t>   </a:t>
            </a:r>
            <a:r>
              <a:rPr lang="en-GB" sz="3600" dirty="0" err="1">
                <a:solidFill>
                  <a:schemeClr val="bg1"/>
                </a:solidFill>
                <a:latin typeface="Chalkboard SE" panose="03050602040202020205" pitchFamily="66" charset="77"/>
              </a:rPr>
              <a:t>i’r</a:t>
            </a:r>
            <a: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  <a:t> </a:t>
            </a:r>
            <a:r>
              <a:rPr lang="en-GB" sz="3600" dirty="0" err="1">
                <a:solidFill>
                  <a:schemeClr val="bg1"/>
                </a:solidFill>
                <a:latin typeface="Chalkboard SE" panose="03050602040202020205" pitchFamily="66" charset="77"/>
              </a:rPr>
              <a:t>gwely’n</a:t>
            </a:r>
            <a: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  <a:t> </a:t>
            </a:r>
            <a:r>
              <a:rPr lang="en-GB" sz="3600" dirty="0" err="1">
                <a:solidFill>
                  <a:schemeClr val="bg1"/>
                </a:solidFill>
                <a:latin typeface="Chalkboard SE" panose="03050602040202020205" pitchFamily="66" charset="77"/>
              </a:rPr>
              <a:t>hwyr</a:t>
            </a:r>
            <a: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  <a:t>. </a:t>
            </a:r>
            <a:br>
              <a:rPr lang="en-GB" dirty="0"/>
            </a:br>
            <a:br>
              <a:rPr lang="en-GB" dirty="0"/>
            </a:br>
            <a:br>
              <a:rPr lang="en-US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endParaRPr lang="en-US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4AD3DE3E-D94F-8C4D-8862-D5D641CD6B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97581" y="453482"/>
            <a:ext cx="4729162" cy="6037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0884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1707FC24-6981-43D9-B525-C7832BA22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11449"/>
            <a:ext cx="4332307" cy="6179552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5D5487-3C04-5742-8F56-581E8A051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2950" y="742951"/>
            <a:ext cx="3476625" cy="4962524"/>
          </a:xfrm>
        </p:spPr>
        <p:txBody>
          <a:bodyPr vert="horz" lIns="91440" tIns="45720" rIns="91440" bIns="45720" rtlCol="0" anchor="ctr">
            <a:normAutofit/>
          </a:bodyPr>
          <a:lstStyle/>
          <a:p>
            <a:b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</a:br>
            <a:b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</a:br>
            <a:r>
              <a:rPr lang="en-GB" sz="3600" dirty="0" err="1">
                <a:solidFill>
                  <a:schemeClr val="bg1"/>
                </a:solidFill>
                <a:latin typeface="Chalkboard SE" panose="03050602040202020205" pitchFamily="66" charset="77"/>
              </a:rPr>
              <a:t>Dw</a:t>
            </a:r>
            <a: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  <a:t> </a:t>
            </a:r>
            <a:r>
              <a:rPr lang="en-GB" sz="3600" dirty="0" err="1">
                <a:solidFill>
                  <a:schemeClr val="bg1"/>
                </a:solidFill>
                <a:latin typeface="Chalkboard SE" panose="03050602040202020205" pitchFamily="66" charset="77"/>
              </a:rPr>
              <a:t>i’n</a:t>
            </a:r>
            <a: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  <a:t> </a:t>
            </a:r>
            <a:r>
              <a:rPr lang="en-GB" sz="3600" dirty="0" err="1">
                <a:solidFill>
                  <a:schemeClr val="bg1"/>
                </a:solidFill>
                <a:latin typeface="Chalkboard SE" panose="03050602040202020205" pitchFamily="66" charset="77"/>
              </a:rPr>
              <a:t>ddiflas</a:t>
            </a:r>
            <a: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  <a:t> </a:t>
            </a:r>
            <a:r>
              <a:rPr lang="en-GB" sz="3600" dirty="0" err="1">
                <a:solidFill>
                  <a:schemeClr val="bg1"/>
                </a:solidFill>
                <a:latin typeface="Chalkboard SE" panose="03050602040202020205" pitchFamily="66" charset="77"/>
              </a:rPr>
              <a:t>achos</a:t>
            </a:r>
            <a: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  <a:t> </a:t>
            </a:r>
            <a:r>
              <a:rPr lang="en-GB" sz="3600" dirty="0" err="1">
                <a:solidFill>
                  <a:schemeClr val="bg1"/>
                </a:solidFill>
                <a:latin typeface="Chalkboard SE" panose="03050602040202020205" pitchFamily="66" charset="77"/>
              </a:rPr>
              <a:t>mae’n</a:t>
            </a:r>
            <a: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  <a:t> well ‘da fi bod </a:t>
            </a:r>
            <a:r>
              <a:rPr lang="en-GB" sz="3600" dirty="0" err="1">
                <a:solidFill>
                  <a:schemeClr val="bg1"/>
                </a:solidFill>
                <a:latin typeface="Chalkboard SE" panose="03050602040202020205" pitchFamily="66" charset="77"/>
              </a:rPr>
              <a:t>yn</a:t>
            </a:r>
            <a: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  <a:t> y </a:t>
            </a:r>
            <a:r>
              <a:rPr lang="en-GB" sz="3600" dirty="0" err="1">
                <a:solidFill>
                  <a:schemeClr val="bg1"/>
                </a:solidFill>
                <a:latin typeface="Chalkboard SE" panose="03050602040202020205" pitchFamily="66" charset="77"/>
              </a:rPr>
              <a:t>tŷ</a:t>
            </a:r>
            <a: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  <a:t>.</a:t>
            </a:r>
            <a:br>
              <a:rPr lang="en-GB" dirty="0"/>
            </a:br>
            <a:br>
              <a:rPr lang="en-US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endParaRPr lang="en-US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F3C3B36D-64A6-4346-8BCC-220B1EF332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55804" y="1780953"/>
            <a:ext cx="5993246" cy="386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3081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1707FC24-6981-43D9-B525-C7832BA22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11449"/>
            <a:ext cx="4332307" cy="6179552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5D5487-3C04-5742-8F56-581E8A051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2950" y="742951"/>
            <a:ext cx="3476625" cy="4962524"/>
          </a:xfrm>
        </p:spPr>
        <p:txBody>
          <a:bodyPr vert="horz" lIns="91440" tIns="45720" rIns="91440" bIns="45720" rtlCol="0" anchor="ctr">
            <a:normAutofit/>
          </a:bodyPr>
          <a:lstStyle/>
          <a:p>
            <a:b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</a:br>
            <a:b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</a:br>
            <a:r>
              <a:rPr lang="en-GB" sz="3600" dirty="0" err="1">
                <a:solidFill>
                  <a:schemeClr val="bg1"/>
                </a:solidFill>
                <a:latin typeface="Chalkboard SE" panose="03050602040202020205" pitchFamily="66" charset="77"/>
              </a:rPr>
              <a:t>Dw</a:t>
            </a:r>
            <a: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  <a:t> </a:t>
            </a:r>
            <a:r>
              <a:rPr lang="en-GB" sz="3600" dirty="0" err="1">
                <a:solidFill>
                  <a:schemeClr val="bg1"/>
                </a:solidFill>
                <a:latin typeface="Chalkboard SE" panose="03050602040202020205" pitchFamily="66" charset="77"/>
              </a:rPr>
              <a:t>i’n</a:t>
            </a:r>
            <a: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  <a:t> </a:t>
            </a:r>
            <a:r>
              <a:rPr lang="en-GB" sz="3600" dirty="0" err="1">
                <a:solidFill>
                  <a:schemeClr val="bg1"/>
                </a:solidFill>
                <a:latin typeface="Chalkboard SE" panose="03050602040202020205" pitchFamily="66" charset="77"/>
              </a:rPr>
              <a:t>nerfus</a:t>
            </a:r>
            <a: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  <a:t> </a:t>
            </a:r>
            <a:r>
              <a:rPr lang="en-GB" sz="3600" dirty="0" err="1">
                <a:solidFill>
                  <a:schemeClr val="bg1"/>
                </a:solidFill>
                <a:latin typeface="Chalkboard SE" panose="03050602040202020205" pitchFamily="66" charset="77"/>
              </a:rPr>
              <a:t>achos</a:t>
            </a:r>
            <a: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  <a:t> </a:t>
            </a:r>
            <a:r>
              <a:rPr lang="en-GB" sz="3600" dirty="0" err="1">
                <a:solidFill>
                  <a:schemeClr val="bg1"/>
                </a:solidFill>
                <a:latin typeface="Chalkboard SE" panose="03050602040202020205" pitchFamily="66" charset="77"/>
              </a:rPr>
              <a:t>dw</a:t>
            </a:r>
            <a: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  <a:t> </a:t>
            </a:r>
            <a:r>
              <a:rPr lang="en-GB" sz="3600" dirty="0" err="1">
                <a:solidFill>
                  <a:schemeClr val="bg1"/>
                </a:solidFill>
                <a:latin typeface="Chalkboard SE" panose="03050602040202020205" pitchFamily="66" charset="77"/>
              </a:rPr>
              <a:t>i</a:t>
            </a:r>
            <a: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  <a:t> </a:t>
            </a:r>
            <a:r>
              <a:rPr lang="en-GB" sz="3600" dirty="0" err="1">
                <a:solidFill>
                  <a:schemeClr val="bg1"/>
                </a:solidFill>
                <a:latin typeface="Chalkboard SE" panose="03050602040202020205" pitchFamily="66" charset="77"/>
              </a:rPr>
              <a:t>ddim</a:t>
            </a:r>
            <a: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  <a:t> </a:t>
            </a:r>
            <a:r>
              <a:rPr lang="en-GB" sz="3600" dirty="0" err="1">
                <a:solidFill>
                  <a:schemeClr val="bg1"/>
                </a:solidFill>
                <a:latin typeface="Chalkboard SE" panose="03050602040202020205" pitchFamily="66" charset="77"/>
              </a:rPr>
              <a:t>yn</a:t>
            </a:r>
            <a: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  <a:t> </a:t>
            </a:r>
            <a:r>
              <a:rPr lang="en-GB" sz="3600" dirty="0" err="1">
                <a:solidFill>
                  <a:schemeClr val="bg1"/>
                </a:solidFill>
                <a:latin typeface="Chalkboard SE" panose="03050602040202020205" pitchFamily="66" charset="77"/>
              </a:rPr>
              <a:t>gallu</a:t>
            </a:r>
            <a: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  <a:t> </a:t>
            </a:r>
            <a:r>
              <a:rPr lang="en-GB" sz="3600" dirty="0" err="1">
                <a:solidFill>
                  <a:schemeClr val="bg1"/>
                </a:solidFill>
                <a:latin typeface="Chalkboard SE" panose="03050602040202020205" pitchFamily="66" charset="77"/>
              </a:rPr>
              <a:t>nofio</a:t>
            </a:r>
            <a:r>
              <a:rPr lang="en-GB" sz="3600" dirty="0">
                <a:solidFill>
                  <a:schemeClr val="bg1"/>
                </a:solidFill>
                <a:latin typeface="Chalkboard SE" panose="03050602040202020205" pitchFamily="66" charset="77"/>
              </a:rPr>
              <a:t>.</a:t>
            </a:r>
            <a:br>
              <a:rPr lang="en-GB" dirty="0"/>
            </a:br>
            <a:br>
              <a:rPr lang="en-US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endParaRPr lang="en-US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090F20A4-C3CE-C642-87EE-E9EEE4176F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99124" y="742951"/>
            <a:ext cx="5005772" cy="5304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2150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B440A-FB21-8540-9B28-748C546038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57264"/>
          </a:xfrm>
        </p:spPr>
        <p:txBody>
          <a:bodyPr/>
          <a:lstStyle/>
          <a:p>
            <a:pPr algn="ctr"/>
            <a:r>
              <a:rPr lang="en-US" dirty="0" err="1"/>
              <a:t>Dw</a:t>
            </a:r>
            <a:r>
              <a:rPr lang="en-US" dirty="0"/>
              <a:t> </a:t>
            </a:r>
            <a:r>
              <a:rPr lang="en-US" dirty="0" err="1"/>
              <a:t>i’n</a:t>
            </a:r>
            <a:r>
              <a:rPr lang="en-US" dirty="0"/>
              <a:t> ……….  </a:t>
            </a:r>
            <a:r>
              <a:rPr lang="en-US" dirty="0" err="1"/>
              <a:t>achos</a:t>
            </a:r>
            <a:r>
              <a:rPr lang="en-US" dirty="0"/>
              <a:t> …..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9E30F7-E85F-9B4D-A44A-000E252ECB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5325" y="1322389"/>
            <a:ext cx="5058538" cy="5170486"/>
          </a:xfrm>
          <a:blipFill>
            <a:blip r:embed="rId2"/>
            <a:tile tx="0" ty="0" sx="100000" sy="100000" flip="none" algn="tl"/>
          </a:blip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r>
              <a:rPr lang="en-US" dirty="0" err="1"/>
              <a:t>dw</a:t>
            </a:r>
            <a:r>
              <a:rPr lang="en-US" dirty="0"/>
              <a:t> </a:t>
            </a:r>
            <a:r>
              <a:rPr lang="en-US" dirty="0" err="1"/>
              <a:t>i’n</a:t>
            </a:r>
            <a:r>
              <a:rPr lang="en-US" dirty="0"/>
              <a:t> </a:t>
            </a:r>
            <a:r>
              <a:rPr lang="en-US" dirty="0" err="1"/>
              <a:t>mynd</a:t>
            </a:r>
            <a:r>
              <a:rPr lang="en-US" dirty="0"/>
              <a:t> </a:t>
            </a:r>
            <a:r>
              <a:rPr lang="en-US" dirty="0" err="1"/>
              <a:t>i’r</a:t>
            </a:r>
            <a:r>
              <a:rPr lang="en-US" dirty="0"/>
              <a:t>….</a:t>
            </a:r>
          </a:p>
          <a:p>
            <a:endParaRPr lang="en-US" dirty="0"/>
          </a:p>
          <a:p>
            <a:r>
              <a:rPr lang="en-US" dirty="0"/>
              <a:t> </a:t>
            </a:r>
            <a:r>
              <a:rPr lang="en-US" dirty="0" err="1"/>
              <a:t>dw</a:t>
            </a:r>
            <a:r>
              <a:rPr lang="en-US" dirty="0"/>
              <a:t> </a:t>
            </a:r>
            <a:r>
              <a:rPr lang="en-US" dirty="0" err="1"/>
              <a:t>i’n</a:t>
            </a:r>
            <a:r>
              <a:rPr lang="en-US" dirty="0"/>
              <a:t> </a:t>
            </a:r>
            <a:r>
              <a:rPr lang="en-US" dirty="0" err="1"/>
              <a:t>hoffi</a:t>
            </a:r>
            <a:r>
              <a:rPr lang="en-US" dirty="0"/>
              <a:t>….</a:t>
            </a:r>
          </a:p>
          <a:p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dw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i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ddim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yn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hoffi</a:t>
            </a:r>
            <a:r>
              <a:rPr lang="en-US" dirty="0">
                <a:solidFill>
                  <a:srgbClr val="7030A0"/>
                </a:solidFill>
              </a:rPr>
              <a:t>….</a:t>
            </a:r>
          </a:p>
          <a:p>
            <a:endParaRPr lang="en-US" dirty="0"/>
          </a:p>
          <a:p>
            <a:r>
              <a:rPr lang="en-US" dirty="0" err="1"/>
              <a:t>dw</a:t>
            </a:r>
            <a:r>
              <a:rPr lang="en-US" dirty="0"/>
              <a:t> </a:t>
            </a:r>
            <a:r>
              <a:rPr lang="en-US" dirty="0" err="1"/>
              <a:t>i’n</a:t>
            </a:r>
            <a:r>
              <a:rPr lang="en-US" dirty="0"/>
              <a:t> </a:t>
            </a:r>
            <a:r>
              <a:rPr lang="en-US" dirty="0" err="1"/>
              <a:t>gallu</a:t>
            </a:r>
            <a:r>
              <a:rPr lang="en-US" dirty="0"/>
              <a:t> …</a:t>
            </a:r>
          </a:p>
          <a:p>
            <a:r>
              <a:rPr lang="en-US" dirty="0" err="1">
                <a:solidFill>
                  <a:srgbClr val="7030A0"/>
                </a:solidFill>
              </a:rPr>
              <a:t>dw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i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ddim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yn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gallu</a:t>
            </a:r>
            <a:r>
              <a:rPr lang="en-US" dirty="0">
                <a:solidFill>
                  <a:srgbClr val="7030A0"/>
                </a:solidFill>
              </a:rPr>
              <a:t>….</a:t>
            </a:r>
          </a:p>
          <a:p>
            <a:endParaRPr lang="en-US" dirty="0"/>
          </a:p>
          <a:p>
            <a:r>
              <a:rPr lang="en-US" dirty="0" err="1"/>
              <a:t>dw</a:t>
            </a:r>
            <a:r>
              <a:rPr lang="en-US" dirty="0"/>
              <a:t> </a:t>
            </a:r>
            <a:r>
              <a:rPr lang="en-US" dirty="0" err="1"/>
              <a:t>i’n</a:t>
            </a:r>
            <a:r>
              <a:rPr lang="en-US" dirty="0"/>
              <a:t> </a:t>
            </a:r>
            <a:r>
              <a:rPr lang="en-US" dirty="0" err="1"/>
              <a:t>dwlu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en-US" dirty="0"/>
              <a:t> ….</a:t>
            </a:r>
          </a:p>
          <a:p>
            <a:r>
              <a:rPr lang="en-US" dirty="0" err="1">
                <a:solidFill>
                  <a:srgbClr val="7030A0"/>
                </a:solidFill>
              </a:rPr>
              <a:t>mae’n</a:t>
            </a:r>
            <a:r>
              <a:rPr lang="en-US" dirty="0">
                <a:solidFill>
                  <a:srgbClr val="7030A0"/>
                </a:solidFill>
              </a:rPr>
              <a:t> gas ‘da fi…</a:t>
            </a:r>
          </a:p>
          <a:p>
            <a:endParaRPr lang="en-US" dirty="0">
              <a:solidFill>
                <a:srgbClr val="7030A0"/>
              </a:solidFill>
            </a:endParaRPr>
          </a:p>
          <a:p>
            <a:r>
              <a:rPr lang="en-US" dirty="0" err="1">
                <a:solidFill>
                  <a:schemeClr val="tx1"/>
                </a:solidFill>
              </a:rPr>
              <a:t>dw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eisiau</a:t>
            </a:r>
            <a:r>
              <a:rPr lang="en-US" dirty="0">
                <a:solidFill>
                  <a:schemeClr val="tx1"/>
                </a:solidFill>
              </a:rPr>
              <a:t>…</a:t>
            </a:r>
          </a:p>
          <a:p>
            <a:r>
              <a:rPr lang="en-US" dirty="0" err="1">
                <a:solidFill>
                  <a:srgbClr val="7030A0"/>
                </a:solidFill>
              </a:rPr>
              <a:t>dw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i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ddim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eisiau</a:t>
            </a:r>
            <a:r>
              <a:rPr lang="en-US" dirty="0">
                <a:solidFill>
                  <a:srgbClr val="7030A0"/>
                </a:solidFill>
              </a:rPr>
              <a:t>…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 err="1"/>
              <a:t>mae</a:t>
            </a:r>
            <a:r>
              <a:rPr lang="en-US" dirty="0"/>
              <a:t> </a:t>
            </a:r>
            <a:r>
              <a:rPr lang="en-US" dirty="0" err="1"/>
              <a:t>hi’n</a:t>
            </a:r>
            <a:r>
              <a:rPr lang="en-US" dirty="0"/>
              <a:t> …</a:t>
            </a:r>
          </a:p>
          <a:p>
            <a:r>
              <a:rPr lang="en-US" dirty="0" err="1">
                <a:solidFill>
                  <a:srgbClr val="7030A0"/>
                </a:solidFill>
              </a:rPr>
              <a:t>dydy</a:t>
            </a:r>
            <a:r>
              <a:rPr lang="en-US" dirty="0">
                <a:solidFill>
                  <a:srgbClr val="7030A0"/>
                </a:solidFill>
              </a:rPr>
              <a:t> hi </a:t>
            </a:r>
            <a:r>
              <a:rPr lang="en-US" dirty="0" err="1">
                <a:solidFill>
                  <a:srgbClr val="7030A0"/>
                </a:solidFill>
              </a:rPr>
              <a:t>ddim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yn</a:t>
            </a:r>
            <a:r>
              <a:rPr lang="en-US" dirty="0">
                <a:solidFill>
                  <a:srgbClr val="7030A0"/>
                </a:solidFill>
              </a:rPr>
              <a:t>….</a:t>
            </a:r>
          </a:p>
          <a:p>
            <a:pPr marL="0" indent="0">
              <a:buNone/>
            </a:pPr>
            <a:endParaRPr lang="en-US" dirty="0">
              <a:solidFill>
                <a:srgbClr val="7030A0"/>
              </a:solidFill>
            </a:endParaRPr>
          </a:p>
          <a:p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1A46A101-764A-2C44-9879-586161A3B614}"/>
              </a:ext>
            </a:extLst>
          </p:cNvPr>
          <p:cNvSpPr txBox="1">
            <a:spLocks/>
          </p:cNvSpPr>
          <p:nvPr/>
        </p:nvSpPr>
        <p:spPr>
          <a:xfrm>
            <a:off x="6295262" y="1441292"/>
            <a:ext cx="5058538" cy="5051582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es </a:t>
            </a:r>
            <a:r>
              <a:rPr lang="en-US" dirty="0" err="1"/>
              <a:t>i</a:t>
            </a:r>
            <a:r>
              <a:rPr lang="en-US" dirty="0"/>
              <a:t>….</a:t>
            </a:r>
          </a:p>
          <a:p>
            <a:endParaRPr lang="en-US" dirty="0"/>
          </a:p>
          <a:p>
            <a:r>
              <a:rPr lang="en-US" dirty="0"/>
              <a:t> </a:t>
            </a:r>
            <a:r>
              <a:rPr lang="en-US" dirty="0" err="1"/>
              <a:t>ces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….</a:t>
            </a:r>
          </a:p>
          <a:p>
            <a:endParaRPr lang="en-US" dirty="0"/>
          </a:p>
          <a:p>
            <a:r>
              <a:rPr lang="en-US" dirty="0" err="1"/>
              <a:t>gwelais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…</a:t>
            </a:r>
          </a:p>
          <a:p>
            <a:endParaRPr lang="en-US" dirty="0"/>
          </a:p>
          <a:p>
            <a:r>
              <a:rPr lang="en-US" dirty="0" err="1"/>
              <a:t>roedd</a:t>
            </a:r>
            <a:r>
              <a:rPr lang="en-US" dirty="0"/>
              <a:t> </a:t>
            </a:r>
            <a:r>
              <a:rPr lang="en-US" dirty="0" err="1"/>
              <a:t>hi’n</a:t>
            </a:r>
            <a:r>
              <a:rPr lang="en-US" dirty="0"/>
              <a:t> …….</a:t>
            </a:r>
          </a:p>
          <a:p>
            <a:pPr lvl="1"/>
            <a:endParaRPr lang="en-US" dirty="0"/>
          </a:p>
          <a:p>
            <a:r>
              <a:rPr lang="en-US" dirty="0" err="1"/>
              <a:t>bydd</a:t>
            </a:r>
            <a:r>
              <a:rPr lang="en-US" dirty="0"/>
              <a:t> </a:t>
            </a:r>
            <a:r>
              <a:rPr lang="en-US" dirty="0" err="1"/>
              <a:t>hi’n</a:t>
            </a:r>
            <a:r>
              <a:rPr lang="en-US" dirty="0"/>
              <a:t> …….   </a:t>
            </a:r>
            <a:r>
              <a:rPr lang="en-US" sz="2400" i="1" dirty="0"/>
              <a:t>(</a:t>
            </a:r>
            <a:r>
              <a:rPr lang="en-US" sz="2400" i="1" dirty="0" err="1"/>
              <a:t>gorau</a:t>
            </a:r>
            <a:r>
              <a:rPr lang="en-US" sz="2400" i="1" dirty="0"/>
              <a:t> po </a:t>
            </a:r>
            <a:r>
              <a:rPr lang="en-US" sz="2400" i="1" dirty="0" err="1"/>
              <a:t>gyntaf</a:t>
            </a:r>
            <a:r>
              <a:rPr lang="en-US" sz="2400" i="1" dirty="0"/>
              <a:t>)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11252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B06DE8-E104-CD4C-8CB2-107DD5FF63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73531"/>
          </a:xfrm>
        </p:spPr>
        <p:txBody>
          <a:bodyPr/>
          <a:lstStyle/>
          <a:p>
            <a:pPr algn="ctr"/>
            <a:r>
              <a:rPr lang="en-US" b="1" dirty="0"/>
              <a:t>Beth </a:t>
            </a:r>
            <a:r>
              <a:rPr lang="en-US" b="1" dirty="0" err="1"/>
              <a:t>Sy’n</a:t>
            </a:r>
            <a:r>
              <a:rPr lang="en-US" b="1" dirty="0"/>
              <a:t> Bod?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2CAB1F3-00FC-D247-B54B-EBF77F68DBB1}"/>
              </a:ext>
            </a:extLst>
          </p:cNvPr>
          <p:cNvSpPr txBox="1">
            <a:spLocks/>
          </p:cNvSpPr>
          <p:nvPr/>
        </p:nvSpPr>
        <p:spPr>
          <a:xfrm>
            <a:off x="7761385" y="1563582"/>
            <a:ext cx="3904489" cy="10735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dirty="0"/>
              <a:t>Mae </a:t>
            </a:r>
            <a:r>
              <a:rPr lang="en-GB" sz="2800" dirty="0">
                <a:solidFill>
                  <a:srgbClr val="FF0000"/>
                </a:solidFill>
              </a:rPr>
              <a:t>bola</a:t>
            </a:r>
            <a:r>
              <a:rPr lang="en-GB" sz="2800" dirty="0"/>
              <a:t> </a:t>
            </a:r>
            <a:r>
              <a:rPr lang="en-GB" sz="2800" dirty="0" err="1"/>
              <a:t>tost</a:t>
            </a:r>
            <a:r>
              <a:rPr lang="en-GB" sz="2800" dirty="0"/>
              <a:t> </a:t>
            </a:r>
            <a:r>
              <a:rPr lang="en-GB" sz="2800" dirty="0" err="1"/>
              <a:t>gyda</a:t>
            </a:r>
            <a:r>
              <a:rPr lang="en-GB" sz="2800" dirty="0"/>
              <a:t> fi </a:t>
            </a:r>
          </a:p>
          <a:p>
            <a:r>
              <a:rPr lang="en-GB" sz="2800" dirty="0" err="1"/>
              <a:t>achos</a:t>
            </a:r>
            <a:r>
              <a:rPr lang="en-GB" sz="2800" dirty="0"/>
              <a:t> </a:t>
            </a:r>
            <a:r>
              <a:rPr lang="en-GB" sz="2800" dirty="0" err="1"/>
              <a:t>bwytais</a:t>
            </a:r>
            <a:r>
              <a:rPr lang="en-GB" sz="2800" dirty="0"/>
              <a:t> </a:t>
            </a:r>
            <a:r>
              <a:rPr lang="en-GB" sz="2800" dirty="0" err="1"/>
              <a:t>i</a:t>
            </a:r>
            <a:r>
              <a:rPr lang="en-GB" sz="2800" dirty="0"/>
              <a:t> </a:t>
            </a:r>
            <a:r>
              <a:rPr lang="en-GB" sz="2800" dirty="0" err="1"/>
              <a:t>llawer</a:t>
            </a:r>
            <a:r>
              <a:rPr lang="en-GB" sz="2800" dirty="0"/>
              <a:t> o </a:t>
            </a:r>
            <a:r>
              <a:rPr lang="en-GB" sz="2800" dirty="0" err="1"/>
              <a:t>losin</a:t>
            </a:r>
            <a:r>
              <a:rPr lang="en-GB" sz="2800" dirty="0"/>
              <a:t> 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53562B7-DEC8-464D-BEDC-71910D83BB86}"/>
              </a:ext>
            </a:extLst>
          </p:cNvPr>
          <p:cNvSpPr txBox="1">
            <a:spLocks/>
          </p:cNvSpPr>
          <p:nvPr/>
        </p:nvSpPr>
        <p:spPr>
          <a:xfrm>
            <a:off x="7632192" y="3142304"/>
            <a:ext cx="3904489" cy="1284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dirty="0"/>
              <a:t>Mae </a:t>
            </a:r>
            <a:r>
              <a:rPr lang="en-GB" sz="2800" dirty="0" err="1">
                <a:solidFill>
                  <a:srgbClr val="FF0000"/>
                </a:solidFill>
              </a:rPr>
              <a:t>cefn</a:t>
            </a:r>
            <a:r>
              <a:rPr lang="en-GB" sz="2800" dirty="0"/>
              <a:t> </a:t>
            </a:r>
            <a:r>
              <a:rPr lang="en-GB" sz="2800" dirty="0" err="1"/>
              <a:t>tost</a:t>
            </a:r>
            <a:r>
              <a:rPr lang="en-GB" sz="2800" dirty="0"/>
              <a:t> </a:t>
            </a:r>
            <a:r>
              <a:rPr lang="en-GB" sz="2800" dirty="0" err="1"/>
              <a:t>gyda</a:t>
            </a:r>
            <a:r>
              <a:rPr lang="en-GB" sz="2800" dirty="0"/>
              <a:t> fi ac </a:t>
            </a:r>
          </a:p>
          <a:p>
            <a:r>
              <a:rPr lang="en-GB" sz="2800" dirty="0" err="1"/>
              <a:t>mae</a:t>
            </a:r>
            <a:r>
              <a:rPr lang="en-GB" sz="2800" dirty="0"/>
              <a:t> </a:t>
            </a:r>
            <a:r>
              <a:rPr lang="en-GB" sz="2800" dirty="0">
                <a:solidFill>
                  <a:srgbClr val="FF0000"/>
                </a:solidFill>
              </a:rPr>
              <a:t>bola </a:t>
            </a:r>
            <a:r>
              <a:rPr lang="en-GB" sz="2800" dirty="0" err="1"/>
              <a:t>tost</a:t>
            </a:r>
            <a:r>
              <a:rPr lang="en-GB" sz="2800" dirty="0"/>
              <a:t> </a:t>
            </a:r>
            <a:r>
              <a:rPr lang="en-GB" sz="2800" dirty="0" err="1"/>
              <a:t>gyda</a:t>
            </a:r>
            <a:r>
              <a:rPr lang="en-GB" sz="2800" dirty="0"/>
              <a:t> fi </a:t>
            </a:r>
            <a:r>
              <a:rPr lang="en-GB" sz="2800" dirty="0" err="1"/>
              <a:t>hefyd</a:t>
            </a:r>
            <a:r>
              <a:rPr lang="en-GB" sz="2800" dirty="0"/>
              <a:t>. 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DD3AB822-E3E8-0E4A-AD91-117DC42485CD}"/>
              </a:ext>
            </a:extLst>
          </p:cNvPr>
          <p:cNvSpPr txBox="1">
            <a:spLocks/>
          </p:cNvSpPr>
          <p:nvPr/>
        </p:nvSpPr>
        <p:spPr>
          <a:xfrm>
            <a:off x="546769" y="4885952"/>
            <a:ext cx="3904489" cy="10735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dirty="0"/>
              <a:t>Mae </a:t>
            </a:r>
            <a:r>
              <a:rPr lang="en-GB" sz="2800" dirty="0" err="1">
                <a:solidFill>
                  <a:srgbClr val="FF0000"/>
                </a:solidFill>
              </a:rPr>
              <a:t>clust</a:t>
            </a:r>
            <a:r>
              <a:rPr lang="en-GB" sz="2800" dirty="0"/>
              <a:t> </a:t>
            </a:r>
            <a:r>
              <a:rPr lang="en-GB" sz="2800" dirty="0" err="1"/>
              <a:t>tost</a:t>
            </a:r>
            <a:r>
              <a:rPr lang="en-GB" sz="2800" dirty="0"/>
              <a:t> </a:t>
            </a:r>
            <a:r>
              <a:rPr lang="en-GB" sz="2800" dirty="0" err="1"/>
              <a:t>gyda</a:t>
            </a:r>
            <a:r>
              <a:rPr lang="en-GB" sz="2800" dirty="0"/>
              <a:t> Sam</a:t>
            </a:r>
          </a:p>
          <a:p>
            <a:r>
              <a:rPr lang="en-GB" sz="2800" dirty="0"/>
              <a:t> </a:t>
            </a:r>
            <a:r>
              <a:rPr lang="en-GB" sz="2800" dirty="0" err="1"/>
              <a:t>ond</a:t>
            </a:r>
            <a:r>
              <a:rPr lang="en-GB" sz="2800" dirty="0"/>
              <a:t> </a:t>
            </a:r>
            <a:r>
              <a:rPr lang="en-GB" sz="2800" dirty="0" err="1"/>
              <a:t>mae</a:t>
            </a:r>
            <a:r>
              <a:rPr lang="en-GB" sz="2800" dirty="0"/>
              <a:t> </a:t>
            </a:r>
            <a:r>
              <a:rPr lang="en-GB" sz="2800" dirty="0" err="1">
                <a:solidFill>
                  <a:srgbClr val="FF0000"/>
                </a:solidFill>
              </a:rPr>
              <a:t>ceg</a:t>
            </a:r>
            <a:r>
              <a:rPr lang="en-GB" sz="2800" dirty="0"/>
              <a:t> </a:t>
            </a:r>
            <a:r>
              <a:rPr lang="en-GB" sz="2800" dirty="0" err="1"/>
              <a:t>tost</a:t>
            </a:r>
            <a:r>
              <a:rPr lang="en-GB" sz="2800" dirty="0"/>
              <a:t> </a:t>
            </a:r>
            <a:r>
              <a:rPr lang="en-GB" sz="2800" dirty="0" err="1"/>
              <a:t>gyda</a:t>
            </a:r>
            <a:r>
              <a:rPr lang="en-GB" sz="2800" dirty="0"/>
              <a:t> fi.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1BA30501-AB39-2749-A9BE-2675E6AFF0E3}"/>
              </a:ext>
            </a:extLst>
          </p:cNvPr>
          <p:cNvSpPr txBox="1">
            <a:spLocks/>
          </p:cNvSpPr>
          <p:nvPr/>
        </p:nvSpPr>
        <p:spPr>
          <a:xfrm>
            <a:off x="7632191" y="4885952"/>
            <a:ext cx="3904489" cy="10735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dirty="0" err="1"/>
              <a:t>Mae’r</a:t>
            </a:r>
            <a:r>
              <a:rPr lang="en-GB" sz="2800" dirty="0"/>
              <a:t> </a:t>
            </a:r>
            <a:r>
              <a:rPr lang="en-GB" sz="2800" dirty="0" err="1"/>
              <a:t>frech</a:t>
            </a:r>
            <a:r>
              <a:rPr lang="en-GB" sz="2800" dirty="0"/>
              <a:t> </a:t>
            </a:r>
            <a:r>
              <a:rPr lang="en-GB" sz="2800" dirty="0" err="1"/>
              <a:t>goch</a:t>
            </a:r>
            <a:r>
              <a:rPr lang="en-GB" sz="2800" dirty="0"/>
              <a:t> </a:t>
            </a:r>
            <a:r>
              <a:rPr lang="en-GB" sz="2800" dirty="0" err="1"/>
              <a:t>ar</a:t>
            </a:r>
            <a:r>
              <a:rPr lang="en-GB" sz="2800" dirty="0"/>
              <a:t> Sam      </a:t>
            </a:r>
            <a:r>
              <a:rPr lang="en-GB" sz="2800" dirty="0" err="1"/>
              <a:t>ond</a:t>
            </a:r>
            <a:r>
              <a:rPr lang="en-GB" sz="2800" dirty="0"/>
              <a:t> </a:t>
            </a:r>
            <a:r>
              <a:rPr lang="en-GB" sz="2800" dirty="0" err="1"/>
              <a:t>dw</a:t>
            </a:r>
            <a:r>
              <a:rPr lang="en-GB" sz="2800" dirty="0"/>
              <a:t> </a:t>
            </a:r>
            <a:r>
              <a:rPr lang="en-GB" sz="2800" dirty="0" err="1"/>
              <a:t>i’n</a:t>
            </a:r>
            <a:r>
              <a:rPr lang="en-GB" sz="2800" dirty="0"/>
              <a:t> </a:t>
            </a:r>
            <a:r>
              <a:rPr lang="en-GB" sz="2800" dirty="0" err="1"/>
              <a:t>fendigedig</a:t>
            </a:r>
            <a:r>
              <a:rPr lang="en-GB" sz="2800" dirty="0"/>
              <a:t>.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6A2D537C-CAB7-4C40-A7F6-2750A63F60D7}"/>
              </a:ext>
            </a:extLst>
          </p:cNvPr>
          <p:cNvSpPr txBox="1">
            <a:spLocks/>
          </p:cNvSpPr>
          <p:nvPr/>
        </p:nvSpPr>
        <p:spPr>
          <a:xfrm>
            <a:off x="546769" y="3210976"/>
            <a:ext cx="3904489" cy="10735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dirty="0"/>
              <a:t>Mae </a:t>
            </a:r>
            <a:r>
              <a:rPr lang="en-GB" sz="2800" dirty="0">
                <a:solidFill>
                  <a:srgbClr val="FF0000"/>
                </a:solidFill>
              </a:rPr>
              <a:t>pen</a:t>
            </a:r>
            <a:r>
              <a:rPr lang="en-GB" sz="2800" dirty="0"/>
              <a:t> </a:t>
            </a:r>
            <a:r>
              <a:rPr lang="en-GB" sz="2800" dirty="0" err="1"/>
              <a:t>tost</a:t>
            </a:r>
            <a:r>
              <a:rPr lang="en-GB" sz="2800" dirty="0"/>
              <a:t> </a:t>
            </a:r>
            <a:r>
              <a:rPr lang="en-GB" sz="2800" dirty="0" err="1"/>
              <a:t>gyda</a:t>
            </a:r>
            <a:r>
              <a:rPr lang="en-GB" sz="2800" dirty="0"/>
              <a:t> fi</a:t>
            </a:r>
          </a:p>
          <a:p>
            <a:r>
              <a:rPr lang="en-GB" sz="2800" dirty="0"/>
              <a:t> </a:t>
            </a:r>
            <a:r>
              <a:rPr lang="en-GB" sz="2800" dirty="0" err="1"/>
              <a:t>achos</a:t>
            </a:r>
            <a:r>
              <a:rPr lang="en-GB" sz="2800" dirty="0"/>
              <a:t> </a:t>
            </a:r>
            <a:r>
              <a:rPr lang="en-GB" sz="2800" dirty="0" err="1"/>
              <a:t>dw</a:t>
            </a:r>
            <a:r>
              <a:rPr lang="en-GB" sz="2800" dirty="0"/>
              <a:t> </a:t>
            </a:r>
            <a:r>
              <a:rPr lang="en-GB" sz="2800" dirty="0" err="1"/>
              <a:t>i</a:t>
            </a:r>
            <a:r>
              <a:rPr lang="en-GB" sz="2800" dirty="0"/>
              <a:t> </a:t>
            </a:r>
            <a:r>
              <a:rPr lang="en-GB" sz="2800" dirty="0" err="1"/>
              <a:t>wedi</a:t>
            </a:r>
            <a:r>
              <a:rPr lang="en-GB" sz="2800" dirty="0"/>
              <a:t> </a:t>
            </a:r>
            <a:r>
              <a:rPr lang="en-GB" sz="2800" dirty="0" err="1"/>
              <a:t>blino</a:t>
            </a:r>
            <a:endParaRPr lang="en-GB" sz="2800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6C7A5D3C-D2EE-5B45-92B4-8B9EE8D98222}"/>
              </a:ext>
            </a:extLst>
          </p:cNvPr>
          <p:cNvSpPr txBox="1">
            <a:spLocks/>
          </p:cNvSpPr>
          <p:nvPr/>
        </p:nvSpPr>
        <p:spPr>
          <a:xfrm>
            <a:off x="546770" y="1546672"/>
            <a:ext cx="3904489" cy="10735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dirty="0"/>
              <a:t>Mae </a:t>
            </a:r>
            <a:r>
              <a:rPr lang="en-GB" sz="2800" dirty="0">
                <a:solidFill>
                  <a:srgbClr val="FF0000"/>
                </a:solidFill>
              </a:rPr>
              <a:t>pen</a:t>
            </a:r>
            <a:r>
              <a:rPr lang="en-GB" sz="2800" dirty="0"/>
              <a:t> </a:t>
            </a:r>
            <a:r>
              <a:rPr lang="en-GB" sz="2800" dirty="0" err="1"/>
              <a:t>tost</a:t>
            </a:r>
            <a:r>
              <a:rPr lang="en-GB" sz="2800" dirty="0"/>
              <a:t> </a:t>
            </a:r>
            <a:r>
              <a:rPr lang="en-GB" sz="2800" dirty="0" err="1"/>
              <a:t>gyda</a:t>
            </a:r>
            <a:r>
              <a:rPr lang="en-GB" sz="2800" dirty="0"/>
              <a:t> fi </a:t>
            </a:r>
          </a:p>
          <a:p>
            <a:r>
              <a:rPr lang="en-GB" sz="2800" dirty="0" err="1"/>
              <a:t>achos</a:t>
            </a:r>
            <a:r>
              <a:rPr lang="en-GB" sz="2800" dirty="0"/>
              <a:t> </a:t>
            </a:r>
            <a:r>
              <a:rPr lang="en-GB" sz="2800" dirty="0" err="1"/>
              <a:t>mae</a:t>
            </a:r>
            <a:r>
              <a:rPr lang="en-GB" sz="2800" dirty="0"/>
              <a:t> </a:t>
            </a:r>
            <a:r>
              <a:rPr lang="en-GB" sz="2800" dirty="0" err="1"/>
              <a:t>annwyd</a:t>
            </a:r>
            <a:r>
              <a:rPr lang="en-GB" sz="2800" dirty="0"/>
              <a:t> </a:t>
            </a:r>
            <a:r>
              <a:rPr lang="en-GB" sz="2800" dirty="0" err="1"/>
              <a:t>arna</a:t>
            </a:r>
            <a:r>
              <a:rPr lang="en-GB" sz="2800" dirty="0"/>
              <a:t> </a:t>
            </a:r>
            <a:r>
              <a:rPr lang="en-GB" sz="2800" dirty="0" err="1"/>
              <a:t>i</a:t>
            </a:r>
            <a:r>
              <a:rPr lang="en-GB" sz="2800" dirty="0"/>
              <a:t> 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9DED99D-5FB7-C945-B73E-A12B1ADD85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23359" y="1563582"/>
            <a:ext cx="3413759" cy="4832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9968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193</Words>
  <Application>Microsoft Macintosh PowerPoint</Application>
  <PresentationFormat>Widescreen</PresentationFormat>
  <Paragraphs>53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Chalkboard SE</vt:lpstr>
      <vt:lpstr>Office Theme</vt:lpstr>
      <vt:lpstr>Sut wyt ti’n teimlo? </vt:lpstr>
      <vt:lpstr>Dw i wrth fy modd achos dw i’n dwlu ar chwarae gyda ffrindiau yn yr ysgol. </vt:lpstr>
      <vt:lpstr>Dw i’n ofnadwy /   drist iawn achos mae’n gas  ‘da fi mathemateg achos    mae’n anodd.  </vt:lpstr>
      <vt:lpstr>  Dw i wedi blino achos es i    i’r gwely’n hwyr.    </vt:lpstr>
      <vt:lpstr>  Dw i’n ddiflas achos mae’n well ‘da fi bod yn y tŷ.  </vt:lpstr>
      <vt:lpstr>  Dw i’n nerfus achos dw i ddim yn gallu nofio.  </vt:lpstr>
      <vt:lpstr>Dw i’n ……….  achos …..</vt:lpstr>
      <vt:lpstr>Beth Sy’n Bod?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Sut wyt ti’n teimlo? </dc:title>
  <dc:creator>J Adamson (Cadoxton Primary School)</dc:creator>
  <cp:lastModifiedBy>J Adamson (Cadoxton Primary School)</cp:lastModifiedBy>
  <cp:revision>9</cp:revision>
  <dcterms:created xsi:type="dcterms:W3CDTF">2019-08-22T19:05:09Z</dcterms:created>
  <dcterms:modified xsi:type="dcterms:W3CDTF">2019-08-23T21:39:27Z</dcterms:modified>
</cp:coreProperties>
</file>