
<file path=[Content_Types].xml><?xml version="1.0" encoding="utf-8"?>
<Types xmlns="http://schemas.openxmlformats.org/package/2006/content-types"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81109" autoAdjust="0"/>
  </p:normalViewPr>
  <p:slideViewPr>
    <p:cSldViewPr snapToGrid="0" snapToObjects="1">
      <p:cViewPr varScale="1">
        <p:scale>
          <a:sx n="73" d="100"/>
          <a:sy n="73" d="100"/>
        </p:scale>
        <p:origin x="12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it yunis" userId="85df21a3c602d2e2" providerId="LiveId" clId="{57A346CB-FD2B-41F6-B80D-263DCA52213F}"/>
    <pc:docChg chg="modSld">
      <pc:chgData name="zenit yunis" userId="85df21a3c602d2e2" providerId="LiveId" clId="{57A346CB-FD2B-41F6-B80D-263DCA52213F}" dt="2026-07-10T22:01:10.987" v="31" actId="1076"/>
      <pc:docMkLst>
        <pc:docMk/>
      </pc:docMkLst>
      <pc:sldChg chg="modSp mod">
        <pc:chgData name="zenit yunis" userId="85df21a3c602d2e2" providerId="LiveId" clId="{57A346CB-FD2B-41F6-B80D-263DCA52213F}" dt="2026-07-10T22:01:10.987" v="31" actId="1076"/>
        <pc:sldMkLst>
          <pc:docMk/>
          <pc:sldMk cId="0" sldId="256"/>
        </pc:sldMkLst>
        <pc:spChg chg="mod">
          <ac:chgData name="zenit yunis" userId="85df21a3c602d2e2" providerId="LiveId" clId="{57A346CB-FD2B-41F6-B80D-263DCA52213F}" dt="2026-07-10T22:01:10.987" v="31" actId="1076"/>
          <ac:spMkLst>
            <pc:docMk/>
            <pc:sldMk cId="0" sldId="256"/>
            <ac:spMk id="12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of Users</c:v>
                </c:pt>
              </c:strCache>
            </c:strRef>
          </c:tx>
          <c:spPr>
            <a:solidFill>
              <a:srgbClr val="028090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D500-4CA2-A611-7646478D9479}"/>
              </c:ext>
            </c:extLst>
          </c:dPt>
          <c:dPt>
            <c:idx val="1"/>
            <c:invertIfNegative val="0"/>
            <c:bubble3D val="0"/>
            <c:spPr>
              <a:solidFill>
                <a:srgbClr val="2A9D8F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D500-4CA2-A611-7646478D9479}"/>
              </c:ext>
            </c:extLst>
          </c:dPt>
          <c:dPt>
            <c:idx val="2"/>
            <c:invertIfNegative val="0"/>
            <c:bubble3D val="0"/>
            <c:spPr>
              <a:solidFill>
                <a:srgbClr val="1B3A6B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D500-4CA2-A611-7646478D9479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 i="0" u="none" strike="noStrike">
                    <a:solidFill>
                      <a:srgbClr val="1A2E44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Activated
(62.5%)</c:v>
                </c:pt>
                <c:pt idx="1">
                  <c:v>Completed
1 Challenge
(58.1%)</c:v>
                </c:pt>
                <c:pt idx="2">
                  <c:v>Completed
3+ Challenges
(28.2%)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62.5</c:v>
                </c:pt>
                <c:pt idx="1">
                  <c:v>58.1</c:v>
                </c:pt>
                <c:pt idx="2">
                  <c:v>28.2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500-4CA2-A611-7646478D947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4748B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E2E8F0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4748B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0F6F9"/>
    </a:solidFill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c:style val="2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Outcomes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2A9D8F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4A13-4CE7-B06D-2AE36568EAD6}"/>
              </c:ext>
            </c:extLst>
          </c:dPt>
          <c:dPt>
            <c:idx val="1"/>
            <c:bubble3D val="0"/>
            <c:spPr>
              <a:solidFill>
                <a:srgbClr val="F4A261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4A13-4CE7-B06D-2AE36568EAD6}"/>
              </c:ext>
            </c:extLst>
          </c:dPt>
          <c:dPt>
            <c:idx val="2"/>
            <c:bubble3D val="0"/>
            <c:spPr>
              <a:solidFill>
                <a:srgbClr val="E76F51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4A13-4CE7-B06D-2AE36568EAD6}"/>
              </c:ext>
            </c:extLst>
          </c:dPt>
          <c:dLbls>
            <c:dLbl>
              <c:idx val="0"/>
              <c:numFmt formatCode="0%" sourceLinked="0"/>
              <c:spPr/>
              <c:txPr>
                <a:bodyPr/>
                <a:lstStyle/>
                <a:p>
                  <a:pPr>
                    <a:defRPr sz="11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A13-4CE7-B06D-2AE36568EAD6}"/>
                </c:ext>
              </c:extLst>
            </c:dLbl>
            <c:dLbl>
              <c:idx val="1"/>
              <c:numFmt formatCode="0%" sourceLinked="0"/>
              <c:spPr/>
              <c:txPr>
                <a:bodyPr/>
                <a:lstStyle/>
                <a:p>
                  <a:pPr>
                    <a:defRPr sz="11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A13-4CE7-B06D-2AE36568EAD6}"/>
                </c:ext>
              </c:extLst>
            </c:dLbl>
            <c:dLbl>
              <c:idx val="2"/>
              <c:numFmt formatCode="0%" sourceLinked="0"/>
              <c:spPr/>
              <c:txPr>
                <a:bodyPr/>
                <a:lstStyle/>
                <a:p>
                  <a:pPr>
                    <a:defRPr sz="1100" b="0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A13-4CE7-B06D-2AE36568EAD6}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Reliable Improvement (39.3%)</c:v>
                </c:pt>
                <c:pt idx="1">
                  <c:v>No Reliable Change (46.4%)</c:v>
                </c:pt>
                <c:pt idx="2">
                  <c:v>Deteriorated (14.3%)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39.299999999999997</c:v>
                </c:pt>
                <c:pt idx="1">
                  <c:v>46.4</c:v>
                </c:pt>
                <c:pt idx="2">
                  <c:v>14.3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A13-4CE7-B06D-2AE36568EA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1000"/>
          </a:pPr>
          <a:endParaRPr lang="en-US"/>
        </a:p>
      </c:txPr>
    </c:legend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9955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B3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32320" y="-1097280"/>
            <a:ext cx="4114800" cy="4114800"/>
          </a:xfrm>
          <a:prstGeom prst="ellipse">
            <a:avLst/>
          </a:prstGeom>
          <a:solidFill>
            <a:srgbClr val="028090">
              <a:alpha val="25000"/>
            </a:srgbClr>
          </a:solidFill>
          <a:ln w="12700">
            <a:solidFill>
              <a:srgbClr val="028090">
                <a:alpha val="2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7772400" y="-457200"/>
            <a:ext cx="2560320" cy="2560320"/>
          </a:xfrm>
          <a:prstGeom prst="ellipse">
            <a:avLst/>
          </a:prstGeom>
          <a:solidFill>
            <a:srgbClr val="A8DADC">
              <a:alpha val="40000"/>
            </a:srgbClr>
          </a:solidFill>
          <a:ln w="12700">
            <a:solidFill>
              <a:srgbClr val="A8DADC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-1371600" y="3474720"/>
            <a:ext cx="4572000" cy="4572000"/>
          </a:xfrm>
          <a:prstGeom prst="ellipse">
            <a:avLst/>
          </a:prstGeom>
          <a:solidFill>
            <a:srgbClr val="028090">
              <a:alpha val="20000"/>
            </a:srgbClr>
          </a:solidFill>
          <a:ln w="12700">
            <a:solidFill>
              <a:srgbClr val="028090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548640" y="457200"/>
            <a:ext cx="2926080" cy="457200"/>
          </a:xfrm>
          <a:prstGeom prst="roundRect">
            <a:avLst>
              <a:gd name="adj" fmla="val 10000"/>
            </a:avLst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48640" y="457200"/>
            <a:ext cx="2926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</a:rPr>
              <a:t>BMHP6026 — Digital Transformation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548640" y="1143000"/>
            <a:ext cx="77724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4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Lumi Nova:</a:t>
            </a:r>
            <a:endParaRPr lang="en-US" sz="4400" dirty="0"/>
          </a:p>
        </p:txBody>
      </p:sp>
      <p:sp>
        <p:nvSpPr>
          <p:cNvPr id="8" name="Text 6"/>
          <p:cNvSpPr/>
          <p:nvPr/>
        </p:nvSpPr>
        <p:spPr>
          <a:xfrm>
            <a:off x="548640" y="1828800"/>
            <a:ext cx="77724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800" b="1" dirty="0">
                <a:solidFill>
                  <a:srgbClr val="A8DAD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Tales of Courage</a:t>
            </a:r>
            <a:endParaRPr lang="en-US" sz="3800" dirty="0"/>
          </a:p>
        </p:txBody>
      </p:sp>
      <p:sp>
        <p:nvSpPr>
          <p:cNvPr id="9" name="Text 7"/>
          <p:cNvSpPr/>
          <p:nvPr/>
        </p:nvSpPr>
        <p:spPr>
          <a:xfrm>
            <a:off x="548640" y="2606040"/>
            <a:ext cx="6858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C9E0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Evaluation within NHS Children's Mental Health Services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48640" y="3246120"/>
            <a:ext cx="5486400" cy="0"/>
          </a:xfrm>
          <a:prstGeom prst="line">
            <a:avLst/>
          </a:prstGeom>
          <a:noFill/>
          <a:ln w="1905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548640" y="342900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9DC6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Digital Mental Health Intervention for Children Aged 7–12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587829" y="4124597"/>
            <a:ext cx="73152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dirty="0">
                <a:solidFill>
                  <a:srgbClr val="7BAF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Name: ZENIT YUNIS|  Student ID:2311847</a:t>
            </a:r>
          </a:p>
          <a:p>
            <a:pPr marL="0" indent="0" algn="l">
              <a:buNone/>
            </a:pPr>
            <a:r>
              <a:rPr lang="en-US" sz="2400" dirty="0">
                <a:solidFill>
                  <a:srgbClr val="7BAF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0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Background &amp; Context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20040" y="1097280"/>
            <a:ext cx="2743200" cy="2011680"/>
          </a:xfrm>
          <a:prstGeom prst="roundRect">
            <a:avLst>
              <a:gd name="adj" fmla="val 4545"/>
            </a:avLst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  <a:effectLst>
            <a:outerShdw blurRad="1016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320040" y="118872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20.3%</a:t>
            </a:r>
            <a:endParaRPr lang="en-US" sz="3600" dirty="0"/>
          </a:p>
        </p:txBody>
      </p:sp>
      <p:sp>
        <p:nvSpPr>
          <p:cNvPr id="6" name="Text 4"/>
          <p:cNvSpPr/>
          <p:nvPr/>
        </p:nvSpPr>
        <p:spPr>
          <a:xfrm>
            <a:off x="411480" y="1920240"/>
            <a:ext cx="25603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children aged 8–16 had a probable mental disorder (2023)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3291840" y="1097280"/>
            <a:ext cx="2743200" cy="2011680"/>
          </a:xfrm>
          <a:prstGeom prst="roundRect">
            <a:avLst>
              <a:gd name="adj" fmla="val 4545"/>
            </a:avLst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  <a:effectLst>
            <a:outerShdw blurRad="1016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3291840" y="118872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7–12</a:t>
            </a:r>
            <a:endParaRPr lang="en-US" sz="3600" dirty="0"/>
          </a:p>
        </p:txBody>
      </p:sp>
      <p:sp>
        <p:nvSpPr>
          <p:cNvPr id="9" name="Text 7"/>
          <p:cNvSpPr/>
          <p:nvPr/>
        </p:nvSpPr>
        <p:spPr>
          <a:xfrm>
            <a:off x="3383280" y="1920240"/>
            <a:ext cx="25603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age range for Lumi Nova's therapeutic mobile app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6263640" y="1097280"/>
            <a:ext cx="2743200" cy="2011680"/>
          </a:xfrm>
          <a:prstGeom prst="roundRect">
            <a:avLst>
              <a:gd name="adj" fmla="val 4545"/>
            </a:avLst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  <a:effectLst>
            <a:outerShdw blurRad="1016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6263640" y="118872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2022</a:t>
            </a:r>
            <a:endParaRPr lang="en-US" sz="3600" dirty="0"/>
          </a:p>
        </p:txBody>
      </p:sp>
      <p:sp>
        <p:nvSpPr>
          <p:cNvPr id="12" name="Text 10"/>
          <p:cNvSpPr/>
          <p:nvPr/>
        </p:nvSpPr>
        <p:spPr>
          <a:xfrm>
            <a:off x="6355080" y="1920240"/>
            <a:ext cx="25603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 Oxleas NHS Foundation Trust commissioned Lumi Nova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365760" y="3291840"/>
            <a:ext cx="8412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is Lumi Nova?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365760" y="3657600"/>
            <a:ext cx="841248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Lumi Nova: Tales of Courage</a:t>
            </a:r>
            <a:r>
              <a:rPr lang="en-US" sz="12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is a therapeutic mobile app delivering </a:t>
            </a:r>
            <a:r>
              <a:rPr lang="en-US" sz="120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psychoeducation and graded exposure therapy</a:t>
            </a:r>
            <a:r>
              <a:rPr lang="en-US" sz="12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(CBT-based) to children with mild-to-moderate anxiety. Deployed in Bexley and Greenwich via Oxleas NHS Foundation Trust's school Mental Health Support Teams (MHSTs), the app allows children to complete exposure challenges in real-world settings — at home, school, or wherever their fears arise — while practitioners monitor progress remotely.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365760" y="489204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Digital, 2023; HIN South London, 2024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Workforce Impact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365760" y="566928"/>
            <a:ext cx="82296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A8DA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Lumi Nova Changed the Role of Practitioners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274320" y="1005840"/>
            <a:ext cx="4023360" cy="3474720"/>
          </a:xfrm>
          <a:prstGeom prst="roundRect">
            <a:avLst>
              <a:gd name="adj" fmla="val 2632"/>
            </a:avLst>
          </a:prstGeom>
          <a:solidFill>
            <a:srgbClr val="FFF0EE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57200" y="109728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76F5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Key Challenges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57200" y="1554480"/>
            <a:ext cx="3657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Only ~1/3 of Oxleas practitioners recognised Lumi Nova as a regulated medical device (HIN South London, 2024)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457200" y="2212848"/>
            <a:ext cx="3657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Unclear pathway positioning caused inconsistent referral patterns — offered at active treatment, waitlist AND discharge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457200" y="2871216"/>
            <a:ext cx="3657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Onboarding could not be easily absorbed into already strained mental-health professions (Whelan et al., 2025)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457200" y="3529584"/>
            <a:ext cx="3657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Reliance on commercial developer for training risks sustainability when supplier support ends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4846320" y="1005840"/>
            <a:ext cx="4023360" cy="3474720"/>
          </a:xfrm>
          <a:prstGeom prst="roundRect">
            <a:avLst>
              <a:gd name="adj" fmla="val 2632"/>
            </a:avLst>
          </a:prstGeom>
          <a:solidFill>
            <a:srgbClr val="EEF8F7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5029200" y="109728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A9D8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Enablers &amp; Recommendations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5029200" y="1554480"/>
            <a:ext cx="3657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Developer-led training, commissioning support and data-protection guidance (NICE, 2025)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5029200" y="2212848"/>
            <a:ext cx="3657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Demo accounts, induction materials, workshops, peer learning &amp; standardised process maps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5029200" y="2871216"/>
            <a:ext cx="3657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East London model: parent self-referral &amp; provider-managed data entry reduced admin burden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5029200" y="3529584"/>
            <a:ext cx="3657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200"/>
              </a:spcAft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Outcome dashboards allow clinicians to monitor risk and commissioners to review performance trends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365760" y="484632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HIN South London, 2024; NICE, 2025; Whelan et al., 2025; Spahl et al., 2024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0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Service Delivery Transformation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274320" y="1005840"/>
            <a:ext cx="1600200" cy="914400"/>
          </a:xfrm>
          <a:prstGeom prst="roundRect">
            <a:avLst>
              <a:gd name="adj" fmla="val 10000"/>
            </a:avLst>
          </a:prstGeom>
          <a:solidFill>
            <a:srgbClr val="D1D5DB"/>
          </a:solidFill>
          <a:ln w="12700">
            <a:solidFill>
              <a:srgbClr val="D1D5D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274320" y="1005840"/>
            <a:ext cx="1600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Clinical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Rooms Only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274320" y="1554480"/>
            <a:ext cx="1600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Traditional model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2313432" y="1325880"/>
            <a:ext cx="731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B3A6B"/>
                </a:solidFill>
              </a:rPr>
              <a:t>→</a:t>
            </a:r>
            <a:endParaRPr lang="en-US" sz="2800" dirty="0"/>
          </a:p>
        </p:txBody>
      </p:sp>
      <p:sp>
        <p:nvSpPr>
          <p:cNvPr id="8" name="Shape 6"/>
          <p:cNvSpPr/>
          <p:nvPr/>
        </p:nvSpPr>
        <p:spPr>
          <a:xfrm>
            <a:off x="3712464" y="1005840"/>
            <a:ext cx="1600200" cy="914400"/>
          </a:xfrm>
          <a:prstGeom prst="roundRect">
            <a:avLst>
              <a:gd name="adj" fmla="val 10000"/>
            </a:avLst>
          </a:prstGeom>
          <a:solidFill>
            <a:srgbClr val="A8DADC"/>
          </a:solidFill>
          <a:ln w="1270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3712464" y="1005840"/>
            <a:ext cx="1600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Delivery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3712464" y="1554480"/>
            <a:ext cx="1600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Home + School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5751576" y="1325880"/>
            <a:ext cx="731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B3A6B"/>
                </a:solidFill>
              </a:rPr>
              <a:t>→</a:t>
            </a:r>
            <a:endParaRPr lang="en-US" sz="2800" dirty="0"/>
          </a:p>
        </p:txBody>
      </p:sp>
      <p:sp>
        <p:nvSpPr>
          <p:cNvPr id="12" name="Shape 10"/>
          <p:cNvSpPr/>
          <p:nvPr/>
        </p:nvSpPr>
        <p:spPr>
          <a:xfrm>
            <a:off x="7150608" y="1005840"/>
            <a:ext cx="1600200" cy="914400"/>
          </a:xfrm>
          <a:prstGeom prst="roundRect">
            <a:avLst>
              <a:gd name="adj" fmla="val 10000"/>
            </a:avLst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7150608" y="1005840"/>
            <a:ext cx="1600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Remote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Monitoring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7150608" y="1554480"/>
            <a:ext cx="1600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Dashboard review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365760" y="214884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Real-World Engagement Data</a:t>
            </a:r>
            <a:endParaRPr lang="en-US" sz="1400" dirty="0"/>
          </a:p>
        </p:txBody>
      </p:sp>
      <p:graphicFrame>
        <p:nvGraphicFramePr>
          <p:cNvPr id="16" name="Chart 0"/>
          <p:cNvGraphicFramePr/>
          <p:nvPr/>
        </p:nvGraphicFramePr>
        <p:xfrm>
          <a:off x="274320" y="2514600"/>
          <a:ext cx="4297680" cy="2468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Text 14"/>
          <p:cNvSpPr/>
          <p:nvPr/>
        </p:nvSpPr>
        <p:spPr>
          <a:xfrm>
            <a:off x="4937760" y="2148840"/>
            <a:ext cx="3840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Key Findings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4937760" y="2560320"/>
            <a:ext cx="256032" cy="256032"/>
          </a:xfrm>
          <a:prstGeom prst="ellipse">
            <a:avLst/>
          </a:prstGeom>
          <a:solidFill>
            <a:srgbClr val="E76F51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6"/>
          <p:cNvSpPr/>
          <p:nvPr/>
        </p:nvSpPr>
        <p:spPr>
          <a:xfrm>
            <a:off x="4937760" y="2560320"/>
            <a:ext cx="25603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</a:rPr>
              <a:t>!</a:t>
            </a:r>
            <a:endParaRPr lang="en-US" sz="900" dirty="0"/>
          </a:p>
        </p:txBody>
      </p:sp>
      <p:sp>
        <p:nvSpPr>
          <p:cNvPr id="20" name="Text 17"/>
          <p:cNvSpPr/>
          <p:nvPr/>
        </p:nvSpPr>
        <p:spPr>
          <a:xfrm>
            <a:off x="5257800" y="2560320"/>
            <a:ext cx="3520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Pathway inconsistency: app offered at active treatment, waitlist and discharge — no standard process</a:t>
            </a:r>
            <a:endParaRPr lang="en-US" sz="1050" dirty="0"/>
          </a:p>
        </p:txBody>
      </p:sp>
      <p:sp>
        <p:nvSpPr>
          <p:cNvPr id="21" name="Shape 18"/>
          <p:cNvSpPr/>
          <p:nvPr/>
        </p:nvSpPr>
        <p:spPr>
          <a:xfrm>
            <a:off x="4937760" y="3154680"/>
            <a:ext cx="256032" cy="256032"/>
          </a:xfrm>
          <a:prstGeom prst="ellipse">
            <a:avLst/>
          </a:prstGeom>
          <a:solidFill>
            <a:srgbClr val="E76F51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19"/>
          <p:cNvSpPr/>
          <p:nvPr/>
        </p:nvSpPr>
        <p:spPr>
          <a:xfrm>
            <a:off x="4937760" y="3154680"/>
            <a:ext cx="25603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</a:rPr>
              <a:t>!</a:t>
            </a:r>
            <a:endParaRPr lang="en-US" sz="900" dirty="0"/>
          </a:p>
        </p:txBody>
      </p:sp>
      <p:sp>
        <p:nvSpPr>
          <p:cNvPr id="23" name="Text 20"/>
          <p:cNvSpPr/>
          <p:nvPr/>
        </p:nvSpPr>
        <p:spPr>
          <a:xfrm>
            <a:off x="5257800" y="3154680"/>
            <a:ext cx="3520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Registration, not completion, was being counted as success — a flawed metric for digital transformation</a:t>
            </a:r>
            <a:endParaRPr lang="en-US" sz="1050" dirty="0"/>
          </a:p>
        </p:txBody>
      </p:sp>
      <p:sp>
        <p:nvSpPr>
          <p:cNvPr id="24" name="Shape 21"/>
          <p:cNvSpPr/>
          <p:nvPr/>
        </p:nvSpPr>
        <p:spPr>
          <a:xfrm>
            <a:off x="4937760" y="3749040"/>
            <a:ext cx="256032" cy="256032"/>
          </a:xfrm>
          <a:prstGeom prst="ellipse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2"/>
          <p:cNvSpPr/>
          <p:nvPr/>
        </p:nvSpPr>
        <p:spPr>
          <a:xfrm>
            <a:off x="4937760" y="3749040"/>
            <a:ext cx="25603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</a:rPr>
              <a:t>✓</a:t>
            </a:r>
            <a:endParaRPr lang="en-US" sz="900" dirty="0"/>
          </a:p>
        </p:txBody>
      </p:sp>
      <p:sp>
        <p:nvSpPr>
          <p:cNvPr id="26" name="Text 23"/>
          <p:cNvSpPr/>
          <p:nvPr/>
        </p:nvSpPr>
        <p:spPr>
          <a:xfrm>
            <a:off x="5257800" y="3749040"/>
            <a:ext cx="3520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East London's QR code self-referral model expanded access beyond school-practitioner referrals</a:t>
            </a:r>
            <a:endParaRPr lang="en-US" sz="1050" dirty="0"/>
          </a:p>
        </p:txBody>
      </p:sp>
      <p:sp>
        <p:nvSpPr>
          <p:cNvPr id="27" name="Shape 24"/>
          <p:cNvSpPr/>
          <p:nvPr/>
        </p:nvSpPr>
        <p:spPr>
          <a:xfrm>
            <a:off x="4937760" y="4343400"/>
            <a:ext cx="256032" cy="256032"/>
          </a:xfrm>
          <a:prstGeom prst="ellipse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5"/>
          <p:cNvSpPr/>
          <p:nvPr/>
        </p:nvSpPr>
        <p:spPr>
          <a:xfrm>
            <a:off x="4937760" y="4343400"/>
            <a:ext cx="25603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</a:rPr>
              <a:t>✓</a:t>
            </a:r>
            <a:endParaRPr lang="en-US" sz="900" dirty="0"/>
          </a:p>
        </p:txBody>
      </p:sp>
      <p:sp>
        <p:nvSpPr>
          <p:cNvPr id="29" name="Text 26"/>
          <p:cNvSpPr/>
          <p:nvPr/>
        </p:nvSpPr>
        <p:spPr>
          <a:xfrm>
            <a:off x="5257800" y="4343400"/>
            <a:ext cx="3520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Dashboards enabled real-time oversight of engagement and risk by clinicians and commissioners</a:t>
            </a:r>
            <a:endParaRPr lang="en-US" sz="1050" dirty="0"/>
          </a:p>
        </p:txBody>
      </p:sp>
      <p:sp>
        <p:nvSpPr>
          <p:cNvPr id="30" name="Text 27"/>
          <p:cNvSpPr/>
          <p:nvPr/>
        </p:nvSpPr>
        <p:spPr>
          <a:xfrm>
            <a:off x="365760" y="489204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Gee et al., 2024; NICE, 2025; HIN South London, 2024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Patient &amp; Service User Outcomes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274320" y="1005840"/>
            <a:ext cx="4389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Child Goal Outcomes (Gee et al., 2024)</a:t>
            </a:r>
            <a:endParaRPr lang="en-US" sz="1300" dirty="0"/>
          </a:p>
        </p:txBody>
      </p:sp>
      <p:graphicFrame>
        <p:nvGraphicFramePr>
          <p:cNvPr id="5" name="Chart 0"/>
          <p:cNvGraphicFramePr/>
          <p:nvPr/>
        </p:nvGraphicFramePr>
        <p:xfrm>
          <a:off x="274320" y="1371600"/>
          <a:ext cx="438912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 3"/>
          <p:cNvSpPr/>
          <p:nvPr/>
        </p:nvSpPr>
        <p:spPr>
          <a:xfrm>
            <a:off x="4846320" y="1005840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User Experience &amp; Ethics</a:t>
            </a:r>
            <a:endParaRPr lang="en-US" sz="1300" dirty="0"/>
          </a:p>
        </p:txBody>
      </p:sp>
      <p:sp>
        <p:nvSpPr>
          <p:cNvPr id="7" name="Shape 4"/>
          <p:cNvSpPr/>
          <p:nvPr/>
        </p:nvSpPr>
        <p:spPr>
          <a:xfrm>
            <a:off x="4846320" y="1417320"/>
            <a:ext cx="4023360" cy="621792"/>
          </a:xfrm>
          <a:prstGeom prst="roundRect">
            <a:avLst>
              <a:gd name="adj" fmla="val 11765"/>
            </a:avLst>
          </a:prstGeom>
          <a:solidFill>
            <a:srgbClr val="F0F6F9"/>
          </a:solidFill>
          <a:ln w="9525">
            <a:solidFill>
              <a:srgbClr val="A8DADC"/>
            </a:solidFill>
            <a:prstDash val="solid"/>
          </a:ln>
          <a:effectLst>
            <a:outerShdw blurRad="508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Text 5"/>
          <p:cNvSpPr/>
          <p:nvPr/>
        </p:nvSpPr>
        <p:spPr>
          <a:xfrm>
            <a:off x="4983480" y="1463040"/>
            <a:ext cx="3749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Parental acceptance high: </a:t>
            </a: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out of 7 parents would recommend Lumi Nova to others</a:t>
            </a:r>
            <a:endParaRPr lang="en-US" sz="1050" dirty="0"/>
          </a:p>
        </p:txBody>
      </p:sp>
      <p:sp>
        <p:nvSpPr>
          <p:cNvPr id="9" name="Shape 6"/>
          <p:cNvSpPr/>
          <p:nvPr/>
        </p:nvSpPr>
        <p:spPr>
          <a:xfrm>
            <a:off x="4846320" y="2121408"/>
            <a:ext cx="4023360" cy="621792"/>
          </a:xfrm>
          <a:prstGeom prst="roundRect">
            <a:avLst>
              <a:gd name="adj" fmla="val 11765"/>
            </a:avLst>
          </a:prstGeom>
          <a:solidFill>
            <a:srgbClr val="F0F6F9"/>
          </a:solidFill>
          <a:ln w="9525">
            <a:solidFill>
              <a:srgbClr val="A8DADC"/>
            </a:solidFill>
            <a:prstDash val="solid"/>
          </a:ln>
          <a:effectLst>
            <a:outerShdw blurRad="508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4983480" y="2167128"/>
            <a:ext cx="3749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Children less certain: </a:t>
            </a: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Only 2 out of 7 children would recommend it to peers</a:t>
            </a:r>
            <a:endParaRPr lang="en-US" sz="1050" dirty="0"/>
          </a:p>
        </p:txBody>
      </p:sp>
      <p:sp>
        <p:nvSpPr>
          <p:cNvPr id="11" name="Shape 8"/>
          <p:cNvSpPr/>
          <p:nvPr/>
        </p:nvSpPr>
        <p:spPr>
          <a:xfrm>
            <a:off x="4846320" y="2825496"/>
            <a:ext cx="4023360" cy="621792"/>
          </a:xfrm>
          <a:prstGeom prst="roundRect">
            <a:avLst>
              <a:gd name="adj" fmla="val 11765"/>
            </a:avLst>
          </a:prstGeom>
          <a:solidFill>
            <a:srgbClr val="F0F6F9"/>
          </a:solidFill>
          <a:ln w="9525">
            <a:solidFill>
              <a:srgbClr val="A8DADC"/>
            </a:solidFill>
            <a:prstDash val="solid"/>
          </a:ln>
          <a:effectLst>
            <a:outerShdw blurRad="508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4983480" y="2871216"/>
            <a:ext cx="3749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Developmental fit issues: </a:t>
            </a: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Older children (near age 12) found the game childish or repetitive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4846320" y="3529584"/>
            <a:ext cx="4023360" cy="621792"/>
          </a:xfrm>
          <a:prstGeom prst="roundRect">
            <a:avLst>
              <a:gd name="adj" fmla="val 11765"/>
            </a:avLst>
          </a:prstGeom>
          <a:solidFill>
            <a:srgbClr val="F0F6F9"/>
          </a:solidFill>
          <a:ln w="9525">
            <a:solidFill>
              <a:srgbClr val="A8DADC"/>
            </a:solidFill>
            <a:prstDash val="solid"/>
          </a:ln>
          <a:effectLst>
            <a:outerShdw blurRad="508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Text 11"/>
          <p:cNvSpPr/>
          <p:nvPr/>
        </p:nvSpPr>
        <p:spPr>
          <a:xfrm>
            <a:off x="4983480" y="3575304"/>
            <a:ext cx="3749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Ethical considerations: </a:t>
            </a: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Autonomy, consent, privacy &amp; cultural sensitivity must be ensured (Spahl et al., 2024)</a:t>
            </a:r>
            <a:endParaRPr lang="en-US" sz="1050" dirty="0"/>
          </a:p>
        </p:txBody>
      </p:sp>
      <p:sp>
        <p:nvSpPr>
          <p:cNvPr id="15" name="Shape 12"/>
          <p:cNvSpPr/>
          <p:nvPr/>
        </p:nvSpPr>
        <p:spPr>
          <a:xfrm>
            <a:off x="4846320" y="4233672"/>
            <a:ext cx="4023360" cy="621792"/>
          </a:xfrm>
          <a:prstGeom prst="roundRect">
            <a:avLst>
              <a:gd name="adj" fmla="val 11765"/>
            </a:avLst>
          </a:prstGeom>
          <a:solidFill>
            <a:srgbClr val="F0F6F9"/>
          </a:solidFill>
          <a:ln w="9525">
            <a:solidFill>
              <a:srgbClr val="A8DADC"/>
            </a:solidFill>
            <a:prstDash val="solid"/>
          </a:ln>
          <a:effectLst>
            <a:outerShdw blurRad="50800" dist="12700" dir="27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Text 13"/>
          <p:cNvSpPr/>
          <p:nvPr/>
        </p:nvSpPr>
        <p:spPr>
          <a:xfrm>
            <a:off x="4983480" y="4279392"/>
            <a:ext cx="3749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NICE guidance: </a:t>
            </a: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Limited to mild-to-moderate anxiety — crisis cases need alternative pathways</a:t>
            </a:r>
            <a:endParaRPr lang="en-US" sz="1050" dirty="0"/>
          </a:p>
        </p:txBody>
      </p:sp>
      <p:sp>
        <p:nvSpPr>
          <p:cNvPr id="17" name="Text 14"/>
          <p:cNvSpPr/>
          <p:nvPr/>
        </p:nvSpPr>
        <p:spPr>
          <a:xfrm>
            <a:off x="365760" y="489204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Lockwood et al., 2022; Gee et al., 2024; Whelan et al., 2025; Spahl et al., 2024; Bryant et al., 2024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0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E76F51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Evidence Base: Strengths &amp; Limitations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274320" y="1005840"/>
            <a:ext cx="4206240" cy="1783080"/>
          </a:xfrm>
          <a:prstGeom prst="roundRect">
            <a:avLst>
              <a:gd name="adj" fmla="val 5128"/>
            </a:avLst>
          </a:prstGeom>
          <a:solidFill>
            <a:srgbClr val="E8F5E9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411480" y="1051560"/>
            <a:ext cx="39319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A9D8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Supporting Evidence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411480" y="1353312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Csirmaz et al. (2024): meta-analysis confirmed digital CBT reduces anxiety in children and adolescents</a:t>
            </a:r>
            <a:endParaRPr lang="en-US" sz="950" dirty="0"/>
          </a:p>
        </p:txBody>
      </p:sp>
      <p:sp>
        <p:nvSpPr>
          <p:cNvPr id="7" name="Text 5"/>
          <p:cNvSpPr/>
          <p:nvPr/>
        </p:nvSpPr>
        <p:spPr>
          <a:xfrm>
            <a:off x="411480" y="1691640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Lockwood et al. (2022): reduced anxiety severity after 8-week exposure programme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411480" y="2029968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Gee et al. (2024): 62.5% activation rate in real-world NHS deployment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411480" y="2368296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39.3% of children with paired data showed reliable goal improvement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4709160" y="1005840"/>
            <a:ext cx="4206240" cy="1783080"/>
          </a:xfrm>
          <a:prstGeom prst="roundRect">
            <a:avLst>
              <a:gd name="adj" fmla="val 5128"/>
            </a:avLst>
          </a:prstGeom>
          <a:solidFill>
            <a:srgbClr val="FFF3E0"/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4846320" y="1051560"/>
            <a:ext cx="39319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4A2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Evidence Gaps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4846320" y="1353312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Lockwood et al. (2022): only 30 of 120 pre-enrolled provided pre/post data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4846320" y="1691640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significant improvement in functional impairment found in early study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4846320" y="2029968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Gee et al. (2024): no comparator group or data on concurrent treatment</a:t>
            </a:r>
            <a:endParaRPr lang="en-US" sz="950" dirty="0"/>
          </a:p>
        </p:txBody>
      </p:sp>
      <p:sp>
        <p:nvSpPr>
          <p:cNvPr id="15" name="Text 13"/>
          <p:cNvSpPr/>
          <p:nvPr/>
        </p:nvSpPr>
        <p:spPr>
          <a:xfrm>
            <a:off x="4846320" y="2368296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NICE (2023b) requires comparative outcomes, withdrawal data, QoL &amp; economic evaluation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274320" y="2926080"/>
            <a:ext cx="4206240" cy="1783080"/>
          </a:xfrm>
          <a:prstGeom prst="roundRect">
            <a:avLst>
              <a:gd name="adj" fmla="val 5128"/>
            </a:avLst>
          </a:prstGeom>
          <a:solidFill>
            <a:srgbClr val="FBE9E7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411480" y="2971800"/>
            <a:ext cx="39319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76F5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Contradictory Findings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411480" y="3273552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Bryant, Sisk &amp; McGuire (2024): meta-analysis found no significant pooled anxiety reduction in gamified RCTs</a:t>
            </a:r>
            <a:endParaRPr lang="en-US" sz="950" dirty="0"/>
          </a:p>
        </p:txBody>
      </p:sp>
      <p:sp>
        <p:nvSpPr>
          <p:cNvPr id="19" name="Text 17"/>
          <p:cNvSpPr/>
          <p:nvPr/>
        </p:nvSpPr>
        <p:spPr>
          <a:xfrm>
            <a:off x="411480" y="3611880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Suggests game mechanics do not inherently boost therapeutic outcomes</a:t>
            </a:r>
            <a:endParaRPr lang="en-US" sz="950" dirty="0"/>
          </a:p>
        </p:txBody>
      </p:sp>
      <p:sp>
        <p:nvSpPr>
          <p:cNvPr id="20" name="Text 18"/>
          <p:cNvSpPr/>
          <p:nvPr/>
        </p:nvSpPr>
        <p:spPr>
          <a:xfrm>
            <a:off x="411480" y="3950208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46.4% no reliable change; 14.3% deteriorated — not all benefit</a:t>
            </a:r>
            <a:endParaRPr lang="en-US" sz="950" dirty="0"/>
          </a:p>
        </p:txBody>
      </p:sp>
      <p:sp>
        <p:nvSpPr>
          <p:cNvPr id="21" name="Text 19"/>
          <p:cNvSpPr/>
          <p:nvPr/>
        </p:nvSpPr>
        <p:spPr>
          <a:xfrm>
            <a:off x="411480" y="4288536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Only 28.2% of activated users completed 3+ challenges</a:t>
            </a:r>
            <a:endParaRPr lang="en-US" sz="950" dirty="0"/>
          </a:p>
        </p:txBody>
      </p:sp>
      <p:sp>
        <p:nvSpPr>
          <p:cNvPr id="22" name="Shape 20"/>
          <p:cNvSpPr/>
          <p:nvPr/>
        </p:nvSpPr>
        <p:spPr>
          <a:xfrm>
            <a:off x="4709160" y="2926080"/>
            <a:ext cx="4206240" cy="1783080"/>
          </a:xfrm>
          <a:prstGeom prst="roundRect">
            <a:avLst>
              <a:gd name="adj" fmla="val 5128"/>
            </a:avLst>
          </a:prstGeom>
          <a:solidFill>
            <a:srgbClr val="E3F2FD"/>
          </a:solidFill>
          <a:ln w="1270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4846320" y="2971800"/>
            <a:ext cx="39319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Research Demands Next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4846320" y="3273552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Transparent per-child cost data: licensing, staffing, completion rates</a:t>
            </a:r>
            <a:endParaRPr lang="en-US" sz="950" dirty="0"/>
          </a:p>
        </p:txBody>
      </p:sp>
      <p:sp>
        <p:nvSpPr>
          <p:cNvPr id="25" name="Text 23"/>
          <p:cNvSpPr/>
          <p:nvPr/>
        </p:nvSpPr>
        <p:spPr>
          <a:xfrm>
            <a:off x="4846320" y="3611880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Comparative outcomes vs waitlist and therapist-led CBT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4846320" y="3950208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Long-term follow-up data on symptom duration and relapse</a:t>
            </a:r>
            <a:endParaRPr lang="en-US" sz="950" dirty="0"/>
          </a:p>
        </p:txBody>
      </p:sp>
      <p:sp>
        <p:nvSpPr>
          <p:cNvPr id="27" name="Text 25"/>
          <p:cNvSpPr/>
          <p:nvPr/>
        </p:nvSpPr>
        <p:spPr>
          <a:xfrm>
            <a:off x="4846320" y="4288536"/>
            <a:ext cx="38404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9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Adverse events monitoring and treatment withdrawal analysis</a:t>
            </a:r>
            <a:endParaRPr lang="en-US" sz="950" dirty="0"/>
          </a:p>
        </p:txBody>
      </p:sp>
      <p:sp>
        <p:nvSpPr>
          <p:cNvPr id="28" name="Text 26"/>
          <p:cNvSpPr/>
          <p:nvPr/>
        </p:nvSpPr>
        <p:spPr>
          <a:xfrm>
            <a:off x="365760" y="489204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Csirmaz et al., 2024; Lockwood et al., 2022; Gee et al., 2024; Bryant et al., 2024; NICE, 2023b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Community Access &amp; Health Equity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274320" y="1005840"/>
            <a:ext cx="42062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Extended Access Model (East London)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274320" y="1417320"/>
            <a:ext cx="4114800" cy="521208"/>
          </a:xfrm>
          <a:prstGeom prst="roundRect">
            <a:avLst>
              <a:gd name="adj" fmla="val 14035"/>
            </a:avLst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65760" y="1417320"/>
            <a:ext cx="3931920" cy="5212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 QR Codes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274320" y="2048256"/>
            <a:ext cx="4114800" cy="521208"/>
          </a:xfrm>
          <a:prstGeom prst="roundRect">
            <a:avLst>
              <a:gd name="adj" fmla="val 14035"/>
            </a:avLst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365760" y="2048256"/>
            <a:ext cx="3931920" cy="5212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CAMHS Waiting-Well Letters (Translated)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274320" y="2679192"/>
            <a:ext cx="4114800" cy="521208"/>
          </a:xfrm>
          <a:prstGeom prst="roundRect">
            <a:avLst>
              <a:gd name="adj" fmla="val 14035"/>
            </a:avLst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365760" y="2679192"/>
            <a:ext cx="3931920" cy="5212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School MHST Referrals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274320" y="3310128"/>
            <a:ext cx="4114800" cy="521208"/>
          </a:xfrm>
          <a:prstGeom prst="roundRect">
            <a:avLst>
              <a:gd name="adj" fmla="val 14035"/>
            </a:avLst>
          </a:prstGeom>
          <a:solidFill>
            <a:srgbClr val="F4A261"/>
          </a:solidFill>
          <a:ln w="12700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365760" y="3310128"/>
            <a:ext cx="3931920" cy="5212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 6 Transition Pathway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274320" y="3941064"/>
            <a:ext cx="4114800" cy="521208"/>
          </a:xfrm>
          <a:prstGeom prst="roundRect">
            <a:avLst>
              <a:gd name="adj" fmla="val 14035"/>
            </a:avLst>
          </a:prstGeom>
          <a:solidFill>
            <a:srgbClr val="E76F51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365760" y="3941064"/>
            <a:ext cx="3931920" cy="5212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Neurodivergent-Adapted Access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4754880" y="1005840"/>
            <a:ext cx="41148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Equity Gaps &amp; Challenges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4754880" y="1444752"/>
            <a:ext cx="274320" cy="274320"/>
          </a:xfrm>
          <a:prstGeom prst="ellipse">
            <a:avLst/>
          </a:prstGeom>
          <a:solidFill>
            <a:srgbClr val="E76F51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4754880" y="1444752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</a:rPr>
              <a:t>⚠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5074920" y="1444752"/>
            <a:ext cx="3749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Ethnic-minority children and highest-deprivation neighbourhoods had lower activation rates (Gee et al., 2024)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4754880" y="2075688"/>
            <a:ext cx="274320" cy="274320"/>
          </a:xfrm>
          <a:prstGeom prst="ellipse">
            <a:avLst/>
          </a:prstGeom>
          <a:solidFill>
            <a:srgbClr val="E76F51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4754880" y="2075688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</a:rPr>
              <a:t>⚠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5074920" y="2075688"/>
            <a:ext cx="3749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poverty: older OS compatibility needed — but language, privacy &amp; parental time remain unaddressed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4754880" y="2706624"/>
            <a:ext cx="274320" cy="274320"/>
          </a:xfrm>
          <a:prstGeom prst="ellipse">
            <a:avLst/>
          </a:prstGeom>
          <a:solidFill>
            <a:srgbClr val="E76F51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4754880" y="270662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</a:rPr>
              <a:t>⚠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5074920" y="2706624"/>
            <a:ext cx="3749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Parental involvement harder in single-parent, larger families or parents with rigid work schedules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4754880" y="3337560"/>
            <a:ext cx="274320" cy="274320"/>
          </a:xfrm>
          <a:prstGeom prst="ellipse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4754880" y="3337560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</a:rPr>
              <a:t>✓</a:t>
            </a:r>
            <a:endParaRPr lang="en-US" sz="900" dirty="0"/>
          </a:p>
        </p:txBody>
      </p:sp>
      <p:sp>
        <p:nvSpPr>
          <p:cNvPr id="27" name="Text 25"/>
          <p:cNvSpPr/>
          <p:nvPr/>
        </p:nvSpPr>
        <p:spPr>
          <a:xfrm>
            <a:off x="5074920" y="3337560"/>
            <a:ext cx="3749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Piers et al. (2023): digital interventions have moderate evidence for alleviating inequalities in marginalised youth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4754880" y="3968496"/>
            <a:ext cx="274320" cy="274320"/>
          </a:xfrm>
          <a:prstGeom prst="ellipse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4754880" y="3968496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</a:rPr>
              <a:t>✓</a:t>
            </a:r>
            <a:endParaRPr lang="en-US" sz="900" dirty="0"/>
          </a:p>
        </p:txBody>
      </p:sp>
      <p:sp>
        <p:nvSpPr>
          <p:cNvPr id="30" name="Text 28"/>
          <p:cNvSpPr/>
          <p:nvPr/>
        </p:nvSpPr>
        <p:spPr>
          <a:xfrm>
            <a:off x="5074920" y="3968496"/>
            <a:ext cx="3749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Co-design with children, parents, teachers &amp; clinicians supports cultural inclusion (Spahl et al., 2024)</a:t>
            </a:r>
            <a:endParaRPr lang="en-US" sz="1000" dirty="0"/>
          </a:p>
        </p:txBody>
      </p:sp>
      <p:sp>
        <p:nvSpPr>
          <p:cNvPr id="31" name="Text 29"/>
          <p:cNvSpPr/>
          <p:nvPr/>
        </p:nvSpPr>
        <p:spPr>
          <a:xfrm>
            <a:off x="365760" y="489204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NICE, 2025; Gee et al., 2024; Whelan et al., 2025; Piers et al., 2023; Spahl et al., 2024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0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Ethical &amp; Regulatory Considerations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274320" y="1005840"/>
            <a:ext cx="2743200" cy="3794760"/>
          </a:xfrm>
          <a:prstGeom prst="roundRect">
            <a:avLst>
              <a:gd name="adj" fmla="val 3333"/>
            </a:avLst>
          </a:prstGeom>
          <a:solidFill>
            <a:srgbClr val="EAF4FF"/>
          </a:solidFill>
          <a:ln w="12700">
            <a:solidFill>
              <a:srgbClr val="1B3A6B"/>
            </a:solidFill>
            <a:prstDash val="solid"/>
          </a:ln>
          <a:effectLst>
            <a:outerShdw blurRad="76200" dist="254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274320" y="10515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📋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274320" y="1508760"/>
            <a:ext cx="2743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Regulation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384048" y="1920240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Lumi Nova classified as a regulated medical device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384048" y="2624328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~1/3 of practitioners unaware of this classification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384048" y="3328416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Must be recommended within NICE HTG660 parameters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384048" y="4032504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Professional accountability retained even with self-referral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3200400" y="1005840"/>
            <a:ext cx="2743200" cy="3794760"/>
          </a:xfrm>
          <a:prstGeom prst="roundRect">
            <a:avLst>
              <a:gd name="adj" fmla="val 3333"/>
            </a:avLst>
          </a:prstGeom>
          <a:solidFill>
            <a:srgbClr val="FFF8EE"/>
          </a:solidFill>
          <a:ln w="12700">
            <a:solidFill>
              <a:srgbClr val="F4A261"/>
            </a:solidFill>
            <a:prstDash val="solid"/>
          </a:ln>
          <a:effectLst>
            <a:outerShdw blurRad="76200" dist="254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3200400" y="10515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3200400" y="1508760"/>
            <a:ext cx="2743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4A2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Consent &amp; Privacy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3310128" y="1920240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Children may follow parental prompts without genuine preference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3310128" y="2624328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privacy and GDPR obligations remain with NHS team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3310128" y="3328416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data dashboards require secure access management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3310128" y="4032504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Spahl et al. (2024): gamified tools raise unresolved consent issues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6126480" y="1005840"/>
            <a:ext cx="2743200" cy="3794760"/>
          </a:xfrm>
          <a:prstGeom prst="roundRect">
            <a:avLst>
              <a:gd name="adj" fmla="val 3333"/>
            </a:avLst>
          </a:prstGeom>
          <a:solidFill>
            <a:srgbClr val="EEFAF5"/>
          </a:solidFill>
          <a:ln w="12700">
            <a:solidFill>
              <a:srgbClr val="2A9D8F"/>
            </a:solidFill>
            <a:prstDash val="solid"/>
          </a:ln>
          <a:effectLst>
            <a:outerShdw blurRad="76200" dist="25400" dir="27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6126480" y="10515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🛡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6126480" y="1508760"/>
            <a:ext cx="2743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A9D8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Safeguarding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6236208" y="1920240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Clinical risk monitoring cannot be delegated to the app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6236208" y="2624328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Escalation pathways essential for non-responders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6236208" y="3328416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Crisis presentations need immediate alternative pathways</a:t>
            </a:r>
            <a:endParaRPr lang="en-US" sz="1000" dirty="0"/>
          </a:p>
        </p:txBody>
      </p:sp>
      <p:sp>
        <p:nvSpPr>
          <p:cNvPr id="24" name="Text 22"/>
          <p:cNvSpPr/>
          <p:nvPr/>
        </p:nvSpPr>
        <p:spPr>
          <a:xfrm>
            <a:off x="6236208" y="4032504"/>
            <a:ext cx="2514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Outcome dashboards must be actively reviewed — not passive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365760" y="489204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NICE, 2023a; Spahl et al., 2024; HIN South London, 2024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Value to Health &amp; Social Care Settings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274320" y="1051560"/>
            <a:ext cx="2834640" cy="1691640"/>
          </a:xfrm>
          <a:prstGeom prst="roundRect">
            <a:avLst>
              <a:gd name="adj" fmla="val 5405"/>
            </a:avLst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  <a:effectLst>
            <a:outerShdw blurRad="76200" dist="25400" dir="27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365760" y="1124712"/>
            <a:ext cx="26517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Early Intervention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365760" y="1490472"/>
            <a:ext cx="26517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Reaches children before mild anxiety escalates to specialist CAMHS need. Supports NHS Long-Term Plan ambitions for earlier mental health support (NHS England, 2019).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3200400" y="1051560"/>
            <a:ext cx="2834640" cy="1691640"/>
          </a:xfrm>
          <a:prstGeom prst="roundRect">
            <a:avLst>
              <a:gd name="adj" fmla="val 5405"/>
            </a:avLst>
          </a:prstGeom>
          <a:solidFill>
            <a:srgbClr val="2A9D8F"/>
          </a:solidFill>
          <a:ln w="12700">
            <a:solidFill>
              <a:srgbClr val="2A9D8F"/>
            </a:solidFill>
            <a:prstDash val="solid"/>
          </a:ln>
          <a:effectLst>
            <a:outerShdw blurRad="76200" dist="25400" dir="27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3291840" y="1124712"/>
            <a:ext cx="26517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Workforce Efficiency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291840" y="1490472"/>
            <a:ext cx="26517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Shifts routine psychoeducation to the app, freeing practitioner time for complex cases — but only if implementation support, supervision and training are sustained.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6126480" y="1051560"/>
            <a:ext cx="2834640" cy="1691640"/>
          </a:xfrm>
          <a:prstGeom prst="roundRect">
            <a:avLst>
              <a:gd name="adj" fmla="val 5405"/>
            </a:avLst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  <a:effectLst>
            <a:outerShdw blurRad="76200" dist="25400" dir="27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6217920" y="1124712"/>
            <a:ext cx="26517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Scale &amp; Reach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6217920" y="1490472"/>
            <a:ext cx="26517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1,029 families activated the app in real-world NHS delivery. QR codes and translated materials extend reach beyond clinic-based referrals into homes and communities.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274320" y="2926080"/>
            <a:ext cx="2834640" cy="1691640"/>
          </a:xfrm>
          <a:prstGeom prst="roundRect">
            <a:avLst>
              <a:gd name="adj" fmla="val 5405"/>
            </a:avLst>
          </a:prstGeom>
          <a:solidFill>
            <a:srgbClr val="E76F51"/>
          </a:solidFill>
          <a:ln w="12700">
            <a:solidFill>
              <a:srgbClr val="E76F51"/>
            </a:solidFill>
            <a:prstDash val="solid"/>
          </a:ln>
          <a:effectLst>
            <a:outerShdw blurRad="76200" dist="25400" dir="27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365760" y="2999232"/>
            <a:ext cx="26517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Data-Driven Care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65760" y="3364992"/>
            <a:ext cx="26517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Outcome dashboards enable evidence-based commissioning decisions and performance monitoring — a significant advance over traditional outcome data collection.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3200400" y="2926080"/>
            <a:ext cx="2834640" cy="1691640"/>
          </a:xfrm>
          <a:prstGeom prst="roundRect">
            <a:avLst>
              <a:gd name="adj" fmla="val 5405"/>
            </a:avLst>
          </a:prstGeom>
          <a:solidFill>
            <a:srgbClr val="F4A261"/>
          </a:solidFill>
          <a:ln w="12700">
            <a:solidFill>
              <a:srgbClr val="F4A261"/>
            </a:solidFill>
            <a:prstDash val="solid"/>
          </a:ln>
          <a:effectLst>
            <a:outerShdw blurRad="76200" dist="25400" dir="27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3291840" y="2999232"/>
            <a:ext cx="26517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School Integration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3291840" y="3364992"/>
            <a:ext cx="26517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Co-location with MHSTs in Bexley and Greenwich connects education, families and health services around a single care pathway, reducing fragmentation.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6126480" y="2926080"/>
            <a:ext cx="2834640" cy="1691640"/>
          </a:xfrm>
          <a:prstGeom prst="roundRect">
            <a:avLst>
              <a:gd name="adj" fmla="val 5405"/>
            </a:avLst>
          </a:prstGeom>
          <a:solidFill>
            <a:srgbClr val="7B68EE"/>
          </a:solidFill>
          <a:ln w="12700">
            <a:solidFill>
              <a:srgbClr val="7B68EE"/>
            </a:solidFill>
            <a:prstDash val="solid"/>
          </a:ln>
          <a:effectLst>
            <a:outerShdw blurRad="76200" dist="25400" dir="2700000" algn="bl" rotWithShape="0">
              <a:srgbClr val="000000">
                <a:alpha val="15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6217920" y="2999232"/>
            <a:ext cx="26517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Prevention Potential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6217920" y="3364992"/>
            <a:ext cx="26517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 6 transition pathway and neurodivergent adaptations point towards population-level prevention — addressing anxiety before it becomes clinical.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365760" y="489204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England, 2019; HIN South London, 2024; NICE, 2025; Gee et al., 2024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0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E76F51"/>
          </a:solidFill>
          <a:ln w="12700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Critical Limitations &amp; Ongoing Risks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274320" y="960120"/>
            <a:ext cx="41148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Implementation Risks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4754880" y="960120"/>
            <a:ext cx="41148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3A6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Evidence Limitations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274320" y="1371600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0EE"/>
          </a:solidFill>
          <a:ln w="9525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411480" y="1389888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Knowledge gap among practitioners about its regulated device status undermines family trust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274320" y="2048256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0EE"/>
          </a:solidFill>
          <a:ln w="9525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411480" y="2066544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standardised pathway risks inconsistent clinical experience across teams using the same app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274320" y="2724912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0EE"/>
          </a:solidFill>
          <a:ln w="9525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411480" y="2743200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Completion rate ≈49%: a therapeutic dose is not guaranteed by registration alone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274320" y="3401568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0EE"/>
          </a:solidFill>
          <a:ln w="9525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411480" y="3419856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Sustainability risk: training and support depend heavily on commercial developer post-launch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274320" y="4078224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0EE"/>
          </a:solidFill>
          <a:ln w="9525">
            <a:solidFill>
              <a:srgbClr val="E76F5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411480" y="4096512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poverty: device compatibility, language and parental availability remain unaddressed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4663440" y="1371600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8EE"/>
          </a:solidFill>
          <a:ln w="9525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4800600" y="1389888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RCT evidence for Lumi Nova specifically; preliminary study had high dropout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4663440" y="2048256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8EE"/>
          </a:solidFill>
          <a:ln w="9525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4800600" y="2066544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Bryant et al. (2024): gamified formats do not inherently improve anxiety in RCTs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4663440" y="2724912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8EE"/>
          </a:solidFill>
          <a:ln w="9525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800600" y="2743200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14.3% of children deteriorated; 46.4% showed no reliable change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4663440" y="3401568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8EE"/>
          </a:solidFill>
          <a:ln w="9525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4800600" y="3419856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Missing comparator group, no concurrent treatment data, no cost-effectiveness analysis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4663440" y="4078224"/>
            <a:ext cx="4206240" cy="594360"/>
          </a:xfrm>
          <a:prstGeom prst="roundRect">
            <a:avLst>
              <a:gd name="adj" fmla="val 12308"/>
            </a:avLst>
          </a:prstGeom>
          <a:solidFill>
            <a:srgbClr val="FFF8EE"/>
          </a:solidFill>
          <a:ln w="9525">
            <a:solidFill>
              <a:srgbClr val="F4A26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4800600" y="4096512"/>
            <a:ext cx="3931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NICE cautiously endorses pending further evidence — not equivalent to therapist-led CBT</a:t>
            </a:r>
            <a:endParaRPr lang="en-US" sz="1050" dirty="0"/>
          </a:p>
        </p:txBody>
      </p:sp>
      <p:sp>
        <p:nvSpPr>
          <p:cNvPr id="26" name="Text 24"/>
          <p:cNvSpPr/>
          <p:nvPr/>
        </p:nvSpPr>
        <p:spPr>
          <a:xfrm>
            <a:off x="365760" y="489204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Bryant et al., 2024; Gee et al., 2024; NICE, 2023b; HIN South London, 2024; Whelan et al., 2025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B3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0" y="-731520"/>
            <a:ext cx="3657600" cy="3657600"/>
          </a:xfrm>
          <a:prstGeom prst="ellipse">
            <a:avLst/>
          </a:prstGeom>
          <a:solidFill>
            <a:srgbClr val="028090">
              <a:alpha val="20000"/>
            </a:srgbClr>
          </a:solidFill>
          <a:ln w="12700">
            <a:solidFill>
              <a:srgbClr val="028090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-1097280" y="2926080"/>
            <a:ext cx="3200400" cy="3200400"/>
          </a:xfrm>
          <a:prstGeom prst="ellipse">
            <a:avLst/>
          </a:prstGeom>
          <a:solidFill>
            <a:srgbClr val="A8DADC">
              <a:alpha val="15000"/>
            </a:srgbClr>
          </a:solidFill>
          <a:ln w="12700">
            <a:solidFill>
              <a:srgbClr val="A8DADC">
                <a:alpha val="1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365760" y="18288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Conclusions &amp; Recommendations</a:t>
            </a:r>
            <a:endParaRPr lang="en-US" sz="3000" dirty="0"/>
          </a:p>
        </p:txBody>
      </p:sp>
      <p:sp>
        <p:nvSpPr>
          <p:cNvPr id="5" name="Text 3"/>
          <p:cNvSpPr/>
          <p:nvPr/>
        </p:nvSpPr>
        <p:spPr>
          <a:xfrm>
            <a:off x="365760" y="777240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A8DA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Towards Sustainable Digital Transformation in NHS Children's Mental Health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274320" y="1143000"/>
            <a:ext cx="8595360" cy="594360"/>
          </a:xfrm>
          <a:prstGeom prst="roundRect">
            <a:avLst>
              <a:gd name="adj" fmla="val 12308"/>
            </a:avLst>
          </a:prstGeom>
          <a:solidFill>
            <a:srgbClr val="028090">
              <a:alpha val="80000"/>
            </a:srgbClr>
          </a:solidFill>
          <a:ln w="6350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411480" y="1188720"/>
            <a:ext cx="8321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Lumi Nova shows real promise as a professionally-supported complement to therapist-led care — not a replacement. Sustainable implementation requires systematic action across six areas.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274320" y="1874520"/>
            <a:ext cx="4206240" cy="841248"/>
          </a:xfrm>
          <a:prstGeom prst="roundRect">
            <a:avLst>
              <a:gd name="adj" fmla="val 8696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347472" y="192024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A8DAD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804672" y="1920240"/>
            <a:ext cx="3566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Standardise the Pathway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804672" y="2203704"/>
            <a:ext cx="3566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8DA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Define when Lumi Nova is appropriate: waiting list, active treatment, or step-down — not all three inconsistently.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4709160" y="1874520"/>
            <a:ext cx="4206240" cy="841248"/>
          </a:xfrm>
          <a:prstGeom prst="roundRect">
            <a:avLst>
              <a:gd name="adj" fmla="val 8696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4782312" y="192024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A8DAD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5239512" y="1920240"/>
            <a:ext cx="3566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 &amp; Sustain Workforce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5239512" y="2203704"/>
            <a:ext cx="3566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8DA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Mandatory induction on its medical device status, CBT principles, data protection, and clinical risk escalation.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274320" y="2834640"/>
            <a:ext cx="4206240" cy="841248"/>
          </a:xfrm>
          <a:prstGeom prst="roundRect">
            <a:avLst>
              <a:gd name="adj" fmla="val 8696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347472" y="2880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A8DAD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804672" y="2880360"/>
            <a:ext cx="3566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 What Matters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804672" y="3163824"/>
            <a:ext cx="3566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8DA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 engagement, completion, clinical outcomes and cost per child — not downloads or licences.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4709160" y="2834640"/>
            <a:ext cx="4206240" cy="841248"/>
          </a:xfrm>
          <a:prstGeom prst="roundRect">
            <a:avLst>
              <a:gd name="adj" fmla="val 8696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782312" y="288036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A8DAD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5239512" y="2880360"/>
            <a:ext cx="3566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Ensure Informed Choice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5239512" y="3163824"/>
            <a:ext cx="3566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8DA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Genuine consent from children, not just parental agreement. Provide alternatives when engagement fails or symptoms worsen.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274320" y="3794760"/>
            <a:ext cx="4206240" cy="841248"/>
          </a:xfrm>
          <a:prstGeom prst="roundRect">
            <a:avLst>
              <a:gd name="adj" fmla="val 8696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347472" y="384048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A8DAD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804672" y="3840480"/>
            <a:ext cx="3566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Address Digital Equity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804672" y="4123944"/>
            <a:ext cx="3566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8DA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School devices, supported sessions, multi-language materials and sensitivity to household constraints.</a:t>
            </a:r>
            <a:endParaRPr lang="en-US" sz="950" dirty="0"/>
          </a:p>
        </p:txBody>
      </p:sp>
      <p:sp>
        <p:nvSpPr>
          <p:cNvPr id="28" name="Shape 26"/>
          <p:cNvSpPr/>
          <p:nvPr/>
        </p:nvSpPr>
        <p:spPr>
          <a:xfrm>
            <a:off x="4709160" y="3794760"/>
            <a:ext cx="4206240" cy="841248"/>
          </a:xfrm>
          <a:prstGeom prst="roundRect">
            <a:avLst>
              <a:gd name="adj" fmla="val 8696"/>
            </a:avLst>
          </a:prstGeom>
          <a:solidFill>
            <a:srgbClr val="FFFFFF">
              <a:alpha val="8000"/>
            </a:srgbClr>
          </a:solidFill>
          <a:ln w="9525">
            <a:solidFill>
              <a:srgbClr val="A8DAD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4782312" y="3840480"/>
            <a:ext cx="4114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A8DAD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5239512" y="3840480"/>
            <a:ext cx="35661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 in Evidence</a:t>
            </a:r>
            <a:endParaRPr lang="en-US" sz="1150" dirty="0"/>
          </a:p>
        </p:txBody>
      </p:sp>
      <p:sp>
        <p:nvSpPr>
          <p:cNvPr id="31" name="Text 29"/>
          <p:cNvSpPr/>
          <p:nvPr/>
        </p:nvSpPr>
        <p:spPr>
          <a:xfrm>
            <a:off x="5239512" y="4123944"/>
            <a:ext cx="3566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A8DA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Commission a comparative RCT with cost-effectiveness data, adverse event monitoring and long-term follow-up.</a:t>
            </a:r>
            <a:endParaRPr lang="en-US" sz="9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A2E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274320" y="854964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Bryant, B.R., Sisk, M.R. and McGuire, J.F. (2024) 'Efficacy of gamified digital mental health interventions for pediatric mental health conditions: A systematic review and meta-analysis', JAMA Pediatrics, 178(11), pp. 1136–1146.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124712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Byrne, S., Cobham, V., Richardson, M. and Imuta, K. (2023) 'Do parents enhance cognitive behavior therapy for youth anxiety?', Clinical Child and Family Psychology Review, 26(3), pp. 773–788.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274320" y="1394460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Csirmaz, L. et al. (2024) 'Cognitive behavioral digital interventions are effective in reducing anxiety in children and adolescents', Journal of Prevention, 45(2), pp. 237–267.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274320" y="1664208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Gee, B. et al. (2024) 'Outcomes of providing children aged 7–12 years with access to evidence-based anxiety treatment via a standalone digital intervention', JMIR Mental Health, 11, e52866.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274320" y="1933956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 Innovation Network South London (HIN South London) (2024) Report on HIN South London support to Oxleas NHS Foundation Trust on implementing Lumi Nova. healthinnovationnetwork.com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2203704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Lockwood, J. et al. (2022) 'Effectiveness, user engagement and experience, and safety of a mobile app delivering exposure-based CBT strategies to manage anxiety in children', JMIR Mental Health, 9(1), e29008.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274320" y="2473452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NICE (2023a) Guided self-help digital cognitive behavioural therapy for children and young people with mild to moderate symptoms of anxiety or low mood: Early value assessment. HTG660.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274320" y="2743200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NICE (2023b) Evidence generation plan for guided self-help digital CBT for children and young people with mild to moderate symptoms of anxiety or low mood.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274320" y="2991015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NICE (2025) Harnessing digital innovation for children's mental health. Available at: nice.org.uk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274320" y="3260763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(2019) NHS Mental Health Implementation Plan 2019/20–2023/24.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3530511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Digital (2023) Mental Health of Children and Young People in England, 2023: Wave 4 follow-up to the 2017 survey.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274320" y="3800259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Oxleas NHS Foundation Trust (2025) Immersive app helps young with mental health support. Available at: oxleas.nhs.uk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4070007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Piers, R., Williams, J.M. and Sharpe, H. (2023) 'Can digital mental health interventions bridge the digital divide for socioeconomically and digitally marginalised youth?', Child and Adolescent Mental Health, 28(1), pp. 90–104.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4339755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Spahl, W. et al. (2024) 'Gamified digital mental health interventions for young people: Scoping review of ethical aspects', JMIR Serious Games, 12, e64488.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274320" y="4609503"/>
            <a:ext cx="8078848" cy="2697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B0BEC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Whelan, P. et al. (2025) 'Implementing a digital mental health intervention—the Lumi Nova app—to support children with anxiety in economically disadvantaged areas', JMIR, 27, e60611.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2084</Words>
  <Application>Microsoft Office PowerPoint</Application>
  <PresentationFormat>On-screen Show (16:9)</PresentationFormat>
  <Paragraphs>203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zenit yunis</cp:lastModifiedBy>
  <cp:revision>1</cp:revision>
  <dcterms:created xsi:type="dcterms:W3CDTF">2026-06-17T14:33:24Z</dcterms:created>
  <dcterms:modified xsi:type="dcterms:W3CDTF">2026-07-10T22:01:13Z</dcterms:modified>
</cp:coreProperties>
</file>