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10" r:id="rId55"/>
    <p:sldId id="311" r:id="rId56"/>
    <p:sldId id="312" r:id="rId57"/>
    <p:sldId id="313" r:id="rId58"/>
    <p:sldId id="314" r:id="rId59"/>
    <p:sldId id="315" r:id="rId60"/>
    <p:sldId id="316" r:id="rId61"/>
    <p:sldId id="317" r:id="rId6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5/14/2018</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5/14/2018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5/14/2018</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5/14/2018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5/14/2018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5/14/2018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5/14/2018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5/14/2018</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5/14/2018</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5/14/2018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5/14/2018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5/14/2018</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3.png"/><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09D31-DDF9-40A5-AD6D-5CCF896207AB}"/>
              </a:ext>
            </a:extLst>
          </p:cNvPr>
          <p:cNvSpPr>
            <a:spLocks noGrp="1"/>
          </p:cNvSpPr>
          <p:nvPr>
            <p:ph type="ctrTitle"/>
          </p:nvPr>
        </p:nvSpPr>
        <p:spPr/>
        <p:txBody>
          <a:bodyPr/>
          <a:lstStyle/>
          <a:p>
            <a:r>
              <a:rPr lang="en-GB" sz="6000" dirty="0"/>
              <a:t>WEB DESIGN &amp; ONLINE MARKETING STRATEGY</a:t>
            </a:r>
          </a:p>
        </p:txBody>
      </p:sp>
      <p:sp>
        <p:nvSpPr>
          <p:cNvPr id="3" name="Subtitle 2">
            <a:extLst>
              <a:ext uri="{FF2B5EF4-FFF2-40B4-BE49-F238E27FC236}">
                <a16:creationId xmlns:a16="http://schemas.microsoft.com/office/drawing/2014/main" id="{AF717F1E-0176-46CA-90A6-688350B3BBF2}"/>
              </a:ext>
            </a:extLst>
          </p:cNvPr>
          <p:cNvSpPr>
            <a:spLocks noGrp="1"/>
          </p:cNvSpPr>
          <p:nvPr>
            <p:ph type="subTitle" idx="1"/>
          </p:nvPr>
        </p:nvSpPr>
        <p:spPr/>
        <p:txBody>
          <a:bodyPr/>
          <a:lstStyle/>
          <a:p>
            <a:r>
              <a:rPr lang="en-GB" dirty="0"/>
              <a:t>By Runa Bibi</a:t>
            </a:r>
          </a:p>
        </p:txBody>
      </p:sp>
    </p:spTree>
    <p:extLst>
      <p:ext uri="{BB962C8B-B14F-4D97-AF65-F5344CB8AC3E}">
        <p14:creationId xmlns:p14="http://schemas.microsoft.com/office/powerpoint/2010/main" val="1567646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FC6E2-C2AF-4E5E-BFF3-598BCFFF24B0}"/>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09ECC3AD-0A3C-414E-9C53-AE54C6880265}"/>
              </a:ext>
            </a:extLst>
          </p:cNvPr>
          <p:cNvSpPr>
            <a:spLocks noGrp="1"/>
          </p:cNvSpPr>
          <p:nvPr>
            <p:ph idx="1"/>
          </p:nvPr>
        </p:nvSpPr>
        <p:spPr/>
        <p:txBody>
          <a:bodyPr>
            <a:normAutofit/>
          </a:bodyPr>
          <a:lstStyle/>
          <a:p>
            <a:pPr fontAlgn="base"/>
            <a:r>
              <a:rPr lang="en-GB" sz="2400" dirty="0"/>
              <a:t>Today I will be discussing what you need to consider when designing a responsive website and several possible options to create one.  </a:t>
            </a:r>
          </a:p>
          <a:p>
            <a:pPr fontAlgn="base"/>
            <a:r>
              <a:rPr lang="en-GB" sz="2400" dirty="0"/>
              <a:t>I will also be looking at different online marketing strategies to promote your brand or website.</a:t>
            </a:r>
          </a:p>
          <a:p>
            <a:pPr marL="0" indent="0">
              <a:buNone/>
            </a:pPr>
            <a:endParaRPr lang="en-GB" sz="2400" dirty="0"/>
          </a:p>
        </p:txBody>
      </p:sp>
    </p:spTree>
    <p:extLst>
      <p:ext uri="{BB962C8B-B14F-4D97-AF65-F5344CB8AC3E}">
        <p14:creationId xmlns:p14="http://schemas.microsoft.com/office/powerpoint/2010/main" val="29560162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8105C-1E43-406E-95BB-C02E87EA6257}"/>
              </a:ext>
            </a:extLst>
          </p:cNvPr>
          <p:cNvSpPr>
            <a:spLocks noGrp="1"/>
          </p:cNvSpPr>
          <p:nvPr>
            <p:ph type="title"/>
          </p:nvPr>
        </p:nvSpPr>
        <p:spPr/>
        <p:txBody>
          <a:bodyPr/>
          <a:lstStyle/>
          <a:p>
            <a:r>
              <a:rPr lang="en-GB" dirty="0"/>
              <a:t>Considerations when designing a website</a:t>
            </a:r>
          </a:p>
        </p:txBody>
      </p:sp>
      <p:sp>
        <p:nvSpPr>
          <p:cNvPr id="3" name="Content Placeholder 2">
            <a:extLst>
              <a:ext uri="{FF2B5EF4-FFF2-40B4-BE49-F238E27FC236}">
                <a16:creationId xmlns:a16="http://schemas.microsoft.com/office/drawing/2014/main" id="{B1AB6BE1-F33F-4255-B6A1-C3318CB2D9A3}"/>
              </a:ext>
            </a:extLst>
          </p:cNvPr>
          <p:cNvSpPr>
            <a:spLocks noGrp="1"/>
          </p:cNvSpPr>
          <p:nvPr>
            <p:ph idx="1"/>
          </p:nvPr>
        </p:nvSpPr>
        <p:spPr/>
        <p:txBody>
          <a:bodyPr/>
          <a:lstStyle/>
          <a:p>
            <a:pPr fontAlgn="base"/>
            <a:r>
              <a:rPr lang="en-GB" dirty="0"/>
              <a:t>Must be accessible to disabled users by law (disability discrimination act) or you could get sued [1]</a:t>
            </a:r>
          </a:p>
          <a:p>
            <a:pPr fontAlgn="base"/>
            <a:r>
              <a:rPr lang="en-GB" dirty="0"/>
              <a:t>It must also comply with section 508 which has three requirements to follow: technical i.e. website code has to compatible with technologies that assist disabled users, functional where the entire website must be “usable” for disabled users and support where any support information should be available for disabled users [2]</a:t>
            </a:r>
          </a:p>
          <a:p>
            <a:pPr fontAlgn="base"/>
            <a:r>
              <a:rPr lang="en-GB" dirty="0"/>
              <a:t>WCAG Accessibility Principles: Based on web content, any software used to access website and authoring content including things such as alternative text on images and non-text content, audio description for videos, text transcripts for audio etc. and background colour and foreground text should have good contrast and text should be resizable without any distortion [3]</a:t>
            </a:r>
          </a:p>
          <a:p>
            <a:endParaRPr lang="en-GB" dirty="0"/>
          </a:p>
        </p:txBody>
      </p:sp>
    </p:spTree>
    <p:extLst>
      <p:ext uri="{BB962C8B-B14F-4D97-AF65-F5344CB8AC3E}">
        <p14:creationId xmlns:p14="http://schemas.microsoft.com/office/powerpoint/2010/main" val="1165122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9B2E7-0ED9-439C-B56F-367E057881A2}"/>
              </a:ext>
            </a:extLst>
          </p:cNvPr>
          <p:cNvSpPr>
            <a:spLocks noGrp="1"/>
          </p:cNvSpPr>
          <p:nvPr>
            <p:ph type="title"/>
          </p:nvPr>
        </p:nvSpPr>
        <p:spPr/>
        <p:txBody>
          <a:bodyPr/>
          <a:lstStyle/>
          <a:p>
            <a:r>
              <a:rPr lang="en-GB" dirty="0"/>
              <a:t>Further Considerations</a:t>
            </a:r>
          </a:p>
        </p:txBody>
      </p:sp>
      <p:sp>
        <p:nvSpPr>
          <p:cNvPr id="3" name="Content Placeholder 2">
            <a:extLst>
              <a:ext uri="{FF2B5EF4-FFF2-40B4-BE49-F238E27FC236}">
                <a16:creationId xmlns:a16="http://schemas.microsoft.com/office/drawing/2014/main" id="{3D7EDD2A-3A3B-49E2-9199-A382BFED225D}"/>
              </a:ext>
            </a:extLst>
          </p:cNvPr>
          <p:cNvSpPr>
            <a:spLocks noGrp="1"/>
          </p:cNvSpPr>
          <p:nvPr>
            <p:ph idx="1"/>
          </p:nvPr>
        </p:nvSpPr>
        <p:spPr/>
        <p:txBody>
          <a:bodyPr>
            <a:normAutofit/>
          </a:bodyPr>
          <a:lstStyle/>
          <a:p>
            <a:pPr fontAlgn="base"/>
            <a:r>
              <a:rPr lang="en-GB" dirty="0"/>
              <a:t>According the WCAG 2.0 there are four principles which create the basis of Web Accessibility:</a:t>
            </a:r>
          </a:p>
          <a:p>
            <a:pPr fontAlgn="base"/>
            <a:r>
              <a:rPr lang="en-GB" dirty="0"/>
              <a:t>Perceivable – All information and UI components have to be presentable to the user in such a way that is perceivable to them [4] </a:t>
            </a:r>
          </a:p>
          <a:p>
            <a:pPr fontAlgn="base"/>
            <a:r>
              <a:rPr lang="en-GB" dirty="0"/>
              <a:t>Operable – UI components and navigation have to be operable for user regardless of what device is being used [5]</a:t>
            </a:r>
          </a:p>
          <a:p>
            <a:pPr fontAlgn="base"/>
            <a:r>
              <a:rPr lang="en-GB" dirty="0"/>
              <a:t>Understandable – Information has to be understandable to the user along with the UI [6]</a:t>
            </a:r>
          </a:p>
          <a:p>
            <a:pPr fontAlgn="base"/>
            <a:r>
              <a:rPr lang="en-GB" dirty="0"/>
              <a:t>Robust – Content has to be robust enough to work with any current and new technologies including assistive technologies [7]</a:t>
            </a:r>
          </a:p>
        </p:txBody>
      </p:sp>
    </p:spTree>
    <p:extLst>
      <p:ext uri="{BB962C8B-B14F-4D97-AF65-F5344CB8AC3E}">
        <p14:creationId xmlns:p14="http://schemas.microsoft.com/office/powerpoint/2010/main" val="1279541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196C3-2071-4761-8D12-C9643C50C9DC}"/>
              </a:ext>
            </a:extLst>
          </p:cNvPr>
          <p:cNvSpPr>
            <a:spLocks noGrp="1"/>
          </p:cNvSpPr>
          <p:nvPr>
            <p:ph type="title"/>
          </p:nvPr>
        </p:nvSpPr>
        <p:spPr/>
        <p:txBody>
          <a:bodyPr/>
          <a:lstStyle/>
          <a:p>
            <a:r>
              <a:rPr lang="en-GB" dirty="0"/>
              <a:t>Jakob Nielsen’s Usability Heuristics</a:t>
            </a:r>
          </a:p>
        </p:txBody>
      </p:sp>
      <p:sp>
        <p:nvSpPr>
          <p:cNvPr id="3" name="Content Placeholder 2">
            <a:extLst>
              <a:ext uri="{FF2B5EF4-FFF2-40B4-BE49-F238E27FC236}">
                <a16:creationId xmlns:a16="http://schemas.microsoft.com/office/drawing/2014/main" id="{56E924FB-70D4-40CD-89E3-321EF5F914CE}"/>
              </a:ext>
            </a:extLst>
          </p:cNvPr>
          <p:cNvSpPr>
            <a:spLocks noGrp="1"/>
          </p:cNvSpPr>
          <p:nvPr>
            <p:ph idx="1"/>
          </p:nvPr>
        </p:nvSpPr>
        <p:spPr/>
        <p:txBody>
          <a:bodyPr>
            <a:normAutofit lnSpcReduction="10000"/>
          </a:bodyPr>
          <a:lstStyle/>
          <a:p>
            <a:pPr fontAlgn="base"/>
            <a:r>
              <a:rPr lang="en-GB" dirty="0"/>
              <a:t>Nielsen came up with 10 heuristics regarding interaction design. Here are some examples:</a:t>
            </a:r>
          </a:p>
          <a:p>
            <a:pPr fontAlgn="base"/>
            <a:r>
              <a:rPr lang="en-GB" dirty="0"/>
              <a:t>System status visibility – The system should allow users to be aware of the status of the system using feedback where necessary [8]</a:t>
            </a:r>
          </a:p>
          <a:p>
            <a:pPr fontAlgn="base"/>
            <a:r>
              <a:rPr lang="en-GB" dirty="0"/>
              <a:t>Error prevention – System should be set up to prevent errors occurring in the first place [8]</a:t>
            </a:r>
          </a:p>
          <a:p>
            <a:pPr fontAlgn="base"/>
            <a:r>
              <a:rPr lang="en-GB" dirty="0"/>
              <a:t>Standards and consistency – Users should not have to debate whether different actions or words mean the same thing [9] </a:t>
            </a:r>
          </a:p>
          <a:p>
            <a:pPr fontAlgn="base"/>
            <a:r>
              <a:rPr lang="en-GB" dirty="0"/>
              <a:t>Documentation and help – It should be easy to access any documentation should the user need help with the website [9]</a:t>
            </a:r>
          </a:p>
          <a:p>
            <a:endParaRPr lang="en-GB" dirty="0"/>
          </a:p>
        </p:txBody>
      </p:sp>
    </p:spTree>
    <p:extLst>
      <p:ext uri="{BB962C8B-B14F-4D97-AF65-F5344CB8AC3E}">
        <p14:creationId xmlns:p14="http://schemas.microsoft.com/office/powerpoint/2010/main" val="3641690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98DBA-4894-4F41-A43A-9B55F1B197B2}"/>
              </a:ext>
            </a:extLst>
          </p:cNvPr>
          <p:cNvSpPr>
            <a:spLocks noGrp="1"/>
          </p:cNvSpPr>
          <p:nvPr>
            <p:ph type="title"/>
          </p:nvPr>
        </p:nvSpPr>
        <p:spPr/>
        <p:txBody>
          <a:bodyPr/>
          <a:lstStyle/>
          <a:p>
            <a:r>
              <a:rPr lang="en-GB" dirty="0"/>
              <a:t>General Usability Guidelines</a:t>
            </a:r>
          </a:p>
        </p:txBody>
      </p:sp>
      <p:sp>
        <p:nvSpPr>
          <p:cNvPr id="3" name="Content Placeholder 2">
            <a:extLst>
              <a:ext uri="{FF2B5EF4-FFF2-40B4-BE49-F238E27FC236}">
                <a16:creationId xmlns:a16="http://schemas.microsoft.com/office/drawing/2014/main" id="{A03460B9-33E3-44B7-9932-B9DA38665914}"/>
              </a:ext>
            </a:extLst>
          </p:cNvPr>
          <p:cNvSpPr>
            <a:spLocks noGrp="1"/>
          </p:cNvSpPr>
          <p:nvPr>
            <p:ph idx="1"/>
          </p:nvPr>
        </p:nvSpPr>
        <p:spPr/>
        <p:txBody>
          <a:bodyPr/>
          <a:lstStyle/>
          <a:p>
            <a:pPr fontAlgn="base"/>
            <a:r>
              <a:rPr lang="en-GB" dirty="0"/>
              <a:t>User will understand where to look on first visit to website [10]</a:t>
            </a:r>
          </a:p>
          <a:p>
            <a:pPr fontAlgn="base"/>
            <a:r>
              <a:rPr lang="en-GB" dirty="0"/>
              <a:t>User should not have to do repetitive actions [10]</a:t>
            </a:r>
          </a:p>
          <a:p>
            <a:pPr fontAlgn="base"/>
            <a:r>
              <a:rPr lang="en-GB" dirty="0"/>
              <a:t>Colour should not be the only way to deliver a message; it should be viewable for people who are colour-blind [11]</a:t>
            </a:r>
          </a:p>
          <a:p>
            <a:pPr fontAlgn="base"/>
            <a:r>
              <a:rPr lang="en-GB" dirty="0"/>
              <a:t>For a good UI, less is usually more – your design should be uncluttered [12]</a:t>
            </a:r>
          </a:p>
          <a:p>
            <a:endParaRPr lang="en-GB" dirty="0"/>
          </a:p>
        </p:txBody>
      </p:sp>
    </p:spTree>
    <p:extLst>
      <p:ext uri="{BB962C8B-B14F-4D97-AF65-F5344CB8AC3E}">
        <p14:creationId xmlns:p14="http://schemas.microsoft.com/office/powerpoint/2010/main" val="2839392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67DDD-9842-47D4-81E2-78C1F2FFFA6E}"/>
              </a:ext>
            </a:extLst>
          </p:cNvPr>
          <p:cNvSpPr>
            <a:spLocks noGrp="1"/>
          </p:cNvSpPr>
          <p:nvPr>
            <p:ph type="title"/>
          </p:nvPr>
        </p:nvSpPr>
        <p:spPr/>
        <p:txBody>
          <a:bodyPr/>
          <a:lstStyle/>
          <a:p>
            <a:r>
              <a:rPr lang="en-GB" dirty="0"/>
              <a:t>Distinctive Brand Assets</a:t>
            </a:r>
          </a:p>
        </p:txBody>
      </p:sp>
      <p:sp>
        <p:nvSpPr>
          <p:cNvPr id="3" name="Content Placeholder 2">
            <a:extLst>
              <a:ext uri="{FF2B5EF4-FFF2-40B4-BE49-F238E27FC236}">
                <a16:creationId xmlns:a16="http://schemas.microsoft.com/office/drawing/2014/main" id="{03DF1877-54A1-4C66-9C43-B87162FBCB25}"/>
              </a:ext>
            </a:extLst>
          </p:cNvPr>
          <p:cNvSpPr>
            <a:spLocks noGrp="1"/>
          </p:cNvSpPr>
          <p:nvPr>
            <p:ph idx="1"/>
          </p:nvPr>
        </p:nvSpPr>
        <p:spPr/>
        <p:txBody>
          <a:bodyPr/>
          <a:lstStyle/>
          <a:p>
            <a:pPr fontAlgn="base"/>
            <a:r>
              <a:rPr lang="en-GB" dirty="0"/>
              <a:t>In order to enhance your website you can use a strong unique brand to make it stand out compared to others:</a:t>
            </a:r>
          </a:p>
          <a:p>
            <a:pPr fontAlgn="base"/>
            <a:r>
              <a:rPr lang="en-GB" dirty="0"/>
              <a:t>Distinctive assets are the parts of your brand that customers see as unique [13]</a:t>
            </a:r>
          </a:p>
          <a:p>
            <a:pPr fontAlgn="base"/>
            <a:r>
              <a:rPr lang="en-GB" dirty="0"/>
              <a:t>While your brand may change over time, it is important to keep colours, logos and typography consistent [13]</a:t>
            </a:r>
          </a:p>
          <a:p>
            <a:pPr fontAlgn="base"/>
            <a:r>
              <a:rPr lang="en-GB" dirty="0"/>
              <a:t>Jenni Romaniuk bases a distinctive brand on “uniqueness” and “prevalence” – if your brand is not unique and similar to a competitor then customers may mistake you for them which essentially gives them free advertising [14]</a:t>
            </a:r>
          </a:p>
          <a:p>
            <a:endParaRPr lang="en-GB" dirty="0"/>
          </a:p>
        </p:txBody>
      </p:sp>
    </p:spTree>
    <p:extLst>
      <p:ext uri="{BB962C8B-B14F-4D97-AF65-F5344CB8AC3E}">
        <p14:creationId xmlns:p14="http://schemas.microsoft.com/office/powerpoint/2010/main" val="4031458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3EE7F-07E3-4F9F-9986-EFA1C7F4E55C}"/>
              </a:ext>
            </a:extLst>
          </p:cNvPr>
          <p:cNvSpPr>
            <a:spLocks noGrp="1"/>
          </p:cNvSpPr>
          <p:nvPr>
            <p:ph type="title"/>
          </p:nvPr>
        </p:nvSpPr>
        <p:spPr/>
        <p:txBody>
          <a:bodyPr>
            <a:normAutofit/>
          </a:bodyPr>
          <a:lstStyle/>
          <a:p>
            <a:r>
              <a:rPr lang="en-GB" dirty="0"/>
              <a:t>Current Responsive Web Design Options</a:t>
            </a:r>
          </a:p>
        </p:txBody>
      </p:sp>
      <p:sp>
        <p:nvSpPr>
          <p:cNvPr id="3" name="Content Placeholder 2">
            <a:extLst>
              <a:ext uri="{FF2B5EF4-FFF2-40B4-BE49-F238E27FC236}">
                <a16:creationId xmlns:a16="http://schemas.microsoft.com/office/drawing/2014/main" id="{0CB17AA2-C518-4109-851B-DE4B3DDDEEA7}"/>
              </a:ext>
            </a:extLst>
          </p:cNvPr>
          <p:cNvSpPr>
            <a:spLocks noGrp="1"/>
          </p:cNvSpPr>
          <p:nvPr>
            <p:ph idx="1"/>
          </p:nvPr>
        </p:nvSpPr>
        <p:spPr/>
        <p:txBody>
          <a:bodyPr/>
          <a:lstStyle/>
          <a:p>
            <a:pPr fontAlgn="base"/>
            <a:r>
              <a:rPr lang="en-GB" dirty="0"/>
              <a:t>Free Website builders [15]</a:t>
            </a:r>
          </a:p>
          <a:p>
            <a:pPr fontAlgn="base"/>
            <a:r>
              <a:rPr lang="en-GB" dirty="0"/>
              <a:t>Template Modifiers [15]</a:t>
            </a:r>
          </a:p>
          <a:p>
            <a:pPr fontAlgn="base"/>
            <a:r>
              <a:rPr lang="en-GB" dirty="0" err="1"/>
              <a:t>Wordpress</a:t>
            </a:r>
            <a:r>
              <a:rPr lang="en-GB" dirty="0"/>
              <a:t> or a similar CMS [16]</a:t>
            </a:r>
          </a:p>
          <a:p>
            <a:pPr fontAlgn="base"/>
            <a:r>
              <a:rPr lang="en-GB" dirty="0"/>
              <a:t>Hand coding [17]</a:t>
            </a:r>
          </a:p>
          <a:p>
            <a:endParaRPr lang="en-GB" dirty="0"/>
          </a:p>
        </p:txBody>
      </p:sp>
    </p:spTree>
    <p:extLst>
      <p:ext uri="{BB962C8B-B14F-4D97-AF65-F5344CB8AC3E}">
        <p14:creationId xmlns:p14="http://schemas.microsoft.com/office/powerpoint/2010/main" val="665933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F975E-9533-4BC2-A918-5E2B3B53C773}"/>
              </a:ext>
            </a:extLst>
          </p:cNvPr>
          <p:cNvSpPr>
            <a:spLocks noGrp="1"/>
          </p:cNvSpPr>
          <p:nvPr>
            <p:ph type="title"/>
          </p:nvPr>
        </p:nvSpPr>
        <p:spPr/>
        <p:txBody>
          <a:bodyPr>
            <a:normAutofit/>
          </a:bodyPr>
          <a:lstStyle/>
          <a:p>
            <a:r>
              <a:rPr lang="en-GB" dirty="0"/>
              <a:t>Free Website Builders</a:t>
            </a:r>
            <a:br>
              <a:rPr lang="en-GB" dirty="0"/>
            </a:br>
            <a:endParaRPr lang="en-GB" dirty="0"/>
          </a:p>
        </p:txBody>
      </p:sp>
      <p:sp>
        <p:nvSpPr>
          <p:cNvPr id="3" name="Content Placeholder 2">
            <a:extLst>
              <a:ext uri="{FF2B5EF4-FFF2-40B4-BE49-F238E27FC236}">
                <a16:creationId xmlns:a16="http://schemas.microsoft.com/office/drawing/2014/main" id="{2BC3578C-F13F-4261-945D-FF3DE34E2965}"/>
              </a:ext>
            </a:extLst>
          </p:cNvPr>
          <p:cNvSpPr>
            <a:spLocks noGrp="1"/>
          </p:cNvSpPr>
          <p:nvPr>
            <p:ph idx="1"/>
          </p:nvPr>
        </p:nvSpPr>
        <p:spPr>
          <a:xfrm>
            <a:off x="1371600" y="1941444"/>
            <a:ext cx="9601200" cy="775252"/>
          </a:xfrm>
        </p:spPr>
        <p:txBody>
          <a:bodyPr/>
          <a:lstStyle/>
          <a:p>
            <a:r>
              <a:rPr lang="en-GB" dirty="0"/>
              <a:t>A website builder is a tool that lets you build a website without needing to code anything e.g. </a:t>
            </a:r>
            <a:r>
              <a:rPr lang="en-GB" dirty="0" err="1"/>
              <a:t>Wix</a:t>
            </a:r>
            <a:r>
              <a:rPr lang="en-GB" dirty="0"/>
              <a:t> [18]</a:t>
            </a:r>
          </a:p>
        </p:txBody>
      </p:sp>
      <p:graphicFrame>
        <p:nvGraphicFramePr>
          <p:cNvPr id="4" name="Table 3">
            <a:extLst>
              <a:ext uri="{FF2B5EF4-FFF2-40B4-BE49-F238E27FC236}">
                <a16:creationId xmlns:a16="http://schemas.microsoft.com/office/drawing/2014/main" id="{845445BF-AC20-456C-933A-0257598096D3}"/>
              </a:ext>
            </a:extLst>
          </p:cNvPr>
          <p:cNvGraphicFramePr>
            <a:graphicFrameLocks noGrp="1"/>
          </p:cNvGraphicFramePr>
          <p:nvPr>
            <p:extLst>
              <p:ext uri="{D42A27DB-BD31-4B8C-83A1-F6EECF244321}">
                <p14:modId xmlns:p14="http://schemas.microsoft.com/office/powerpoint/2010/main" val="2471227062"/>
              </p:ext>
            </p:extLst>
          </p:nvPr>
        </p:nvGraphicFramePr>
        <p:xfrm>
          <a:off x="1857375" y="3158407"/>
          <a:ext cx="8629650" cy="2472690"/>
        </p:xfrm>
        <a:graphic>
          <a:graphicData uri="http://schemas.openxmlformats.org/drawingml/2006/table">
            <a:tbl>
              <a:tblPr/>
              <a:tblGrid>
                <a:gridCol w="4314825">
                  <a:extLst>
                    <a:ext uri="{9D8B030D-6E8A-4147-A177-3AD203B41FA5}">
                      <a16:colId xmlns:a16="http://schemas.microsoft.com/office/drawing/2014/main" val="2270659974"/>
                    </a:ext>
                  </a:extLst>
                </a:gridCol>
                <a:gridCol w="4314825">
                  <a:extLst>
                    <a:ext uri="{9D8B030D-6E8A-4147-A177-3AD203B41FA5}">
                      <a16:colId xmlns:a16="http://schemas.microsoft.com/office/drawing/2014/main" val="847900567"/>
                    </a:ext>
                  </a:extLst>
                </a:gridCol>
              </a:tblGrid>
              <a:tr h="609600">
                <a:tc>
                  <a:txBody>
                    <a:bodyPr/>
                    <a:lstStyle/>
                    <a:p>
                      <a:pPr rtl="0" fontAlgn="t">
                        <a:spcBef>
                          <a:spcPts val="0"/>
                        </a:spcBef>
                        <a:spcAft>
                          <a:spcPts val="0"/>
                        </a:spcAft>
                      </a:pPr>
                      <a:r>
                        <a:rPr lang="en-GB" sz="1800" b="1" i="0" u="none" strike="noStrike">
                          <a:solidFill>
                            <a:srgbClr val="000000"/>
                          </a:solidFill>
                          <a:effectLst/>
                          <a:latin typeface="Franklin Gothic Book" panose="020B0503020102020204" pitchFamily="34" charset="0"/>
                        </a:rPr>
                        <a:t>Pros</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800" b="1" i="0" u="none" strike="noStrike" dirty="0">
                          <a:solidFill>
                            <a:srgbClr val="000000"/>
                          </a:solidFill>
                          <a:effectLst/>
                          <a:latin typeface="Franklin Gothic Book" panose="020B0503020102020204" pitchFamily="34" charset="0"/>
                        </a:rPr>
                        <a:t>Cons</a:t>
                      </a:r>
                      <a:endParaRPr lang="en-GB" dirty="0">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extLst>
                  <a:ext uri="{0D108BD9-81ED-4DB2-BD59-A6C34878D82A}">
                    <a16:rowId xmlns:a16="http://schemas.microsoft.com/office/drawing/2014/main" val="352987960"/>
                  </a:ext>
                </a:extLst>
              </a:tr>
              <a:tr h="609600">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No expert coding skills required [19]</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No unique domain name [20]</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1556156856"/>
                  </a:ext>
                </a:extLst>
              </a:tr>
              <a:tr h="609600">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Cheap and quick to start [19]</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Limited features if you do not pay [20]</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extLst>
                  <a:ext uri="{0D108BD9-81ED-4DB2-BD59-A6C34878D82A}">
                    <a16:rowId xmlns:a16="http://schemas.microsoft.com/office/drawing/2014/main" val="3983105587"/>
                  </a:ext>
                </a:extLst>
              </a:tr>
              <a:tr h="609600">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Easy to make changes [21]</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800" b="0" i="0" u="none" strike="noStrike" dirty="0">
                          <a:solidFill>
                            <a:srgbClr val="000000"/>
                          </a:solidFill>
                          <a:effectLst/>
                          <a:latin typeface="Franklin Gothic Book" panose="020B0503020102020204" pitchFamily="34" charset="0"/>
                        </a:rPr>
                        <a:t>May require unwanted ads to be shown [22]</a:t>
                      </a:r>
                      <a:endParaRPr lang="en-GB" dirty="0">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1384966646"/>
                  </a:ext>
                </a:extLst>
              </a:tr>
            </a:tbl>
          </a:graphicData>
        </a:graphic>
      </p:graphicFrame>
    </p:spTree>
    <p:extLst>
      <p:ext uri="{BB962C8B-B14F-4D97-AF65-F5344CB8AC3E}">
        <p14:creationId xmlns:p14="http://schemas.microsoft.com/office/powerpoint/2010/main" val="3500274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F8A87-33D5-4060-A566-8E1FF77CE1AB}"/>
              </a:ext>
            </a:extLst>
          </p:cNvPr>
          <p:cNvSpPr>
            <a:spLocks noGrp="1"/>
          </p:cNvSpPr>
          <p:nvPr>
            <p:ph type="title"/>
          </p:nvPr>
        </p:nvSpPr>
        <p:spPr/>
        <p:txBody>
          <a:bodyPr/>
          <a:lstStyle/>
          <a:p>
            <a:r>
              <a:rPr lang="en-GB" dirty="0"/>
              <a:t>Template Modifiers</a:t>
            </a:r>
          </a:p>
        </p:txBody>
      </p:sp>
      <p:sp>
        <p:nvSpPr>
          <p:cNvPr id="3" name="Content Placeholder 2">
            <a:extLst>
              <a:ext uri="{FF2B5EF4-FFF2-40B4-BE49-F238E27FC236}">
                <a16:creationId xmlns:a16="http://schemas.microsoft.com/office/drawing/2014/main" id="{4252FE61-B647-4898-9B8B-E286D64FE626}"/>
              </a:ext>
            </a:extLst>
          </p:cNvPr>
          <p:cNvSpPr>
            <a:spLocks noGrp="1"/>
          </p:cNvSpPr>
          <p:nvPr>
            <p:ph idx="1"/>
          </p:nvPr>
        </p:nvSpPr>
        <p:spPr>
          <a:xfrm>
            <a:off x="1371600" y="2286000"/>
            <a:ext cx="9601200" cy="563217"/>
          </a:xfrm>
        </p:spPr>
        <p:txBody>
          <a:bodyPr/>
          <a:lstStyle/>
          <a:p>
            <a:r>
              <a:rPr lang="en-GB" dirty="0"/>
              <a:t>The base of the website is already built and you edit the look of it [15]</a:t>
            </a:r>
          </a:p>
          <a:p>
            <a:endParaRPr lang="en-GB" dirty="0"/>
          </a:p>
        </p:txBody>
      </p:sp>
      <p:graphicFrame>
        <p:nvGraphicFramePr>
          <p:cNvPr id="5" name="Table 4">
            <a:extLst>
              <a:ext uri="{FF2B5EF4-FFF2-40B4-BE49-F238E27FC236}">
                <a16:creationId xmlns:a16="http://schemas.microsoft.com/office/drawing/2014/main" id="{DDFDCC7F-4F5C-4A15-96F5-D81EEAB3F061}"/>
              </a:ext>
            </a:extLst>
          </p:cNvPr>
          <p:cNvGraphicFramePr>
            <a:graphicFrameLocks noGrp="1"/>
          </p:cNvGraphicFramePr>
          <p:nvPr>
            <p:extLst>
              <p:ext uri="{D42A27DB-BD31-4B8C-83A1-F6EECF244321}">
                <p14:modId xmlns:p14="http://schemas.microsoft.com/office/powerpoint/2010/main" val="30679229"/>
              </p:ext>
            </p:extLst>
          </p:nvPr>
        </p:nvGraphicFramePr>
        <p:xfrm>
          <a:off x="1905000" y="3093554"/>
          <a:ext cx="8534400" cy="2628900"/>
        </p:xfrm>
        <a:graphic>
          <a:graphicData uri="http://schemas.openxmlformats.org/drawingml/2006/table">
            <a:tbl>
              <a:tblPr/>
              <a:tblGrid>
                <a:gridCol w="4267200">
                  <a:extLst>
                    <a:ext uri="{9D8B030D-6E8A-4147-A177-3AD203B41FA5}">
                      <a16:colId xmlns:a16="http://schemas.microsoft.com/office/drawing/2014/main" val="2551700916"/>
                    </a:ext>
                  </a:extLst>
                </a:gridCol>
                <a:gridCol w="4267200">
                  <a:extLst>
                    <a:ext uri="{9D8B030D-6E8A-4147-A177-3AD203B41FA5}">
                      <a16:colId xmlns:a16="http://schemas.microsoft.com/office/drawing/2014/main" val="769566913"/>
                    </a:ext>
                  </a:extLst>
                </a:gridCol>
              </a:tblGrid>
              <a:tr h="657225">
                <a:tc>
                  <a:txBody>
                    <a:bodyPr/>
                    <a:lstStyle/>
                    <a:p>
                      <a:pPr rtl="0" fontAlgn="t">
                        <a:spcBef>
                          <a:spcPts val="0"/>
                        </a:spcBef>
                        <a:spcAft>
                          <a:spcPts val="0"/>
                        </a:spcAft>
                      </a:pPr>
                      <a:r>
                        <a:rPr lang="en-GB" sz="1800" b="1" i="0" u="none" strike="noStrike">
                          <a:solidFill>
                            <a:srgbClr val="000000"/>
                          </a:solidFill>
                          <a:effectLst/>
                          <a:latin typeface="Franklin Gothic Book" panose="020B0503020102020204" pitchFamily="34" charset="0"/>
                        </a:rPr>
                        <a:t>Pros</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800" b="1" i="0" u="none" strike="noStrike" dirty="0">
                          <a:solidFill>
                            <a:srgbClr val="000000"/>
                          </a:solidFill>
                          <a:effectLst/>
                          <a:latin typeface="Franklin Gothic Book" panose="020B0503020102020204" pitchFamily="34" charset="0"/>
                        </a:rPr>
                        <a:t>Cons</a:t>
                      </a:r>
                      <a:endParaRPr lang="en-GB" dirty="0">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extLst>
                  <a:ext uri="{0D108BD9-81ED-4DB2-BD59-A6C34878D82A}">
                    <a16:rowId xmlns:a16="http://schemas.microsoft.com/office/drawing/2014/main" val="2015845601"/>
                  </a:ext>
                </a:extLst>
              </a:tr>
              <a:tr h="657225">
                <a:tc>
                  <a:txBody>
                    <a:bodyPr/>
                    <a:lstStyle/>
                    <a:p>
                      <a:pPr rtl="0" fontAlgn="t">
                        <a:spcBef>
                          <a:spcPts val="0"/>
                        </a:spcBef>
                        <a:spcAft>
                          <a:spcPts val="0"/>
                        </a:spcAft>
                      </a:pPr>
                      <a:r>
                        <a:rPr lang="en-GB" sz="1800" b="0" i="0" u="none" strike="noStrike" dirty="0">
                          <a:solidFill>
                            <a:srgbClr val="000000"/>
                          </a:solidFill>
                          <a:effectLst/>
                          <a:latin typeface="Franklin Gothic Book" panose="020B0503020102020204" pitchFamily="34" charset="0"/>
                        </a:rPr>
                        <a:t>A wide variety of templates available [23]</a:t>
                      </a:r>
                      <a:endParaRPr lang="en-GB" dirty="0">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You could end up with many other websites that look like yours [23]</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1194746688"/>
                  </a:ext>
                </a:extLst>
              </a:tr>
              <a:tr h="657225">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What you see is what you get [24]</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Not enhanced to attract search engines [24] </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extLst>
                  <a:ext uri="{0D108BD9-81ED-4DB2-BD59-A6C34878D82A}">
                    <a16:rowId xmlns:a16="http://schemas.microsoft.com/office/drawing/2014/main" val="428054091"/>
                  </a:ext>
                </a:extLst>
              </a:tr>
              <a:tr h="657225">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Can be up and running quickly [25]</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800" b="0" i="0" u="none" strike="noStrike" dirty="0">
                          <a:solidFill>
                            <a:srgbClr val="000000"/>
                          </a:solidFill>
                          <a:effectLst/>
                          <a:latin typeface="Franklin Gothic Book" panose="020B0503020102020204" pitchFamily="34" charset="0"/>
                        </a:rPr>
                        <a:t>Templates can only be customised up to a point [25]</a:t>
                      </a:r>
                      <a:endParaRPr lang="en-GB" dirty="0">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2723012554"/>
                  </a:ext>
                </a:extLst>
              </a:tr>
            </a:tbl>
          </a:graphicData>
        </a:graphic>
      </p:graphicFrame>
    </p:spTree>
    <p:extLst>
      <p:ext uri="{BB962C8B-B14F-4D97-AF65-F5344CB8AC3E}">
        <p14:creationId xmlns:p14="http://schemas.microsoft.com/office/powerpoint/2010/main" val="4198763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49664-8B12-4B75-8080-0ED2962F295F}"/>
              </a:ext>
            </a:extLst>
          </p:cNvPr>
          <p:cNvSpPr>
            <a:spLocks noGrp="1"/>
          </p:cNvSpPr>
          <p:nvPr>
            <p:ph type="title"/>
          </p:nvPr>
        </p:nvSpPr>
        <p:spPr/>
        <p:txBody>
          <a:bodyPr/>
          <a:lstStyle/>
          <a:p>
            <a:r>
              <a:rPr lang="en-GB" dirty="0" err="1"/>
              <a:t>Wordpress</a:t>
            </a:r>
            <a:r>
              <a:rPr lang="en-GB" dirty="0"/>
              <a:t> or a similar CMS</a:t>
            </a:r>
          </a:p>
        </p:txBody>
      </p:sp>
      <p:sp>
        <p:nvSpPr>
          <p:cNvPr id="3" name="Content Placeholder 2">
            <a:extLst>
              <a:ext uri="{FF2B5EF4-FFF2-40B4-BE49-F238E27FC236}">
                <a16:creationId xmlns:a16="http://schemas.microsoft.com/office/drawing/2014/main" id="{5C7D21D7-DDF7-4E11-93A7-F9B51D1AF9E5}"/>
              </a:ext>
            </a:extLst>
          </p:cNvPr>
          <p:cNvSpPr>
            <a:spLocks noGrp="1"/>
          </p:cNvSpPr>
          <p:nvPr>
            <p:ph idx="1"/>
          </p:nvPr>
        </p:nvSpPr>
        <p:spPr>
          <a:xfrm>
            <a:off x="1371600" y="1928192"/>
            <a:ext cx="9601200" cy="894522"/>
          </a:xfrm>
        </p:spPr>
        <p:txBody>
          <a:bodyPr/>
          <a:lstStyle/>
          <a:p>
            <a:r>
              <a:rPr lang="en-GB" dirty="0"/>
              <a:t>A content management system is a tool which allows the user to manage and create content online without needing prior knowledge on website building [26]</a:t>
            </a:r>
          </a:p>
        </p:txBody>
      </p:sp>
      <p:graphicFrame>
        <p:nvGraphicFramePr>
          <p:cNvPr id="5" name="Table 4">
            <a:extLst>
              <a:ext uri="{FF2B5EF4-FFF2-40B4-BE49-F238E27FC236}">
                <a16:creationId xmlns:a16="http://schemas.microsoft.com/office/drawing/2014/main" id="{56E67B9C-F1D4-4E38-95D0-1DD919A07390}"/>
              </a:ext>
            </a:extLst>
          </p:cNvPr>
          <p:cNvGraphicFramePr>
            <a:graphicFrameLocks noGrp="1"/>
          </p:cNvGraphicFramePr>
          <p:nvPr>
            <p:extLst>
              <p:ext uri="{D42A27DB-BD31-4B8C-83A1-F6EECF244321}">
                <p14:modId xmlns:p14="http://schemas.microsoft.com/office/powerpoint/2010/main" val="2235402266"/>
              </p:ext>
            </p:extLst>
          </p:nvPr>
        </p:nvGraphicFramePr>
        <p:xfrm>
          <a:off x="1877667" y="3072765"/>
          <a:ext cx="8801100" cy="3099435"/>
        </p:xfrm>
        <a:graphic>
          <a:graphicData uri="http://schemas.openxmlformats.org/drawingml/2006/table">
            <a:tbl>
              <a:tblPr/>
              <a:tblGrid>
                <a:gridCol w="4400550">
                  <a:extLst>
                    <a:ext uri="{9D8B030D-6E8A-4147-A177-3AD203B41FA5}">
                      <a16:colId xmlns:a16="http://schemas.microsoft.com/office/drawing/2014/main" val="3891114894"/>
                    </a:ext>
                  </a:extLst>
                </a:gridCol>
                <a:gridCol w="4400550">
                  <a:extLst>
                    <a:ext uri="{9D8B030D-6E8A-4147-A177-3AD203B41FA5}">
                      <a16:colId xmlns:a16="http://schemas.microsoft.com/office/drawing/2014/main" val="358487017"/>
                    </a:ext>
                  </a:extLst>
                </a:gridCol>
              </a:tblGrid>
              <a:tr h="619125">
                <a:tc>
                  <a:txBody>
                    <a:bodyPr/>
                    <a:lstStyle/>
                    <a:p>
                      <a:pPr rtl="0" fontAlgn="t">
                        <a:spcBef>
                          <a:spcPts val="0"/>
                        </a:spcBef>
                        <a:spcAft>
                          <a:spcPts val="0"/>
                        </a:spcAft>
                      </a:pPr>
                      <a:r>
                        <a:rPr lang="en-GB" sz="1800" b="1" i="0" u="none" strike="noStrike">
                          <a:solidFill>
                            <a:srgbClr val="000000"/>
                          </a:solidFill>
                          <a:effectLst/>
                          <a:latin typeface="Franklin Gothic Book" panose="020B0503020102020204" pitchFamily="34" charset="0"/>
                        </a:rPr>
                        <a:t>Pros </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800" b="1" i="0" u="none" strike="noStrike" dirty="0">
                          <a:solidFill>
                            <a:srgbClr val="000000"/>
                          </a:solidFill>
                          <a:effectLst/>
                          <a:latin typeface="Franklin Gothic Book" panose="020B0503020102020204" pitchFamily="34" charset="0"/>
                        </a:rPr>
                        <a:t>Cons</a:t>
                      </a:r>
                      <a:endParaRPr lang="en-GB" dirty="0">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extLst>
                  <a:ext uri="{0D108BD9-81ED-4DB2-BD59-A6C34878D82A}">
                    <a16:rowId xmlns:a16="http://schemas.microsoft.com/office/drawing/2014/main" val="2397467160"/>
                  </a:ext>
                </a:extLst>
              </a:tr>
              <a:tr h="619125">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Easy to use with a simple interface [27]</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Needs updates – needs people to be dedicated to make sure it stays updated [27]</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1447835622"/>
                  </a:ext>
                </a:extLst>
              </a:tr>
              <a:tr h="619125">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SEO benefits – Google prefers CMS sites as they solve SEO issues automatically [28]</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E-commerce limitations – Wordpress’ e-commerce plug-ins do not have high functionality compared to others [28]</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extLst>
                  <a:ext uri="{0D108BD9-81ED-4DB2-BD59-A6C34878D82A}">
                    <a16:rowId xmlns:a16="http://schemas.microsoft.com/office/drawing/2014/main" val="4067115801"/>
                  </a:ext>
                </a:extLst>
              </a:tr>
              <a:tr h="619125">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Allows scheduled publishing [29]</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800" b="0" i="0" u="none" strike="noStrike" dirty="0">
                          <a:solidFill>
                            <a:srgbClr val="000000"/>
                          </a:solidFill>
                          <a:effectLst/>
                          <a:latin typeface="Franklin Gothic Book" panose="020B0503020102020204" pitchFamily="34" charset="0"/>
                        </a:rPr>
                        <a:t>Security risks – hackers will find it easier to hack into CMS sites [29]</a:t>
                      </a:r>
                      <a:endParaRPr lang="en-GB" dirty="0">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1568873993"/>
                  </a:ext>
                </a:extLst>
              </a:tr>
            </a:tbl>
          </a:graphicData>
        </a:graphic>
      </p:graphicFrame>
    </p:spTree>
    <p:extLst>
      <p:ext uri="{BB962C8B-B14F-4D97-AF65-F5344CB8AC3E}">
        <p14:creationId xmlns:p14="http://schemas.microsoft.com/office/powerpoint/2010/main" val="3814912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9703A-7DEB-4B3F-9CBA-2506AB214D26}"/>
              </a:ext>
            </a:extLst>
          </p:cNvPr>
          <p:cNvSpPr>
            <a:spLocks noGrp="1"/>
          </p:cNvSpPr>
          <p:nvPr>
            <p:ph type="title"/>
          </p:nvPr>
        </p:nvSpPr>
        <p:spPr/>
        <p:txBody>
          <a:bodyPr/>
          <a:lstStyle/>
          <a:p>
            <a:r>
              <a:rPr lang="en-GB" dirty="0"/>
              <a:t>Hand Coding</a:t>
            </a:r>
          </a:p>
        </p:txBody>
      </p:sp>
      <p:sp>
        <p:nvSpPr>
          <p:cNvPr id="3" name="Content Placeholder 2">
            <a:extLst>
              <a:ext uri="{FF2B5EF4-FFF2-40B4-BE49-F238E27FC236}">
                <a16:creationId xmlns:a16="http://schemas.microsoft.com/office/drawing/2014/main" id="{EA85E829-1032-48A9-98FF-6B9183CB1AF4}"/>
              </a:ext>
            </a:extLst>
          </p:cNvPr>
          <p:cNvSpPr>
            <a:spLocks noGrp="1"/>
          </p:cNvSpPr>
          <p:nvPr>
            <p:ph idx="1"/>
          </p:nvPr>
        </p:nvSpPr>
        <p:spPr>
          <a:xfrm>
            <a:off x="1371600" y="2286000"/>
            <a:ext cx="9601200" cy="602974"/>
          </a:xfrm>
        </p:spPr>
        <p:txBody>
          <a:bodyPr/>
          <a:lstStyle/>
          <a:p>
            <a:r>
              <a:rPr lang="en-GB" dirty="0"/>
              <a:t>Either yourself or an expert hand codes a website to meet your individual needs [30]</a:t>
            </a:r>
          </a:p>
        </p:txBody>
      </p:sp>
      <p:graphicFrame>
        <p:nvGraphicFramePr>
          <p:cNvPr id="4" name="Table 3">
            <a:extLst>
              <a:ext uri="{FF2B5EF4-FFF2-40B4-BE49-F238E27FC236}">
                <a16:creationId xmlns:a16="http://schemas.microsoft.com/office/drawing/2014/main" id="{BBA4E13D-4797-4F54-AC47-F072073B53DD}"/>
              </a:ext>
            </a:extLst>
          </p:cNvPr>
          <p:cNvGraphicFramePr>
            <a:graphicFrameLocks noGrp="1"/>
          </p:cNvGraphicFramePr>
          <p:nvPr>
            <p:extLst>
              <p:ext uri="{D42A27DB-BD31-4B8C-83A1-F6EECF244321}">
                <p14:modId xmlns:p14="http://schemas.microsoft.com/office/powerpoint/2010/main" val="2448198478"/>
              </p:ext>
            </p:extLst>
          </p:nvPr>
        </p:nvGraphicFramePr>
        <p:xfrm>
          <a:off x="1924050" y="3294035"/>
          <a:ext cx="8496300" cy="2386965"/>
        </p:xfrm>
        <a:graphic>
          <a:graphicData uri="http://schemas.openxmlformats.org/drawingml/2006/table">
            <a:tbl>
              <a:tblPr/>
              <a:tblGrid>
                <a:gridCol w="4248150">
                  <a:extLst>
                    <a:ext uri="{9D8B030D-6E8A-4147-A177-3AD203B41FA5}">
                      <a16:colId xmlns:a16="http://schemas.microsoft.com/office/drawing/2014/main" val="2878345763"/>
                    </a:ext>
                  </a:extLst>
                </a:gridCol>
                <a:gridCol w="4248150">
                  <a:extLst>
                    <a:ext uri="{9D8B030D-6E8A-4147-A177-3AD203B41FA5}">
                      <a16:colId xmlns:a16="http://schemas.microsoft.com/office/drawing/2014/main" val="2737059292"/>
                    </a:ext>
                  </a:extLst>
                </a:gridCol>
              </a:tblGrid>
              <a:tr h="581025">
                <a:tc>
                  <a:txBody>
                    <a:bodyPr/>
                    <a:lstStyle/>
                    <a:p>
                      <a:pPr rtl="0" fontAlgn="t">
                        <a:spcBef>
                          <a:spcPts val="0"/>
                        </a:spcBef>
                        <a:spcAft>
                          <a:spcPts val="0"/>
                        </a:spcAft>
                      </a:pPr>
                      <a:r>
                        <a:rPr lang="en-GB" sz="1800" b="1" i="0" u="none" strike="noStrike">
                          <a:solidFill>
                            <a:srgbClr val="000000"/>
                          </a:solidFill>
                          <a:effectLst/>
                          <a:latin typeface="Franklin Gothic Book" panose="020B0503020102020204" pitchFamily="34" charset="0"/>
                        </a:rPr>
                        <a:t>Pros</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800" b="1" i="0" u="none" strike="noStrike" dirty="0">
                          <a:solidFill>
                            <a:srgbClr val="000000"/>
                          </a:solidFill>
                          <a:effectLst/>
                          <a:latin typeface="Franklin Gothic Book" panose="020B0503020102020204" pitchFamily="34" charset="0"/>
                        </a:rPr>
                        <a:t>Cons</a:t>
                      </a:r>
                      <a:endParaRPr lang="en-GB" dirty="0">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extLst>
                  <a:ext uri="{0D108BD9-81ED-4DB2-BD59-A6C34878D82A}">
                    <a16:rowId xmlns:a16="http://schemas.microsoft.com/office/drawing/2014/main" val="2361392124"/>
                  </a:ext>
                </a:extLst>
              </a:tr>
              <a:tr h="581025">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Unique design [31]</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Takes longer to develop [31]</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499790664"/>
                  </a:ext>
                </a:extLst>
              </a:tr>
              <a:tr h="581025">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Higher level of security possible [32]</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More expensive [33]</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extLst>
                  <a:ext uri="{0D108BD9-81ED-4DB2-BD59-A6C34878D82A}">
                    <a16:rowId xmlns:a16="http://schemas.microsoft.com/office/drawing/2014/main" val="2544284233"/>
                  </a:ext>
                </a:extLst>
              </a:tr>
              <a:tr h="581025">
                <a:tc>
                  <a:txBody>
                    <a:bodyPr/>
                    <a:lstStyle/>
                    <a:p>
                      <a:pPr rtl="0" fontAlgn="t">
                        <a:spcBef>
                          <a:spcPts val="0"/>
                        </a:spcBef>
                        <a:spcAft>
                          <a:spcPts val="0"/>
                        </a:spcAft>
                      </a:pPr>
                      <a:r>
                        <a:rPr lang="en-GB" sz="1800" b="0" i="0" u="none" strike="noStrike">
                          <a:solidFill>
                            <a:srgbClr val="000000"/>
                          </a:solidFill>
                          <a:effectLst/>
                          <a:latin typeface="Franklin Gothic Book" panose="020B0503020102020204" pitchFamily="34" charset="0"/>
                        </a:rPr>
                        <a:t>Able to meet your own needs from the start [32]</a:t>
                      </a:r>
                      <a:endParaRPr lang="en-GB">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800" b="0" i="0" u="none" strike="noStrike" dirty="0">
                          <a:solidFill>
                            <a:srgbClr val="000000"/>
                          </a:solidFill>
                          <a:effectLst/>
                          <a:latin typeface="Franklin Gothic Book" panose="020B0503020102020204" pitchFamily="34" charset="0"/>
                        </a:rPr>
                        <a:t>Changes can take time [33]</a:t>
                      </a:r>
                      <a:endParaRPr lang="en-GB" dirty="0">
                        <a:effectLst/>
                      </a:endParaRPr>
                    </a:p>
                  </a:txBody>
                  <a:tcPr marL="95250" marR="95250" marT="47625" marB="47625">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445681909"/>
                  </a:ext>
                </a:extLst>
              </a:tr>
            </a:tbl>
          </a:graphicData>
        </a:graphic>
      </p:graphicFrame>
    </p:spTree>
    <p:extLst>
      <p:ext uri="{BB962C8B-B14F-4D97-AF65-F5344CB8AC3E}">
        <p14:creationId xmlns:p14="http://schemas.microsoft.com/office/powerpoint/2010/main" val="42800286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4267F-01AA-4F02-A0B0-E56ED8B85FC2}"/>
              </a:ext>
            </a:extLst>
          </p:cNvPr>
          <p:cNvSpPr>
            <a:spLocks noGrp="1"/>
          </p:cNvSpPr>
          <p:nvPr>
            <p:ph type="title"/>
          </p:nvPr>
        </p:nvSpPr>
        <p:spPr>
          <a:xfrm>
            <a:off x="1295400" y="263387"/>
            <a:ext cx="9601200" cy="1485900"/>
          </a:xfrm>
        </p:spPr>
        <p:txBody>
          <a:bodyPr>
            <a:normAutofit fontScale="90000"/>
          </a:bodyPr>
          <a:lstStyle/>
          <a:p>
            <a:r>
              <a:rPr lang="en-GB" dirty="0"/>
              <a:t>Evaluation of current responsive web design options</a:t>
            </a:r>
            <a:br>
              <a:rPr lang="en-GB" dirty="0"/>
            </a:br>
            <a:endParaRPr lang="en-GB" dirty="0"/>
          </a:p>
        </p:txBody>
      </p:sp>
      <p:graphicFrame>
        <p:nvGraphicFramePr>
          <p:cNvPr id="4" name="Table 3">
            <a:extLst>
              <a:ext uri="{FF2B5EF4-FFF2-40B4-BE49-F238E27FC236}">
                <a16:creationId xmlns:a16="http://schemas.microsoft.com/office/drawing/2014/main" id="{0220C99B-9A0A-4DD5-AAF7-D761B9C02E1F}"/>
              </a:ext>
            </a:extLst>
          </p:cNvPr>
          <p:cNvGraphicFramePr>
            <a:graphicFrameLocks noGrp="1"/>
          </p:cNvGraphicFramePr>
          <p:nvPr>
            <p:extLst>
              <p:ext uri="{D42A27DB-BD31-4B8C-83A1-F6EECF244321}">
                <p14:modId xmlns:p14="http://schemas.microsoft.com/office/powerpoint/2010/main" val="2192763024"/>
              </p:ext>
            </p:extLst>
          </p:nvPr>
        </p:nvGraphicFramePr>
        <p:xfrm>
          <a:off x="2822713" y="1524000"/>
          <a:ext cx="6546574" cy="5181599"/>
        </p:xfrm>
        <a:graphic>
          <a:graphicData uri="http://schemas.openxmlformats.org/drawingml/2006/table">
            <a:tbl>
              <a:tblPr/>
              <a:tblGrid>
                <a:gridCol w="1251436">
                  <a:extLst>
                    <a:ext uri="{9D8B030D-6E8A-4147-A177-3AD203B41FA5}">
                      <a16:colId xmlns:a16="http://schemas.microsoft.com/office/drawing/2014/main" val="3667273966"/>
                    </a:ext>
                  </a:extLst>
                </a:gridCol>
                <a:gridCol w="899469">
                  <a:extLst>
                    <a:ext uri="{9D8B030D-6E8A-4147-A177-3AD203B41FA5}">
                      <a16:colId xmlns:a16="http://schemas.microsoft.com/office/drawing/2014/main" val="2259108282"/>
                    </a:ext>
                  </a:extLst>
                </a:gridCol>
                <a:gridCol w="1329652">
                  <a:extLst>
                    <a:ext uri="{9D8B030D-6E8A-4147-A177-3AD203B41FA5}">
                      <a16:colId xmlns:a16="http://schemas.microsoft.com/office/drawing/2014/main" val="2458195539"/>
                    </a:ext>
                  </a:extLst>
                </a:gridCol>
                <a:gridCol w="1141935">
                  <a:extLst>
                    <a:ext uri="{9D8B030D-6E8A-4147-A177-3AD203B41FA5}">
                      <a16:colId xmlns:a16="http://schemas.microsoft.com/office/drawing/2014/main" val="444619210"/>
                    </a:ext>
                  </a:extLst>
                </a:gridCol>
                <a:gridCol w="1024613">
                  <a:extLst>
                    <a:ext uri="{9D8B030D-6E8A-4147-A177-3AD203B41FA5}">
                      <a16:colId xmlns:a16="http://schemas.microsoft.com/office/drawing/2014/main" val="2821315513"/>
                    </a:ext>
                  </a:extLst>
                </a:gridCol>
                <a:gridCol w="899469">
                  <a:extLst>
                    <a:ext uri="{9D8B030D-6E8A-4147-A177-3AD203B41FA5}">
                      <a16:colId xmlns:a16="http://schemas.microsoft.com/office/drawing/2014/main" val="671981374"/>
                    </a:ext>
                  </a:extLst>
                </a:gridCol>
              </a:tblGrid>
              <a:tr h="358157">
                <a:tc>
                  <a:txBody>
                    <a:bodyPr/>
                    <a:lstStyle/>
                    <a:p>
                      <a:pPr rtl="0" fontAlgn="t">
                        <a:spcBef>
                          <a:spcPts val="0"/>
                        </a:spcBef>
                        <a:spcAft>
                          <a:spcPts val="0"/>
                        </a:spcAft>
                      </a:pPr>
                      <a:r>
                        <a:rPr lang="en-GB" sz="1100" b="1" i="0" u="none" strike="noStrike">
                          <a:solidFill>
                            <a:srgbClr val="000000"/>
                          </a:solidFill>
                          <a:effectLst/>
                          <a:latin typeface="Franklin Gothic Book" panose="020B0503020102020204" pitchFamily="34" charset="0"/>
                        </a:rPr>
                        <a:t>Criteria</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100" b="1" i="0" u="none" strike="noStrike">
                          <a:solidFill>
                            <a:srgbClr val="000000"/>
                          </a:solidFill>
                          <a:effectLst/>
                          <a:latin typeface="Franklin Gothic Book" panose="020B0503020102020204" pitchFamily="34" charset="0"/>
                        </a:rPr>
                        <a:t>WordPress</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100" b="1" i="0" u="none" strike="noStrike">
                          <a:solidFill>
                            <a:srgbClr val="000000"/>
                          </a:solidFill>
                          <a:effectLst/>
                          <a:latin typeface="Franklin Gothic Book" panose="020B0503020102020204" pitchFamily="34" charset="0"/>
                        </a:rPr>
                        <a:t>Adobe Dreamweaver</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100" b="1" i="0" u="none" strike="noStrike">
                          <a:solidFill>
                            <a:srgbClr val="000000"/>
                          </a:solidFill>
                          <a:effectLst/>
                          <a:latin typeface="Franklin Gothic Book" panose="020B0503020102020204" pitchFamily="34" charset="0"/>
                        </a:rPr>
                        <a:t>Hand coding</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100" b="1" i="0" u="none" strike="noStrike">
                          <a:solidFill>
                            <a:srgbClr val="000000"/>
                          </a:solidFill>
                          <a:effectLst/>
                          <a:latin typeface="Franklin Gothic Book" panose="020B0503020102020204" pitchFamily="34" charset="0"/>
                        </a:rPr>
                        <a:t>Wix</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100" b="1" i="0" u="none" strike="noStrike">
                          <a:solidFill>
                            <a:srgbClr val="000000"/>
                          </a:solidFill>
                          <a:effectLst/>
                          <a:latin typeface="Franklin Gothic Book" panose="020B0503020102020204" pitchFamily="34" charset="0"/>
                        </a:rPr>
                        <a:t>GoDaddy</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extLst>
                  <a:ext uri="{0D108BD9-81ED-4DB2-BD59-A6C34878D82A}">
                    <a16:rowId xmlns:a16="http://schemas.microsoft.com/office/drawing/2014/main" val="2735459091"/>
                  </a:ext>
                </a:extLst>
              </a:tr>
              <a:tr h="562820">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Professional layout and design</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4</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5</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5</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4</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 4</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1947770870"/>
                  </a:ext>
                </a:extLst>
              </a:tr>
              <a:tr h="528710">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Responsive to mobile devices</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4</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4</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3</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5</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 4</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extLst>
                  <a:ext uri="{0D108BD9-81ED-4DB2-BD59-A6C34878D82A}">
                    <a16:rowId xmlns:a16="http://schemas.microsoft.com/office/drawing/2014/main" val="5697484"/>
                  </a:ext>
                </a:extLst>
              </a:tr>
              <a:tr h="298465">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Blog integration</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4</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3</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3</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4</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dirty="0">
                          <a:solidFill>
                            <a:srgbClr val="000000"/>
                          </a:solidFill>
                          <a:effectLst/>
                          <a:latin typeface="Franklin Gothic Book" panose="020B0503020102020204" pitchFamily="34" charset="0"/>
                        </a:rPr>
                        <a:t> 3</a:t>
                      </a:r>
                      <a:endParaRPr lang="en-GB" sz="1100" dirty="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1022241736"/>
                  </a:ext>
                </a:extLst>
              </a:tr>
              <a:tr h="409323">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E-commerce integration</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2</a:t>
                      </a:r>
                      <a:endParaRPr lang="en-GB" sz="1100">
                        <a:effectLst/>
                      </a:endParaRPr>
                    </a:p>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 </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2</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dirty="0">
                          <a:solidFill>
                            <a:srgbClr val="000000"/>
                          </a:solidFill>
                          <a:effectLst/>
                          <a:latin typeface="Franklin Gothic Book" panose="020B0503020102020204" pitchFamily="34" charset="0"/>
                        </a:rPr>
                        <a:t>3</a:t>
                      </a:r>
                      <a:endParaRPr lang="en-GB" sz="1100" dirty="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3</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3</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extLst>
                  <a:ext uri="{0D108BD9-81ED-4DB2-BD59-A6C34878D82A}">
                    <a16:rowId xmlns:a16="http://schemas.microsoft.com/office/drawing/2014/main" val="821359784"/>
                  </a:ext>
                </a:extLst>
              </a:tr>
              <a:tr h="409323">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E-mail marketing integration </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 3</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2</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4</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3</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3</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302276766"/>
                  </a:ext>
                </a:extLst>
              </a:tr>
              <a:tr h="750427">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Allow non-technical personnel access to update the site via a GUI.</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Source Sans Pro"/>
                        </a:rPr>
                        <a:t>3</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Source Sans Pro"/>
                        </a:rPr>
                        <a:t>4</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Source Sans Pro"/>
                        </a:rPr>
                        <a:t>4</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Source Sans Pro"/>
                        </a:rPr>
                        <a:t>4</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Source Sans Pro"/>
                        </a:rPr>
                        <a:t>2</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extLst>
                  <a:ext uri="{0D108BD9-81ED-4DB2-BD59-A6C34878D82A}">
                    <a16:rowId xmlns:a16="http://schemas.microsoft.com/office/drawing/2014/main" val="1759198616"/>
                  </a:ext>
                </a:extLst>
              </a:tr>
              <a:tr h="736783">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No hosting maintenance required.</a:t>
                      </a:r>
                      <a:endParaRPr lang="en-GB" sz="1100">
                        <a:effectLst/>
                      </a:endParaRPr>
                    </a:p>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 </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Source Sans Pro"/>
                        </a:rPr>
                        <a:t>4</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Source Sans Pro"/>
                        </a:rPr>
                        <a:t>2</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Source Sans Pro"/>
                        </a:rPr>
                        <a:t>3</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Source Sans Pro"/>
                        </a:rPr>
                        <a:t>4</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Source Sans Pro"/>
                        </a:rPr>
                        <a:t>3</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563945766"/>
                  </a:ext>
                </a:extLst>
              </a:tr>
              <a:tr h="573054">
                <a:tc>
                  <a:txBody>
                    <a:bodyPr/>
                    <a:lstStyle/>
                    <a:p>
                      <a:pPr rtl="0" fontAlgn="t">
                        <a:spcBef>
                          <a:spcPts val="0"/>
                        </a:spcBef>
                        <a:spcAft>
                          <a:spcPts val="0"/>
                        </a:spcAft>
                      </a:pPr>
                      <a:r>
                        <a:rPr lang="en-GB" sz="1100" b="0" i="0" u="none" strike="noStrike">
                          <a:solidFill>
                            <a:srgbClr val="000000"/>
                          </a:solidFill>
                          <a:effectLst/>
                          <a:latin typeface="Franklin Gothic Book" panose="020B0503020102020204" pitchFamily="34" charset="0"/>
                        </a:rPr>
                        <a:t>As reasonable as possible (suitable for SMEs).</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Source Sans Pro"/>
                        </a:rPr>
                        <a:t>4</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Source Sans Pro"/>
                        </a:rPr>
                        <a:t>3</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Source Sans Pro"/>
                        </a:rPr>
                        <a:t>4</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Source Sans Pro"/>
                        </a:rPr>
                        <a:t>4</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100" b="0" i="0" u="none" strike="noStrike">
                          <a:solidFill>
                            <a:srgbClr val="000000"/>
                          </a:solidFill>
                          <a:effectLst/>
                          <a:latin typeface="Source Sans Pro"/>
                        </a:rPr>
                        <a:t>3</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extLst>
                  <a:ext uri="{0D108BD9-81ED-4DB2-BD59-A6C34878D82A}">
                    <a16:rowId xmlns:a16="http://schemas.microsoft.com/office/drawing/2014/main" val="1508076573"/>
                  </a:ext>
                </a:extLst>
              </a:tr>
              <a:tr h="407918">
                <a:tc>
                  <a:txBody>
                    <a:bodyPr/>
                    <a:lstStyle/>
                    <a:p>
                      <a:pPr rtl="0" fontAlgn="t">
                        <a:spcBef>
                          <a:spcPts val="0"/>
                        </a:spcBef>
                        <a:spcAft>
                          <a:spcPts val="0"/>
                        </a:spcAft>
                      </a:pPr>
                      <a:r>
                        <a:rPr lang="en-GB" sz="1100" b="0" i="0" u="none" strike="noStrike">
                          <a:solidFill>
                            <a:srgbClr val="000000"/>
                          </a:solidFill>
                          <a:effectLst/>
                          <a:latin typeface="Source Sans Pro"/>
                        </a:rPr>
                        <a:t>Total</a:t>
                      </a:r>
                      <a:endParaRPr lang="en-GB" sz="1100">
                        <a:effectLst/>
                      </a:endParaRPr>
                    </a:p>
                  </a:txBody>
                  <a:tcPr marL="41193" marR="41193" marT="28246" marB="2824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Source Sans Pro"/>
                        </a:rPr>
                        <a:t>28</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Source Sans Pro"/>
                        </a:rPr>
                        <a:t>25</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Source Sans Pro"/>
                        </a:rPr>
                        <a:t>29</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a:solidFill>
                            <a:srgbClr val="000000"/>
                          </a:solidFill>
                          <a:effectLst/>
                          <a:latin typeface="Source Sans Pro"/>
                        </a:rPr>
                        <a:t>31</a:t>
                      </a:r>
                      <a:endParaRPr lang="en-GB" sz="110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100" b="0" i="0" u="none" strike="noStrike" dirty="0">
                          <a:solidFill>
                            <a:srgbClr val="000000"/>
                          </a:solidFill>
                          <a:effectLst/>
                          <a:latin typeface="Source Sans Pro"/>
                        </a:rPr>
                        <a:t>25</a:t>
                      </a:r>
                      <a:endParaRPr lang="en-GB" sz="1100" dirty="0">
                        <a:effectLst/>
                      </a:endParaRPr>
                    </a:p>
                  </a:txBody>
                  <a:tcPr marL="58847" marR="58847" marT="29423" marB="29423">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205283573"/>
                  </a:ext>
                </a:extLst>
              </a:tr>
            </a:tbl>
          </a:graphicData>
        </a:graphic>
      </p:graphicFrame>
    </p:spTree>
    <p:extLst>
      <p:ext uri="{BB962C8B-B14F-4D97-AF65-F5344CB8AC3E}">
        <p14:creationId xmlns:p14="http://schemas.microsoft.com/office/powerpoint/2010/main" val="765355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8D4C8-70F6-4EBA-8AF3-9EEBD451CEEF}"/>
              </a:ext>
            </a:extLst>
          </p:cNvPr>
          <p:cNvSpPr>
            <a:spLocks noGrp="1"/>
          </p:cNvSpPr>
          <p:nvPr>
            <p:ph type="title"/>
          </p:nvPr>
        </p:nvSpPr>
        <p:spPr/>
        <p:txBody>
          <a:bodyPr/>
          <a:lstStyle/>
          <a:p>
            <a:r>
              <a:rPr lang="en-GB" dirty="0"/>
              <a:t>Final design recommendation</a:t>
            </a:r>
          </a:p>
        </p:txBody>
      </p:sp>
      <p:sp>
        <p:nvSpPr>
          <p:cNvPr id="3" name="Content Placeholder 2">
            <a:extLst>
              <a:ext uri="{FF2B5EF4-FFF2-40B4-BE49-F238E27FC236}">
                <a16:creationId xmlns:a16="http://schemas.microsoft.com/office/drawing/2014/main" id="{27F6CBA9-FF2A-4762-8596-CDBF14E9916C}"/>
              </a:ext>
            </a:extLst>
          </p:cNvPr>
          <p:cNvSpPr>
            <a:spLocks noGrp="1"/>
          </p:cNvSpPr>
          <p:nvPr>
            <p:ph idx="1"/>
          </p:nvPr>
        </p:nvSpPr>
        <p:spPr/>
        <p:txBody>
          <a:bodyPr/>
          <a:lstStyle/>
          <a:p>
            <a:pPr fontAlgn="base"/>
            <a:r>
              <a:rPr lang="en-GB" dirty="0"/>
              <a:t>I would recommend a free website builder such as </a:t>
            </a:r>
            <a:r>
              <a:rPr lang="en-GB" dirty="0" err="1"/>
              <a:t>Wix</a:t>
            </a:r>
            <a:r>
              <a:rPr lang="en-GB" dirty="0"/>
              <a:t> to start with for a responsive website as you can choose to pay later depending on what you require</a:t>
            </a:r>
          </a:p>
          <a:p>
            <a:pPr fontAlgn="base"/>
            <a:r>
              <a:rPr lang="en-GB" dirty="0"/>
              <a:t>It provides many templates and means you have a quick start up for your business so you are able to advertise your business as soon as possible</a:t>
            </a:r>
          </a:p>
          <a:p>
            <a:pPr fontAlgn="base"/>
            <a:r>
              <a:rPr lang="en-GB" dirty="0"/>
              <a:t>I will demonstrate how this works by creating a website of my own</a:t>
            </a:r>
          </a:p>
          <a:p>
            <a:pPr marL="0" indent="0">
              <a:buNone/>
            </a:pPr>
            <a:endParaRPr lang="en-GB" dirty="0"/>
          </a:p>
        </p:txBody>
      </p:sp>
    </p:spTree>
    <p:extLst>
      <p:ext uri="{BB962C8B-B14F-4D97-AF65-F5344CB8AC3E}">
        <p14:creationId xmlns:p14="http://schemas.microsoft.com/office/powerpoint/2010/main" val="1160293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9C8D0-D32A-449F-8D9E-F162B9182ACB}"/>
              </a:ext>
            </a:extLst>
          </p:cNvPr>
          <p:cNvSpPr>
            <a:spLocks noGrp="1"/>
          </p:cNvSpPr>
          <p:nvPr>
            <p:ph type="title"/>
          </p:nvPr>
        </p:nvSpPr>
        <p:spPr/>
        <p:txBody>
          <a:bodyPr/>
          <a:lstStyle/>
          <a:p>
            <a:r>
              <a:rPr lang="en-GB" dirty="0"/>
              <a:t>My website</a:t>
            </a:r>
          </a:p>
        </p:txBody>
      </p:sp>
      <p:sp>
        <p:nvSpPr>
          <p:cNvPr id="3" name="Content Placeholder 2">
            <a:extLst>
              <a:ext uri="{FF2B5EF4-FFF2-40B4-BE49-F238E27FC236}">
                <a16:creationId xmlns:a16="http://schemas.microsoft.com/office/drawing/2014/main" id="{879402C5-DC86-4FC7-977B-0CC0F627C29B}"/>
              </a:ext>
            </a:extLst>
          </p:cNvPr>
          <p:cNvSpPr>
            <a:spLocks noGrp="1"/>
          </p:cNvSpPr>
          <p:nvPr>
            <p:ph idx="1"/>
          </p:nvPr>
        </p:nvSpPr>
        <p:spPr/>
        <p:txBody>
          <a:bodyPr/>
          <a:lstStyle/>
          <a:p>
            <a:pPr fontAlgn="base"/>
            <a:r>
              <a:rPr lang="en-GB" dirty="0"/>
              <a:t>I have chosen to create a website about myself as an online resume</a:t>
            </a:r>
          </a:p>
          <a:p>
            <a:pPr fontAlgn="base"/>
            <a:r>
              <a:rPr lang="en-GB" dirty="0"/>
              <a:t>The following are screenshots of my website and web design principles and guidelines considerations</a:t>
            </a:r>
          </a:p>
          <a:p>
            <a:endParaRPr lang="en-GB" dirty="0"/>
          </a:p>
        </p:txBody>
      </p:sp>
    </p:spTree>
    <p:extLst>
      <p:ext uri="{BB962C8B-B14F-4D97-AF65-F5344CB8AC3E}">
        <p14:creationId xmlns:p14="http://schemas.microsoft.com/office/powerpoint/2010/main" val="12556015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BA088-D954-47AA-AC79-10442C3B8EF5}"/>
              </a:ext>
            </a:extLst>
          </p:cNvPr>
          <p:cNvSpPr>
            <a:spLocks noGrp="1"/>
          </p:cNvSpPr>
          <p:nvPr>
            <p:ph type="title"/>
          </p:nvPr>
        </p:nvSpPr>
        <p:spPr/>
        <p:txBody>
          <a:bodyPr>
            <a:normAutofit fontScale="90000"/>
          </a:bodyPr>
          <a:lstStyle/>
          <a:p>
            <a:r>
              <a:rPr lang="en-GB" dirty="0"/>
              <a:t>Home Page</a:t>
            </a:r>
            <a:br>
              <a:rPr lang="en-GB" dirty="0"/>
            </a:br>
            <a:br>
              <a:rPr lang="en-GB" dirty="0"/>
            </a:br>
            <a:endParaRPr lang="en-GB" dirty="0"/>
          </a:p>
        </p:txBody>
      </p:sp>
      <p:pic>
        <p:nvPicPr>
          <p:cNvPr id="6146" name="Picture 2" descr="https://lh6.googleusercontent.com/NwkpHzxmZlmYwvndmTS3KdP8SLMSd5wlTN_--1i7PYRqQDCK-VQCSdOX09PbUUKn85_qdaCsNQrNO4KXoOwc738lsapS_H3UHwTr2CFZVkFX1btxsQrlU6R1fBuYOxR5yd4YrFbP40Zdu5MFzg">
            <a:extLst>
              <a:ext uri="{FF2B5EF4-FFF2-40B4-BE49-F238E27FC236}">
                <a16:creationId xmlns:a16="http://schemas.microsoft.com/office/drawing/2014/main" id="{01D51FE7-ABBF-4112-A2AB-8BCBAD809D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509639"/>
            <a:ext cx="7648135" cy="347651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lh4.googleusercontent.com/L0RlRtetgxONZnqBS3fV9ngqbS2CXbpGRoOosjKjvDFPjVgzqrmsZFItY_S0g5jAL4FpPcf2UWNN9lQkAkvFxtOvBE_wL64_xY_OZULHI4U0BnEMxfImEAD6S3_MX7K-AkQDzszskH9JdnOiyA">
            <a:extLst>
              <a:ext uri="{FF2B5EF4-FFF2-40B4-BE49-F238E27FC236}">
                <a16:creationId xmlns:a16="http://schemas.microsoft.com/office/drawing/2014/main" id="{6C0C784A-9C84-4E47-BCB2-A9E3948255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9120" y="3294406"/>
            <a:ext cx="7535594" cy="3031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2606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2CE24-4F4D-4FA6-BC44-01CDFBC84F14}"/>
              </a:ext>
            </a:extLst>
          </p:cNvPr>
          <p:cNvSpPr>
            <a:spLocks noGrp="1"/>
          </p:cNvSpPr>
          <p:nvPr>
            <p:ph type="title"/>
          </p:nvPr>
        </p:nvSpPr>
        <p:spPr/>
        <p:txBody>
          <a:bodyPr/>
          <a:lstStyle/>
          <a:p>
            <a:r>
              <a:rPr lang="en-GB" dirty="0"/>
              <a:t>Home Page cont.</a:t>
            </a:r>
          </a:p>
        </p:txBody>
      </p:sp>
      <p:pic>
        <p:nvPicPr>
          <p:cNvPr id="7170" name="Picture 2" descr="https://lh3.googleusercontent.com/iXpH3CgdZhKyeYV9cuBHHXpCka_H89UHEoczEFBkdK_8o72GKfPvVll0Ci_z8WihxbOnN49556Q119X7kS5rYfeqr19xsIR41sKwp8YF1ZzsLMDgyrpKTESdGWI_E0jA2EUX9vuba-2NweKpeA">
            <a:extLst>
              <a:ext uri="{FF2B5EF4-FFF2-40B4-BE49-F238E27FC236}">
                <a16:creationId xmlns:a16="http://schemas.microsoft.com/office/drawing/2014/main" id="{EAEEF43A-368A-4A8A-8249-21B4E873D6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1020" y="1677469"/>
            <a:ext cx="6973294" cy="249694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s://lh5.googleusercontent.com/9V_ai2OKDngERxkTSH08kEWpvxEKfe7l3ofAPYBqyi-iPyEmbuvsSRJ_FUAQtFlcWAUKR46aaAzQ9GT5xr-kprnz7ASo61JPSpYtRxzHV1LFpdEvnFqc6_o9PKAl88vw5HBJ00gwxgoNfvm4rw">
            <a:extLst>
              <a:ext uri="{FF2B5EF4-FFF2-40B4-BE49-F238E27FC236}">
                <a16:creationId xmlns:a16="http://schemas.microsoft.com/office/drawing/2014/main" id="{3FAB86EE-5FFA-4372-BC99-5C4F359220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3820151"/>
            <a:ext cx="7354957" cy="2720759"/>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s://lh4.googleusercontent.com/mFx4u54bXGSz1tCNLqyAG0HDMmbrwECqoryCkvfLabnxM0H8mASMokIOofhjd0NAN4VLu5uSVqjbOly6B0tnXEbFKBJwFmLDyE6jSZuTUkxCmKTQaQBEfx0qOhTeScJpVm1fW_w6m54dNasRgA">
            <a:extLst>
              <a:ext uri="{FF2B5EF4-FFF2-40B4-BE49-F238E27FC236}">
                <a16:creationId xmlns:a16="http://schemas.microsoft.com/office/drawing/2014/main" id="{FC5DE5C1-18A5-4457-9FA6-C7D60C99E5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51778" y="2189353"/>
            <a:ext cx="6841439" cy="2496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5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AC35B-5DC2-4405-B367-81BE176C0DAC}"/>
              </a:ext>
            </a:extLst>
          </p:cNvPr>
          <p:cNvSpPr>
            <a:spLocks noGrp="1"/>
          </p:cNvSpPr>
          <p:nvPr>
            <p:ph type="title"/>
          </p:nvPr>
        </p:nvSpPr>
        <p:spPr/>
        <p:txBody>
          <a:bodyPr/>
          <a:lstStyle/>
          <a:p>
            <a:r>
              <a:rPr lang="en-GB" dirty="0"/>
              <a:t>Home Page cont.</a:t>
            </a:r>
          </a:p>
        </p:txBody>
      </p:sp>
      <p:pic>
        <p:nvPicPr>
          <p:cNvPr id="8194" name="Picture 2" descr="https://lh3.googleusercontent.com/W_in3oyC5BVq2ugIQHMtmIpmzxMN8aD3dbA1tr8SSjbEvCUzr_ZA3ikYUnof3xn5-2agoHzSSx_5wJPkjul1ZMC5zw_Cu2wlFkUhG7sY13hj3JXXt69uwOP7YKHFSetCXprk3_oaGx3KffYMdw">
            <a:extLst>
              <a:ext uri="{FF2B5EF4-FFF2-40B4-BE49-F238E27FC236}">
                <a16:creationId xmlns:a16="http://schemas.microsoft.com/office/drawing/2014/main" id="{1DBF1E2F-9B69-4E09-BCCE-209BE6C2E5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1169" y="1696540"/>
            <a:ext cx="8060641" cy="4475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832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EFAF0-7473-45F3-974E-875EECB95458}"/>
              </a:ext>
            </a:extLst>
          </p:cNvPr>
          <p:cNvSpPr>
            <a:spLocks noGrp="1"/>
          </p:cNvSpPr>
          <p:nvPr>
            <p:ph type="title"/>
          </p:nvPr>
        </p:nvSpPr>
        <p:spPr/>
        <p:txBody>
          <a:bodyPr/>
          <a:lstStyle/>
          <a:p>
            <a:r>
              <a:rPr lang="en-GB" dirty="0"/>
              <a:t>Home Page cont.</a:t>
            </a:r>
          </a:p>
        </p:txBody>
      </p:sp>
      <p:pic>
        <p:nvPicPr>
          <p:cNvPr id="9218" name="Picture 2" descr="https://lh6.googleusercontent.com/io-npJQwhk2MMXcC3ozp5KUazYxL06Kd5gR4TPbRPc1VAeegKK2Q4x4Z7YYP-cyaimfiTZgeusnMWRk0qa98c4rU7a4ljvMFPTxhWrNxmayHxRaznva4TQwpv6iThc3UtSvN_9n8VY9YJVwDOA">
            <a:extLst>
              <a:ext uri="{FF2B5EF4-FFF2-40B4-BE49-F238E27FC236}">
                <a16:creationId xmlns:a16="http://schemas.microsoft.com/office/drawing/2014/main" id="{890622DE-4AFD-46C2-A668-04BE7CC266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825219"/>
            <a:ext cx="10011508" cy="3846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56539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E2CD1-93AA-440D-A739-EEBFA41FC133}"/>
              </a:ext>
            </a:extLst>
          </p:cNvPr>
          <p:cNvSpPr>
            <a:spLocks noGrp="1"/>
          </p:cNvSpPr>
          <p:nvPr>
            <p:ph type="title"/>
          </p:nvPr>
        </p:nvSpPr>
        <p:spPr/>
        <p:txBody>
          <a:bodyPr/>
          <a:lstStyle/>
          <a:p>
            <a:r>
              <a:rPr lang="en-GB" dirty="0"/>
              <a:t>Blog</a:t>
            </a:r>
          </a:p>
        </p:txBody>
      </p:sp>
      <p:pic>
        <p:nvPicPr>
          <p:cNvPr id="10242" name="Picture 2" descr="https://lh3.googleusercontent.com/LV81cqcZWb26ibswGSc73i90Vpw0iS0_IkQdM9nKcq7E5jVaWOQLTfGdBDm8GTlnPsyigd5wI9EPL4chfe1HJdztBxjBsOQD3S-YczQ7FhG85QsTv1P32BgYkHNogXEHD6s4Q0ZiwOfS0jBanA">
            <a:extLst>
              <a:ext uri="{FF2B5EF4-FFF2-40B4-BE49-F238E27FC236}">
                <a16:creationId xmlns:a16="http://schemas.microsoft.com/office/drawing/2014/main" id="{FB429091-378A-41F8-ABFF-A776E0BCCF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467506"/>
            <a:ext cx="7905310" cy="370317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s://lh5.googleusercontent.com/RzagtsLlrN3ZWAVyATgLPfYQAMdIkT3Bub0hOwScluAtPD3LWoTB9pdGZ4l-j3OYgyUBCfjMWyzToZuA0Vsgd-DRyuktL99ZQq89TUgD_YMEpjRfiIx_OiTfQFft4agcIZWxy3MzWjc_TiQ0vQ">
            <a:extLst>
              <a:ext uri="{FF2B5EF4-FFF2-40B4-BE49-F238E27FC236}">
                <a16:creationId xmlns:a16="http://schemas.microsoft.com/office/drawing/2014/main" id="{A2B43C1E-B6F4-4473-A5BE-E6F02CCC89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0135" y="3505124"/>
            <a:ext cx="7310511" cy="3184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63062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306DA-BC93-4FB1-866E-3F6E8584A1B4}"/>
              </a:ext>
            </a:extLst>
          </p:cNvPr>
          <p:cNvSpPr>
            <a:spLocks noGrp="1"/>
          </p:cNvSpPr>
          <p:nvPr>
            <p:ph type="title"/>
          </p:nvPr>
        </p:nvSpPr>
        <p:spPr/>
        <p:txBody>
          <a:bodyPr/>
          <a:lstStyle/>
          <a:p>
            <a:r>
              <a:rPr lang="en-GB" dirty="0"/>
              <a:t>Members</a:t>
            </a:r>
          </a:p>
        </p:txBody>
      </p:sp>
      <p:pic>
        <p:nvPicPr>
          <p:cNvPr id="11266" name="Picture 2" descr="https://lh4.googleusercontent.com/UnwxiG9AogHyplU7_E7ZNk2C7pBc5tVBHmkCZ2Ldul-D8_8rd_C6DevjkhQVLAvlKfodt3a1bQB2j8dT5cCOoNs72L7fJZAbqlKoxvnukSx-6Z1KJPMbStLRgDPWF_MRJK6uzOUnQXHXUrQMOQ">
            <a:extLst>
              <a:ext uri="{FF2B5EF4-FFF2-40B4-BE49-F238E27FC236}">
                <a16:creationId xmlns:a16="http://schemas.microsoft.com/office/drawing/2014/main" id="{D5342305-4A76-49D0-BCED-9AAAF20AB0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31662"/>
            <a:ext cx="9828628" cy="4360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47804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B65DE-596E-45D3-8B06-6F158D3E280A}"/>
              </a:ext>
            </a:extLst>
          </p:cNvPr>
          <p:cNvSpPr>
            <a:spLocks noGrp="1"/>
          </p:cNvSpPr>
          <p:nvPr>
            <p:ph type="title"/>
          </p:nvPr>
        </p:nvSpPr>
        <p:spPr/>
        <p:txBody>
          <a:bodyPr/>
          <a:lstStyle/>
          <a:p>
            <a:r>
              <a:rPr lang="en-GB" dirty="0"/>
              <a:t>Photo Gallery</a:t>
            </a:r>
          </a:p>
        </p:txBody>
      </p:sp>
      <p:pic>
        <p:nvPicPr>
          <p:cNvPr id="12290" name="Picture 2" descr="https://lh4.googleusercontent.com/ckwHqeEboNUot6iCJnIuscpZQYGhD5uNB6JHA5sb4Nf2jWTAAF6sxYnMadINFeVCqL1sJjiIY9g-knFcAVrUSwOaIG4FNl9ArD5OmW8aSqWKZUMqa6-Zv96YvrPmtnSn59lb2lfFG3icFVq8gQ">
            <a:extLst>
              <a:ext uri="{FF2B5EF4-FFF2-40B4-BE49-F238E27FC236}">
                <a16:creationId xmlns:a16="http://schemas.microsoft.com/office/drawing/2014/main" id="{F826FC5B-ADFB-4BE4-8A43-F18F6EABB2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14449"/>
            <a:ext cx="10077450" cy="4294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3236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83587-32AE-49A6-8783-2988C4955ED3}"/>
              </a:ext>
            </a:extLst>
          </p:cNvPr>
          <p:cNvSpPr>
            <a:spLocks noGrp="1"/>
          </p:cNvSpPr>
          <p:nvPr>
            <p:ph type="title"/>
          </p:nvPr>
        </p:nvSpPr>
        <p:spPr/>
        <p:txBody>
          <a:bodyPr/>
          <a:lstStyle/>
          <a:p>
            <a:r>
              <a:rPr lang="en-GB" dirty="0"/>
              <a:t>Vlogs</a:t>
            </a:r>
          </a:p>
        </p:txBody>
      </p:sp>
      <p:pic>
        <p:nvPicPr>
          <p:cNvPr id="13314" name="Picture 2" descr="https://lh6.googleusercontent.com/QAn73J8fDHUpYSg4cLa3S9R_5hcBZBRUFQ5IN3K1lQvvInAiz9vuQBgP_eRkhgTbsEfjiO5RsAM7t-tFENCYs7pTnRakxAoM6urteLs1osQvyhnSoErPdtrnB9CvSBNsmi1RAEYB9GmaOpLi_Q">
            <a:extLst>
              <a:ext uri="{FF2B5EF4-FFF2-40B4-BE49-F238E27FC236}">
                <a16:creationId xmlns:a16="http://schemas.microsoft.com/office/drawing/2014/main" id="{093A5886-F8DE-4563-A4FF-16C3105DE39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769" r="28192"/>
          <a:stretch/>
        </p:blipFill>
        <p:spPr bwMode="auto">
          <a:xfrm>
            <a:off x="3048000" y="1882868"/>
            <a:ext cx="6453809" cy="3880793"/>
          </a:xfrm>
          <a:prstGeom prst="rect">
            <a:avLst/>
          </a:prstGeom>
          <a:noFill/>
          <a:extLst>
            <a:ext uri="{909E8E84-426E-40DD-AFC4-6F175D3DCCD1}">
              <a14:hiddenFill xmlns:a14="http://schemas.microsoft.com/office/drawing/2010/main">
                <a:solidFill>
                  <a:srgbClr val="FFFFFF"/>
                </a:solidFill>
              </a14:hiddenFill>
            </a:ext>
          </a:extLst>
        </p:spPr>
      </p:pic>
      <p:pic>
        <p:nvPicPr>
          <p:cNvPr id="4" name="beach">
            <a:hlinkClick r:id="" action="ppaction://media"/>
            <a:extLst>
              <a:ext uri="{FF2B5EF4-FFF2-40B4-BE49-F238E27FC236}">
                <a16:creationId xmlns:a16="http://schemas.microsoft.com/office/drawing/2014/main" id="{DDCE77FC-27BE-4396-8C5F-A8F9D4E102B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25236" t="-1840" r="19026" b="1"/>
          <a:stretch/>
        </p:blipFill>
        <p:spPr>
          <a:xfrm>
            <a:off x="3604591" y="2981739"/>
            <a:ext cx="2199861" cy="2259172"/>
          </a:xfrm>
          <a:prstGeom prst="rect">
            <a:avLst/>
          </a:prstGeom>
        </p:spPr>
      </p:pic>
    </p:spTree>
    <p:extLst>
      <p:ext uri="{BB962C8B-B14F-4D97-AF65-F5344CB8AC3E}">
        <p14:creationId xmlns:p14="http://schemas.microsoft.com/office/powerpoint/2010/main" val="2841856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7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B6E69-7A32-4FB4-A4CC-ECC31FF8B632}"/>
              </a:ext>
            </a:extLst>
          </p:cNvPr>
          <p:cNvSpPr>
            <a:spLocks noGrp="1"/>
          </p:cNvSpPr>
          <p:nvPr>
            <p:ph type="title"/>
          </p:nvPr>
        </p:nvSpPr>
        <p:spPr/>
        <p:txBody>
          <a:bodyPr>
            <a:normAutofit/>
          </a:bodyPr>
          <a:lstStyle/>
          <a:p>
            <a:r>
              <a:rPr lang="en-GB" dirty="0"/>
              <a:t>Added alt text to images</a:t>
            </a:r>
          </a:p>
        </p:txBody>
      </p:sp>
      <p:pic>
        <p:nvPicPr>
          <p:cNvPr id="14338" name="Picture 2" descr="https://lh4.googleusercontent.com/OU_KpZkuBV7QDp2wBvnBg-BuZ45Q_jv7qYVhU5jvZWXH9d0cmgqcz_5JlRCprQr8zSRH_jJ5k0Z5J9EY5a1yl8DjQCk9jyQZyCkPfP7txwhiJJv3L38Buxaa5stftArD1RmXPFGe3JBoQXygBQ">
            <a:extLst>
              <a:ext uri="{FF2B5EF4-FFF2-40B4-BE49-F238E27FC236}">
                <a16:creationId xmlns:a16="http://schemas.microsoft.com/office/drawing/2014/main" id="{22EE13B1-69C3-49A8-B3E5-26BBA2716B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512" y="1704975"/>
            <a:ext cx="4905375" cy="4467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6760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F6639-C24F-485F-918B-F736F32D83B0}"/>
              </a:ext>
            </a:extLst>
          </p:cNvPr>
          <p:cNvSpPr>
            <a:spLocks noGrp="1"/>
          </p:cNvSpPr>
          <p:nvPr>
            <p:ph type="title"/>
          </p:nvPr>
        </p:nvSpPr>
        <p:spPr/>
        <p:txBody>
          <a:bodyPr/>
          <a:lstStyle/>
          <a:p>
            <a:r>
              <a:rPr lang="en-GB" dirty="0"/>
              <a:t>Disabled </a:t>
            </a:r>
            <a:r>
              <a:rPr lang="en-GB" dirty="0" err="1"/>
              <a:t>autoplay</a:t>
            </a:r>
            <a:r>
              <a:rPr lang="en-GB" dirty="0"/>
              <a:t> on videos</a:t>
            </a:r>
          </a:p>
        </p:txBody>
      </p:sp>
      <p:pic>
        <p:nvPicPr>
          <p:cNvPr id="15362" name="Picture 2" descr="https://lh6.googleusercontent.com/ocU-fpkFlU41f9cOiXWM07LV5hTvZtyH_XSAQMaFt5yEcev-4Z3oa1RmCC3T859bJuxJ9Pje4HXPqsFS1NjmG9-pSsiWlem46yEN0mfJNC1bx1CzDuIlF33tY7_C3gVv41bVoO6NbzmAydHIAg">
            <a:extLst>
              <a:ext uri="{FF2B5EF4-FFF2-40B4-BE49-F238E27FC236}">
                <a16:creationId xmlns:a16="http://schemas.microsoft.com/office/drawing/2014/main" id="{4CDFC0BF-E46F-4CEB-9DDF-A2FF1AC8E9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8111" y="1428750"/>
            <a:ext cx="6238875" cy="5095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41110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75918-00AD-4509-86A3-2F723D4A2A54}"/>
              </a:ext>
            </a:extLst>
          </p:cNvPr>
          <p:cNvSpPr>
            <a:spLocks noGrp="1"/>
          </p:cNvSpPr>
          <p:nvPr>
            <p:ph type="title"/>
          </p:nvPr>
        </p:nvSpPr>
        <p:spPr/>
        <p:txBody>
          <a:bodyPr/>
          <a:lstStyle/>
          <a:p>
            <a:r>
              <a:rPr lang="en-GB" dirty="0"/>
              <a:t>Made sure the contrast between the foreground and background was good</a:t>
            </a:r>
          </a:p>
        </p:txBody>
      </p:sp>
      <p:pic>
        <p:nvPicPr>
          <p:cNvPr id="16386" name="Picture 2" descr="https://lh4.googleusercontent.com/aYXJt_sqNE0fcHhEu6N2g52eumMjpWGC1wv8oDjoE1QNZb4zUFbiOA-nO23Ef7S4T6wVSU4-Med77GW3_Bt6zVea0gXrho6P6yojoUoP-JwVG6TKp9cTFcJ6MryhQiEItz6z07EqsRmWihEf2g">
            <a:extLst>
              <a:ext uri="{FF2B5EF4-FFF2-40B4-BE49-F238E27FC236}">
                <a16:creationId xmlns:a16="http://schemas.microsoft.com/office/drawing/2014/main" id="{C4819B05-CD99-4C12-9CB9-5E011030F7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599" y="2171700"/>
            <a:ext cx="6288157" cy="3110560"/>
          </a:xfrm>
          <a:prstGeom prst="rect">
            <a:avLst/>
          </a:prstGeom>
          <a:noFill/>
          <a:extLst>
            <a:ext uri="{909E8E84-426E-40DD-AFC4-6F175D3DCCD1}">
              <a14:hiddenFill xmlns:a14="http://schemas.microsoft.com/office/drawing/2010/main">
                <a:solidFill>
                  <a:srgbClr val="FFFFFF"/>
                </a:solidFill>
              </a14:hiddenFill>
            </a:ext>
          </a:extLst>
        </p:spPr>
      </p:pic>
      <p:pic>
        <p:nvPicPr>
          <p:cNvPr id="16387" name="Picture 3" descr="https://lh3.googleusercontent.com/IAKYNnAwNNJVa4VgW8fY1y5y4VLTNxsy8fSmyXx5xscdE7ickz5uAQioAJ-b6PpLTyUwcn1mLlMc2QvpzZliyq3jSEAj4xm4zAIOSmowQ0_E2JaJnsrj2p8w39xUOH1iJL83wfgo0NPteq5fPg">
            <a:extLst>
              <a:ext uri="{FF2B5EF4-FFF2-40B4-BE49-F238E27FC236}">
                <a16:creationId xmlns:a16="http://schemas.microsoft.com/office/drawing/2014/main" id="{8EF87A31-44C5-4E9D-B425-0DC4B06639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5656" y="3375210"/>
            <a:ext cx="5759021" cy="324466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1C3A936-565B-45F3-B317-C1FE935A8523}"/>
              </a:ext>
            </a:extLst>
          </p:cNvPr>
          <p:cNvSpPr/>
          <p:nvPr/>
        </p:nvSpPr>
        <p:spPr>
          <a:xfrm>
            <a:off x="1371598" y="5282260"/>
            <a:ext cx="596348" cy="369332"/>
          </a:xfrm>
          <a:prstGeom prst="rect">
            <a:avLst/>
          </a:prstGeom>
        </p:spPr>
        <p:txBody>
          <a:bodyPr wrap="square">
            <a:spAutoFit/>
          </a:bodyPr>
          <a:lstStyle/>
          <a:p>
            <a:r>
              <a:rPr lang="en-GB" dirty="0">
                <a:solidFill>
                  <a:srgbClr val="000000"/>
                </a:solidFill>
                <a:latin typeface="Source Sans Pro"/>
              </a:rPr>
              <a:t>[34]</a:t>
            </a:r>
            <a:endParaRPr lang="en-GB" dirty="0"/>
          </a:p>
        </p:txBody>
      </p:sp>
    </p:spTree>
    <p:extLst>
      <p:ext uri="{BB962C8B-B14F-4D97-AF65-F5344CB8AC3E}">
        <p14:creationId xmlns:p14="http://schemas.microsoft.com/office/powerpoint/2010/main" val="31952981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E4E6B-D76E-415A-8A07-729561CC28E5}"/>
              </a:ext>
            </a:extLst>
          </p:cNvPr>
          <p:cNvSpPr>
            <a:spLocks noGrp="1"/>
          </p:cNvSpPr>
          <p:nvPr>
            <p:ph type="title"/>
          </p:nvPr>
        </p:nvSpPr>
        <p:spPr/>
        <p:txBody>
          <a:bodyPr/>
          <a:lstStyle/>
          <a:p>
            <a:r>
              <a:rPr lang="en-GB" dirty="0"/>
              <a:t>It also let me edit in mobile view</a:t>
            </a:r>
          </a:p>
        </p:txBody>
      </p:sp>
      <p:pic>
        <p:nvPicPr>
          <p:cNvPr id="17410" name="Picture 2" descr="https://lh5.googleusercontent.com/7U9W78R-0nkhvculdQoSmAxfP0t0qh9Nnf8vUxQEoQj0onXwYxDLBrZnQkGs4xu20LrwGLW_1LIw_hs1CabV4iRwMc_kM0sMp_OI8vp2Upj_AujnWAXasUfnvIqhmWi3CDGKhSNmCNW8yH3HAg">
            <a:extLst>
              <a:ext uri="{FF2B5EF4-FFF2-40B4-BE49-F238E27FC236}">
                <a16:creationId xmlns:a16="http://schemas.microsoft.com/office/drawing/2014/main" id="{FF2B892A-90DB-48EE-9317-61D1C1F126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3370" y="1326656"/>
            <a:ext cx="3765892" cy="5446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19289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F0368-F74F-471A-AAC3-3E214C053690}"/>
              </a:ext>
            </a:extLst>
          </p:cNvPr>
          <p:cNvSpPr>
            <a:spLocks noGrp="1"/>
          </p:cNvSpPr>
          <p:nvPr>
            <p:ph type="title"/>
          </p:nvPr>
        </p:nvSpPr>
        <p:spPr/>
        <p:txBody>
          <a:bodyPr/>
          <a:lstStyle/>
          <a:p>
            <a:r>
              <a:rPr lang="en-GB" dirty="0"/>
              <a:t>Used my own logo as a way of creating a distinctive brand</a:t>
            </a:r>
          </a:p>
        </p:txBody>
      </p:sp>
      <p:pic>
        <p:nvPicPr>
          <p:cNvPr id="18434" name="Picture 2" descr="https://lh6.googleusercontent.com/HddE6ohXKGfKz4oA3h1WmF9bwUBQNbF-aKYXmo-FbFodCm1EG3Rxh-yZqnz3-XZhVMLsRslaGrVLcSHFV1bT9ylDoJpAU5ocm3HHaWyuxALf_p31C0Iuew9s2YQjcjZ8M9nrIZUazI6toFw3wA">
            <a:extLst>
              <a:ext uri="{FF2B5EF4-FFF2-40B4-BE49-F238E27FC236}">
                <a16:creationId xmlns:a16="http://schemas.microsoft.com/office/drawing/2014/main" id="{19A3D550-B60C-44F8-9792-D9346DDE18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0478" y="2171699"/>
            <a:ext cx="3987085" cy="4306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43973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81E05-979D-4FDE-97FA-C5568A36E6C8}"/>
              </a:ext>
            </a:extLst>
          </p:cNvPr>
          <p:cNvSpPr>
            <a:spLocks noGrp="1"/>
          </p:cNvSpPr>
          <p:nvPr>
            <p:ph type="title"/>
          </p:nvPr>
        </p:nvSpPr>
        <p:spPr>
          <a:xfrm>
            <a:off x="1295400" y="3043030"/>
            <a:ext cx="9601200" cy="771939"/>
          </a:xfrm>
        </p:spPr>
        <p:txBody>
          <a:bodyPr/>
          <a:lstStyle/>
          <a:p>
            <a:pPr algn="ctr"/>
            <a:r>
              <a:rPr lang="en-GB" dirty="0"/>
              <a:t>Online Marketing Options</a:t>
            </a:r>
          </a:p>
        </p:txBody>
      </p:sp>
    </p:spTree>
    <p:extLst>
      <p:ext uri="{BB962C8B-B14F-4D97-AF65-F5344CB8AC3E}">
        <p14:creationId xmlns:p14="http://schemas.microsoft.com/office/powerpoint/2010/main" val="2486359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6386D-B301-4357-A049-A9F219F90AB8}"/>
              </a:ext>
            </a:extLst>
          </p:cNvPr>
          <p:cNvSpPr>
            <a:spLocks noGrp="1"/>
          </p:cNvSpPr>
          <p:nvPr>
            <p:ph type="title"/>
          </p:nvPr>
        </p:nvSpPr>
        <p:spPr/>
        <p:txBody>
          <a:bodyPr/>
          <a:lstStyle/>
          <a:p>
            <a:r>
              <a:rPr lang="en-GB" dirty="0"/>
              <a:t>SEO &amp; SEM</a:t>
            </a:r>
          </a:p>
        </p:txBody>
      </p:sp>
      <p:sp>
        <p:nvSpPr>
          <p:cNvPr id="3" name="Content Placeholder 2">
            <a:extLst>
              <a:ext uri="{FF2B5EF4-FFF2-40B4-BE49-F238E27FC236}">
                <a16:creationId xmlns:a16="http://schemas.microsoft.com/office/drawing/2014/main" id="{FD416D3F-F708-4977-9EB5-1821C3178B03}"/>
              </a:ext>
            </a:extLst>
          </p:cNvPr>
          <p:cNvSpPr>
            <a:spLocks noGrp="1"/>
          </p:cNvSpPr>
          <p:nvPr>
            <p:ph idx="1"/>
          </p:nvPr>
        </p:nvSpPr>
        <p:spPr/>
        <p:txBody>
          <a:bodyPr>
            <a:normAutofit/>
          </a:bodyPr>
          <a:lstStyle/>
          <a:p>
            <a:pPr fontAlgn="base"/>
            <a:r>
              <a:rPr lang="en-GB" dirty="0"/>
              <a:t>SEO is Search Engine Optimisation [34]</a:t>
            </a:r>
          </a:p>
          <a:p>
            <a:pPr fontAlgn="base"/>
            <a:r>
              <a:rPr lang="en-GB" dirty="0"/>
              <a:t>It is a means of increasing the traffic to your website by organic search engine results [35]</a:t>
            </a:r>
          </a:p>
          <a:p>
            <a:pPr fontAlgn="base"/>
            <a:r>
              <a:rPr lang="en-GB" dirty="0"/>
              <a:t>You can implement SEO by making sure you publish good content, use metadata and alt tags [36]</a:t>
            </a:r>
          </a:p>
          <a:p>
            <a:pPr fontAlgn="base"/>
            <a:r>
              <a:rPr lang="en-GB" dirty="0"/>
              <a:t>Natural SEO will mean long term results as if you have quality content people will keep coming back to your site whereas if you pay for your SEO and one day stop paying, you will become invisible to users [37]</a:t>
            </a:r>
          </a:p>
          <a:p>
            <a:pPr fontAlgn="base"/>
            <a:r>
              <a:rPr lang="en-GB" dirty="0"/>
              <a:t>SEM (Search Engine Marketing) is a combined method of promoting a website using organic and paid search listings [38]</a:t>
            </a:r>
          </a:p>
        </p:txBody>
      </p:sp>
    </p:spTree>
    <p:extLst>
      <p:ext uri="{BB962C8B-B14F-4D97-AF65-F5344CB8AC3E}">
        <p14:creationId xmlns:p14="http://schemas.microsoft.com/office/powerpoint/2010/main" val="1457817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A292E-7A9D-4E54-ACFE-F7631F84816A}"/>
              </a:ext>
            </a:extLst>
          </p:cNvPr>
          <p:cNvSpPr>
            <a:spLocks noGrp="1"/>
          </p:cNvSpPr>
          <p:nvPr>
            <p:ph type="title"/>
          </p:nvPr>
        </p:nvSpPr>
        <p:spPr/>
        <p:txBody>
          <a:bodyPr/>
          <a:lstStyle/>
          <a:p>
            <a:r>
              <a:rPr lang="en-GB" dirty="0"/>
              <a:t>Google page ranking &amp; content marketing</a:t>
            </a:r>
          </a:p>
        </p:txBody>
      </p:sp>
      <p:sp>
        <p:nvSpPr>
          <p:cNvPr id="3" name="Content Placeholder 2">
            <a:extLst>
              <a:ext uri="{FF2B5EF4-FFF2-40B4-BE49-F238E27FC236}">
                <a16:creationId xmlns:a16="http://schemas.microsoft.com/office/drawing/2014/main" id="{E2A52725-CCDF-4C95-8283-3DBE27FAD2F7}"/>
              </a:ext>
            </a:extLst>
          </p:cNvPr>
          <p:cNvSpPr>
            <a:spLocks noGrp="1"/>
          </p:cNvSpPr>
          <p:nvPr>
            <p:ph idx="1"/>
          </p:nvPr>
        </p:nvSpPr>
        <p:spPr/>
        <p:txBody>
          <a:bodyPr/>
          <a:lstStyle/>
          <a:p>
            <a:pPr fontAlgn="base"/>
            <a:r>
              <a:rPr lang="en-GB" dirty="0"/>
              <a:t>This is in reference to Google’s own organic search ranking which considers over 200 factors [39]</a:t>
            </a:r>
          </a:p>
          <a:p>
            <a:pPr fontAlgn="base"/>
            <a:r>
              <a:rPr lang="en-GB" dirty="0"/>
              <a:t>Content marketing is a way of marketing that focuses on creating quality content consistently to attract a “clearly defined audience” [40]</a:t>
            </a:r>
          </a:p>
          <a:p>
            <a:endParaRPr lang="en-GB" dirty="0"/>
          </a:p>
        </p:txBody>
      </p:sp>
    </p:spTree>
    <p:extLst>
      <p:ext uri="{BB962C8B-B14F-4D97-AF65-F5344CB8AC3E}">
        <p14:creationId xmlns:p14="http://schemas.microsoft.com/office/powerpoint/2010/main" val="6203973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CCE09-4CEB-4D40-B778-AD87E0002620}"/>
              </a:ext>
            </a:extLst>
          </p:cNvPr>
          <p:cNvSpPr>
            <a:spLocks noGrp="1"/>
          </p:cNvSpPr>
          <p:nvPr>
            <p:ph type="title"/>
          </p:nvPr>
        </p:nvSpPr>
        <p:spPr/>
        <p:txBody>
          <a:bodyPr/>
          <a:lstStyle/>
          <a:p>
            <a:r>
              <a:rPr lang="en-GB" dirty="0"/>
              <a:t>Link building &amp; domain authority</a:t>
            </a:r>
          </a:p>
        </p:txBody>
      </p:sp>
      <p:sp>
        <p:nvSpPr>
          <p:cNvPr id="3" name="Content Placeholder 2">
            <a:extLst>
              <a:ext uri="{FF2B5EF4-FFF2-40B4-BE49-F238E27FC236}">
                <a16:creationId xmlns:a16="http://schemas.microsoft.com/office/drawing/2014/main" id="{AD921EA1-AD6C-43FA-9291-2AB7C63FB19B}"/>
              </a:ext>
            </a:extLst>
          </p:cNvPr>
          <p:cNvSpPr>
            <a:spLocks noGrp="1"/>
          </p:cNvSpPr>
          <p:nvPr>
            <p:ph idx="1"/>
          </p:nvPr>
        </p:nvSpPr>
        <p:spPr/>
        <p:txBody>
          <a:bodyPr/>
          <a:lstStyle/>
          <a:p>
            <a:pPr fontAlgn="base"/>
            <a:r>
              <a:rPr lang="en-GB" dirty="0"/>
              <a:t>This is a method of having other websites link back to your own [41]</a:t>
            </a:r>
          </a:p>
          <a:p>
            <a:pPr fontAlgn="base"/>
            <a:r>
              <a:rPr lang="en-GB" dirty="0"/>
              <a:t>Some ways you can strengthen your link is by posting contextual information, include social media marketing and build relationships with other websites [42]</a:t>
            </a:r>
          </a:p>
          <a:p>
            <a:pPr fontAlgn="base"/>
            <a:r>
              <a:rPr lang="en-GB" dirty="0"/>
              <a:t>Domain Authority predicts where a website will rank on several search engine result pages [43]</a:t>
            </a:r>
          </a:p>
          <a:p>
            <a:pPr marL="0" indent="0">
              <a:buNone/>
            </a:pPr>
            <a:endParaRPr lang="en-GB" dirty="0"/>
          </a:p>
        </p:txBody>
      </p:sp>
    </p:spTree>
    <p:extLst>
      <p:ext uri="{BB962C8B-B14F-4D97-AF65-F5344CB8AC3E}">
        <p14:creationId xmlns:p14="http://schemas.microsoft.com/office/powerpoint/2010/main" val="2962696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C4CED-AE43-495A-BCE8-FB57B0842B66}"/>
              </a:ext>
            </a:extLst>
          </p:cNvPr>
          <p:cNvSpPr>
            <a:spLocks noGrp="1"/>
          </p:cNvSpPr>
          <p:nvPr>
            <p:ph type="title"/>
          </p:nvPr>
        </p:nvSpPr>
        <p:spPr/>
        <p:txBody>
          <a:bodyPr/>
          <a:lstStyle/>
          <a:p>
            <a:r>
              <a:rPr lang="en-GB" dirty="0"/>
              <a:t>Google Analytics</a:t>
            </a:r>
          </a:p>
        </p:txBody>
      </p:sp>
      <p:sp>
        <p:nvSpPr>
          <p:cNvPr id="3" name="Content Placeholder 2">
            <a:extLst>
              <a:ext uri="{FF2B5EF4-FFF2-40B4-BE49-F238E27FC236}">
                <a16:creationId xmlns:a16="http://schemas.microsoft.com/office/drawing/2014/main" id="{393861DE-D29F-44A9-9A57-0201B88166AC}"/>
              </a:ext>
            </a:extLst>
          </p:cNvPr>
          <p:cNvSpPr>
            <a:spLocks noGrp="1"/>
          </p:cNvSpPr>
          <p:nvPr>
            <p:ph idx="1"/>
          </p:nvPr>
        </p:nvSpPr>
        <p:spPr/>
        <p:txBody>
          <a:bodyPr/>
          <a:lstStyle/>
          <a:p>
            <a:pPr fontAlgn="base"/>
            <a:r>
              <a:rPr lang="en-GB" dirty="0"/>
              <a:t>This is a web analytics service that gives reports on statistic regarding SEO and marketing purposes [44]</a:t>
            </a:r>
          </a:p>
          <a:p>
            <a:pPr fontAlgn="base"/>
            <a:r>
              <a:rPr lang="en-GB" dirty="0"/>
              <a:t>It breaks down data into: Acquisition, Behaviour and Conversions [45]</a:t>
            </a:r>
          </a:p>
          <a:p>
            <a:pPr fontAlgn="base"/>
            <a:r>
              <a:rPr lang="en-GB" dirty="0"/>
              <a:t>Acquisition refers to how you receive website traffic, behaviour is what users do on your website and conversions shows where people go to after they enter your site [45]</a:t>
            </a:r>
          </a:p>
          <a:p>
            <a:endParaRPr lang="en-GB" dirty="0"/>
          </a:p>
        </p:txBody>
      </p:sp>
    </p:spTree>
    <p:extLst>
      <p:ext uri="{BB962C8B-B14F-4D97-AF65-F5344CB8AC3E}">
        <p14:creationId xmlns:p14="http://schemas.microsoft.com/office/powerpoint/2010/main" val="29723844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F3A78-79DB-409B-9E31-633F63F1B934}"/>
              </a:ext>
            </a:extLst>
          </p:cNvPr>
          <p:cNvSpPr>
            <a:spLocks noGrp="1"/>
          </p:cNvSpPr>
          <p:nvPr>
            <p:ph type="title"/>
          </p:nvPr>
        </p:nvSpPr>
        <p:spPr/>
        <p:txBody>
          <a:bodyPr/>
          <a:lstStyle/>
          <a:p>
            <a:r>
              <a:rPr lang="en-GB" dirty="0"/>
              <a:t>Example of Google Analytics using my website</a:t>
            </a:r>
          </a:p>
        </p:txBody>
      </p:sp>
      <p:pic>
        <p:nvPicPr>
          <p:cNvPr id="19458" name="Picture 2" descr="https://lh5.googleusercontent.com/emb47TSFT9buZP0ri6E6-FIjOFgZ1YBc2bKpoCSHl3EtKy5NTU2K6UljxqUARrW-_OBO729kRZdhJ78MmOimhg5qEEpSVU2cV-Uoi8auUYjlVhJnpvKHU28U_hpMBkuQhCsBKXOkBghT529XiA">
            <a:extLst>
              <a:ext uri="{FF2B5EF4-FFF2-40B4-BE49-F238E27FC236}">
                <a16:creationId xmlns:a16="http://schemas.microsoft.com/office/drawing/2014/main" id="{62C0D2AA-74AA-4075-ABE6-F9BB6A0602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6814" y="2010811"/>
            <a:ext cx="10106025" cy="4638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2709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https://lh4.googleusercontent.com/BfLg2OJbwcj4yDW0ehFV6MU_n7-NKWbtMYwOClhLYzW265iIfsHz9PR8F6dpnhTqMCrbSuXJfNhYm4xw0_pkbpqQ2bWzzCWdJgRJzXB-sodw0d51Hf9tGYdgD6ApU5GXc3rGzVZrsXwTEidjOQ">
            <a:extLst>
              <a:ext uri="{FF2B5EF4-FFF2-40B4-BE49-F238E27FC236}">
                <a16:creationId xmlns:a16="http://schemas.microsoft.com/office/drawing/2014/main" id="{2B164563-FC7A-44E7-88B2-D756B96965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5968" y="3107055"/>
            <a:ext cx="7296150" cy="33813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CB4B7A0-C038-4766-B487-3F9483C3983D}"/>
              </a:ext>
            </a:extLst>
          </p:cNvPr>
          <p:cNvSpPr>
            <a:spLocks noGrp="1"/>
          </p:cNvSpPr>
          <p:nvPr>
            <p:ph type="title"/>
          </p:nvPr>
        </p:nvSpPr>
        <p:spPr/>
        <p:txBody>
          <a:bodyPr/>
          <a:lstStyle/>
          <a:p>
            <a:r>
              <a:rPr lang="en-GB" dirty="0"/>
              <a:t>Example of Google </a:t>
            </a:r>
            <a:r>
              <a:rPr lang="en-GB" dirty="0" err="1"/>
              <a:t>Adwords</a:t>
            </a:r>
            <a:r>
              <a:rPr lang="en-GB" dirty="0"/>
              <a:t> using my website</a:t>
            </a:r>
          </a:p>
        </p:txBody>
      </p:sp>
      <p:pic>
        <p:nvPicPr>
          <p:cNvPr id="20482" name="Picture 2" descr="https://lh3.googleusercontent.com/m9sVYF3SGWV-MN_Qgj1Bkh9hd7GGoZze10nYSMenJ9uBW3fnGCGg2BZIDbKrZQidC-v-chlKVdp3TaXX9RVamwXldK4M9F8ZbZRsSfs-fbF3rGBUJAM2FjAX74vgGXbepxNvDcdL6k55JbXCfg">
            <a:extLst>
              <a:ext uri="{FF2B5EF4-FFF2-40B4-BE49-F238E27FC236}">
                <a16:creationId xmlns:a16="http://schemas.microsoft.com/office/drawing/2014/main" id="{585AA045-C6B6-4944-A964-CE7104F920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3474" y="2405576"/>
            <a:ext cx="6380569" cy="1691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02933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A95F7-7923-4760-B5BC-26E6465B5B46}"/>
              </a:ext>
            </a:extLst>
          </p:cNvPr>
          <p:cNvSpPr>
            <a:spLocks noGrp="1"/>
          </p:cNvSpPr>
          <p:nvPr>
            <p:ph type="title"/>
          </p:nvPr>
        </p:nvSpPr>
        <p:spPr/>
        <p:txBody>
          <a:bodyPr/>
          <a:lstStyle/>
          <a:p>
            <a:r>
              <a:rPr lang="en-GB" dirty="0"/>
              <a:t>Blog Platforms</a:t>
            </a:r>
          </a:p>
        </p:txBody>
      </p:sp>
      <p:sp>
        <p:nvSpPr>
          <p:cNvPr id="3" name="Content Placeholder 2">
            <a:extLst>
              <a:ext uri="{FF2B5EF4-FFF2-40B4-BE49-F238E27FC236}">
                <a16:creationId xmlns:a16="http://schemas.microsoft.com/office/drawing/2014/main" id="{13DF335D-721F-4130-9CC1-A45542464100}"/>
              </a:ext>
            </a:extLst>
          </p:cNvPr>
          <p:cNvSpPr>
            <a:spLocks noGrp="1"/>
          </p:cNvSpPr>
          <p:nvPr>
            <p:ph idx="1"/>
          </p:nvPr>
        </p:nvSpPr>
        <p:spPr>
          <a:xfrm>
            <a:off x="1371600" y="1775790"/>
            <a:ext cx="9601200" cy="510209"/>
          </a:xfrm>
        </p:spPr>
        <p:txBody>
          <a:bodyPr/>
          <a:lstStyle/>
          <a:p>
            <a:r>
              <a:rPr lang="en-GB" dirty="0"/>
              <a:t>There are many blog platforms available. Here are some ranked on criteria:</a:t>
            </a:r>
          </a:p>
          <a:p>
            <a:pPr marL="0" indent="0">
              <a:buNone/>
            </a:pPr>
            <a:endParaRPr lang="en-GB" dirty="0"/>
          </a:p>
        </p:txBody>
      </p:sp>
      <p:graphicFrame>
        <p:nvGraphicFramePr>
          <p:cNvPr id="4" name="Table 3">
            <a:extLst>
              <a:ext uri="{FF2B5EF4-FFF2-40B4-BE49-F238E27FC236}">
                <a16:creationId xmlns:a16="http://schemas.microsoft.com/office/drawing/2014/main" id="{2BDD52BA-C193-45FC-8208-13A95E5DC39C}"/>
              </a:ext>
            </a:extLst>
          </p:cNvPr>
          <p:cNvGraphicFramePr>
            <a:graphicFrameLocks noGrp="1"/>
          </p:cNvGraphicFramePr>
          <p:nvPr>
            <p:extLst>
              <p:ext uri="{D42A27DB-BD31-4B8C-83A1-F6EECF244321}">
                <p14:modId xmlns:p14="http://schemas.microsoft.com/office/powerpoint/2010/main" val="861874439"/>
              </p:ext>
            </p:extLst>
          </p:nvPr>
        </p:nvGraphicFramePr>
        <p:xfrm>
          <a:off x="2673579" y="2285999"/>
          <a:ext cx="7043625" cy="4415053"/>
        </p:xfrm>
        <a:graphic>
          <a:graphicData uri="http://schemas.openxmlformats.org/drawingml/2006/table">
            <a:tbl>
              <a:tblPr/>
              <a:tblGrid>
                <a:gridCol w="1408725">
                  <a:extLst>
                    <a:ext uri="{9D8B030D-6E8A-4147-A177-3AD203B41FA5}">
                      <a16:colId xmlns:a16="http://schemas.microsoft.com/office/drawing/2014/main" val="1498928167"/>
                    </a:ext>
                  </a:extLst>
                </a:gridCol>
                <a:gridCol w="1408725">
                  <a:extLst>
                    <a:ext uri="{9D8B030D-6E8A-4147-A177-3AD203B41FA5}">
                      <a16:colId xmlns:a16="http://schemas.microsoft.com/office/drawing/2014/main" val="3143681782"/>
                    </a:ext>
                  </a:extLst>
                </a:gridCol>
                <a:gridCol w="1408725">
                  <a:extLst>
                    <a:ext uri="{9D8B030D-6E8A-4147-A177-3AD203B41FA5}">
                      <a16:colId xmlns:a16="http://schemas.microsoft.com/office/drawing/2014/main" val="3801716998"/>
                    </a:ext>
                  </a:extLst>
                </a:gridCol>
                <a:gridCol w="1408725">
                  <a:extLst>
                    <a:ext uri="{9D8B030D-6E8A-4147-A177-3AD203B41FA5}">
                      <a16:colId xmlns:a16="http://schemas.microsoft.com/office/drawing/2014/main" val="932483075"/>
                    </a:ext>
                  </a:extLst>
                </a:gridCol>
                <a:gridCol w="1408725">
                  <a:extLst>
                    <a:ext uri="{9D8B030D-6E8A-4147-A177-3AD203B41FA5}">
                      <a16:colId xmlns:a16="http://schemas.microsoft.com/office/drawing/2014/main" val="3334349327"/>
                    </a:ext>
                  </a:extLst>
                </a:gridCol>
              </a:tblGrid>
              <a:tr h="395969">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 </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600" b="1" i="0" u="none" strike="noStrike">
                          <a:solidFill>
                            <a:srgbClr val="000000"/>
                          </a:solidFill>
                          <a:effectLst/>
                          <a:latin typeface="Franklin Gothic Book" panose="020B0503020102020204" pitchFamily="34" charset="0"/>
                        </a:rPr>
                        <a:t>Wordpress.org</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600" b="1" i="0" u="none" strike="noStrike">
                          <a:solidFill>
                            <a:srgbClr val="000000"/>
                          </a:solidFill>
                          <a:effectLst/>
                          <a:latin typeface="Franklin Gothic Book" panose="020B0503020102020204" pitchFamily="34" charset="0"/>
                        </a:rPr>
                        <a:t>Wix</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600" b="1" i="0" u="none" strike="noStrike">
                          <a:solidFill>
                            <a:srgbClr val="000000"/>
                          </a:solidFill>
                          <a:effectLst/>
                          <a:latin typeface="Franklin Gothic Book" panose="020B0503020102020204" pitchFamily="34" charset="0"/>
                        </a:rPr>
                        <a:t>Tumblr</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600" b="1" i="0" u="none" strike="noStrike">
                          <a:solidFill>
                            <a:srgbClr val="000000"/>
                          </a:solidFill>
                          <a:effectLst/>
                          <a:latin typeface="Franklin Gothic Book" panose="020B0503020102020204" pitchFamily="34" charset="0"/>
                        </a:rPr>
                        <a:t>Ghost</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77A2BB"/>
                    </a:solidFill>
                  </a:tcPr>
                </a:tc>
                <a:extLst>
                  <a:ext uri="{0D108BD9-81ED-4DB2-BD59-A6C34878D82A}">
                    <a16:rowId xmlns:a16="http://schemas.microsoft.com/office/drawing/2014/main" val="1498911437"/>
                  </a:ext>
                </a:extLst>
              </a:tr>
              <a:tr h="395969">
                <a:tc>
                  <a:txBody>
                    <a:bodyPr/>
                    <a:lstStyle/>
                    <a:p>
                      <a:pPr rtl="0" fontAlgn="t">
                        <a:spcBef>
                          <a:spcPts val="0"/>
                        </a:spcBef>
                        <a:spcAft>
                          <a:spcPts val="0"/>
                        </a:spcAft>
                      </a:pPr>
                      <a:r>
                        <a:rPr lang="en-GB" sz="1600" b="1" i="0" u="none" strike="noStrike">
                          <a:solidFill>
                            <a:srgbClr val="000000"/>
                          </a:solidFill>
                          <a:effectLst/>
                          <a:latin typeface="Franklin Gothic Book" panose="020B0503020102020204" pitchFamily="34" charset="0"/>
                        </a:rPr>
                        <a:t>User control</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5</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4</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4</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3</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2784340578"/>
                  </a:ext>
                </a:extLst>
              </a:tr>
              <a:tr h="811736">
                <a:tc>
                  <a:txBody>
                    <a:bodyPr/>
                    <a:lstStyle/>
                    <a:p>
                      <a:pPr rtl="0" fontAlgn="t">
                        <a:spcBef>
                          <a:spcPts val="0"/>
                        </a:spcBef>
                        <a:spcAft>
                          <a:spcPts val="0"/>
                        </a:spcAft>
                      </a:pPr>
                      <a:r>
                        <a:rPr lang="en-GB" sz="1600" b="1" i="0" u="none" strike="noStrike" dirty="0">
                          <a:solidFill>
                            <a:srgbClr val="000000"/>
                          </a:solidFill>
                          <a:effectLst/>
                          <a:latin typeface="Franklin Gothic Book" panose="020B0503020102020204" pitchFamily="34" charset="0"/>
                        </a:rPr>
                        <a:t>Backup &amp; Security</a:t>
                      </a:r>
                      <a:endParaRPr lang="en-GB" sz="1600" dirty="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3</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4</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3</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3</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extLst>
                  <a:ext uri="{0D108BD9-81ED-4DB2-BD59-A6C34878D82A}">
                    <a16:rowId xmlns:a16="http://schemas.microsoft.com/office/drawing/2014/main" val="706375688"/>
                  </a:ext>
                </a:extLst>
              </a:tr>
              <a:tr h="395969">
                <a:tc>
                  <a:txBody>
                    <a:bodyPr/>
                    <a:lstStyle/>
                    <a:p>
                      <a:pPr rtl="0" fontAlgn="t">
                        <a:spcBef>
                          <a:spcPts val="0"/>
                        </a:spcBef>
                        <a:spcAft>
                          <a:spcPts val="0"/>
                        </a:spcAft>
                      </a:pPr>
                      <a:r>
                        <a:rPr lang="en-GB" sz="1600" b="1" i="0" u="none" strike="noStrike">
                          <a:solidFill>
                            <a:srgbClr val="000000"/>
                          </a:solidFill>
                          <a:effectLst/>
                          <a:latin typeface="Franklin Gothic Book" panose="020B0503020102020204" pitchFamily="34" charset="0"/>
                        </a:rPr>
                        <a:t>Pricing</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4</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3</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5</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2</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656431108"/>
                  </a:ext>
                </a:extLst>
              </a:tr>
              <a:tr h="811736">
                <a:tc>
                  <a:txBody>
                    <a:bodyPr/>
                    <a:lstStyle/>
                    <a:p>
                      <a:pPr rtl="0" fontAlgn="t">
                        <a:spcBef>
                          <a:spcPts val="0"/>
                        </a:spcBef>
                        <a:spcAft>
                          <a:spcPts val="0"/>
                        </a:spcAft>
                      </a:pPr>
                      <a:r>
                        <a:rPr lang="en-GB" sz="1600" b="1" i="0" u="none" strike="noStrike">
                          <a:solidFill>
                            <a:srgbClr val="000000"/>
                          </a:solidFill>
                          <a:effectLst/>
                          <a:latin typeface="Franklin Gothic Book" panose="020B0503020102020204" pitchFamily="34" charset="0"/>
                        </a:rPr>
                        <a:t>Setup</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3</a:t>
                      </a:r>
                      <a:endParaRPr lang="en-GB" sz="1600">
                        <a:effectLst/>
                      </a:endParaRPr>
                    </a:p>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 </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2</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4</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3</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extLst>
                  <a:ext uri="{0D108BD9-81ED-4DB2-BD59-A6C34878D82A}">
                    <a16:rowId xmlns:a16="http://schemas.microsoft.com/office/drawing/2014/main" val="378076452"/>
                  </a:ext>
                </a:extLst>
              </a:tr>
              <a:tr h="395969">
                <a:tc>
                  <a:txBody>
                    <a:bodyPr/>
                    <a:lstStyle/>
                    <a:p>
                      <a:pPr rtl="0" fontAlgn="t">
                        <a:spcBef>
                          <a:spcPts val="0"/>
                        </a:spcBef>
                        <a:spcAft>
                          <a:spcPts val="0"/>
                        </a:spcAft>
                      </a:pPr>
                      <a:r>
                        <a:rPr lang="en-GB" sz="1600" b="1" i="0" u="none" strike="noStrike">
                          <a:solidFill>
                            <a:srgbClr val="000000"/>
                          </a:solidFill>
                          <a:effectLst/>
                          <a:latin typeface="Franklin Gothic Book" panose="020B0503020102020204" pitchFamily="34" charset="0"/>
                        </a:rPr>
                        <a:t>Extra features?</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4</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3</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4</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2</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1190307787"/>
                  </a:ext>
                </a:extLst>
              </a:tr>
              <a:tr h="395969">
                <a:tc>
                  <a:txBody>
                    <a:bodyPr/>
                    <a:lstStyle/>
                    <a:p>
                      <a:pPr rtl="0" fontAlgn="t">
                        <a:spcBef>
                          <a:spcPts val="0"/>
                        </a:spcBef>
                        <a:spcAft>
                          <a:spcPts val="0"/>
                        </a:spcAft>
                      </a:pPr>
                      <a:r>
                        <a:rPr lang="en-GB" sz="1600" b="1" i="0" u="none" strike="noStrike">
                          <a:solidFill>
                            <a:srgbClr val="000000"/>
                          </a:solidFill>
                          <a:effectLst/>
                          <a:latin typeface="Franklin Gothic Book" panose="020B0503020102020204" pitchFamily="34" charset="0"/>
                        </a:rPr>
                        <a:t>Themes</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4</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2</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5</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2</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BF0F3"/>
                    </a:solidFill>
                  </a:tcPr>
                </a:tc>
                <a:extLst>
                  <a:ext uri="{0D108BD9-81ED-4DB2-BD59-A6C34878D82A}">
                    <a16:rowId xmlns:a16="http://schemas.microsoft.com/office/drawing/2014/main" val="2251702106"/>
                  </a:ext>
                </a:extLst>
              </a:tr>
              <a:tr h="811736">
                <a:tc>
                  <a:txBody>
                    <a:bodyPr/>
                    <a:lstStyle/>
                    <a:p>
                      <a:pPr rtl="0" fontAlgn="t">
                        <a:spcBef>
                          <a:spcPts val="0"/>
                        </a:spcBef>
                        <a:spcAft>
                          <a:spcPts val="0"/>
                        </a:spcAft>
                      </a:pPr>
                      <a:r>
                        <a:rPr lang="en-GB" sz="1600" b="1" i="0" u="none" strike="noStrike">
                          <a:solidFill>
                            <a:srgbClr val="000000"/>
                          </a:solidFill>
                          <a:effectLst/>
                          <a:latin typeface="Franklin Gothic Book" panose="020B0503020102020204" pitchFamily="34" charset="0"/>
                        </a:rPr>
                        <a:t>Good for beginners?</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77A2BB"/>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4</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4</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a:solidFill>
                            <a:srgbClr val="000000"/>
                          </a:solidFill>
                          <a:effectLst/>
                          <a:latin typeface="Franklin Gothic Book" panose="020B0503020102020204" pitchFamily="34" charset="0"/>
                        </a:rPr>
                        <a:t>5</a:t>
                      </a:r>
                      <a:endParaRPr lang="en-GB" sz="160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tc>
                  <a:txBody>
                    <a:bodyPr/>
                    <a:lstStyle/>
                    <a:p>
                      <a:pPr rtl="0" fontAlgn="t">
                        <a:spcBef>
                          <a:spcPts val="0"/>
                        </a:spcBef>
                        <a:spcAft>
                          <a:spcPts val="0"/>
                        </a:spcAft>
                      </a:pPr>
                      <a:r>
                        <a:rPr lang="en-GB" sz="1600" b="0" i="0" u="none" strike="noStrike" dirty="0">
                          <a:solidFill>
                            <a:srgbClr val="000000"/>
                          </a:solidFill>
                          <a:effectLst/>
                          <a:latin typeface="Franklin Gothic Book" panose="020B0503020102020204" pitchFamily="34" charset="0"/>
                        </a:rPr>
                        <a:t>2</a:t>
                      </a:r>
                      <a:endParaRPr lang="en-GB" sz="1600" dirty="0">
                        <a:effectLst/>
                      </a:endParaRPr>
                    </a:p>
                  </a:txBody>
                  <a:tcPr marL="56210" marR="56210" marT="38544" marB="38544">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D5DFE7"/>
                    </a:solidFill>
                  </a:tcPr>
                </a:tc>
                <a:extLst>
                  <a:ext uri="{0D108BD9-81ED-4DB2-BD59-A6C34878D82A}">
                    <a16:rowId xmlns:a16="http://schemas.microsoft.com/office/drawing/2014/main" val="2823778029"/>
                  </a:ext>
                </a:extLst>
              </a:tr>
            </a:tbl>
          </a:graphicData>
        </a:graphic>
      </p:graphicFrame>
    </p:spTree>
    <p:extLst>
      <p:ext uri="{BB962C8B-B14F-4D97-AF65-F5344CB8AC3E}">
        <p14:creationId xmlns:p14="http://schemas.microsoft.com/office/powerpoint/2010/main" val="28532450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A74BC-F40A-4808-A5EC-6FB1B7627E7D}"/>
              </a:ext>
            </a:extLst>
          </p:cNvPr>
          <p:cNvSpPr>
            <a:spLocks noGrp="1"/>
          </p:cNvSpPr>
          <p:nvPr>
            <p:ph type="title"/>
          </p:nvPr>
        </p:nvSpPr>
        <p:spPr/>
        <p:txBody>
          <a:bodyPr/>
          <a:lstStyle/>
          <a:p>
            <a:r>
              <a:rPr lang="en-GB"/>
              <a:t>Wix Blog</a:t>
            </a:r>
          </a:p>
        </p:txBody>
      </p:sp>
      <p:sp>
        <p:nvSpPr>
          <p:cNvPr id="3" name="Content Placeholder 2">
            <a:extLst>
              <a:ext uri="{FF2B5EF4-FFF2-40B4-BE49-F238E27FC236}">
                <a16:creationId xmlns:a16="http://schemas.microsoft.com/office/drawing/2014/main" id="{8A98EEA2-3D9A-463B-918E-759BEEF4B6FB}"/>
              </a:ext>
            </a:extLst>
          </p:cNvPr>
          <p:cNvSpPr>
            <a:spLocks noGrp="1"/>
          </p:cNvSpPr>
          <p:nvPr>
            <p:ph idx="1"/>
          </p:nvPr>
        </p:nvSpPr>
        <p:spPr>
          <a:xfrm>
            <a:off x="1371600" y="1765496"/>
            <a:ext cx="9601200" cy="523461"/>
          </a:xfrm>
        </p:spPr>
        <p:txBody>
          <a:bodyPr/>
          <a:lstStyle/>
          <a:p>
            <a:r>
              <a:rPr lang="en-GB" dirty="0" err="1"/>
              <a:t>Wix</a:t>
            </a:r>
            <a:r>
              <a:rPr lang="en-GB" dirty="0"/>
              <a:t> also provides an in-built blog system as shown here:</a:t>
            </a:r>
          </a:p>
        </p:txBody>
      </p:sp>
      <p:pic>
        <p:nvPicPr>
          <p:cNvPr id="22530" name="Picture 2" descr="https://lh3.googleusercontent.com/LV81cqcZWb26ibswGSc73i90Vpw0iS0_IkQdM9nKcq7E5jVaWOQLTfGdBDm8GTlnPsyigd5wI9EPL4chfe1HJdztBxjBsOQD3S-YczQ7FhG85QsTv1P32BgYkHNogXEHD6s4Q0ZiwOfS0jBanA">
            <a:extLst>
              <a:ext uri="{FF2B5EF4-FFF2-40B4-BE49-F238E27FC236}">
                <a16:creationId xmlns:a16="http://schemas.microsoft.com/office/drawing/2014/main" id="{52D54264-E618-459D-800F-331234B9AE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6445" y="2406642"/>
            <a:ext cx="8651510" cy="4052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8659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4C140-1921-4587-BDA6-B91F231A6E20}"/>
              </a:ext>
            </a:extLst>
          </p:cNvPr>
          <p:cNvSpPr>
            <a:spLocks noGrp="1"/>
          </p:cNvSpPr>
          <p:nvPr>
            <p:ph type="title"/>
          </p:nvPr>
        </p:nvSpPr>
        <p:spPr/>
        <p:txBody>
          <a:bodyPr/>
          <a:lstStyle/>
          <a:p>
            <a:r>
              <a:rPr lang="en-GB" dirty="0"/>
              <a:t>Social Media Marketing</a:t>
            </a:r>
          </a:p>
        </p:txBody>
      </p:sp>
      <p:sp>
        <p:nvSpPr>
          <p:cNvPr id="3" name="Content Placeholder 2">
            <a:extLst>
              <a:ext uri="{FF2B5EF4-FFF2-40B4-BE49-F238E27FC236}">
                <a16:creationId xmlns:a16="http://schemas.microsoft.com/office/drawing/2014/main" id="{E4453448-F40B-4B18-A38E-1512DC4D5FA6}"/>
              </a:ext>
            </a:extLst>
          </p:cNvPr>
          <p:cNvSpPr>
            <a:spLocks noGrp="1"/>
          </p:cNvSpPr>
          <p:nvPr>
            <p:ph idx="1"/>
          </p:nvPr>
        </p:nvSpPr>
        <p:spPr/>
        <p:txBody>
          <a:bodyPr/>
          <a:lstStyle/>
          <a:p>
            <a:pPr fontAlgn="base"/>
            <a:r>
              <a:rPr lang="en-GB" dirty="0"/>
              <a:t>A social media business page allows you to increase website traffic, raise brand awareness, increase communication with audiences and create an identity for your brand [46] </a:t>
            </a:r>
          </a:p>
          <a:p>
            <a:pPr fontAlgn="base"/>
            <a:r>
              <a:rPr lang="en-GB" dirty="0"/>
              <a:t>You can also boost posts on social media to get them more noticed, this is shown on the next slide with Facebook.</a:t>
            </a:r>
          </a:p>
          <a:p>
            <a:endParaRPr lang="en-GB" dirty="0"/>
          </a:p>
        </p:txBody>
      </p:sp>
    </p:spTree>
    <p:extLst>
      <p:ext uri="{BB962C8B-B14F-4D97-AF65-F5344CB8AC3E}">
        <p14:creationId xmlns:p14="http://schemas.microsoft.com/office/powerpoint/2010/main" val="37063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5EEA1-2551-426E-A56A-36936CBD0A6F}"/>
              </a:ext>
            </a:extLst>
          </p:cNvPr>
          <p:cNvSpPr>
            <a:spLocks noGrp="1"/>
          </p:cNvSpPr>
          <p:nvPr>
            <p:ph type="title"/>
          </p:nvPr>
        </p:nvSpPr>
        <p:spPr/>
        <p:txBody>
          <a:bodyPr/>
          <a:lstStyle/>
          <a:p>
            <a:r>
              <a:rPr lang="en-GB" dirty="0"/>
              <a:t>Business Facebook page</a:t>
            </a:r>
          </a:p>
        </p:txBody>
      </p:sp>
      <p:pic>
        <p:nvPicPr>
          <p:cNvPr id="23554" name="Picture 2" descr="https://lh5.googleusercontent.com/G3ViHSENrKZ4HkrXTrST1hp_NwiT4fs0e_ax7vvsT6AuoicfklH7riRXRUAr-hzsz5DX7cSCrUNwhOmaq6ryDYNYij6Y1L1iLsouIcdGaGm6byurLfVaq4rVbX0w4qpd-dQGP5r_4qkf7nrYLA">
            <a:extLst>
              <a:ext uri="{FF2B5EF4-FFF2-40B4-BE49-F238E27FC236}">
                <a16:creationId xmlns:a16="http://schemas.microsoft.com/office/drawing/2014/main" id="{287F7CB1-4963-4CDA-AB29-A593440AE9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5410" y="1763780"/>
            <a:ext cx="8864990" cy="4798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82112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AF7D2-161C-4857-A18A-97F79CE6E765}"/>
              </a:ext>
            </a:extLst>
          </p:cNvPr>
          <p:cNvSpPr>
            <a:spLocks noGrp="1"/>
          </p:cNvSpPr>
          <p:nvPr>
            <p:ph type="title"/>
          </p:nvPr>
        </p:nvSpPr>
        <p:spPr/>
        <p:txBody>
          <a:bodyPr/>
          <a:lstStyle/>
          <a:p>
            <a:r>
              <a:rPr lang="en-GB"/>
              <a:t>Boosting a post on Facebook</a:t>
            </a:r>
          </a:p>
        </p:txBody>
      </p:sp>
      <p:pic>
        <p:nvPicPr>
          <p:cNvPr id="24578" name="Picture 2" descr="https://lh3.googleusercontent.com/1a8VAnM3zijXpOrCOMONOQJon5QIbADDiX3v3fUmeVQHQ9N7CumPg0CYwTGmlJn58NH1QXhwT9EJIYk7t4ASW1sZGz9qUR0Ir4yyxFJlhZTXyLRPMxwjw_0CN9yaj0HIT2VtcKW9QLNAgZd-OA">
            <a:extLst>
              <a:ext uri="{FF2B5EF4-FFF2-40B4-BE49-F238E27FC236}">
                <a16:creationId xmlns:a16="http://schemas.microsoft.com/office/drawing/2014/main" id="{D44E0C47-3AE5-4F4F-A240-4EF0A2172F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5230" y="1634779"/>
            <a:ext cx="6590495" cy="4944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9690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E532C-CE59-423E-A88D-9AB5E87C3072}"/>
              </a:ext>
            </a:extLst>
          </p:cNvPr>
          <p:cNvSpPr>
            <a:spLocks noGrp="1"/>
          </p:cNvSpPr>
          <p:nvPr>
            <p:ph type="title"/>
          </p:nvPr>
        </p:nvSpPr>
        <p:spPr/>
        <p:txBody>
          <a:bodyPr/>
          <a:lstStyle/>
          <a:p>
            <a:r>
              <a:rPr lang="en-GB" dirty="0"/>
              <a:t>Ads on Facebook</a:t>
            </a:r>
          </a:p>
        </p:txBody>
      </p:sp>
      <p:pic>
        <p:nvPicPr>
          <p:cNvPr id="25605" name="Picture 5" descr="https://lh6.googleusercontent.com/1mUqu0HlL77R0Vd73p0ZiY-JNEUv38Zj2SqxPK6xHNY7kS8NYuCAR6o7-J9GOnQxfne6-PZuwu5RZp0coyFrIaLFkUCsczUkujNe94TpK6aB2gPbJVt-kOS2Z4mmh1WWEpnck-MYdKqWV3gz6Q">
            <a:extLst>
              <a:ext uri="{FF2B5EF4-FFF2-40B4-BE49-F238E27FC236}">
                <a16:creationId xmlns:a16="http://schemas.microsoft.com/office/drawing/2014/main" id="{056100F5-48CA-4338-8A60-E5E6229CD4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653" y="1406869"/>
            <a:ext cx="6050358" cy="4994754"/>
          </a:xfrm>
          <a:prstGeom prst="rect">
            <a:avLst/>
          </a:prstGeom>
          <a:noFill/>
          <a:extLst>
            <a:ext uri="{909E8E84-426E-40DD-AFC4-6F175D3DCCD1}">
              <a14:hiddenFill xmlns:a14="http://schemas.microsoft.com/office/drawing/2010/main">
                <a:solidFill>
                  <a:srgbClr val="FFFFFF"/>
                </a:solidFill>
              </a14:hiddenFill>
            </a:ext>
          </a:extLst>
        </p:spPr>
      </p:pic>
      <p:pic>
        <p:nvPicPr>
          <p:cNvPr id="25607" name="Picture 7" descr="https://lh4.googleusercontent.com/DZ1kj5VmZJOF85pXLgVSBFjpg2w_NB83BuzWYa7C2P1OYMQ699aqzYEze6qQcc9_l9wHnWQkc1gZlNgFCp5vIPBGnaOABPH3EeT56lD_chc3dp6yEt8ucnUTsg-_XkUbFiZBwB_81GLKelh3Rg">
            <a:extLst>
              <a:ext uri="{FF2B5EF4-FFF2-40B4-BE49-F238E27FC236}">
                <a16:creationId xmlns:a16="http://schemas.microsoft.com/office/drawing/2014/main" id="{7722993A-30B5-454F-9607-D6269353A3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8010" y="1409408"/>
            <a:ext cx="5086237" cy="4916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85575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DAE59-62F1-441E-987E-9B952CE288EF}"/>
              </a:ext>
            </a:extLst>
          </p:cNvPr>
          <p:cNvSpPr>
            <a:spLocks noGrp="1"/>
          </p:cNvSpPr>
          <p:nvPr>
            <p:ph type="title"/>
          </p:nvPr>
        </p:nvSpPr>
        <p:spPr/>
        <p:txBody>
          <a:bodyPr/>
          <a:lstStyle/>
          <a:p>
            <a:r>
              <a:rPr lang="en-GB" dirty="0"/>
              <a:t>Ads on Facebook cont.</a:t>
            </a:r>
          </a:p>
        </p:txBody>
      </p:sp>
      <p:pic>
        <p:nvPicPr>
          <p:cNvPr id="26626" name="Picture 2" descr="https://lh6.googleusercontent.com/NbqpvPNF2gxasFAz9hruy-uGEECIKKjljd_w7DLp1PHINFXAjR9sDxlx3kG7igrYcnIk8Kw9cZeT_NjFm8Dde0PY5jRQ1wKwoSuRM03rNa6nHdzmQZCm6hfTx4VjaSEDG3Vk6E-vcWU55Pr3QA">
            <a:extLst>
              <a:ext uri="{FF2B5EF4-FFF2-40B4-BE49-F238E27FC236}">
                <a16:creationId xmlns:a16="http://schemas.microsoft.com/office/drawing/2014/main" id="{4784F1B3-D764-4EE2-8533-F0475C3AB0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8206" y="1420836"/>
            <a:ext cx="4620782" cy="5268351"/>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https://lh4.googleusercontent.com/F_raFr-JpPYf0iplS_6pGjsjGAvzBppBpMDvaxF2FY9ePFu1gSCAuQ65IrCxoZI-KVllyAk6z3YJGX3ahTuzVAbqZqZYGj7z4WomRzn_nl2VP74Mzx3UG5XNk_uXHI-kPK9HKvG_qo7NtC9QxQ">
            <a:extLst>
              <a:ext uri="{FF2B5EF4-FFF2-40B4-BE49-F238E27FC236}">
                <a16:creationId xmlns:a16="http://schemas.microsoft.com/office/drawing/2014/main" id="{95BEFF1E-EBDF-4777-ABEE-AE02468E75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5743" y="1462161"/>
            <a:ext cx="4570491" cy="5227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2952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CAE30-2009-4357-8072-AABA83C19F78}"/>
              </a:ext>
            </a:extLst>
          </p:cNvPr>
          <p:cNvSpPr>
            <a:spLocks noGrp="1"/>
          </p:cNvSpPr>
          <p:nvPr>
            <p:ph type="title"/>
          </p:nvPr>
        </p:nvSpPr>
        <p:spPr/>
        <p:txBody>
          <a:bodyPr/>
          <a:lstStyle/>
          <a:p>
            <a:r>
              <a:rPr lang="en-GB" dirty="0"/>
              <a:t>Social Media Management Software</a:t>
            </a:r>
          </a:p>
        </p:txBody>
      </p:sp>
      <p:sp>
        <p:nvSpPr>
          <p:cNvPr id="3" name="Content Placeholder 2">
            <a:extLst>
              <a:ext uri="{FF2B5EF4-FFF2-40B4-BE49-F238E27FC236}">
                <a16:creationId xmlns:a16="http://schemas.microsoft.com/office/drawing/2014/main" id="{214A03CF-AB69-4BD7-B340-FFC106E4C36D}"/>
              </a:ext>
            </a:extLst>
          </p:cNvPr>
          <p:cNvSpPr>
            <a:spLocks noGrp="1"/>
          </p:cNvSpPr>
          <p:nvPr>
            <p:ph idx="1"/>
          </p:nvPr>
        </p:nvSpPr>
        <p:spPr/>
        <p:txBody>
          <a:bodyPr/>
          <a:lstStyle/>
          <a:p>
            <a:pPr fontAlgn="base"/>
            <a:r>
              <a:rPr lang="en-GB" dirty="0"/>
              <a:t>These will allow you to manage several social media platforms in one place e.g. schedule posts and track analytics [47]</a:t>
            </a:r>
          </a:p>
          <a:p>
            <a:pPr fontAlgn="base"/>
            <a:r>
              <a:rPr lang="en-GB" dirty="0"/>
              <a:t>Some popular ones to use are: Hootsuite, </a:t>
            </a:r>
            <a:r>
              <a:rPr lang="en-GB" dirty="0" err="1"/>
              <a:t>Hubspot</a:t>
            </a:r>
            <a:r>
              <a:rPr lang="en-GB" dirty="0"/>
              <a:t>, </a:t>
            </a:r>
            <a:r>
              <a:rPr lang="en-GB" dirty="0" err="1"/>
              <a:t>Tweetdeck</a:t>
            </a:r>
            <a:r>
              <a:rPr lang="en-GB" dirty="0"/>
              <a:t>, Buffer and </a:t>
            </a:r>
            <a:r>
              <a:rPr lang="en-GB" dirty="0" err="1"/>
              <a:t>MeetEdgar</a:t>
            </a:r>
            <a:r>
              <a:rPr lang="en-GB" dirty="0"/>
              <a:t> [48]</a:t>
            </a:r>
          </a:p>
          <a:p>
            <a:pPr fontAlgn="base"/>
            <a:r>
              <a:rPr lang="en-GB" dirty="0"/>
              <a:t>I used Buffer to manage Facebook and Google+ posts using research on the best times to post on each. </a:t>
            </a:r>
          </a:p>
          <a:p>
            <a:endParaRPr lang="en-GB" dirty="0"/>
          </a:p>
        </p:txBody>
      </p:sp>
    </p:spTree>
    <p:extLst>
      <p:ext uri="{BB962C8B-B14F-4D97-AF65-F5344CB8AC3E}">
        <p14:creationId xmlns:p14="http://schemas.microsoft.com/office/powerpoint/2010/main" val="15115601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92034-78A8-4BBE-9117-436103911A0A}"/>
              </a:ext>
            </a:extLst>
          </p:cNvPr>
          <p:cNvSpPr>
            <a:spLocks noGrp="1"/>
          </p:cNvSpPr>
          <p:nvPr>
            <p:ph type="title"/>
          </p:nvPr>
        </p:nvSpPr>
        <p:spPr/>
        <p:txBody>
          <a:bodyPr>
            <a:normAutofit/>
          </a:bodyPr>
          <a:lstStyle/>
          <a:p>
            <a:r>
              <a:rPr lang="en-GB" dirty="0"/>
              <a:t>Social Media Management using Buffer</a:t>
            </a:r>
            <a:br>
              <a:rPr lang="en-GB" dirty="0"/>
            </a:br>
            <a:endParaRPr lang="en-GB" dirty="0"/>
          </a:p>
        </p:txBody>
      </p:sp>
      <p:pic>
        <p:nvPicPr>
          <p:cNvPr id="27650" name="Picture 2" descr="https://lh4.googleusercontent.com/uXr4Pn7FfUMoCwYuWTipakzlpoIBNEWScEfsoX5cuzW0eKipKvYTUSt5YpZYPDqKnIJjzhtUU9S1ErtAJJgObdvTCymFVwjkR36vkAl7HdDFye2tM4z-9w1-V8IxQsBXs3Dj8DRPQAJf2Sm-RA">
            <a:extLst>
              <a:ext uri="{FF2B5EF4-FFF2-40B4-BE49-F238E27FC236}">
                <a16:creationId xmlns:a16="http://schemas.microsoft.com/office/drawing/2014/main" id="{574E8DAD-EC05-4F00-A8F1-0C8527A12B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31851"/>
            <a:ext cx="6389370" cy="3194685"/>
          </a:xfrm>
          <a:prstGeom prst="rect">
            <a:avLst/>
          </a:prstGeom>
          <a:noFill/>
          <a:extLst>
            <a:ext uri="{909E8E84-426E-40DD-AFC4-6F175D3DCCD1}">
              <a14:hiddenFill xmlns:a14="http://schemas.microsoft.com/office/drawing/2010/main">
                <a:solidFill>
                  <a:srgbClr val="FFFFFF"/>
                </a:solidFill>
              </a14:hiddenFill>
            </a:ext>
          </a:extLst>
        </p:spPr>
      </p:pic>
      <p:pic>
        <p:nvPicPr>
          <p:cNvPr id="27652" name="Picture 4" descr="https://lh3.googleusercontent.com/DklBt7DOq68FW8t3DsNRD4_p9RVJEtpmcKWCYVHvRrGmgIjuZ8uGaxvemc-X5HkfMLS-4kP2NaxmS2zaiGsMAD65wb1tr2fd9seLodJfU1u4V1TmD9GyLw8bDxzhmEtz5HvmV4nUMtWZx9Zw7w">
            <a:extLst>
              <a:ext uri="{FF2B5EF4-FFF2-40B4-BE49-F238E27FC236}">
                <a16:creationId xmlns:a16="http://schemas.microsoft.com/office/drawing/2014/main" id="{6722C2CF-189C-45B0-83F8-F562C50F63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1151" y="3429000"/>
            <a:ext cx="7586104" cy="308001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1ECB5811-867D-47AC-B6C9-4BAFB34F3C2A}"/>
              </a:ext>
            </a:extLst>
          </p:cNvPr>
          <p:cNvSpPr/>
          <p:nvPr/>
        </p:nvSpPr>
        <p:spPr>
          <a:xfrm>
            <a:off x="1371600" y="4856817"/>
            <a:ext cx="750277" cy="369332"/>
          </a:xfrm>
          <a:prstGeom prst="rect">
            <a:avLst/>
          </a:prstGeom>
        </p:spPr>
        <p:txBody>
          <a:bodyPr wrap="square">
            <a:spAutoFit/>
          </a:bodyPr>
          <a:lstStyle/>
          <a:p>
            <a:r>
              <a:rPr lang="en-GB" dirty="0">
                <a:solidFill>
                  <a:srgbClr val="000000"/>
                </a:solidFill>
                <a:latin typeface="Source Sans Pro"/>
              </a:rPr>
              <a:t>[49]</a:t>
            </a:r>
            <a:endParaRPr lang="en-GB" dirty="0"/>
          </a:p>
        </p:txBody>
      </p:sp>
    </p:spTree>
    <p:extLst>
      <p:ext uri="{BB962C8B-B14F-4D97-AF65-F5344CB8AC3E}">
        <p14:creationId xmlns:p14="http://schemas.microsoft.com/office/powerpoint/2010/main" val="6341877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6E453-233B-476C-AB4F-D4ED287538E6}"/>
              </a:ext>
            </a:extLst>
          </p:cNvPr>
          <p:cNvSpPr>
            <a:spLocks noGrp="1"/>
          </p:cNvSpPr>
          <p:nvPr>
            <p:ph type="title"/>
          </p:nvPr>
        </p:nvSpPr>
        <p:spPr/>
        <p:txBody>
          <a:bodyPr/>
          <a:lstStyle/>
          <a:p>
            <a:r>
              <a:rPr lang="en-GB" dirty="0"/>
              <a:t>Social Media Management using Buffer</a:t>
            </a:r>
          </a:p>
        </p:txBody>
      </p:sp>
      <p:pic>
        <p:nvPicPr>
          <p:cNvPr id="28674" name="Picture 2" descr="https://lh4.googleusercontent.com/x3q54isYe3hqKhvqVq_Nod6ukSGmP0iwUWq5vZFb_qq1R7om88J5RfXxb4o_khnw7TS1_zyGMuXdiTC7T22lvUfjCRTjPKtT8BhwlL6hDnemAsOCRmgMV6wc2YSBoM2IIUdr5Knxo0gV5a_yOQ">
            <a:extLst>
              <a:ext uri="{FF2B5EF4-FFF2-40B4-BE49-F238E27FC236}">
                <a16:creationId xmlns:a16="http://schemas.microsoft.com/office/drawing/2014/main" id="{706D7839-1F2F-4B68-895B-41128DCB01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6566" y="1775790"/>
            <a:ext cx="6281853" cy="2910511"/>
          </a:xfrm>
          <a:prstGeom prst="rect">
            <a:avLst/>
          </a:prstGeom>
          <a:noFill/>
          <a:extLst>
            <a:ext uri="{909E8E84-426E-40DD-AFC4-6F175D3DCCD1}">
              <a14:hiddenFill xmlns:a14="http://schemas.microsoft.com/office/drawing/2010/main">
                <a:solidFill>
                  <a:srgbClr val="FFFFFF"/>
                </a:solidFill>
              </a14:hiddenFill>
            </a:ext>
          </a:extLst>
        </p:spPr>
      </p:pic>
      <p:pic>
        <p:nvPicPr>
          <p:cNvPr id="28676" name="Picture 4" descr="Best Times to Post on Google+">
            <a:extLst>
              <a:ext uri="{FF2B5EF4-FFF2-40B4-BE49-F238E27FC236}">
                <a16:creationId xmlns:a16="http://schemas.microsoft.com/office/drawing/2014/main" id="{943AE975-A194-44E9-BCEE-14B6CDFABE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2529" y="1775790"/>
            <a:ext cx="4486005" cy="449745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2097A74-E1E8-4D6A-9053-DC96F80B9A2A}"/>
              </a:ext>
            </a:extLst>
          </p:cNvPr>
          <p:cNvSpPr/>
          <p:nvPr/>
        </p:nvSpPr>
        <p:spPr>
          <a:xfrm>
            <a:off x="6632071" y="4849143"/>
            <a:ext cx="596348" cy="369332"/>
          </a:xfrm>
          <a:prstGeom prst="rect">
            <a:avLst/>
          </a:prstGeom>
        </p:spPr>
        <p:txBody>
          <a:bodyPr wrap="square">
            <a:spAutoFit/>
          </a:bodyPr>
          <a:lstStyle/>
          <a:p>
            <a:r>
              <a:rPr lang="en-GB" dirty="0">
                <a:solidFill>
                  <a:srgbClr val="000000"/>
                </a:solidFill>
                <a:latin typeface="Source Sans Pro"/>
              </a:rPr>
              <a:t>[50]</a:t>
            </a:r>
            <a:endParaRPr lang="en-GB" dirty="0"/>
          </a:p>
        </p:txBody>
      </p:sp>
    </p:spTree>
    <p:extLst>
      <p:ext uri="{BB962C8B-B14F-4D97-AF65-F5344CB8AC3E}">
        <p14:creationId xmlns:p14="http://schemas.microsoft.com/office/powerpoint/2010/main" val="12701204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1C8EE-DDE5-417B-9D0B-B23770C62E83}"/>
              </a:ext>
            </a:extLst>
          </p:cNvPr>
          <p:cNvSpPr>
            <a:spLocks noGrp="1"/>
          </p:cNvSpPr>
          <p:nvPr>
            <p:ph type="title"/>
          </p:nvPr>
        </p:nvSpPr>
        <p:spPr/>
        <p:txBody>
          <a:bodyPr/>
          <a:lstStyle/>
          <a:p>
            <a:r>
              <a:rPr lang="en-GB" dirty="0"/>
              <a:t>Email Marketing</a:t>
            </a:r>
          </a:p>
        </p:txBody>
      </p:sp>
      <p:sp>
        <p:nvSpPr>
          <p:cNvPr id="3" name="Content Placeholder 2">
            <a:extLst>
              <a:ext uri="{FF2B5EF4-FFF2-40B4-BE49-F238E27FC236}">
                <a16:creationId xmlns:a16="http://schemas.microsoft.com/office/drawing/2014/main" id="{EA102C44-A17D-48D3-A5DB-9D287C2C943C}"/>
              </a:ext>
            </a:extLst>
          </p:cNvPr>
          <p:cNvSpPr>
            <a:spLocks noGrp="1"/>
          </p:cNvSpPr>
          <p:nvPr>
            <p:ph idx="1"/>
          </p:nvPr>
        </p:nvSpPr>
        <p:spPr/>
        <p:txBody>
          <a:bodyPr/>
          <a:lstStyle/>
          <a:p>
            <a:pPr fontAlgn="base"/>
            <a:r>
              <a:rPr lang="en-GB" dirty="0"/>
              <a:t>Using email to promote a product or a service [51]</a:t>
            </a:r>
          </a:p>
          <a:p>
            <a:pPr fontAlgn="base"/>
            <a:r>
              <a:rPr lang="en-GB" dirty="0"/>
              <a:t>Some benefits of email marketing are: it’s very cheap, you can reach a large audience quickly, you can deliver messages targeted specifically for subscribers who meet a certain criteria and it’s easy to start up [52]</a:t>
            </a:r>
          </a:p>
          <a:p>
            <a:pPr fontAlgn="base"/>
            <a:r>
              <a:rPr lang="en-GB" dirty="0"/>
              <a:t>Some popular platforms to use are </a:t>
            </a:r>
            <a:r>
              <a:rPr lang="en-GB" dirty="0" err="1"/>
              <a:t>MailChimp</a:t>
            </a:r>
            <a:r>
              <a:rPr lang="en-GB" dirty="0"/>
              <a:t>, SendGrid and Constant Contact [53]</a:t>
            </a:r>
          </a:p>
          <a:p>
            <a:pPr fontAlgn="base"/>
            <a:r>
              <a:rPr lang="en-GB" dirty="0"/>
              <a:t>Some legal requirements for email marketing include: having permission to send the emails, state your email is an advertisement, include an opt-out and do not send misleading/false information [54]</a:t>
            </a:r>
          </a:p>
          <a:p>
            <a:endParaRPr lang="en-GB" dirty="0"/>
          </a:p>
        </p:txBody>
      </p:sp>
    </p:spTree>
    <p:extLst>
      <p:ext uri="{BB962C8B-B14F-4D97-AF65-F5344CB8AC3E}">
        <p14:creationId xmlns:p14="http://schemas.microsoft.com/office/powerpoint/2010/main" val="27363232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DF3BD-F2A8-4C9C-90B4-8CC9B94EA0FB}"/>
              </a:ext>
            </a:extLst>
          </p:cNvPr>
          <p:cNvSpPr>
            <a:spLocks noGrp="1"/>
          </p:cNvSpPr>
          <p:nvPr>
            <p:ph type="title"/>
          </p:nvPr>
        </p:nvSpPr>
        <p:spPr/>
        <p:txBody>
          <a:bodyPr/>
          <a:lstStyle/>
          <a:p>
            <a:r>
              <a:rPr lang="en-GB" dirty="0"/>
              <a:t>E-mail marketing using </a:t>
            </a:r>
            <a:r>
              <a:rPr lang="en-GB" dirty="0" err="1"/>
              <a:t>MailChimp</a:t>
            </a:r>
            <a:endParaRPr lang="en-GB" dirty="0"/>
          </a:p>
        </p:txBody>
      </p:sp>
      <p:pic>
        <p:nvPicPr>
          <p:cNvPr id="29698" name="Picture 2" descr="https://lh3.googleusercontent.com/sP_fmu9CsvzZE8Vgr0E3D7L2EnKPw6W8q-y9O73egJRALohavwepMbNhu8FW8iaqgETjrq4g39zS5O13mX_r0UFCjlNZl1jsUqUqddjtiX8fh3d658EGREgM6TlxifmvsUowWY623NaCJ2ZaNw">
            <a:extLst>
              <a:ext uri="{FF2B5EF4-FFF2-40B4-BE49-F238E27FC236}">
                <a16:creationId xmlns:a16="http://schemas.microsoft.com/office/drawing/2014/main" id="{F8B76B14-67D0-4EBF-9282-6A430CFD27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371" y="1491175"/>
            <a:ext cx="4262932" cy="5267049"/>
          </a:xfrm>
          <a:prstGeom prst="rect">
            <a:avLst/>
          </a:prstGeom>
          <a:noFill/>
          <a:extLst>
            <a:ext uri="{909E8E84-426E-40DD-AFC4-6F175D3DCCD1}">
              <a14:hiddenFill xmlns:a14="http://schemas.microsoft.com/office/drawing/2010/main">
                <a:solidFill>
                  <a:srgbClr val="FFFFFF"/>
                </a:solidFill>
              </a14:hiddenFill>
            </a:ext>
          </a:extLst>
        </p:spPr>
      </p:pic>
      <p:pic>
        <p:nvPicPr>
          <p:cNvPr id="29700" name="Picture 4" descr="https://lh4.googleusercontent.com/Tm0liMSiKw48TiJocXGnGBhGC0VJ8-U-hKoK7fknd2hL9Bj-iLn2RhjXaQbl8sH6eK7iiWfLwMUsCsmhyMWXUTSUTIeyWiwjRdKQyEBH2fudhuMZ8NCtnZd95Lj0dZ5nSRW1175z0P5L-t_LUw">
            <a:extLst>
              <a:ext uri="{FF2B5EF4-FFF2-40B4-BE49-F238E27FC236}">
                <a16:creationId xmlns:a16="http://schemas.microsoft.com/office/drawing/2014/main" id="{4976440C-A0AF-4F29-9049-ADA49DCD7C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4198" y="3260813"/>
            <a:ext cx="6593058" cy="3497411"/>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https://lh6.googleusercontent.com/VDEeXPjvyvPdoAJCc8yudpD0A_brgYhSBKD7B_QcgPtu5Qs1jwUaOOZANqqFcLXJ-mHufG7ZS5zUpH0H1uQOteJOhr3XlPps43yuGQWB7vmqttR-2MdbRnMoydYyhO8mtA3jFelfWcykQo2dmg">
            <a:extLst>
              <a:ext uri="{FF2B5EF4-FFF2-40B4-BE49-F238E27FC236}">
                <a16:creationId xmlns:a16="http://schemas.microsoft.com/office/drawing/2014/main" id="{0FC54E19-6FFE-43F9-B93D-579C818B8D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4198" y="1438052"/>
            <a:ext cx="6593058" cy="1782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84033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75E84-E9A0-4604-A1D2-7C808EEDCD4C}"/>
              </a:ext>
            </a:extLst>
          </p:cNvPr>
          <p:cNvSpPr>
            <a:spLocks noGrp="1"/>
          </p:cNvSpPr>
          <p:nvPr>
            <p:ph type="title"/>
          </p:nvPr>
        </p:nvSpPr>
        <p:spPr/>
        <p:txBody>
          <a:bodyPr/>
          <a:lstStyle/>
          <a:p>
            <a:r>
              <a:rPr lang="en-GB"/>
              <a:t>E-commerce options</a:t>
            </a:r>
          </a:p>
        </p:txBody>
      </p:sp>
      <p:sp>
        <p:nvSpPr>
          <p:cNvPr id="3" name="Content Placeholder 2">
            <a:extLst>
              <a:ext uri="{FF2B5EF4-FFF2-40B4-BE49-F238E27FC236}">
                <a16:creationId xmlns:a16="http://schemas.microsoft.com/office/drawing/2014/main" id="{CC53A2EC-CF5E-4C87-9D36-DF96DB775956}"/>
              </a:ext>
            </a:extLst>
          </p:cNvPr>
          <p:cNvSpPr>
            <a:spLocks noGrp="1"/>
          </p:cNvSpPr>
          <p:nvPr>
            <p:ph idx="1"/>
          </p:nvPr>
        </p:nvSpPr>
        <p:spPr/>
        <p:txBody>
          <a:bodyPr/>
          <a:lstStyle/>
          <a:p>
            <a:pPr fontAlgn="base"/>
            <a:r>
              <a:rPr lang="en-GB" dirty="0"/>
              <a:t>Some options for e-commerce are Shopify, BigCommerce, </a:t>
            </a:r>
            <a:r>
              <a:rPr lang="en-GB" dirty="0" err="1"/>
              <a:t>Volusion</a:t>
            </a:r>
            <a:r>
              <a:rPr lang="en-GB" dirty="0"/>
              <a:t> and Magento [55]</a:t>
            </a:r>
          </a:p>
          <a:p>
            <a:pPr fontAlgn="base"/>
            <a:r>
              <a:rPr lang="en-GB" dirty="0"/>
              <a:t>I would choose Shopify for my brand as I have tested it before and it is easy to use and has many add-ons that help enhance your e-commerce platform.</a:t>
            </a:r>
          </a:p>
          <a:p>
            <a:endParaRPr lang="en-GB" dirty="0"/>
          </a:p>
        </p:txBody>
      </p:sp>
    </p:spTree>
    <p:extLst>
      <p:ext uri="{BB962C8B-B14F-4D97-AF65-F5344CB8AC3E}">
        <p14:creationId xmlns:p14="http://schemas.microsoft.com/office/powerpoint/2010/main" val="39140417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99AF6-ACC4-4B7D-80D4-D0C7403C33B6}"/>
              </a:ext>
            </a:extLst>
          </p:cNvPr>
          <p:cNvSpPr>
            <a:spLocks noGrp="1"/>
          </p:cNvSpPr>
          <p:nvPr>
            <p:ph type="title"/>
          </p:nvPr>
        </p:nvSpPr>
        <p:spPr/>
        <p:txBody>
          <a:bodyPr/>
          <a:lstStyle/>
          <a:p>
            <a:r>
              <a:rPr lang="en-GB" dirty="0"/>
              <a:t>Sales Funnelling</a:t>
            </a:r>
          </a:p>
        </p:txBody>
      </p:sp>
      <p:sp>
        <p:nvSpPr>
          <p:cNvPr id="3" name="Content Placeholder 2">
            <a:extLst>
              <a:ext uri="{FF2B5EF4-FFF2-40B4-BE49-F238E27FC236}">
                <a16:creationId xmlns:a16="http://schemas.microsoft.com/office/drawing/2014/main" id="{FA5E36DB-3FC5-4C82-B52F-871F6E882E2B}"/>
              </a:ext>
            </a:extLst>
          </p:cNvPr>
          <p:cNvSpPr>
            <a:spLocks noGrp="1"/>
          </p:cNvSpPr>
          <p:nvPr>
            <p:ph idx="1"/>
          </p:nvPr>
        </p:nvSpPr>
        <p:spPr>
          <a:xfrm>
            <a:off x="1295400" y="2004645"/>
            <a:ext cx="9601200" cy="4294749"/>
          </a:xfrm>
        </p:spPr>
        <p:txBody>
          <a:bodyPr>
            <a:normAutofit lnSpcReduction="10000"/>
          </a:bodyPr>
          <a:lstStyle/>
          <a:p>
            <a:pPr fontAlgn="base"/>
            <a:r>
              <a:rPr lang="en-GB" sz="2200" dirty="0"/>
              <a:t>This is the buying process customers go through when purchasing a product [56]</a:t>
            </a:r>
          </a:p>
          <a:p>
            <a:pPr fontAlgn="base"/>
            <a:r>
              <a:rPr lang="en-GB" sz="2200" dirty="0"/>
              <a:t>Awareness – People made aware </a:t>
            </a:r>
          </a:p>
          <a:p>
            <a:pPr marL="0" indent="0">
              <a:buNone/>
            </a:pPr>
            <a:r>
              <a:rPr lang="en-GB" sz="2200" dirty="0"/>
              <a:t>of the product [58]</a:t>
            </a:r>
          </a:p>
          <a:p>
            <a:r>
              <a:rPr lang="en-GB" sz="2200" dirty="0"/>
              <a:t>Interest – People show interest in the</a:t>
            </a:r>
          </a:p>
          <a:p>
            <a:pPr marL="0" indent="0">
              <a:buNone/>
            </a:pPr>
            <a:r>
              <a:rPr lang="en-GB" sz="2200" dirty="0"/>
              <a:t>product [59]</a:t>
            </a:r>
          </a:p>
          <a:p>
            <a:r>
              <a:rPr lang="en-GB" sz="2200" dirty="0"/>
              <a:t>Decision – You help the customer decide</a:t>
            </a:r>
          </a:p>
          <a:p>
            <a:pPr marL="0" indent="0">
              <a:buNone/>
            </a:pPr>
            <a:r>
              <a:rPr lang="en-GB" sz="2200" dirty="0"/>
              <a:t>why they should choose your product [59]</a:t>
            </a:r>
          </a:p>
          <a:p>
            <a:r>
              <a:rPr lang="en-GB" sz="2200" dirty="0"/>
              <a:t>Action – The customer either decides to buy</a:t>
            </a:r>
          </a:p>
          <a:p>
            <a:pPr marL="0" indent="0">
              <a:buNone/>
            </a:pPr>
            <a:r>
              <a:rPr lang="en-GB" sz="2200" dirty="0"/>
              <a:t>or not buy your products [59]</a:t>
            </a:r>
          </a:p>
          <a:p>
            <a:pPr marL="0" indent="0">
              <a:buNone/>
            </a:pPr>
            <a:endParaRPr lang="en-GB" dirty="0"/>
          </a:p>
        </p:txBody>
      </p:sp>
      <p:pic>
        <p:nvPicPr>
          <p:cNvPr id="30722" name="Picture 2" descr="Image result for steps of a sales funnel">
            <a:extLst>
              <a:ext uri="{FF2B5EF4-FFF2-40B4-BE49-F238E27FC236}">
                <a16:creationId xmlns:a16="http://schemas.microsoft.com/office/drawing/2014/main" id="{BCCD8E35-B191-42CA-9C9A-D8570EAFD3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8458" y="2739391"/>
            <a:ext cx="5468848" cy="389382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0D50F851-37CA-4E9D-A4FC-04A728FB96E1}"/>
              </a:ext>
            </a:extLst>
          </p:cNvPr>
          <p:cNvSpPr/>
          <p:nvPr/>
        </p:nvSpPr>
        <p:spPr>
          <a:xfrm>
            <a:off x="6621194" y="5930062"/>
            <a:ext cx="792480" cy="369332"/>
          </a:xfrm>
          <a:prstGeom prst="rect">
            <a:avLst/>
          </a:prstGeom>
        </p:spPr>
        <p:txBody>
          <a:bodyPr wrap="square">
            <a:spAutoFit/>
          </a:bodyPr>
          <a:lstStyle/>
          <a:p>
            <a:r>
              <a:rPr lang="en-GB" dirty="0">
                <a:solidFill>
                  <a:srgbClr val="000000"/>
                </a:solidFill>
                <a:latin typeface="Source Sans Pro"/>
              </a:rPr>
              <a:t>[57]</a:t>
            </a:r>
            <a:endParaRPr lang="en-GB" dirty="0"/>
          </a:p>
        </p:txBody>
      </p:sp>
    </p:spTree>
    <p:extLst>
      <p:ext uri="{BB962C8B-B14F-4D97-AF65-F5344CB8AC3E}">
        <p14:creationId xmlns:p14="http://schemas.microsoft.com/office/powerpoint/2010/main" val="20782516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CB460-48A1-45EB-8261-CAD568ED795F}"/>
              </a:ext>
            </a:extLst>
          </p:cNvPr>
          <p:cNvSpPr>
            <a:spLocks noGrp="1"/>
          </p:cNvSpPr>
          <p:nvPr>
            <p:ph type="title"/>
          </p:nvPr>
        </p:nvSpPr>
        <p:spPr/>
        <p:txBody>
          <a:bodyPr/>
          <a:lstStyle/>
          <a:p>
            <a:r>
              <a:rPr lang="en-GB" dirty="0"/>
              <a:t>Creating a Sales Funnel</a:t>
            </a:r>
          </a:p>
        </p:txBody>
      </p:sp>
      <p:sp>
        <p:nvSpPr>
          <p:cNvPr id="3" name="Content Placeholder 2">
            <a:extLst>
              <a:ext uri="{FF2B5EF4-FFF2-40B4-BE49-F238E27FC236}">
                <a16:creationId xmlns:a16="http://schemas.microsoft.com/office/drawing/2014/main" id="{3F29A2E1-9131-48A4-9ABC-AB9877B7EAE2}"/>
              </a:ext>
            </a:extLst>
          </p:cNvPr>
          <p:cNvSpPr>
            <a:spLocks noGrp="1"/>
          </p:cNvSpPr>
          <p:nvPr>
            <p:ph idx="1"/>
          </p:nvPr>
        </p:nvSpPr>
        <p:spPr/>
        <p:txBody>
          <a:bodyPr/>
          <a:lstStyle/>
          <a:p>
            <a:pPr fontAlgn="base"/>
            <a:r>
              <a:rPr lang="en-GB" dirty="0"/>
              <a:t>There are several steps you can take to create a sales funnel:</a:t>
            </a:r>
          </a:p>
          <a:p>
            <a:pPr fontAlgn="base"/>
            <a:r>
              <a:rPr lang="en-GB" dirty="0"/>
              <a:t>Create a good landing page – This is the first impression user’s will get of your website [60]</a:t>
            </a:r>
          </a:p>
          <a:p>
            <a:pPr fontAlgn="base"/>
            <a:r>
              <a:rPr lang="en-GB" dirty="0"/>
              <a:t>Provide an opportunity for customers to buy your product [60]</a:t>
            </a:r>
          </a:p>
          <a:p>
            <a:pPr fontAlgn="base"/>
            <a:r>
              <a:rPr lang="en-GB" dirty="0"/>
              <a:t>Offer a chance to upscale that product or service [60]</a:t>
            </a:r>
          </a:p>
          <a:p>
            <a:pPr fontAlgn="base"/>
            <a:r>
              <a:rPr lang="en-GB" dirty="0"/>
              <a:t>Also offer a downsize option [60]</a:t>
            </a:r>
          </a:p>
          <a:p>
            <a:endParaRPr lang="en-GB" dirty="0"/>
          </a:p>
        </p:txBody>
      </p:sp>
    </p:spTree>
    <p:extLst>
      <p:ext uri="{BB962C8B-B14F-4D97-AF65-F5344CB8AC3E}">
        <p14:creationId xmlns:p14="http://schemas.microsoft.com/office/powerpoint/2010/main" val="409729436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6348D-E3A5-41A0-A145-F877F16D402A}"/>
              </a:ext>
            </a:extLst>
          </p:cNvPr>
          <p:cNvSpPr>
            <a:spLocks noGrp="1"/>
          </p:cNvSpPr>
          <p:nvPr>
            <p:ph type="title"/>
          </p:nvPr>
        </p:nvSpPr>
        <p:spPr/>
        <p:txBody>
          <a:bodyPr/>
          <a:lstStyle/>
          <a:p>
            <a:r>
              <a:rPr lang="en-GB" dirty="0"/>
              <a:t>Click Funnel &amp; Conversion Marketing</a:t>
            </a:r>
          </a:p>
        </p:txBody>
      </p:sp>
      <p:sp>
        <p:nvSpPr>
          <p:cNvPr id="3" name="Content Placeholder 2">
            <a:extLst>
              <a:ext uri="{FF2B5EF4-FFF2-40B4-BE49-F238E27FC236}">
                <a16:creationId xmlns:a16="http://schemas.microsoft.com/office/drawing/2014/main" id="{AA20BBF8-D84E-4245-B090-FAC53E54C76F}"/>
              </a:ext>
            </a:extLst>
          </p:cNvPr>
          <p:cNvSpPr>
            <a:spLocks noGrp="1"/>
          </p:cNvSpPr>
          <p:nvPr>
            <p:ph idx="1"/>
          </p:nvPr>
        </p:nvSpPr>
        <p:spPr/>
        <p:txBody>
          <a:bodyPr/>
          <a:lstStyle/>
          <a:p>
            <a:pPr fontAlgn="base"/>
            <a:r>
              <a:rPr lang="en-GB" dirty="0"/>
              <a:t>This is a platform which is used to create leads and increase “sales conversion” for your website [61]</a:t>
            </a:r>
          </a:p>
          <a:p>
            <a:pPr fontAlgn="base"/>
            <a:r>
              <a:rPr lang="en-GB" dirty="0"/>
              <a:t>Conversion marketing is when you change a visiting customer to a paying customer on your website [62]</a:t>
            </a:r>
          </a:p>
          <a:p>
            <a:endParaRPr lang="en-GB" dirty="0"/>
          </a:p>
        </p:txBody>
      </p:sp>
    </p:spTree>
    <p:extLst>
      <p:ext uri="{BB962C8B-B14F-4D97-AF65-F5344CB8AC3E}">
        <p14:creationId xmlns:p14="http://schemas.microsoft.com/office/powerpoint/2010/main" val="3929050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06D60-5CD6-4D9B-B736-DA47F76A6644}"/>
              </a:ext>
            </a:extLst>
          </p:cNvPr>
          <p:cNvSpPr>
            <a:spLocks noGrp="1"/>
          </p:cNvSpPr>
          <p:nvPr>
            <p:ph type="title"/>
          </p:nvPr>
        </p:nvSpPr>
        <p:spPr/>
        <p:txBody>
          <a:bodyPr/>
          <a:lstStyle/>
          <a:p>
            <a:r>
              <a:rPr lang="en-GB" dirty="0"/>
              <a:t>Conclusions and Recommendations</a:t>
            </a:r>
          </a:p>
        </p:txBody>
      </p:sp>
      <p:sp>
        <p:nvSpPr>
          <p:cNvPr id="3" name="Content Placeholder 2">
            <a:extLst>
              <a:ext uri="{FF2B5EF4-FFF2-40B4-BE49-F238E27FC236}">
                <a16:creationId xmlns:a16="http://schemas.microsoft.com/office/drawing/2014/main" id="{4ADE471B-114E-41B2-BA53-11A35A78FA95}"/>
              </a:ext>
            </a:extLst>
          </p:cNvPr>
          <p:cNvSpPr>
            <a:spLocks noGrp="1"/>
          </p:cNvSpPr>
          <p:nvPr>
            <p:ph idx="1"/>
          </p:nvPr>
        </p:nvSpPr>
        <p:spPr/>
        <p:txBody>
          <a:bodyPr>
            <a:normAutofit lnSpcReduction="10000"/>
          </a:bodyPr>
          <a:lstStyle/>
          <a:p>
            <a:pPr fontAlgn="base"/>
            <a:r>
              <a:rPr lang="en-GB" dirty="0"/>
              <a:t>In conclusion, for SMES I would recommend a free website builder to start with and to use an accessibility friendly template (available on </a:t>
            </a:r>
            <a:r>
              <a:rPr lang="en-GB" dirty="0" err="1"/>
              <a:t>Wix</a:t>
            </a:r>
            <a:r>
              <a:rPr lang="en-GB" dirty="0"/>
              <a:t>) </a:t>
            </a:r>
          </a:p>
          <a:p>
            <a:pPr fontAlgn="base"/>
            <a:r>
              <a:rPr lang="en-GB" dirty="0"/>
              <a:t>If you are experienced at coding, you could use hand coding or hire someone to custom build your website so it fully meets your needs (although this will take much longer and be more expensive)</a:t>
            </a:r>
          </a:p>
          <a:p>
            <a:pPr fontAlgn="base"/>
            <a:r>
              <a:rPr lang="en-GB" dirty="0"/>
              <a:t>Make sure to consider user accessibility and try to create a distinctive brand</a:t>
            </a:r>
          </a:p>
          <a:p>
            <a:pPr fontAlgn="base"/>
            <a:r>
              <a:rPr lang="en-GB" dirty="0"/>
              <a:t>To enhance the traffic to your website, use social media platforms and ads </a:t>
            </a:r>
          </a:p>
          <a:p>
            <a:pPr fontAlgn="base"/>
            <a:r>
              <a:rPr lang="en-GB" dirty="0"/>
              <a:t>Email marketing is also very popular right now for businesses, as 86% of people in business prefer using email to communicate [63] so choose an email marketing platform to distribute email campaigns and raise awareness for your brand/product</a:t>
            </a:r>
          </a:p>
          <a:p>
            <a:endParaRPr lang="en-GB" dirty="0"/>
          </a:p>
        </p:txBody>
      </p:sp>
    </p:spTree>
    <p:extLst>
      <p:ext uri="{BB962C8B-B14F-4D97-AF65-F5344CB8AC3E}">
        <p14:creationId xmlns:p14="http://schemas.microsoft.com/office/powerpoint/2010/main" val="223197869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F740B-39F6-42C2-9B29-68A575853A55}"/>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DB45A0CC-A345-485A-95C8-A477A35BB64C}"/>
              </a:ext>
            </a:extLst>
          </p:cNvPr>
          <p:cNvSpPr>
            <a:spLocks noGrp="1"/>
          </p:cNvSpPr>
          <p:nvPr>
            <p:ph idx="1"/>
          </p:nvPr>
        </p:nvSpPr>
        <p:spPr>
          <a:xfrm>
            <a:off x="1371600" y="1603513"/>
            <a:ext cx="9601200" cy="4691270"/>
          </a:xfrm>
        </p:spPr>
        <p:txBody>
          <a:bodyPr>
            <a:normAutofit lnSpcReduction="10000"/>
          </a:bodyPr>
          <a:lstStyle/>
          <a:p>
            <a:pPr fontAlgn="base"/>
            <a:r>
              <a:rPr lang="en-GB" sz="1800" dirty="0"/>
              <a:t>[1] Pinsent Masons, "Disabled access to websites under UK law," [Online]. Available: https://www.out-law.com/page-330. [Accessed 12 February 2018].</a:t>
            </a:r>
          </a:p>
          <a:p>
            <a:pPr fontAlgn="base"/>
            <a:r>
              <a:rPr lang="en-GB" sz="1800" dirty="0"/>
              <a:t>[2] T. </a:t>
            </a:r>
            <a:r>
              <a:rPr lang="en-GB" sz="1800" dirty="0" err="1"/>
              <a:t>Hornor</a:t>
            </a:r>
            <a:r>
              <a:rPr lang="en-GB" sz="1800" dirty="0"/>
              <a:t>, "What is Section 508?," [Online]. Available: https://www.sitepoint.com/designing-disabilities-section-508-international-accessibility-compliance-beginners/. [Accessed 12 February 2018].</a:t>
            </a:r>
          </a:p>
          <a:p>
            <a:pPr fontAlgn="base"/>
            <a:r>
              <a:rPr lang="en-GB" sz="1800" dirty="0"/>
              <a:t>[3] S. </a:t>
            </a:r>
            <a:r>
              <a:rPr lang="en-GB" sz="1800" dirty="0" err="1"/>
              <a:t>Abou</a:t>
            </a:r>
            <a:r>
              <a:rPr lang="en-GB" sz="1800" dirty="0"/>
              <a:t>-Zahra, "Accessibility Principles," [Online]. Available: https://www.w3.org/WAI/intro/people-use-web/principles. [Accessed 12 February 2018].</a:t>
            </a:r>
          </a:p>
          <a:p>
            <a:pPr fontAlgn="base"/>
            <a:r>
              <a:rPr lang="en-GB" sz="1800" dirty="0"/>
              <a:t>[4] W3C, "Web Content Accessibility Guidelines (WCAG) 2.0," [Online]. Available: https://www.w3.org/TR/WCAG20/. [Accessed February 12 2018].</a:t>
            </a:r>
          </a:p>
          <a:p>
            <a:pPr fontAlgn="base"/>
            <a:r>
              <a:rPr lang="en-GB" sz="1800" dirty="0"/>
              <a:t>[5] O. Revilla, "The four principles," 3 March 2010. [Online]. Available: http://www.oneguidelineaday.com/wcag-20/about-the-four-principles/. [Accessed 12 February 2018].</a:t>
            </a:r>
          </a:p>
          <a:p>
            <a:pPr fontAlgn="base"/>
            <a:r>
              <a:rPr lang="en-GB" sz="1800" dirty="0"/>
              <a:t>[6] D. </a:t>
            </a:r>
            <a:r>
              <a:rPr lang="en-GB" sz="1800" dirty="0" err="1"/>
              <a:t>Rømen</a:t>
            </a:r>
            <a:r>
              <a:rPr lang="en-GB" sz="1800" dirty="0"/>
              <a:t> and D. </a:t>
            </a:r>
            <a:r>
              <a:rPr lang="en-GB" sz="1800" dirty="0" err="1"/>
              <a:t>Svanæs</a:t>
            </a:r>
            <a:r>
              <a:rPr lang="en-GB" sz="1800" dirty="0"/>
              <a:t>, "Validating WCAG versions 1.0 and 2.0 through usability testing with disabled users," Universal Access in the Information Society, vol. 11, no. 4, p. 376, 2012. </a:t>
            </a:r>
          </a:p>
          <a:p>
            <a:pPr fontAlgn="base"/>
            <a:r>
              <a:rPr lang="en-GB" sz="1800" dirty="0"/>
              <a:t>[7] P. Brophy and J. Craven, "Web Accessibility," Library Trends, vol. 55, no. 4, p. 958, 2007. </a:t>
            </a:r>
          </a:p>
          <a:p>
            <a:endParaRPr lang="en-GB" sz="1800" dirty="0"/>
          </a:p>
        </p:txBody>
      </p:sp>
    </p:spTree>
    <p:extLst>
      <p:ext uri="{BB962C8B-B14F-4D97-AF65-F5344CB8AC3E}">
        <p14:creationId xmlns:p14="http://schemas.microsoft.com/office/powerpoint/2010/main" val="29920024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6DBC6B-78B3-4468-887E-1ED7220D6174}"/>
              </a:ext>
            </a:extLst>
          </p:cNvPr>
          <p:cNvSpPr/>
          <p:nvPr/>
        </p:nvSpPr>
        <p:spPr>
          <a:xfrm>
            <a:off x="1139687" y="443567"/>
            <a:ext cx="10495721" cy="5970865"/>
          </a:xfrm>
          <a:prstGeom prst="rect">
            <a:avLst/>
          </a:prstGeom>
        </p:spPr>
        <p:txBody>
          <a:bodyPr wrap="square">
            <a:spAutoFit/>
          </a:bodyPr>
          <a:lstStyle/>
          <a:p>
            <a:r>
              <a:rPr lang="en-GB" dirty="0">
                <a:solidFill>
                  <a:srgbClr val="000000"/>
                </a:solidFill>
                <a:latin typeface="Source Sans Pro"/>
              </a:rPr>
              <a:t>[8] J. Nielsen, "10 Usability Heuristics for User Interface Design," 11 July 2013. [Online]. Available: https://www.designprinciplesftw.com/collections/10-usability-heuristics-for-user-interface-design. [Accessed 13 February 2018].</a:t>
            </a:r>
            <a:endParaRPr lang="en-GB" dirty="0"/>
          </a:p>
          <a:p>
            <a:pPr>
              <a:spcBef>
                <a:spcPts val="800"/>
              </a:spcBef>
            </a:pPr>
            <a:r>
              <a:rPr lang="en-GB" dirty="0">
                <a:solidFill>
                  <a:srgbClr val="000000"/>
                </a:solidFill>
                <a:latin typeface="Source Sans Pro"/>
              </a:rPr>
              <a:t>[9] J. Nielsen, "10 Usability Heuristics for User Interface Design," 5 January 1995. [Online]. Available: https://www.nngroup.com/articles/ten-usability-heuristics/. [Accessed 13 February 2018].</a:t>
            </a:r>
            <a:endParaRPr lang="en-GB" dirty="0"/>
          </a:p>
          <a:p>
            <a:pPr>
              <a:spcBef>
                <a:spcPts val="800"/>
              </a:spcBef>
            </a:pPr>
            <a:r>
              <a:rPr lang="en-GB" dirty="0">
                <a:solidFill>
                  <a:srgbClr val="000000"/>
                </a:solidFill>
                <a:latin typeface="Source Sans Pro"/>
              </a:rPr>
              <a:t>[10] D. Travis, "List of home page usability guidelines," [Online]. Available: https://www.userfocus.co.uk/resources/homepagechecklist.html. [Accessed 13 February 2018].</a:t>
            </a:r>
            <a:endParaRPr lang="en-GB" dirty="0"/>
          </a:p>
          <a:p>
            <a:pPr>
              <a:spcBef>
                <a:spcPts val="800"/>
              </a:spcBef>
            </a:pPr>
            <a:r>
              <a:rPr lang="en-GB" dirty="0">
                <a:solidFill>
                  <a:srgbClr val="000000"/>
                </a:solidFill>
                <a:latin typeface="Source Sans Pro"/>
              </a:rPr>
              <a:t>[11] HHS, "Standard and Usability Guidelines," [Online]. Available: https://webstandards.hhs.gov/guidelines/30. [Accessed 13 February 2018].</a:t>
            </a:r>
            <a:endParaRPr lang="en-GB" dirty="0"/>
          </a:p>
          <a:p>
            <a:pPr>
              <a:spcBef>
                <a:spcPts val="800"/>
              </a:spcBef>
            </a:pPr>
            <a:r>
              <a:rPr lang="en-GB" dirty="0">
                <a:solidFill>
                  <a:srgbClr val="000000"/>
                </a:solidFill>
                <a:latin typeface="Source Sans Pro"/>
              </a:rPr>
              <a:t>[12] SSW, "Rules to Better Interfaces (General Usability Practices)," [Online]. Available: https://rules.ssw.com.au/rules-to-better-interfaces-(general-usability-practices). [Accessed 13 April 2018].</a:t>
            </a:r>
            <a:endParaRPr lang="en-GB" dirty="0"/>
          </a:p>
          <a:p>
            <a:pPr>
              <a:spcBef>
                <a:spcPts val="800"/>
              </a:spcBef>
            </a:pPr>
            <a:r>
              <a:rPr lang="en-GB" dirty="0">
                <a:solidFill>
                  <a:srgbClr val="000000"/>
                </a:solidFill>
                <a:latin typeface="Source Sans Pro"/>
              </a:rPr>
              <a:t>[13] J. Sellers, "Your Brand Isn't Unique - But Is It Distinct?," [Online]. Available: https://blog.brandfolder.com/blog/your-brand-isnt-unique-but-is-it-distinct/. [Accessed 13 February 2018].</a:t>
            </a:r>
            <a:endParaRPr lang="en-GB" dirty="0"/>
          </a:p>
          <a:p>
            <a:pPr>
              <a:spcBef>
                <a:spcPts val="800"/>
              </a:spcBef>
            </a:pPr>
            <a:r>
              <a:rPr lang="en-GB" dirty="0">
                <a:solidFill>
                  <a:srgbClr val="000000"/>
                </a:solidFill>
                <a:latin typeface="Source Sans Pro"/>
              </a:rPr>
              <a:t>[14] J. Major, "Five tips for identifying and managing your brand assets," 5 September 2013. [Online]. Available: http://www.thedrum.com/opinion/2013/09/05/five-tips-identifying-and-managing-your-brand-assets. [Accessed 13 February 2018].</a:t>
            </a:r>
            <a:br>
              <a:rPr lang="en-GB" dirty="0"/>
            </a:br>
            <a:endParaRPr lang="en-GB" dirty="0"/>
          </a:p>
        </p:txBody>
      </p:sp>
    </p:spTree>
    <p:extLst>
      <p:ext uri="{BB962C8B-B14F-4D97-AF65-F5344CB8AC3E}">
        <p14:creationId xmlns:p14="http://schemas.microsoft.com/office/powerpoint/2010/main" val="36106088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6ECC3E1-327B-4238-B4CA-AA5BA6DEF5D2}"/>
              </a:ext>
            </a:extLst>
          </p:cNvPr>
          <p:cNvSpPr/>
          <p:nvPr/>
        </p:nvSpPr>
        <p:spPr>
          <a:xfrm>
            <a:off x="1232452" y="610374"/>
            <a:ext cx="10243929" cy="5970865"/>
          </a:xfrm>
          <a:prstGeom prst="rect">
            <a:avLst/>
          </a:prstGeom>
        </p:spPr>
        <p:txBody>
          <a:bodyPr wrap="square">
            <a:spAutoFit/>
          </a:bodyPr>
          <a:lstStyle/>
          <a:p>
            <a:r>
              <a:rPr lang="en-GB" dirty="0">
                <a:solidFill>
                  <a:srgbClr val="000000"/>
                </a:solidFill>
                <a:latin typeface="Source Sans Pro"/>
              </a:rPr>
              <a:t>[15] How2BuildAWebsite, "5 Ways to Build a Website," [Online]. Available: http://how2buildawebsite.com/how-to-build-a-website/types-of-a-website/. [Accessed 13 February 2018].</a:t>
            </a:r>
            <a:endParaRPr lang="en-GB" dirty="0"/>
          </a:p>
          <a:p>
            <a:pPr>
              <a:spcBef>
                <a:spcPts val="800"/>
              </a:spcBef>
            </a:pPr>
            <a:r>
              <a:rPr lang="en-GB" dirty="0">
                <a:solidFill>
                  <a:srgbClr val="000000"/>
                </a:solidFill>
                <a:latin typeface="Source Sans Pro"/>
              </a:rPr>
              <a:t>[16] Erich, "Six Different Ways To Build a Website," 20 April 2016. [Online]. Available: https://allwebcodesign.com/alternative-to-web-builder-programs.htm. [Accessed 13 February 2018].</a:t>
            </a:r>
            <a:endParaRPr lang="en-GB" dirty="0"/>
          </a:p>
          <a:p>
            <a:pPr>
              <a:spcBef>
                <a:spcPts val="800"/>
              </a:spcBef>
            </a:pPr>
            <a:r>
              <a:rPr lang="en-GB" dirty="0">
                <a:solidFill>
                  <a:srgbClr val="000000"/>
                </a:solidFill>
                <a:latin typeface="Source Sans Pro"/>
              </a:rPr>
              <a:t>[17] </a:t>
            </a:r>
            <a:r>
              <a:rPr lang="en-GB" dirty="0" err="1">
                <a:solidFill>
                  <a:srgbClr val="000000"/>
                </a:solidFill>
                <a:latin typeface="Source Sans Pro"/>
              </a:rPr>
              <a:t>Quackit</a:t>
            </a:r>
            <a:r>
              <a:rPr lang="en-GB" dirty="0">
                <a:solidFill>
                  <a:srgbClr val="000000"/>
                </a:solidFill>
                <a:latin typeface="Source Sans Pro"/>
              </a:rPr>
              <a:t>, "2 Ways to Create Websites," [Online]. Available: https://www.quackit.com/create-a-website/2_ways_to_create_websites.cfm. [Accessed 13 February 2018].</a:t>
            </a:r>
            <a:endParaRPr lang="en-GB" dirty="0"/>
          </a:p>
          <a:p>
            <a:pPr>
              <a:spcBef>
                <a:spcPts val="800"/>
              </a:spcBef>
            </a:pPr>
            <a:r>
              <a:rPr lang="en-GB" dirty="0">
                <a:solidFill>
                  <a:srgbClr val="000000"/>
                </a:solidFill>
                <a:latin typeface="Source Sans Pro"/>
              </a:rPr>
              <a:t>[18] Website.com Solutions Inc, "What is website builder? How does website builder work?," [Online]. Available: https://www.website.com/website-builder-and-web-design/what-is-website-builder-how-does-website-builder-work. [Accessed 14 February 2018].</a:t>
            </a:r>
            <a:endParaRPr lang="en-GB" dirty="0"/>
          </a:p>
          <a:p>
            <a:pPr>
              <a:spcBef>
                <a:spcPts val="800"/>
              </a:spcBef>
            </a:pPr>
            <a:r>
              <a:rPr lang="en-GB" dirty="0">
                <a:solidFill>
                  <a:srgbClr val="000000"/>
                </a:solidFill>
                <a:latin typeface="Source Sans Pro"/>
              </a:rPr>
              <a:t>[19] A. </a:t>
            </a:r>
            <a:r>
              <a:rPr lang="en-GB" dirty="0" err="1">
                <a:solidFill>
                  <a:srgbClr val="000000"/>
                </a:solidFill>
                <a:latin typeface="Source Sans Pro"/>
              </a:rPr>
              <a:t>Escalona</a:t>
            </a:r>
            <a:r>
              <a:rPr lang="en-GB" dirty="0">
                <a:solidFill>
                  <a:srgbClr val="000000"/>
                </a:solidFill>
                <a:latin typeface="Source Sans Pro"/>
              </a:rPr>
              <a:t>, "The Pros and Cons of Using Website Builders," [Online]. Available: https://www.templatemonster.com/blog/pros-cons-using-website-builders/. [Accessed 14 February 2018].</a:t>
            </a:r>
            <a:endParaRPr lang="en-GB" dirty="0"/>
          </a:p>
          <a:p>
            <a:pPr>
              <a:spcBef>
                <a:spcPts val="800"/>
              </a:spcBef>
            </a:pPr>
            <a:r>
              <a:rPr lang="en-GB" dirty="0">
                <a:solidFill>
                  <a:srgbClr val="000000"/>
                </a:solidFill>
                <a:latin typeface="Source Sans Pro"/>
              </a:rPr>
              <a:t>[20] J. Douglas, "Pros and Cons of Free Website Builders," 21 October 2016. [Online]. Available: https://www.hostgator.com/blog/pros-cons-free-website-builders/. [Accessed 14 February 2018].</a:t>
            </a:r>
            <a:endParaRPr lang="en-GB" dirty="0"/>
          </a:p>
          <a:p>
            <a:pPr>
              <a:spcBef>
                <a:spcPts val="800"/>
              </a:spcBef>
            </a:pPr>
            <a:r>
              <a:rPr lang="en-GB" dirty="0">
                <a:solidFill>
                  <a:srgbClr val="000000"/>
                </a:solidFill>
                <a:latin typeface="Source Sans Pro"/>
              </a:rPr>
              <a:t>[21] Gerald, "Pros and Cons of Drag and Drop Website Builders," 9 February 2018. [Online]. Available: https://www.dragdropr.com/blog/pros-cons-drag-and-drop-website-builders/. [Accessed 14 February 2018].</a:t>
            </a:r>
            <a:br>
              <a:rPr lang="en-GB" dirty="0"/>
            </a:br>
            <a:endParaRPr lang="en-GB" dirty="0"/>
          </a:p>
        </p:txBody>
      </p:sp>
    </p:spTree>
    <p:extLst>
      <p:ext uri="{BB962C8B-B14F-4D97-AF65-F5344CB8AC3E}">
        <p14:creationId xmlns:p14="http://schemas.microsoft.com/office/powerpoint/2010/main" val="162610330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EB97382-7636-4092-8145-D4F246F18545}"/>
              </a:ext>
            </a:extLst>
          </p:cNvPr>
          <p:cNvSpPr/>
          <p:nvPr/>
        </p:nvSpPr>
        <p:spPr>
          <a:xfrm>
            <a:off x="1179443" y="474345"/>
            <a:ext cx="10376452" cy="5909310"/>
          </a:xfrm>
          <a:prstGeom prst="rect">
            <a:avLst/>
          </a:prstGeom>
        </p:spPr>
        <p:txBody>
          <a:bodyPr wrap="square">
            <a:spAutoFit/>
          </a:bodyPr>
          <a:lstStyle/>
          <a:p>
            <a:r>
              <a:rPr lang="en-GB" dirty="0">
                <a:solidFill>
                  <a:srgbClr val="000000"/>
                </a:solidFill>
                <a:latin typeface="Source Sans Pro"/>
              </a:rPr>
              <a:t>[22] </a:t>
            </a:r>
            <a:r>
              <a:rPr lang="en-GB" dirty="0" err="1">
                <a:solidFill>
                  <a:srgbClr val="000000"/>
                </a:solidFill>
                <a:latin typeface="Source Sans Pro"/>
              </a:rPr>
              <a:t>Simbla</a:t>
            </a:r>
            <a:r>
              <a:rPr lang="en-GB" dirty="0">
                <a:solidFill>
                  <a:srgbClr val="000000"/>
                </a:solidFill>
                <a:latin typeface="Source Sans Pro"/>
              </a:rPr>
              <a:t>, "Pros and cons of Website Builders," [Online]. Available: https://www.simbla.com/pros_and_cons_of_website_builder. [Accessed 14 February 2018].</a:t>
            </a:r>
            <a:endParaRPr lang="en-GB" dirty="0"/>
          </a:p>
          <a:p>
            <a:r>
              <a:rPr lang="en-GB" dirty="0">
                <a:solidFill>
                  <a:srgbClr val="000000"/>
                </a:solidFill>
                <a:latin typeface="Source Sans Pro"/>
              </a:rPr>
              <a:t>[23] Unidad22, "PROS &amp; CONS OF TEMPLATE &amp; CUSTOM WEBSITES USING WORDPRESS," [Online]. Available: https://unidad22.com/pros-cons-of-template-custom-websites-using-wordpress/. [Accessed 14 February 2018].</a:t>
            </a:r>
            <a:endParaRPr lang="en-GB" dirty="0"/>
          </a:p>
          <a:p>
            <a:r>
              <a:rPr lang="en-GB" dirty="0">
                <a:solidFill>
                  <a:srgbClr val="000000"/>
                </a:solidFill>
                <a:latin typeface="Source Sans Pro"/>
              </a:rPr>
              <a:t>[24] </a:t>
            </a:r>
            <a:r>
              <a:rPr lang="en-GB" dirty="0" err="1">
                <a:solidFill>
                  <a:srgbClr val="000000"/>
                </a:solidFill>
                <a:latin typeface="Source Sans Pro"/>
              </a:rPr>
              <a:t>Entheos</a:t>
            </a:r>
            <a:r>
              <a:rPr lang="en-GB" dirty="0">
                <a:solidFill>
                  <a:srgbClr val="000000"/>
                </a:solidFill>
                <a:latin typeface="Source Sans Pro"/>
              </a:rPr>
              <a:t>, "Pros &amp; Cons of Website Templates," [Online]. Available: https://www.entheosweb.com/website_design/website_templates.asp. [Accessed 14 February 2018].</a:t>
            </a:r>
            <a:endParaRPr lang="en-GB" dirty="0"/>
          </a:p>
          <a:p>
            <a:r>
              <a:rPr lang="en-GB" dirty="0">
                <a:solidFill>
                  <a:srgbClr val="000000"/>
                </a:solidFill>
                <a:latin typeface="Source Sans Pro"/>
              </a:rPr>
              <a:t>[25] The Web Showroom, "Website Templates v Professional Web Design," [Online]. Available: https://www.thewebshowroom.com.au/website-templates-custom-web-design/. [Accessed 14 February 2018].</a:t>
            </a:r>
            <a:endParaRPr lang="en-GB" dirty="0"/>
          </a:p>
          <a:p>
            <a:r>
              <a:rPr lang="en-GB" dirty="0">
                <a:solidFill>
                  <a:srgbClr val="000000"/>
                </a:solidFill>
                <a:latin typeface="Source Sans Pro"/>
              </a:rPr>
              <a:t>[26] M. Rouse, "content management system (CMS)," [Online]. Available: https://searchcontentmanagement.techtarget.com/definition/content-management-system-CMS. [Accessed 14 February 2018].</a:t>
            </a:r>
            <a:endParaRPr lang="en-GB" dirty="0"/>
          </a:p>
          <a:p>
            <a:r>
              <a:rPr lang="en-GB" dirty="0">
                <a:solidFill>
                  <a:srgbClr val="000000"/>
                </a:solidFill>
                <a:latin typeface="Source Sans Pro"/>
              </a:rPr>
              <a:t>[27] S. Davis, "The pros and cons of using a CMS to build your website," 2017 May 24. [Online]. Available: https://flickerleap.com/pros-cons-using-cms-build-website/. [Accessed 14 February 2018].</a:t>
            </a:r>
            <a:endParaRPr lang="en-GB" dirty="0"/>
          </a:p>
          <a:p>
            <a:r>
              <a:rPr lang="en-GB" dirty="0">
                <a:solidFill>
                  <a:srgbClr val="000000"/>
                </a:solidFill>
                <a:latin typeface="Source Sans Pro"/>
              </a:rPr>
              <a:t>[28] </a:t>
            </a:r>
            <a:r>
              <a:rPr lang="en-GB" dirty="0" err="1">
                <a:solidFill>
                  <a:srgbClr val="000000"/>
                </a:solidFill>
                <a:latin typeface="Source Sans Pro"/>
              </a:rPr>
              <a:t>InformaticsInc</a:t>
            </a:r>
            <a:r>
              <a:rPr lang="en-GB" dirty="0">
                <a:solidFill>
                  <a:srgbClr val="000000"/>
                </a:solidFill>
                <a:latin typeface="Source Sans Pro"/>
              </a:rPr>
              <a:t>, "The Pros and Cons of a WordPress Content Management System," September 2014. [Online]. Available: https://www.informaticsinc.com/Blog/20140911/198/The-Pros-and-Cons-of-a-WordPress-Content-Management-System.aspx. [Accessed 14 February 2018].</a:t>
            </a:r>
            <a:endParaRPr lang="en-GB" dirty="0"/>
          </a:p>
          <a:p>
            <a:r>
              <a:rPr lang="en-GB" dirty="0">
                <a:solidFill>
                  <a:srgbClr val="000000"/>
                </a:solidFill>
                <a:latin typeface="Source Sans Pro"/>
              </a:rPr>
              <a:t>[29] Optimus01, "Content Management Systems (CMS) Pros And Cons," [Online]. Available: https://www.optimus01.co.za/content-management-systems-cms-pros-and-cons/. [Accessed 14 February 2018].</a:t>
            </a:r>
            <a:endParaRPr lang="en-GB" dirty="0"/>
          </a:p>
        </p:txBody>
      </p:sp>
    </p:spTree>
    <p:extLst>
      <p:ext uri="{BB962C8B-B14F-4D97-AF65-F5344CB8AC3E}">
        <p14:creationId xmlns:p14="http://schemas.microsoft.com/office/powerpoint/2010/main" val="113170597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F58EF5-67E3-481C-9A33-6EAC742A8DEC}"/>
              </a:ext>
            </a:extLst>
          </p:cNvPr>
          <p:cNvSpPr/>
          <p:nvPr/>
        </p:nvSpPr>
        <p:spPr>
          <a:xfrm>
            <a:off x="1232452" y="305068"/>
            <a:ext cx="10257182" cy="6247864"/>
          </a:xfrm>
          <a:prstGeom prst="rect">
            <a:avLst/>
          </a:prstGeom>
        </p:spPr>
        <p:txBody>
          <a:bodyPr wrap="square">
            <a:spAutoFit/>
          </a:bodyPr>
          <a:lstStyle/>
          <a:p>
            <a:r>
              <a:rPr lang="en-GB" dirty="0">
                <a:solidFill>
                  <a:srgbClr val="000000"/>
                </a:solidFill>
                <a:latin typeface="Source Sans Pro"/>
              </a:rPr>
              <a:t>[30] Prime Design Solutions, "THE DIFFERENCE BETWEEN TEMPLATE AND CUSTOM-BUILT WEBSITES," 24 February 2014. [Online]. Available: https://www.primedesignsolutions.com/learning-center/difference-template-custom-built-websites/. [Accessed 14 February 2018].</a:t>
            </a:r>
            <a:endParaRPr lang="en-GB" dirty="0"/>
          </a:p>
          <a:p>
            <a:pPr>
              <a:spcBef>
                <a:spcPts val="800"/>
              </a:spcBef>
            </a:pPr>
            <a:r>
              <a:rPr lang="en-GB" dirty="0">
                <a:solidFill>
                  <a:srgbClr val="000000"/>
                </a:solidFill>
                <a:latin typeface="Source Sans Pro"/>
              </a:rPr>
              <a:t>[31] R. Ulrich, "TEMPLATES VS. CUSTOM BUILT WEBSITES," 11 January 2018. [Online]. Available: https://www.atilus.com/templates-vs-custom-built-websites/. [Accessed 14 February 2018].</a:t>
            </a:r>
            <a:endParaRPr lang="en-GB" dirty="0"/>
          </a:p>
          <a:p>
            <a:pPr>
              <a:spcBef>
                <a:spcPts val="800"/>
              </a:spcBef>
            </a:pPr>
            <a:r>
              <a:rPr lang="en-GB" dirty="0">
                <a:solidFill>
                  <a:srgbClr val="000000"/>
                </a:solidFill>
                <a:latin typeface="Source Sans Pro"/>
              </a:rPr>
              <a:t>[32] J. Weaver, "The 5 Biggest Benefits of Custom Website Development," [Online]. Available: https://www.deltaquestmedia.com/blog/benefits-custom-website-development. [Accessed 14 February 2018].</a:t>
            </a:r>
            <a:endParaRPr lang="en-GB" dirty="0"/>
          </a:p>
          <a:p>
            <a:pPr>
              <a:spcBef>
                <a:spcPts val="800"/>
              </a:spcBef>
            </a:pPr>
            <a:r>
              <a:rPr lang="en-GB" dirty="0">
                <a:solidFill>
                  <a:srgbClr val="000000"/>
                </a:solidFill>
                <a:latin typeface="Source Sans Pro"/>
              </a:rPr>
              <a:t>[33] N. </a:t>
            </a:r>
            <a:r>
              <a:rPr lang="en-GB" dirty="0" err="1">
                <a:solidFill>
                  <a:srgbClr val="000000"/>
                </a:solidFill>
                <a:latin typeface="Source Sans Pro"/>
              </a:rPr>
              <a:t>Stamoulis</a:t>
            </a:r>
            <a:r>
              <a:rPr lang="en-GB" dirty="0">
                <a:solidFill>
                  <a:srgbClr val="000000"/>
                </a:solidFill>
                <a:latin typeface="Source Sans Pro"/>
              </a:rPr>
              <a:t>, "Weighing the Pros and Cons of Custom Website Design," 11 September 2011. [Online]. Available: https://www.searchenginejournal.com/weighing-the-pros-and-cons-of-custom-website-design/32600/. [Accessed 14 February 2018].</a:t>
            </a:r>
            <a:endParaRPr lang="en-GB" dirty="0"/>
          </a:p>
          <a:p>
            <a:pPr>
              <a:spcBef>
                <a:spcPts val="800"/>
              </a:spcBef>
            </a:pPr>
            <a:r>
              <a:rPr lang="en-GB" dirty="0">
                <a:solidFill>
                  <a:srgbClr val="000000"/>
                </a:solidFill>
                <a:latin typeface="Source Sans Pro"/>
              </a:rPr>
              <a:t>[34] Search Engine Land, "What Is SEO / Search Engine Optimization?," [Online]. Available: https://searchengineland.com/guide/what-is-seo. [Accessed 15 February 2018].</a:t>
            </a:r>
            <a:endParaRPr lang="en-GB" dirty="0"/>
          </a:p>
          <a:p>
            <a:pPr>
              <a:spcBef>
                <a:spcPts val="800"/>
              </a:spcBef>
            </a:pPr>
            <a:r>
              <a:rPr lang="en-GB" dirty="0">
                <a:solidFill>
                  <a:srgbClr val="000000"/>
                </a:solidFill>
                <a:latin typeface="Source Sans Pro"/>
              </a:rPr>
              <a:t>[35] </a:t>
            </a:r>
            <a:r>
              <a:rPr lang="en-GB" dirty="0" err="1">
                <a:solidFill>
                  <a:srgbClr val="000000"/>
                </a:solidFill>
                <a:latin typeface="Source Sans Pro"/>
              </a:rPr>
              <a:t>Moz</a:t>
            </a:r>
            <a:r>
              <a:rPr lang="en-GB" dirty="0">
                <a:solidFill>
                  <a:srgbClr val="000000"/>
                </a:solidFill>
                <a:latin typeface="Source Sans Pro"/>
              </a:rPr>
              <a:t>, "What is SEO?," [Online]. Available: https://moz.com/learn/seo/what-is-seo. [Accessed 15 February 2018].</a:t>
            </a:r>
            <a:endParaRPr lang="en-GB" dirty="0"/>
          </a:p>
          <a:p>
            <a:pPr>
              <a:spcBef>
                <a:spcPts val="800"/>
              </a:spcBef>
            </a:pPr>
            <a:r>
              <a:rPr lang="en-GB" dirty="0">
                <a:solidFill>
                  <a:srgbClr val="000000"/>
                </a:solidFill>
                <a:latin typeface="Source Sans Pro"/>
              </a:rPr>
              <a:t>[36] M. Ross, "Best Practices: Search Engine Optimization and Usability," 4 April 2016. [Online]. Available: https://blogs.mtu.edu/webmaster/2016/04/best-practices-search-engine-optimization-and-usability/. [Accessed 15 February 2018].</a:t>
            </a:r>
            <a:endParaRPr lang="en-GB" dirty="0"/>
          </a:p>
        </p:txBody>
      </p:sp>
    </p:spTree>
    <p:extLst>
      <p:ext uri="{BB962C8B-B14F-4D97-AF65-F5344CB8AC3E}">
        <p14:creationId xmlns:p14="http://schemas.microsoft.com/office/powerpoint/2010/main" val="330584824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688A44-78AA-4A58-88A8-E075FC590DD5}"/>
              </a:ext>
            </a:extLst>
          </p:cNvPr>
          <p:cNvSpPr/>
          <p:nvPr/>
        </p:nvSpPr>
        <p:spPr>
          <a:xfrm>
            <a:off x="1325217" y="392271"/>
            <a:ext cx="10243929" cy="6073458"/>
          </a:xfrm>
          <a:prstGeom prst="rect">
            <a:avLst/>
          </a:prstGeom>
        </p:spPr>
        <p:txBody>
          <a:bodyPr wrap="square">
            <a:spAutoFit/>
          </a:bodyPr>
          <a:lstStyle/>
          <a:p>
            <a:r>
              <a:rPr lang="en-GB" dirty="0">
                <a:solidFill>
                  <a:srgbClr val="000000"/>
                </a:solidFill>
                <a:latin typeface="Source Sans Pro"/>
              </a:rPr>
              <a:t>[37] Zero Gravity Marketing, "NATURAL VS. ORGANIC SEO: WHAT’S THE DIFFERENCE?," [Online]. Available: https://zerogravitymarketing.com/natural-vs-organic-seo-whats-the-difference/. [Accessed 15 February 2018].</a:t>
            </a:r>
            <a:endParaRPr lang="en-GB" dirty="0"/>
          </a:p>
          <a:p>
            <a:pPr>
              <a:spcBef>
                <a:spcPts val="800"/>
              </a:spcBef>
            </a:pPr>
            <a:r>
              <a:rPr lang="en-GB" dirty="0">
                <a:solidFill>
                  <a:srgbClr val="000000"/>
                </a:solidFill>
                <a:latin typeface="Source Sans Pro"/>
              </a:rPr>
              <a:t>[38] BigCommerce, "What is SEM (Search Engine Marketing)?," [Online]. Available: https://www.bigcommerce.co.uk/ecommerce-answers/what-is-sem-search-engine-marketing/. [Accessed 15 February 2018].</a:t>
            </a:r>
            <a:endParaRPr lang="en-GB" dirty="0"/>
          </a:p>
          <a:p>
            <a:pPr>
              <a:spcBef>
                <a:spcPts val="800"/>
              </a:spcBef>
            </a:pPr>
            <a:r>
              <a:rPr lang="en-GB" dirty="0">
                <a:solidFill>
                  <a:srgbClr val="000000"/>
                </a:solidFill>
                <a:latin typeface="Source Sans Pro"/>
              </a:rPr>
              <a:t>[39] Quora, "What is "Google page ranking"?," [Online]. Available: https://www.quora.com/What-is-Google-page-ranking. [Accessed 15 February 2018].</a:t>
            </a:r>
            <a:endParaRPr lang="en-GB" dirty="0"/>
          </a:p>
          <a:p>
            <a:pPr>
              <a:spcBef>
                <a:spcPts val="800"/>
              </a:spcBef>
            </a:pPr>
            <a:r>
              <a:rPr lang="en-GB" dirty="0">
                <a:solidFill>
                  <a:srgbClr val="000000"/>
                </a:solidFill>
                <a:latin typeface="Source Sans Pro"/>
              </a:rPr>
              <a:t>[40] Content Marketing Institute, "What Is Content Marketing?," [Online]. Available: https://contentmarketinginstitute.com/what-is-content-marketing/. [Accessed 15 February 2018].</a:t>
            </a:r>
            <a:endParaRPr lang="en-GB" dirty="0"/>
          </a:p>
          <a:p>
            <a:pPr>
              <a:spcBef>
                <a:spcPts val="800"/>
              </a:spcBef>
            </a:pPr>
            <a:r>
              <a:rPr lang="en-GB" dirty="0">
                <a:solidFill>
                  <a:srgbClr val="000000"/>
                </a:solidFill>
                <a:latin typeface="Source Sans Pro"/>
              </a:rPr>
              <a:t>[41] </a:t>
            </a:r>
            <a:r>
              <a:rPr lang="en-GB" dirty="0" err="1">
                <a:solidFill>
                  <a:srgbClr val="000000"/>
                </a:solidFill>
                <a:latin typeface="Source Sans Pro"/>
              </a:rPr>
              <a:t>WordStream</a:t>
            </a:r>
            <a:r>
              <a:rPr lang="en-GB" dirty="0">
                <a:solidFill>
                  <a:srgbClr val="000000"/>
                </a:solidFill>
                <a:latin typeface="Source Sans Pro"/>
              </a:rPr>
              <a:t>, "Learn the Basics of Quality Link Building for SEO," [Online]. Available: https://www.wordstream.com/link-building. [Accessed 15 February 2018].</a:t>
            </a:r>
            <a:endParaRPr lang="en-GB" dirty="0"/>
          </a:p>
          <a:p>
            <a:pPr>
              <a:spcBef>
                <a:spcPts val="800"/>
              </a:spcBef>
            </a:pPr>
            <a:r>
              <a:rPr lang="en-GB" dirty="0">
                <a:solidFill>
                  <a:srgbClr val="000000"/>
                </a:solidFill>
                <a:latin typeface="Source Sans Pro"/>
              </a:rPr>
              <a:t>[42] V. Patel, "4 Ways to Successfully Link Build to Increase Website Traffic," 10 August 2015. [Online]. Available: https://www.entrepreneur.com/article/249358. [Accessed 15 February 2018].</a:t>
            </a:r>
            <a:endParaRPr lang="en-GB" dirty="0"/>
          </a:p>
          <a:p>
            <a:pPr>
              <a:spcBef>
                <a:spcPts val="800"/>
              </a:spcBef>
            </a:pPr>
            <a:r>
              <a:rPr lang="en-GB" dirty="0">
                <a:solidFill>
                  <a:srgbClr val="000000"/>
                </a:solidFill>
                <a:latin typeface="Source Sans Pro"/>
              </a:rPr>
              <a:t>[43] </a:t>
            </a:r>
            <a:r>
              <a:rPr lang="en-GB" dirty="0" err="1">
                <a:solidFill>
                  <a:srgbClr val="000000"/>
                </a:solidFill>
                <a:latin typeface="Source Sans Pro"/>
              </a:rPr>
              <a:t>Moz</a:t>
            </a:r>
            <a:r>
              <a:rPr lang="en-GB" dirty="0">
                <a:solidFill>
                  <a:srgbClr val="000000"/>
                </a:solidFill>
                <a:latin typeface="Source Sans Pro"/>
              </a:rPr>
              <a:t>, "Domain Authority," [Online]. Available: https://moz.com/learn/seo/domain-authority. [Accessed 15 February 2018].</a:t>
            </a:r>
            <a:endParaRPr lang="en-GB" dirty="0"/>
          </a:p>
          <a:p>
            <a:pPr>
              <a:spcBef>
                <a:spcPts val="800"/>
              </a:spcBef>
            </a:pPr>
            <a:r>
              <a:rPr lang="en-GB" dirty="0">
                <a:solidFill>
                  <a:srgbClr val="000000"/>
                </a:solidFill>
                <a:latin typeface="Source Sans Pro"/>
              </a:rPr>
              <a:t>[44] M. Rouse, "Google Analytics," [Online]. Available: https://searchbusinessanalytics.techtarget.com/definition/Google-Analytics. [Accessed 16 February 2018].</a:t>
            </a:r>
            <a:endParaRPr lang="en-GB" dirty="0"/>
          </a:p>
        </p:txBody>
      </p:sp>
    </p:spTree>
    <p:extLst>
      <p:ext uri="{BB962C8B-B14F-4D97-AF65-F5344CB8AC3E}">
        <p14:creationId xmlns:p14="http://schemas.microsoft.com/office/powerpoint/2010/main" val="207151143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40C20C-6119-4505-B2E2-B755FA404913}"/>
              </a:ext>
            </a:extLst>
          </p:cNvPr>
          <p:cNvSpPr/>
          <p:nvPr/>
        </p:nvSpPr>
        <p:spPr>
          <a:xfrm>
            <a:off x="1033669" y="443567"/>
            <a:ext cx="10813773" cy="5970865"/>
          </a:xfrm>
          <a:prstGeom prst="rect">
            <a:avLst/>
          </a:prstGeom>
        </p:spPr>
        <p:txBody>
          <a:bodyPr wrap="square">
            <a:spAutoFit/>
          </a:bodyPr>
          <a:lstStyle/>
          <a:p>
            <a:r>
              <a:rPr lang="en-GB" dirty="0">
                <a:solidFill>
                  <a:srgbClr val="000000"/>
                </a:solidFill>
                <a:latin typeface="Source Sans Pro"/>
              </a:rPr>
              <a:t>[45] N. Shivar, "What Does Google Analytics Do? And What Can I Do With Google Analytics?," 4 December 2016. [Online]. Available: https://www.shivarweb.com/2977/what-does-google-analytics-do/. [Accessed 16 February 2018].</a:t>
            </a:r>
            <a:endParaRPr lang="en-GB" dirty="0"/>
          </a:p>
          <a:p>
            <a:pPr>
              <a:spcBef>
                <a:spcPts val="800"/>
              </a:spcBef>
            </a:pPr>
            <a:r>
              <a:rPr lang="en-GB" dirty="0">
                <a:solidFill>
                  <a:srgbClr val="000000"/>
                </a:solidFill>
                <a:latin typeface="Source Sans Pro"/>
              </a:rPr>
              <a:t>[46] </a:t>
            </a:r>
            <a:r>
              <a:rPr lang="en-GB" dirty="0" err="1">
                <a:solidFill>
                  <a:srgbClr val="000000"/>
                </a:solidFill>
                <a:latin typeface="Source Sans Pro"/>
              </a:rPr>
              <a:t>Wordstream</a:t>
            </a:r>
            <a:r>
              <a:rPr lang="en-GB" dirty="0">
                <a:solidFill>
                  <a:srgbClr val="000000"/>
                </a:solidFill>
                <a:latin typeface="Source Sans Pro"/>
              </a:rPr>
              <a:t>, "Social Media Marketing for Businesses," [Online]. Available: https://www.wordstream.com/social-media-marketing. [Accessed 16 February 2018].</a:t>
            </a:r>
            <a:endParaRPr lang="en-GB" dirty="0"/>
          </a:p>
          <a:p>
            <a:pPr>
              <a:spcBef>
                <a:spcPts val="800"/>
              </a:spcBef>
            </a:pPr>
            <a:r>
              <a:rPr lang="en-GB" dirty="0">
                <a:solidFill>
                  <a:srgbClr val="000000"/>
                </a:solidFill>
                <a:latin typeface="Source Sans Pro"/>
              </a:rPr>
              <a:t>[47] M. de Cunha, "The 9 Best Free Social Media Management Tools in 2018," [Online]. Available: https://www.wordstream.com/blog/ws/2018/01/17/best-free-social-media-management-tools. [Accessed 16 February 2018].</a:t>
            </a:r>
            <a:endParaRPr lang="en-GB" dirty="0"/>
          </a:p>
          <a:p>
            <a:pPr>
              <a:spcBef>
                <a:spcPts val="800"/>
              </a:spcBef>
            </a:pPr>
            <a:r>
              <a:rPr lang="en-GB" dirty="0">
                <a:solidFill>
                  <a:srgbClr val="000000"/>
                </a:solidFill>
                <a:latin typeface="Source Sans Pro"/>
              </a:rPr>
              <a:t>[48] Forbes, "15 Social Media Management Tools That Can Help Your Business Thrive," 15 May 2017. [Online]. Available: https://www.forbes.com/sites/forbesagencycouncil/2017/05/15/15-social-media-management-tools-that-can-help-your-business-thrive/#65d407932b13. [Accessed 16 February 2018].</a:t>
            </a:r>
            <a:endParaRPr lang="en-GB" dirty="0"/>
          </a:p>
          <a:p>
            <a:pPr>
              <a:spcBef>
                <a:spcPts val="800"/>
              </a:spcBef>
            </a:pPr>
            <a:r>
              <a:rPr lang="en-GB" dirty="0">
                <a:solidFill>
                  <a:srgbClr val="000000"/>
                </a:solidFill>
                <a:latin typeface="Source Sans Pro"/>
              </a:rPr>
              <a:t>[49] G. Hwang, "Best Times to Publish Content for Social Media Engagement," 6 October 2015. [Online]. Available: http://www.addthis.com/blog/2015/10/06/best-times-to-publish-content-for-social-media-engagement/#.WrjdbijwaUk. [Accessed 16 February 2018].</a:t>
            </a:r>
            <a:endParaRPr lang="en-GB" dirty="0"/>
          </a:p>
          <a:p>
            <a:pPr>
              <a:spcBef>
                <a:spcPts val="800"/>
              </a:spcBef>
            </a:pPr>
            <a:r>
              <a:rPr lang="en-GB" dirty="0">
                <a:solidFill>
                  <a:srgbClr val="000000"/>
                </a:solidFill>
                <a:latin typeface="Source Sans Pro"/>
              </a:rPr>
              <a:t>[50] N. </a:t>
            </a:r>
            <a:r>
              <a:rPr lang="en-GB" dirty="0" err="1">
                <a:solidFill>
                  <a:srgbClr val="000000"/>
                </a:solidFill>
                <a:latin typeface="Source Sans Pro"/>
              </a:rPr>
              <a:t>Ellering</a:t>
            </a:r>
            <a:r>
              <a:rPr lang="en-GB" dirty="0">
                <a:solidFill>
                  <a:srgbClr val="000000"/>
                </a:solidFill>
                <a:latin typeface="Source Sans Pro"/>
              </a:rPr>
              <a:t>, "What 23 Studies Say About The Best Times To Post On Social Media," [Online]. Available: https://coschedule.com/blog/best-times-to-post-on-social-media/#google. [Accessed 16 February 2018].</a:t>
            </a:r>
            <a:endParaRPr lang="en-GB" dirty="0"/>
          </a:p>
          <a:p>
            <a:pPr>
              <a:spcBef>
                <a:spcPts val="800"/>
              </a:spcBef>
            </a:pPr>
            <a:r>
              <a:rPr lang="en-GB" dirty="0">
                <a:solidFill>
                  <a:srgbClr val="000000"/>
                </a:solidFill>
                <a:latin typeface="Source Sans Pro"/>
              </a:rPr>
              <a:t>[51] S. Ward, "What Is Email Marketing?," February 1 2018. [Online]. Available: https://www.thebalancesmb.com/email-marketing-2948346. [Accessed 16 February 2018].</a:t>
            </a:r>
            <a:endParaRPr lang="en-GB" dirty="0"/>
          </a:p>
        </p:txBody>
      </p:sp>
    </p:spTree>
    <p:extLst>
      <p:ext uri="{BB962C8B-B14F-4D97-AF65-F5344CB8AC3E}">
        <p14:creationId xmlns:p14="http://schemas.microsoft.com/office/powerpoint/2010/main" val="18912649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46231EE-39CD-4E4D-95D4-4D4F64BCAB7D}"/>
              </a:ext>
            </a:extLst>
          </p:cNvPr>
          <p:cNvSpPr/>
          <p:nvPr/>
        </p:nvSpPr>
        <p:spPr>
          <a:xfrm>
            <a:off x="1391479" y="582067"/>
            <a:ext cx="9992139" cy="5693866"/>
          </a:xfrm>
          <a:prstGeom prst="rect">
            <a:avLst/>
          </a:prstGeom>
        </p:spPr>
        <p:txBody>
          <a:bodyPr wrap="square">
            <a:spAutoFit/>
          </a:bodyPr>
          <a:lstStyle/>
          <a:p>
            <a:r>
              <a:rPr lang="en-GB" dirty="0">
                <a:solidFill>
                  <a:srgbClr val="000000"/>
                </a:solidFill>
                <a:latin typeface="Source Sans Pro"/>
              </a:rPr>
              <a:t>[52] C. Wilson, "10 benefits of email marketing," [Online]. Available: https://www.pure360.com/10-benefits-of-email-marketing/. [Accessed 16 February 2018].</a:t>
            </a:r>
            <a:endParaRPr lang="en-GB" dirty="0"/>
          </a:p>
          <a:p>
            <a:pPr>
              <a:spcBef>
                <a:spcPts val="800"/>
              </a:spcBef>
            </a:pPr>
            <a:r>
              <a:rPr lang="en-GB" dirty="0">
                <a:solidFill>
                  <a:srgbClr val="000000"/>
                </a:solidFill>
                <a:latin typeface="Source Sans Pro"/>
              </a:rPr>
              <a:t>[53] J. </a:t>
            </a:r>
            <a:r>
              <a:rPr lang="en-GB" dirty="0" err="1">
                <a:solidFill>
                  <a:srgbClr val="000000"/>
                </a:solidFill>
                <a:latin typeface="Source Sans Pro"/>
              </a:rPr>
              <a:t>Boitnott</a:t>
            </a:r>
            <a:r>
              <a:rPr lang="en-GB" dirty="0">
                <a:solidFill>
                  <a:srgbClr val="000000"/>
                </a:solidFill>
                <a:latin typeface="Source Sans Pro"/>
              </a:rPr>
              <a:t>, "Five of the Best Email Marketing Platforms You'll Find in 2017," [Online]. Available: https://www.inc.com/john-boitnott/five-of-the-best-email-marketing-platforms-youll-find-in-2017.html. [Accessed 16 February 2018].</a:t>
            </a:r>
            <a:endParaRPr lang="en-GB" dirty="0"/>
          </a:p>
          <a:p>
            <a:pPr>
              <a:spcBef>
                <a:spcPts val="800"/>
              </a:spcBef>
            </a:pPr>
            <a:r>
              <a:rPr lang="en-GB" dirty="0">
                <a:solidFill>
                  <a:srgbClr val="000000"/>
                </a:solidFill>
                <a:latin typeface="Source Sans Pro"/>
              </a:rPr>
              <a:t>[54] Campaign Monitor, "Understanding Email Laws and Regulations," [Online]. Available: https://www.campaignmonitor.com/resources/guides/understanding-emails-laws-regulations/. [Accessed 16 February 2018].</a:t>
            </a:r>
            <a:endParaRPr lang="en-GB" dirty="0"/>
          </a:p>
          <a:p>
            <a:pPr>
              <a:spcBef>
                <a:spcPts val="800"/>
              </a:spcBef>
            </a:pPr>
            <a:r>
              <a:rPr lang="en-GB" dirty="0">
                <a:solidFill>
                  <a:srgbClr val="000000"/>
                </a:solidFill>
                <a:latin typeface="Source Sans Pro"/>
              </a:rPr>
              <a:t>[55] </a:t>
            </a:r>
            <a:r>
              <a:rPr lang="en-GB" dirty="0" err="1">
                <a:solidFill>
                  <a:srgbClr val="000000"/>
                </a:solidFill>
                <a:latin typeface="Source Sans Pro"/>
              </a:rPr>
              <a:t>ipost</a:t>
            </a:r>
            <a:r>
              <a:rPr lang="en-GB" dirty="0">
                <a:solidFill>
                  <a:srgbClr val="000000"/>
                </a:solidFill>
                <a:latin typeface="Source Sans Pro"/>
              </a:rPr>
              <a:t> parcels, "The ten best e-commerce platforms for small businesses," [Online]. Available: https://www.ipostparcels.com/resources/the-ten-best-ecommerce-platforms-for-small-businesses. [Accessed 16 February 2018].</a:t>
            </a:r>
            <a:endParaRPr lang="en-GB" dirty="0"/>
          </a:p>
          <a:p>
            <a:pPr>
              <a:spcBef>
                <a:spcPts val="800"/>
              </a:spcBef>
            </a:pPr>
            <a:r>
              <a:rPr lang="en-GB" dirty="0">
                <a:solidFill>
                  <a:srgbClr val="000000"/>
                </a:solidFill>
                <a:latin typeface="Source Sans Pro"/>
              </a:rPr>
              <a:t>[56] </a:t>
            </a:r>
            <a:r>
              <a:rPr lang="en-GB" dirty="0" err="1">
                <a:solidFill>
                  <a:srgbClr val="000000"/>
                </a:solidFill>
                <a:latin typeface="Source Sans Pro"/>
              </a:rPr>
              <a:t>ringDNA</a:t>
            </a:r>
            <a:r>
              <a:rPr lang="en-GB" dirty="0">
                <a:solidFill>
                  <a:srgbClr val="000000"/>
                </a:solidFill>
                <a:latin typeface="Source Sans Pro"/>
              </a:rPr>
              <a:t>, "What is a Sales Funnel?," [Online]. Available: https://www.ringdna.com/inside-sales-glossary/what-is-the-sales-funnel. [Accessed 16 February 2018].</a:t>
            </a:r>
            <a:endParaRPr lang="en-GB" dirty="0"/>
          </a:p>
          <a:p>
            <a:pPr>
              <a:spcBef>
                <a:spcPts val="800"/>
              </a:spcBef>
            </a:pPr>
            <a:r>
              <a:rPr lang="en-GB" dirty="0">
                <a:solidFill>
                  <a:srgbClr val="000000"/>
                </a:solidFill>
                <a:latin typeface="Source Sans Pro"/>
              </a:rPr>
              <a:t>[57] M. </a:t>
            </a:r>
            <a:r>
              <a:rPr lang="en-GB" dirty="0" err="1">
                <a:solidFill>
                  <a:srgbClr val="000000"/>
                </a:solidFill>
                <a:latin typeface="Source Sans Pro"/>
              </a:rPr>
              <a:t>Zhel</a:t>
            </a:r>
            <a:r>
              <a:rPr lang="en-GB" dirty="0">
                <a:solidFill>
                  <a:srgbClr val="000000"/>
                </a:solidFill>
                <a:latin typeface="Source Sans Pro"/>
              </a:rPr>
              <a:t>, "The Beginner’s Guide to a Sales Funnel," 19 July 2016. [Online]. Available: https://www.mailmunch.co/blog/sales-funnel/. [Accessed 16 February 2018].</a:t>
            </a:r>
            <a:endParaRPr lang="en-GB" dirty="0"/>
          </a:p>
          <a:p>
            <a:pPr>
              <a:spcBef>
                <a:spcPts val="800"/>
              </a:spcBef>
            </a:pPr>
            <a:r>
              <a:rPr lang="en-GB" dirty="0">
                <a:solidFill>
                  <a:srgbClr val="000000"/>
                </a:solidFill>
                <a:latin typeface="Source Sans Pro"/>
              </a:rPr>
              <a:t>[58] Ignite Visibility, "THE 5 STAGES OF THE SALES FUNNEL (AND THE TOOLS YOU SHOULD BE USING)," [Online]. Available: https://ignitevisibility.com/tools-using-every-stage-sales-funnel/. [Accessed 16 February 2018].</a:t>
            </a:r>
            <a:endParaRPr lang="en-GB" dirty="0"/>
          </a:p>
        </p:txBody>
      </p:sp>
    </p:spTree>
    <p:extLst>
      <p:ext uri="{BB962C8B-B14F-4D97-AF65-F5344CB8AC3E}">
        <p14:creationId xmlns:p14="http://schemas.microsoft.com/office/powerpoint/2010/main" val="72356230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383CCB-6F17-405F-BB58-9C13DDB5423C}"/>
              </a:ext>
            </a:extLst>
          </p:cNvPr>
          <p:cNvSpPr/>
          <p:nvPr/>
        </p:nvSpPr>
        <p:spPr>
          <a:xfrm>
            <a:off x="1139687" y="566678"/>
            <a:ext cx="10310191" cy="3970318"/>
          </a:xfrm>
          <a:prstGeom prst="rect">
            <a:avLst/>
          </a:prstGeom>
        </p:spPr>
        <p:txBody>
          <a:bodyPr wrap="square">
            <a:spAutoFit/>
          </a:bodyPr>
          <a:lstStyle/>
          <a:p>
            <a:r>
              <a:rPr lang="en-GB" dirty="0">
                <a:solidFill>
                  <a:srgbClr val="000000"/>
                </a:solidFill>
                <a:latin typeface="Source Sans Pro"/>
              </a:rPr>
              <a:t>[59] DMG Online Marketing, "Sales Funnel – Four Key Areas," [Online]. Available: http://dmgonlinemarketing.com/sales-funnel/. [Accessed 16 February 2018].</a:t>
            </a:r>
          </a:p>
          <a:p>
            <a:endParaRPr lang="en-GB" dirty="0"/>
          </a:p>
          <a:p>
            <a:r>
              <a:rPr lang="en-GB" dirty="0">
                <a:solidFill>
                  <a:srgbClr val="000000"/>
                </a:solidFill>
                <a:latin typeface="Source Sans Pro"/>
              </a:rPr>
              <a:t>[60] B. Horn Ainsley, "5 Steps to Building Your First Online Sales Funnel," 15 December 2015. [Online]. Available: https://www.entrepreneur.com/article/245730. [Accessed 16 February 2018].</a:t>
            </a:r>
          </a:p>
          <a:p>
            <a:endParaRPr lang="en-GB" dirty="0"/>
          </a:p>
          <a:p>
            <a:r>
              <a:rPr lang="en-GB" dirty="0">
                <a:solidFill>
                  <a:srgbClr val="000000"/>
                </a:solidFill>
                <a:latin typeface="Source Sans Pro"/>
              </a:rPr>
              <a:t>[61] </a:t>
            </a:r>
            <a:r>
              <a:rPr lang="en-GB" dirty="0" err="1">
                <a:solidFill>
                  <a:srgbClr val="000000"/>
                </a:solidFill>
                <a:latin typeface="Source Sans Pro"/>
              </a:rPr>
              <a:t>BareNakedScam</a:t>
            </a:r>
            <a:r>
              <a:rPr lang="en-GB" dirty="0">
                <a:solidFill>
                  <a:srgbClr val="000000"/>
                </a:solidFill>
                <a:latin typeface="Source Sans Pro"/>
              </a:rPr>
              <a:t>, "What is Click Funnels? – Is it worth it?," [Online]. Available: https://barenakedscam.com/click-funnels. [Accessed 17 February 2018].</a:t>
            </a:r>
          </a:p>
          <a:p>
            <a:endParaRPr lang="en-GB" dirty="0"/>
          </a:p>
          <a:p>
            <a:r>
              <a:rPr lang="en-GB" dirty="0">
                <a:solidFill>
                  <a:srgbClr val="000000"/>
                </a:solidFill>
                <a:latin typeface="Source Sans Pro"/>
              </a:rPr>
              <a:t>[62] V. Beal, "conversion marketing," [Online]. Available: https://www.webopedia.com/TERM/C/conversion_marketing.html. [Accessed 17 February 2018].</a:t>
            </a:r>
          </a:p>
          <a:p>
            <a:endParaRPr lang="en-GB" dirty="0"/>
          </a:p>
          <a:p>
            <a:r>
              <a:rPr lang="en-GB" dirty="0">
                <a:solidFill>
                  <a:srgbClr val="000000"/>
                </a:solidFill>
                <a:latin typeface="Source Sans Pro"/>
              </a:rPr>
              <a:t>[63] A. Finn, "35 Face-Melting Email Marketing Stats for 2018," [Online]. [Accessed 18 February 2018].</a:t>
            </a:r>
            <a:endParaRPr lang="en-GB" dirty="0"/>
          </a:p>
        </p:txBody>
      </p:sp>
    </p:spTree>
    <p:extLst>
      <p:ext uri="{BB962C8B-B14F-4D97-AF65-F5344CB8AC3E}">
        <p14:creationId xmlns:p14="http://schemas.microsoft.com/office/powerpoint/2010/main" val="1869989303"/>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Crop</Template>
  <TotalTime>123</TotalTime>
  <Words>4753</Words>
  <Application>Microsoft Office PowerPoint</Application>
  <PresentationFormat>Widescreen</PresentationFormat>
  <Paragraphs>343</Paragraphs>
  <Slides>61</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61</vt:i4>
      </vt:variant>
    </vt:vector>
  </HeadingPairs>
  <TitlesOfParts>
    <vt:vector size="65" baseType="lpstr">
      <vt:lpstr>Arial</vt:lpstr>
      <vt:lpstr>Franklin Gothic Book</vt:lpstr>
      <vt:lpstr>Source Sans Pro</vt:lpstr>
      <vt:lpstr>Crop</vt:lpstr>
      <vt:lpstr>WEB DESIGN &amp; ONLINE MARKETING STRATEGY</vt:lpstr>
      <vt:lpstr>Introduction</vt:lpstr>
      <vt:lpstr>Considerations when designing a website</vt:lpstr>
      <vt:lpstr>Further Considerations</vt:lpstr>
      <vt:lpstr>Jakob Nielsen’s Usability Heuristics</vt:lpstr>
      <vt:lpstr>General Usability Guidelines</vt:lpstr>
      <vt:lpstr>Distinctive Brand Assets</vt:lpstr>
      <vt:lpstr>Current Responsive Web Design Options</vt:lpstr>
      <vt:lpstr>Free Website Builders </vt:lpstr>
      <vt:lpstr>Template Modifiers</vt:lpstr>
      <vt:lpstr>Wordpress or a similar CMS</vt:lpstr>
      <vt:lpstr>Hand Coding</vt:lpstr>
      <vt:lpstr>Evaluation of current responsive web design options </vt:lpstr>
      <vt:lpstr>Final design recommendation</vt:lpstr>
      <vt:lpstr>My website</vt:lpstr>
      <vt:lpstr>Home Page  </vt:lpstr>
      <vt:lpstr>Home Page cont.</vt:lpstr>
      <vt:lpstr>Home Page cont.</vt:lpstr>
      <vt:lpstr>Home Page cont.</vt:lpstr>
      <vt:lpstr>Blog</vt:lpstr>
      <vt:lpstr>Members</vt:lpstr>
      <vt:lpstr>Photo Gallery</vt:lpstr>
      <vt:lpstr>Vlogs</vt:lpstr>
      <vt:lpstr>Added alt text to images</vt:lpstr>
      <vt:lpstr>Disabled autoplay on videos</vt:lpstr>
      <vt:lpstr>Made sure the contrast between the foreground and background was good</vt:lpstr>
      <vt:lpstr>It also let me edit in mobile view</vt:lpstr>
      <vt:lpstr>Used my own logo as a way of creating a distinctive brand</vt:lpstr>
      <vt:lpstr>Online Marketing Options</vt:lpstr>
      <vt:lpstr>SEO &amp; SEM</vt:lpstr>
      <vt:lpstr>Google page ranking &amp; content marketing</vt:lpstr>
      <vt:lpstr>Link building &amp; domain authority</vt:lpstr>
      <vt:lpstr>Google Analytics</vt:lpstr>
      <vt:lpstr>Example of Google Analytics using my website</vt:lpstr>
      <vt:lpstr>Example of Google Adwords using my website</vt:lpstr>
      <vt:lpstr>Blog Platforms</vt:lpstr>
      <vt:lpstr>Wix Blog</vt:lpstr>
      <vt:lpstr>Social Media Marketing</vt:lpstr>
      <vt:lpstr>Business Facebook page</vt:lpstr>
      <vt:lpstr>Boosting a post on Facebook</vt:lpstr>
      <vt:lpstr>Ads on Facebook</vt:lpstr>
      <vt:lpstr>Ads on Facebook cont.</vt:lpstr>
      <vt:lpstr>Social Media Management Software</vt:lpstr>
      <vt:lpstr>Social Media Management using Buffer </vt:lpstr>
      <vt:lpstr>Social Media Management using Buffer</vt:lpstr>
      <vt:lpstr>Email Marketing</vt:lpstr>
      <vt:lpstr>E-mail marketing using MailChimp</vt:lpstr>
      <vt:lpstr>E-commerce options</vt:lpstr>
      <vt:lpstr>Sales Funnelling</vt:lpstr>
      <vt:lpstr>Creating a Sales Funnel</vt:lpstr>
      <vt:lpstr>Click Funnel &amp; Conversion Marketing</vt:lpstr>
      <vt:lpstr>Conclusions and Recommendations</vt:lpstr>
      <vt:lpstr>References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 DESIGN &amp; ONLINE MARKETING STRATEGY</dc:title>
  <dc:creator>Runa Bibi</dc:creator>
  <cp:lastModifiedBy>Georgia Rose</cp:lastModifiedBy>
  <cp:revision>15</cp:revision>
  <dcterms:created xsi:type="dcterms:W3CDTF">2018-05-14T14:44:44Z</dcterms:created>
  <dcterms:modified xsi:type="dcterms:W3CDTF">2018-05-14T16:48:01Z</dcterms:modified>
</cp:coreProperties>
</file>