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59" r:id="rId8"/>
    <p:sldId id="260" r:id="rId9"/>
    <p:sldId id="262" r:id="rId10"/>
    <p:sldId id="263" r:id="rId11"/>
    <p:sldId id="264"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96" d="100"/>
          <a:sy n="96" d="100"/>
        </p:scale>
        <p:origin x="86"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e de titr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fr-FR" smtClean="0"/>
              <a:t>Modifiez le style du titre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fr-FR" smtClean="0"/>
              <a:t>Modifier le style des sous-titres du masque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Content Placeholder 2"/>
          <p:cNvSpPr>
            <a:spLocks noGrp="1"/>
          </p:cNvSpPr>
          <p:nvPr>
            <p:ph idx="1"/>
          </p:nvPr>
        </p:nvSpPr>
        <p:spPr/>
        <p:txBody>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‹N°›</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fr-FR" smtClean="0"/>
              <a:t>Modifiez le style du titre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‹N°›</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fr-FR" smtClean="0"/>
              <a:t>Modifiez le style du titre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Modifier les styles du texte du masque</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smtClean="0"/>
              <a:t>Modifier les styles du texte du masque</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fr-FR" smtClean="0"/>
              <a:t>Modifiez le style du titre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fr-FR" smtClean="0"/>
              <a:t>Modifiez le style du titre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fr-FR" smtClean="0"/>
              <a:t>Modifier les styles du texte du masque</a:t>
            </a:r>
          </a:p>
        </p:txBody>
      </p:sp>
      <p:sp>
        <p:nvSpPr>
          <p:cNvPr id="5" name="Date Placeholder 4"/>
          <p:cNvSpPr>
            <a:spLocks noGrp="1"/>
          </p:cNvSpPr>
          <p:nvPr>
            <p:ph type="dt" sz="half" idx="10"/>
          </p:nvPr>
        </p:nvSpPr>
        <p:spPr/>
        <p:txBody>
          <a:bodyPr/>
          <a:lstStyle/>
          <a:p>
            <a:fld id="{42A54C80-263E-416B-A8E0-580EDEADCBDC}" type="datetimeFigureOut">
              <a:rPr lang="en-US" dirty="0"/>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‹N°›</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fr-FR" smtClean="0"/>
              <a:t>Modifiez le style du titre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smtClean="0"/>
              <a:t>Cliquez sur l'icône pour ajouter une image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smtClean="0"/>
              <a:t>Modifier les styles du texte du masque</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7/12/2026</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re et légende">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fr-FR" smtClean="0"/>
              <a:t>Modifiez le style du titre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tion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fr-FR" smtClean="0"/>
              <a:t>Modifiez le style du titre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fr-FR" smtClean="0"/>
              <a:t>Modifier les styles du texte du masque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arte nom">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fr-FR" smtClean="0"/>
              <a:t>Modifiez le style du titre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arte nom cita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fr-FR" smtClean="0"/>
              <a:t>Modifiez le style du titre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fr-FR" smtClean="0"/>
              <a:t>Modifier les styles du texte du masque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Vrai ou faux">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fr-FR" smtClean="0"/>
              <a:t>Modifiez le style du titre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fr-FR" smtClean="0"/>
              <a:t>Modifier les styles du texte du masque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fr-FR" smtClean="0"/>
              <a:t>Modifier les styles du texte du masque</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smtClean="0"/>
              <a:t>Modifiez le style du titre</a:t>
            </a:r>
            <a:endParaRPr lang="en-US" dirty="0"/>
          </a:p>
        </p:txBody>
      </p:sp>
      <p:sp>
        <p:nvSpPr>
          <p:cNvPr id="3" name="Vertical Text Placeholder 2"/>
          <p:cNvSpPr>
            <a:spLocks noGrp="1"/>
          </p:cNvSpPr>
          <p:nvPr>
            <p:ph type="body" orient="vert" idx="1"/>
          </p:nvPr>
        </p:nvSpPr>
        <p:spPr/>
        <p:txBody>
          <a:bodyPr vert="eaVert"/>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‹N°›</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fr-FR" smtClean="0"/>
              <a:t>Modifiez le style du titre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fr-FR" smtClean="0"/>
              <a:t>Modifiez le style du titre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fr-FR" smtClean="0"/>
              <a:t>Modifier les styles du texte du masque</a:t>
            </a:r>
          </a:p>
          <a:p>
            <a:pPr lvl="1"/>
            <a:r>
              <a:rPr lang="fr-FR" smtClean="0"/>
              <a:t>Deuxième niveau</a:t>
            </a:r>
          </a:p>
          <a:p>
            <a:pPr lvl="2"/>
            <a:r>
              <a:rPr lang="fr-FR" smtClean="0"/>
              <a:t>Troisième niveau</a:t>
            </a:r>
          </a:p>
          <a:p>
            <a:pPr lvl="3"/>
            <a:r>
              <a:rPr lang="fr-FR" smtClean="0"/>
              <a:t>Quatrième niveau</a:t>
            </a:r>
          </a:p>
          <a:p>
            <a:pPr lvl="4"/>
            <a:r>
              <a:rPr lang="fr-FR" smtClean="0"/>
              <a:t>Cinquième niveau</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7/12/2026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‹N°›</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hyperlink" Target="https://www.nice.org.uk/guidance/ng28" TargetMode="External"/><Relationship Id="rId2" Type="http://schemas.openxmlformats.org/officeDocument/2006/relationships/hyperlink" Target="https://www.diabetes.org.uk/" TargetMode="External"/><Relationship Id="rId1" Type="http://schemas.openxmlformats.org/officeDocument/2006/relationships/slideLayout" Target="../slideLayouts/slideLayout6.xml"/><Relationship Id="rId4" Type="http://schemas.openxmlformats.org/officeDocument/2006/relationships/hyperlink" Target="https://www.nhs.uk/conditions/type-2-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ous-titre 2"/>
          <p:cNvSpPr>
            <a:spLocks noGrp="1"/>
          </p:cNvSpPr>
          <p:nvPr>
            <p:ph type="subTitle" idx="1"/>
          </p:nvPr>
        </p:nvSpPr>
        <p:spPr>
          <a:xfrm>
            <a:off x="644057" y="1176793"/>
            <a:ext cx="4818490" cy="3970939"/>
          </a:xfrm>
        </p:spPr>
        <p:txBody>
          <a:bodyPr/>
          <a:lstStyle/>
          <a:p>
            <a:pPr algn="l"/>
            <a:r>
              <a:rPr lang="en-US" dirty="0" smtClean="0"/>
              <a:t>Student name : Marie Achille Kouakou</a:t>
            </a:r>
          </a:p>
          <a:p>
            <a:pPr algn="l"/>
            <a:r>
              <a:rPr lang="en-US" dirty="0" smtClean="0"/>
              <a:t>Id Number  :2438126</a:t>
            </a:r>
          </a:p>
          <a:p>
            <a:pPr algn="l"/>
            <a:r>
              <a:rPr lang="en-US" dirty="0" smtClean="0"/>
              <a:t>Module: Introduction </a:t>
            </a:r>
            <a:r>
              <a:rPr lang="en-US" dirty="0"/>
              <a:t>To Physiology</a:t>
            </a:r>
            <a:endParaRPr lang="en-US" dirty="0" smtClean="0"/>
          </a:p>
          <a:p>
            <a:pPr algn="l"/>
            <a:r>
              <a:rPr lang="en-US" dirty="0" smtClean="0"/>
              <a:t>Module Code:BMHP5023</a:t>
            </a:r>
          </a:p>
          <a:p>
            <a:pPr algn="l"/>
            <a:r>
              <a:rPr lang="en-US" dirty="0" smtClean="0"/>
              <a:t>Lecturer Name :</a:t>
            </a:r>
            <a:r>
              <a:rPr lang="fr-FR" dirty="0"/>
              <a:t>Robert </a:t>
            </a:r>
            <a:r>
              <a:rPr lang="fr-FR" dirty="0" err="1"/>
              <a:t>Nartowski</a:t>
            </a:r>
            <a:endParaRPr lang="fr-FR" dirty="0"/>
          </a:p>
          <a:p>
            <a:pPr algn="l"/>
            <a:endParaRPr lang="en-US" dirty="0" smtClean="0"/>
          </a:p>
          <a:p>
            <a:endParaRPr lang="en-US" dirty="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654350"/>
      </p:ext>
    </p:extLst>
  </p:cSld>
  <p:clrMapOvr>
    <a:masterClrMapping/>
  </p:clrMapOvr>
  <mc:AlternateContent xmlns:mc="http://schemas.openxmlformats.org/markup-compatibility/2006">
    <mc:Choice xmlns:p14="http://schemas.microsoft.com/office/powerpoint/2010/main" Requires="p14">
      <p:transition spd="slow" p14:dur="2000" advTm="8579"/>
    </mc:Choice>
    <mc:Fallback>
      <p:transition spd="slow" advTm="8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idx="1"/>
          </p:nvPr>
        </p:nvSpPr>
        <p:spPr bwMode="auto">
          <a:xfrm>
            <a:off x="675861" y="86067"/>
            <a:ext cx="6983773" cy="5144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endParaRPr kumimoji="0" lang="fr-FR" altLang="fr-FR" sz="1800" b="0" i="0" u="none" strike="noStrike" cap="none" normalizeH="0" baseline="0" dirty="0" smtClean="0">
              <a:ln>
                <a:noFill/>
              </a:ln>
              <a:solidFill>
                <a:schemeClr val="tx1"/>
              </a:solidFill>
              <a:effectLst/>
              <a:latin typeface="Arial" panose="020B0604020202020204" pitchFamily="34" charset="0"/>
            </a:endParaRPr>
          </a:p>
          <a:p>
            <a:pPr marL="0" lvl="0" indent="0" defTabSz="914400" eaLnBrk="0" fontAlgn="base" hangingPunct="0">
              <a:spcBef>
                <a:spcPct val="0"/>
              </a:spcBef>
              <a:spcAft>
                <a:spcPct val="0"/>
              </a:spcAft>
              <a:buClrTx/>
              <a:buSzTx/>
              <a:buNone/>
            </a:pPr>
            <a:r>
              <a:rPr lang="fr-FR" sz="1400" b="1" u="sng" dirty="0"/>
              <a:t>Patient </a:t>
            </a:r>
            <a:r>
              <a:rPr lang="fr-FR" sz="1400" b="1" u="sng" dirty="0" smtClean="0"/>
              <a:t>Information</a:t>
            </a:r>
          </a:p>
          <a:p>
            <a:pPr marL="0" lvl="0" indent="0" defTabSz="914400" eaLnBrk="0" fontAlgn="base" hangingPunct="0">
              <a:spcBef>
                <a:spcPct val="0"/>
              </a:spcBef>
              <a:spcAft>
                <a:spcPct val="0"/>
              </a:spcAft>
              <a:buClrTx/>
              <a:buSzTx/>
              <a:buNone/>
            </a:pPr>
            <a:endParaRPr lang="fr-FR" altLang="fr-FR" sz="1400" b="1" u="sng"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400" b="0" i="0" u="none" strike="noStrike" cap="none" normalizeH="0" baseline="0" dirty="0" smtClean="0">
                <a:ln>
                  <a:noFill/>
                </a:ln>
                <a:solidFill>
                  <a:schemeClr val="tx1"/>
                </a:solidFill>
                <a:effectLst/>
                <a:latin typeface="Arial" panose="020B0604020202020204" pitchFamily="34" charset="0"/>
              </a:rPr>
              <a:t>Name: Mr Luc</a:t>
            </a:r>
            <a:r>
              <a:rPr kumimoji="0" lang="fr-FR" altLang="fr-FR" sz="1400" b="0" i="0" u="none" strike="noStrike" cap="none" normalizeH="0" dirty="0" smtClean="0">
                <a:ln>
                  <a:noFill/>
                </a:ln>
                <a:solidFill>
                  <a:schemeClr val="tx1"/>
                </a:solidFill>
                <a:effectLst/>
                <a:latin typeface="Arial" panose="020B0604020202020204" pitchFamily="34" charset="0"/>
              </a:rPr>
              <a:t> Arden</a:t>
            </a:r>
            <a:r>
              <a:rPr kumimoji="0" lang="fr-FR" altLang="fr-FR" sz="1400" b="0" i="0" u="none" strike="noStrike" cap="none" normalizeH="0" baseline="0" dirty="0" smtClean="0">
                <a:ln>
                  <a:noFill/>
                </a:ln>
                <a:solidFill>
                  <a:schemeClr val="tx1"/>
                </a:solidFill>
                <a:effectLst/>
                <a:latin typeface="Arial" panose="020B0604020202020204" pitchFamily="34" charset="0"/>
              </a:rPr>
              <a:t> (</a:t>
            </a:r>
            <a:r>
              <a:rPr kumimoji="0" lang="fr-FR" altLang="fr-FR" sz="1400" b="0" i="0" u="none" strike="noStrike" cap="none" normalizeH="0" baseline="0" dirty="0" err="1" smtClean="0">
                <a:ln>
                  <a:noFill/>
                </a:ln>
                <a:solidFill>
                  <a:schemeClr val="tx1"/>
                </a:solidFill>
                <a:effectLst/>
                <a:latin typeface="Arial" panose="020B0604020202020204" pitchFamily="34" charset="0"/>
              </a:rPr>
              <a:t>fictional</a:t>
            </a:r>
            <a:r>
              <a:rPr lang="fr-FR" altLang="fr-FR" sz="1400" dirty="0">
                <a:solidFill>
                  <a:schemeClr val="tx1"/>
                </a:solidFill>
                <a:latin typeface="Arial" panose="020B0604020202020204" pitchFamily="34" charset="0"/>
              </a:rPr>
              <a:t> </a:t>
            </a:r>
            <a:r>
              <a:rPr kumimoji="0" lang="fr-FR" altLang="fr-FR" sz="1400" b="0" i="0" u="none" strike="noStrike" cap="none" normalizeH="0" baseline="0" dirty="0" smtClean="0">
                <a:ln>
                  <a:noFill/>
                </a:ln>
                <a:solidFill>
                  <a:schemeClr val="tx1"/>
                </a:solidFill>
                <a:effectLst/>
                <a:latin typeface="Arial" panose="020B0604020202020204" pitchFamily="34" charset="0"/>
              </a:rPr>
              <a:t>patient)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400" b="0" i="0" u="none" strike="noStrike" cap="none" normalizeH="0" baseline="0" dirty="0" smtClean="0">
                <a:ln>
                  <a:noFill/>
                </a:ln>
                <a:solidFill>
                  <a:schemeClr val="tx1"/>
                </a:solidFill>
                <a:effectLst/>
                <a:latin typeface="Arial" panose="020B0604020202020204" pitchFamily="34" charset="0"/>
              </a:rPr>
              <a:t>Age: 56 </a:t>
            </a:r>
            <a:r>
              <a:rPr kumimoji="0" lang="fr-FR" altLang="fr-FR" sz="1400" b="0" i="0" u="none" strike="noStrike" cap="none" normalizeH="0" baseline="0" dirty="0" err="1" smtClean="0">
                <a:ln>
                  <a:noFill/>
                </a:ln>
                <a:solidFill>
                  <a:schemeClr val="tx1"/>
                </a:solidFill>
                <a:effectLst/>
                <a:latin typeface="Arial" panose="020B0604020202020204" pitchFamily="34" charset="0"/>
              </a:rPr>
              <a:t>years</a:t>
            </a:r>
            <a:endParaRPr kumimoji="0" lang="fr-FR" altLang="fr-FR"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400" b="0" i="0" u="none" strike="noStrike" cap="none" normalizeH="0" baseline="0" dirty="0" err="1" smtClean="0">
                <a:ln>
                  <a:noFill/>
                </a:ln>
                <a:solidFill>
                  <a:schemeClr val="tx1"/>
                </a:solidFill>
                <a:effectLst/>
                <a:latin typeface="Arial" panose="020B0604020202020204" pitchFamily="34" charset="0"/>
              </a:rPr>
              <a:t>Gender</a:t>
            </a:r>
            <a:r>
              <a:rPr kumimoji="0" lang="fr-FR" altLang="fr-FR" sz="1400" b="0" i="0" u="none" strike="noStrike" cap="none" normalizeH="0" baseline="0" dirty="0" smtClean="0">
                <a:ln>
                  <a:noFill/>
                </a:ln>
                <a:solidFill>
                  <a:schemeClr val="tx1"/>
                </a:solidFill>
                <a:effectLst/>
                <a:latin typeface="Arial" panose="020B0604020202020204" pitchFamily="34" charset="0"/>
              </a:rPr>
              <a:t>: Male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400" b="0" i="0" u="none" strike="noStrike" cap="none" normalizeH="0" baseline="0" dirty="0" smtClean="0">
                <a:ln>
                  <a:noFill/>
                </a:ln>
                <a:solidFill>
                  <a:schemeClr val="tx1"/>
                </a:solidFill>
                <a:effectLst/>
                <a:latin typeface="Arial" panose="020B0604020202020204" pitchFamily="34" charset="0"/>
              </a:rPr>
              <a:t>Job: Office </a:t>
            </a:r>
            <a:r>
              <a:rPr kumimoji="0" lang="fr-FR" altLang="fr-FR" sz="1400" b="0" i="0" u="none" strike="noStrike" cap="none" normalizeH="0" baseline="0" dirty="0" err="1" smtClean="0">
                <a:ln>
                  <a:noFill/>
                </a:ln>
                <a:solidFill>
                  <a:schemeClr val="tx1"/>
                </a:solidFill>
                <a:effectLst/>
                <a:latin typeface="Arial" panose="020B0604020202020204" pitchFamily="34" charset="0"/>
              </a:rPr>
              <a:t>worker</a:t>
            </a:r>
            <a:endParaRPr kumimoji="0" lang="fr-FR" altLang="fr-FR"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400" b="0" i="0" u="none" strike="noStrike" cap="none" normalizeH="0" baseline="0" dirty="0" err="1" smtClean="0">
                <a:ln>
                  <a:noFill/>
                </a:ln>
                <a:solidFill>
                  <a:schemeClr val="tx1"/>
                </a:solidFill>
                <a:effectLst/>
                <a:latin typeface="Arial" panose="020B0604020202020204" pitchFamily="34" charset="0"/>
              </a:rPr>
              <a:t>Lifestyle</a:t>
            </a:r>
            <a:r>
              <a:rPr kumimoji="0" lang="fr-FR" altLang="fr-FR" sz="1400" b="0" i="0" u="none" strike="noStrike" cap="none" normalizeH="0" baseline="0" dirty="0" smtClean="0">
                <a:ln>
                  <a:noFill/>
                </a:ln>
                <a:solidFill>
                  <a:schemeClr val="tx1"/>
                </a:solidFill>
                <a:effectLst/>
                <a:latin typeface="Arial" panose="020B0604020202020204" pitchFamily="34" charset="0"/>
              </a:rPr>
              <a:t>: </a:t>
            </a:r>
            <a:r>
              <a:rPr kumimoji="0" lang="fr-FR" altLang="fr-FR" sz="1400" b="0" i="0" u="none" strike="noStrike" cap="none" normalizeH="0" baseline="0" dirty="0" err="1" smtClean="0">
                <a:ln>
                  <a:noFill/>
                </a:ln>
                <a:solidFill>
                  <a:schemeClr val="tx1"/>
                </a:solidFill>
                <a:effectLst/>
                <a:latin typeface="Arial" panose="020B0604020202020204" pitchFamily="34" charset="0"/>
              </a:rPr>
              <a:t>Low</a:t>
            </a:r>
            <a:r>
              <a:rPr kumimoji="0" lang="fr-FR" altLang="fr-FR" sz="1400" b="0" i="0" u="none" strike="noStrike" cap="none" normalizeH="0" baseline="0" dirty="0" smtClean="0">
                <a:ln>
                  <a:noFill/>
                </a:ln>
                <a:solidFill>
                  <a:schemeClr val="tx1"/>
                </a:solidFill>
                <a:effectLst/>
                <a:latin typeface="Arial" panose="020B0604020202020204" pitchFamily="34" charset="0"/>
              </a:rPr>
              <a:t> </a:t>
            </a:r>
            <a:r>
              <a:rPr kumimoji="0" lang="fr-FR" altLang="fr-FR" sz="1400" b="0" i="0" u="none" strike="noStrike" cap="none" normalizeH="0" baseline="0" dirty="0" err="1" smtClean="0">
                <a:ln>
                  <a:noFill/>
                </a:ln>
                <a:solidFill>
                  <a:schemeClr val="tx1"/>
                </a:solidFill>
                <a:effectLst/>
                <a:latin typeface="Arial" panose="020B0604020202020204" pitchFamily="34" charset="0"/>
              </a:rPr>
              <a:t>physical</a:t>
            </a:r>
            <a:r>
              <a:rPr kumimoji="0" lang="fr-FR" altLang="fr-FR" sz="1400" b="0" i="0" u="none" strike="noStrike" cap="none" normalizeH="0" baseline="0" dirty="0" smtClean="0">
                <a:ln>
                  <a:noFill/>
                </a:ln>
                <a:solidFill>
                  <a:schemeClr val="tx1"/>
                </a:solidFill>
                <a:effectLst/>
                <a:latin typeface="Arial" panose="020B0604020202020204" pitchFamily="34" charset="0"/>
              </a:rPr>
              <a:t> </a:t>
            </a:r>
            <a:r>
              <a:rPr kumimoji="0" lang="fr-FR" altLang="fr-FR" sz="1400" b="0" i="0" u="none" strike="noStrike" cap="none" normalizeH="0" baseline="0" dirty="0" err="1" smtClean="0">
                <a:ln>
                  <a:noFill/>
                </a:ln>
                <a:solidFill>
                  <a:schemeClr val="tx1"/>
                </a:solidFill>
                <a:effectLst/>
                <a:latin typeface="Arial" panose="020B0604020202020204" pitchFamily="34" charset="0"/>
              </a:rPr>
              <a:t>activity</a:t>
            </a:r>
            <a:r>
              <a:rPr kumimoji="0" lang="fr-FR" altLang="fr-FR" sz="1400" b="0" i="0" u="none" strike="noStrike" cap="none" normalizeH="0" baseline="0" dirty="0" smtClean="0">
                <a:ln>
                  <a:noFill/>
                </a:ln>
                <a:solidFill>
                  <a:schemeClr val="tx1"/>
                </a:solidFill>
                <a:effectLst/>
                <a:latin typeface="Arial" panose="020B0604020202020204" pitchFamily="34" charset="0"/>
              </a:rPr>
              <a:t> and </a:t>
            </a:r>
            <a:r>
              <a:rPr kumimoji="0" lang="fr-FR" altLang="fr-FR" sz="1400" b="0" i="0" u="none" strike="noStrike" cap="none" normalizeH="0" baseline="0" dirty="0" err="1" smtClean="0">
                <a:ln>
                  <a:noFill/>
                </a:ln>
                <a:solidFill>
                  <a:schemeClr val="tx1"/>
                </a:solidFill>
                <a:effectLst/>
                <a:latin typeface="Arial" panose="020B0604020202020204" pitchFamily="34" charset="0"/>
              </a:rPr>
              <a:t>spends</a:t>
            </a:r>
            <a:r>
              <a:rPr lang="fr-FR" altLang="fr-FR" sz="1400" dirty="0">
                <a:solidFill>
                  <a:schemeClr val="tx1"/>
                </a:solidFill>
                <a:latin typeface="Arial" panose="020B0604020202020204" pitchFamily="34" charset="0"/>
              </a:rPr>
              <a:t> </a:t>
            </a:r>
            <a:r>
              <a:rPr kumimoji="0" lang="fr-FR" altLang="fr-FR" sz="1400" b="0" i="0" u="none" strike="noStrike" cap="none" normalizeH="0" baseline="0" dirty="0" err="1" smtClean="0">
                <a:ln>
                  <a:noFill/>
                </a:ln>
                <a:solidFill>
                  <a:schemeClr val="tx1"/>
                </a:solidFill>
                <a:effectLst/>
                <a:latin typeface="Arial" panose="020B0604020202020204" pitchFamily="34" charset="0"/>
              </a:rPr>
              <a:t>most</a:t>
            </a:r>
            <a:r>
              <a:rPr kumimoji="0" lang="fr-FR" altLang="fr-FR" sz="1400" b="0" i="0" u="none" strike="noStrike" cap="none" normalizeH="0" baseline="0" dirty="0" smtClean="0">
                <a:ln>
                  <a:noFill/>
                </a:ln>
                <a:solidFill>
                  <a:schemeClr val="tx1"/>
                </a:solidFill>
                <a:effectLst/>
                <a:latin typeface="Arial" panose="020B0604020202020204" pitchFamily="34" charset="0"/>
              </a:rPr>
              <a:t> of the </a:t>
            </a:r>
            <a:r>
              <a:rPr kumimoji="0" lang="fr-FR" altLang="fr-FR" sz="1400" b="0" i="0" u="none" strike="noStrike" cap="none" normalizeH="0" baseline="0" dirty="0" err="1" smtClean="0">
                <a:ln>
                  <a:noFill/>
                </a:ln>
                <a:solidFill>
                  <a:schemeClr val="tx1"/>
                </a:solidFill>
                <a:effectLst/>
                <a:latin typeface="Arial" panose="020B0604020202020204" pitchFamily="34" charset="0"/>
              </a:rPr>
              <a:t>day</a:t>
            </a:r>
            <a:r>
              <a:rPr kumimoji="0" lang="fr-FR" altLang="fr-FR" sz="1400" b="0" i="0" u="none" strike="noStrike" cap="none" normalizeH="0" baseline="0" dirty="0" smtClean="0">
                <a:ln>
                  <a:noFill/>
                </a:ln>
                <a:solidFill>
                  <a:schemeClr val="tx1"/>
                </a:solidFill>
                <a:effectLst/>
                <a:latin typeface="Arial" panose="020B0604020202020204" pitchFamily="34" charset="0"/>
              </a:rPr>
              <a:t> </a:t>
            </a:r>
            <a:r>
              <a:rPr kumimoji="0" lang="fr-FR" altLang="fr-FR" sz="1400" b="0" i="0" u="none" strike="noStrike" cap="none" normalizeH="0" baseline="0" dirty="0" err="1" smtClean="0">
                <a:ln>
                  <a:noFill/>
                </a:ln>
                <a:solidFill>
                  <a:schemeClr val="tx1"/>
                </a:solidFill>
                <a:effectLst/>
                <a:latin typeface="Arial" panose="020B0604020202020204" pitchFamily="34" charset="0"/>
              </a:rPr>
              <a:t>sitting</a:t>
            </a:r>
            <a:endParaRPr kumimoji="0" lang="fr-FR" altLang="fr-FR"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400" b="0" i="0" u="none" strike="noStrike" cap="none" normalizeH="0" baseline="0" dirty="0" err="1" smtClean="0">
                <a:ln>
                  <a:noFill/>
                </a:ln>
                <a:solidFill>
                  <a:schemeClr val="tx1"/>
                </a:solidFill>
                <a:effectLst/>
                <a:latin typeface="Arial" panose="020B0604020202020204" pitchFamily="34" charset="0"/>
              </a:rPr>
              <a:t>Diet</a:t>
            </a:r>
            <a:r>
              <a:rPr kumimoji="0" lang="fr-FR" altLang="fr-FR" sz="1400" b="0" i="0" u="none" strike="noStrike" cap="none" normalizeH="0" baseline="0" dirty="0" smtClean="0">
                <a:ln>
                  <a:noFill/>
                </a:ln>
                <a:solidFill>
                  <a:schemeClr val="tx1"/>
                </a:solidFill>
                <a:effectLst/>
                <a:latin typeface="Arial" panose="020B0604020202020204" pitchFamily="34" charset="0"/>
              </a:rPr>
              <a:t>: High </a:t>
            </a:r>
            <a:r>
              <a:rPr kumimoji="0" lang="fr-FR" altLang="fr-FR" sz="1400" b="0" i="0" u="none" strike="noStrike" cap="none" normalizeH="0" baseline="0" dirty="0" err="1" smtClean="0">
                <a:ln>
                  <a:noFill/>
                </a:ln>
                <a:solidFill>
                  <a:schemeClr val="tx1"/>
                </a:solidFill>
                <a:effectLst/>
                <a:latin typeface="Arial" panose="020B0604020202020204" pitchFamily="34" charset="0"/>
              </a:rPr>
              <a:t>intake</a:t>
            </a:r>
            <a:r>
              <a:rPr kumimoji="0" lang="fr-FR" altLang="fr-FR" sz="1400" b="0" i="0" u="none" strike="noStrike" cap="none" normalizeH="0" baseline="0" dirty="0" smtClean="0">
                <a:ln>
                  <a:noFill/>
                </a:ln>
                <a:solidFill>
                  <a:schemeClr val="tx1"/>
                </a:solidFill>
                <a:effectLst/>
                <a:latin typeface="Arial" panose="020B0604020202020204" pitchFamily="34" charset="0"/>
              </a:rPr>
              <a:t> of </a:t>
            </a:r>
            <a:r>
              <a:rPr kumimoji="0" lang="fr-FR" altLang="fr-FR" sz="1400" b="0" i="0" u="none" strike="noStrike" cap="none" normalizeH="0" baseline="0" dirty="0" err="1" smtClean="0">
                <a:ln>
                  <a:noFill/>
                </a:ln>
                <a:solidFill>
                  <a:schemeClr val="tx1"/>
                </a:solidFill>
                <a:effectLst/>
                <a:latin typeface="Arial" panose="020B0604020202020204" pitchFamily="34" charset="0"/>
              </a:rPr>
              <a:t>processed</a:t>
            </a:r>
            <a:r>
              <a:rPr kumimoji="0" lang="fr-FR" altLang="fr-FR" sz="1400" b="0" i="0" u="none" strike="noStrike" cap="none" normalizeH="0" baseline="0" dirty="0" smtClean="0">
                <a:ln>
                  <a:noFill/>
                </a:ln>
                <a:solidFill>
                  <a:schemeClr val="tx1"/>
                </a:solidFill>
                <a:effectLst/>
                <a:latin typeface="Arial" panose="020B0604020202020204" pitchFamily="34" charset="0"/>
              </a:rPr>
              <a:t> </a:t>
            </a:r>
            <a:r>
              <a:rPr kumimoji="0" lang="fr-FR" altLang="fr-FR" sz="1400" b="0" i="0" u="none" strike="noStrike" cap="none" normalizeH="0" baseline="0" dirty="0" err="1" smtClean="0">
                <a:ln>
                  <a:noFill/>
                </a:ln>
                <a:solidFill>
                  <a:schemeClr val="tx1"/>
                </a:solidFill>
                <a:effectLst/>
                <a:latin typeface="Arial" panose="020B0604020202020204" pitchFamily="34" charset="0"/>
              </a:rPr>
              <a:t>foods</a:t>
            </a:r>
            <a:r>
              <a:rPr kumimoji="0" lang="fr-FR" altLang="fr-FR" sz="1400" b="0" i="0" u="none" strike="noStrike" cap="none" normalizeH="0" baseline="0" dirty="0" smtClean="0">
                <a:ln>
                  <a:noFill/>
                </a:ln>
                <a:solidFill>
                  <a:schemeClr val="tx1"/>
                </a:solidFill>
                <a:effectLst/>
                <a:latin typeface="Arial" panose="020B0604020202020204" pitchFamily="34" charset="0"/>
              </a:rPr>
              <a:t> and </a:t>
            </a:r>
            <a:r>
              <a:rPr kumimoji="0" lang="fr-FR" altLang="fr-FR" sz="1400" b="0" i="0" u="none" strike="noStrike" cap="none" normalizeH="0" baseline="0" dirty="0" err="1" smtClean="0">
                <a:ln>
                  <a:noFill/>
                </a:ln>
                <a:solidFill>
                  <a:schemeClr val="tx1"/>
                </a:solidFill>
                <a:effectLst/>
                <a:latin typeface="Arial" panose="020B0604020202020204" pitchFamily="34" charset="0"/>
              </a:rPr>
              <a:t>sugary</a:t>
            </a:r>
            <a:r>
              <a:rPr kumimoji="0" lang="fr-FR" altLang="fr-FR" sz="1400" b="0" i="0" u="none" strike="noStrike" cap="none" normalizeH="0" baseline="0" dirty="0" smtClean="0">
                <a:ln>
                  <a:noFill/>
                </a:ln>
                <a:solidFill>
                  <a:schemeClr val="tx1"/>
                </a:solidFill>
                <a:effectLst/>
                <a:latin typeface="Arial" panose="020B0604020202020204" pitchFamily="34" charset="0"/>
              </a:rPr>
              <a:t> drinks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400" b="0" i="0" u="none" strike="noStrike" cap="none" normalizeH="0" baseline="0" dirty="0" err="1" smtClean="0">
                <a:ln>
                  <a:noFill/>
                </a:ln>
                <a:solidFill>
                  <a:schemeClr val="tx1"/>
                </a:solidFill>
                <a:effectLst/>
                <a:latin typeface="Arial" panose="020B0604020202020204" pitchFamily="34" charset="0"/>
              </a:rPr>
              <a:t>Health</a:t>
            </a:r>
            <a:r>
              <a:rPr kumimoji="0" lang="fr-FR" altLang="fr-FR" sz="1400" b="0" i="0" u="none" strike="noStrike" cap="none" normalizeH="0" baseline="0" dirty="0" smtClean="0">
                <a:ln>
                  <a:noFill/>
                </a:ln>
                <a:solidFill>
                  <a:schemeClr val="tx1"/>
                </a:solidFill>
                <a:effectLst/>
                <a:latin typeface="Arial" panose="020B0604020202020204" pitchFamily="34" charset="0"/>
              </a:rPr>
              <a:t> </a:t>
            </a:r>
            <a:r>
              <a:rPr kumimoji="0" lang="fr-FR" altLang="fr-FR" sz="1400" b="0" i="0" u="none" strike="noStrike" cap="none" normalizeH="0" baseline="0" dirty="0" err="1" smtClean="0">
                <a:ln>
                  <a:noFill/>
                </a:ln>
                <a:solidFill>
                  <a:schemeClr val="tx1"/>
                </a:solidFill>
                <a:effectLst/>
                <a:latin typeface="Arial" panose="020B0604020202020204" pitchFamily="34" charset="0"/>
              </a:rPr>
              <a:t>Problems</a:t>
            </a:r>
            <a:r>
              <a:rPr kumimoji="0" lang="fr-FR" altLang="fr-FR" sz="1400" b="0" i="0" u="none" strike="noStrike" cap="none" normalizeH="0" baseline="0" dirty="0" smtClean="0">
                <a:ln>
                  <a:noFill/>
                </a:ln>
                <a:solidFill>
                  <a:schemeClr val="tx1"/>
                </a:solidFill>
                <a:effectLst/>
                <a:latin typeface="Arial" panose="020B0604020202020204" pitchFamily="34" charset="0"/>
              </a:rPr>
              <a:t>: </a:t>
            </a:r>
            <a:r>
              <a:rPr kumimoji="0" lang="fr-FR" altLang="fr-FR" sz="1400" b="0" i="0" u="none" strike="noStrike" cap="none" normalizeH="0" baseline="0" dirty="0" err="1" smtClean="0">
                <a:ln>
                  <a:noFill/>
                </a:ln>
                <a:solidFill>
                  <a:schemeClr val="tx1"/>
                </a:solidFill>
                <a:effectLst/>
                <a:latin typeface="Arial" panose="020B0604020202020204" pitchFamily="34" charset="0"/>
              </a:rPr>
              <a:t>Overweight</a:t>
            </a:r>
            <a:r>
              <a:rPr kumimoji="0" lang="fr-FR" altLang="fr-FR" sz="1400" b="0" i="0" u="none" strike="noStrike" cap="none" normalizeH="0" baseline="0" dirty="0" smtClean="0">
                <a:ln>
                  <a:noFill/>
                </a:ln>
                <a:solidFill>
                  <a:schemeClr val="tx1"/>
                </a:solidFill>
                <a:effectLst/>
                <a:latin typeface="Arial" panose="020B0604020202020204" pitchFamily="34" charset="0"/>
              </a:rPr>
              <a:t> and high </a:t>
            </a:r>
            <a:r>
              <a:rPr kumimoji="0" lang="fr-FR" altLang="fr-FR" sz="1400" b="0" i="0" u="none" strike="noStrike" cap="none" normalizeH="0" baseline="0" dirty="0" err="1" smtClean="0">
                <a:ln>
                  <a:noFill/>
                </a:ln>
                <a:solidFill>
                  <a:schemeClr val="tx1"/>
                </a:solidFill>
                <a:effectLst/>
                <a:latin typeface="Arial" panose="020B0604020202020204" pitchFamily="34" charset="0"/>
              </a:rPr>
              <a:t>blood</a:t>
            </a:r>
            <a:r>
              <a:rPr kumimoji="0" lang="fr-FR" altLang="fr-FR" sz="1400" b="0" i="0" u="none" strike="noStrike" cap="none" normalizeH="0" baseline="0" dirty="0" smtClean="0">
                <a:ln>
                  <a:noFill/>
                </a:ln>
                <a:solidFill>
                  <a:schemeClr val="tx1"/>
                </a:solidFill>
                <a:effectLst/>
                <a:latin typeface="Arial" panose="020B0604020202020204" pitchFamily="34" charset="0"/>
              </a:rPr>
              <a:t> pressure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fr-FR" altLang="fr-FR" sz="1400" b="0" i="0" u="none" strike="noStrike" cap="none" normalizeH="0" baseline="0" dirty="0" err="1" smtClean="0">
                <a:ln>
                  <a:noFill/>
                </a:ln>
                <a:solidFill>
                  <a:schemeClr val="tx1"/>
                </a:solidFill>
                <a:effectLst/>
                <a:latin typeface="Arial" panose="020B0604020202020204" pitchFamily="34" charset="0"/>
              </a:rPr>
              <a:t>Family</a:t>
            </a:r>
            <a:r>
              <a:rPr kumimoji="0" lang="fr-FR" altLang="fr-FR" sz="1400" b="0" i="0" u="none" strike="noStrike" cap="none" normalizeH="0" baseline="0" dirty="0" smtClean="0">
                <a:ln>
                  <a:noFill/>
                </a:ln>
                <a:solidFill>
                  <a:schemeClr val="tx1"/>
                </a:solidFill>
                <a:effectLst/>
                <a:latin typeface="Arial" panose="020B0604020202020204" pitchFamily="34" charset="0"/>
              </a:rPr>
              <a:t> </a:t>
            </a:r>
            <a:r>
              <a:rPr kumimoji="0" lang="fr-FR" altLang="fr-FR" sz="1400" b="0" i="0" u="none" strike="noStrike" cap="none" normalizeH="0" baseline="0" dirty="0" err="1" smtClean="0">
                <a:ln>
                  <a:noFill/>
                </a:ln>
                <a:solidFill>
                  <a:schemeClr val="tx1"/>
                </a:solidFill>
                <a:effectLst/>
                <a:latin typeface="Arial" panose="020B0604020202020204" pitchFamily="34" charset="0"/>
              </a:rPr>
              <a:t>History</a:t>
            </a:r>
            <a:r>
              <a:rPr kumimoji="0" lang="fr-FR" altLang="fr-FR" sz="1400" b="0" i="0" u="none" strike="noStrike" cap="none" normalizeH="0" baseline="0" dirty="0" smtClean="0">
                <a:ln>
                  <a:noFill/>
                </a:ln>
                <a:solidFill>
                  <a:schemeClr val="tx1"/>
                </a:solidFill>
                <a:effectLst/>
                <a:latin typeface="Arial" panose="020B0604020202020204" pitchFamily="34" charset="0"/>
              </a:rPr>
              <a:t>: </a:t>
            </a:r>
            <a:r>
              <a:rPr kumimoji="0" lang="fr-FR" altLang="fr-FR" sz="1400" b="0" i="0" u="none" strike="noStrike" cap="none" normalizeH="0" baseline="0" dirty="0" err="1" smtClean="0">
                <a:ln>
                  <a:noFill/>
                </a:ln>
                <a:solidFill>
                  <a:schemeClr val="tx1"/>
                </a:solidFill>
                <a:effectLst/>
                <a:latin typeface="Arial" panose="020B0604020202020204" pitchFamily="34" charset="0"/>
              </a:rPr>
              <a:t>Father</a:t>
            </a:r>
            <a:r>
              <a:rPr kumimoji="0" lang="fr-FR" altLang="fr-FR" sz="1400" b="0" i="0" u="none" strike="noStrike" cap="none" normalizeH="0" baseline="0" dirty="0" smtClean="0">
                <a:ln>
                  <a:noFill/>
                </a:ln>
                <a:solidFill>
                  <a:schemeClr val="tx1"/>
                </a:solidFill>
                <a:effectLst/>
                <a:latin typeface="Arial" panose="020B0604020202020204" pitchFamily="34" charset="0"/>
              </a:rPr>
              <a:t> </a:t>
            </a:r>
            <a:r>
              <a:rPr kumimoji="0" lang="fr-FR" altLang="fr-FR" sz="1400" b="0" i="0" u="none" strike="noStrike" cap="none" normalizeH="0" baseline="0" dirty="0" err="1" smtClean="0">
                <a:ln>
                  <a:noFill/>
                </a:ln>
                <a:solidFill>
                  <a:schemeClr val="tx1"/>
                </a:solidFill>
                <a:effectLst/>
                <a:latin typeface="Arial" panose="020B0604020202020204" pitchFamily="34" charset="0"/>
              </a:rPr>
              <a:t>had</a:t>
            </a:r>
            <a:r>
              <a:rPr kumimoji="0" lang="fr-FR" altLang="fr-FR" sz="1400" b="0" i="0" u="none" strike="noStrike" cap="none" normalizeH="0" baseline="0" dirty="0" smtClean="0">
                <a:ln>
                  <a:noFill/>
                </a:ln>
                <a:solidFill>
                  <a:schemeClr val="tx1"/>
                </a:solidFill>
                <a:effectLst/>
                <a:latin typeface="Arial" panose="020B0604020202020204" pitchFamily="34" charset="0"/>
              </a:rPr>
              <a:t> Type 2 </a:t>
            </a:r>
            <a:r>
              <a:rPr kumimoji="0" lang="fr-FR" altLang="fr-FR" sz="1400" b="0" i="0" u="none" strike="noStrike" cap="none" normalizeH="0" baseline="0" dirty="0" err="1" smtClean="0">
                <a:ln>
                  <a:noFill/>
                </a:ln>
                <a:solidFill>
                  <a:schemeClr val="tx1"/>
                </a:solidFill>
                <a:effectLst/>
                <a:latin typeface="Arial" panose="020B0604020202020204" pitchFamily="34" charset="0"/>
              </a:rPr>
              <a:t>diabetes</a:t>
            </a:r>
            <a:r>
              <a:rPr kumimoji="0" lang="fr-FR" altLang="fr-FR" sz="1400" b="0" i="0" u="none" strike="noStrike" cap="none" normalizeH="0" baseline="0" dirty="0" smtClean="0">
                <a:ln>
                  <a:noFill/>
                </a:ln>
                <a:solidFill>
                  <a:schemeClr val="tx1"/>
                </a:solidFill>
                <a:effectLst/>
                <a:latin typeface="Arial" panose="020B0604020202020204" pitchFamily="34" charset="0"/>
              </a:rPr>
              <a:t> </a:t>
            </a:r>
          </a:p>
          <a:p>
            <a:pPr marL="0" indent="0">
              <a:buNone/>
            </a:pPr>
            <a:r>
              <a:rPr lang="en-US" sz="1400" b="1" u="sng" dirty="0"/>
              <a:t>Risk Factors for Type 2 Diabetes</a:t>
            </a:r>
          </a:p>
          <a:p>
            <a:pPr marL="0" indent="0">
              <a:buNone/>
            </a:pPr>
            <a:r>
              <a:rPr lang="en-US" sz="1400" dirty="0"/>
              <a:t>Being overweight</a:t>
            </a:r>
          </a:p>
          <a:p>
            <a:pPr marL="0" indent="0">
              <a:buNone/>
            </a:pPr>
            <a:r>
              <a:rPr lang="en-US" sz="1400" dirty="0"/>
              <a:t>Lack of exercise</a:t>
            </a:r>
          </a:p>
          <a:p>
            <a:pPr marL="0" indent="0">
              <a:buNone/>
            </a:pPr>
            <a:r>
              <a:rPr lang="en-US" sz="1400" dirty="0"/>
              <a:t>Unhealthy diet</a:t>
            </a:r>
          </a:p>
          <a:p>
            <a:pPr marL="0" indent="0">
              <a:buNone/>
            </a:pPr>
            <a:r>
              <a:rPr lang="en-US" sz="1400" dirty="0"/>
              <a:t>Family history of diabetes</a:t>
            </a:r>
          </a:p>
          <a:p>
            <a:pPr marL="0" indent="0">
              <a:buNone/>
            </a:pPr>
            <a:r>
              <a:rPr lang="en-US" sz="1400" dirty="0"/>
              <a:t>Increasing age</a:t>
            </a:r>
          </a:p>
          <a:p>
            <a:pPr marL="0" indent="0">
              <a:buNone/>
            </a:pPr>
            <a:r>
              <a:rPr lang="en-US" sz="1400" b="1" dirty="0"/>
              <a:t>References:</a:t>
            </a:r>
            <a:r>
              <a:rPr lang="en-US" sz="1400" dirty="0"/>
              <a:t> (NHS, 2024; Diabetes UK, 2024)</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fr-FR" altLang="fr-FR" sz="1400" b="0" i="0" u="none" strike="noStrike" cap="none" normalizeH="0" baseline="0" dirty="0" smtClean="0">
              <a:ln>
                <a:noFill/>
              </a:ln>
              <a:solidFill>
                <a:schemeClr val="tx1"/>
              </a:solidFill>
              <a:effectLst/>
              <a:latin typeface="Arial" panose="020B0604020202020204" pitchFamily="34" charset="0"/>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55936778"/>
      </p:ext>
    </p:extLst>
  </p:cSld>
  <p:clrMapOvr>
    <a:masterClrMapping/>
  </p:clrMapOvr>
  <mc:AlternateContent xmlns:mc="http://schemas.openxmlformats.org/markup-compatibility/2006">
    <mc:Choice xmlns:p14="http://schemas.microsoft.com/office/powerpoint/2010/main" Requires="p14">
      <p:transition spd="slow" p14:dur="2000" advTm="47472"/>
    </mc:Choice>
    <mc:Fallback>
      <p:transition spd="slow" advTm="47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Espace réservé du contenu 10"/>
          <p:cNvSpPr>
            <a:spLocks noGrp="1"/>
          </p:cNvSpPr>
          <p:nvPr>
            <p:ph idx="1"/>
          </p:nvPr>
        </p:nvSpPr>
        <p:spPr/>
        <p:txBody>
          <a:bodyPr>
            <a:normAutofit/>
          </a:bodyPr>
          <a:lstStyle/>
          <a:p>
            <a:pPr marL="0" indent="0">
              <a:buNone/>
            </a:pPr>
            <a:r>
              <a:rPr lang="en-US" sz="1400" b="1" dirty="0">
                <a:solidFill>
                  <a:schemeClr val="accent1">
                    <a:lumMod val="75000"/>
                  </a:schemeClr>
                </a:solidFill>
              </a:rPr>
              <a:t>Anatomy and Physiology</a:t>
            </a:r>
          </a:p>
          <a:p>
            <a:pPr marL="0" indent="0">
              <a:buNone/>
            </a:pPr>
            <a:r>
              <a:rPr lang="en-US" sz="1400" b="1" dirty="0"/>
              <a:t>Body System Affected: Endocrine System</a:t>
            </a:r>
          </a:p>
          <a:p>
            <a:pPr marL="0" indent="0">
              <a:buNone/>
            </a:pPr>
            <a:r>
              <a:rPr lang="en-US" sz="1400" dirty="0"/>
              <a:t>The pancreas is an organ located behind the stomach that produces a hormone called insulin (Hall, 2021). Insulin helps move glucose (sugar) from the blood into the body's cells, where it is used as energy to support normal body functions (NHS, 2024). This process helps maintain a healthy blood sugar level. In people with Type 2 diabetes, this process does not work properly, causing glucose to build up in the blood (Hall, 2021).</a:t>
            </a:r>
          </a:p>
          <a:p>
            <a:pPr marL="0" indent="0">
              <a:buNone/>
            </a:pPr>
            <a:r>
              <a:rPr lang="en-US" sz="1400" b="1" dirty="0"/>
              <a:t>References:</a:t>
            </a:r>
            <a:r>
              <a:rPr lang="en-US" sz="1400" dirty="0"/>
              <a:t> (Hall, 2021; NHS, 2024)</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21040671"/>
      </p:ext>
    </p:extLst>
  </p:cSld>
  <p:clrMapOvr>
    <a:masterClrMapping/>
  </p:clrMapOvr>
  <mc:AlternateContent xmlns:mc="http://schemas.openxmlformats.org/markup-compatibility/2006">
    <mc:Choice xmlns:p14="http://schemas.microsoft.com/office/powerpoint/2010/main" Requires="p14">
      <p:transition spd="slow" p14:dur="2000" advTm="44984"/>
    </mc:Choice>
    <mc:Fallback>
      <p:transition spd="slow" advTm="44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192304" y="904283"/>
            <a:ext cx="8596668" cy="4518507"/>
          </a:xfrm>
        </p:spPr>
        <p:txBody>
          <a:bodyPr>
            <a:normAutofit/>
          </a:bodyPr>
          <a:lstStyle/>
          <a:p>
            <a:pPr marL="0" indent="0">
              <a:buNone/>
            </a:pPr>
            <a:r>
              <a:rPr lang="fr-FR" sz="1400" b="1" dirty="0" err="1">
                <a:solidFill>
                  <a:schemeClr val="accent1">
                    <a:lumMod val="75000"/>
                  </a:schemeClr>
                </a:solidFill>
                <a:latin typeface="Arial" panose="020B0604020202020204" pitchFamily="34" charset="0"/>
                <a:cs typeface="Arial" panose="020B0604020202020204" pitchFamily="34" charset="0"/>
              </a:rPr>
              <a:t>Understanding</a:t>
            </a:r>
            <a:r>
              <a:rPr lang="fr-FR" sz="1400" b="1" dirty="0">
                <a:solidFill>
                  <a:schemeClr val="accent1">
                    <a:lumMod val="75000"/>
                  </a:schemeClr>
                </a:solidFill>
                <a:latin typeface="Arial" panose="020B0604020202020204" pitchFamily="34" charset="0"/>
                <a:cs typeface="Arial" panose="020B0604020202020204" pitchFamily="34" charset="0"/>
              </a:rPr>
              <a:t> Type 2 </a:t>
            </a:r>
            <a:r>
              <a:rPr lang="fr-FR" sz="1400" b="1" dirty="0" err="1">
                <a:solidFill>
                  <a:schemeClr val="accent1">
                    <a:lumMod val="75000"/>
                  </a:schemeClr>
                </a:solidFill>
                <a:latin typeface="Arial" panose="020B0604020202020204" pitchFamily="34" charset="0"/>
                <a:cs typeface="Arial" panose="020B0604020202020204" pitchFamily="34" charset="0"/>
              </a:rPr>
              <a:t>Diabetes</a:t>
            </a:r>
            <a:r>
              <a:rPr lang="fr-FR" sz="1400" b="1" dirty="0">
                <a:solidFill>
                  <a:schemeClr val="accent1">
                    <a:lumMod val="75000"/>
                  </a:schemeClr>
                </a:solidFill>
                <a:latin typeface="Arial" panose="020B0604020202020204" pitchFamily="34" charset="0"/>
                <a:cs typeface="Arial" panose="020B0604020202020204" pitchFamily="34" charset="0"/>
              </a:rPr>
              <a:t> </a:t>
            </a:r>
            <a:r>
              <a:rPr lang="fr-FR" sz="1400" b="1" dirty="0" err="1" smtClean="0">
                <a:solidFill>
                  <a:schemeClr val="accent1">
                    <a:lumMod val="75000"/>
                  </a:schemeClr>
                </a:solidFill>
                <a:latin typeface="Arial" panose="020B0604020202020204" pitchFamily="34" charset="0"/>
                <a:cs typeface="Arial" panose="020B0604020202020204" pitchFamily="34" charset="0"/>
              </a:rPr>
              <a:t>Mellitus</a:t>
            </a:r>
            <a:endParaRPr lang="fr-FR" sz="1400" b="1" dirty="0" smtClean="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US" sz="1400" dirty="0" smtClean="0">
              <a:latin typeface="Arial" panose="020B0604020202020204" pitchFamily="34" charset="0"/>
              <a:cs typeface="Arial" panose="020B0604020202020204" pitchFamily="34" charset="0"/>
            </a:endParaRPr>
          </a:p>
          <a:p>
            <a:pPr marL="0" indent="0">
              <a:buNone/>
            </a:pPr>
            <a:r>
              <a:rPr lang="en-US" sz="1400" dirty="0"/>
              <a:t>Type 2 Diabetes Mellitus is a long-term condition where the body cannot use insulin properly. This is called </a:t>
            </a:r>
            <a:r>
              <a:rPr lang="en-US" sz="1400" b="1" dirty="0"/>
              <a:t>insulin resistance</a:t>
            </a:r>
            <a:r>
              <a:rPr lang="en-US" sz="1400" dirty="0"/>
              <a:t>, which means the body's cells do not respond well to insulin (</a:t>
            </a:r>
            <a:r>
              <a:rPr lang="en-US" sz="1400" dirty="0" err="1"/>
              <a:t>McCance</a:t>
            </a:r>
            <a:r>
              <a:rPr lang="en-US" sz="1400" dirty="0"/>
              <a:t> and </a:t>
            </a:r>
            <a:r>
              <a:rPr lang="en-US" sz="1400" dirty="0" err="1"/>
              <a:t>Huether</a:t>
            </a:r>
            <a:r>
              <a:rPr lang="en-US" sz="1400" dirty="0"/>
              <a:t>, 2023). As a result, glucose (sugar) stays in the blood instead of moving into the cells for energy, causing high blood sugar levels (NICE, 2022). Over time, the pancreas may produce less insulin, making it more difficult to control blood glucose levels (Hall, 2021).</a:t>
            </a:r>
          </a:p>
          <a:p>
            <a:pPr marL="0" indent="0">
              <a:buNone/>
            </a:pPr>
            <a:r>
              <a:rPr lang="en-US" sz="1400" b="1" dirty="0"/>
              <a:t>References:</a:t>
            </a:r>
            <a:r>
              <a:rPr lang="en-US" sz="1400" dirty="0"/>
              <a:t> (Hall, 2021; </a:t>
            </a:r>
            <a:r>
              <a:rPr lang="en-US" sz="1400" dirty="0" err="1"/>
              <a:t>McCance</a:t>
            </a:r>
            <a:r>
              <a:rPr lang="en-US" sz="1400" dirty="0"/>
              <a:t> and </a:t>
            </a:r>
            <a:r>
              <a:rPr lang="en-US" sz="1400" dirty="0" err="1"/>
              <a:t>Huether</a:t>
            </a:r>
            <a:r>
              <a:rPr lang="en-US" sz="1400" dirty="0"/>
              <a:t>, 2023; NICE, 2022)</a:t>
            </a:r>
          </a:p>
          <a:p>
            <a:pPr marL="0" indent="0">
              <a:buNone/>
            </a:pPr>
            <a:endParaRPr lang="en-US" sz="1400" dirty="0" smtClean="0">
              <a:latin typeface="Arial" panose="020B0604020202020204" pitchFamily="34" charset="0"/>
              <a:cs typeface="Arial" panose="020B0604020202020204" pitchFamily="34" charset="0"/>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90057360"/>
      </p:ext>
    </p:extLst>
  </p:cSld>
  <p:clrMapOvr>
    <a:masterClrMapping/>
  </p:clrMapOvr>
  <mc:AlternateContent xmlns:mc="http://schemas.openxmlformats.org/markup-compatibility/2006">
    <mc:Choice xmlns:p14="http://schemas.microsoft.com/office/powerpoint/2010/main" Requires="p14">
      <p:transition spd="slow" p14:dur="2000" advTm="53145"/>
    </mc:Choice>
    <mc:Fallback>
      <p:transition spd="slow" advTm="53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p:cNvSpPr>
            <a:spLocks noGrp="1"/>
          </p:cNvSpPr>
          <p:nvPr>
            <p:ph idx="1"/>
          </p:nvPr>
        </p:nvSpPr>
        <p:spPr>
          <a:xfrm>
            <a:off x="677334" y="548641"/>
            <a:ext cx="8596668" cy="5818725"/>
          </a:xfrm>
        </p:spPr>
        <p:txBody>
          <a:bodyPr/>
          <a:lstStyle/>
          <a:p>
            <a:pPr marL="0" indent="0">
              <a:buNone/>
            </a:pPr>
            <a:r>
              <a:rPr lang="en-US" sz="1400" b="1" dirty="0"/>
              <a:t>Signs, Symptoms and Impact of Type 2 </a:t>
            </a:r>
            <a:r>
              <a:rPr lang="en-US" sz="1400" b="1" dirty="0" smtClean="0"/>
              <a:t>Diabetes</a:t>
            </a:r>
            <a:endParaRPr lang="fr-FR" sz="1400" b="1" dirty="0"/>
          </a:p>
          <a:p>
            <a:pPr>
              <a:buFont typeface="Wingdings" panose="05000000000000000000" pitchFamily="2" charset="2"/>
              <a:buChar char="q"/>
            </a:pPr>
            <a:r>
              <a:rPr lang="fr-FR" sz="1400" b="1" dirty="0"/>
              <a:t>Common </a:t>
            </a:r>
            <a:r>
              <a:rPr lang="fr-FR" sz="1400" b="1" dirty="0" err="1"/>
              <a:t>Signs</a:t>
            </a:r>
            <a:r>
              <a:rPr lang="fr-FR" sz="1400" b="1" dirty="0"/>
              <a:t> and </a:t>
            </a:r>
            <a:r>
              <a:rPr lang="fr-FR" sz="1400" b="1" dirty="0" err="1" smtClean="0"/>
              <a:t>Symptoms</a:t>
            </a:r>
            <a:endParaRPr lang="fr-FR" sz="1400" b="1" dirty="0" smtClean="0"/>
          </a:p>
          <a:p>
            <a:pPr marL="0" indent="0">
              <a:buNone/>
            </a:pPr>
            <a:r>
              <a:rPr lang="fr-FR" sz="1400" dirty="0"/>
              <a:t>Feeling </a:t>
            </a:r>
            <a:r>
              <a:rPr lang="fr-FR" sz="1400" dirty="0" err="1"/>
              <a:t>very</a:t>
            </a:r>
            <a:r>
              <a:rPr lang="fr-FR" sz="1400" dirty="0"/>
              <a:t> </a:t>
            </a:r>
            <a:r>
              <a:rPr lang="fr-FR" sz="1400" dirty="0" err="1" smtClean="0"/>
              <a:t>thirsty</a:t>
            </a:r>
            <a:endParaRPr lang="fr-FR" sz="1400" dirty="0" smtClean="0"/>
          </a:p>
          <a:p>
            <a:pPr marL="0" indent="0">
              <a:buNone/>
            </a:pPr>
            <a:r>
              <a:rPr lang="fr-FR" sz="1400" dirty="0"/>
              <a:t>Passing urine more </a:t>
            </a:r>
            <a:r>
              <a:rPr lang="fr-FR" sz="1400" dirty="0" err="1" smtClean="0"/>
              <a:t>often</a:t>
            </a:r>
            <a:endParaRPr lang="fr-FR" sz="1400" dirty="0" smtClean="0"/>
          </a:p>
          <a:p>
            <a:pPr marL="0" indent="0">
              <a:buNone/>
            </a:pPr>
            <a:r>
              <a:rPr lang="fr-FR" sz="1400" dirty="0" err="1"/>
              <a:t>Blurred</a:t>
            </a:r>
            <a:r>
              <a:rPr lang="fr-FR" sz="1400" dirty="0"/>
              <a:t> </a:t>
            </a:r>
            <a:r>
              <a:rPr lang="fr-FR" sz="1400" dirty="0" smtClean="0"/>
              <a:t>vision</a:t>
            </a:r>
          </a:p>
          <a:p>
            <a:pPr marL="0" indent="0">
              <a:buNone/>
            </a:pPr>
            <a:r>
              <a:rPr lang="en-US" sz="1400" dirty="0"/>
              <a:t>Slow healing of cuts and </a:t>
            </a:r>
            <a:r>
              <a:rPr lang="en-US" sz="1400" dirty="0" smtClean="0"/>
              <a:t>wounds</a:t>
            </a:r>
          </a:p>
          <a:p>
            <a:pPr>
              <a:buFont typeface="Wingdings" panose="05000000000000000000" pitchFamily="2" charset="2"/>
              <a:buChar char="q"/>
            </a:pPr>
            <a:r>
              <a:rPr lang="fr-FR" sz="1400" b="1" dirty="0"/>
              <a:t>Impact on the </a:t>
            </a:r>
            <a:r>
              <a:rPr lang="fr-FR" sz="1400" b="1" dirty="0" smtClean="0"/>
              <a:t>Body</a:t>
            </a:r>
          </a:p>
          <a:p>
            <a:pPr marL="0" indent="0">
              <a:buNone/>
            </a:pPr>
            <a:r>
              <a:rPr lang="en-US" sz="1400" dirty="0" smtClean="0"/>
              <a:t>Increased </a:t>
            </a:r>
            <a:r>
              <a:rPr lang="en-US" sz="1400" dirty="0"/>
              <a:t>risk of heart </a:t>
            </a:r>
            <a:r>
              <a:rPr lang="en-US" sz="1400" dirty="0" smtClean="0"/>
              <a:t>disease</a:t>
            </a:r>
          </a:p>
          <a:p>
            <a:pPr marL="0" indent="0">
              <a:buNone/>
            </a:pPr>
            <a:r>
              <a:rPr lang="fr-FR" sz="1400" dirty="0" err="1"/>
              <a:t>Kidney</a:t>
            </a:r>
            <a:r>
              <a:rPr lang="fr-FR" sz="1400" dirty="0"/>
              <a:t> </a:t>
            </a:r>
            <a:r>
              <a:rPr lang="fr-FR" sz="1400" dirty="0" err="1"/>
              <a:t>problems</a:t>
            </a:r>
            <a:endParaRPr lang="en-US" sz="1400" dirty="0"/>
          </a:p>
          <a:p>
            <a:pPr marL="0" indent="0">
              <a:buNone/>
            </a:pPr>
            <a:r>
              <a:rPr lang="fr-FR" sz="1400" dirty="0"/>
              <a:t>Nerve </a:t>
            </a:r>
            <a:r>
              <a:rPr lang="fr-FR" sz="1400" dirty="0" smtClean="0"/>
              <a:t>damage</a:t>
            </a:r>
          </a:p>
          <a:p>
            <a:pPr marL="0" indent="0">
              <a:buNone/>
            </a:pPr>
            <a:r>
              <a:rPr lang="fr-FR" sz="1400" dirty="0"/>
              <a:t>Eye </a:t>
            </a:r>
            <a:r>
              <a:rPr lang="fr-FR" sz="1400" dirty="0" err="1"/>
              <a:t>problems</a:t>
            </a:r>
            <a:endParaRPr lang="en-US" sz="1400" dirty="0" smtClean="0"/>
          </a:p>
          <a:p>
            <a:pPr marL="0" indent="0">
              <a:buNone/>
            </a:pPr>
            <a:r>
              <a:rPr lang="en-US" sz="1400" dirty="0">
                <a:solidFill>
                  <a:schemeClr val="accent1">
                    <a:lumMod val="75000"/>
                  </a:schemeClr>
                </a:solidFill>
                <a:latin typeface="Arial" panose="020B0604020202020204" pitchFamily="34" charset="0"/>
                <a:cs typeface="Arial" panose="020B0604020202020204" pitchFamily="34" charset="0"/>
              </a:rPr>
              <a:t>Type 2 diabetes can cause different symptoms because high blood sugar affects how the body works. Common signs include feeling very thirsty, needing to pass urine often, feeling tired, and having blurred vision. If blood sugar remains high for a long time, it can damage blood vessels and nerves. This can increase the risk of problems affecting the heart, kidneys, eyes, and nerves. Good management of diabetes can help reduce these risks.</a:t>
            </a:r>
          </a:p>
          <a:p>
            <a:pPr marL="0" indent="0">
              <a:buNone/>
            </a:pPr>
            <a:endParaRPr lang="en-US" dirty="0" smtClean="0">
              <a:solidFill>
                <a:schemeClr val="accent1">
                  <a:lumMod val="75000"/>
                </a:schemeClr>
              </a:solidFill>
            </a:endParaRPr>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en-US" dirty="0" smtClean="0"/>
          </a:p>
          <a:p>
            <a:pPr marL="0" indent="0">
              <a:buNone/>
            </a:pPr>
            <a:endParaRPr lang="en-US" dirty="0"/>
          </a:p>
          <a:p>
            <a:pPr marL="0" indent="0">
              <a:buNone/>
            </a:pPr>
            <a:endParaRPr lang="fr-FR"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012092204"/>
      </p:ext>
    </p:extLst>
  </p:cSld>
  <p:clrMapOvr>
    <a:masterClrMapping/>
  </p:clrMapOvr>
  <mc:AlternateContent xmlns:mc="http://schemas.openxmlformats.org/markup-compatibility/2006">
    <mc:Choice xmlns:p14="http://schemas.microsoft.com/office/powerpoint/2010/main" Requires="p14">
      <p:transition spd="slow" p14:dur="2000" advTm="62070"/>
    </mc:Choice>
    <mc:Fallback>
      <p:transition spd="slow" advTm="62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re 3"/>
          <p:cNvSpPr>
            <a:spLocks noGrp="1"/>
          </p:cNvSpPr>
          <p:nvPr>
            <p:ph type="title"/>
          </p:nvPr>
        </p:nvSpPr>
        <p:spPr>
          <a:xfrm>
            <a:off x="677334" y="294199"/>
            <a:ext cx="8596668" cy="5955526"/>
          </a:xfrm>
        </p:spPr>
        <p:txBody>
          <a:bodyPr>
            <a:normAutofit/>
          </a:bodyPr>
          <a:lstStyle/>
          <a:p>
            <a:r>
              <a:rPr lang="en-US" sz="1400" b="1" u="sng" dirty="0"/>
              <a:t>Care Plan and </a:t>
            </a:r>
            <a:r>
              <a:rPr lang="en-US" sz="1400" b="1" u="sng" dirty="0" smtClean="0"/>
              <a:t>Treatment</a:t>
            </a:r>
            <a:r>
              <a:rPr lang="en-US" b="1" dirty="0" smtClean="0"/>
              <a:t/>
            </a:r>
            <a:br>
              <a:rPr lang="en-US" b="1" dirty="0" smtClean="0"/>
            </a:br>
            <a:r>
              <a:rPr lang="en-US" b="1" dirty="0"/>
              <a:t/>
            </a:r>
            <a:br>
              <a:rPr lang="en-US" b="1" dirty="0"/>
            </a:br>
            <a:r>
              <a:rPr lang="en-US" sz="1300" dirty="0" smtClean="0">
                <a:solidFill>
                  <a:schemeClr val="tx1"/>
                </a:solidFill>
              </a:rPr>
              <a:t>The </a:t>
            </a:r>
            <a:r>
              <a:rPr lang="en-US" sz="1300" dirty="0">
                <a:solidFill>
                  <a:schemeClr val="tx1"/>
                </a:solidFill>
              </a:rPr>
              <a:t>care plan for </a:t>
            </a:r>
            <a:r>
              <a:rPr lang="en-US" sz="1300" b="1" dirty="0" err="1">
                <a:solidFill>
                  <a:schemeClr val="tx1"/>
                </a:solidFill>
              </a:rPr>
              <a:t>Mr</a:t>
            </a:r>
            <a:r>
              <a:rPr lang="en-US" sz="1300" b="1" dirty="0">
                <a:solidFill>
                  <a:schemeClr val="tx1"/>
                </a:solidFill>
              </a:rPr>
              <a:t> Luc Arden</a:t>
            </a:r>
            <a:r>
              <a:rPr lang="en-US" sz="1300" dirty="0">
                <a:solidFill>
                  <a:schemeClr val="tx1"/>
                </a:solidFill>
              </a:rPr>
              <a:t> aims to control his blood sugar levels, improve his overall health, and reduce the risk of long-term complications. The first step is to encourage healthy lifestyle changes, including eating a balanced diet with less sugar and processed foods, increasing physical activity, and maintaining a healthy weight. If lifestyle changes alone are not enough, medication such as </a:t>
            </a:r>
            <a:r>
              <a:rPr lang="en-US" sz="1300" b="1" dirty="0">
                <a:solidFill>
                  <a:schemeClr val="tx1"/>
                </a:solidFill>
              </a:rPr>
              <a:t>metformin</a:t>
            </a:r>
            <a:r>
              <a:rPr lang="en-US" sz="1300" dirty="0">
                <a:solidFill>
                  <a:schemeClr val="tx1"/>
                </a:solidFill>
              </a:rPr>
              <a:t> may be prescribed to help lower blood sugar levels (NICE, 2022</a:t>
            </a:r>
            <a:r>
              <a:rPr lang="en-US" sz="1300" dirty="0" smtClean="0">
                <a:solidFill>
                  <a:schemeClr val="tx1"/>
                </a:solidFill>
              </a:rPr>
              <a:t>).</a:t>
            </a:r>
            <a:br>
              <a:rPr lang="en-US" sz="1300" dirty="0" smtClean="0">
                <a:solidFill>
                  <a:schemeClr val="tx1"/>
                </a:solidFill>
              </a:rPr>
            </a:br>
            <a:r>
              <a:rPr lang="en-US" sz="1300" dirty="0">
                <a:solidFill>
                  <a:schemeClr val="tx1"/>
                </a:solidFill>
              </a:rPr>
              <a:t/>
            </a:r>
            <a:br>
              <a:rPr lang="en-US" sz="1300" dirty="0">
                <a:solidFill>
                  <a:schemeClr val="tx1"/>
                </a:solidFill>
              </a:rPr>
            </a:br>
            <a:r>
              <a:rPr lang="en-US" sz="1300" dirty="0" err="1">
                <a:solidFill>
                  <a:schemeClr val="tx1"/>
                </a:solidFill>
              </a:rPr>
              <a:t>Mr</a:t>
            </a:r>
            <a:r>
              <a:rPr lang="en-US" sz="1300" dirty="0">
                <a:solidFill>
                  <a:schemeClr val="tx1"/>
                </a:solidFill>
              </a:rPr>
              <a:t> Arden should attend regular appointments with his </a:t>
            </a:r>
            <a:r>
              <a:rPr lang="en-US" sz="1300" b="1" dirty="0">
                <a:solidFill>
                  <a:schemeClr val="tx1"/>
                </a:solidFill>
              </a:rPr>
              <a:t>GP</a:t>
            </a:r>
            <a:r>
              <a:rPr lang="en-US" sz="1300" dirty="0">
                <a:solidFill>
                  <a:schemeClr val="tx1"/>
                </a:solidFill>
              </a:rPr>
              <a:t> to review his diabetes and medication. A </a:t>
            </a:r>
            <a:r>
              <a:rPr lang="en-US" sz="1300" b="1" dirty="0">
                <a:solidFill>
                  <a:schemeClr val="tx1"/>
                </a:solidFill>
              </a:rPr>
              <a:t>diabetes nurse</a:t>
            </a:r>
            <a:r>
              <a:rPr lang="en-US" sz="1300" dirty="0">
                <a:solidFill>
                  <a:schemeClr val="tx1"/>
                </a:solidFill>
              </a:rPr>
              <a:t> can provide education and support with blood sugar monitoring and self-management. A </a:t>
            </a:r>
            <a:r>
              <a:rPr lang="en-US" sz="1300" b="1" dirty="0">
                <a:solidFill>
                  <a:schemeClr val="tx1"/>
                </a:solidFill>
              </a:rPr>
              <a:t>dietitian</a:t>
            </a:r>
            <a:r>
              <a:rPr lang="en-US" sz="1300" dirty="0">
                <a:solidFill>
                  <a:schemeClr val="tx1"/>
                </a:solidFill>
              </a:rPr>
              <a:t> can help him create a healthy eating plan that suits his lifestyle, while a </a:t>
            </a:r>
            <a:r>
              <a:rPr lang="en-US" sz="1300" b="1" dirty="0">
                <a:solidFill>
                  <a:schemeClr val="tx1"/>
                </a:solidFill>
              </a:rPr>
              <a:t>pharmacist</a:t>
            </a:r>
            <a:r>
              <a:rPr lang="en-US" sz="1300" dirty="0">
                <a:solidFill>
                  <a:schemeClr val="tx1"/>
                </a:solidFill>
              </a:rPr>
              <a:t> can explain how to take his medication safely and discuss any side effects. If needed, a </a:t>
            </a:r>
            <a:r>
              <a:rPr lang="en-US" sz="1300" b="1" dirty="0">
                <a:solidFill>
                  <a:schemeClr val="tx1"/>
                </a:solidFill>
              </a:rPr>
              <a:t>podiatrist</a:t>
            </a:r>
            <a:r>
              <a:rPr lang="en-US" sz="1300" dirty="0">
                <a:solidFill>
                  <a:schemeClr val="tx1"/>
                </a:solidFill>
              </a:rPr>
              <a:t> can examine his feet regularly to help prevent foot problems, which are a common complication of diabetes (NHS, 2024).</a:t>
            </a:r>
            <a:br>
              <a:rPr lang="en-US" sz="1300" dirty="0">
                <a:solidFill>
                  <a:schemeClr val="tx1"/>
                </a:solidFill>
              </a:rPr>
            </a:br>
            <a:r>
              <a:rPr lang="en-US" sz="1300" dirty="0">
                <a:solidFill>
                  <a:schemeClr val="tx1"/>
                </a:solidFill>
              </a:rPr>
              <a:t>Working together with the healthcare team and following the care plan can help </a:t>
            </a:r>
            <a:r>
              <a:rPr lang="en-US" sz="1300" dirty="0" err="1">
                <a:solidFill>
                  <a:schemeClr val="tx1"/>
                </a:solidFill>
              </a:rPr>
              <a:t>Mr</a:t>
            </a:r>
            <a:r>
              <a:rPr lang="en-US" sz="1300" dirty="0">
                <a:solidFill>
                  <a:schemeClr val="tx1"/>
                </a:solidFill>
              </a:rPr>
              <a:t> Arden manage his diabetes, improve his quality of life, and reduce the risk of complications such as heart disease, kidney disease, nerve damage, and vision problems (Diabetes UK, 2024).</a:t>
            </a:r>
            <a:br>
              <a:rPr lang="en-US" sz="1300" dirty="0">
                <a:solidFill>
                  <a:schemeClr val="tx1"/>
                </a:solidFill>
              </a:rPr>
            </a:br>
            <a:r>
              <a:rPr lang="en-US" sz="1300" b="1" dirty="0">
                <a:solidFill>
                  <a:schemeClr val="tx1"/>
                </a:solidFill>
              </a:rPr>
              <a:t>References:</a:t>
            </a:r>
            <a:r>
              <a:rPr lang="en-US" sz="1300" dirty="0">
                <a:solidFill>
                  <a:schemeClr val="tx1"/>
                </a:solidFill>
              </a:rPr>
              <a:t> (NICE, 2022; NHS, 2024; Diabetes UK, 2024)</a:t>
            </a:r>
            <a:br>
              <a:rPr lang="en-US" sz="1300" dirty="0">
                <a:solidFill>
                  <a:schemeClr val="tx1"/>
                </a:solidFill>
              </a:rPr>
            </a:br>
            <a:r>
              <a:rPr lang="en-US" sz="1300" dirty="0">
                <a:solidFill>
                  <a:schemeClr val="tx1"/>
                </a:solidFill>
              </a:rPr>
              <a:t/>
            </a:r>
            <a:br>
              <a:rPr lang="en-US" sz="1300" dirty="0">
                <a:solidFill>
                  <a:schemeClr val="tx1"/>
                </a:solidFill>
              </a:rPr>
            </a:br>
            <a:endParaRPr lang="en-US" sz="1400" dirty="0">
              <a:solidFill>
                <a:schemeClr val="tx1"/>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63268642"/>
      </p:ext>
    </p:extLst>
  </p:cSld>
  <p:clrMapOvr>
    <a:masterClrMapping/>
  </p:clrMapOvr>
  <mc:AlternateContent xmlns:mc="http://schemas.openxmlformats.org/markup-compatibility/2006">
    <mc:Choice xmlns:p14="http://schemas.microsoft.com/office/powerpoint/2010/main" Requires="p14">
      <p:transition spd="slow" p14:dur="2000" advTm="121142"/>
    </mc:Choice>
    <mc:Fallback>
      <p:transition spd="slow" advTm="121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77334" y="609599"/>
            <a:ext cx="8596668" cy="5457245"/>
          </a:xfrm>
        </p:spPr>
        <p:txBody>
          <a:bodyPr>
            <a:normAutofit/>
          </a:bodyPr>
          <a:lstStyle/>
          <a:p>
            <a:r>
              <a:rPr lang="en-US" sz="1400" u="sng" dirty="0" smtClean="0"/>
              <a:t>Lifestyle changes</a:t>
            </a:r>
            <a:br>
              <a:rPr lang="en-US" sz="1400" u="sng" dirty="0" smtClean="0"/>
            </a:br>
            <a:r>
              <a:rPr lang="en-US" sz="1400" dirty="0" smtClean="0">
                <a:solidFill>
                  <a:schemeClr val="tx1"/>
                </a:solidFill>
              </a:rPr>
              <a:t/>
            </a:r>
            <a:br>
              <a:rPr lang="en-US" sz="1400" dirty="0" smtClean="0">
                <a:solidFill>
                  <a:schemeClr val="tx1"/>
                </a:solidFill>
              </a:rPr>
            </a:br>
            <a:r>
              <a:rPr lang="en-US" sz="1400" dirty="0">
                <a:solidFill>
                  <a:schemeClr val="tx1"/>
                </a:solidFill>
              </a:rPr>
              <a:t/>
            </a:r>
            <a:br>
              <a:rPr lang="en-US" sz="1400" dirty="0">
                <a:solidFill>
                  <a:schemeClr val="tx1"/>
                </a:solidFill>
              </a:rPr>
            </a:br>
            <a:r>
              <a:rPr lang="en-US" sz="1400" dirty="0">
                <a:solidFill>
                  <a:schemeClr val="tx1"/>
                </a:solidFill>
              </a:rPr>
              <a:t/>
            </a:r>
            <a:br>
              <a:rPr lang="en-US" sz="1400" dirty="0">
                <a:solidFill>
                  <a:schemeClr val="tx1"/>
                </a:solidFill>
              </a:rPr>
            </a:br>
            <a:r>
              <a:rPr lang="en-US" sz="1400" dirty="0" smtClean="0">
                <a:solidFill>
                  <a:schemeClr val="tx1"/>
                </a:solidFill>
              </a:rPr>
              <a:t>Lifestyle </a:t>
            </a:r>
            <a:r>
              <a:rPr lang="en-US" sz="1400" dirty="0">
                <a:solidFill>
                  <a:schemeClr val="tx1"/>
                </a:solidFill>
              </a:rPr>
              <a:t>changes are an important part of managing Type 2 diabetes and improving overall health. </a:t>
            </a:r>
            <a:r>
              <a:rPr lang="en-US" sz="1400" dirty="0" err="1">
                <a:solidFill>
                  <a:schemeClr val="tx1"/>
                </a:solidFill>
              </a:rPr>
              <a:t>Mr</a:t>
            </a:r>
            <a:r>
              <a:rPr lang="en-US" sz="1400" dirty="0">
                <a:solidFill>
                  <a:schemeClr val="tx1"/>
                </a:solidFill>
              </a:rPr>
              <a:t> Luc Arden should follow a healthy, balanced diet by eating more vegetables, fruit, whole grains, and lean protein while reducing foods high in sugar, salt, and saturated fat. Drinking plenty of water instead of sugary drinks can also help control blood sugar levels (NHS, 2024).</a:t>
            </a:r>
            <a:br>
              <a:rPr lang="en-US" sz="1400" dirty="0">
                <a:solidFill>
                  <a:schemeClr val="tx1"/>
                </a:solidFill>
              </a:rPr>
            </a:br>
            <a:r>
              <a:rPr lang="en-US" sz="1400" dirty="0">
                <a:solidFill>
                  <a:schemeClr val="tx1"/>
                </a:solidFill>
              </a:rPr>
              <a:t>Regular physical activity is recommended, such as walking, cycling, or swimming for at least 150 minutes each week. Exercise helps the body use insulin more effectively, lowers blood sugar levels, and supports weight loss. Maintaining a healthy weight can improve diabetes control and reduce the risk of heart disease and stroke (NICE, 2022</a:t>
            </a:r>
            <a:r>
              <a:rPr lang="en-US" sz="1400" dirty="0" smtClean="0">
                <a:solidFill>
                  <a:schemeClr val="tx1"/>
                </a:solidFill>
              </a:rPr>
              <a:t>).</a:t>
            </a:r>
            <a:br>
              <a:rPr lang="en-US" sz="1400" dirty="0" smtClean="0">
                <a:solidFill>
                  <a:schemeClr val="tx1"/>
                </a:solidFill>
              </a:rPr>
            </a:br>
            <a:r>
              <a:rPr lang="en-US" sz="1400" dirty="0">
                <a:solidFill>
                  <a:schemeClr val="tx1"/>
                </a:solidFill>
              </a:rPr>
              <a:t/>
            </a:r>
            <a:br>
              <a:rPr lang="en-US" sz="1400" dirty="0">
                <a:solidFill>
                  <a:schemeClr val="tx1"/>
                </a:solidFill>
              </a:rPr>
            </a:br>
            <a:r>
              <a:rPr lang="en-US" sz="1400" dirty="0" err="1">
                <a:solidFill>
                  <a:schemeClr val="tx1"/>
                </a:solidFill>
              </a:rPr>
              <a:t>Mr</a:t>
            </a:r>
            <a:r>
              <a:rPr lang="en-US" sz="1400" dirty="0">
                <a:solidFill>
                  <a:schemeClr val="tx1"/>
                </a:solidFill>
              </a:rPr>
              <a:t> Arden should also avoid smoking and limit alcohol intake, as these can increase the risk of diabetes complications. Getting enough sleep, managing stress, and attending diabetes education sessions can also help him manage his condition more effectively (Diabetes UK, 2024).</a:t>
            </a:r>
            <a:br>
              <a:rPr lang="en-US" sz="1400" dirty="0">
                <a:solidFill>
                  <a:schemeClr val="tx1"/>
                </a:solidFill>
              </a:rPr>
            </a:br>
            <a:r>
              <a:rPr lang="en-US" sz="1400" b="1" dirty="0">
                <a:solidFill>
                  <a:schemeClr val="tx1"/>
                </a:solidFill>
              </a:rPr>
              <a:t>References:</a:t>
            </a:r>
            <a:r>
              <a:rPr lang="en-US" sz="1400" dirty="0">
                <a:solidFill>
                  <a:schemeClr val="tx1"/>
                </a:solidFill>
              </a:rPr>
              <a:t> (NHS, 2024; NICE, 2022; Diabetes UK, 2024)</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67231045"/>
      </p:ext>
    </p:extLst>
  </p:cSld>
  <p:clrMapOvr>
    <a:masterClrMapping/>
  </p:clrMapOvr>
  <mc:AlternateContent xmlns:mc="http://schemas.openxmlformats.org/markup-compatibility/2006">
    <mc:Choice xmlns:p14="http://schemas.microsoft.com/office/powerpoint/2010/main" Requires="p14">
      <p:transition spd="slow" p14:dur="2000" advTm="76794"/>
    </mc:Choice>
    <mc:Fallback>
      <p:transition spd="slow" advTm="76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77334" y="609599"/>
            <a:ext cx="8596668" cy="6188765"/>
          </a:xfrm>
        </p:spPr>
        <p:txBody>
          <a:bodyPr>
            <a:normAutofit/>
          </a:bodyPr>
          <a:lstStyle/>
          <a:p>
            <a:r>
              <a:rPr lang="en-US" sz="1400" b="1" u="sng" dirty="0"/>
              <a:t>Monitoring and </a:t>
            </a:r>
            <a:r>
              <a:rPr lang="en-US" sz="1400" b="1" u="sng" dirty="0" smtClean="0"/>
              <a:t>Follow-Up</a:t>
            </a:r>
            <a:r>
              <a:rPr lang="en-US" sz="1400" b="1" dirty="0" smtClean="0"/>
              <a:t/>
            </a:r>
            <a:br>
              <a:rPr lang="en-US" sz="1400" b="1" dirty="0" smtClean="0"/>
            </a:br>
            <a:r>
              <a:rPr lang="en-US" sz="1400" b="1" dirty="0"/>
              <a:t/>
            </a:r>
            <a:br>
              <a:rPr lang="en-US" sz="1400" b="1" dirty="0"/>
            </a:br>
            <a:r>
              <a:rPr lang="en-US" sz="1400" dirty="0">
                <a:solidFill>
                  <a:schemeClr val="tx1"/>
                </a:solidFill>
              </a:rPr>
              <a:t>Regular monitoring is important to make sure </a:t>
            </a:r>
            <a:r>
              <a:rPr lang="en-US" sz="1400" dirty="0" err="1">
                <a:solidFill>
                  <a:schemeClr val="tx1"/>
                </a:solidFill>
              </a:rPr>
              <a:t>Mr</a:t>
            </a:r>
            <a:r>
              <a:rPr lang="en-US" sz="1400" dirty="0">
                <a:solidFill>
                  <a:schemeClr val="tx1"/>
                </a:solidFill>
              </a:rPr>
              <a:t> Luc Arden's diabetes is well controlled and to reduce the risk of complications. His </a:t>
            </a:r>
            <a:r>
              <a:rPr lang="en-US" sz="1400" b="1" dirty="0">
                <a:solidFill>
                  <a:schemeClr val="tx1"/>
                </a:solidFill>
              </a:rPr>
              <a:t>HbA1c</a:t>
            </a:r>
            <a:r>
              <a:rPr lang="en-US" sz="1400" dirty="0">
                <a:solidFill>
                  <a:schemeClr val="tx1"/>
                </a:solidFill>
              </a:rPr>
              <a:t> should be checked every 3–6 months to measure his average blood sugar levels. He should also have regular checks of his blood pressure, cholesterol, weight, and kidney function to monitor his overall health (NICE, 2022</a:t>
            </a:r>
            <a:r>
              <a:rPr lang="en-US" sz="1400" dirty="0" smtClean="0">
                <a:solidFill>
                  <a:schemeClr val="tx1"/>
                </a:solidFill>
              </a:rPr>
              <a:t>).</a:t>
            </a:r>
            <a:br>
              <a:rPr lang="en-US" sz="1400" dirty="0" smtClean="0">
                <a:solidFill>
                  <a:schemeClr val="tx1"/>
                </a:solidFill>
              </a:rPr>
            </a:br>
            <a:r>
              <a:rPr lang="en-US" sz="1400" dirty="0">
                <a:solidFill>
                  <a:schemeClr val="tx1"/>
                </a:solidFill>
              </a:rPr>
              <a:t/>
            </a:r>
            <a:br>
              <a:rPr lang="en-US" sz="1400" dirty="0">
                <a:solidFill>
                  <a:schemeClr val="tx1"/>
                </a:solidFill>
              </a:rPr>
            </a:br>
            <a:r>
              <a:rPr lang="en-US" sz="1400" dirty="0" err="1">
                <a:solidFill>
                  <a:schemeClr val="tx1"/>
                </a:solidFill>
              </a:rPr>
              <a:t>Mr</a:t>
            </a:r>
            <a:r>
              <a:rPr lang="en-US" sz="1400" dirty="0">
                <a:solidFill>
                  <a:schemeClr val="tx1"/>
                </a:solidFill>
              </a:rPr>
              <a:t> Arden should attend </a:t>
            </a:r>
            <a:r>
              <a:rPr lang="en-US" sz="1400" b="1" dirty="0">
                <a:solidFill>
                  <a:schemeClr val="tx1"/>
                </a:solidFill>
              </a:rPr>
              <a:t>annual eye screening</a:t>
            </a:r>
            <a:r>
              <a:rPr lang="en-US" sz="1400" dirty="0">
                <a:solidFill>
                  <a:schemeClr val="tx1"/>
                </a:solidFill>
              </a:rPr>
              <a:t> to detect any damage caused by diabetes and have </a:t>
            </a:r>
            <a:r>
              <a:rPr lang="en-US" sz="1400" b="1" dirty="0">
                <a:solidFill>
                  <a:schemeClr val="tx1"/>
                </a:solidFill>
              </a:rPr>
              <a:t>regular foot examinations</a:t>
            </a:r>
            <a:r>
              <a:rPr lang="en-US" sz="1400" dirty="0">
                <a:solidFill>
                  <a:schemeClr val="tx1"/>
                </a:solidFill>
              </a:rPr>
              <a:t> to prevent foot ulcers and infections. He should continue to attend appointments with his GP and diabetes nurse so that his treatment plan can be reviewed and adjusted if needed. These regular check-ups help detect problems early and support better long-term diabetes management (NHS, 2024; Diabetes UK, 2024).</a:t>
            </a:r>
            <a:br>
              <a:rPr lang="en-US" sz="1400" dirty="0">
                <a:solidFill>
                  <a:schemeClr val="tx1"/>
                </a:solidFill>
              </a:rPr>
            </a:br>
            <a:r>
              <a:rPr lang="en-US" sz="1400" b="1" dirty="0">
                <a:solidFill>
                  <a:schemeClr val="tx1"/>
                </a:solidFill>
              </a:rPr>
              <a:t>References:</a:t>
            </a:r>
            <a:r>
              <a:rPr lang="en-US" sz="1400" dirty="0">
                <a:solidFill>
                  <a:schemeClr val="tx1"/>
                </a:solidFill>
              </a:rPr>
              <a:t> (NICE, 2022; NHS, 2024; Diabetes UK, 2024)</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0473779"/>
      </p:ext>
    </p:extLst>
  </p:cSld>
  <p:clrMapOvr>
    <a:masterClrMapping/>
  </p:clrMapOvr>
  <mc:AlternateContent xmlns:mc="http://schemas.openxmlformats.org/markup-compatibility/2006">
    <mc:Choice xmlns:p14="http://schemas.microsoft.com/office/powerpoint/2010/main" Requires="p14">
      <p:transition spd="slow" p14:dur="2000" advTm="95614"/>
    </mc:Choice>
    <mc:Fallback>
      <p:transition spd="slow" advTm="95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77334" y="395111"/>
            <a:ext cx="8596668" cy="6062133"/>
          </a:xfrm>
        </p:spPr>
        <p:txBody>
          <a:bodyPr>
            <a:normAutofit/>
          </a:bodyPr>
          <a:lstStyle/>
          <a:p>
            <a:r>
              <a:rPr lang="en-US" sz="1400" u="sng" dirty="0" smtClean="0"/>
              <a:t>Good Communication</a:t>
            </a:r>
            <a:r>
              <a:rPr lang="en-US" sz="1400" dirty="0" smtClean="0">
                <a:solidFill>
                  <a:schemeClr val="tx1"/>
                </a:solidFill>
              </a:rPr>
              <a:t/>
            </a:r>
            <a:br>
              <a:rPr lang="en-US" sz="1400" dirty="0" smtClean="0">
                <a:solidFill>
                  <a:schemeClr val="tx1"/>
                </a:solidFill>
              </a:rPr>
            </a:br>
            <a:r>
              <a:rPr lang="en-US" sz="1400" dirty="0">
                <a:solidFill>
                  <a:schemeClr val="tx1"/>
                </a:solidFill>
              </a:rPr>
              <a:t/>
            </a:r>
            <a:br>
              <a:rPr lang="en-US" sz="1400" dirty="0">
                <a:solidFill>
                  <a:schemeClr val="tx1"/>
                </a:solidFill>
              </a:rPr>
            </a:br>
            <a:r>
              <a:rPr lang="en-US" sz="1400" dirty="0" smtClean="0">
                <a:solidFill>
                  <a:schemeClr val="tx1"/>
                </a:solidFill>
              </a:rPr>
              <a:t/>
            </a:r>
            <a:br>
              <a:rPr lang="en-US" sz="1400" dirty="0" smtClean="0">
                <a:solidFill>
                  <a:schemeClr val="tx1"/>
                </a:solidFill>
              </a:rPr>
            </a:br>
            <a:r>
              <a:rPr lang="en-US" sz="1400" dirty="0" smtClean="0">
                <a:solidFill>
                  <a:schemeClr val="tx1"/>
                </a:solidFill>
              </a:rPr>
              <a:t>Good </a:t>
            </a:r>
            <a:r>
              <a:rPr lang="en-US" sz="1400" dirty="0">
                <a:solidFill>
                  <a:schemeClr val="tx1"/>
                </a:solidFill>
              </a:rPr>
              <a:t>communication is important to help </a:t>
            </a:r>
            <a:r>
              <a:rPr lang="en-US" sz="1400" dirty="0" err="1">
                <a:solidFill>
                  <a:schemeClr val="tx1"/>
                </a:solidFill>
              </a:rPr>
              <a:t>Mr</a:t>
            </a:r>
            <a:r>
              <a:rPr lang="en-US" sz="1400" dirty="0">
                <a:solidFill>
                  <a:schemeClr val="tx1"/>
                </a:solidFill>
              </a:rPr>
              <a:t> Luc Arden understand his condition and take part in his care. Healthcare professionals should explain information in a clear and simple way, answer his questions, and encourage him to make informed decisions about his treatment. This person-</a:t>
            </a:r>
            <a:r>
              <a:rPr lang="en-US" sz="1400" dirty="0" err="1">
                <a:solidFill>
                  <a:schemeClr val="tx1"/>
                </a:solidFill>
              </a:rPr>
              <a:t>centred</a:t>
            </a:r>
            <a:r>
              <a:rPr lang="en-US" sz="1400" dirty="0">
                <a:solidFill>
                  <a:schemeClr val="tx1"/>
                </a:solidFill>
              </a:rPr>
              <a:t> approach helps build trust and supports better diabetes management (NHS, 2024</a:t>
            </a:r>
            <a:r>
              <a:rPr lang="en-US" sz="1400" dirty="0" smtClean="0">
                <a:solidFill>
                  <a:schemeClr val="tx1"/>
                </a:solidFill>
              </a:rPr>
              <a:t>).</a:t>
            </a:r>
            <a:br>
              <a:rPr lang="en-US" sz="1400" dirty="0" smtClean="0">
                <a:solidFill>
                  <a:schemeClr val="tx1"/>
                </a:solidFill>
              </a:rPr>
            </a:br>
            <a:r>
              <a:rPr lang="en-US" sz="1400" dirty="0">
                <a:solidFill>
                  <a:schemeClr val="tx1"/>
                </a:solidFill>
              </a:rPr>
              <a:t/>
            </a:r>
            <a:br>
              <a:rPr lang="en-US" sz="1400" dirty="0">
                <a:solidFill>
                  <a:schemeClr val="tx1"/>
                </a:solidFill>
              </a:rPr>
            </a:br>
            <a:r>
              <a:rPr lang="en-US" sz="1400" dirty="0">
                <a:solidFill>
                  <a:schemeClr val="tx1"/>
                </a:solidFill>
              </a:rPr>
              <a:t>Healthcare professionals must also follow ethical principles when providing care. They should respect </a:t>
            </a:r>
            <a:r>
              <a:rPr lang="en-US" sz="1400" dirty="0" err="1">
                <a:solidFill>
                  <a:schemeClr val="tx1"/>
                </a:solidFill>
              </a:rPr>
              <a:t>Mr</a:t>
            </a:r>
            <a:r>
              <a:rPr lang="en-US" sz="1400" dirty="0">
                <a:solidFill>
                  <a:schemeClr val="tx1"/>
                </a:solidFill>
              </a:rPr>
              <a:t> Arden's choices (</a:t>
            </a:r>
            <a:r>
              <a:rPr lang="en-US" sz="1400" b="1" dirty="0">
                <a:solidFill>
                  <a:schemeClr val="tx1"/>
                </a:solidFill>
              </a:rPr>
              <a:t>autonomy</a:t>
            </a:r>
            <a:r>
              <a:rPr lang="en-US" sz="1400" dirty="0">
                <a:solidFill>
                  <a:schemeClr val="tx1"/>
                </a:solidFill>
              </a:rPr>
              <a:t>), provide the best possible care (</a:t>
            </a:r>
            <a:r>
              <a:rPr lang="en-US" sz="1400" b="1" dirty="0">
                <a:solidFill>
                  <a:schemeClr val="tx1"/>
                </a:solidFill>
              </a:rPr>
              <a:t>beneficence</a:t>
            </a:r>
            <a:r>
              <a:rPr lang="en-US" sz="1400" dirty="0">
                <a:solidFill>
                  <a:schemeClr val="tx1"/>
                </a:solidFill>
              </a:rPr>
              <a:t>), avoid causing harm (</a:t>
            </a:r>
            <a:r>
              <a:rPr lang="en-US" sz="1400" b="1" dirty="0">
                <a:solidFill>
                  <a:schemeClr val="tx1"/>
                </a:solidFill>
              </a:rPr>
              <a:t>non-maleficence</a:t>
            </a:r>
            <a:r>
              <a:rPr lang="en-US" sz="1400" dirty="0">
                <a:solidFill>
                  <a:schemeClr val="tx1"/>
                </a:solidFill>
              </a:rPr>
              <a:t>), and keep his personal information private (</a:t>
            </a:r>
            <a:r>
              <a:rPr lang="en-US" sz="1400" b="1" dirty="0">
                <a:solidFill>
                  <a:schemeClr val="tx1"/>
                </a:solidFill>
              </a:rPr>
              <a:t>confidentiality</a:t>
            </a:r>
            <a:r>
              <a:rPr lang="en-US" sz="1400" dirty="0">
                <a:solidFill>
                  <a:schemeClr val="tx1"/>
                </a:solidFill>
              </a:rPr>
              <a:t>) (NMC, 2018). Treating the patient with dignity, respect, and compassion is an important part of delivering safe and effective healthcare.</a:t>
            </a:r>
            <a:br>
              <a:rPr lang="en-US" sz="1400" dirty="0">
                <a:solidFill>
                  <a:schemeClr val="tx1"/>
                </a:solidFill>
              </a:rPr>
            </a:br>
            <a:r>
              <a:rPr lang="en-US" sz="1400" b="1" dirty="0">
                <a:solidFill>
                  <a:schemeClr val="tx1"/>
                </a:solidFill>
              </a:rPr>
              <a:t>References:</a:t>
            </a:r>
            <a:r>
              <a:rPr lang="en-US" sz="1400" dirty="0">
                <a:solidFill>
                  <a:schemeClr val="tx1"/>
                </a:solidFill>
              </a:rPr>
              <a:t> (NMC, 2018; NHS, 2024)</a:t>
            </a:r>
            <a:br>
              <a:rPr lang="en-US" sz="1400" dirty="0">
                <a:solidFill>
                  <a:schemeClr val="tx1"/>
                </a:solidFill>
              </a:rPr>
            </a:br>
            <a:endParaRPr lang="fr-FR" sz="1400" dirty="0">
              <a:solidFill>
                <a:schemeClr val="tx1"/>
              </a:solidFill>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41900557"/>
      </p:ext>
    </p:extLst>
  </p:cSld>
  <p:clrMapOvr>
    <a:masterClrMapping/>
  </p:clrMapOvr>
  <mc:AlternateContent xmlns:mc="http://schemas.openxmlformats.org/markup-compatibility/2006">
    <mc:Choice xmlns:p14="http://schemas.microsoft.com/office/powerpoint/2010/main" Requires="p14">
      <p:transition spd="slow" p14:dur="2000" advTm="82410"/>
    </mc:Choice>
    <mc:Fallback>
      <p:transition spd="slow" advTm="82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p:txBody>
          <a:bodyPr>
            <a:normAutofit fontScale="90000"/>
          </a:bodyPr>
          <a:lstStyle/>
          <a:p>
            <a:pPr algn="l"/>
            <a:r>
              <a:rPr lang="en-US" sz="1400" b="1" dirty="0" smtClean="0"/>
              <a:t>Conclusion</a:t>
            </a:r>
            <a:br>
              <a:rPr lang="en-US" sz="1400" b="1" dirty="0" smtClean="0"/>
            </a:br>
            <a:r>
              <a:rPr lang="en-US" sz="1400" b="1" dirty="0"/>
              <a:t/>
            </a:r>
            <a:br>
              <a:rPr lang="en-US" sz="1400" b="1" dirty="0"/>
            </a:br>
            <a:r>
              <a:rPr lang="en-US" sz="1400" dirty="0">
                <a:solidFill>
                  <a:schemeClr val="tx1"/>
                </a:solidFill>
              </a:rPr>
              <a:t>Type 2 diabetes is a long-term condition that affects how the body controls blood sugar levels. Without proper management, it can lead to serious complications such as heart disease, kidney disease, nerve damage, and eye problems (NHS, 2024</a:t>
            </a:r>
            <a:r>
              <a:rPr lang="en-US" sz="1400" dirty="0" smtClean="0">
                <a:solidFill>
                  <a:schemeClr val="tx1"/>
                </a:solidFill>
              </a:rPr>
              <a:t>).</a:t>
            </a:r>
            <a:br>
              <a:rPr lang="en-US" sz="1400" dirty="0" smtClean="0">
                <a:solidFill>
                  <a:schemeClr val="tx1"/>
                </a:solidFill>
              </a:rPr>
            </a:br>
            <a:r>
              <a:rPr lang="en-US" sz="1400" dirty="0">
                <a:solidFill>
                  <a:schemeClr val="tx1"/>
                </a:solidFill>
              </a:rPr>
              <a:t/>
            </a:r>
            <a:br>
              <a:rPr lang="en-US" sz="1400" dirty="0">
                <a:solidFill>
                  <a:schemeClr val="tx1"/>
                </a:solidFill>
              </a:rPr>
            </a:br>
            <a:r>
              <a:rPr lang="en-US" sz="1400" dirty="0" err="1">
                <a:solidFill>
                  <a:schemeClr val="tx1"/>
                </a:solidFill>
              </a:rPr>
              <a:t>Mr</a:t>
            </a:r>
            <a:r>
              <a:rPr lang="en-US" sz="1400" dirty="0">
                <a:solidFill>
                  <a:schemeClr val="tx1"/>
                </a:solidFill>
              </a:rPr>
              <a:t> Luc Arden's care plan focuses on healthy lifestyle changes, regular exercise, a balanced diet, medication when needed, and regular health checks. Support from healthcare professionals, including the GP, diabetes nurse, dietitian, pharmacist, and podiatrist, will help him manage his condition and improve his quality of life (NICE, 2022).</a:t>
            </a:r>
            <a:br>
              <a:rPr lang="en-US" sz="1400" dirty="0">
                <a:solidFill>
                  <a:schemeClr val="tx1"/>
                </a:solidFill>
              </a:rPr>
            </a:br>
            <a:r>
              <a:rPr lang="en-US" sz="1400" dirty="0">
                <a:solidFill>
                  <a:schemeClr val="tx1"/>
                </a:solidFill>
              </a:rPr>
              <a:t>By following this evidence-based care plan and attending regular appointments, </a:t>
            </a:r>
            <a:r>
              <a:rPr lang="en-US" sz="1400" dirty="0" err="1">
                <a:solidFill>
                  <a:schemeClr val="tx1"/>
                </a:solidFill>
              </a:rPr>
              <a:t>Mr</a:t>
            </a:r>
            <a:r>
              <a:rPr lang="en-US" sz="1400" dirty="0">
                <a:solidFill>
                  <a:schemeClr val="tx1"/>
                </a:solidFill>
              </a:rPr>
              <a:t> Arden can keep his blood sugar under control, </a:t>
            </a:r>
            <a:r>
              <a:rPr lang="en-US" sz="1400" dirty="0" smtClean="0">
                <a:solidFill>
                  <a:schemeClr val="tx1"/>
                </a:solidFill>
              </a:rPr>
              <a:t>reduce </a:t>
            </a:r>
            <a:r>
              <a:rPr lang="en-US" sz="1400" dirty="0">
                <a:solidFill>
                  <a:schemeClr val="tx1"/>
                </a:solidFill>
              </a:rPr>
              <a:t>the risk of complications, and live a healthier and more independent life.</a:t>
            </a:r>
            <a:br>
              <a:rPr lang="en-US" sz="1400" dirty="0">
                <a:solidFill>
                  <a:schemeClr val="tx1"/>
                </a:solidFill>
              </a:rPr>
            </a:br>
            <a:r>
              <a:rPr lang="en-US" sz="1400" b="1" dirty="0">
                <a:solidFill>
                  <a:schemeClr val="tx1"/>
                </a:solidFill>
              </a:rPr>
              <a:t>References:</a:t>
            </a:r>
            <a:r>
              <a:rPr lang="en-US" sz="1400" dirty="0">
                <a:solidFill>
                  <a:schemeClr val="tx1"/>
                </a:solidFill>
              </a:rPr>
              <a:t> (NICE, 2022; NHS, 2024)</a:t>
            </a:r>
            <a:br>
              <a:rPr lang="en-US" sz="1400" dirty="0">
                <a:solidFill>
                  <a:schemeClr val="tx1"/>
                </a:solidFill>
              </a:rPr>
            </a:br>
            <a:r>
              <a:rPr lang="en-US" sz="1400" dirty="0">
                <a:solidFill>
                  <a:schemeClr val="tx1"/>
                </a:solidFill>
              </a:rPr>
              <a:t/>
            </a:r>
            <a:br>
              <a:rPr lang="en-US" sz="1400" dirty="0">
                <a:solidFill>
                  <a:schemeClr val="tx1"/>
                </a:solidFill>
              </a:rPr>
            </a:br>
            <a:endParaRPr lang="fr-FR" sz="1400" dirty="0">
              <a:solidFill>
                <a:schemeClr val="tx1"/>
              </a:solidFill>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57616397"/>
      </p:ext>
    </p:extLst>
  </p:cSld>
  <p:clrMapOvr>
    <a:masterClrMapping/>
  </p:clrMapOvr>
  <mc:AlternateContent xmlns:mc="http://schemas.openxmlformats.org/markup-compatibility/2006">
    <mc:Choice xmlns:p14="http://schemas.microsoft.com/office/powerpoint/2010/main" Requires="p14">
      <p:transition spd="slow" p14:dur="2000" advTm="79541"/>
    </mc:Choice>
    <mc:Fallback>
      <p:transition spd="slow" advTm="79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p:cNvSpPr>
            <a:spLocks noGrp="1"/>
          </p:cNvSpPr>
          <p:nvPr>
            <p:ph type="title"/>
          </p:nvPr>
        </p:nvSpPr>
        <p:spPr>
          <a:xfrm>
            <a:off x="677334" y="609599"/>
            <a:ext cx="8596668" cy="5191593"/>
          </a:xfrm>
        </p:spPr>
        <p:txBody>
          <a:bodyPr>
            <a:normAutofit/>
          </a:bodyPr>
          <a:lstStyle/>
          <a:p>
            <a:r>
              <a:rPr lang="fr-FR" sz="1400" b="1" dirty="0" err="1" smtClean="0"/>
              <a:t>References</a:t>
            </a:r>
            <a:r>
              <a:rPr lang="fr-FR" sz="1400" b="1" dirty="0" smtClean="0"/>
              <a:t/>
            </a:r>
            <a:br>
              <a:rPr lang="fr-FR" sz="1400" b="1" dirty="0" smtClean="0"/>
            </a:br>
            <a:r>
              <a:rPr lang="fr-FR" sz="1400" b="1" dirty="0"/>
              <a:t/>
            </a:r>
            <a:br>
              <a:rPr lang="fr-FR" sz="1400" b="1" dirty="0"/>
            </a:br>
            <a:r>
              <a:rPr lang="fr-FR" sz="1400" b="1" dirty="0"/>
              <a:t/>
            </a:r>
            <a:br>
              <a:rPr lang="fr-FR" sz="1400" b="1" dirty="0"/>
            </a:br>
            <a:r>
              <a:rPr lang="fr-FR" sz="1400" dirty="0" err="1"/>
              <a:t>Diabetes</a:t>
            </a:r>
            <a:r>
              <a:rPr lang="fr-FR" sz="1400" dirty="0"/>
              <a:t> UK (2024) </a:t>
            </a:r>
            <a:r>
              <a:rPr lang="fr-FR" sz="1400" i="1" dirty="0"/>
              <a:t>Type 2 </a:t>
            </a:r>
            <a:r>
              <a:rPr lang="fr-FR" sz="1400" i="1" dirty="0" err="1"/>
              <a:t>diabetes</a:t>
            </a:r>
            <a:r>
              <a:rPr lang="fr-FR" sz="1400" dirty="0"/>
              <a:t>. </a:t>
            </a:r>
            <a:r>
              <a:rPr lang="fr-FR" sz="1400" dirty="0" err="1"/>
              <a:t>Available</a:t>
            </a:r>
            <a:r>
              <a:rPr lang="fr-FR" sz="1400" dirty="0"/>
              <a:t> at: </a:t>
            </a:r>
            <a:r>
              <a:rPr lang="fr-FR" sz="1400" dirty="0">
                <a:hlinkClick r:id="rId2"/>
              </a:rPr>
              <a:t>https://www.diabetes.org.uk</a:t>
            </a:r>
            <a:r>
              <a:rPr lang="fr-FR" sz="1400" dirty="0"/>
              <a:t> (</a:t>
            </a:r>
            <a:r>
              <a:rPr lang="fr-FR" sz="1400" dirty="0" err="1"/>
              <a:t>Accessed</a:t>
            </a:r>
            <a:r>
              <a:rPr lang="fr-FR" sz="1400" dirty="0"/>
              <a:t>: 11 July 2026).</a:t>
            </a:r>
            <a:br>
              <a:rPr lang="fr-FR" sz="1400" dirty="0"/>
            </a:br>
            <a:r>
              <a:rPr lang="fr-FR" sz="1400" dirty="0"/>
              <a:t>Hall, J.E. (2021) </a:t>
            </a:r>
            <a:r>
              <a:rPr lang="fr-FR" sz="1400" i="1" dirty="0" err="1"/>
              <a:t>Guyton</a:t>
            </a:r>
            <a:r>
              <a:rPr lang="fr-FR" sz="1400" i="1" dirty="0"/>
              <a:t> and Hall </a:t>
            </a:r>
            <a:r>
              <a:rPr lang="fr-FR" sz="1400" i="1" dirty="0" err="1"/>
              <a:t>Textbook</a:t>
            </a:r>
            <a:r>
              <a:rPr lang="fr-FR" sz="1400" i="1" dirty="0"/>
              <a:t> of </a:t>
            </a:r>
            <a:r>
              <a:rPr lang="fr-FR" sz="1400" i="1" dirty="0" err="1"/>
              <a:t>Medical</a:t>
            </a:r>
            <a:r>
              <a:rPr lang="fr-FR" sz="1400" i="1" dirty="0"/>
              <a:t> </a:t>
            </a:r>
            <a:r>
              <a:rPr lang="fr-FR" sz="1400" i="1" dirty="0" err="1"/>
              <a:t>Physiology</a:t>
            </a:r>
            <a:r>
              <a:rPr lang="fr-FR" sz="1400" dirty="0"/>
              <a:t>. 14th </a:t>
            </a:r>
            <a:r>
              <a:rPr lang="fr-FR" sz="1400" dirty="0" err="1"/>
              <a:t>edn</a:t>
            </a:r>
            <a:r>
              <a:rPr lang="fr-FR" sz="1400" dirty="0"/>
              <a:t>. Philadelphia: Elsevier.</a:t>
            </a:r>
            <a:br>
              <a:rPr lang="fr-FR" sz="1400" dirty="0"/>
            </a:br>
            <a:r>
              <a:rPr lang="fr-FR" sz="1400" dirty="0"/>
              <a:t>McCance</a:t>
            </a:r>
            <a:r>
              <a:rPr lang="fr-FR" sz="1400" dirty="0">
                <a:solidFill>
                  <a:schemeClr val="tx1"/>
                </a:solidFill>
              </a:rPr>
              <a:t>, K.L. and Huether, S.E. (2023) </a:t>
            </a:r>
            <a:r>
              <a:rPr lang="fr-FR" sz="1400" i="1" dirty="0" err="1">
                <a:solidFill>
                  <a:schemeClr val="tx1"/>
                </a:solidFill>
              </a:rPr>
              <a:t>Pathophysiology</a:t>
            </a:r>
            <a:r>
              <a:rPr lang="fr-FR" sz="1400" i="1" dirty="0">
                <a:solidFill>
                  <a:schemeClr val="tx1"/>
                </a:solidFill>
              </a:rPr>
              <a:t>: The </a:t>
            </a:r>
            <a:r>
              <a:rPr lang="fr-FR" sz="1400" i="1" dirty="0" err="1">
                <a:solidFill>
                  <a:schemeClr val="tx1"/>
                </a:solidFill>
              </a:rPr>
              <a:t>Biologic</a:t>
            </a:r>
            <a:r>
              <a:rPr lang="fr-FR" sz="1400" i="1" dirty="0">
                <a:solidFill>
                  <a:schemeClr val="tx1"/>
                </a:solidFill>
              </a:rPr>
              <a:t> Basis for </a:t>
            </a:r>
            <a:r>
              <a:rPr lang="fr-FR" sz="1400" i="1" dirty="0" err="1">
                <a:solidFill>
                  <a:schemeClr val="tx1"/>
                </a:solidFill>
              </a:rPr>
              <a:t>Disease</a:t>
            </a:r>
            <a:r>
              <a:rPr lang="fr-FR" sz="1400" i="1" dirty="0">
                <a:solidFill>
                  <a:schemeClr val="tx1"/>
                </a:solidFill>
              </a:rPr>
              <a:t> in </a:t>
            </a:r>
            <a:r>
              <a:rPr lang="fr-FR" sz="1400" i="1" dirty="0" err="1">
                <a:solidFill>
                  <a:schemeClr val="tx1"/>
                </a:solidFill>
              </a:rPr>
              <a:t>Adults</a:t>
            </a:r>
            <a:r>
              <a:rPr lang="fr-FR" sz="1400" i="1" dirty="0">
                <a:solidFill>
                  <a:schemeClr val="tx1"/>
                </a:solidFill>
              </a:rPr>
              <a:t> and </a:t>
            </a:r>
            <a:r>
              <a:rPr lang="fr-FR" sz="1400" i="1" dirty="0" err="1">
                <a:solidFill>
                  <a:schemeClr val="tx1"/>
                </a:solidFill>
              </a:rPr>
              <a:t>Children</a:t>
            </a:r>
            <a:r>
              <a:rPr lang="fr-FR" sz="1400" dirty="0">
                <a:solidFill>
                  <a:schemeClr val="tx1"/>
                </a:solidFill>
              </a:rPr>
              <a:t>. 9th </a:t>
            </a:r>
            <a:r>
              <a:rPr lang="fr-FR" sz="1400" dirty="0" err="1">
                <a:solidFill>
                  <a:schemeClr val="tx1"/>
                </a:solidFill>
              </a:rPr>
              <a:t>edn</a:t>
            </a:r>
            <a:r>
              <a:rPr lang="fr-FR" sz="1400" dirty="0">
                <a:solidFill>
                  <a:schemeClr val="tx1"/>
                </a:solidFill>
              </a:rPr>
              <a:t>. St. Louis: Elsevier.</a:t>
            </a:r>
            <a:br>
              <a:rPr lang="fr-FR" sz="1400" dirty="0">
                <a:solidFill>
                  <a:schemeClr val="tx1"/>
                </a:solidFill>
              </a:rPr>
            </a:br>
            <a:r>
              <a:rPr lang="fr-FR" sz="1400" dirty="0">
                <a:solidFill>
                  <a:schemeClr val="tx1"/>
                </a:solidFill>
              </a:rPr>
              <a:t>National Institute for </a:t>
            </a:r>
            <a:r>
              <a:rPr lang="fr-FR" sz="1400" dirty="0" err="1">
                <a:solidFill>
                  <a:schemeClr val="tx1"/>
                </a:solidFill>
              </a:rPr>
              <a:t>Health</a:t>
            </a:r>
            <a:r>
              <a:rPr lang="fr-FR" sz="1400" dirty="0">
                <a:solidFill>
                  <a:schemeClr val="tx1"/>
                </a:solidFill>
              </a:rPr>
              <a:t> and Care Excellence (NICE) (2022) </a:t>
            </a:r>
            <a:r>
              <a:rPr lang="fr-FR" sz="1400" i="1" dirty="0">
                <a:solidFill>
                  <a:schemeClr val="tx1"/>
                </a:solidFill>
              </a:rPr>
              <a:t>Type 2 </a:t>
            </a:r>
            <a:r>
              <a:rPr lang="fr-FR" sz="1400" i="1" dirty="0" err="1">
                <a:solidFill>
                  <a:schemeClr val="tx1"/>
                </a:solidFill>
              </a:rPr>
              <a:t>diabetes</a:t>
            </a:r>
            <a:r>
              <a:rPr lang="fr-FR" sz="1400" i="1" dirty="0">
                <a:solidFill>
                  <a:schemeClr val="tx1"/>
                </a:solidFill>
              </a:rPr>
              <a:t> in </a:t>
            </a:r>
            <a:r>
              <a:rPr lang="fr-FR" sz="1400" i="1" dirty="0" err="1">
                <a:solidFill>
                  <a:schemeClr val="tx1"/>
                </a:solidFill>
              </a:rPr>
              <a:t>adults</a:t>
            </a:r>
            <a:r>
              <a:rPr lang="fr-FR" sz="1400" i="1" dirty="0">
                <a:solidFill>
                  <a:schemeClr val="tx1"/>
                </a:solidFill>
              </a:rPr>
              <a:t>: management (NG28).</a:t>
            </a:r>
            <a:r>
              <a:rPr lang="fr-FR" sz="1400" dirty="0">
                <a:solidFill>
                  <a:schemeClr val="tx1"/>
                </a:solidFill>
              </a:rPr>
              <a:t> </a:t>
            </a:r>
            <a:r>
              <a:rPr lang="fr-FR" sz="1400" dirty="0" err="1">
                <a:solidFill>
                  <a:schemeClr val="tx1"/>
                </a:solidFill>
              </a:rPr>
              <a:t>Available</a:t>
            </a:r>
            <a:r>
              <a:rPr lang="fr-FR" sz="1400" dirty="0">
                <a:solidFill>
                  <a:schemeClr val="tx1"/>
                </a:solidFill>
              </a:rPr>
              <a:t> at: </a:t>
            </a:r>
            <a:r>
              <a:rPr lang="fr-FR" sz="1400" dirty="0">
                <a:solidFill>
                  <a:schemeClr val="tx1"/>
                </a:solidFill>
                <a:hlinkClick r:id="rId3"/>
              </a:rPr>
              <a:t>https://www.nice.org.uk/guidance/ng28</a:t>
            </a:r>
            <a:r>
              <a:rPr lang="fr-FR" sz="1400" dirty="0">
                <a:solidFill>
                  <a:schemeClr val="tx1"/>
                </a:solidFill>
              </a:rPr>
              <a:t> (</a:t>
            </a:r>
            <a:r>
              <a:rPr lang="fr-FR" sz="1400" dirty="0" err="1">
                <a:solidFill>
                  <a:schemeClr val="tx1"/>
                </a:solidFill>
              </a:rPr>
              <a:t>Accessed</a:t>
            </a:r>
            <a:r>
              <a:rPr lang="fr-FR" sz="1400" dirty="0">
                <a:solidFill>
                  <a:schemeClr val="tx1"/>
                </a:solidFill>
              </a:rPr>
              <a:t>: 11 July 2026).</a:t>
            </a:r>
            <a:br>
              <a:rPr lang="fr-FR" sz="1400" dirty="0">
                <a:solidFill>
                  <a:schemeClr val="tx1"/>
                </a:solidFill>
              </a:rPr>
            </a:br>
            <a:r>
              <a:rPr lang="fr-FR" sz="1400" dirty="0">
                <a:solidFill>
                  <a:schemeClr val="tx1"/>
                </a:solidFill>
              </a:rPr>
              <a:t>NHS (2024) </a:t>
            </a:r>
            <a:r>
              <a:rPr lang="fr-FR" sz="1400" i="1" dirty="0">
                <a:solidFill>
                  <a:schemeClr val="tx1"/>
                </a:solidFill>
              </a:rPr>
              <a:t>Type 2 </a:t>
            </a:r>
            <a:r>
              <a:rPr lang="fr-FR" sz="1400" i="1" dirty="0" err="1">
                <a:solidFill>
                  <a:schemeClr val="tx1"/>
                </a:solidFill>
              </a:rPr>
              <a:t>diabetes</a:t>
            </a:r>
            <a:r>
              <a:rPr lang="fr-FR" sz="1400" dirty="0">
                <a:solidFill>
                  <a:schemeClr val="tx1"/>
                </a:solidFill>
              </a:rPr>
              <a:t>. </a:t>
            </a:r>
            <a:r>
              <a:rPr lang="fr-FR" sz="1400" dirty="0" err="1">
                <a:solidFill>
                  <a:schemeClr val="tx1"/>
                </a:solidFill>
              </a:rPr>
              <a:t>Available</a:t>
            </a:r>
            <a:r>
              <a:rPr lang="fr-FR" sz="1400" dirty="0">
                <a:solidFill>
                  <a:schemeClr val="tx1"/>
                </a:solidFill>
              </a:rPr>
              <a:t> at: </a:t>
            </a:r>
            <a:r>
              <a:rPr lang="fr-FR" sz="1400" dirty="0">
                <a:solidFill>
                  <a:schemeClr val="tx1"/>
                </a:solidFill>
                <a:hlinkClick r:id="rId4"/>
              </a:rPr>
              <a:t>https://www.nhs.uk/conditions/type-2-diabetes/</a:t>
            </a:r>
            <a:r>
              <a:rPr lang="fr-FR" sz="1400" dirty="0">
                <a:solidFill>
                  <a:schemeClr val="tx1"/>
                </a:solidFill>
              </a:rPr>
              <a:t> (</a:t>
            </a:r>
            <a:r>
              <a:rPr lang="fr-FR" sz="1400" dirty="0" err="1">
                <a:solidFill>
                  <a:schemeClr val="tx1"/>
                </a:solidFill>
              </a:rPr>
              <a:t>Accessed</a:t>
            </a:r>
            <a:r>
              <a:rPr lang="fr-FR" sz="1400" dirty="0">
                <a:solidFill>
                  <a:schemeClr val="tx1"/>
                </a:solidFill>
              </a:rPr>
              <a:t>: 11 July 2026).</a:t>
            </a:r>
          </a:p>
        </p:txBody>
      </p:sp>
    </p:spTree>
    <p:extLst>
      <p:ext uri="{BB962C8B-B14F-4D97-AF65-F5344CB8AC3E}">
        <p14:creationId xmlns:p14="http://schemas.microsoft.com/office/powerpoint/2010/main" val="3278850884"/>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te">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cb3fba77f815734229342ad3bd824104">
  <xsd:schema xmlns:xsd="http://www.w3.org/2001/XMLSchema" xmlns:xs="http://www.w3.org/2001/XMLSchema" xmlns:p="http://schemas.microsoft.com/office/2006/metadata/properties" xmlns:ns3="f799553d-1ac0-48da-9ae3-fe400ced9c3b" targetNamespace="http://schemas.microsoft.com/office/2006/metadata/properties" ma:root="true" ma:fieldsID="4bbe92d0cc4c79ceb9e38961f230b31d"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E8C85D9-BEBA-466E-AD81-9304D65245DF}">
  <ds:schemaRefs>
    <ds:schemaRef ds:uri="http://schemas.openxmlformats.org/package/2006/metadata/core-properties"/>
    <ds:schemaRef ds:uri="http://schemas.microsoft.com/office/2006/metadata/properties"/>
    <ds:schemaRef ds:uri="http://purl.org/dc/dcmitype/"/>
    <ds:schemaRef ds:uri="http://schemas.microsoft.com/office/2006/documentManagement/types"/>
    <ds:schemaRef ds:uri="f799553d-1ac0-48da-9ae3-fe400ced9c3b"/>
    <ds:schemaRef ds:uri="http://purl.org/dc/terms/"/>
    <ds:schemaRef ds:uri="http://www.w3.org/XML/1998/namespace"/>
    <ds:schemaRef ds:uri="http://schemas.microsoft.com/office/infopath/2007/PartnerControls"/>
    <ds:schemaRef ds:uri="http://purl.org/dc/elements/1.1/"/>
  </ds:schemaRefs>
</ds:datastoreItem>
</file>

<file path=customXml/itemProps2.xml><?xml version="1.0" encoding="utf-8"?>
<ds:datastoreItem xmlns:ds="http://schemas.openxmlformats.org/officeDocument/2006/customXml" ds:itemID="{97C2450B-0750-4477-AF15-500ECAF07C63}">
  <ds:schemaRefs>
    <ds:schemaRef ds:uri="http://schemas.microsoft.com/sharepoint/v3/contenttype/forms"/>
  </ds:schemaRefs>
</ds:datastoreItem>
</file>

<file path=customXml/itemProps3.xml><?xml version="1.0" encoding="utf-8"?>
<ds:datastoreItem xmlns:ds="http://schemas.openxmlformats.org/officeDocument/2006/customXml" ds:itemID="{E23AC83D-F079-4889-BDC0-53EC593E0E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1608</TotalTime>
  <Words>478</Words>
  <Application>Microsoft Office PowerPoint</Application>
  <PresentationFormat>Grand écran</PresentationFormat>
  <Paragraphs>254</Paragraphs>
  <Slides>11</Slides>
  <Notes>0</Notes>
  <HiddenSlides>0</HiddenSlides>
  <MMClips>10</MMClips>
  <ScaleCrop>false</ScaleCrop>
  <HeadingPairs>
    <vt:vector size="6" baseType="variant">
      <vt:variant>
        <vt:lpstr>Polices utilisées</vt:lpstr>
      </vt:variant>
      <vt:variant>
        <vt:i4>4</vt:i4>
      </vt:variant>
      <vt:variant>
        <vt:lpstr>Thème</vt:lpstr>
      </vt:variant>
      <vt:variant>
        <vt:i4>1</vt:i4>
      </vt:variant>
      <vt:variant>
        <vt:lpstr>Titres des diapositives</vt:lpstr>
      </vt:variant>
      <vt:variant>
        <vt:i4>11</vt:i4>
      </vt:variant>
    </vt:vector>
  </HeadingPairs>
  <TitlesOfParts>
    <vt:vector size="16" baseType="lpstr">
      <vt:lpstr>Arial</vt:lpstr>
      <vt:lpstr>Trebuchet MS</vt:lpstr>
      <vt:lpstr>Wingdings</vt:lpstr>
      <vt:lpstr>Wingdings 3</vt:lpstr>
      <vt:lpstr>Facette</vt:lpstr>
      <vt:lpstr>Présentation PowerPoint</vt:lpstr>
      <vt:lpstr>Présentation PowerPoint</vt:lpstr>
      <vt:lpstr>Présentation PowerPoint</vt:lpstr>
      <vt:lpstr>Présentation PowerPoint</vt:lpstr>
      <vt:lpstr>Présentation PowerPoint</vt:lpstr>
      <vt:lpstr>Care Plan and Treatment  The care plan for Mr Luc Arden aims to control his blood sugar levels, improve his overall health, and reduce the risk of long-term complications. The first step is to encourage healthy lifestyle changes, including eating a balanced diet with less sugar and processed foods, increasing physical activity, and maintaining a healthy weight. If lifestyle changes alone are not enough, medication such as metformin may be prescribed to help lower blood sugar levels (NICE, 2022).  Mr Arden should attend regular appointments with his GP to review his diabetes and medication. A diabetes nurse can provide education and support with blood sugar monitoring and self-management. A dietitian can help him create a healthy eating plan that suits his lifestyle, while a pharmacist can explain how to take his medication safely and discuss any side effects. If needed, a podiatrist can examine his feet regularly to help prevent foot problems, which are a common complication of diabetes (NHS, 2024). Working together with the healthcare team and following the care plan can help Mr Arden manage his diabetes, improve his quality of life, and reduce the risk of complications such as heart disease, kidney disease, nerve damage, and vision problems (Diabetes UK, 2024). References: (NICE, 2022; NHS, 2024; Diabetes UK, 2024)  </vt:lpstr>
      <vt:lpstr>Lifestyle changes    Lifestyle changes are an important part of managing Type 2 diabetes and improving overall health. Mr Luc Arden should follow a healthy, balanced diet by eating more vegetables, fruit, whole grains, and lean protein while reducing foods high in sugar, salt, and saturated fat. Drinking plenty of water instead of sugary drinks can also help control blood sugar levels (NHS, 2024). Regular physical activity is recommended, such as walking, cycling, or swimming for at least 150 minutes each week. Exercise helps the body use insulin more effectively, lowers blood sugar levels, and supports weight loss. Maintaining a healthy weight can improve diabetes control and reduce the risk of heart disease and stroke (NICE, 2022).  Mr Arden should also avoid smoking and limit alcohol intake, as these can increase the risk of diabetes complications. Getting enough sleep, managing stress, and attending diabetes education sessions can also help him manage his condition more effectively (Diabetes UK, 2024). References: (NHS, 2024; NICE, 2022; Diabetes UK, 2024)</vt:lpstr>
      <vt:lpstr>Monitoring and Follow-Up  Regular monitoring is important to make sure Mr Luc Arden's diabetes is well controlled and to reduce the risk of complications. His HbA1c should be checked every 3–6 months to measure his average blood sugar levels. He should also have regular checks of his blood pressure, cholesterol, weight, and kidney function to monitor his overall health (NICE, 2022).  Mr Arden should attend annual eye screening to detect any damage caused by diabetes and have regular foot examinations to prevent foot ulcers and infections. He should continue to attend appointments with his GP and diabetes nurse so that his treatment plan can be reviewed and adjusted if needed. These regular check-ups help detect problems early and support better long-term diabetes management (NHS, 2024; Diabetes UK, 2024). References: (NICE, 2022; NHS, 2024; Diabetes UK, 2024)</vt:lpstr>
      <vt:lpstr>Good Communication   Good communication is important to help Mr Luc Arden understand his condition and take part in his care. Healthcare professionals should explain information in a clear and simple way, answer his questions, and encourage him to make informed decisions about his treatment. This person-centred approach helps build trust and supports better diabetes management (NHS, 2024).  Healthcare professionals must also follow ethical principles when providing care. They should respect Mr Arden's choices (autonomy), provide the best possible care (beneficence), avoid causing harm (non-maleficence), and keep his personal information private (confidentiality) (NMC, 2018). Treating the patient with dignity, respect, and compassion is an important part of delivering safe and effective healthcare. References: (NMC, 2018; NHS, 2024) </vt:lpstr>
      <vt:lpstr>Conclusion  Type 2 diabetes is a long-term condition that affects how the body controls blood sugar levels. Without proper management, it can lead to serious complications such as heart disease, kidney disease, nerve damage, and eye problems (NHS, 2024).  Mr Luc Arden's care plan focuses on healthy lifestyle changes, regular exercise, a balanced diet, medication when needed, and regular health checks. Support from healthcare professionals, including the GP, diabetes nurse, dietitian, pharmacist, and podiatrist, will help him manage his condition and improve his quality of life (NICE, 2022). By following this evidence-based care plan and attending regular appointments, Mr Arden can keep his blood sugar under control, reduce the risk of complications, and live a healthier and more independent life. References: (NICE, 2022; NHS, 2024)  </vt:lpstr>
      <vt:lpstr>References   Diabetes UK (2024) Type 2 diabetes. Available at: https://www.diabetes.org.uk (Accessed: 11 July 2026). Hall, J.E. (2021) Guyton and Hall Textbook of Medical Physiology. 14th edn. Philadelphia: Elsevier. McCance, K.L. and Huether, S.E. (2023) Pathophysiology: The Biologic Basis for Disease in Adults and Children. 9th edn. St. Louis: Elsevier. National Institute for Health and Care Excellence (NICE) (2022) Type 2 diabetes in adults: management (NG28). Available at: https://www.nice.org.uk/guidance/ng28 (Accessed: 11 July 2026). NHS (2024) Type 2 diabetes. Available at: https://www.nhs.uk/conditions/type-2-diabetes/ (Accessed: 11 July 2026).</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Utilisateur Windows</dc:creator>
  <cp:lastModifiedBy>Utilisateur Windows</cp:lastModifiedBy>
  <cp:revision>26</cp:revision>
  <dcterms:created xsi:type="dcterms:W3CDTF">2026-07-10T18:20:36Z</dcterms:created>
  <dcterms:modified xsi:type="dcterms:W3CDTF">2026-07-13T09:48:57Z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