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E4FF"/>
    <a:srgbClr val="D3C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33"/>
    <p:restoredTop sz="94662"/>
  </p:normalViewPr>
  <p:slideViewPr>
    <p:cSldViewPr snapToGrid="0">
      <p:cViewPr varScale="1">
        <p:scale>
          <a:sx n="93" d="100"/>
          <a:sy n="93" d="100"/>
        </p:scale>
        <p:origin x="232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E7899-7771-A4B3-1EDE-0ABCCAE332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EFC4FE-DC5A-B405-9736-102751CACD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87CD6-8D91-8E3B-DB49-38AE938ACF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672A8-463C-DC4F-AFA6-A1AD2243F641}" type="datetimeFigureOut">
              <a:rPr lang="en-US" smtClean="0"/>
              <a:t>2/16/26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A03DFB-3D5B-A4E4-A524-21576D78DB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963F55-3697-9847-B450-00D891C41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EBC13-3AC6-9344-BED3-2F9AF97E9B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9844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61F07-5A9D-1440-04F4-CD31B769C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61712-C972-23A9-D157-8EE5ACA5CF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F0A3DD-004C-444D-4629-5EABF04D0E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672A8-463C-DC4F-AFA6-A1AD2243F641}" type="datetimeFigureOut">
              <a:rPr lang="en-US" smtClean="0"/>
              <a:t>2/16/26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04673B-ED2A-1D3A-9D7D-445C2715C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E19405-9160-0A39-B0EE-65F641F2B2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EBC13-3AC6-9344-BED3-2F9AF97E9B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2036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32544-2A58-99A4-A3EB-03E5088C7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BED29E-4166-3869-C5D7-048ABDD20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77AFE9-9C8F-C31E-5A7B-C414D6C9D0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672A8-463C-DC4F-AFA6-A1AD2243F641}" type="datetimeFigureOut">
              <a:rPr lang="en-US" smtClean="0"/>
              <a:t>2/16/26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EC386D-9B8F-DD8F-6A7E-54536EACC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DB75CB-D5AC-FC7C-C3AD-A5D771330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EBC13-3AC6-9344-BED3-2F9AF97E9B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205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0B484-81AA-6C07-CAA5-69260A7EE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93C10-59FF-8854-05CA-CCD570DFF7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C325AF-D7C9-6ECA-8E4B-DECEEA54A2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3365A2-061B-57CA-E41D-54CAE19AA9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672A8-463C-DC4F-AFA6-A1AD2243F641}" type="datetimeFigureOut">
              <a:rPr lang="en-US" smtClean="0"/>
              <a:t>2/16/26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D50DB6-4AEA-2826-1BF7-0C50EAF09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C01CDC-49E1-DAC3-D948-D162C1D9E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EBC13-3AC6-9344-BED3-2F9AF97E9B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871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9A29B-AACD-C914-94A9-0E9F4AA43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A83F2-3DC2-2599-DF2D-4C7570C25D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D7F51F-6A48-297C-CBEC-5D98BF0E80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188AA2-34AA-82F0-70F6-E56BBEE61C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BCD4FF-1BCE-2FE1-F4C5-D76616904F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95E81C-68BB-7D74-DA64-5758F6962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672A8-463C-DC4F-AFA6-A1AD2243F641}" type="datetimeFigureOut">
              <a:rPr lang="en-US" smtClean="0"/>
              <a:t>2/16/26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1EAA5-CD47-5341-22B9-B68E39722B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3B9EEA-E239-5E1B-C562-5D141959A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EBC13-3AC6-9344-BED3-2F9AF97E9B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678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08EC3-6DCC-EE3B-E441-544652EF8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AD1E79-82F6-3676-998A-F51A852762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672A8-463C-DC4F-AFA6-A1AD2243F641}" type="datetimeFigureOut">
              <a:rPr lang="en-US" smtClean="0"/>
              <a:t>2/16/26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D7F94E-B5BC-56B0-3A8D-1BCF933E9F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23FABB-792A-3AC7-5B17-DD279E095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EBC13-3AC6-9344-BED3-2F9AF97E9B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12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0B481B-D44A-D5F2-2646-360595CE7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672A8-463C-DC4F-AFA6-A1AD2243F641}" type="datetimeFigureOut">
              <a:rPr lang="en-US" smtClean="0"/>
              <a:t>2/16/26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2F2C84-8273-9379-3754-1DFC41BBD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6894E8-4522-7A8F-39AA-D6C2E3527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EBC13-3AC6-9344-BED3-2F9AF97E9B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165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9A30A-280A-3730-626B-6F0B6FADA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E54DA-FC94-05A8-4094-92788B4EC6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E65A6C-FCD6-F7BB-811B-377C4ACF4F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372B1F-F794-6602-F21C-E3CEFD5013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672A8-463C-DC4F-AFA6-A1AD2243F641}" type="datetimeFigureOut">
              <a:rPr lang="en-US" smtClean="0"/>
              <a:t>2/16/26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F5CD54-1749-7D59-49AF-98A34A25B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71E1D2-F0BF-8F3F-5DBB-F470DCCF54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EBC13-3AC6-9344-BED3-2F9AF97E9B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960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BC780-83A0-AD9E-6589-062028E94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066320-2F09-A682-1901-F122D93DA5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CAF1F4-9AAF-1940-3F2C-9A58B0C10A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3FDBAD-C86C-13C4-09F8-7C82351538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672A8-463C-DC4F-AFA6-A1AD2243F641}" type="datetimeFigureOut">
              <a:rPr lang="en-US" smtClean="0"/>
              <a:t>2/16/26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4873C4-0B45-A270-24B9-FEB82CCF9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EE982F-B50C-A1B3-2531-0720E360D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EBC13-3AC6-9344-BED3-2F9AF97E9B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682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566F7-F077-0658-8987-4AC6DF3D3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4C0750-B768-CC92-4114-C49FEA2E65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615C2-D720-52C9-5590-E96276E641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672A8-463C-DC4F-AFA6-A1AD2243F641}" type="datetimeFigureOut">
              <a:rPr lang="en-US" smtClean="0"/>
              <a:t>2/16/26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283B75-D48E-59F0-5330-CD357CD87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95FCC-91CF-860F-15A8-E8D36AD90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EBC13-3AC6-9344-BED3-2F9AF97E9B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59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30A5C4-C4AF-6AC6-7F0C-669EDA84DB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E2AFE8-A1E1-C7CC-9CD0-41624A51A9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85578A-8209-8FC8-DE0A-2DEA31E0C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672A8-463C-DC4F-AFA6-A1AD2243F641}" type="datetimeFigureOut">
              <a:rPr lang="en-US" smtClean="0"/>
              <a:t>2/16/26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A27CCA-9305-AD83-24D5-25E97740E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29BBD1-C3AD-B67C-9CCE-45B3AAC67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EBC13-3AC6-9344-BED3-2F9AF97E9B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338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9747E8-C89E-3495-6BB4-2B4622881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7A2FBF-3BDE-E25C-E050-BE06777C6E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456F8-D7A1-A3D1-5127-6F0F83E4B2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4F672A8-463C-DC4F-AFA6-A1AD2243F641}" type="datetimeFigureOut">
              <a:rPr lang="en-US" smtClean="0"/>
              <a:t>2/16/26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E75990-FA16-9E5C-1D9B-E7EBC9138E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CD4D64-1121-FABA-626D-A42B861DC9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DEBC13-3AC6-9344-BED3-2F9AF97E9B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530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E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577FF9-3543-4875-815D-3D87BD8A2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294A87-E57A-DF41-63FF-7160112849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4815" y="798703"/>
            <a:ext cx="5221185" cy="3072015"/>
          </a:xfrm>
        </p:spPr>
        <p:txBody>
          <a:bodyPr anchor="b">
            <a:normAutofit/>
          </a:bodyPr>
          <a:lstStyle/>
          <a:p>
            <a:r>
              <a:rPr lang="en-GB" sz="4200" dirty="0"/>
              <a:t>Psychology in Health and Social Care</a:t>
            </a:r>
            <a:br>
              <a:rPr lang="en-GB" sz="4200" dirty="0"/>
            </a:br>
            <a:r>
              <a:rPr lang="en-GB" sz="4200" dirty="0"/>
              <a:t>Individual presentation</a:t>
            </a:r>
            <a:br>
              <a:rPr lang="en-GB" sz="4200" dirty="0"/>
            </a:br>
            <a:endParaRPr lang="en-US" sz="4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AADFC2-6FB3-0615-7A51-196EFECE2C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0148" y="3962792"/>
            <a:ext cx="5221185" cy="2102108"/>
          </a:xfrm>
        </p:spPr>
        <p:txBody>
          <a:bodyPr anchor="t">
            <a:normAutofit/>
          </a:bodyPr>
          <a:lstStyle/>
          <a:p>
            <a:br>
              <a:rPr lang="en-GB" sz="1700"/>
            </a:br>
            <a:r>
              <a:rPr lang="en-GB" sz="1700"/>
              <a:t>Module code: LCHS4010</a:t>
            </a:r>
          </a:p>
          <a:p>
            <a:r>
              <a:rPr lang="en-GB" sz="1700"/>
              <a:t>Lecture name: Dr Rizwan Nadim</a:t>
            </a:r>
            <a:br>
              <a:rPr lang="en-GB" sz="1700"/>
            </a:br>
            <a:r>
              <a:rPr lang="en-GB" sz="1700"/>
              <a:t>Student Name: Mihaela Valkova</a:t>
            </a:r>
            <a:br>
              <a:rPr lang="en-GB" sz="1700"/>
            </a:br>
            <a:r>
              <a:rPr lang="en-GB" sz="1700"/>
              <a:t>Student ID: 2243479</a:t>
            </a:r>
          </a:p>
          <a:p>
            <a:br>
              <a:rPr lang="en-GB" sz="1700"/>
            </a:br>
            <a:endParaRPr lang="en-US" sz="17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5569EEC-E12F-4856-B407-02B2813A4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F860788-3A6A-45A3-B3F1-06F159665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F1E3393-B852-4883-B778-ED3525112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9853D09-4205-4CC7-83EB-288E886AC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440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D040B79-3E73-4A31-840D-D6B9C9FDF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7511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56C6AE5-3F8B-42AC-9EA4-1B686A11E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50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FFAD68-B25E-2605-5C43-CA2DD4A665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6174" y="694459"/>
            <a:ext cx="3162300" cy="125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781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E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FB6EE-49AD-304D-4518-5413EA16E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7" y="365125"/>
            <a:ext cx="10728757" cy="1325563"/>
          </a:xfrm>
        </p:spPr>
        <p:txBody>
          <a:bodyPr>
            <a:normAutofit/>
          </a:bodyPr>
          <a:lstStyle/>
          <a:p>
            <a:r>
              <a:rPr lang="en-GB" dirty="0"/>
              <a:t>A Critical Application of Erikson’s Psychosocial Theory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FB5E22-BD6B-2EF6-A804-81E54FAF6F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557792"/>
            <a:ext cx="8811491" cy="823912"/>
          </a:xfrm>
        </p:spPr>
        <p:txBody>
          <a:bodyPr>
            <a:noAutofit/>
          </a:bodyPr>
          <a:lstStyle/>
          <a:p>
            <a:r>
              <a:rPr lang="en-GB" sz="2800" dirty="0"/>
              <a:t>Community Support Plan for Jenny (Age 16)</a:t>
            </a:r>
            <a:endParaRPr lang="en-US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57CF81-2A03-A0C7-224A-C1E70D694C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4301" y="2406593"/>
            <a:ext cx="11734799" cy="172206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Applying Erikson’s psychosocial lifespan theory to Jenny’s development</a:t>
            </a:r>
          </a:p>
          <a:p>
            <a:pPr lvl="1"/>
            <a:r>
              <a:rPr lang="en-GB" sz="1900" dirty="0"/>
              <a:t>800,000+ young carers in England &amp; Wales (ONS, 2022)</a:t>
            </a:r>
          </a:p>
          <a:p>
            <a:pPr lvl="1"/>
            <a:r>
              <a:rPr lang="en-GB" sz="1900" dirty="0"/>
              <a:t>Higher psychological distress among young carers (NHS Digital, 2023)</a:t>
            </a:r>
          </a:p>
          <a:p>
            <a:pPr lvl="1"/>
            <a:r>
              <a:rPr lang="en-GB" sz="1900" dirty="0"/>
              <a:t> Development analysed within structural and socio-economic context</a:t>
            </a:r>
          </a:p>
          <a:p>
            <a:pPr lvl="1"/>
            <a:r>
              <a:rPr lang="en-GB" sz="1900" dirty="0"/>
              <a:t>Integrates psychosocial, biological and social learning perspectives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B8450E-6777-9859-DB3D-4DD5A3CE3F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4301" y="3815022"/>
            <a:ext cx="5183188" cy="823912"/>
          </a:xfrm>
        </p:spPr>
        <p:txBody>
          <a:bodyPr>
            <a:normAutofit/>
          </a:bodyPr>
          <a:lstStyle/>
          <a:p>
            <a:r>
              <a:rPr lang="en-US" dirty="0"/>
              <a:t>Case Study </a:t>
            </a:r>
          </a:p>
        </p:txBody>
      </p:sp>
      <p:pic>
        <p:nvPicPr>
          <p:cNvPr id="8" name="Content Placeholder 7" descr="A close-up of a text&#10;&#10;AI-generated content may be incorrect.">
            <a:extLst>
              <a:ext uri="{FF2B5EF4-FFF2-40B4-BE49-F238E27FC236}">
                <a16:creationId xmlns:a16="http://schemas.microsoft.com/office/drawing/2014/main" id="{028EDD86-341A-C0F5-E131-C6C09117DB9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594301" y="4638934"/>
            <a:ext cx="7441335" cy="2000020"/>
          </a:xfrm>
        </p:spPr>
      </p:pic>
    </p:spTree>
    <p:extLst>
      <p:ext uri="{BB962C8B-B14F-4D97-AF65-F5344CB8AC3E}">
        <p14:creationId xmlns:p14="http://schemas.microsoft.com/office/powerpoint/2010/main" val="3551139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E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AD6DB-BAEA-8980-D580-2CE49C27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Erikson’s Psychosocial Theory: Lifespan Structure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DD949-A01B-773E-F9B0-AF847E6278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Eight psychosocial stages across the lifespan </a:t>
            </a:r>
          </a:p>
          <a:p>
            <a:pPr marL="0" indent="0">
              <a:buNone/>
            </a:pPr>
            <a:r>
              <a:rPr lang="en-GB" sz="1800" dirty="0"/>
              <a:t>       • Each stage defined by a developmental tension (e.g., trust vs mistrust)</a:t>
            </a:r>
          </a:p>
          <a:p>
            <a:pPr marL="457200" lvl="1" indent="0">
              <a:buNone/>
            </a:pPr>
            <a:r>
              <a:rPr lang="en-GB" sz="1800" dirty="0"/>
              <a:t>• Identity formed through interaction between individual and society</a:t>
            </a:r>
          </a:p>
          <a:p>
            <a:pPr marL="457200" lvl="1" indent="0">
              <a:buNone/>
            </a:pPr>
            <a:r>
              <a:rPr lang="en-GB" sz="1800" dirty="0"/>
              <a:t>• Earlier stage resolutions influence later development</a:t>
            </a:r>
          </a:p>
          <a:p>
            <a:pPr marL="457200" lvl="1" indent="0">
              <a:buNone/>
            </a:pPr>
            <a:r>
              <a:rPr lang="en-GB" sz="1800" dirty="0"/>
              <a:t>• Best understood as a heuristic model rather than deterministic sequence</a:t>
            </a:r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5" name="Picture 4" descr="A diagram of stages of social development&#10;&#10;AI-generated content may be incorrect.">
            <a:extLst>
              <a:ext uri="{FF2B5EF4-FFF2-40B4-BE49-F238E27FC236}">
                <a16:creationId xmlns:a16="http://schemas.microsoft.com/office/drawing/2014/main" id="{226B74BC-1364-A348-E763-745BE7CCF1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1235" y="1948749"/>
            <a:ext cx="5454941" cy="3641172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4E8411-F70E-68C7-51CB-E0510EA12B27}"/>
              </a:ext>
            </a:extLst>
          </p:cNvPr>
          <p:cNvSpPr txBox="1"/>
          <p:nvPr/>
        </p:nvSpPr>
        <p:spPr>
          <a:xfrm>
            <a:off x="9427081" y="5683200"/>
            <a:ext cx="413951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Author: Joshua Seong/ Very Well 2025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AD673F-FC70-2FE5-55AF-16F140C81B26}"/>
              </a:ext>
            </a:extLst>
          </p:cNvPr>
          <p:cNvSpPr txBox="1"/>
          <p:nvPr/>
        </p:nvSpPr>
        <p:spPr>
          <a:xfrm>
            <a:off x="3810213" y="5169555"/>
            <a:ext cx="68456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(Erikson, 1950; 1963)</a:t>
            </a:r>
          </a:p>
        </p:txBody>
      </p:sp>
    </p:spTree>
    <p:extLst>
      <p:ext uri="{BB962C8B-B14F-4D97-AF65-F5344CB8AC3E}">
        <p14:creationId xmlns:p14="http://schemas.microsoft.com/office/powerpoint/2010/main" val="489822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E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0F1D6A-E7F4-1B37-CB2E-39991C8F4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 sz="4100" dirty="0"/>
              <a:t>Trust vs Mistrust: Early Relational Foundations</a:t>
            </a:r>
            <a:endParaRPr lang="en-US" sz="4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C2C95-277A-9184-59B8-44675A2E7F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Father’s death and maternal low mood altered early environment</a:t>
            </a:r>
          </a:p>
          <a:p>
            <a:pPr marL="457200" lvl="1" indent="0">
              <a:buNone/>
            </a:pPr>
            <a:r>
              <a:rPr lang="en-GB" sz="2000" dirty="0"/>
              <a:t>• Trust shapes expectations of safety and stress regulation</a:t>
            </a:r>
          </a:p>
          <a:p>
            <a:pPr marL="457200" lvl="1" indent="0">
              <a:buNone/>
            </a:pPr>
            <a:r>
              <a:rPr lang="en-GB" sz="2000" dirty="0"/>
              <a:t>• Maternal mental health influences caregiver responsiveness (PHE, 2021)</a:t>
            </a:r>
          </a:p>
          <a:p>
            <a:pPr marL="457200" lvl="1" indent="0">
              <a:buNone/>
            </a:pPr>
            <a:r>
              <a:rPr lang="en-GB" sz="2000" dirty="0"/>
              <a:t>• Relational plasticity allows later adaptation (Groh et al., 2020)</a:t>
            </a:r>
          </a:p>
          <a:p>
            <a:pPr marL="457200" lvl="1" indent="0">
              <a:buNone/>
            </a:pPr>
            <a:r>
              <a:rPr lang="en-GB" sz="2000" dirty="0"/>
              <a:t>• Possible development of adaptive vigilance rather than mistrust</a:t>
            </a:r>
          </a:p>
          <a:p>
            <a:endParaRPr lang="en-US" sz="1700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 descr="A person holding a baby&#10;&#10;AI-generated content may be incorrect.">
            <a:extLst>
              <a:ext uri="{FF2B5EF4-FFF2-40B4-BE49-F238E27FC236}">
                <a16:creationId xmlns:a16="http://schemas.microsoft.com/office/drawing/2014/main" id="{8C8D0E6D-F014-9384-9961-FE9264CCF7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154" r="-3" b="21649"/>
          <a:stretch>
            <a:fillRect/>
          </a:stretch>
        </p:blipFill>
        <p:spPr>
          <a:xfrm>
            <a:off x="7871470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24" name="Arc 2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baby crying in a blanket&#10;&#10;AI-generated content may be incorrect.">
            <a:extLst>
              <a:ext uri="{FF2B5EF4-FFF2-40B4-BE49-F238E27FC236}">
                <a16:creationId xmlns:a16="http://schemas.microsoft.com/office/drawing/2014/main" id="{14ACA47D-0B5E-54BA-EBAC-3951BDDB701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814" r="4" b="29942"/>
          <a:stretch>
            <a:fillRect/>
          </a:stretch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A244C33-06A7-12ED-F071-7F1E7BD56C91}"/>
              </a:ext>
            </a:extLst>
          </p:cNvPr>
          <p:cNvSpPr/>
          <p:nvPr/>
        </p:nvSpPr>
        <p:spPr>
          <a:xfrm>
            <a:off x="6465917" y="2668974"/>
            <a:ext cx="516077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Can I trust the world?</a:t>
            </a:r>
          </a:p>
        </p:txBody>
      </p:sp>
      <p:sp>
        <p:nvSpPr>
          <p:cNvPr id="17" name="Cloud Callout 16">
            <a:extLst>
              <a:ext uri="{FF2B5EF4-FFF2-40B4-BE49-F238E27FC236}">
                <a16:creationId xmlns:a16="http://schemas.microsoft.com/office/drawing/2014/main" id="{0211BD24-162E-2316-72A7-3B9D9F30530D}"/>
              </a:ext>
            </a:extLst>
          </p:cNvPr>
          <p:cNvSpPr/>
          <p:nvPr/>
        </p:nvSpPr>
        <p:spPr>
          <a:xfrm>
            <a:off x="6096000" y="2345272"/>
            <a:ext cx="5925611" cy="1581712"/>
          </a:xfrm>
          <a:prstGeom prst="cloudCallout">
            <a:avLst/>
          </a:prstGeom>
          <a:noFill/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955D2C9-6934-98BF-F781-16D4608F52D2}"/>
              </a:ext>
            </a:extLst>
          </p:cNvPr>
          <p:cNvSpPr txBox="1"/>
          <p:nvPr/>
        </p:nvSpPr>
        <p:spPr>
          <a:xfrm>
            <a:off x="6677243" y="6227689"/>
            <a:ext cx="20372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Author’s own photograph 2024</a:t>
            </a:r>
          </a:p>
        </p:txBody>
      </p:sp>
    </p:spTree>
    <p:extLst>
      <p:ext uri="{BB962C8B-B14F-4D97-AF65-F5344CB8AC3E}">
        <p14:creationId xmlns:p14="http://schemas.microsoft.com/office/powerpoint/2010/main" val="3693666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E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C5278130-DFE0-457B-8698-88DF6901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F99531B-1681-4D6E-BECB-18325B33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908E8DC-1025-4FCC-873D-DC5C2ADEF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699899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533033-D2DB-FA5A-65C6-5A40A81F3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9" y="540167"/>
            <a:ext cx="4274607" cy="2135867"/>
          </a:xfrm>
        </p:spPr>
        <p:txBody>
          <a:bodyPr anchor="b">
            <a:normAutofit/>
          </a:bodyPr>
          <a:lstStyle/>
          <a:p>
            <a:r>
              <a:rPr lang="en-GB" sz="4100" dirty="0"/>
              <a:t>Industry vs Inferiority: Five Years of Caregiving</a:t>
            </a:r>
            <a:endParaRPr lang="en-US" sz="4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26AC4-60DC-31CA-B363-DCCEF14DF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899" y="2880452"/>
            <a:ext cx="4274607" cy="3095445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dirty="0"/>
              <a:t>Stage centred on competence and peer comparison</a:t>
            </a:r>
          </a:p>
          <a:p>
            <a:pPr lvl="1"/>
            <a:r>
              <a:rPr lang="en-GB" sz="2000" dirty="0"/>
              <a:t> Care responsibilities may reduce normative academic engagement</a:t>
            </a:r>
          </a:p>
          <a:p>
            <a:pPr lvl="1"/>
            <a:r>
              <a:rPr lang="en-GB" sz="2000" dirty="0"/>
              <a:t>Evidence of academic strain among young carers (Brimblecombe et al., 2022)</a:t>
            </a:r>
          </a:p>
          <a:p>
            <a:pPr lvl="1"/>
            <a:r>
              <a:rPr lang="en-GB" sz="2000" dirty="0"/>
              <a:t> Also evidence of maturity and resilience</a:t>
            </a:r>
          </a:p>
          <a:p>
            <a:pPr lvl="1"/>
            <a:r>
              <a:rPr lang="en-GB" sz="2000" dirty="0"/>
              <a:t>Industry potentially resolved through adaptive competence under constraint</a:t>
            </a:r>
          </a:p>
          <a:p>
            <a:endParaRPr lang="en-US" sz="1500" dirty="0"/>
          </a:p>
        </p:txBody>
      </p:sp>
      <p:pic>
        <p:nvPicPr>
          <p:cNvPr id="7" name="Picture 6" descr="A person standing in a room&#10;&#10;AI-generated content may be incorrect.">
            <a:extLst>
              <a:ext uri="{FF2B5EF4-FFF2-40B4-BE49-F238E27FC236}">
                <a16:creationId xmlns:a16="http://schemas.microsoft.com/office/drawing/2014/main" id="{DACC54FD-65F6-4C60-9A88-F3440322CF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730"/>
          <a:stretch>
            <a:fillRect/>
          </a:stretch>
        </p:blipFill>
        <p:spPr>
          <a:xfrm>
            <a:off x="5211495" y="699899"/>
            <a:ext cx="3211333" cy="5445836"/>
          </a:xfrm>
          <a:prstGeom prst="rect">
            <a:avLst/>
          </a:prstGeom>
        </p:spPr>
      </p:pic>
      <p:pic>
        <p:nvPicPr>
          <p:cNvPr id="5" name="Picture 4" descr="A group of people looking at a projector screen&#10;&#10;AI-generated content may be incorrect.">
            <a:extLst>
              <a:ext uri="{FF2B5EF4-FFF2-40B4-BE49-F238E27FC236}">
                <a16:creationId xmlns:a16="http://schemas.microsoft.com/office/drawing/2014/main" id="{9FB2BD63-225C-6764-853F-AD6EBC4C50A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780" r="30378" b="-2"/>
          <a:stretch>
            <a:fillRect/>
          </a:stretch>
        </p:blipFill>
        <p:spPr>
          <a:xfrm>
            <a:off x="8557768" y="697398"/>
            <a:ext cx="3211333" cy="5445836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085D7B9-E066-4923-8CB7-294BF3062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9B57D9A5-B0E6-43E8-854F-D4931B715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47856" y="706072"/>
            <a:ext cx="445586" cy="5445849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25443840-A796-4C43-8DC1-1B738EFEC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632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E12C3C82-7D58-5C2D-1AC1-91B15D340D3C}"/>
              </a:ext>
            </a:extLst>
          </p:cNvPr>
          <p:cNvSpPr/>
          <p:nvPr/>
        </p:nvSpPr>
        <p:spPr>
          <a:xfrm rot="21293646">
            <a:off x="8977745" y="4428174"/>
            <a:ext cx="858982" cy="462481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F3BA615-C5EF-A137-4EA6-FEDFC777AE93}"/>
              </a:ext>
            </a:extLst>
          </p:cNvPr>
          <p:cNvSpPr/>
          <p:nvPr/>
        </p:nvSpPr>
        <p:spPr>
          <a:xfrm>
            <a:off x="6224420" y="2676034"/>
            <a:ext cx="466076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How can I be good?</a:t>
            </a:r>
          </a:p>
          <a:p>
            <a:pPr algn="ctr"/>
            <a:r>
              <a:rPr lang="en-GB" sz="4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Am I capable?</a:t>
            </a:r>
            <a:endParaRPr lang="en-GB" sz="4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03E587B-E0AF-6327-5E03-26BEF17C8691}"/>
              </a:ext>
            </a:extLst>
          </p:cNvPr>
          <p:cNvSpPr txBox="1"/>
          <p:nvPr/>
        </p:nvSpPr>
        <p:spPr>
          <a:xfrm>
            <a:off x="8814955" y="6200551"/>
            <a:ext cx="61029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Author’s own photograph 2025</a:t>
            </a:r>
          </a:p>
        </p:txBody>
      </p:sp>
    </p:spTree>
    <p:extLst>
      <p:ext uri="{BB962C8B-B14F-4D97-AF65-F5344CB8AC3E}">
        <p14:creationId xmlns:p14="http://schemas.microsoft.com/office/powerpoint/2010/main" val="3870809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E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50DF6B93-F3AC-40E0-8651-89582E5E8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8027539-FDC1-4BD7-ABD3-2C9688465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153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8746EFA5-E6C7-4867-8011-E729148E8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799" y="685800"/>
            <a:ext cx="6742953" cy="5486400"/>
          </a:xfrm>
          <a:prstGeom prst="rect">
            <a:avLst/>
          </a:pr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0503D1-A960-B0AB-D367-87748F89F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5799" y="1158949"/>
            <a:ext cx="5461225" cy="1118087"/>
          </a:xfrm>
        </p:spPr>
        <p:txBody>
          <a:bodyPr anchor="b">
            <a:normAutofit/>
          </a:bodyPr>
          <a:lstStyle/>
          <a:p>
            <a:pPr algn="ctr"/>
            <a:r>
              <a:rPr lang="en-GB" sz="3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Identity vs Role Confusion: Current Developmental Task</a:t>
            </a:r>
            <a:endParaRPr lang="en-US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E93E8-68C1-2083-1D29-5C806E562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5799" y="2563907"/>
            <a:ext cx="5461225" cy="2976191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9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Adolescence requires exploration of roles and autonomy</a:t>
            </a:r>
          </a:p>
          <a:p>
            <a:pPr lvl="1"/>
            <a:r>
              <a:rPr lang="en-GB" sz="19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Caregiving may narrow identity experimentation</a:t>
            </a:r>
          </a:p>
          <a:p>
            <a:pPr lvl="1"/>
            <a:r>
              <a:rPr lang="en-GB" sz="19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Risk of identity foreclosure under structural constraint</a:t>
            </a:r>
          </a:p>
          <a:p>
            <a:pPr lvl="1"/>
            <a:r>
              <a:rPr lang="en-GB" sz="19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Identity shaped by contextual opportunity (Crocetti, 2022)</a:t>
            </a:r>
          </a:p>
          <a:p>
            <a:pPr lvl="1"/>
            <a:r>
              <a:rPr lang="en-GB" sz="19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Erikson’s ‘crisis’ mediated by socio-economic realities</a:t>
            </a:r>
          </a:p>
          <a:p>
            <a:endParaRPr lang="en-US" sz="19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7" name="Picture 6" descr="A person holding a baby and standing in a parking lot&#10;&#10;AI-generated content may be incorrect.">
            <a:extLst>
              <a:ext uri="{FF2B5EF4-FFF2-40B4-BE49-F238E27FC236}">
                <a16:creationId xmlns:a16="http://schemas.microsoft.com/office/drawing/2014/main" id="{A0DA84FC-F70B-4C31-00A6-5D3A498B9B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647" b="29954"/>
          <a:stretch>
            <a:fillRect/>
          </a:stretch>
        </p:blipFill>
        <p:spPr>
          <a:xfrm>
            <a:off x="8475133" y="216680"/>
            <a:ext cx="3467485" cy="3079816"/>
          </a:xfrm>
          <a:prstGeom prst="rect">
            <a:avLst/>
          </a:prstGeom>
        </p:spPr>
      </p:pic>
      <p:pic>
        <p:nvPicPr>
          <p:cNvPr id="5" name="Picture 4" descr="A person in a dress and boots&#10;&#10;AI-generated content may be incorrect.">
            <a:extLst>
              <a:ext uri="{FF2B5EF4-FFF2-40B4-BE49-F238E27FC236}">
                <a16:creationId xmlns:a16="http://schemas.microsoft.com/office/drawing/2014/main" id="{87E8DA39-36FF-F93F-C011-C546C539026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" b="38491"/>
          <a:stretch>
            <a:fillRect/>
          </a:stretch>
        </p:blipFill>
        <p:spPr>
          <a:xfrm>
            <a:off x="8475133" y="3365510"/>
            <a:ext cx="3610156" cy="320653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50D523C-C18F-B0DE-7CD7-38891669933B}"/>
              </a:ext>
            </a:extLst>
          </p:cNvPr>
          <p:cNvSpPr/>
          <p:nvPr/>
        </p:nvSpPr>
        <p:spPr>
          <a:xfrm>
            <a:off x="6599579" y="2613871"/>
            <a:ext cx="3763851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Who am I?</a:t>
            </a:r>
          </a:p>
          <a:p>
            <a:pPr algn="ctr"/>
            <a:r>
              <a:rPr lang="en-GB" sz="4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What is my role</a:t>
            </a:r>
          </a:p>
          <a:p>
            <a:pPr algn="ctr"/>
            <a:r>
              <a:rPr lang="en-GB" sz="4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in society?</a:t>
            </a:r>
            <a:endParaRPr lang="en-GB" sz="4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3E0F64-18B4-B25C-2600-B02B5E94762A}"/>
              </a:ext>
            </a:extLst>
          </p:cNvPr>
          <p:cNvSpPr txBox="1"/>
          <p:nvPr/>
        </p:nvSpPr>
        <p:spPr>
          <a:xfrm>
            <a:off x="9037289" y="653035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Author’s own photograph 2026</a:t>
            </a:r>
          </a:p>
        </p:txBody>
      </p:sp>
    </p:spTree>
    <p:extLst>
      <p:ext uri="{BB962C8B-B14F-4D97-AF65-F5344CB8AC3E}">
        <p14:creationId xmlns:p14="http://schemas.microsoft.com/office/powerpoint/2010/main" val="1053881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E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94842B0-684D-44CC-B4BC-D13331CFD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A545F7-F21E-1BC9-C6D0-D67BB680B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4600" dirty="0"/>
              <a:t>Biopsychosocial Integration: Nature and Nurture</a:t>
            </a:r>
            <a:endParaRPr lang="en-US" sz="4600" dirty="0"/>
          </a:p>
        </p:txBody>
      </p:sp>
      <p:sp>
        <p:nvSpPr>
          <p:cNvPr id="31" name="sketch line">
            <a:extLst>
              <a:ext uri="{FF2B5EF4-FFF2-40B4-BE49-F238E27FC236}">
                <a16:creationId xmlns:a16="http://schemas.microsoft.com/office/drawing/2014/main" id="{4C2A3DC3-F495-4B99-9FF3-3FB30D632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73C9B-24A4-A56F-C653-0CD61F2B9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Ongoing prefrontal cortex maturation in adolescence (Casey et al., 2023)</a:t>
            </a:r>
          </a:p>
          <a:p>
            <a:pPr lvl="1"/>
            <a:r>
              <a:rPr lang="en-GB" sz="2200" dirty="0"/>
              <a:t> Chronic stress affects neural regulation systems (McEwen &amp; Morrison, 2020)</a:t>
            </a:r>
          </a:p>
          <a:p>
            <a:pPr lvl="1"/>
            <a:r>
              <a:rPr lang="en-GB" sz="2200" dirty="0"/>
              <a:t> Environmental pressures: bereavement, caregiving burden, isolation</a:t>
            </a:r>
          </a:p>
          <a:p>
            <a:pPr lvl="1"/>
            <a:r>
              <a:rPr lang="en-GB" sz="2200" dirty="0"/>
              <a:t> Development reflects interaction of biological and social determinants</a:t>
            </a:r>
          </a:p>
          <a:p>
            <a:endParaRPr lang="en-US" sz="2200" dirty="0"/>
          </a:p>
        </p:txBody>
      </p:sp>
      <p:pic>
        <p:nvPicPr>
          <p:cNvPr id="7" name="Picture 6" descr="A child sitting on a couch with a pile of books&#10;&#10;AI-generated content may be incorrect.">
            <a:extLst>
              <a:ext uri="{FF2B5EF4-FFF2-40B4-BE49-F238E27FC236}">
                <a16:creationId xmlns:a16="http://schemas.microsoft.com/office/drawing/2014/main" id="{9AC428ED-E66C-5C31-55F0-E63633193D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3" b="16122"/>
          <a:stretch>
            <a:fillRect/>
          </a:stretch>
        </p:blipFill>
        <p:spPr>
          <a:xfrm>
            <a:off x="8156454" y="-7"/>
            <a:ext cx="4035547" cy="4178808"/>
          </a:xfrm>
          <a:custGeom>
            <a:avLst/>
            <a:gdLst/>
            <a:ahLst/>
            <a:cxnLst/>
            <a:rect l="l" t="t" r="r" b="b"/>
            <a:pathLst>
              <a:path w="4035547" h="4178808">
                <a:moveTo>
                  <a:pt x="14988" y="0"/>
                </a:moveTo>
                <a:lnTo>
                  <a:pt x="4035547" y="0"/>
                </a:lnTo>
                <a:lnTo>
                  <a:pt x="4035547" y="4161794"/>
                </a:lnTo>
                <a:lnTo>
                  <a:pt x="3918602" y="4164199"/>
                </a:lnTo>
                <a:cubicBezTo>
                  <a:pt x="3673497" y="4178956"/>
                  <a:pt x="3428120" y="4172295"/>
                  <a:pt x="3183014" y="4175560"/>
                </a:cubicBezTo>
                <a:cubicBezTo>
                  <a:pt x="2855121" y="4180001"/>
                  <a:pt x="2527499" y="4168639"/>
                  <a:pt x="2199742" y="4167595"/>
                </a:cubicBezTo>
                <a:cubicBezTo>
                  <a:pt x="2132562" y="4167334"/>
                  <a:pt x="2065110" y="4170729"/>
                  <a:pt x="1998202" y="4175952"/>
                </a:cubicBezTo>
                <a:cubicBezTo>
                  <a:pt x="1905507" y="4183005"/>
                  <a:pt x="1814033" y="4174124"/>
                  <a:pt x="1722153" y="4165766"/>
                </a:cubicBezTo>
                <a:cubicBezTo>
                  <a:pt x="1611407" y="4155711"/>
                  <a:pt x="1500933" y="4164591"/>
                  <a:pt x="1390867" y="4176214"/>
                </a:cubicBezTo>
                <a:lnTo>
                  <a:pt x="1348076" y="4178808"/>
                </a:lnTo>
                <a:lnTo>
                  <a:pt x="597587" y="4178808"/>
                </a:lnTo>
                <a:lnTo>
                  <a:pt x="507890" y="4175773"/>
                </a:lnTo>
                <a:cubicBezTo>
                  <a:pt x="403218" y="4174810"/>
                  <a:pt x="298546" y="4175691"/>
                  <a:pt x="193840" y="4176214"/>
                </a:cubicBezTo>
                <a:lnTo>
                  <a:pt x="2757" y="4175742"/>
                </a:lnTo>
                <a:lnTo>
                  <a:pt x="2810" y="4034870"/>
                </a:lnTo>
                <a:cubicBezTo>
                  <a:pt x="5629" y="3979851"/>
                  <a:pt x="10539" y="3924896"/>
                  <a:pt x="15416" y="3870068"/>
                </a:cubicBezTo>
                <a:cubicBezTo>
                  <a:pt x="23018" y="3799731"/>
                  <a:pt x="25045" y="3728899"/>
                  <a:pt x="21498" y="3658244"/>
                </a:cubicBezTo>
                <a:cubicBezTo>
                  <a:pt x="17063" y="3602147"/>
                  <a:pt x="10095" y="3546050"/>
                  <a:pt x="8828" y="3489953"/>
                </a:cubicBezTo>
                <a:cubicBezTo>
                  <a:pt x="6548" y="3389688"/>
                  <a:pt x="7434" y="3289424"/>
                  <a:pt x="13262" y="3189160"/>
                </a:cubicBezTo>
                <a:cubicBezTo>
                  <a:pt x="16176" y="3138901"/>
                  <a:pt x="20864" y="3089150"/>
                  <a:pt x="22891" y="3038510"/>
                </a:cubicBezTo>
                <a:cubicBezTo>
                  <a:pt x="24918" y="2987870"/>
                  <a:pt x="28973" y="2936723"/>
                  <a:pt x="17444" y="2887098"/>
                </a:cubicBezTo>
                <a:cubicBezTo>
                  <a:pt x="-2068" y="2802699"/>
                  <a:pt x="12249" y="2718680"/>
                  <a:pt x="16430" y="2634534"/>
                </a:cubicBezTo>
                <a:cubicBezTo>
                  <a:pt x="18964" y="2582244"/>
                  <a:pt x="34168" y="2528685"/>
                  <a:pt x="20738" y="2477919"/>
                </a:cubicBezTo>
                <a:cubicBezTo>
                  <a:pt x="-421" y="2398342"/>
                  <a:pt x="13389" y="2320415"/>
                  <a:pt x="20738" y="2242107"/>
                </a:cubicBezTo>
                <a:cubicBezTo>
                  <a:pt x="29213" y="2168001"/>
                  <a:pt x="27718" y="2093082"/>
                  <a:pt x="16303" y="2019369"/>
                </a:cubicBezTo>
                <a:cubicBezTo>
                  <a:pt x="1986" y="1946239"/>
                  <a:pt x="1986" y="1871028"/>
                  <a:pt x="16303" y="1797899"/>
                </a:cubicBezTo>
                <a:cubicBezTo>
                  <a:pt x="28162" y="1737537"/>
                  <a:pt x="29530" y="1675589"/>
                  <a:pt x="20357" y="1614758"/>
                </a:cubicBezTo>
                <a:cubicBezTo>
                  <a:pt x="14149" y="1571226"/>
                  <a:pt x="3000" y="1527947"/>
                  <a:pt x="1480" y="1484415"/>
                </a:cubicBezTo>
                <a:cubicBezTo>
                  <a:pt x="-1662" y="1393377"/>
                  <a:pt x="200" y="1302238"/>
                  <a:pt x="7055" y="1211417"/>
                </a:cubicBezTo>
                <a:cubicBezTo>
                  <a:pt x="15036" y="1107980"/>
                  <a:pt x="30366" y="1004923"/>
                  <a:pt x="19724" y="900725"/>
                </a:cubicBezTo>
                <a:cubicBezTo>
                  <a:pt x="16050" y="864934"/>
                  <a:pt x="8575" y="829270"/>
                  <a:pt x="7815" y="793353"/>
                </a:cubicBezTo>
                <a:cubicBezTo>
                  <a:pt x="6168" y="726087"/>
                  <a:pt x="5407" y="659710"/>
                  <a:pt x="9208" y="590286"/>
                </a:cubicBezTo>
                <a:cubicBezTo>
                  <a:pt x="13009" y="520863"/>
                  <a:pt x="27452" y="450424"/>
                  <a:pt x="17697" y="382270"/>
                </a:cubicBezTo>
                <a:cubicBezTo>
                  <a:pt x="7941" y="314115"/>
                  <a:pt x="14276" y="247103"/>
                  <a:pt x="20611" y="180218"/>
                </a:cubicBezTo>
                <a:cubicBezTo>
                  <a:pt x="23652" y="148426"/>
                  <a:pt x="25711" y="116982"/>
                  <a:pt x="25156" y="85665"/>
                </a:cubicBezTo>
                <a:close/>
              </a:path>
            </a:pathLst>
          </a:custGeom>
        </p:spPr>
      </p:pic>
      <p:pic>
        <p:nvPicPr>
          <p:cNvPr id="5" name="Picture 4" descr="A ultrasound of a fetus&#10;&#10;AI-generated content may be incorrect.">
            <a:extLst>
              <a:ext uri="{FF2B5EF4-FFF2-40B4-BE49-F238E27FC236}">
                <a16:creationId xmlns:a16="http://schemas.microsoft.com/office/drawing/2014/main" id="{64CE51AB-1F67-4D30-1A33-208C49AE27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560" r="-1" b="-1"/>
          <a:stretch>
            <a:fillRect/>
          </a:stretch>
        </p:blipFill>
        <p:spPr>
          <a:xfrm>
            <a:off x="8144356" y="4267201"/>
            <a:ext cx="4047645" cy="2590808"/>
          </a:xfrm>
          <a:custGeom>
            <a:avLst/>
            <a:gdLst/>
            <a:ahLst/>
            <a:cxnLst/>
            <a:rect l="l" t="t" r="r" b="b"/>
            <a:pathLst>
              <a:path w="4047645" h="2495811">
                <a:moveTo>
                  <a:pt x="2441891" y="4"/>
                </a:moveTo>
                <a:cubicBezTo>
                  <a:pt x="2489381" y="-78"/>
                  <a:pt x="2536882" y="1163"/>
                  <a:pt x="2584383" y="4428"/>
                </a:cubicBezTo>
                <a:cubicBezTo>
                  <a:pt x="2744314" y="17813"/>
                  <a:pt x="2904989" y="21079"/>
                  <a:pt x="3065367" y="14222"/>
                </a:cubicBezTo>
                <a:cubicBezTo>
                  <a:pt x="3194244" y="5694"/>
                  <a:pt x="3323514" y="4206"/>
                  <a:pt x="3452568" y="9782"/>
                </a:cubicBezTo>
                <a:cubicBezTo>
                  <a:pt x="3572813" y="16442"/>
                  <a:pt x="3693059" y="23233"/>
                  <a:pt x="3813712" y="19315"/>
                </a:cubicBezTo>
                <a:cubicBezTo>
                  <a:pt x="3861755" y="17748"/>
                  <a:pt x="3909121" y="15789"/>
                  <a:pt x="3956758" y="13177"/>
                </a:cubicBezTo>
                <a:lnTo>
                  <a:pt x="4047645" y="9696"/>
                </a:lnTo>
                <a:lnTo>
                  <a:pt x="4047645" y="2495811"/>
                </a:lnTo>
                <a:lnTo>
                  <a:pt x="28177" y="2495811"/>
                </a:lnTo>
                <a:lnTo>
                  <a:pt x="28782" y="2485852"/>
                </a:lnTo>
                <a:cubicBezTo>
                  <a:pt x="31911" y="2365446"/>
                  <a:pt x="35027" y="2245002"/>
                  <a:pt x="38157" y="2124521"/>
                </a:cubicBezTo>
                <a:cubicBezTo>
                  <a:pt x="38284" y="2119444"/>
                  <a:pt x="39171" y="2114494"/>
                  <a:pt x="39171" y="2109417"/>
                </a:cubicBezTo>
                <a:cubicBezTo>
                  <a:pt x="48166" y="1995573"/>
                  <a:pt x="53107" y="1881729"/>
                  <a:pt x="18899" y="1770550"/>
                </a:cubicBezTo>
                <a:cubicBezTo>
                  <a:pt x="15871" y="1760104"/>
                  <a:pt x="14262" y="1749304"/>
                  <a:pt x="14084" y="1738440"/>
                </a:cubicBezTo>
                <a:cubicBezTo>
                  <a:pt x="12413" y="1641514"/>
                  <a:pt x="16644" y="1544587"/>
                  <a:pt x="26754" y="1448181"/>
                </a:cubicBezTo>
                <a:cubicBezTo>
                  <a:pt x="31949" y="1389038"/>
                  <a:pt x="26754" y="1329006"/>
                  <a:pt x="43478" y="1270498"/>
                </a:cubicBezTo>
                <a:cubicBezTo>
                  <a:pt x="50864" y="1241421"/>
                  <a:pt x="55109" y="1211634"/>
                  <a:pt x="56147" y="1181656"/>
                </a:cubicBezTo>
                <a:cubicBezTo>
                  <a:pt x="59948" y="1109060"/>
                  <a:pt x="38537" y="1040779"/>
                  <a:pt x="18139" y="972244"/>
                </a:cubicBezTo>
                <a:cubicBezTo>
                  <a:pt x="7370" y="935945"/>
                  <a:pt x="-5426" y="898886"/>
                  <a:pt x="2429" y="860811"/>
                </a:cubicBezTo>
                <a:cubicBezTo>
                  <a:pt x="16707" y="802251"/>
                  <a:pt x="24854" y="742359"/>
                  <a:pt x="26754" y="682112"/>
                </a:cubicBezTo>
                <a:cubicBezTo>
                  <a:pt x="26754" y="639468"/>
                  <a:pt x="16365" y="597712"/>
                  <a:pt x="20039" y="555195"/>
                </a:cubicBezTo>
                <a:cubicBezTo>
                  <a:pt x="28211" y="472712"/>
                  <a:pt x="30238" y="389734"/>
                  <a:pt x="26121" y="306946"/>
                </a:cubicBezTo>
                <a:cubicBezTo>
                  <a:pt x="26095" y="273846"/>
                  <a:pt x="29846" y="240848"/>
                  <a:pt x="37270" y="208585"/>
                </a:cubicBezTo>
                <a:cubicBezTo>
                  <a:pt x="46506" y="151651"/>
                  <a:pt x="48419" y="93777"/>
                  <a:pt x="42971" y="36360"/>
                </a:cubicBezTo>
                <a:lnTo>
                  <a:pt x="38853" y="8429"/>
                </a:lnTo>
                <a:lnTo>
                  <a:pt x="56649" y="7824"/>
                </a:lnTo>
                <a:cubicBezTo>
                  <a:pt x="210497" y="-156"/>
                  <a:pt x="364754" y="3162"/>
                  <a:pt x="518087" y="17748"/>
                </a:cubicBezTo>
                <a:cubicBezTo>
                  <a:pt x="626567" y="25440"/>
                  <a:pt x="735534" y="24213"/>
                  <a:pt x="843809" y="14092"/>
                </a:cubicBezTo>
                <a:cubicBezTo>
                  <a:pt x="1042499" y="-1711"/>
                  <a:pt x="1240782" y="10958"/>
                  <a:pt x="1439065" y="21666"/>
                </a:cubicBezTo>
                <a:cubicBezTo>
                  <a:pt x="1631105" y="32113"/>
                  <a:pt x="1823010" y="24408"/>
                  <a:pt x="2015050" y="17487"/>
                </a:cubicBezTo>
                <a:cubicBezTo>
                  <a:pt x="2157045" y="12394"/>
                  <a:pt x="2299420" y="249"/>
                  <a:pt x="2441891" y="4"/>
                </a:cubicBezTo>
                <a:close/>
              </a:path>
            </a:pathLst>
          </a:cu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2D35846-DE62-5014-8EF0-EB5917304DA2}"/>
              </a:ext>
            </a:extLst>
          </p:cNvPr>
          <p:cNvSpPr/>
          <p:nvPr/>
        </p:nvSpPr>
        <p:spPr>
          <a:xfrm>
            <a:off x="10271500" y="3253505"/>
            <a:ext cx="2096087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Nurture </a:t>
            </a:r>
          </a:p>
          <a:p>
            <a:pPr algn="ctr"/>
            <a:r>
              <a:rPr lang="en-GB" sz="4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vs </a:t>
            </a:r>
          </a:p>
          <a:p>
            <a:pPr algn="ctr"/>
            <a:r>
              <a:rPr lang="en-GB" sz="40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Nature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86E0CB0-B6C3-2D45-CDB7-2353AC0D3EC7}"/>
              </a:ext>
            </a:extLst>
          </p:cNvPr>
          <p:cNvSpPr txBox="1"/>
          <p:nvPr/>
        </p:nvSpPr>
        <p:spPr>
          <a:xfrm>
            <a:off x="5063427" y="6396339"/>
            <a:ext cx="61860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Author’s own photography 2024-2025</a:t>
            </a:r>
          </a:p>
        </p:txBody>
      </p:sp>
    </p:spTree>
    <p:extLst>
      <p:ext uri="{BB962C8B-B14F-4D97-AF65-F5344CB8AC3E}">
        <p14:creationId xmlns:p14="http://schemas.microsoft.com/office/powerpoint/2010/main" val="3001240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E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388B69-6371-4B3B-A895-BBF83E486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 dirty="0"/>
              <a:t>Synthesising Erikson and Bandura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2C933B-2E05-059C-214A-9C07A1405E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1">
                    <a:alpha val="55000"/>
                  </a:schemeClr>
                </a:solidFill>
              </a:rPr>
              <a:t>Erikson explains psychosocial developmental tensions</a:t>
            </a:r>
          </a:p>
          <a:p>
            <a:pPr lvl="1"/>
            <a:r>
              <a:rPr lang="en-GB" sz="2000" dirty="0">
                <a:solidFill>
                  <a:schemeClr val="tx1">
                    <a:alpha val="55000"/>
                  </a:schemeClr>
                </a:solidFill>
              </a:rPr>
              <a:t> Bandura explains modelling and behavioural acquisition (1977)</a:t>
            </a:r>
          </a:p>
          <a:p>
            <a:pPr lvl="1"/>
            <a:r>
              <a:rPr lang="en-GB" sz="2000" dirty="0">
                <a:solidFill>
                  <a:schemeClr val="tx1">
                    <a:alpha val="55000"/>
                  </a:schemeClr>
                </a:solidFill>
              </a:rPr>
              <a:t> Self-efficacy mediates adolescent wellbeing (Usher &amp; Pajares, 2021)</a:t>
            </a:r>
          </a:p>
          <a:p>
            <a:pPr lvl="1"/>
            <a:r>
              <a:rPr lang="en-GB" sz="2000" dirty="0">
                <a:solidFill>
                  <a:schemeClr val="tx1">
                    <a:alpha val="55000"/>
                  </a:schemeClr>
                </a:solidFill>
              </a:rPr>
              <a:t> Jenny may show high instrumental efficacy but constrained emotional agency</a:t>
            </a:r>
          </a:p>
          <a:p>
            <a:pPr lvl="1"/>
            <a:r>
              <a:rPr lang="en-GB" sz="2000" dirty="0">
                <a:solidFill>
                  <a:schemeClr val="tx1">
                    <a:alpha val="55000"/>
                  </a:schemeClr>
                </a:solidFill>
              </a:rPr>
              <a:t>Demonstrates reciprocal interaction between identity and learning</a:t>
            </a:r>
          </a:p>
          <a:p>
            <a:endParaRPr lang="en-US" sz="20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5051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E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23D792D-D9F2-4EB4-ADE2-65A518DA6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5592A9C-8D2C-465B-A803-5CC96FD80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B6D3DC2-5D3E-4BC5-AE58-271493379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06891CE-5B9C-4B9E-AA78-3A5E25434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75D112-39AD-1400-D356-D8A69D8F7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676400"/>
            <a:ext cx="4038600" cy="3505200"/>
          </a:xfrm>
        </p:spPr>
        <p:txBody>
          <a:bodyPr anchor="t">
            <a:normAutofit/>
          </a:bodyPr>
          <a:lstStyle/>
          <a:p>
            <a:r>
              <a:rPr lang="en-GB" sz="4000" dirty="0"/>
              <a:t>Critical Evaluation in Contemporary 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9D0F2-1EA2-C6FF-8A41-CAE537D0C0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1" y="1676400"/>
            <a:ext cx="5181599" cy="3505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1">
                    <a:alpha val="55000"/>
                  </a:schemeClr>
                </a:solidFill>
              </a:rPr>
              <a:t> Strength: coherent lifespan and relational framework</a:t>
            </a:r>
          </a:p>
          <a:p>
            <a:pPr lvl="1"/>
            <a:r>
              <a:rPr lang="en-GB" sz="2000" dirty="0">
                <a:solidFill>
                  <a:schemeClr val="tx1">
                    <a:alpha val="55000"/>
                  </a:schemeClr>
                </a:solidFill>
              </a:rPr>
              <a:t> Applicable in safeguarding and holistic assessment</a:t>
            </a:r>
          </a:p>
          <a:p>
            <a:pPr lvl="1"/>
            <a:r>
              <a:rPr lang="en-GB" sz="2000" dirty="0">
                <a:solidFill>
                  <a:schemeClr val="tx1">
                    <a:alpha val="55000"/>
                  </a:schemeClr>
                </a:solidFill>
              </a:rPr>
              <a:t>Limitation: stage rigidity and limited empirical precision</a:t>
            </a:r>
          </a:p>
          <a:p>
            <a:pPr lvl="1"/>
            <a:r>
              <a:rPr lang="en-GB" sz="2000" dirty="0">
                <a:solidFill>
                  <a:schemeClr val="tx1">
                    <a:alpha val="55000"/>
                  </a:schemeClr>
                </a:solidFill>
              </a:rPr>
              <a:t> Cultural and socio-economic diversity challenge universality</a:t>
            </a:r>
          </a:p>
          <a:p>
            <a:pPr lvl="1"/>
            <a:r>
              <a:rPr lang="en-GB" sz="2000" dirty="0">
                <a:solidFill>
                  <a:schemeClr val="tx1">
                    <a:alpha val="55000"/>
                  </a:schemeClr>
                </a:solidFill>
              </a:rPr>
              <a:t>Compared to attachment theory: broader structural insight, less relational depth</a:t>
            </a:r>
          </a:p>
          <a:p>
            <a:endParaRPr lang="en-US" sz="20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71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E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23D792D-D9F2-4EB4-ADE2-65A518DA6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5592A9C-8D2C-465B-A803-5CC96FD80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B6D3DC2-5D3E-4BC5-AE58-271493379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06891CE-5B9C-4B9E-AA78-3A5E25434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A6361B-2CBF-A702-514D-C23BED42E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676400"/>
            <a:ext cx="4038600" cy="3505200"/>
          </a:xfrm>
        </p:spPr>
        <p:txBody>
          <a:bodyPr anchor="t">
            <a:normAutofit/>
          </a:bodyPr>
          <a:lstStyle/>
          <a:p>
            <a:r>
              <a:rPr lang="en-GB" sz="4000" dirty="0"/>
              <a:t>Developmentally Coherent Support Plan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B95D8-2E6C-B9E5-7C04-A2B634EA7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1" y="1676400"/>
            <a:ext cx="5181599" cy="3505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>
                <a:solidFill>
                  <a:schemeClr val="tx1">
                    <a:alpha val="55000"/>
                  </a:schemeClr>
                </a:solidFill>
              </a:rPr>
              <a:t>Young Carers Assessment (Children and Families Act 2014)</a:t>
            </a:r>
          </a:p>
          <a:p>
            <a:pPr lvl="1"/>
            <a:r>
              <a:rPr lang="en-GB" sz="1700" dirty="0">
                <a:solidFill>
                  <a:schemeClr val="tx1">
                    <a:alpha val="55000"/>
                  </a:schemeClr>
                </a:solidFill>
              </a:rPr>
              <a:t> Peer groups → support Identity exploration</a:t>
            </a:r>
          </a:p>
          <a:p>
            <a:pPr lvl="1"/>
            <a:r>
              <a:rPr lang="en-GB" sz="1700" dirty="0">
                <a:solidFill>
                  <a:schemeClr val="tx1">
                    <a:alpha val="55000"/>
                  </a:schemeClr>
                </a:solidFill>
              </a:rPr>
              <a:t>School flexibility → protect Industry development</a:t>
            </a:r>
          </a:p>
          <a:p>
            <a:pPr lvl="1"/>
            <a:r>
              <a:rPr lang="en-GB" sz="1700" dirty="0">
                <a:solidFill>
                  <a:schemeClr val="tx1">
                    <a:alpha val="55000"/>
                  </a:schemeClr>
                </a:solidFill>
              </a:rPr>
              <a:t> Respite provision → reduce stress affecting stage resolution</a:t>
            </a:r>
          </a:p>
          <a:p>
            <a:pPr lvl="1"/>
            <a:r>
              <a:rPr lang="en-GB" sz="1700" dirty="0">
                <a:solidFill>
                  <a:schemeClr val="tx1">
                    <a:alpha val="55000"/>
                  </a:schemeClr>
                </a:solidFill>
              </a:rPr>
              <a:t> CAMHS support → strengthen emotional regulation and self-efficacy</a:t>
            </a:r>
          </a:p>
          <a:p>
            <a:pPr lvl="1"/>
            <a:r>
              <a:rPr lang="en-GB" sz="1700" dirty="0">
                <a:solidFill>
                  <a:schemeClr val="tx1">
                    <a:alpha val="55000"/>
                  </a:schemeClr>
                </a:solidFill>
              </a:rPr>
              <a:t>Mentorship → diversify modelling and future orientation</a:t>
            </a:r>
          </a:p>
          <a:p>
            <a:endParaRPr lang="en-US" sz="17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590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8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80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80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800" decel="100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800" decel="100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8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8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8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E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90600"/>
            <a:ext cx="92964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5C7B1-EDDE-6EE4-DBB8-841519673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676400"/>
            <a:ext cx="6781800" cy="1216153"/>
          </a:xfrm>
        </p:spPr>
        <p:txBody>
          <a:bodyPr anchor="t">
            <a:normAutofit/>
          </a:bodyPr>
          <a:lstStyle/>
          <a:p>
            <a:r>
              <a:rPr lang="en-GB" sz="4000" dirty="0"/>
              <a:t>Contextual Lifespan Development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C0E60-1047-E806-D187-70C0C8D2E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3429000"/>
            <a:ext cx="6781800" cy="17525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dirty="0">
                <a:solidFill>
                  <a:schemeClr val="tx1">
                    <a:alpha val="55000"/>
                  </a:schemeClr>
                </a:solidFill>
              </a:rPr>
              <a:t>Jenny’s development reflects negotiated psychosocial tensions</a:t>
            </a:r>
          </a:p>
          <a:p>
            <a:pPr lvl="1"/>
            <a:r>
              <a:rPr lang="en-GB" sz="1700" dirty="0">
                <a:solidFill>
                  <a:schemeClr val="tx1">
                    <a:alpha val="55000"/>
                  </a:schemeClr>
                </a:solidFill>
              </a:rPr>
              <a:t> Influenced by neurobiological maturation under stress</a:t>
            </a:r>
          </a:p>
          <a:p>
            <a:pPr lvl="1"/>
            <a:r>
              <a:rPr lang="en-GB" sz="1700" dirty="0">
                <a:solidFill>
                  <a:schemeClr val="tx1">
                    <a:alpha val="55000"/>
                  </a:schemeClr>
                </a:solidFill>
              </a:rPr>
              <a:t> Mediated by observational learning processes</a:t>
            </a:r>
          </a:p>
          <a:p>
            <a:pPr lvl="1"/>
            <a:r>
              <a:rPr lang="en-GB" sz="1700" dirty="0">
                <a:solidFill>
                  <a:schemeClr val="tx1">
                    <a:alpha val="55000"/>
                  </a:schemeClr>
                </a:solidFill>
              </a:rPr>
              <a:t>Shaped by structural inequalities within UK society</a:t>
            </a:r>
          </a:p>
          <a:p>
            <a:pPr lvl="1"/>
            <a:r>
              <a:rPr lang="en-GB" sz="1700" dirty="0">
                <a:solidFill>
                  <a:schemeClr val="tx1">
                    <a:alpha val="55000"/>
                  </a:schemeClr>
                </a:solidFill>
              </a:rPr>
              <a:t>Integrative, theory-informed health and social care response required</a:t>
            </a:r>
          </a:p>
          <a:p>
            <a:endParaRPr lang="en-US" sz="17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8352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E4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C021D-FAD1-4C21-DBF3-6BD7A3F65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357" y="0"/>
            <a:ext cx="10515600" cy="1325563"/>
          </a:xfrm>
        </p:spPr>
        <p:txBody>
          <a:bodyPr/>
          <a:lstStyle/>
          <a:p>
            <a:r>
              <a:rPr lang="en-US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D01DF-0F51-B69E-6C4C-CA340354D4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357" y="985545"/>
            <a:ext cx="11767751" cy="529243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5600" dirty="0"/>
              <a:t>Baltes, P.B. (1987) ‘Theoretical propositions of life-span developmental psychology: On the dynamics between growth and decline’, </a:t>
            </a:r>
            <a:r>
              <a:rPr lang="en-GB" sz="5600" i="1" dirty="0"/>
              <a:t>Developmental Psychology</a:t>
            </a:r>
            <a:r>
              <a:rPr lang="en-GB" sz="5600" dirty="0"/>
              <a:t>, 23(5), pp. 611–626.</a:t>
            </a:r>
          </a:p>
          <a:p>
            <a:pPr marL="0" indent="0">
              <a:buNone/>
            </a:pPr>
            <a:r>
              <a:rPr lang="en-GB" sz="5600" dirty="0"/>
              <a:t>Bandura, A. (1977) </a:t>
            </a:r>
            <a:r>
              <a:rPr lang="en-GB" sz="5600" i="1" dirty="0"/>
              <a:t>Social Learning Theory</a:t>
            </a:r>
            <a:r>
              <a:rPr lang="en-GB" sz="5600" dirty="0"/>
              <a:t>. Englewood Cliffs: Prentice Hall.</a:t>
            </a:r>
          </a:p>
          <a:p>
            <a:pPr marL="0" indent="0">
              <a:buNone/>
            </a:pPr>
            <a:r>
              <a:rPr lang="en-GB" sz="5600" dirty="0"/>
              <a:t>Brimblecombe, N., Knapp, M. and King, D. (2022) ‘The high cost of unpaid young caring: Evidence from the UK’, </a:t>
            </a:r>
            <a:r>
              <a:rPr lang="en-GB" sz="5600" i="1" dirty="0"/>
              <a:t>Child &amp; Family Social Work</a:t>
            </a:r>
            <a:r>
              <a:rPr lang="en-GB" sz="5600" dirty="0"/>
              <a:t>, 27(4), pp. 987–995.</a:t>
            </a:r>
          </a:p>
          <a:p>
            <a:pPr marL="0" indent="0">
              <a:buNone/>
            </a:pPr>
            <a:br>
              <a:rPr lang="en-GB" sz="5600" dirty="0"/>
            </a:br>
            <a:r>
              <a:rPr lang="en-GB" sz="5600" dirty="0"/>
              <a:t>Carers Trust (2022) </a:t>
            </a:r>
            <a:r>
              <a:rPr lang="en-GB" sz="5600" i="1" dirty="0"/>
              <a:t>Young Carers in Schools: National Impact Report</a:t>
            </a:r>
            <a:r>
              <a:rPr lang="en-GB" sz="5600" dirty="0"/>
              <a:t>. London: Carers Trust.</a:t>
            </a:r>
          </a:p>
          <a:p>
            <a:pPr marL="0" indent="0">
              <a:buNone/>
            </a:pPr>
            <a:r>
              <a:rPr lang="en-GB" sz="5600" dirty="0"/>
              <a:t>Casey, B.J., Galván, A. and Somerville, L.H. (2023) ‘Beyond simple models of adolescence to an integrated circuit-based account: A review’, </a:t>
            </a:r>
            <a:r>
              <a:rPr lang="en-GB" sz="5600" i="1" dirty="0"/>
              <a:t>Annual Review of Psychology</a:t>
            </a:r>
            <a:r>
              <a:rPr lang="en-GB" sz="5600" dirty="0"/>
              <a:t>, 74, pp. 19–45.</a:t>
            </a:r>
          </a:p>
          <a:p>
            <a:pPr marL="0" indent="0">
              <a:buNone/>
            </a:pPr>
            <a:r>
              <a:rPr lang="en-GB" sz="5600" dirty="0"/>
              <a:t>Cherry, K. (n.d.) </a:t>
            </a:r>
            <a:r>
              <a:rPr lang="en-GB" sz="5600" i="1" dirty="0"/>
              <a:t>Erik Erikson’s stages of psychosocial development</a:t>
            </a:r>
            <a:r>
              <a:rPr lang="en-GB" sz="5600" dirty="0"/>
              <a:t>. </a:t>
            </a:r>
            <a:r>
              <a:rPr lang="en-GB" sz="5600" dirty="0" err="1"/>
              <a:t>Verywell</a:t>
            </a:r>
            <a:r>
              <a:rPr lang="en-GB" sz="5600" dirty="0"/>
              <a:t> Mind. Available at: https://</a:t>
            </a:r>
            <a:r>
              <a:rPr lang="en-GB" sz="5600" dirty="0" err="1"/>
              <a:t>www.verywellmind.com</a:t>
            </a:r>
            <a:r>
              <a:rPr lang="en-GB" sz="5600" dirty="0"/>
              <a:t>/erik-eriksons-stages-of-psychosocial-development-2795740 (Accessed: 16 February 2026)</a:t>
            </a:r>
          </a:p>
          <a:p>
            <a:pPr marL="0" indent="0">
              <a:buNone/>
            </a:pPr>
            <a:r>
              <a:rPr lang="en-GB" sz="5600" dirty="0"/>
              <a:t>Crocetti, E. (2022) ‘Identity formation in adolescence: A developmental process perspective’, </a:t>
            </a:r>
            <a:r>
              <a:rPr lang="en-GB" sz="5600" i="1" dirty="0"/>
              <a:t>Developmental Psychology</a:t>
            </a:r>
            <a:r>
              <a:rPr lang="en-GB" sz="5600" dirty="0"/>
              <a:t>, 58(1), pp. 1–12.</a:t>
            </a:r>
          </a:p>
          <a:p>
            <a:pPr marL="0" indent="0">
              <a:buNone/>
            </a:pPr>
            <a:r>
              <a:rPr lang="en-GB" sz="5600" dirty="0"/>
              <a:t>Erikson, E.H. (1950) </a:t>
            </a:r>
            <a:r>
              <a:rPr lang="en-GB" sz="5600" i="1" dirty="0"/>
              <a:t>Childhood and Society</a:t>
            </a:r>
            <a:r>
              <a:rPr lang="en-GB" sz="5600" dirty="0"/>
              <a:t>. New York: Norton.</a:t>
            </a:r>
          </a:p>
          <a:p>
            <a:pPr marL="0" indent="0">
              <a:buNone/>
            </a:pPr>
            <a:r>
              <a:rPr lang="en-GB" sz="5600" dirty="0"/>
              <a:t>Erikson, E.H. (1963) </a:t>
            </a:r>
            <a:r>
              <a:rPr lang="en-GB" sz="5600" i="1" dirty="0"/>
              <a:t>Identity: Youth and Crisis</a:t>
            </a:r>
            <a:r>
              <a:rPr lang="en-GB" sz="5600" dirty="0"/>
              <a:t>. New York: Norton.</a:t>
            </a:r>
          </a:p>
          <a:p>
            <a:pPr marL="0" indent="0">
              <a:buNone/>
            </a:pPr>
            <a:r>
              <a:rPr lang="en-GB" sz="5600" dirty="0"/>
              <a:t>Groh, A.M., Fearon, R.P., van </a:t>
            </a:r>
            <a:r>
              <a:rPr lang="en-GB" sz="5600" dirty="0" err="1"/>
              <a:t>IJzendoorn</a:t>
            </a:r>
            <a:r>
              <a:rPr lang="en-GB" sz="5600" dirty="0"/>
              <a:t>, M.H., </a:t>
            </a:r>
            <a:r>
              <a:rPr lang="en-GB" sz="5600" dirty="0" err="1"/>
              <a:t>Bakermans</a:t>
            </a:r>
            <a:r>
              <a:rPr lang="en-GB" sz="5600" dirty="0"/>
              <a:t>-Kranenburg, M.J. and Roisman, G.I. (2020) ‘Attachment in the early life course: Meta-analytic evidence for its role in socioemotional development’, </a:t>
            </a:r>
            <a:r>
              <a:rPr lang="en-GB" sz="5600" i="1" dirty="0"/>
              <a:t>Child Development</a:t>
            </a:r>
            <a:r>
              <a:rPr lang="en-GB" sz="5600" dirty="0"/>
              <a:t>, 91(2), pp. 1–18.</a:t>
            </a:r>
          </a:p>
          <a:p>
            <a:pPr marL="0" indent="0">
              <a:buNone/>
            </a:pPr>
            <a:r>
              <a:rPr lang="en-GB" sz="5600" dirty="0"/>
              <a:t>McEwen, B.S. and Morrison, J.H. (2020) ‘The brain on stress: Vulnerability and plasticity of the prefrontal cortex over the life course’, </a:t>
            </a:r>
            <a:r>
              <a:rPr lang="en-GB" sz="5600" i="1" dirty="0"/>
              <a:t>Nature Reviews Neuroscience</a:t>
            </a:r>
            <a:r>
              <a:rPr lang="en-GB" sz="5600" dirty="0"/>
              <a:t>, 21(2), pp. 111–124.</a:t>
            </a:r>
          </a:p>
          <a:p>
            <a:pPr marL="0" indent="0">
              <a:buNone/>
            </a:pPr>
            <a:r>
              <a:rPr lang="en-GB" sz="5600" dirty="0" err="1"/>
              <a:t>Meeus</a:t>
            </a:r>
            <a:r>
              <a:rPr lang="en-GB" sz="5600" dirty="0"/>
              <a:t>, W. (2021) ‘Adolescent identity development: A review of longitudinal research’, </a:t>
            </a:r>
            <a:r>
              <a:rPr lang="en-GB" sz="5600" i="1" dirty="0"/>
              <a:t>Journal of Research on Adolescence</a:t>
            </a:r>
            <a:r>
              <a:rPr lang="en-GB" sz="5600" dirty="0"/>
              <a:t>, 31(4), pp. 908–927.</a:t>
            </a:r>
          </a:p>
          <a:p>
            <a:pPr marL="0" indent="0">
              <a:buNone/>
            </a:pPr>
            <a:r>
              <a:rPr lang="en-GB" sz="5600" dirty="0"/>
              <a:t>NHS Digital (2023) </a:t>
            </a:r>
            <a:r>
              <a:rPr lang="en-GB" sz="5600" i="1" dirty="0"/>
              <a:t>Mental Health of Children and Young People in England 2023</a:t>
            </a:r>
            <a:r>
              <a:rPr lang="en-GB" sz="5600" dirty="0"/>
              <a:t>. Leeds: NHS Digital.</a:t>
            </a:r>
          </a:p>
          <a:p>
            <a:pPr marL="0" indent="0">
              <a:buNone/>
            </a:pPr>
            <a:r>
              <a:rPr lang="en-GB" sz="5600" dirty="0"/>
              <a:t>Public Health England (2021) </a:t>
            </a:r>
            <a:r>
              <a:rPr lang="en-GB" sz="5600" i="1" dirty="0"/>
              <a:t>Perinatal Mental Health Profile: Statistical Commentary</a:t>
            </a:r>
            <a:r>
              <a:rPr lang="en-GB" sz="5600" dirty="0"/>
              <a:t>. London: PHE.</a:t>
            </a:r>
          </a:p>
          <a:p>
            <a:pPr marL="0" indent="0">
              <a:buNone/>
            </a:pPr>
            <a:r>
              <a:rPr lang="en-GB" sz="5600" dirty="0"/>
              <a:t>Usher, E.L. and Pajares, F. (2021) ‘Sources of self-efficacy in school: Critical review of contemporary research’, </a:t>
            </a:r>
            <a:r>
              <a:rPr lang="en-GB" sz="5600" i="1" dirty="0"/>
              <a:t>Contemporary Educational Psychology</a:t>
            </a:r>
            <a:r>
              <a:rPr lang="en-GB" sz="5600" dirty="0"/>
              <a:t>, 64, 101947.</a:t>
            </a:r>
          </a:p>
          <a:p>
            <a:pPr marL="0" indent="0">
              <a:buNone/>
            </a:pPr>
            <a:r>
              <a:rPr lang="en-GB" sz="5600" dirty="0"/>
              <a:t>UK Office for National Statistics (2022) </a:t>
            </a:r>
            <a:r>
              <a:rPr lang="en-GB" sz="5600" i="1" dirty="0"/>
              <a:t>Providing Unpaid Care, England and Wales: Census 2021</a:t>
            </a:r>
            <a:r>
              <a:rPr lang="en-GB" sz="5600" dirty="0"/>
              <a:t>. London: ONS.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89435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1108</Words>
  <Application>Microsoft Macintosh PowerPoint</Application>
  <PresentationFormat>Widescreen</PresentationFormat>
  <Paragraphs>98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Helvetica Neue Medium</vt:lpstr>
      <vt:lpstr>Office Theme</vt:lpstr>
      <vt:lpstr>Psychology in Health and Social Care Individual presentation </vt:lpstr>
      <vt:lpstr>A Critical Application of Erikson’s Psychosocial Theory</vt:lpstr>
      <vt:lpstr>Erikson’s Psychosocial Theory: Lifespan Structure</vt:lpstr>
      <vt:lpstr>Trust vs Mistrust: Early Relational Foundations</vt:lpstr>
      <vt:lpstr>Industry vs Inferiority: Five Years of Caregiving</vt:lpstr>
      <vt:lpstr>Identity vs Role Confusion: Current Developmental Task</vt:lpstr>
      <vt:lpstr>Biopsychosocial Integration: Nature and Nurture</vt:lpstr>
      <vt:lpstr>Synthesising Erikson and Bandura</vt:lpstr>
      <vt:lpstr>Critical Evaluation in Contemporary </vt:lpstr>
      <vt:lpstr>Developmentally Coherent Support Plan</vt:lpstr>
      <vt:lpstr>Contextual Lifespan Development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Mihaela Valkova (2243479)</dc:creator>
  <cp:lastModifiedBy>Mihaela Valkova (2243479)</cp:lastModifiedBy>
  <cp:revision>2</cp:revision>
  <dcterms:created xsi:type="dcterms:W3CDTF">2026-02-16T00:17:57Z</dcterms:created>
  <dcterms:modified xsi:type="dcterms:W3CDTF">2026-02-16T04:20:54Z</dcterms:modified>
</cp:coreProperties>
</file>