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15.xml" ContentType="application/vnd.openxmlformats-officedocument.theme+xml"/>
  <Override PartName="/ppt/slideLayouts/slideLayout20.xml" ContentType="application/vnd.openxmlformats-officedocument.presentationml.slideLayout+xml"/>
  <Override PartName="/ppt/theme/theme1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7.xml" ContentType="application/vnd.openxmlformats-officedocument.theme+xml"/>
  <Override PartName="/ppt/slideLayouts/slideLayout29.xml" ContentType="application/vnd.openxmlformats-officedocument.presentationml.slideLayout+xml"/>
  <Override PartName="/ppt/theme/theme18.xml" ContentType="application/vnd.openxmlformats-officedocument.theme+xml"/>
  <Override PartName="/ppt/slideLayouts/slideLayout30.xml" ContentType="application/vnd.openxmlformats-officedocument.presentationml.slideLayout+xml"/>
  <Override PartName="/ppt/theme/theme19.xml" ContentType="application/vnd.openxmlformats-officedocument.theme+xml"/>
  <Override PartName="/ppt/slideLayouts/slideLayout31.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90"/>
  </p:notesMasterIdLst>
  <p:sldIdLst>
    <p:sldId id="260" r:id="rId24"/>
    <p:sldId id="264" r:id="rId25"/>
    <p:sldId id="265" r:id="rId26"/>
    <p:sldId id="271" r:id="rId27"/>
    <p:sldId id="1042" r:id="rId28"/>
    <p:sldId id="282" r:id="rId29"/>
    <p:sldId id="927" r:id="rId30"/>
    <p:sldId id="923" r:id="rId31"/>
    <p:sldId id="924" r:id="rId32"/>
    <p:sldId id="925" r:id="rId33"/>
    <p:sldId id="917" r:id="rId34"/>
    <p:sldId id="1043" r:id="rId35"/>
    <p:sldId id="921" r:id="rId36"/>
    <p:sldId id="1037" r:id="rId37"/>
    <p:sldId id="1045" r:id="rId38"/>
    <p:sldId id="977" r:id="rId39"/>
    <p:sldId id="907" r:id="rId40"/>
    <p:sldId id="955" r:id="rId41"/>
    <p:sldId id="960" r:id="rId42"/>
    <p:sldId id="996" r:id="rId43"/>
    <p:sldId id="994" r:id="rId44"/>
    <p:sldId id="962" r:id="rId45"/>
    <p:sldId id="964" r:id="rId46"/>
    <p:sldId id="1002" r:id="rId47"/>
    <p:sldId id="1046" r:id="rId48"/>
    <p:sldId id="990" r:id="rId49"/>
    <p:sldId id="1010" r:id="rId50"/>
    <p:sldId id="940" r:id="rId51"/>
    <p:sldId id="1016" r:id="rId52"/>
    <p:sldId id="906" r:id="rId53"/>
    <p:sldId id="1021" r:id="rId54"/>
    <p:sldId id="1048" r:id="rId55"/>
    <p:sldId id="1047" r:id="rId56"/>
    <p:sldId id="1022" r:id="rId57"/>
    <p:sldId id="1027" r:id="rId58"/>
    <p:sldId id="980" r:id="rId59"/>
    <p:sldId id="976" r:id="rId60"/>
    <p:sldId id="1031" r:id="rId61"/>
    <p:sldId id="941" r:id="rId62"/>
    <p:sldId id="942" r:id="rId63"/>
    <p:sldId id="1028" r:id="rId64"/>
    <p:sldId id="1024" r:id="rId65"/>
    <p:sldId id="946" r:id="rId66"/>
    <p:sldId id="945" r:id="rId67"/>
    <p:sldId id="1026" r:id="rId68"/>
    <p:sldId id="1051" r:id="rId69"/>
    <p:sldId id="1055" r:id="rId70"/>
    <p:sldId id="1053" r:id="rId71"/>
    <p:sldId id="1054" r:id="rId72"/>
    <p:sldId id="1056" r:id="rId73"/>
    <p:sldId id="1029" r:id="rId74"/>
    <p:sldId id="950" r:id="rId75"/>
    <p:sldId id="951" r:id="rId76"/>
    <p:sldId id="1058" r:id="rId77"/>
    <p:sldId id="908" r:id="rId78"/>
    <p:sldId id="1068" r:id="rId79"/>
    <p:sldId id="1069" r:id="rId80"/>
    <p:sldId id="928" r:id="rId81"/>
    <p:sldId id="1062" r:id="rId82"/>
    <p:sldId id="959" r:id="rId83"/>
    <p:sldId id="1061" r:id="rId84"/>
    <p:sldId id="966" r:id="rId85"/>
    <p:sldId id="1063" r:id="rId86"/>
    <p:sldId id="1070" r:id="rId87"/>
    <p:sldId id="965" r:id="rId88"/>
    <p:sldId id="968" r:id="rId8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1889"/>
    <a:srgbClr val="E85C30"/>
    <a:srgbClr val="960504"/>
    <a:srgbClr val="F4B8B5"/>
    <a:srgbClr val="D4FDC3"/>
    <a:srgbClr val="FFFFCC"/>
    <a:srgbClr val="CCFFFF"/>
    <a:srgbClr val="FFE0C1"/>
    <a:srgbClr val="5EA3AA"/>
    <a:srgbClr val="25B5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A1843B-16CD-9AB5-A0A2-44B2E87FD7FD}" v="22" dt="2024-03-18T08:59:30.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8"/>
  </p:normalViewPr>
  <p:slideViewPr>
    <p:cSldViewPr snapToGrid="0">
      <p:cViewPr varScale="1">
        <p:scale>
          <a:sx n="117" d="100"/>
          <a:sy n="117" d="100"/>
        </p:scale>
        <p:origin x="36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84" Type="http://schemas.openxmlformats.org/officeDocument/2006/relationships/slide" Target="slides/slide61.xml"/><Relationship Id="rId89" Type="http://schemas.openxmlformats.org/officeDocument/2006/relationships/slide" Target="slides/slide66.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slide" Target="slides/slide56.xml"/><Relationship Id="rId5" Type="http://schemas.openxmlformats.org/officeDocument/2006/relationships/slideMaster" Target="slideMasters/slideMaster2.xml"/><Relationship Id="rId90" Type="http://schemas.openxmlformats.org/officeDocument/2006/relationships/notesMaster" Target="notesMasters/notesMaster1.xml"/><Relationship Id="rId95" Type="http://schemas.microsoft.com/office/2015/10/relationships/revisionInfo" Target="revisionInfo.xml"/><Relationship Id="rId22" Type="http://schemas.openxmlformats.org/officeDocument/2006/relationships/slideMaster" Target="slideMasters/slideMaster19.xml"/><Relationship Id="rId27" Type="http://schemas.openxmlformats.org/officeDocument/2006/relationships/slide" Target="slides/slide4.xml"/><Relationship Id="rId43" Type="http://schemas.openxmlformats.org/officeDocument/2006/relationships/slide" Target="slides/slide20.xml"/><Relationship Id="rId48" Type="http://schemas.openxmlformats.org/officeDocument/2006/relationships/slide" Target="slides/slide25.xml"/><Relationship Id="rId64" Type="http://schemas.openxmlformats.org/officeDocument/2006/relationships/slide" Target="slides/slide41.xml"/><Relationship Id="rId69" Type="http://schemas.openxmlformats.org/officeDocument/2006/relationships/slide" Target="slides/slide46.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openxmlformats.org/officeDocument/2006/relationships/slide" Target="slides/slide57.xml"/><Relationship Id="rId85" Type="http://schemas.openxmlformats.org/officeDocument/2006/relationships/slide" Target="slides/slide62.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slide" Target="slides/slide52.xml"/><Relationship Id="rId83" Type="http://schemas.openxmlformats.org/officeDocument/2006/relationships/slide" Target="slides/slide60.xml"/><Relationship Id="rId88" Type="http://schemas.openxmlformats.org/officeDocument/2006/relationships/slide" Target="slides/slide65.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slide" Target="slides/slide55.xml"/><Relationship Id="rId81" Type="http://schemas.openxmlformats.org/officeDocument/2006/relationships/slide" Target="slides/slide58.xml"/><Relationship Id="rId86" Type="http://schemas.openxmlformats.org/officeDocument/2006/relationships/slide" Target="slides/slide63.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7" Type="http://schemas.openxmlformats.org/officeDocument/2006/relationships/slideMaster" Target="slideMasters/slideMaster4.xml"/><Relationship Id="rId71" Type="http://schemas.openxmlformats.org/officeDocument/2006/relationships/slide" Target="slides/slide48.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slide" Target="slides/slide64.xml"/><Relationship Id="rId61" Type="http://schemas.openxmlformats.org/officeDocument/2006/relationships/slide" Target="slides/slide38.xml"/><Relationship Id="rId82" Type="http://schemas.openxmlformats.org/officeDocument/2006/relationships/slide" Target="slides/slide5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7.xml"/><Relationship Id="rId35" Type="http://schemas.openxmlformats.org/officeDocument/2006/relationships/slide" Target="slides/slide12.xml"/><Relationship Id="rId56" Type="http://schemas.openxmlformats.org/officeDocument/2006/relationships/slide" Target="slides/slide33.xml"/><Relationship Id="rId77" Type="http://schemas.openxmlformats.org/officeDocument/2006/relationships/slide" Target="slides/slide54.xml"/></Relationships>
</file>

<file path=ppt/diagrams/_rels/data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8D0A1-5BD9-4F63-AC7A-73814D3EE238}" type="doc">
      <dgm:prSet loTypeId="urn:microsoft.com/office/officeart/2005/8/layout/hProcess10" loCatId="process" qsTypeId="urn:microsoft.com/office/officeart/2005/8/quickstyle/simple1" qsCatId="simple" csTypeId="urn:microsoft.com/office/officeart/2005/8/colors/colorful5" csCatId="colorful" phldr="1"/>
      <dgm:spPr/>
      <dgm:t>
        <a:bodyPr/>
        <a:lstStyle/>
        <a:p>
          <a:endParaRPr lang="en-GB"/>
        </a:p>
      </dgm:t>
    </dgm:pt>
    <dgm:pt modelId="{5D93AF7E-8C4C-4648-BCD9-AA07EB91434E}">
      <dgm:prSet phldrT="[Text]"/>
      <dgm:spPr/>
      <dgm:t>
        <a:bodyPr/>
        <a:lstStyle/>
        <a:p>
          <a:r>
            <a:rPr lang="en-GB"/>
            <a:t>Foundation learning</a:t>
          </a:r>
        </a:p>
      </dgm:t>
    </dgm:pt>
    <dgm:pt modelId="{20A3CA22-37E7-4D73-9FA1-411283FB38ED}" type="parTrans" cxnId="{375DF6BF-9043-4061-B3DD-4A356EAC6FB0}">
      <dgm:prSet/>
      <dgm:spPr/>
      <dgm:t>
        <a:bodyPr/>
        <a:lstStyle/>
        <a:p>
          <a:endParaRPr lang="en-GB"/>
        </a:p>
      </dgm:t>
    </dgm:pt>
    <dgm:pt modelId="{201CF57E-0A60-487B-96E0-D19A6028B81F}" type="sibTrans" cxnId="{375DF6BF-9043-4061-B3DD-4A356EAC6FB0}">
      <dgm:prSet/>
      <dgm:spPr/>
      <dgm:t>
        <a:bodyPr/>
        <a:lstStyle/>
        <a:p>
          <a:endParaRPr lang="en-GB"/>
        </a:p>
      </dgm:t>
    </dgm:pt>
    <dgm:pt modelId="{3A3FFD6C-57FA-44FF-A454-1833FF21FA57}">
      <dgm:prSet phldrT="[Text]"/>
      <dgm:spPr/>
      <dgm:t>
        <a:bodyPr/>
        <a:lstStyle/>
        <a:p>
          <a:r>
            <a:rPr lang="en-GB"/>
            <a:t>Early  FP</a:t>
          </a:r>
        </a:p>
      </dgm:t>
    </dgm:pt>
    <dgm:pt modelId="{E822AB22-B6C4-4952-ABCA-F97948FD50B3}" type="parTrans" cxnId="{9FDA855A-9F16-4CB5-AC21-61308A2AD6BC}">
      <dgm:prSet/>
      <dgm:spPr/>
      <dgm:t>
        <a:bodyPr/>
        <a:lstStyle/>
        <a:p>
          <a:endParaRPr lang="en-GB"/>
        </a:p>
      </dgm:t>
    </dgm:pt>
    <dgm:pt modelId="{22632D69-7D22-4C5A-9A18-E27D185977B4}" type="sibTrans" cxnId="{9FDA855A-9F16-4CB5-AC21-61308A2AD6BC}">
      <dgm:prSet/>
      <dgm:spPr/>
      <dgm:t>
        <a:bodyPr/>
        <a:lstStyle/>
        <a:p>
          <a:endParaRPr lang="en-GB"/>
        </a:p>
      </dgm:t>
    </dgm:pt>
    <dgm:pt modelId="{A7F8EDEA-8DC1-421F-A50A-9274EF34D11B}">
      <dgm:prSet phldrT="[Text]"/>
      <dgm:spPr/>
      <dgm:t>
        <a:bodyPr/>
        <a:lstStyle/>
        <a:p>
          <a:r>
            <a:rPr lang="en-GB"/>
            <a:t>Late FP</a:t>
          </a:r>
        </a:p>
      </dgm:t>
    </dgm:pt>
    <dgm:pt modelId="{831320E4-A959-4592-8622-75E40C825F1A}" type="parTrans" cxnId="{039C8A1D-5181-4BA2-A6ED-AC0E711F9409}">
      <dgm:prSet/>
      <dgm:spPr/>
      <dgm:t>
        <a:bodyPr/>
        <a:lstStyle/>
        <a:p>
          <a:endParaRPr lang="en-GB"/>
        </a:p>
      </dgm:t>
    </dgm:pt>
    <dgm:pt modelId="{F438FAD0-6AA4-49F9-BFA2-9CF98AC8C989}" type="sibTrans" cxnId="{039C8A1D-5181-4BA2-A6ED-AC0E711F9409}">
      <dgm:prSet/>
      <dgm:spPr/>
      <dgm:t>
        <a:bodyPr/>
        <a:lstStyle/>
        <a:p>
          <a:endParaRPr lang="en-GB"/>
        </a:p>
      </dgm:t>
    </dgm:pt>
    <dgm:pt modelId="{F10FCEFC-83EB-4E0A-8E74-F67C18452829}">
      <dgm:prSet phldrT="[Text]"/>
      <dgm:spPr/>
      <dgm:t>
        <a:bodyPr/>
        <a:lstStyle/>
        <a:p>
          <a:r>
            <a:rPr lang="en-GB"/>
            <a:t>Key Stage 2</a:t>
          </a:r>
        </a:p>
      </dgm:t>
    </dgm:pt>
    <dgm:pt modelId="{ABCA4454-2C6C-41E9-9B45-CB4D74319A58}" type="parTrans" cxnId="{53AD9D04-C198-45B0-9B03-C28F737BE4DB}">
      <dgm:prSet/>
      <dgm:spPr/>
      <dgm:t>
        <a:bodyPr/>
        <a:lstStyle/>
        <a:p>
          <a:endParaRPr lang="en-GB"/>
        </a:p>
      </dgm:t>
    </dgm:pt>
    <dgm:pt modelId="{E4B12928-6F3E-417F-AB2B-F4157DDAF26A}" type="sibTrans" cxnId="{53AD9D04-C198-45B0-9B03-C28F737BE4DB}">
      <dgm:prSet/>
      <dgm:spPr/>
      <dgm:t>
        <a:bodyPr/>
        <a:lstStyle/>
        <a:p>
          <a:endParaRPr lang="en-GB"/>
        </a:p>
      </dgm:t>
    </dgm:pt>
    <dgm:pt modelId="{644C6656-5299-479F-B10A-7448AC0B8B07}">
      <dgm:prSet phldrT="[Text]"/>
      <dgm:spPr/>
      <dgm:t>
        <a:bodyPr/>
        <a:lstStyle/>
        <a:p>
          <a:r>
            <a:rPr lang="en-GB"/>
            <a:t>Year 3-4</a:t>
          </a:r>
        </a:p>
      </dgm:t>
    </dgm:pt>
    <dgm:pt modelId="{0CE4545C-B8D8-48E9-942B-8CFCF64D900D}" type="parTrans" cxnId="{A1548F0D-DA49-46DB-AFB8-BAA04ABE1414}">
      <dgm:prSet/>
      <dgm:spPr/>
      <dgm:t>
        <a:bodyPr/>
        <a:lstStyle/>
        <a:p>
          <a:endParaRPr lang="en-GB"/>
        </a:p>
      </dgm:t>
    </dgm:pt>
    <dgm:pt modelId="{33ED3D23-03BC-411A-BC3F-687EDDC067DC}" type="sibTrans" cxnId="{A1548F0D-DA49-46DB-AFB8-BAA04ABE1414}">
      <dgm:prSet/>
      <dgm:spPr/>
      <dgm:t>
        <a:bodyPr/>
        <a:lstStyle/>
        <a:p>
          <a:endParaRPr lang="en-GB"/>
        </a:p>
      </dgm:t>
    </dgm:pt>
    <dgm:pt modelId="{04BFDED7-6B56-452D-9365-8B2AC6F976A5}">
      <dgm:prSet phldrT="[Text]"/>
      <dgm:spPr/>
      <dgm:t>
        <a:bodyPr/>
        <a:lstStyle/>
        <a:p>
          <a:r>
            <a:rPr lang="en-GB"/>
            <a:t>Year 5-6</a:t>
          </a:r>
        </a:p>
      </dgm:t>
    </dgm:pt>
    <dgm:pt modelId="{B3446663-2339-42BA-94C6-85F40C46354A}" type="parTrans" cxnId="{176D182D-309F-43C6-A92D-3F58EA423946}">
      <dgm:prSet/>
      <dgm:spPr/>
      <dgm:t>
        <a:bodyPr/>
        <a:lstStyle/>
        <a:p>
          <a:endParaRPr lang="en-GB"/>
        </a:p>
      </dgm:t>
    </dgm:pt>
    <dgm:pt modelId="{C0C97421-EBDC-404E-9255-53FB3E5CA5E7}" type="sibTrans" cxnId="{176D182D-309F-43C6-A92D-3F58EA423946}">
      <dgm:prSet/>
      <dgm:spPr/>
      <dgm:t>
        <a:bodyPr/>
        <a:lstStyle/>
        <a:p>
          <a:endParaRPr lang="en-GB"/>
        </a:p>
      </dgm:t>
    </dgm:pt>
    <dgm:pt modelId="{0AAEE61F-4D7B-4D51-8A55-7D697D3F3CE2}">
      <dgm:prSet phldrT="[Text]"/>
      <dgm:spPr/>
      <dgm:t>
        <a:bodyPr/>
        <a:lstStyle/>
        <a:p>
          <a:r>
            <a:rPr lang="en-GB"/>
            <a:t>Key Stage 3</a:t>
          </a:r>
        </a:p>
      </dgm:t>
    </dgm:pt>
    <dgm:pt modelId="{88DFB948-F3E8-46C5-9679-62FDB65203C8}" type="parTrans" cxnId="{1008B2C5-CD85-4CE9-9408-B424CEAF69A9}">
      <dgm:prSet/>
      <dgm:spPr/>
      <dgm:t>
        <a:bodyPr/>
        <a:lstStyle/>
        <a:p>
          <a:endParaRPr lang="en-GB"/>
        </a:p>
      </dgm:t>
    </dgm:pt>
    <dgm:pt modelId="{A9565C24-D6F8-473D-8014-05147FE12DD6}" type="sibTrans" cxnId="{1008B2C5-CD85-4CE9-9408-B424CEAF69A9}">
      <dgm:prSet/>
      <dgm:spPr/>
      <dgm:t>
        <a:bodyPr/>
        <a:lstStyle/>
        <a:p>
          <a:endParaRPr lang="en-GB"/>
        </a:p>
      </dgm:t>
    </dgm:pt>
    <dgm:pt modelId="{A54E67B8-FA55-4704-9B6C-6A14520C7F9F}">
      <dgm:prSet phldrT="[Text]"/>
      <dgm:spPr/>
      <dgm:t>
        <a:bodyPr/>
        <a:lstStyle/>
        <a:p>
          <a:r>
            <a:rPr lang="en-GB"/>
            <a:t>Year 7</a:t>
          </a:r>
        </a:p>
      </dgm:t>
    </dgm:pt>
    <dgm:pt modelId="{7ADC420D-BF2E-42CC-9A36-E74A3B001B61}" type="parTrans" cxnId="{5C99E604-E39F-4036-A689-B7AA8E505966}">
      <dgm:prSet/>
      <dgm:spPr/>
      <dgm:t>
        <a:bodyPr/>
        <a:lstStyle/>
        <a:p>
          <a:endParaRPr lang="en-GB"/>
        </a:p>
      </dgm:t>
    </dgm:pt>
    <dgm:pt modelId="{C80FC4FE-AAA9-41B8-A774-89F876219F6A}" type="sibTrans" cxnId="{5C99E604-E39F-4036-A689-B7AA8E505966}">
      <dgm:prSet/>
      <dgm:spPr/>
      <dgm:t>
        <a:bodyPr/>
        <a:lstStyle/>
        <a:p>
          <a:endParaRPr lang="en-GB"/>
        </a:p>
      </dgm:t>
    </dgm:pt>
    <dgm:pt modelId="{90BF62B9-30D6-4DC9-808F-BCB619B8DCBC}">
      <dgm:prSet phldrT="[Text]"/>
      <dgm:spPr/>
      <dgm:t>
        <a:bodyPr/>
        <a:lstStyle/>
        <a:p>
          <a:r>
            <a:rPr lang="en-GB"/>
            <a:t>Year 8</a:t>
          </a:r>
        </a:p>
      </dgm:t>
    </dgm:pt>
    <dgm:pt modelId="{C15C85BC-433E-454E-B0C3-FEF960B8EF3C}" type="parTrans" cxnId="{A66C7B9A-D56A-486D-A51F-2844EA7F3C91}">
      <dgm:prSet/>
      <dgm:spPr/>
      <dgm:t>
        <a:bodyPr/>
        <a:lstStyle/>
        <a:p>
          <a:endParaRPr lang="en-GB"/>
        </a:p>
      </dgm:t>
    </dgm:pt>
    <dgm:pt modelId="{C5B19470-9822-4AAE-A6C9-382AA093635E}" type="sibTrans" cxnId="{A66C7B9A-D56A-486D-A51F-2844EA7F3C91}">
      <dgm:prSet/>
      <dgm:spPr/>
      <dgm:t>
        <a:bodyPr/>
        <a:lstStyle/>
        <a:p>
          <a:endParaRPr lang="en-GB"/>
        </a:p>
      </dgm:t>
    </dgm:pt>
    <dgm:pt modelId="{08FB4F1A-0FC9-4028-8640-93340DB5EE86}">
      <dgm:prSet phldrT="[Text]"/>
      <dgm:spPr/>
      <dgm:t>
        <a:bodyPr/>
        <a:lstStyle/>
        <a:p>
          <a:r>
            <a:rPr lang="en-GB"/>
            <a:t>Year 9</a:t>
          </a:r>
        </a:p>
      </dgm:t>
    </dgm:pt>
    <dgm:pt modelId="{8ED261BB-160D-4071-8DF5-5B5E6E562A79}" type="parTrans" cxnId="{E7D824C0-9655-45A2-90A4-422F94CE7DBA}">
      <dgm:prSet/>
      <dgm:spPr/>
      <dgm:t>
        <a:bodyPr/>
        <a:lstStyle/>
        <a:p>
          <a:endParaRPr lang="en-GB"/>
        </a:p>
      </dgm:t>
    </dgm:pt>
    <dgm:pt modelId="{846E745C-34CE-4426-B88C-82CF39F1C9AE}" type="sibTrans" cxnId="{E7D824C0-9655-45A2-90A4-422F94CE7DBA}">
      <dgm:prSet/>
      <dgm:spPr/>
      <dgm:t>
        <a:bodyPr/>
        <a:lstStyle/>
        <a:p>
          <a:endParaRPr lang="en-GB"/>
        </a:p>
      </dgm:t>
    </dgm:pt>
    <dgm:pt modelId="{61999758-C859-4D5A-9ECA-D3D6F9405871}" type="pres">
      <dgm:prSet presAssocID="{9C08D0A1-5BD9-4F63-AC7A-73814D3EE238}" presName="Name0" presStyleCnt="0">
        <dgm:presLayoutVars>
          <dgm:dir/>
          <dgm:resizeHandles val="exact"/>
        </dgm:presLayoutVars>
      </dgm:prSet>
      <dgm:spPr/>
    </dgm:pt>
    <dgm:pt modelId="{C4ADE356-32C0-43B7-83C7-FDBF6ABA9F1B}" type="pres">
      <dgm:prSet presAssocID="{5D93AF7E-8C4C-4648-BCD9-AA07EB91434E}" presName="composite" presStyleCnt="0"/>
      <dgm:spPr/>
    </dgm:pt>
    <dgm:pt modelId="{B3212E30-1DEE-49C4-8DED-F48B51816866}" type="pres">
      <dgm:prSet presAssocID="{5D93AF7E-8C4C-4648-BCD9-AA07EB91434E}" presName="imagSh" presStyleLbl="bgImgPlace1" presStyleIdx="0" presStyleCnt="3"/>
      <dgm:spPr/>
    </dgm:pt>
    <dgm:pt modelId="{CF89632F-82A0-4B9F-9A1D-8AE570540EA6}" type="pres">
      <dgm:prSet presAssocID="{5D93AF7E-8C4C-4648-BCD9-AA07EB91434E}" presName="txNode" presStyleLbl="node1" presStyleIdx="0" presStyleCnt="3">
        <dgm:presLayoutVars>
          <dgm:bulletEnabled val="1"/>
        </dgm:presLayoutVars>
      </dgm:prSet>
      <dgm:spPr/>
    </dgm:pt>
    <dgm:pt modelId="{EA1228B7-A9AD-4170-8D1F-2EDAC44EC582}" type="pres">
      <dgm:prSet presAssocID="{201CF57E-0A60-487B-96E0-D19A6028B81F}" presName="sibTrans" presStyleLbl="sibTrans2D1" presStyleIdx="0" presStyleCnt="2"/>
      <dgm:spPr/>
    </dgm:pt>
    <dgm:pt modelId="{37DDA2B1-BBF9-4483-9199-970C5D9E0DB8}" type="pres">
      <dgm:prSet presAssocID="{201CF57E-0A60-487B-96E0-D19A6028B81F}" presName="connTx" presStyleLbl="sibTrans2D1" presStyleIdx="0" presStyleCnt="2"/>
      <dgm:spPr/>
    </dgm:pt>
    <dgm:pt modelId="{98F27263-932E-4FD5-8286-39956F680473}" type="pres">
      <dgm:prSet presAssocID="{F10FCEFC-83EB-4E0A-8E74-F67C18452829}" presName="composite" presStyleCnt="0"/>
      <dgm:spPr/>
    </dgm:pt>
    <dgm:pt modelId="{D90285B8-821F-425D-8635-F49F2D0CB552}" type="pres">
      <dgm:prSet presAssocID="{F10FCEFC-83EB-4E0A-8E74-F67C18452829}" presName="imagSh" presStyleLbl="bgImgPlace1" presStyleIdx="1" presStyleCnt="3"/>
      <dgm:spPr/>
    </dgm:pt>
    <dgm:pt modelId="{CC2ADD82-97A4-4D53-AFEC-EDF41331276C}" type="pres">
      <dgm:prSet presAssocID="{F10FCEFC-83EB-4E0A-8E74-F67C18452829}" presName="txNode" presStyleLbl="node1" presStyleIdx="1" presStyleCnt="3">
        <dgm:presLayoutVars>
          <dgm:bulletEnabled val="1"/>
        </dgm:presLayoutVars>
      </dgm:prSet>
      <dgm:spPr/>
    </dgm:pt>
    <dgm:pt modelId="{D1AD06B9-3E44-465D-B7AF-058799123D92}" type="pres">
      <dgm:prSet presAssocID="{E4B12928-6F3E-417F-AB2B-F4157DDAF26A}" presName="sibTrans" presStyleLbl="sibTrans2D1" presStyleIdx="1" presStyleCnt="2"/>
      <dgm:spPr/>
    </dgm:pt>
    <dgm:pt modelId="{28BC1065-01B3-42D5-9B88-68F2A897AA13}" type="pres">
      <dgm:prSet presAssocID="{E4B12928-6F3E-417F-AB2B-F4157DDAF26A}" presName="connTx" presStyleLbl="sibTrans2D1" presStyleIdx="1" presStyleCnt="2"/>
      <dgm:spPr/>
    </dgm:pt>
    <dgm:pt modelId="{8452D82F-63E4-4D8E-9F24-9106224BAE8E}" type="pres">
      <dgm:prSet presAssocID="{0AAEE61F-4D7B-4D51-8A55-7D697D3F3CE2}" presName="composite" presStyleCnt="0"/>
      <dgm:spPr/>
    </dgm:pt>
    <dgm:pt modelId="{274D2DDC-A182-4003-A59D-3B9603DAFF96}" type="pres">
      <dgm:prSet presAssocID="{0AAEE61F-4D7B-4D51-8A55-7D697D3F3CE2}" presName="imagSh" presStyleLbl="bgImgPlace1" presStyleIdx="2" presStyleCnt="3"/>
      <dgm:spPr/>
    </dgm:pt>
    <dgm:pt modelId="{5377AC34-BD7B-49BC-B266-DD069684749F}" type="pres">
      <dgm:prSet presAssocID="{0AAEE61F-4D7B-4D51-8A55-7D697D3F3CE2}" presName="txNode" presStyleLbl="node1" presStyleIdx="2" presStyleCnt="3">
        <dgm:presLayoutVars>
          <dgm:bulletEnabled val="1"/>
        </dgm:presLayoutVars>
      </dgm:prSet>
      <dgm:spPr/>
    </dgm:pt>
  </dgm:ptLst>
  <dgm:cxnLst>
    <dgm:cxn modelId="{CA007800-45E2-4C07-AB04-0BF0F9DEE4C1}" type="presOf" srcId="{0AAEE61F-4D7B-4D51-8A55-7D697D3F3CE2}" destId="{5377AC34-BD7B-49BC-B266-DD069684749F}" srcOrd="0" destOrd="0" presId="urn:microsoft.com/office/officeart/2005/8/layout/hProcess10"/>
    <dgm:cxn modelId="{53AD9D04-C198-45B0-9B03-C28F737BE4DB}" srcId="{9C08D0A1-5BD9-4F63-AC7A-73814D3EE238}" destId="{F10FCEFC-83EB-4E0A-8E74-F67C18452829}" srcOrd="1" destOrd="0" parTransId="{ABCA4454-2C6C-41E9-9B45-CB4D74319A58}" sibTransId="{E4B12928-6F3E-417F-AB2B-F4157DDAF26A}"/>
    <dgm:cxn modelId="{5C99E604-E39F-4036-A689-B7AA8E505966}" srcId="{0AAEE61F-4D7B-4D51-8A55-7D697D3F3CE2}" destId="{A54E67B8-FA55-4704-9B6C-6A14520C7F9F}" srcOrd="0" destOrd="0" parTransId="{7ADC420D-BF2E-42CC-9A36-E74A3B001B61}" sibTransId="{C80FC4FE-AAA9-41B8-A774-89F876219F6A}"/>
    <dgm:cxn modelId="{A1548F0D-DA49-46DB-AFB8-BAA04ABE1414}" srcId="{F10FCEFC-83EB-4E0A-8E74-F67C18452829}" destId="{644C6656-5299-479F-B10A-7448AC0B8B07}" srcOrd="0" destOrd="0" parTransId="{0CE4545C-B8D8-48E9-942B-8CFCF64D900D}" sibTransId="{33ED3D23-03BC-411A-BC3F-687EDDC067DC}"/>
    <dgm:cxn modelId="{20376B10-3BB3-40BE-BC83-52E502C091CD}" type="presOf" srcId="{08FB4F1A-0FC9-4028-8640-93340DB5EE86}" destId="{5377AC34-BD7B-49BC-B266-DD069684749F}" srcOrd="0" destOrd="3" presId="urn:microsoft.com/office/officeart/2005/8/layout/hProcess10"/>
    <dgm:cxn modelId="{CABB9412-19B9-49DF-BBD7-E9EFAB5C4F0B}" type="presOf" srcId="{3A3FFD6C-57FA-44FF-A454-1833FF21FA57}" destId="{CF89632F-82A0-4B9F-9A1D-8AE570540EA6}" srcOrd="0" destOrd="1" presId="urn:microsoft.com/office/officeart/2005/8/layout/hProcess10"/>
    <dgm:cxn modelId="{694D2318-A07D-4EC0-96D5-027F4CD70F3E}" type="presOf" srcId="{E4B12928-6F3E-417F-AB2B-F4157DDAF26A}" destId="{28BC1065-01B3-42D5-9B88-68F2A897AA13}" srcOrd="1" destOrd="0" presId="urn:microsoft.com/office/officeart/2005/8/layout/hProcess10"/>
    <dgm:cxn modelId="{67CF8A1B-FD42-4275-9176-8EF56719B1A8}" type="presOf" srcId="{A54E67B8-FA55-4704-9B6C-6A14520C7F9F}" destId="{5377AC34-BD7B-49BC-B266-DD069684749F}" srcOrd="0" destOrd="1" presId="urn:microsoft.com/office/officeart/2005/8/layout/hProcess10"/>
    <dgm:cxn modelId="{039C8A1D-5181-4BA2-A6ED-AC0E711F9409}" srcId="{5D93AF7E-8C4C-4648-BCD9-AA07EB91434E}" destId="{A7F8EDEA-8DC1-421F-A50A-9274EF34D11B}" srcOrd="1" destOrd="0" parTransId="{831320E4-A959-4592-8622-75E40C825F1A}" sibTransId="{F438FAD0-6AA4-49F9-BFA2-9CF98AC8C989}"/>
    <dgm:cxn modelId="{176D182D-309F-43C6-A92D-3F58EA423946}" srcId="{F10FCEFC-83EB-4E0A-8E74-F67C18452829}" destId="{04BFDED7-6B56-452D-9365-8B2AC6F976A5}" srcOrd="1" destOrd="0" parTransId="{B3446663-2339-42BA-94C6-85F40C46354A}" sibTransId="{C0C97421-EBDC-404E-9255-53FB3E5CA5E7}"/>
    <dgm:cxn modelId="{D699DA37-91AF-4CA9-A984-71ADBE9F0D21}" type="presOf" srcId="{04BFDED7-6B56-452D-9365-8B2AC6F976A5}" destId="{CC2ADD82-97A4-4D53-AFEC-EDF41331276C}" srcOrd="0" destOrd="2" presId="urn:microsoft.com/office/officeart/2005/8/layout/hProcess10"/>
    <dgm:cxn modelId="{1DC36546-CCAC-4F2E-978B-88221A1FDD96}" type="presOf" srcId="{F10FCEFC-83EB-4E0A-8E74-F67C18452829}" destId="{CC2ADD82-97A4-4D53-AFEC-EDF41331276C}" srcOrd="0" destOrd="0" presId="urn:microsoft.com/office/officeart/2005/8/layout/hProcess10"/>
    <dgm:cxn modelId="{9FDA855A-9F16-4CB5-AC21-61308A2AD6BC}" srcId="{5D93AF7E-8C4C-4648-BCD9-AA07EB91434E}" destId="{3A3FFD6C-57FA-44FF-A454-1833FF21FA57}" srcOrd="0" destOrd="0" parTransId="{E822AB22-B6C4-4952-ABCA-F97948FD50B3}" sibTransId="{22632D69-7D22-4C5A-9A18-E27D185977B4}"/>
    <dgm:cxn modelId="{D234EC65-F74D-4287-8A68-AE6094CCE61B}" type="presOf" srcId="{201CF57E-0A60-487B-96E0-D19A6028B81F}" destId="{37DDA2B1-BBF9-4483-9199-970C5D9E0DB8}" srcOrd="1" destOrd="0" presId="urn:microsoft.com/office/officeart/2005/8/layout/hProcess10"/>
    <dgm:cxn modelId="{47A9B874-C021-4065-8CEA-303D289995FB}" type="presOf" srcId="{644C6656-5299-479F-B10A-7448AC0B8B07}" destId="{CC2ADD82-97A4-4D53-AFEC-EDF41331276C}" srcOrd="0" destOrd="1" presId="urn:microsoft.com/office/officeart/2005/8/layout/hProcess10"/>
    <dgm:cxn modelId="{661CA291-9CE8-4C55-83D4-1E905EA9FF6E}" type="presOf" srcId="{5D93AF7E-8C4C-4648-BCD9-AA07EB91434E}" destId="{CF89632F-82A0-4B9F-9A1D-8AE570540EA6}" srcOrd="0" destOrd="0" presId="urn:microsoft.com/office/officeart/2005/8/layout/hProcess10"/>
    <dgm:cxn modelId="{A66C7B9A-D56A-486D-A51F-2844EA7F3C91}" srcId="{0AAEE61F-4D7B-4D51-8A55-7D697D3F3CE2}" destId="{90BF62B9-30D6-4DC9-808F-BCB619B8DCBC}" srcOrd="1" destOrd="0" parTransId="{C15C85BC-433E-454E-B0C3-FEF960B8EF3C}" sibTransId="{C5B19470-9822-4AAE-A6C9-382AA093635E}"/>
    <dgm:cxn modelId="{060A689F-1588-4C8D-8E1E-55C7CCF832E4}" type="presOf" srcId="{201CF57E-0A60-487B-96E0-D19A6028B81F}" destId="{EA1228B7-A9AD-4170-8D1F-2EDAC44EC582}" srcOrd="0" destOrd="0" presId="urn:microsoft.com/office/officeart/2005/8/layout/hProcess10"/>
    <dgm:cxn modelId="{F3DF0FA7-CCD7-46E5-B44F-402DB33FA604}" type="presOf" srcId="{A7F8EDEA-8DC1-421F-A50A-9274EF34D11B}" destId="{CF89632F-82A0-4B9F-9A1D-8AE570540EA6}" srcOrd="0" destOrd="2" presId="urn:microsoft.com/office/officeart/2005/8/layout/hProcess10"/>
    <dgm:cxn modelId="{86171FA9-51DD-4B72-ABD6-BFBD21FBF093}" type="presOf" srcId="{90BF62B9-30D6-4DC9-808F-BCB619B8DCBC}" destId="{5377AC34-BD7B-49BC-B266-DD069684749F}" srcOrd="0" destOrd="2" presId="urn:microsoft.com/office/officeart/2005/8/layout/hProcess10"/>
    <dgm:cxn modelId="{375DF6BF-9043-4061-B3DD-4A356EAC6FB0}" srcId="{9C08D0A1-5BD9-4F63-AC7A-73814D3EE238}" destId="{5D93AF7E-8C4C-4648-BCD9-AA07EB91434E}" srcOrd="0" destOrd="0" parTransId="{20A3CA22-37E7-4D73-9FA1-411283FB38ED}" sibTransId="{201CF57E-0A60-487B-96E0-D19A6028B81F}"/>
    <dgm:cxn modelId="{E7D824C0-9655-45A2-90A4-422F94CE7DBA}" srcId="{0AAEE61F-4D7B-4D51-8A55-7D697D3F3CE2}" destId="{08FB4F1A-0FC9-4028-8640-93340DB5EE86}" srcOrd="2" destOrd="0" parTransId="{8ED261BB-160D-4071-8DF5-5B5E6E562A79}" sibTransId="{846E745C-34CE-4426-B88C-82CF39F1C9AE}"/>
    <dgm:cxn modelId="{1008B2C5-CD85-4CE9-9408-B424CEAF69A9}" srcId="{9C08D0A1-5BD9-4F63-AC7A-73814D3EE238}" destId="{0AAEE61F-4D7B-4D51-8A55-7D697D3F3CE2}" srcOrd="2" destOrd="0" parTransId="{88DFB948-F3E8-46C5-9679-62FDB65203C8}" sibTransId="{A9565C24-D6F8-473D-8014-05147FE12DD6}"/>
    <dgm:cxn modelId="{64BAA7CE-085A-4DE4-9340-F100D6DFCF16}" type="presOf" srcId="{E4B12928-6F3E-417F-AB2B-F4157DDAF26A}" destId="{D1AD06B9-3E44-465D-B7AF-058799123D92}" srcOrd="0" destOrd="0" presId="urn:microsoft.com/office/officeart/2005/8/layout/hProcess10"/>
    <dgm:cxn modelId="{307233F1-03B2-4CB1-B069-E4C85947BE47}" type="presOf" srcId="{9C08D0A1-5BD9-4F63-AC7A-73814D3EE238}" destId="{61999758-C859-4D5A-9ECA-D3D6F9405871}" srcOrd="0" destOrd="0" presId="urn:microsoft.com/office/officeart/2005/8/layout/hProcess10"/>
    <dgm:cxn modelId="{53D2E73D-15ED-4F6C-8A21-87DEA331F576}" type="presParOf" srcId="{61999758-C859-4D5A-9ECA-D3D6F9405871}" destId="{C4ADE356-32C0-43B7-83C7-FDBF6ABA9F1B}" srcOrd="0" destOrd="0" presId="urn:microsoft.com/office/officeart/2005/8/layout/hProcess10"/>
    <dgm:cxn modelId="{F1FEDE01-A2F5-4246-89BD-DD596F0CF919}" type="presParOf" srcId="{C4ADE356-32C0-43B7-83C7-FDBF6ABA9F1B}" destId="{B3212E30-1DEE-49C4-8DED-F48B51816866}" srcOrd="0" destOrd="0" presId="urn:microsoft.com/office/officeart/2005/8/layout/hProcess10"/>
    <dgm:cxn modelId="{9F872CB0-3306-4A2F-AD8B-79BFADBFB6A7}" type="presParOf" srcId="{C4ADE356-32C0-43B7-83C7-FDBF6ABA9F1B}" destId="{CF89632F-82A0-4B9F-9A1D-8AE570540EA6}" srcOrd="1" destOrd="0" presId="urn:microsoft.com/office/officeart/2005/8/layout/hProcess10"/>
    <dgm:cxn modelId="{251D73B6-6AA2-4725-A6FD-43333E23F38D}" type="presParOf" srcId="{61999758-C859-4D5A-9ECA-D3D6F9405871}" destId="{EA1228B7-A9AD-4170-8D1F-2EDAC44EC582}" srcOrd="1" destOrd="0" presId="urn:microsoft.com/office/officeart/2005/8/layout/hProcess10"/>
    <dgm:cxn modelId="{67E0B1B8-56B9-497F-A275-3436CE5C0066}" type="presParOf" srcId="{EA1228B7-A9AD-4170-8D1F-2EDAC44EC582}" destId="{37DDA2B1-BBF9-4483-9199-970C5D9E0DB8}" srcOrd="0" destOrd="0" presId="urn:microsoft.com/office/officeart/2005/8/layout/hProcess10"/>
    <dgm:cxn modelId="{53E062E3-D768-4BF2-BEA8-1D6435F466C0}" type="presParOf" srcId="{61999758-C859-4D5A-9ECA-D3D6F9405871}" destId="{98F27263-932E-4FD5-8286-39956F680473}" srcOrd="2" destOrd="0" presId="urn:microsoft.com/office/officeart/2005/8/layout/hProcess10"/>
    <dgm:cxn modelId="{BB6344F4-7680-48DC-850D-82A28B5374CF}" type="presParOf" srcId="{98F27263-932E-4FD5-8286-39956F680473}" destId="{D90285B8-821F-425D-8635-F49F2D0CB552}" srcOrd="0" destOrd="0" presId="urn:microsoft.com/office/officeart/2005/8/layout/hProcess10"/>
    <dgm:cxn modelId="{4AFFA8D5-FDA8-4696-9282-9FE1698802A0}" type="presParOf" srcId="{98F27263-932E-4FD5-8286-39956F680473}" destId="{CC2ADD82-97A4-4D53-AFEC-EDF41331276C}" srcOrd="1" destOrd="0" presId="urn:microsoft.com/office/officeart/2005/8/layout/hProcess10"/>
    <dgm:cxn modelId="{FDA9B6C3-1D6B-4230-A3DC-237EE378DBCF}" type="presParOf" srcId="{61999758-C859-4D5A-9ECA-D3D6F9405871}" destId="{D1AD06B9-3E44-465D-B7AF-058799123D92}" srcOrd="3" destOrd="0" presId="urn:microsoft.com/office/officeart/2005/8/layout/hProcess10"/>
    <dgm:cxn modelId="{97CA945B-52DE-41F6-BF93-C6FFA53C69EE}" type="presParOf" srcId="{D1AD06B9-3E44-465D-B7AF-058799123D92}" destId="{28BC1065-01B3-42D5-9B88-68F2A897AA13}" srcOrd="0" destOrd="0" presId="urn:microsoft.com/office/officeart/2005/8/layout/hProcess10"/>
    <dgm:cxn modelId="{BB5D3DDC-0D65-4FED-8F1E-490DA0632306}" type="presParOf" srcId="{61999758-C859-4D5A-9ECA-D3D6F9405871}" destId="{8452D82F-63E4-4D8E-9F24-9106224BAE8E}" srcOrd="4" destOrd="0" presId="urn:microsoft.com/office/officeart/2005/8/layout/hProcess10"/>
    <dgm:cxn modelId="{E931E104-F02A-4C83-BD19-1AF09B205566}" type="presParOf" srcId="{8452D82F-63E4-4D8E-9F24-9106224BAE8E}" destId="{274D2DDC-A182-4003-A59D-3B9603DAFF96}" srcOrd="0" destOrd="0" presId="urn:microsoft.com/office/officeart/2005/8/layout/hProcess10"/>
    <dgm:cxn modelId="{4D283801-DE1D-4B41-9A83-DB31CDCB4D45}" type="presParOf" srcId="{8452D82F-63E4-4D8E-9F24-9106224BAE8E}" destId="{5377AC34-BD7B-49BC-B266-DD069684749F}"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E5F0EE-0218-40F8-8D9B-8FCFE21B6A6F}" type="doc">
      <dgm:prSet loTypeId="urn:microsoft.com/office/officeart/2018/2/layout/IconLabelList" loCatId="icon" qsTypeId="urn:microsoft.com/office/officeart/2005/8/quickstyle/simple1" qsCatId="simple" csTypeId="urn:microsoft.com/office/officeart/2005/8/colors/colorful5" csCatId="colorful" phldr="1"/>
      <dgm:spPr/>
      <dgm:t>
        <a:bodyPr/>
        <a:lstStyle/>
        <a:p>
          <a:endParaRPr lang="en-US"/>
        </a:p>
      </dgm:t>
    </dgm:pt>
    <dgm:pt modelId="{3F554107-B8D0-421D-9D5F-D46A9CDABC87}">
      <dgm:prSet custT="1"/>
      <dgm:spPr/>
      <dgm:t>
        <a:bodyPr/>
        <a:lstStyle/>
        <a:p>
          <a:pPr>
            <a:lnSpc>
              <a:spcPct val="100000"/>
            </a:lnSpc>
          </a:pPr>
          <a:r>
            <a:rPr lang="en-US" sz="2000"/>
            <a:t>Knowledge is constructed</a:t>
          </a:r>
        </a:p>
      </dgm:t>
    </dgm:pt>
    <dgm:pt modelId="{5CCAEC2B-BBA2-4256-9CF5-74CCD05D4035}" type="parTrans" cxnId="{1DA1CC96-5283-4D26-BC48-3EA5032C7E28}">
      <dgm:prSet/>
      <dgm:spPr/>
      <dgm:t>
        <a:bodyPr/>
        <a:lstStyle/>
        <a:p>
          <a:endParaRPr lang="en-US"/>
        </a:p>
      </dgm:t>
    </dgm:pt>
    <dgm:pt modelId="{7CE101C2-9367-4061-9A22-4C29873E377C}" type="sibTrans" cxnId="{1DA1CC96-5283-4D26-BC48-3EA5032C7E28}">
      <dgm:prSet/>
      <dgm:spPr/>
      <dgm:t>
        <a:bodyPr/>
        <a:lstStyle/>
        <a:p>
          <a:endParaRPr lang="en-US"/>
        </a:p>
      </dgm:t>
    </dgm:pt>
    <dgm:pt modelId="{A098A0DA-1290-468F-9449-6083EDD0A98C}">
      <dgm:prSet/>
      <dgm:spPr/>
      <dgm:t>
        <a:bodyPr/>
        <a:lstStyle/>
        <a:p>
          <a:pPr>
            <a:lnSpc>
              <a:spcPct val="100000"/>
            </a:lnSpc>
          </a:pPr>
          <a:r>
            <a:rPr lang="en-US"/>
            <a:t>Learners use previous knowledge as foundations and build on it</a:t>
          </a:r>
        </a:p>
      </dgm:t>
    </dgm:pt>
    <dgm:pt modelId="{ABCBD1B6-D697-4218-A4F7-22CCDB48AFFB}" type="parTrans" cxnId="{2469A1D8-CC61-4C2C-932D-B30FF3701027}">
      <dgm:prSet/>
      <dgm:spPr/>
      <dgm:t>
        <a:bodyPr/>
        <a:lstStyle/>
        <a:p>
          <a:endParaRPr lang="en-US"/>
        </a:p>
      </dgm:t>
    </dgm:pt>
    <dgm:pt modelId="{EACFD220-E5FA-47C5-8837-BE6825D2F4BB}" type="sibTrans" cxnId="{2469A1D8-CC61-4C2C-932D-B30FF3701027}">
      <dgm:prSet/>
      <dgm:spPr/>
      <dgm:t>
        <a:bodyPr/>
        <a:lstStyle/>
        <a:p>
          <a:endParaRPr lang="en-US"/>
        </a:p>
      </dgm:t>
    </dgm:pt>
    <dgm:pt modelId="{1247AFE2-35EA-4AA4-888F-64ACC22467B3}">
      <dgm:prSet/>
      <dgm:spPr/>
      <dgm:t>
        <a:bodyPr/>
        <a:lstStyle/>
        <a:p>
          <a:pPr>
            <a:lnSpc>
              <a:spcPct val="100000"/>
            </a:lnSpc>
          </a:pPr>
          <a:r>
            <a:rPr lang="en-US"/>
            <a:t>Everyone’s individual experiences means learning is unique to them</a:t>
          </a:r>
        </a:p>
      </dgm:t>
    </dgm:pt>
    <dgm:pt modelId="{8AAD95BE-143D-4A7E-BF6B-FFC20F789B5C}" type="parTrans" cxnId="{5F462997-668B-4FAA-99F7-1BB19F56BA63}">
      <dgm:prSet/>
      <dgm:spPr/>
      <dgm:t>
        <a:bodyPr/>
        <a:lstStyle/>
        <a:p>
          <a:endParaRPr lang="en-US"/>
        </a:p>
      </dgm:t>
    </dgm:pt>
    <dgm:pt modelId="{935B3D6D-CB30-4FBE-BDC0-D0BE0AF477C4}" type="sibTrans" cxnId="{5F462997-668B-4FAA-99F7-1BB19F56BA63}">
      <dgm:prSet/>
      <dgm:spPr/>
      <dgm:t>
        <a:bodyPr/>
        <a:lstStyle/>
        <a:p>
          <a:endParaRPr lang="en-US"/>
        </a:p>
      </dgm:t>
    </dgm:pt>
    <dgm:pt modelId="{DA68B21A-6427-4EAA-B146-D0FB369E45F1}" type="pres">
      <dgm:prSet presAssocID="{C6E5F0EE-0218-40F8-8D9B-8FCFE21B6A6F}" presName="root" presStyleCnt="0">
        <dgm:presLayoutVars>
          <dgm:dir/>
          <dgm:resizeHandles val="exact"/>
        </dgm:presLayoutVars>
      </dgm:prSet>
      <dgm:spPr/>
    </dgm:pt>
    <dgm:pt modelId="{DF91E5B7-EE2B-4BF7-8C52-2C56BBA267FA}" type="pres">
      <dgm:prSet presAssocID="{3F554107-B8D0-421D-9D5F-D46A9CDABC87}" presName="compNode" presStyleCnt="0"/>
      <dgm:spPr/>
    </dgm:pt>
    <dgm:pt modelId="{550ED89F-3630-4BD2-B2A3-4715237B43DC}" type="pres">
      <dgm:prSet presAssocID="{3F554107-B8D0-421D-9D5F-D46A9CDABC8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46003B24-4A69-44AC-8317-459BBDB5664C}" type="pres">
      <dgm:prSet presAssocID="{3F554107-B8D0-421D-9D5F-D46A9CDABC87}" presName="spaceRect" presStyleCnt="0"/>
      <dgm:spPr/>
    </dgm:pt>
    <dgm:pt modelId="{0C70F576-BD56-4A69-830E-191DC6FC05B0}" type="pres">
      <dgm:prSet presAssocID="{3F554107-B8D0-421D-9D5F-D46A9CDABC87}" presName="textRect" presStyleLbl="revTx" presStyleIdx="0" presStyleCnt="3">
        <dgm:presLayoutVars>
          <dgm:chMax val="1"/>
          <dgm:chPref val="1"/>
        </dgm:presLayoutVars>
      </dgm:prSet>
      <dgm:spPr/>
    </dgm:pt>
    <dgm:pt modelId="{49139293-C6FD-4067-9D80-5979C76246FC}" type="pres">
      <dgm:prSet presAssocID="{7CE101C2-9367-4061-9A22-4C29873E377C}" presName="sibTrans" presStyleCnt="0"/>
      <dgm:spPr/>
    </dgm:pt>
    <dgm:pt modelId="{5EB660A4-FBDD-4B56-A1CB-A979384480D8}" type="pres">
      <dgm:prSet presAssocID="{A098A0DA-1290-468F-9449-6083EDD0A98C}" presName="compNode" presStyleCnt="0"/>
      <dgm:spPr/>
    </dgm:pt>
    <dgm:pt modelId="{A1EBA3D2-8E3E-4AD8-A1BB-6856A3BBC74E}" type="pres">
      <dgm:prSet presAssocID="{A098A0DA-1290-468F-9449-6083EDD0A9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0E28265-70BC-4E5A-B062-A1FB4DEB40A7}" type="pres">
      <dgm:prSet presAssocID="{A098A0DA-1290-468F-9449-6083EDD0A98C}" presName="spaceRect" presStyleCnt="0"/>
      <dgm:spPr/>
    </dgm:pt>
    <dgm:pt modelId="{5ACB0178-2BB8-4DBE-8B8F-0F1D365BCD42}" type="pres">
      <dgm:prSet presAssocID="{A098A0DA-1290-468F-9449-6083EDD0A98C}" presName="textRect" presStyleLbl="revTx" presStyleIdx="1" presStyleCnt="3">
        <dgm:presLayoutVars>
          <dgm:chMax val="1"/>
          <dgm:chPref val="1"/>
        </dgm:presLayoutVars>
      </dgm:prSet>
      <dgm:spPr/>
    </dgm:pt>
    <dgm:pt modelId="{5CC12F9E-410C-4167-9845-53965BF45B85}" type="pres">
      <dgm:prSet presAssocID="{EACFD220-E5FA-47C5-8837-BE6825D2F4BB}" presName="sibTrans" presStyleCnt="0"/>
      <dgm:spPr/>
    </dgm:pt>
    <dgm:pt modelId="{E96CCFF3-A48C-4974-BEE0-79957B25E088}" type="pres">
      <dgm:prSet presAssocID="{1247AFE2-35EA-4AA4-888F-64ACC22467B3}" presName="compNode" presStyleCnt="0"/>
      <dgm:spPr/>
    </dgm:pt>
    <dgm:pt modelId="{4FB5F1FC-A1CE-437B-B52D-D337F104AE2B}" type="pres">
      <dgm:prSet presAssocID="{1247AFE2-35EA-4AA4-888F-64ACC22467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2283FDF6-A72A-4D0D-B1F7-3A4F4CE4E3CD}" type="pres">
      <dgm:prSet presAssocID="{1247AFE2-35EA-4AA4-888F-64ACC22467B3}" presName="spaceRect" presStyleCnt="0"/>
      <dgm:spPr/>
    </dgm:pt>
    <dgm:pt modelId="{3218D13F-68F4-407A-AD07-67F8F6CE989D}" type="pres">
      <dgm:prSet presAssocID="{1247AFE2-35EA-4AA4-888F-64ACC22467B3}" presName="textRect" presStyleLbl="revTx" presStyleIdx="2" presStyleCnt="3">
        <dgm:presLayoutVars>
          <dgm:chMax val="1"/>
          <dgm:chPref val="1"/>
        </dgm:presLayoutVars>
      </dgm:prSet>
      <dgm:spPr/>
    </dgm:pt>
  </dgm:ptLst>
  <dgm:cxnLst>
    <dgm:cxn modelId="{5FD1EB36-C794-44F4-96DB-3A774BE60CBA}" type="presOf" srcId="{A098A0DA-1290-468F-9449-6083EDD0A98C}" destId="{5ACB0178-2BB8-4DBE-8B8F-0F1D365BCD42}" srcOrd="0" destOrd="0" presId="urn:microsoft.com/office/officeart/2018/2/layout/IconLabelList"/>
    <dgm:cxn modelId="{445E8C8D-71CF-4102-801A-554BC527897D}" type="presOf" srcId="{3F554107-B8D0-421D-9D5F-D46A9CDABC87}" destId="{0C70F576-BD56-4A69-830E-191DC6FC05B0}" srcOrd="0" destOrd="0" presId="urn:microsoft.com/office/officeart/2018/2/layout/IconLabelList"/>
    <dgm:cxn modelId="{1DA1CC96-5283-4D26-BC48-3EA5032C7E28}" srcId="{C6E5F0EE-0218-40F8-8D9B-8FCFE21B6A6F}" destId="{3F554107-B8D0-421D-9D5F-D46A9CDABC87}" srcOrd="0" destOrd="0" parTransId="{5CCAEC2B-BBA2-4256-9CF5-74CCD05D4035}" sibTransId="{7CE101C2-9367-4061-9A22-4C29873E377C}"/>
    <dgm:cxn modelId="{5F462997-668B-4FAA-99F7-1BB19F56BA63}" srcId="{C6E5F0EE-0218-40F8-8D9B-8FCFE21B6A6F}" destId="{1247AFE2-35EA-4AA4-888F-64ACC22467B3}" srcOrd="2" destOrd="0" parTransId="{8AAD95BE-143D-4A7E-BF6B-FFC20F789B5C}" sibTransId="{935B3D6D-CB30-4FBE-BDC0-D0BE0AF477C4}"/>
    <dgm:cxn modelId="{9D434CC8-EF8A-4075-866C-EF4AE564E82C}" type="presOf" srcId="{C6E5F0EE-0218-40F8-8D9B-8FCFE21B6A6F}" destId="{DA68B21A-6427-4EAA-B146-D0FB369E45F1}" srcOrd="0" destOrd="0" presId="urn:microsoft.com/office/officeart/2018/2/layout/IconLabelList"/>
    <dgm:cxn modelId="{2469A1D8-CC61-4C2C-932D-B30FF3701027}" srcId="{C6E5F0EE-0218-40F8-8D9B-8FCFE21B6A6F}" destId="{A098A0DA-1290-468F-9449-6083EDD0A98C}" srcOrd="1" destOrd="0" parTransId="{ABCBD1B6-D697-4218-A4F7-22CCDB48AFFB}" sibTransId="{EACFD220-E5FA-47C5-8837-BE6825D2F4BB}"/>
    <dgm:cxn modelId="{4C66B3EF-F149-41CC-8CC2-CF2D1D13E694}" type="presOf" srcId="{1247AFE2-35EA-4AA4-888F-64ACC22467B3}" destId="{3218D13F-68F4-407A-AD07-67F8F6CE989D}" srcOrd="0" destOrd="0" presId="urn:microsoft.com/office/officeart/2018/2/layout/IconLabelList"/>
    <dgm:cxn modelId="{B34C648F-D88C-4E8D-8BA5-7FF3267977A2}" type="presParOf" srcId="{DA68B21A-6427-4EAA-B146-D0FB369E45F1}" destId="{DF91E5B7-EE2B-4BF7-8C52-2C56BBA267FA}" srcOrd="0" destOrd="0" presId="urn:microsoft.com/office/officeart/2018/2/layout/IconLabelList"/>
    <dgm:cxn modelId="{E2B4AAD7-5ACA-4576-A6F6-E57D1CAD6079}" type="presParOf" srcId="{DF91E5B7-EE2B-4BF7-8C52-2C56BBA267FA}" destId="{550ED89F-3630-4BD2-B2A3-4715237B43DC}" srcOrd="0" destOrd="0" presId="urn:microsoft.com/office/officeart/2018/2/layout/IconLabelList"/>
    <dgm:cxn modelId="{68BCE1FF-E020-4849-A6F9-C0ABD73B8D48}" type="presParOf" srcId="{DF91E5B7-EE2B-4BF7-8C52-2C56BBA267FA}" destId="{46003B24-4A69-44AC-8317-459BBDB5664C}" srcOrd="1" destOrd="0" presId="urn:microsoft.com/office/officeart/2018/2/layout/IconLabelList"/>
    <dgm:cxn modelId="{5D470676-B8ED-4156-953A-FE1BF7DB6233}" type="presParOf" srcId="{DF91E5B7-EE2B-4BF7-8C52-2C56BBA267FA}" destId="{0C70F576-BD56-4A69-830E-191DC6FC05B0}" srcOrd="2" destOrd="0" presId="urn:microsoft.com/office/officeart/2018/2/layout/IconLabelList"/>
    <dgm:cxn modelId="{49BDD109-B674-4044-9129-DFC7A3EF6C73}" type="presParOf" srcId="{DA68B21A-6427-4EAA-B146-D0FB369E45F1}" destId="{49139293-C6FD-4067-9D80-5979C76246FC}" srcOrd="1" destOrd="0" presId="urn:microsoft.com/office/officeart/2018/2/layout/IconLabelList"/>
    <dgm:cxn modelId="{70D0EE15-9DDF-46BB-BC0C-67A4C1117D71}" type="presParOf" srcId="{DA68B21A-6427-4EAA-B146-D0FB369E45F1}" destId="{5EB660A4-FBDD-4B56-A1CB-A979384480D8}" srcOrd="2" destOrd="0" presId="urn:microsoft.com/office/officeart/2018/2/layout/IconLabelList"/>
    <dgm:cxn modelId="{1AB1DC6A-4F39-4BDE-8C48-47B6CE632CB5}" type="presParOf" srcId="{5EB660A4-FBDD-4B56-A1CB-A979384480D8}" destId="{A1EBA3D2-8E3E-4AD8-A1BB-6856A3BBC74E}" srcOrd="0" destOrd="0" presId="urn:microsoft.com/office/officeart/2018/2/layout/IconLabelList"/>
    <dgm:cxn modelId="{F3C0D284-704E-4B92-BBAC-50E558556B6B}" type="presParOf" srcId="{5EB660A4-FBDD-4B56-A1CB-A979384480D8}" destId="{00E28265-70BC-4E5A-B062-A1FB4DEB40A7}" srcOrd="1" destOrd="0" presId="urn:microsoft.com/office/officeart/2018/2/layout/IconLabelList"/>
    <dgm:cxn modelId="{F2CABB64-ECB3-423D-8D91-02FCD22598F9}" type="presParOf" srcId="{5EB660A4-FBDD-4B56-A1CB-A979384480D8}" destId="{5ACB0178-2BB8-4DBE-8B8F-0F1D365BCD42}" srcOrd="2" destOrd="0" presId="urn:microsoft.com/office/officeart/2018/2/layout/IconLabelList"/>
    <dgm:cxn modelId="{EEDBDDBD-895E-4BD2-9EEA-48F315250EC1}" type="presParOf" srcId="{DA68B21A-6427-4EAA-B146-D0FB369E45F1}" destId="{5CC12F9E-410C-4167-9845-53965BF45B85}" srcOrd="3" destOrd="0" presId="urn:microsoft.com/office/officeart/2018/2/layout/IconLabelList"/>
    <dgm:cxn modelId="{559A0EF1-B7D2-4A51-B58E-0385F67CD663}" type="presParOf" srcId="{DA68B21A-6427-4EAA-B146-D0FB369E45F1}" destId="{E96CCFF3-A48C-4974-BEE0-79957B25E088}" srcOrd="4" destOrd="0" presId="urn:microsoft.com/office/officeart/2018/2/layout/IconLabelList"/>
    <dgm:cxn modelId="{2210856D-8588-454B-BDA3-378AA6707108}" type="presParOf" srcId="{E96CCFF3-A48C-4974-BEE0-79957B25E088}" destId="{4FB5F1FC-A1CE-437B-B52D-D337F104AE2B}" srcOrd="0" destOrd="0" presId="urn:microsoft.com/office/officeart/2018/2/layout/IconLabelList"/>
    <dgm:cxn modelId="{DE7C627A-E0C9-429C-ACC0-1D6E51282828}" type="presParOf" srcId="{E96CCFF3-A48C-4974-BEE0-79957B25E088}" destId="{2283FDF6-A72A-4D0D-B1F7-3A4F4CE4E3CD}" srcOrd="1" destOrd="0" presId="urn:microsoft.com/office/officeart/2018/2/layout/IconLabelList"/>
    <dgm:cxn modelId="{ED4C4B6C-2F9A-472A-BF8A-4224B06971B5}" type="presParOf" srcId="{E96CCFF3-A48C-4974-BEE0-79957B25E088}" destId="{3218D13F-68F4-407A-AD07-67F8F6CE989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EFA238-3F0D-45AA-84B7-C59C0D94444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C745E492-8A08-41DE-957E-A92D69B1EC0B}">
      <dgm:prSet custT="1"/>
      <dgm:spPr/>
      <dgm:t>
        <a:bodyPr/>
        <a:lstStyle/>
        <a:p>
          <a:pPr rtl="0"/>
          <a:r>
            <a:rPr lang="en-US" sz="2400"/>
            <a:t>Learning is an </a:t>
          </a:r>
          <a:r>
            <a:rPr lang="en-US" sz="2400" b="1"/>
            <a:t>active process - </a:t>
          </a:r>
          <a:r>
            <a:rPr lang="en-US" sz="2400"/>
            <a:t>- </a:t>
          </a:r>
          <a:r>
            <a:rPr lang="en-US" sz="2400" b="1"/>
            <a:t>Students need to engage in discussions, activities</a:t>
          </a:r>
          <a:r>
            <a:rPr lang="en-US" sz="2400" b="1">
              <a:latin typeface="Calibri Light" panose="020F0302020204030204"/>
            </a:rPr>
            <a:t> </a:t>
          </a:r>
          <a:endParaRPr lang="en-US" sz="2400"/>
        </a:p>
      </dgm:t>
    </dgm:pt>
    <dgm:pt modelId="{7105AA63-7967-4C50-B10B-48CD523D4C48}" type="parTrans" cxnId="{20D47096-50FA-4451-A7CB-DE302656C105}">
      <dgm:prSet/>
      <dgm:spPr/>
      <dgm:t>
        <a:bodyPr/>
        <a:lstStyle/>
        <a:p>
          <a:endParaRPr lang="en-US" sz="2000"/>
        </a:p>
      </dgm:t>
    </dgm:pt>
    <dgm:pt modelId="{636816BF-56C0-44B8-A18A-4C4EAD132137}" type="sibTrans" cxnId="{20D47096-50FA-4451-A7CB-DE302656C105}">
      <dgm:prSet custT="1"/>
      <dgm:spPr/>
      <dgm:t>
        <a:bodyPr/>
        <a:lstStyle/>
        <a:p>
          <a:endParaRPr lang="en-US" sz="3200"/>
        </a:p>
      </dgm:t>
    </dgm:pt>
    <dgm:pt modelId="{9E8D4E3E-55A5-4426-942E-CC92F8DF2BF4}">
      <dgm:prSet custT="1"/>
      <dgm:spPr/>
      <dgm:t>
        <a:bodyPr/>
        <a:lstStyle/>
        <a:p>
          <a:pPr rtl="0"/>
          <a:r>
            <a:rPr lang="en-US" sz="2000" b="1"/>
            <a:t>Be a facilitator</a:t>
          </a:r>
          <a:r>
            <a:rPr lang="en-US" sz="2000"/>
            <a:t> - create </a:t>
          </a:r>
          <a:r>
            <a:rPr lang="en-US" sz="2000">
              <a:latin typeface="Calibri Light" panose="020F0302020204030204"/>
            </a:rPr>
            <a:t>environments where</a:t>
          </a:r>
          <a:r>
            <a:rPr lang="en-US" sz="2000"/>
            <a:t> students can challenge their understandings</a:t>
          </a:r>
        </a:p>
      </dgm:t>
    </dgm:pt>
    <dgm:pt modelId="{A011A3AA-B17E-4667-A499-EA8EC4683357}" type="parTrans" cxnId="{49E68745-72DD-4382-BB4D-46E80234DA47}">
      <dgm:prSet/>
      <dgm:spPr/>
      <dgm:t>
        <a:bodyPr/>
        <a:lstStyle/>
        <a:p>
          <a:endParaRPr lang="en-US" sz="2000"/>
        </a:p>
      </dgm:t>
    </dgm:pt>
    <dgm:pt modelId="{9D1CF4D3-12FF-44C4-811D-2E99EEDD965F}" type="sibTrans" cxnId="{49E68745-72DD-4382-BB4D-46E80234DA47}">
      <dgm:prSet custT="1"/>
      <dgm:spPr/>
      <dgm:t>
        <a:bodyPr/>
        <a:lstStyle/>
        <a:p>
          <a:endParaRPr lang="en-US" sz="3200"/>
        </a:p>
      </dgm:t>
    </dgm:pt>
    <dgm:pt modelId="{1090BAE4-5B71-43FE-928F-3078C9E30946}">
      <dgm:prSet custT="1"/>
      <dgm:spPr/>
      <dgm:t>
        <a:bodyPr/>
        <a:lstStyle/>
        <a:p>
          <a:pPr rtl="0"/>
          <a:r>
            <a:rPr lang="en-US" sz="2000" b="1">
              <a:latin typeface="Calibri Light" panose="020F0302020204030204"/>
            </a:rPr>
            <a:t>Small group work -</a:t>
          </a:r>
          <a:r>
            <a:rPr lang="en-US" sz="2000"/>
            <a:t> Collaborative, </a:t>
          </a:r>
          <a:r>
            <a:rPr lang="en-US" sz="2000">
              <a:latin typeface="Calibri Light" panose="020F0302020204030204"/>
            </a:rPr>
            <a:t>interactive, dialogue</a:t>
          </a:r>
          <a:r>
            <a:rPr lang="en-US" sz="2000"/>
            <a:t> about what students need for success</a:t>
          </a:r>
        </a:p>
      </dgm:t>
    </dgm:pt>
    <dgm:pt modelId="{B7E8CD5D-17F0-4D3E-871E-017CDF4D055B}" type="parTrans" cxnId="{B859041B-FFDE-4ED9-A5A3-0A0D28903721}">
      <dgm:prSet/>
      <dgm:spPr/>
      <dgm:t>
        <a:bodyPr/>
        <a:lstStyle/>
        <a:p>
          <a:endParaRPr lang="en-US" sz="2000"/>
        </a:p>
      </dgm:t>
    </dgm:pt>
    <dgm:pt modelId="{4C808D36-591E-46BA-A0E0-C7AF382F41F8}" type="sibTrans" cxnId="{B859041B-FFDE-4ED9-A5A3-0A0D28903721}">
      <dgm:prSet custT="1"/>
      <dgm:spPr/>
      <dgm:t>
        <a:bodyPr/>
        <a:lstStyle/>
        <a:p>
          <a:endParaRPr lang="en-US" sz="3200"/>
        </a:p>
      </dgm:t>
    </dgm:pt>
    <dgm:pt modelId="{D6CA0D8B-164D-4383-96AB-2B01534D1384}">
      <dgm:prSet custT="1"/>
      <dgm:spPr/>
      <dgm:t>
        <a:bodyPr/>
        <a:lstStyle/>
        <a:p>
          <a:pPr rtl="0"/>
          <a:r>
            <a:rPr lang="en-US" sz="2400" b="1"/>
            <a:t>Student centered - </a:t>
          </a:r>
          <a:r>
            <a:rPr lang="en-US" sz="2400" b="0"/>
            <a:t>Builds on what students already know - Focus on </a:t>
          </a:r>
          <a:r>
            <a:rPr lang="en-US" sz="2400" b="1"/>
            <a:t>students' questions and interest</a:t>
          </a:r>
          <a:r>
            <a:rPr lang="en-US" sz="2400" b="1">
              <a:latin typeface="Calibri Light" panose="020F0302020204030204"/>
            </a:rPr>
            <a:t> </a:t>
          </a:r>
          <a:endParaRPr lang="en-US" sz="2400" b="1"/>
        </a:p>
      </dgm:t>
    </dgm:pt>
    <dgm:pt modelId="{7EDEF51B-B1FD-4140-A3C3-FCF03ED9F597}" type="parTrans" cxnId="{D6A5B0A8-B41B-45E7-B842-6E33C22013F5}">
      <dgm:prSet/>
      <dgm:spPr/>
      <dgm:t>
        <a:bodyPr/>
        <a:lstStyle/>
        <a:p>
          <a:endParaRPr lang="en-US" sz="2000"/>
        </a:p>
      </dgm:t>
    </dgm:pt>
    <dgm:pt modelId="{12DCBC05-7F82-4E84-8698-C7F151B7C19A}" type="sibTrans" cxnId="{D6A5B0A8-B41B-45E7-B842-6E33C22013F5}">
      <dgm:prSet/>
      <dgm:spPr/>
      <dgm:t>
        <a:bodyPr/>
        <a:lstStyle/>
        <a:p>
          <a:endParaRPr lang="en-US" sz="2000"/>
        </a:p>
      </dgm:t>
    </dgm:pt>
    <dgm:pt modelId="{3AB13A12-9CFF-4B49-96B7-85F739EC0577}">
      <dgm:prSet/>
      <dgm:spPr/>
      <dgm:t>
        <a:bodyPr/>
        <a:lstStyle/>
        <a:p>
          <a:pPr rtl="0"/>
          <a:r>
            <a:rPr lang="en-US" b="1">
              <a:latin typeface="Calibri Light" panose="020F0302020204030204"/>
            </a:rPr>
            <a:t>Motivation is key – </a:t>
          </a:r>
          <a:r>
            <a:rPr lang="en-US" b="0">
              <a:latin typeface="Calibri Light" panose="020F0302020204030204"/>
            </a:rPr>
            <a:t>We need ways to engage</a:t>
          </a:r>
          <a:r>
            <a:rPr lang="en-US">
              <a:latin typeface="Calibri Light" panose="020F0302020204030204"/>
            </a:rPr>
            <a:t> </a:t>
          </a:r>
          <a:r>
            <a:rPr lang="en-US"/>
            <a:t>and motivate learners to help them become excited about what we’re teaching</a:t>
          </a:r>
          <a:r>
            <a:rPr lang="en-US" b="1">
              <a:latin typeface="Calibri Light" panose="020F0302020204030204"/>
            </a:rPr>
            <a:t> </a:t>
          </a:r>
          <a:endParaRPr lang="en-US" b="1"/>
        </a:p>
      </dgm:t>
    </dgm:pt>
    <dgm:pt modelId="{DE0D15C7-B3D9-A24A-AB99-9DB1190990CF}" type="parTrans" cxnId="{325F826E-E128-574C-9645-F0CC54180957}">
      <dgm:prSet/>
      <dgm:spPr/>
      <dgm:t>
        <a:bodyPr/>
        <a:lstStyle/>
        <a:p>
          <a:endParaRPr lang="en-GB"/>
        </a:p>
      </dgm:t>
    </dgm:pt>
    <dgm:pt modelId="{E38B65E2-AAFF-D843-A6D4-A9ECE15AC92D}" type="sibTrans" cxnId="{325F826E-E128-574C-9645-F0CC54180957}">
      <dgm:prSet/>
      <dgm:spPr/>
      <dgm:t>
        <a:bodyPr/>
        <a:lstStyle/>
        <a:p>
          <a:endParaRPr lang="en-GB"/>
        </a:p>
      </dgm:t>
    </dgm:pt>
    <dgm:pt modelId="{C66B9480-2693-9A4C-BF29-96E27A96237E}" type="pres">
      <dgm:prSet presAssocID="{10EFA238-3F0D-45AA-84B7-C59C0D94444A}" presName="outerComposite" presStyleCnt="0">
        <dgm:presLayoutVars>
          <dgm:chMax val="5"/>
          <dgm:dir/>
          <dgm:resizeHandles val="exact"/>
        </dgm:presLayoutVars>
      </dgm:prSet>
      <dgm:spPr/>
    </dgm:pt>
    <dgm:pt modelId="{6BD645A4-541C-9D4E-A5A0-22BCC8C329A6}" type="pres">
      <dgm:prSet presAssocID="{10EFA238-3F0D-45AA-84B7-C59C0D94444A}" presName="dummyMaxCanvas" presStyleCnt="0">
        <dgm:presLayoutVars/>
      </dgm:prSet>
      <dgm:spPr/>
    </dgm:pt>
    <dgm:pt modelId="{EC9CF1A6-4D70-794C-A10E-43A6D8D239CD}" type="pres">
      <dgm:prSet presAssocID="{10EFA238-3F0D-45AA-84B7-C59C0D94444A}" presName="FiveNodes_1" presStyleLbl="node1" presStyleIdx="0" presStyleCnt="5">
        <dgm:presLayoutVars>
          <dgm:bulletEnabled val="1"/>
        </dgm:presLayoutVars>
      </dgm:prSet>
      <dgm:spPr/>
    </dgm:pt>
    <dgm:pt modelId="{838DCD63-84A1-6645-AE92-EF067939C518}" type="pres">
      <dgm:prSet presAssocID="{10EFA238-3F0D-45AA-84B7-C59C0D94444A}" presName="FiveNodes_2" presStyleLbl="node1" presStyleIdx="1" presStyleCnt="5">
        <dgm:presLayoutVars>
          <dgm:bulletEnabled val="1"/>
        </dgm:presLayoutVars>
      </dgm:prSet>
      <dgm:spPr/>
    </dgm:pt>
    <dgm:pt modelId="{C584724D-E256-B447-8420-F4CA153DB01A}" type="pres">
      <dgm:prSet presAssocID="{10EFA238-3F0D-45AA-84B7-C59C0D94444A}" presName="FiveNodes_3" presStyleLbl="node1" presStyleIdx="2" presStyleCnt="5">
        <dgm:presLayoutVars>
          <dgm:bulletEnabled val="1"/>
        </dgm:presLayoutVars>
      </dgm:prSet>
      <dgm:spPr/>
    </dgm:pt>
    <dgm:pt modelId="{1EC85A98-FA59-F94C-A1B9-8989AE468B07}" type="pres">
      <dgm:prSet presAssocID="{10EFA238-3F0D-45AA-84B7-C59C0D94444A}" presName="FiveNodes_4" presStyleLbl="node1" presStyleIdx="3" presStyleCnt="5">
        <dgm:presLayoutVars>
          <dgm:bulletEnabled val="1"/>
        </dgm:presLayoutVars>
      </dgm:prSet>
      <dgm:spPr/>
    </dgm:pt>
    <dgm:pt modelId="{BFA31BFF-D4EB-CC4F-B64B-FF6CAE2A1D43}" type="pres">
      <dgm:prSet presAssocID="{10EFA238-3F0D-45AA-84B7-C59C0D94444A}" presName="FiveNodes_5" presStyleLbl="node1" presStyleIdx="4" presStyleCnt="5">
        <dgm:presLayoutVars>
          <dgm:bulletEnabled val="1"/>
        </dgm:presLayoutVars>
      </dgm:prSet>
      <dgm:spPr/>
    </dgm:pt>
    <dgm:pt modelId="{3CB7912C-C262-E144-A2FD-850235A7A177}" type="pres">
      <dgm:prSet presAssocID="{10EFA238-3F0D-45AA-84B7-C59C0D94444A}" presName="FiveConn_1-2" presStyleLbl="fgAccFollowNode1" presStyleIdx="0" presStyleCnt="4">
        <dgm:presLayoutVars>
          <dgm:bulletEnabled val="1"/>
        </dgm:presLayoutVars>
      </dgm:prSet>
      <dgm:spPr/>
    </dgm:pt>
    <dgm:pt modelId="{185977FE-CF9D-7945-AE62-1A176873A6D6}" type="pres">
      <dgm:prSet presAssocID="{10EFA238-3F0D-45AA-84B7-C59C0D94444A}" presName="FiveConn_2-3" presStyleLbl="fgAccFollowNode1" presStyleIdx="1" presStyleCnt="4">
        <dgm:presLayoutVars>
          <dgm:bulletEnabled val="1"/>
        </dgm:presLayoutVars>
      </dgm:prSet>
      <dgm:spPr/>
    </dgm:pt>
    <dgm:pt modelId="{6D1539F7-A056-8E4E-B2BB-7598851769FB}" type="pres">
      <dgm:prSet presAssocID="{10EFA238-3F0D-45AA-84B7-C59C0D94444A}" presName="FiveConn_3-4" presStyleLbl="fgAccFollowNode1" presStyleIdx="2" presStyleCnt="4">
        <dgm:presLayoutVars>
          <dgm:bulletEnabled val="1"/>
        </dgm:presLayoutVars>
      </dgm:prSet>
      <dgm:spPr/>
    </dgm:pt>
    <dgm:pt modelId="{4022982F-949B-ED46-8BD0-AF80573A970E}" type="pres">
      <dgm:prSet presAssocID="{10EFA238-3F0D-45AA-84B7-C59C0D94444A}" presName="FiveConn_4-5" presStyleLbl="fgAccFollowNode1" presStyleIdx="3" presStyleCnt="4">
        <dgm:presLayoutVars>
          <dgm:bulletEnabled val="1"/>
        </dgm:presLayoutVars>
      </dgm:prSet>
      <dgm:spPr/>
    </dgm:pt>
    <dgm:pt modelId="{CDE07459-2143-9248-AF8E-67BC7D1256D6}" type="pres">
      <dgm:prSet presAssocID="{10EFA238-3F0D-45AA-84B7-C59C0D94444A}" presName="FiveNodes_1_text" presStyleLbl="node1" presStyleIdx="4" presStyleCnt="5">
        <dgm:presLayoutVars>
          <dgm:bulletEnabled val="1"/>
        </dgm:presLayoutVars>
      </dgm:prSet>
      <dgm:spPr/>
    </dgm:pt>
    <dgm:pt modelId="{10CAC8CD-03A0-004B-920B-761A1F754CA9}" type="pres">
      <dgm:prSet presAssocID="{10EFA238-3F0D-45AA-84B7-C59C0D94444A}" presName="FiveNodes_2_text" presStyleLbl="node1" presStyleIdx="4" presStyleCnt="5">
        <dgm:presLayoutVars>
          <dgm:bulletEnabled val="1"/>
        </dgm:presLayoutVars>
      </dgm:prSet>
      <dgm:spPr/>
    </dgm:pt>
    <dgm:pt modelId="{92345B56-675F-194A-BFAF-127DC9C743E3}" type="pres">
      <dgm:prSet presAssocID="{10EFA238-3F0D-45AA-84B7-C59C0D94444A}" presName="FiveNodes_3_text" presStyleLbl="node1" presStyleIdx="4" presStyleCnt="5">
        <dgm:presLayoutVars>
          <dgm:bulletEnabled val="1"/>
        </dgm:presLayoutVars>
      </dgm:prSet>
      <dgm:spPr/>
    </dgm:pt>
    <dgm:pt modelId="{33DC3783-1BFD-1548-97FE-1E693C8095DA}" type="pres">
      <dgm:prSet presAssocID="{10EFA238-3F0D-45AA-84B7-C59C0D94444A}" presName="FiveNodes_4_text" presStyleLbl="node1" presStyleIdx="4" presStyleCnt="5">
        <dgm:presLayoutVars>
          <dgm:bulletEnabled val="1"/>
        </dgm:presLayoutVars>
      </dgm:prSet>
      <dgm:spPr/>
    </dgm:pt>
    <dgm:pt modelId="{4352EF14-2786-C644-B753-60DAA087E68E}" type="pres">
      <dgm:prSet presAssocID="{10EFA238-3F0D-45AA-84B7-C59C0D94444A}" presName="FiveNodes_5_text" presStyleLbl="node1" presStyleIdx="4" presStyleCnt="5">
        <dgm:presLayoutVars>
          <dgm:bulletEnabled val="1"/>
        </dgm:presLayoutVars>
      </dgm:prSet>
      <dgm:spPr/>
    </dgm:pt>
  </dgm:ptLst>
  <dgm:cxnLst>
    <dgm:cxn modelId="{B859041B-FFDE-4ED9-A5A3-0A0D28903721}" srcId="{10EFA238-3F0D-45AA-84B7-C59C0D94444A}" destId="{1090BAE4-5B71-43FE-928F-3078C9E30946}" srcOrd="2" destOrd="0" parTransId="{B7E8CD5D-17F0-4D3E-871E-017CDF4D055B}" sibTransId="{4C808D36-591E-46BA-A0E0-C7AF382F41F8}"/>
    <dgm:cxn modelId="{2D0A5423-308B-4349-89AB-0EB55B484570}" type="presOf" srcId="{D6CA0D8B-164D-4383-96AB-2B01534D1384}" destId="{1EC85A98-FA59-F94C-A1B9-8989AE468B07}" srcOrd="0" destOrd="0" presId="urn:microsoft.com/office/officeart/2005/8/layout/vProcess5"/>
    <dgm:cxn modelId="{956D9924-BAC1-1B46-B966-F0B9839866EF}" type="presOf" srcId="{D6CA0D8B-164D-4383-96AB-2B01534D1384}" destId="{33DC3783-1BFD-1548-97FE-1E693C8095DA}" srcOrd="1" destOrd="0" presId="urn:microsoft.com/office/officeart/2005/8/layout/vProcess5"/>
    <dgm:cxn modelId="{05A5F325-D731-AA4A-8E13-4CD98FAB1A4A}" type="presOf" srcId="{1090BAE4-5B71-43FE-928F-3078C9E30946}" destId="{92345B56-675F-194A-BFAF-127DC9C743E3}" srcOrd="1" destOrd="0" presId="urn:microsoft.com/office/officeart/2005/8/layout/vProcess5"/>
    <dgm:cxn modelId="{A7F45329-69B6-8049-8AF2-7AE2E3EBC0D8}" type="presOf" srcId="{12DCBC05-7F82-4E84-8698-C7F151B7C19A}" destId="{4022982F-949B-ED46-8BD0-AF80573A970E}" srcOrd="0" destOrd="0" presId="urn:microsoft.com/office/officeart/2005/8/layout/vProcess5"/>
    <dgm:cxn modelId="{C16A893A-3DC3-CF4A-A9DB-F481DC6EC07C}" type="presOf" srcId="{636816BF-56C0-44B8-A18A-4C4EAD132137}" destId="{3CB7912C-C262-E144-A2FD-850235A7A177}" srcOrd="0" destOrd="0" presId="urn:microsoft.com/office/officeart/2005/8/layout/vProcess5"/>
    <dgm:cxn modelId="{1F1FA73D-CC9E-084C-8C0D-AD9A976A116B}" type="presOf" srcId="{10EFA238-3F0D-45AA-84B7-C59C0D94444A}" destId="{C66B9480-2693-9A4C-BF29-96E27A96237E}" srcOrd="0" destOrd="0" presId="urn:microsoft.com/office/officeart/2005/8/layout/vProcess5"/>
    <dgm:cxn modelId="{49E68745-72DD-4382-BB4D-46E80234DA47}" srcId="{10EFA238-3F0D-45AA-84B7-C59C0D94444A}" destId="{9E8D4E3E-55A5-4426-942E-CC92F8DF2BF4}" srcOrd="1" destOrd="0" parTransId="{A011A3AA-B17E-4667-A499-EA8EC4683357}" sibTransId="{9D1CF4D3-12FF-44C4-811D-2E99EEDD965F}"/>
    <dgm:cxn modelId="{A3539A47-4CF8-794D-A3E2-C3B9B48EF57B}" type="presOf" srcId="{3AB13A12-9CFF-4B49-96B7-85F739EC0577}" destId="{BFA31BFF-D4EB-CC4F-B64B-FF6CAE2A1D43}" srcOrd="0" destOrd="0" presId="urn:microsoft.com/office/officeart/2005/8/layout/vProcess5"/>
    <dgm:cxn modelId="{90702B53-D6D9-1747-A724-810A7B38C6C9}" type="presOf" srcId="{9E8D4E3E-55A5-4426-942E-CC92F8DF2BF4}" destId="{838DCD63-84A1-6645-AE92-EF067939C518}" srcOrd="0" destOrd="0" presId="urn:microsoft.com/office/officeart/2005/8/layout/vProcess5"/>
    <dgm:cxn modelId="{19EB945C-9933-ED4D-842B-77844DEB2FC4}" type="presOf" srcId="{3AB13A12-9CFF-4B49-96B7-85F739EC0577}" destId="{4352EF14-2786-C644-B753-60DAA087E68E}" srcOrd="1" destOrd="0" presId="urn:microsoft.com/office/officeart/2005/8/layout/vProcess5"/>
    <dgm:cxn modelId="{325F826E-E128-574C-9645-F0CC54180957}" srcId="{10EFA238-3F0D-45AA-84B7-C59C0D94444A}" destId="{3AB13A12-9CFF-4B49-96B7-85F739EC0577}" srcOrd="4" destOrd="0" parTransId="{DE0D15C7-B3D9-A24A-AB99-9DB1190990CF}" sibTransId="{E38B65E2-AAFF-D843-A6D4-A9ECE15AC92D}"/>
    <dgm:cxn modelId="{64C23591-859C-3747-B18F-EF386074FEF6}" type="presOf" srcId="{4C808D36-591E-46BA-A0E0-C7AF382F41F8}" destId="{6D1539F7-A056-8E4E-B2BB-7598851769FB}" srcOrd="0" destOrd="0" presId="urn:microsoft.com/office/officeart/2005/8/layout/vProcess5"/>
    <dgm:cxn modelId="{20D47096-50FA-4451-A7CB-DE302656C105}" srcId="{10EFA238-3F0D-45AA-84B7-C59C0D94444A}" destId="{C745E492-8A08-41DE-957E-A92D69B1EC0B}" srcOrd="0" destOrd="0" parTransId="{7105AA63-7967-4C50-B10B-48CD523D4C48}" sibTransId="{636816BF-56C0-44B8-A18A-4C4EAD132137}"/>
    <dgm:cxn modelId="{D6A5B0A8-B41B-45E7-B842-6E33C22013F5}" srcId="{10EFA238-3F0D-45AA-84B7-C59C0D94444A}" destId="{D6CA0D8B-164D-4383-96AB-2B01534D1384}" srcOrd="3" destOrd="0" parTransId="{7EDEF51B-B1FD-4140-A3C3-FCF03ED9F597}" sibTransId="{12DCBC05-7F82-4E84-8698-C7F151B7C19A}"/>
    <dgm:cxn modelId="{E5D645A9-6B01-9647-9F8D-CBC10E7FA31A}" type="presOf" srcId="{1090BAE4-5B71-43FE-928F-3078C9E30946}" destId="{C584724D-E256-B447-8420-F4CA153DB01A}" srcOrd="0" destOrd="0" presId="urn:microsoft.com/office/officeart/2005/8/layout/vProcess5"/>
    <dgm:cxn modelId="{D492AABA-FE17-A249-B75D-8BA1DA4ACA91}" type="presOf" srcId="{9E8D4E3E-55A5-4426-942E-CC92F8DF2BF4}" destId="{10CAC8CD-03A0-004B-920B-761A1F754CA9}" srcOrd="1" destOrd="0" presId="urn:microsoft.com/office/officeart/2005/8/layout/vProcess5"/>
    <dgm:cxn modelId="{83DA7CD4-CE13-E44C-998A-8DCF48ED002A}" type="presOf" srcId="{C745E492-8A08-41DE-957E-A92D69B1EC0B}" destId="{CDE07459-2143-9248-AF8E-67BC7D1256D6}" srcOrd="1" destOrd="0" presId="urn:microsoft.com/office/officeart/2005/8/layout/vProcess5"/>
    <dgm:cxn modelId="{1E02D6D7-14C7-5D44-9D2E-09977177B54A}" type="presOf" srcId="{9D1CF4D3-12FF-44C4-811D-2E99EEDD965F}" destId="{185977FE-CF9D-7945-AE62-1A176873A6D6}" srcOrd="0" destOrd="0" presId="urn:microsoft.com/office/officeart/2005/8/layout/vProcess5"/>
    <dgm:cxn modelId="{9CFA6FFC-C6E4-9945-8127-F46A95EFE433}" type="presOf" srcId="{C745E492-8A08-41DE-957E-A92D69B1EC0B}" destId="{EC9CF1A6-4D70-794C-A10E-43A6D8D239CD}" srcOrd="0" destOrd="0" presId="urn:microsoft.com/office/officeart/2005/8/layout/vProcess5"/>
    <dgm:cxn modelId="{E9D85BE6-C672-044C-B21D-4BA28BD654AF}" type="presParOf" srcId="{C66B9480-2693-9A4C-BF29-96E27A96237E}" destId="{6BD645A4-541C-9D4E-A5A0-22BCC8C329A6}" srcOrd="0" destOrd="0" presId="urn:microsoft.com/office/officeart/2005/8/layout/vProcess5"/>
    <dgm:cxn modelId="{D9B06129-9B2C-1147-A9C9-D9889AF5463E}" type="presParOf" srcId="{C66B9480-2693-9A4C-BF29-96E27A96237E}" destId="{EC9CF1A6-4D70-794C-A10E-43A6D8D239CD}" srcOrd="1" destOrd="0" presId="urn:microsoft.com/office/officeart/2005/8/layout/vProcess5"/>
    <dgm:cxn modelId="{0CA780D8-DA4F-324A-9D7B-87C5C527AB2C}" type="presParOf" srcId="{C66B9480-2693-9A4C-BF29-96E27A96237E}" destId="{838DCD63-84A1-6645-AE92-EF067939C518}" srcOrd="2" destOrd="0" presId="urn:microsoft.com/office/officeart/2005/8/layout/vProcess5"/>
    <dgm:cxn modelId="{36EB2F81-95E9-4442-A2F0-EE248EE7E97F}" type="presParOf" srcId="{C66B9480-2693-9A4C-BF29-96E27A96237E}" destId="{C584724D-E256-B447-8420-F4CA153DB01A}" srcOrd="3" destOrd="0" presId="urn:microsoft.com/office/officeart/2005/8/layout/vProcess5"/>
    <dgm:cxn modelId="{A51B8B53-EB0E-574B-8D4C-6FF2328F9908}" type="presParOf" srcId="{C66B9480-2693-9A4C-BF29-96E27A96237E}" destId="{1EC85A98-FA59-F94C-A1B9-8989AE468B07}" srcOrd="4" destOrd="0" presId="urn:microsoft.com/office/officeart/2005/8/layout/vProcess5"/>
    <dgm:cxn modelId="{53FA64DF-BE92-BF4F-BF36-5A5D98C20CAC}" type="presParOf" srcId="{C66B9480-2693-9A4C-BF29-96E27A96237E}" destId="{BFA31BFF-D4EB-CC4F-B64B-FF6CAE2A1D43}" srcOrd="5" destOrd="0" presId="urn:microsoft.com/office/officeart/2005/8/layout/vProcess5"/>
    <dgm:cxn modelId="{73382881-F1BD-EA49-B025-EF004E7F3D9A}" type="presParOf" srcId="{C66B9480-2693-9A4C-BF29-96E27A96237E}" destId="{3CB7912C-C262-E144-A2FD-850235A7A177}" srcOrd="6" destOrd="0" presId="urn:microsoft.com/office/officeart/2005/8/layout/vProcess5"/>
    <dgm:cxn modelId="{8BC4CAC6-8AA8-B141-940C-2D59370B6A7A}" type="presParOf" srcId="{C66B9480-2693-9A4C-BF29-96E27A96237E}" destId="{185977FE-CF9D-7945-AE62-1A176873A6D6}" srcOrd="7" destOrd="0" presId="urn:microsoft.com/office/officeart/2005/8/layout/vProcess5"/>
    <dgm:cxn modelId="{BB9F0673-1D79-3A4C-8B8A-AF826AEE0025}" type="presParOf" srcId="{C66B9480-2693-9A4C-BF29-96E27A96237E}" destId="{6D1539F7-A056-8E4E-B2BB-7598851769FB}" srcOrd="8" destOrd="0" presId="urn:microsoft.com/office/officeart/2005/8/layout/vProcess5"/>
    <dgm:cxn modelId="{CE093FB1-6AE4-0B4E-82D2-0D0E8CD90668}" type="presParOf" srcId="{C66B9480-2693-9A4C-BF29-96E27A96237E}" destId="{4022982F-949B-ED46-8BD0-AF80573A970E}" srcOrd="9" destOrd="0" presId="urn:microsoft.com/office/officeart/2005/8/layout/vProcess5"/>
    <dgm:cxn modelId="{6CE72083-883F-614B-A0D9-89E838BD24E2}" type="presParOf" srcId="{C66B9480-2693-9A4C-BF29-96E27A96237E}" destId="{CDE07459-2143-9248-AF8E-67BC7D1256D6}" srcOrd="10" destOrd="0" presId="urn:microsoft.com/office/officeart/2005/8/layout/vProcess5"/>
    <dgm:cxn modelId="{B193F40A-458E-7F46-8E50-29FA95F99907}" type="presParOf" srcId="{C66B9480-2693-9A4C-BF29-96E27A96237E}" destId="{10CAC8CD-03A0-004B-920B-761A1F754CA9}" srcOrd="11" destOrd="0" presId="urn:microsoft.com/office/officeart/2005/8/layout/vProcess5"/>
    <dgm:cxn modelId="{7942B261-8736-9341-9704-7D71E4B0A1C6}" type="presParOf" srcId="{C66B9480-2693-9A4C-BF29-96E27A96237E}" destId="{92345B56-675F-194A-BFAF-127DC9C743E3}" srcOrd="12" destOrd="0" presId="urn:microsoft.com/office/officeart/2005/8/layout/vProcess5"/>
    <dgm:cxn modelId="{6FCFAAEE-56AD-5C4A-A677-F86654185BE4}" type="presParOf" srcId="{C66B9480-2693-9A4C-BF29-96E27A96237E}" destId="{33DC3783-1BFD-1548-97FE-1E693C8095DA}" srcOrd="13" destOrd="0" presId="urn:microsoft.com/office/officeart/2005/8/layout/vProcess5"/>
    <dgm:cxn modelId="{B61529AF-B5EB-3C4B-9AA6-F43E07F6C586}" type="presParOf" srcId="{C66B9480-2693-9A4C-BF29-96E27A96237E}" destId="{4352EF14-2786-C644-B753-60DAA087E68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49E68745-72DD-4382-BB4D-46E80234DA47}" srcId="{10EFA238-3F0D-45AA-84B7-C59C0D94444A}" destId="{9E8D4E3E-55A5-4426-942E-CC92F8DF2BF4}" srcOrd="1" destOrd="0" parTransId="{A011A3AA-B17E-4667-A499-EA8EC4683357}" sibTransId="{9D1CF4D3-12FF-44C4-811D-2E99EEDD965F}"/>
    <dgm:cxn modelId="{9F8BA963-4B80-4949-BF7C-98DB7CF6484D}" type="presOf" srcId="{1090BAE4-5B71-43FE-928F-3078C9E30946}" destId="{4D572CD6-9200-3847-AA92-5B4C9A7045CF}" srcOrd="0" destOrd="0" presId="urn:microsoft.com/office/officeart/2005/8/layout/process5"/>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EFA238-3F0D-45AA-84B7-C59C0D94444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9E8D4E3E-55A5-4426-942E-CC92F8DF2BF4}">
      <dgm:prSet custT="1"/>
      <dgm:spPr/>
      <dgm:t>
        <a:bodyPr/>
        <a:lstStyle/>
        <a:p>
          <a:r>
            <a:rPr lang="en-US" sz="1800" b="0"/>
            <a:t>Be a </a:t>
          </a:r>
          <a:r>
            <a:rPr lang="en-US" sz="1800" b="1"/>
            <a:t>facilitator </a:t>
          </a:r>
          <a:r>
            <a:rPr lang="en-US" sz="1800" b="0"/>
            <a:t>with well thought out questions  </a:t>
          </a:r>
        </a:p>
      </dgm:t>
    </dgm:pt>
    <dgm:pt modelId="{A011A3AA-B17E-4667-A499-EA8EC4683357}" type="parTrans" cxnId="{49E68745-72DD-4382-BB4D-46E80234DA47}">
      <dgm:prSet/>
      <dgm:spPr/>
      <dgm:t>
        <a:bodyPr/>
        <a:lstStyle/>
        <a:p>
          <a:endParaRPr lang="en-US" sz="2000"/>
        </a:p>
      </dgm:t>
    </dgm:pt>
    <dgm:pt modelId="{9D1CF4D3-12FF-44C4-811D-2E99EEDD965F}" type="sibTrans" cxnId="{49E68745-72DD-4382-BB4D-46E80234DA47}">
      <dgm:prSet custT="1"/>
      <dgm:spPr/>
      <dgm:t>
        <a:bodyPr/>
        <a:lstStyle/>
        <a:p>
          <a:endParaRPr lang="en-US" sz="2000"/>
        </a:p>
      </dgm:t>
    </dgm:pt>
    <dgm:pt modelId="{1090BAE4-5B71-43FE-928F-3078C9E30946}">
      <dgm:prSet custT="1"/>
      <dgm:spPr/>
      <dgm:t>
        <a:bodyPr/>
        <a:lstStyle/>
        <a:p>
          <a:r>
            <a:rPr lang="en-US" sz="2000" b="0"/>
            <a:t>Learning in groups to c</a:t>
          </a:r>
          <a:r>
            <a:rPr lang="en-US" sz="2000" b="1"/>
            <a:t>ollaborate</a:t>
          </a:r>
        </a:p>
      </dgm:t>
    </dgm:pt>
    <dgm:pt modelId="{B7E8CD5D-17F0-4D3E-871E-017CDF4D055B}" type="parTrans" cxnId="{B859041B-FFDE-4ED9-A5A3-0A0D28903721}">
      <dgm:prSet/>
      <dgm:spPr/>
      <dgm:t>
        <a:bodyPr/>
        <a:lstStyle/>
        <a:p>
          <a:endParaRPr lang="en-US" sz="2000"/>
        </a:p>
      </dgm:t>
    </dgm:pt>
    <dgm:pt modelId="{4C808D36-591E-46BA-A0E0-C7AF382F41F8}" type="sibTrans" cxnId="{B859041B-FFDE-4ED9-A5A3-0A0D28903721}">
      <dgm:prSet custT="1"/>
      <dgm:spPr/>
      <dgm:t>
        <a:bodyPr/>
        <a:lstStyle/>
        <a:p>
          <a:endParaRPr lang="en-US" sz="2000"/>
        </a:p>
      </dgm:t>
    </dgm:pt>
    <dgm:pt modelId="{D6CA0D8B-164D-4383-96AB-2B01534D1384}">
      <dgm:prSet custT="1"/>
      <dgm:spPr/>
      <dgm:t>
        <a:bodyPr/>
        <a:lstStyle/>
        <a:p>
          <a:r>
            <a:rPr lang="en-US" sz="1800" b="1"/>
            <a:t>Student centered - </a:t>
          </a:r>
          <a:r>
            <a:rPr lang="en-US" sz="1800" b="0"/>
            <a:t>Builds on what students already know</a:t>
          </a:r>
          <a:endParaRPr lang="en-US" sz="1800" b="1"/>
        </a:p>
      </dgm:t>
    </dgm:pt>
    <dgm:pt modelId="{7EDEF51B-B1FD-4140-A3C3-FCF03ED9F597}" type="parTrans" cxnId="{D6A5B0A8-B41B-45E7-B842-6E33C22013F5}">
      <dgm:prSet/>
      <dgm:spPr/>
      <dgm:t>
        <a:bodyPr/>
        <a:lstStyle/>
        <a:p>
          <a:endParaRPr lang="en-US" sz="2000"/>
        </a:p>
      </dgm:t>
    </dgm:pt>
    <dgm:pt modelId="{12DCBC05-7F82-4E84-8698-C7F151B7C19A}" type="sibTrans" cxnId="{D6A5B0A8-B41B-45E7-B842-6E33C22013F5}">
      <dgm:prSet custT="1"/>
      <dgm:spPr/>
      <dgm:t>
        <a:bodyPr/>
        <a:lstStyle/>
        <a:p>
          <a:endParaRPr lang="en-US" sz="2000"/>
        </a:p>
      </dgm:t>
    </dgm:pt>
    <dgm:pt modelId="{3AB13A12-9CFF-4B49-96B7-85F739EC0577}">
      <dgm:prSet custT="1"/>
      <dgm:spPr/>
      <dgm:t>
        <a:bodyPr/>
        <a:lstStyle/>
        <a:p>
          <a:r>
            <a:rPr lang="en-US" sz="1600" b="1"/>
            <a:t>Motivation is key – </a:t>
          </a:r>
          <a:r>
            <a:rPr lang="en-US" sz="1600" b="0"/>
            <a:t>Focus on </a:t>
          </a:r>
          <a:r>
            <a:rPr lang="en-US" sz="1600" b="1"/>
            <a:t>students' questions and interest </a:t>
          </a:r>
        </a:p>
      </dgm:t>
    </dgm:pt>
    <dgm:pt modelId="{DE0D15C7-B3D9-A24A-AB99-9DB1190990CF}" type="parTrans" cxnId="{325F826E-E128-574C-9645-F0CC54180957}">
      <dgm:prSet/>
      <dgm:spPr/>
      <dgm:t>
        <a:bodyPr/>
        <a:lstStyle/>
        <a:p>
          <a:endParaRPr lang="en-GB" sz="2000"/>
        </a:p>
      </dgm:t>
    </dgm:pt>
    <dgm:pt modelId="{E38B65E2-AAFF-D843-A6D4-A9ECE15AC92D}" type="sibTrans" cxnId="{325F826E-E128-574C-9645-F0CC54180957}">
      <dgm:prSet/>
      <dgm:spPr/>
      <dgm:t>
        <a:bodyPr/>
        <a:lstStyle/>
        <a:p>
          <a:endParaRPr lang="en-GB" sz="2000"/>
        </a:p>
      </dgm:t>
    </dgm:pt>
    <dgm:pt modelId="{C66B9480-2693-9A4C-BF29-96E27A96237E}" type="pres">
      <dgm:prSet presAssocID="{10EFA238-3F0D-45AA-84B7-C59C0D94444A}" presName="outerComposite" presStyleCnt="0">
        <dgm:presLayoutVars>
          <dgm:chMax val="5"/>
          <dgm:dir/>
          <dgm:resizeHandles val="exact"/>
        </dgm:presLayoutVars>
      </dgm:prSet>
      <dgm:spPr/>
    </dgm:pt>
    <dgm:pt modelId="{6BD645A4-541C-9D4E-A5A0-22BCC8C329A6}" type="pres">
      <dgm:prSet presAssocID="{10EFA238-3F0D-45AA-84B7-C59C0D94444A}" presName="dummyMaxCanvas" presStyleCnt="0">
        <dgm:presLayoutVars/>
      </dgm:prSet>
      <dgm:spPr/>
    </dgm:pt>
    <dgm:pt modelId="{1A8BD777-5A59-3F4D-8419-FA60A317550B}" type="pres">
      <dgm:prSet presAssocID="{10EFA238-3F0D-45AA-84B7-C59C0D94444A}" presName="FourNodes_1" presStyleLbl="node1" presStyleIdx="0" presStyleCnt="4">
        <dgm:presLayoutVars>
          <dgm:bulletEnabled val="1"/>
        </dgm:presLayoutVars>
      </dgm:prSet>
      <dgm:spPr/>
    </dgm:pt>
    <dgm:pt modelId="{031AEF88-57B4-B544-BD23-4EF7D1748180}" type="pres">
      <dgm:prSet presAssocID="{10EFA238-3F0D-45AA-84B7-C59C0D94444A}" presName="FourNodes_2" presStyleLbl="node1" presStyleIdx="1" presStyleCnt="4">
        <dgm:presLayoutVars>
          <dgm:bulletEnabled val="1"/>
        </dgm:presLayoutVars>
      </dgm:prSet>
      <dgm:spPr/>
    </dgm:pt>
    <dgm:pt modelId="{B9F7E5A6-D163-6B43-9B38-CAC7A3D05E0C}" type="pres">
      <dgm:prSet presAssocID="{10EFA238-3F0D-45AA-84B7-C59C0D94444A}" presName="FourNodes_3" presStyleLbl="node1" presStyleIdx="2" presStyleCnt="4">
        <dgm:presLayoutVars>
          <dgm:bulletEnabled val="1"/>
        </dgm:presLayoutVars>
      </dgm:prSet>
      <dgm:spPr/>
    </dgm:pt>
    <dgm:pt modelId="{440FABD8-280E-7544-925D-63D3CAADB983}" type="pres">
      <dgm:prSet presAssocID="{10EFA238-3F0D-45AA-84B7-C59C0D94444A}" presName="FourNodes_4" presStyleLbl="node1" presStyleIdx="3" presStyleCnt="4">
        <dgm:presLayoutVars>
          <dgm:bulletEnabled val="1"/>
        </dgm:presLayoutVars>
      </dgm:prSet>
      <dgm:spPr/>
    </dgm:pt>
    <dgm:pt modelId="{8F5F22DC-E256-764D-9411-B21FE572B410}" type="pres">
      <dgm:prSet presAssocID="{10EFA238-3F0D-45AA-84B7-C59C0D94444A}" presName="FourConn_1-2" presStyleLbl="fgAccFollowNode1" presStyleIdx="0" presStyleCnt="3">
        <dgm:presLayoutVars>
          <dgm:bulletEnabled val="1"/>
        </dgm:presLayoutVars>
      </dgm:prSet>
      <dgm:spPr/>
    </dgm:pt>
    <dgm:pt modelId="{2031BF69-251F-D445-88E5-A5D66445857B}" type="pres">
      <dgm:prSet presAssocID="{10EFA238-3F0D-45AA-84B7-C59C0D94444A}" presName="FourConn_2-3" presStyleLbl="fgAccFollowNode1" presStyleIdx="1" presStyleCnt="3">
        <dgm:presLayoutVars>
          <dgm:bulletEnabled val="1"/>
        </dgm:presLayoutVars>
      </dgm:prSet>
      <dgm:spPr/>
    </dgm:pt>
    <dgm:pt modelId="{2C403F8F-8329-4A47-8E0C-22AB8BD7DC02}" type="pres">
      <dgm:prSet presAssocID="{10EFA238-3F0D-45AA-84B7-C59C0D94444A}" presName="FourConn_3-4" presStyleLbl="fgAccFollowNode1" presStyleIdx="2" presStyleCnt="3">
        <dgm:presLayoutVars>
          <dgm:bulletEnabled val="1"/>
        </dgm:presLayoutVars>
      </dgm:prSet>
      <dgm:spPr/>
    </dgm:pt>
    <dgm:pt modelId="{A590DE58-9412-D54D-82E0-19F7BD351D55}" type="pres">
      <dgm:prSet presAssocID="{10EFA238-3F0D-45AA-84B7-C59C0D94444A}" presName="FourNodes_1_text" presStyleLbl="node1" presStyleIdx="3" presStyleCnt="4">
        <dgm:presLayoutVars>
          <dgm:bulletEnabled val="1"/>
        </dgm:presLayoutVars>
      </dgm:prSet>
      <dgm:spPr/>
    </dgm:pt>
    <dgm:pt modelId="{C72A5928-8EDF-0E4C-B4CE-5724BB3E0AA5}" type="pres">
      <dgm:prSet presAssocID="{10EFA238-3F0D-45AA-84B7-C59C0D94444A}" presName="FourNodes_2_text" presStyleLbl="node1" presStyleIdx="3" presStyleCnt="4">
        <dgm:presLayoutVars>
          <dgm:bulletEnabled val="1"/>
        </dgm:presLayoutVars>
      </dgm:prSet>
      <dgm:spPr/>
    </dgm:pt>
    <dgm:pt modelId="{CB7F303A-CDB8-AE4E-A629-69235BC01DAA}" type="pres">
      <dgm:prSet presAssocID="{10EFA238-3F0D-45AA-84B7-C59C0D94444A}" presName="FourNodes_3_text" presStyleLbl="node1" presStyleIdx="3" presStyleCnt="4">
        <dgm:presLayoutVars>
          <dgm:bulletEnabled val="1"/>
        </dgm:presLayoutVars>
      </dgm:prSet>
      <dgm:spPr/>
    </dgm:pt>
    <dgm:pt modelId="{43F4F340-CA17-5448-9083-DD741DAF5724}" type="pres">
      <dgm:prSet presAssocID="{10EFA238-3F0D-45AA-84B7-C59C0D94444A}" presName="FourNodes_4_text" presStyleLbl="node1" presStyleIdx="3" presStyleCnt="4">
        <dgm:presLayoutVars>
          <dgm:bulletEnabled val="1"/>
        </dgm:presLayoutVars>
      </dgm:prSet>
      <dgm:spPr/>
    </dgm:pt>
  </dgm:ptLst>
  <dgm:cxnLst>
    <dgm:cxn modelId="{36287C03-CEFF-334F-9DF7-0E6F657C1D8F}" type="presOf" srcId="{9D1CF4D3-12FF-44C4-811D-2E99EEDD965F}" destId="{8F5F22DC-E256-764D-9411-B21FE572B410}" srcOrd="0" destOrd="0" presId="urn:microsoft.com/office/officeart/2005/8/layout/vProcess5"/>
    <dgm:cxn modelId="{B859041B-FFDE-4ED9-A5A3-0A0D28903721}" srcId="{10EFA238-3F0D-45AA-84B7-C59C0D94444A}" destId="{1090BAE4-5B71-43FE-928F-3078C9E30946}" srcOrd="1" destOrd="0" parTransId="{B7E8CD5D-17F0-4D3E-871E-017CDF4D055B}" sibTransId="{4C808D36-591E-46BA-A0E0-C7AF382F41F8}"/>
    <dgm:cxn modelId="{65569A1E-A36E-1D44-A065-57E96D93A850}" type="presOf" srcId="{D6CA0D8B-164D-4383-96AB-2B01534D1384}" destId="{CB7F303A-CDB8-AE4E-A629-69235BC01DAA}" srcOrd="1" destOrd="0" presId="urn:microsoft.com/office/officeart/2005/8/layout/vProcess5"/>
    <dgm:cxn modelId="{D1D4933C-FBCE-434C-9B53-03E42764320A}" type="presOf" srcId="{3AB13A12-9CFF-4B49-96B7-85F739EC0577}" destId="{43F4F340-CA17-5448-9083-DD741DAF5724}" srcOrd="1" destOrd="0" presId="urn:microsoft.com/office/officeart/2005/8/layout/vProcess5"/>
    <dgm:cxn modelId="{1F1FA73D-CC9E-084C-8C0D-AD9A976A116B}" type="presOf" srcId="{10EFA238-3F0D-45AA-84B7-C59C0D94444A}" destId="{C66B9480-2693-9A4C-BF29-96E27A96237E}" srcOrd="0" destOrd="0" presId="urn:microsoft.com/office/officeart/2005/8/layout/vProcess5"/>
    <dgm:cxn modelId="{49E68745-72DD-4382-BB4D-46E80234DA47}" srcId="{10EFA238-3F0D-45AA-84B7-C59C0D94444A}" destId="{9E8D4E3E-55A5-4426-942E-CC92F8DF2BF4}" srcOrd="0" destOrd="0" parTransId="{A011A3AA-B17E-4667-A499-EA8EC4683357}" sibTransId="{9D1CF4D3-12FF-44C4-811D-2E99EEDD965F}"/>
    <dgm:cxn modelId="{AB3BBD4E-6E70-6449-86A2-3EFE708A468E}" type="presOf" srcId="{9E8D4E3E-55A5-4426-942E-CC92F8DF2BF4}" destId="{1A8BD777-5A59-3F4D-8419-FA60A317550B}" srcOrd="0" destOrd="0" presId="urn:microsoft.com/office/officeart/2005/8/layout/vProcess5"/>
    <dgm:cxn modelId="{69A43952-0CEF-B443-B7B6-3B925F57E95E}" type="presOf" srcId="{3AB13A12-9CFF-4B49-96B7-85F739EC0577}" destId="{440FABD8-280E-7544-925D-63D3CAADB983}" srcOrd="0" destOrd="0" presId="urn:microsoft.com/office/officeart/2005/8/layout/vProcess5"/>
    <dgm:cxn modelId="{325F826E-E128-574C-9645-F0CC54180957}" srcId="{10EFA238-3F0D-45AA-84B7-C59C0D94444A}" destId="{3AB13A12-9CFF-4B49-96B7-85F739EC0577}" srcOrd="3" destOrd="0" parTransId="{DE0D15C7-B3D9-A24A-AB99-9DB1190990CF}" sibTransId="{E38B65E2-AAFF-D843-A6D4-A9ECE15AC92D}"/>
    <dgm:cxn modelId="{D17EC079-812C-DE40-BD26-AA60627B7B31}" type="presOf" srcId="{1090BAE4-5B71-43FE-928F-3078C9E30946}" destId="{031AEF88-57B4-B544-BD23-4EF7D1748180}" srcOrd="0" destOrd="0" presId="urn:microsoft.com/office/officeart/2005/8/layout/vProcess5"/>
    <dgm:cxn modelId="{FBBE8490-536A-4E4D-A180-2064F9241A0F}" type="presOf" srcId="{4C808D36-591E-46BA-A0E0-C7AF382F41F8}" destId="{2031BF69-251F-D445-88E5-A5D66445857B}" srcOrd="0" destOrd="0" presId="urn:microsoft.com/office/officeart/2005/8/layout/vProcess5"/>
    <dgm:cxn modelId="{022A4F92-5C27-E244-99C0-D873DE93445C}" type="presOf" srcId="{12DCBC05-7F82-4E84-8698-C7F151B7C19A}" destId="{2C403F8F-8329-4A47-8E0C-22AB8BD7DC02}" srcOrd="0" destOrd="0" presId="urn:microsoft.com/office/officeart/2005/8/layout/vProcess5"/>
    <dgm:cxn modelId="{18F37B9B-7AA5-7F40-AEC1-55FA503BC70D}" type="presOf" srcId="{9E8D4E3E-55A5-4426-942E-CC92F8DF2BF4}" destId="{A590DE58-9412-D54D-82E0-19F7BD351D55}" srcOrd="1" destOrd="0" presId="urn:microsoft.com/office/officeart/2005/8/layout/vProcess5"/>
    <dgm:cxn modelId="{D6A5B0A8-B41B-45E7-B842-6E33C22013F5}" srcId="{10EFA238-3F0D-45AA-84B7-C59C0D94444A}" destId="{D6CA0D8B-164D-4383-96AB-2B01534D1384}" srcOrd="2" destOrd="0" parTransId="{7EDEF51B-B1FD-4140-A3C3-FCF03ED9F597}" sibTransId="{12DCBC05-7F82-4E84-8698-C7F151B7C19A}"/>
    <dgm:cxn modelId="{A98393C2-E277-294F-81E9-340A05D2B09E}" type="presOf" srcId="{1090BAE4-5B71-43FE-928F-3078C9E30946}" destId="{C72A5928-8EDF-0E4C-B4CE-5724BB3E0AA5}" srcOrd="1" destOrd="0" presId="urn:microsoft.com/office/officeart/2005/8/layout/vProcess5"/>
    <dgm:cxn modelId="{C9E0A8CF-C723-5242-B4E3-FDF50D384955}" type="presOf" srcId="{D6CA0D8B-164D-4383-96AB-2B01534D1384}" destId="{B9F7E5A6-D163-6B43-9B38-CAC7A3D05E0C}" srcOrd="0" destOrd="0" presId="urn:microsoft.com/office/officeart/2005/8/layout/vProcess5"/>
    <dgm:cxn modelId="{E9D85BE6-C672-044C-B21D-4BA28BD654AF}" type="presParOf" srcId="{C66B9480-2693-9A4C-BF29-96E27A96237E}" destId="{6BD645A4-541C-9D4E-A5A0-22BCC8C329A6}" srcOrd="0" destOrd="0" presId="urn:microsoft.com/office/officeart/2005/8/layout/vProcess5"/>
    <dgm:cxn modelId="{3AA94C93-C97E-5A4C-834B-ED64A58CF7FF}" type="presParOf" srcId="{C66B9480-2693-9A4C-BF29-96E27A96237E}" destId="{1A8BD777-5A59-3F4D-8419-FA60A317550B}" srcOrd="1" destOrd="0" presId="urn:microsoft.com/office/officeart/2005/8/layout/vProcess5"/>
    <dgm:cxn modelId="{D07047D8-3315-504C-8A24-030071C7E1E5}" type="presParOf" srcId="{C66B9480-2693-9A4C-BF29-96E27A96237E}" destId="{031AEF88-57B4-B544-BD23-4EF7D1748180}" srcOrd="2" destOrd="0" presId="urn:microsoft.com/office/officeart/2005/8/layout/vProcess5"/>
    <dgm:cxn modelId="{17F5DBAA-D4BB-DC48-A447-30358C7BCB23}" type="presParOf" srcId="{C66B9480-2693-9A4C-BF29-96E27A96237E}" destId="{B9F7E5A6-D163-6B43-9B38-CAC7A3D05E0C}" srcOrd="3" destOrd="0" presId="urn:microsoft.com/office/officeart/2005/8/layout/vProcess5"/>
    <dgm:cxn modelId="{6BE13C0C-EA6C-A545-826C-D1A34BF5E14F}" type="presParOf" srcId="{C66B9480-2693-9A4C-BF29-96E27A96237E}" destId="{440FABD8-280E-7544-925D-63D3CAADB983}" srcOrd="4" destOrd="0" presId="urn:microsoft.com/office/officeart/2005/8/layout/vProcess5"/>
    <dgm:cxn modelId="{6C8E3839-BCA8-9442-A8D5-2963A08B02FF}" type="presParOf" srcId="{C66B9480-2693-9A4C-BF29-96E27A96237E}" destId="{8F5F22DC-E256-764D-9411-B21FE572B410}" srcOrd="5" destOrd="0" presId="urn:microsoft.com/office/officeart/2005/8/layout/vProcess5"/>
    <dgm:cxn modelId="{BF906035-95A6-FA47-B46B-F2A0F096DDFF}" type="presParOf" srcId="{C66B9480-2693-9A4C-BF29-96E27A96237E}" destId="{2031BF69-251F-D445-88E5-A5D66445857B}" srcOrd="6" destOrd="0" presId="urn:microsoft.com/office/officeart/2005/8/layout/vProcess5"/>
    <dgm:cxn modelId="{120F73A2-43FA-5E4A-98EF-534E5910207E}" type="presParOf" srcId="{C66B9480-2693-9A4C-BF29-96E27A96237E}" destId="{2C403F8F-8329-4A47-8E0C-22AB8BD7DC02}" srcOrd="7" destOrd="0" presId="urn:microsoft.com/office/officeart/2005/8/layout/vProcess5"/>
    <dgm:cxn modelId="{8B3131EE-A64F-7B4A-87DE-470088DA4E68}" type="presParOf" srcId="{C66B9480-2693-9A4C-BF29-96E27A96237E}" destId="{A590DE58-9412-D54D-82E0-19F7BD351D55}" srcOrd="8" destOrd="0" presId="urn:microsoft.com/office/officeart/2005/8/layout/vProcess5"/>
    <dgm:cxn modelId="{0C2A5526-96BF-5C44-BBD3-0BD373749C1C}" type="presParOf" srcId="{C66B9480-2693-9A4C-BF29-96E27A96237E}" destId="{C72A5928-8EDF-0E4C-B4CE-5724BB3E0AA5}" srcOrd="9" destOrd="0" presId="urn:microsoft.com/office/officeart/2005/8/layout/vProcess5"/>
    <dgm:cxn modelId="{BD72F2FF-DE30-AF4B-A810-8E604F4CB134}" type="presParOf" srcId="{C66B9480-2693-9A4C-BF29-96E27A96237E}" destId="{CB7F303A-CDB8-AE4E-A629-69235BC01DAA}" srcOrd="10" destOrd="0" presId="urn:microsoft.com/office/officeart/2005/8/layout/vProcess5"/>
    <dgm:cxn modelId="{CAAD0F73-B9EB-C04C-B333-76618865B5CE}" type="presParOf" srcId="{C66B9480-2693-9A4C-BF29-96E27A96237E}" destId="{43F4F340-CA17-5448-9083-DD741DAF572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49E68745-72DD-4382-BB4D-46E80234DA47}" srcId="{10EFA238-3F0D-45AA-84B7-C59C0D94444A}" destId="{9E8D4E3E-55A5-4426-942E-CC92F8DF2BF4}" srcOrd="1" destOrd="0" parTransId="{A011A3AA-B17E-4667-A499-EA8EC4683357}" sibTransId="{9D1CF4D3-12FF-44C4-811D-2E99EEDD965F}"/>
    <dgm:cxn modelId="{9F8BA963-4B80-4949-BF7C-98DB7CF6484D}" type="presOf" srcId="{1090BAE4-5B71-43FE-928F-3078C9E30946}" destId="{4D572CD6-9200-3847-AA92-5B4C9A7045CF}" srcOrd="0" destOrd="0" presId="urn:microsoft.com/office/officeart/2005/8/layout/process5"/>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EFA238-3F0D-45AA-84B7-C59C0D94444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C745E492-8A08-41DE-957E-A92D69B1EC0B}">
      <dgm:prSet custT="1"/>
      <dgm:spPr/>
      <dgm:t>
        <a:bodyPr/>
        <a:lstStyle/>
        <a:p>
          <a:r>
            <a:rPr lang="en-US" sz="2400"/>
            <a:t>Question</a:t>
          </a:r>
        </a:p>
      </dgm:t>
    </dgm:pt>
    <dgm:pt modelId="{7105AA63-7967-4C50-B10B-48CD523D4C48}" type="parTrans" cxnId="{20D47096-50FA-4451-A7CB-DE302656C105}">
      <dgm:prSet/>
      <dgm:spPr/>
      <dgm:t>
        <a:bodyPr/>
        <a:lstStyle/>
        <a:p>
          <a:endParaRPr lang="en-US" sz="1100"/>
        </a:p>
      </dgm:t>
    </dgm:pt>
    <dgm:pt modelId="{636816BF-56C0-44B8-A18A-4C4EAD132137}" type="sibTrans" cxnId="{20D47096-50FA-4451-A7CB-DE302656C105}">
      <dgm:prSet custT="1"/>
      <dgm:spPr/>
      <dgm:t>
        <a:bodyPr/>
        <a:lstStyle/>
        <a:p>
          <a:endParaRPr lang="en-US" sz="1600"/>
        </a:p>
      </dgm:t>
    </dgm:pt>
    <dgm:pt modelId="{9E8D4E3E-55A5-4426-942E-CC92F8DF2BF4}">
      <dgm:prSet custT="1"/>
      <dgm:spPr/>
      <dgm:t>
        <a:bodyPr/>
        <a:lstStyle/>
        <a:p>
          <a:r>
            <a:rPr lang="en-US" sz="2400"/>
            <a:t>Student Thinking</a:t>
          </a:r>
        </a:p>
      </dgm:t>
    </dgm:pt>
    <dgm:pt modelId="{A011A3AA-B17E-4667-A499-EA8EC4683357}" type="parTrans" cxnId="{49E68745-72DD-4382-BB4D-46E80234DA47}">
      <dgm:prSet/>
      <dgm:spPr/>
      <dgm:t>
        <a:bodyPr/>
        <a:lstStyle/>
        <a:p>
          <a:endParaRPr lang="en-US" sz="1100"/>
        </a:p>
      </dgm:t>
    </dgm:pt>
    <dgm:pt modelId="{9D1CF4D3-12FF-44C4-811D-2E99EEDD965F}" type="sibTrans" cxnId="{49E68745-72DD-4382-BB4D-46E80234DA47}">
      <dgm:prSet custT="1"/>
      <dgm:spPr/>
      <dgm:t>
        <a:bodyPr/>
        <a:lstStyle/>
        <a:p>
          <a:endParaRPr lang="en-US" sz="1600"/>
        </a:p>
      </dgm:t>
    </dgm:pt>
    <dgm:pt modelId="{1090BAE4-5B71-43FE-928F-3078C9E30946}">
      <dgm:prSet custT="1"/>
      <dgm:spPr/>
      <dgm:t>
        <a:bodyPr/>
        <a:lstStyle/>
        <a:p>
          <a:r>
            <a:rPr lang="en-US" sz="2400" b="0"/>
            <a:t>Movement answer</a:t>
          </a:r>
        </a:p>
      </dgm:t>
    </dgm:pt>
    <dgm:pt modelId="{B7E8CD5D-17F0-4D3E-871E-017CDF4D055B}" type="parTrans" cxnId="{B859041B-FFDE-4ED9-A5A3-0A0D28903721}">
      <dgm:prSet/>
      <dgm:spPr/>
      <dgm:t>
        <a:bodyPr/>
        <a:lstStyle/>
        <a:p>
          <a:endParaRPr lang="en-US" sz="1100"/>
        </a:p>
      </dgm:t>
    </dgm:pt>
    <dgm:pt modelId="{4C808D36-591E-46BA-A0E0-C7AF382F41F8}" type="sibTrans" cxnId="{B859041B-FFDE-4ED9-A5A3-0A0D28903721}">
      <dgm:prSet/>
      <dgm:spPr/>
      <dgm:t>
        <a:bodyPr/>
        <a:lstStyle/>
        <a:p>
          <a:endParaRPr lang="en-US" sz="1050"/>
        </a:p>
      </dgm:t>
    </dgm:pt>
    <dgm:pt modelId="{903C0726-2072-E74A-91F3-6DEF34B26608}" type="pres">
      <dgm:prSet presAssocID="{10EFA238-3F0D-45AA-84B7-C59C0D94444A}" presName="diagram" presStyleCnt="0">
        <dgm:presLayoutVars>
          <dgm:dir/>
          <dgm:resizeHandles val="exact"/>
        </dgm:presLayoutVars>
      </dgm:prSet>
      <dgm:spPr/>
    </dgm:pt>
    <dgm:pt modelId="{B8CC50E6-7378-E342-B00D-0769C5A1F3F5}" type="pres">
      <dgm:prSet presAssocID="{C745E492-8A08-41DE-957E-A92D69B1EC0B}" presName="node" presStyleLbl="node1" presStyleIdx="0" presStyleCnt="3">
        <dgm:presLayoutVars>
          <dgm:bulletEnabled val="1"/>
        </dgm:presLayoutVars>
      </dgm:prSet>
      <dgm:spPr/>
    </dgm:pt>
    <dgm:pt modelId="{780E5299-5DE2-3641-9F82-B008A95909BC}" type="pres">
      <dgm:prSet presAssocID="{636816BF-56C0-44B8-A18A-4C4EAD132137}" presName="sibTrans" presStyleLbl="sibTrans2D1" presStyleIdx="0" presStyleCnt="2"/>
      <dgm:spPr/>
    </dgm:pt>
    <dgm:pt modelId="{8695068B-F2C4-774B-B547-CF63AED48FCF}" type="pres">
      <dgm:prSet presAssocID="{636816BF-56C0-44B8-A18A-4C4EAD132137}" presName="connectorText" presStyleLbl="sibTrans2D1" presStyleIdx="0" presStyleCnt="2"/>
      <dgm:spPr/>
    </dgm:pt>
    <dgm:pt modelId="{5A037022-33E3-5F4E-AC1D-0BF149BBB337}" type="pres">
      <dgm:prSet presAssocID="{9E8D4E3E-55A5-4426-942E-CC92F8DF2BF4}" presName="node" presStyleLbl="node1" presStyleIdx="1" presStyleCnt="3">
        <dgm:presLayoutVars>
          <dgm:bulletEnabled val="1"/>
        </dgm:presLayoutVars>
      </dgm:prSet>
      <dgm:spPr/>
    </dgm:pt>
    <dgm:pt modelId="{811294EA-6553-A240-8961-35C06A35FF74}" type="pres">
      <dgm:prSet presAssocID="{9D1CF4D3-12FF-44C4-811D-2E99EEDD965F}" presName="sibTrans" presStyleLbl="sibTrans2D1" presStyleIdx="1" presStyleCnt="2"/>
      <dgm:spPr/>
    </dgm:pt>
    <dgm:pt modelId="{2DAC691E-C9D2-C149-8DC6-9B192916D648}" type="pres">
      <dgm:prSet presAssocID="{9D1CF4D3-12FF-44C4-811D-2E99EEDD965F}" presName="connectorText" presStyleLbl="sibTrans2D1" presStyleIdx="1" presStyleCnt="2"/>
      <dgm:spPr/>
    </dgm:pt>
    <dgm:pt modelId="{4D572CD6-9200-3847-AA92-5B4C9A7045CF}" type="pres">
      <dgm:prSet presAssocID="{1090BAE4-5B71-43FE-928F-3078C9E30946}" presName="node" presStyleLbl="node1" presStyleIdx="2" presStyleCnt="3">
        <dgm:presLayoutVars>
          <dgm:bulletEnabled val="1"/>
        </dgm:presLayoutVars>
      </dgm:prSet>
      <dgm:spPr/>
    </dgm:pt>
  </dgm:ptLst>
  <dgm:cxnLst>
    <dgm:cxn modelId="{9A089709-F107-6844-9B60-1E4F23307AC6}" type="presOf" srcId="{636816BF-56C0-44B8-A18A-4C4EAD132137}" destId="{8695068B-F2C4-774B-B547-CF63AED48FCF}" srcOrd="1" destOrd="0" presId="urn:microsoft.com/office/officeart/2005/8/layout/process5"/>
    <dgm:cxn modelId="{B859041B-FFDE-4ED9-A5A3-0A0D28903721}" srcId="{10EFA238-3F0D-45AA-84B7-C59C0D94444A}" destId="{1090BAE4-5B71-43FE-928F-3078C9E30946}" srcOrd="2" destOrd="0" parTransId="{B7E8CD5D-17F0-4D3E-871E-017CDF4D055B}" sibTransId="{4C808D36-591E-46BA-A0E0-C7AF382F41F8}"/>
    <dgm:cxn modelId="{49E68745-72DD-4382-BB4D-46E80234DA47}" srcId="{10EFA238-3F0D-45AA-84B7-C59C0D94444A}" destId="{9E8D4E3E-55A5-4426-942E-CC92F8DF2BF4}" srcOrd="1" destOrd="0" parTransId="{A011A3AA-B17E-4667-A499-EA8EC4683357}" sibTransId="{9D1CF4D3-12FF-44C4-811D-2E99EEDD965F}"/>
    <dgm:cxn modelId="{9F8BA963-4B80-4949-BF7C-98DB7CF6484D}" type="presOf" srcId="{1090BAE4-5B71-43FE-928F-3078C9E30946}" destId="{4D572CD6-9200-3847-AA92-5B4C9A7045CF}" srcOrd="0" destOrd="0" presId="urn:microsoft.com/office/officeart/2005/8/layout/process5"/>
    <dgm:cxn modelId="{56836F7D-59E1-5E44-B280-BA3CB2D505FE}" type="presOf" srcId="{10EFA238-3F0D-45AA-84B7-C59C0D94444A}" destId="{903C0726-2072-E74A-91F3-6DEF34B26608}" srcOrd="0" destOrd="0" presId="urn:microsoft.com/office/officeart/2005/8/layout/process5"/>
    <dgm:cxn modelId="{2C567887-594A-C441-9BAB-5B8DCD03610F}" type="presOf" srcId="{9D1CF4D3-12FF-44C4-811D-2E99EEDD965F}" destId="{2DAC691E-C9D2-C149-8DC6-9B192916D648}" srcOrd="1" destOrd="0" presId="urn:microsoft.com/office/officeart/2005/8/layout/process5"/>
    <dgm:cxn modelId="{20D47096-50FA-4451-A7CB-DE302656C105}" srcId="{10EFA238-3F0D-45AA-84B7-C59C0D94444A}" destId="{C745E492-8A08-41DE-957E-A92D69B1EC0B}" srcOrd="0" destOrd="0" parTransId="{7105AA63-7967-4C50-B10B-48CD523D4C48}" sibTransId="{636816BF-56C0-44B8-A18A-4C4EAD132137}"/>
    <dgm:cxn modelId="{4030B3B9-F385-D849-9CD7-7A73273A2C2A}" type="presOf" srcId="{9E8D4E3E-55A5-4426-942E-CC92F8DF2BF4}" destId="{5A037022-33E3-5F4E-AC1D-0BF149BBB337}" srcOrd="0" destOrd="0" presId="urn:microsoft.com/office/officeart/2005/8/layout/process5"/>
    <dgm:cxn modelId="{7E544ACF-6FF4-B242-9A03-3F87393AD2EC}" type="presOf" srcId="{9D1CF4D3-12FF-44C4-811D-2E99EEDD965F}" destId="{811294EA-6553-A240-8961-35C06A35FF74}" srcOrd="0" destOrd="0" presId="urn:microsoft.com/office/officeart/2005/8/layout/process5"/>
    <dgm:cxn modelId="{7FF705D6-53AF-C944-AB79-E2899875F973}" type="presOf" srcId="{636816BF-56C0-44B8-A18A-4C4EAD132137}" destId="{780E5299-5DE2-3641-9F82-B008A95909BC}" srcOrd="0" destOrd="0" presId="urn:microsoft.com/office/officeart/2005/8/layout/process5"/>
    <dgm:cxn modelId="{3A78C7DF-1995-614E-822E-1B8321501E82}" type="presOf" srcId="{C745E492-8A08-41DE-957E-A92D69B1EC0B}" destId="{B8CC50E6-7378-E342-B00D-0769C5A1F3F5}" srcOrd="0" destOrd="0" presId="urn:microsoft.com/office/officeart/2005/8/layout/process5"/>
    <dgm:cxn modelId="{DAEBB5AF-87EA-C84C-8786-F820EED0782F}" type="presParOf" srcId="{903C0726-2072-E74A-91F3-6DEF34B26608}" destId="{B8CC50E6-7378-E342-B00D-0769C5A1F3F5}" srcOrd="0" destOrd="0" presId="urn:microsoft.com/office/officeart/2005/8/layout/process5"/>
    <dgm:cxn modelId="{24D73CE9-E731-3D48-B2DB-28F4747DD1C7}" type="presParOf" srcId="{903C0726-2072-E74A-91F3-6DEF34B26608}" destId="{780E5299-5DE2-3641-9F82-B008A95909BC}" srcOrd="1" destOrd="0" presId="urn:microsoft.com/office/officeart/2005/8/layout/process5"/>
    <dgm:cxn modelId="{538EB62D-8957-6342-BDA1-4E0F979439B2}" type="presParOf" srcId="{780E5299-5DE2-3641-9F82-B008A95909BC}" destId="{8695068B-F2C4-774B-B547-CF63AED48FCF}" srcOrd="0" destOrd="0" presId="urn:microsoft.com/office/officeart/2005/8/layout/process5"/>
    <dgm:cxn modelId="{AFE64334-A19B-7F4F-B1E6-12B380CBB51A}" type="presParOf" srcId="{903C0726-2072-E74A-91F3-6DEF34B26608}" destId="{5A037022-33E3-5F4E-AC1D-0BF149BBB337}" srcOrd="2" destOrd="0" presId="urn:microsoft.com/office/officeart/2005/8/layout/process5"/>
    <dgm:cxn modelId="{42B59A24-90E7-A84A-B69B-D533E6D03041}" type="presParOf" srcId="{903C0726-2072-E74A-91F3-6DEF34B26608}" destId="{811294EA-6553-A240-8961-35C06A35FF74}" srcOrd="3" destOrd="0" presId="urn:microsoft.com/office/officeart/2005/8/layout/process5"/>
    <dgm:cxn modelId="{60D06F78-EAE1-784E-889B-75AC984164F6}" type="presParOf" srcId="{811294EA-6553-A240-8961-35C06A35FF74}" destId="{2DAC691E-C9D2-C149-8DC6-9B192916D648}" srcOrd="0" destOrd="0" presId="urn:microsoft.com/office/officeart/2005/8/layout/process5"/>
    <dgm:cxn modelId="{616201F8-08EB-5846-B5A0-9670C15A996C}" type="presParOf" srcId="{903C0726-2072-E74A-91F3-6DEF34B26608}" destId="{4D572CD6-9200-3847-AA92-5B4C9A7045CF}"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12E30-1DEE-49C4-8DED-F48B51816866}">
      <dsp:nvSpPr>
        <dsp:cNvPr id="0" name=""/>
        <dsp:cNvSpPr/>
      </dsp:nvSpPr>
      <dsp:spPr>
        <a:xfrm>
          <a:off x="4042" y="1185714"/>
          <a:ext cx="1904523" cy="1904523"/>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89632F-82A0-4B9F-9A1D-8AE570540EA6}">
      <dsp:nvSpPr>
        <dsp:cNvPr id="0" name=""/>
        <dsp:cNvSpPr/>
      </dsp:nvSpPr>
      <dsp:spPr>
        <a:xfrm>
          <a:off x="314081" y="2328428"/>
          <a:ext cx="1904523" cy="190452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Foundation learning</a:t>
          </a:r>
        </a:p>
        <a:p>
          <a:pPr marL="228600" lvl="1" indent="-228600" algn="l" defTabSz="889000">
            <a:lnSpc>
              <a:spcPct val="90000"/>
            </a:lnSpc>
            <a:spcBef>
              <a:spcPct val="0"/>
            </a:spcBef>
            <a:spcAft>
              <a:spcPct val="15000"/>
            </a:spcAft>
            <a:buChar char="•"/>
          </a:pPr>
          <a:r>
            <a:rPr lang="en-GB" sz="2000" kern="1200"/>
            <a:t>Early  FP</a:t>
          </a:r>
        </a:p>
        <a:p>
          <a:pPr marL="228600" lvl="1" indent="-228600" algn="l" defTabSz="889000">
            <a:lnSpc>
              <a:spcPct val="90000"/>
            </a:lnSpc>
            <a:spcBef>
              <a:spcPct val="0"/>
            </a:spcBef>
            <a:spcAft>
              <a:spcPct val="15000"/>
            </a:spcAft>
            <a:buChar char="•"/>
          </a:pPr>
          <a:r>
            <a:rPr lang="en-GB" sz="2000" kern="1200"/>
            <a:t>Late FP</a:t>
          </a:r>
        </a:p>
      </dsp:txBody>
      <dsp:txXfrm>
        <a:off x="369863" y="2384210"/>
        <a:ext cx="1792959" cy="1792959"/>
      </dsp:txXfrm>
    </dsp:sp>
    <dsp:sp modelId="{EA1228B7-A9AD-4170-8D1F-2EDAC44EC582}">
      <dsp:nvSpPr>
        <dsp:cNvPr id="0" name=""/>
        <dsp:cNvSpPr/>
      </dsp:nvSpPr>
      <dsp:spPr>
        <a:xfrm>
          <a:off x="2275419" y="1909161"/>
          <a:ext cx="366853" cy="45763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275419" y="2000687"/>
        <a:ext cx="256797" cy="274578"/>
      </dsp:txXfrm>
    </dsp:sp>
    <dsp:sp modelId="{D90285B8-821F-425D-8635-F49F2D0CB552}">
      <dsp:nvSpPr>
        <dsp:cNvPr id="0" name=""/>
        <dsp:cNvSpPr/>
      </dsp:nvSpPr>
      <dsp:spPr>
        <a:xfrm>
          <a:off x="2956718" y="1185714"/>
          <a:ext cx="1904523" cy="1904523"/>
        </a:xfrm>
        <a:prstGeom prst="roundRect">
          <a:avLst>
            <a:gd name="adj" fmla="val 10000"/>
          </a:avLst>
        </a:prstGeom>
        <a:solidFill>
          <a:schemeClr val="accent5">
            <a:tint val="50000"/>
            <a:hueOff val="-3342512"/>
            <a:satOff val="-12663"/>
            <a:lumOff val="42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2ADD82-97A4-4D53-AFEC-EDF41331276C}">
      <dsp:nvSpPr>
        <dsp:cNvPr id="0" name=""/>
        <dsp:cNvSpPr/>
      </dsp:nvSpPr>
      <dsp:spPr>
        <a:xfrm>
          <a:off x="3266757" y="2328428"/>
          <a:ext cx="1904523" cy="190452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Key Stage 2</a:t>
          </a:r>
        </a:p>
        <a:p>
          <a:pPr marL="228600" lvl="1" indent="-228600" algn="l" defTabSz="889000">
            <a:lnSpc>
              <a:spcPct val="90000"/>
            </a:lnSpc>
            <a:spcBef>
              <a:spcPct val="0"/>
            </a:spcBef>
            <a:spcAft>
              <a:spcPct val="15000"/>
            </a:spcAft>
            <a:buChar char="•"/>
          </a:pPr>
          <a:r>
            <a:rPr lang="en-GB" sz="2000" kern="1200"/>
            <a:t>Year 3-4</a:t>
          </a:r>
        </a:p>
        <a:p>
          <a:pPr marL="228600" lvl="1" indent="-228600" algn="l" defTabSz="889000">
            <a:lnSpc>
              <a:spcPct val="90000"/>
            </a:lnSpc>
            <a:spcBef>
              <a:spcPct val="0"/>
            </a:spcBef>
            <a:spcAft>
              <a:spcPct val="15000"/>
            </a:spcAft>
            <a:buChar char="•"/>
          </a:pPr>
          <a:r>
            <a:rPr lang="en-GB" sz="2000" kern="1200"/>
            <a:t>Year 5-6</a:t>
          </a:r>
        </a:p>
      </dsp:txBody>
      <dsp:txXfrm>
        <a:off x="3322539" y="2384210"/>
        <a:ext cx="1792959" cy="1792959"/>
      </dsp:txXfrm>
    </dsp:sp>
    <dsp:sp modelId="{D1AD06B9-3E44-465D-B7AF-058799123D92}">
      <dsp:nvSpPr>
        <dsp:cNvPr id="0" name=""/>
        <dsp:cNvSpPr/>
      </dsp:nvSpPr>
      <dsp:spPr>
        <a:xfrm>
          <a:off x="5228095" y="1909161"/>
          <a:ext cx="366853" cy="457630"/>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228095" y="2000687"/>
        <a:ext cx="256797" cy="274578"/>
      </dsp:txXfrm>
    </dsp:sp>
    <dsp:sp modelId="{274D2DDC-A182-4003-A59D-3B9603DAFF96}">
      <dsp:nvSpPr>
        <dsp:cNvPr id="0" name=""/>
        <dsp:cNvSpPr/>
      </dsp:nvSpPr>
      <dsp:spPr>
        <a:xfrm>
          <a:off x="5909394" y="1185714"/>
          <a:ext cx="1904523" cy="1904523"/>
        </a:xfrm>
        <a:prstGeom prst="roundRect">
          <a:avLst>
            <a:gd name="adj" fmla="val 10000"/>
          </a:avLst>
        </a:prstGeom>
        <a:solidFill>
          <a:schemeClr val="accent5">
            <a:tint val="50000"/>
            <a:hueOff val="-6685025"/>
            <a:satOff val="-25325"/>
            <a:lumOff val="84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77AC34-BD7B-49BC-B266-DD069684749F}">
      <dsp:nvSpPr>
        <dsp:cNvPr id="0" name=""/>
        <dsp:cNvSpPr/>
      </dsp:nvSpPr>
      <dsp:spPr>
        <a:xfrm>
          <a:off x="6219433" y="2328428"/>
          <a:ext cx="1904523" cy="190452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Key Stage 3</a:t>
          </a:r>
        </a:p>
        <a:p>
          <a:pPr marL="228600" lvl="1" indent="-228600" algn="l" defTabSz="889000">
            <a:lnSpc>
              <a:spcPct val="90000"/>
            </a:lnSpc>
            <a:spcBef>
              <a:spcPct val="0"/>
            </a:spcBef>
            <a:spcAft>
              <a:spcPct val="15000"/>
            </a:spcAft>
            <a:buChar char="•"/>
          </a:pPr>
          <a:r>
            <a:rPr lang="en-GB" sz="2000" kern="1200"/>
            <a:t>Year 7</a:t>
          </a:r>
        </a:p>
        <a:p>
          <a:pPr marL="228600" lvl="1" indent="-228600" algn="l" defTabSz="889000">
            <a:lnSpc>
              <a:spcPct val="90000"/>
            </a:lnSpc>
            <a:spcBef>
              <a:spcPct val="0"/>
            </a:spcBef>
            <a:spcAft>
              <a:spcPct val="15000"/>
            </a:spcAft>
            <a:buChar char="•"/>
          </a:pPr>
          <a:r>
            <a:rPr lang="en-GB" sz="2000" kern="1200"/>
            <a:t>Year 8</a:t>
          </a:r>
        </a:p>
        <a:p>
          <a:pPr marL="228600" lvl="1" indent="-228600" algn="l" defTabSz="889000">
            <a:lnSpc>
              <a:spcPct val="90000"/>
            </a:lnSpc>
            <a:spcBef>
              <a:spcPct val="0"/>
            </a:spcBef>
            <a:spcAft>
              <a:spcPct val="15000"/>
            </a:spcAft>
            <a:buChar char="•"/>
          </a:pPr>
          <a:r>
            <a:rPr lang="en-GB" sz="2000" kern="1200"/>
            <a:t>Year 9</a:t>
          </a:r>
        </a:p>
      </dsp:txBody>
      <dsp:txXfrm>
        <a:off x="6275215" y="2384210"/>
        <a:ext cx="1792959" cy="1792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ED89F-3630-4BD2-B2A3-4715237B43DC}">
      <dsp:nvSpPr>
        <dsp:cNvPr id="0" name=""/>
        <dsp:cNvSpPr/>
      </dsp:nvSpPr>
      <dsp:spPr>
        <a:xfrm>
          <a:off x="923788" y="718957"/>
          <a:ext cx="1445947" cy="1445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70F576-BD56-4A69-830E-191DC6FC05B0}">
      <dsp:nvSpPr>
        <dsp:cNvPr id="0" name=""/>
        <dsp:cNvSpPr/>
      </dsp:nvSpPr>
      <dsp:spPr>
        <a:xfrm>
          <a:off x="40153"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Knowledge is constructed</a:t>
          </a:r>
        </a:p>
      </dsp:txBody>
      <dsp:txXfrm>
        <a:off x="40153" y="2547253"/>
        <a:ext cx="3213215" cy="720000"/>
      </dsp:txXfrm>
    </dsp:sp>
    <dsp:sp modelId="{A1EBA3D2-8E3E-4AD8-A1BB-6856A3BBC74E}">
      <dsp:nvSpPr>
        <dsp:cNvPr id="0" name=""/>
        <dsp:cNvSpPr/>
      </dsp:nvSpPr>
      <dsp:spPr>
        <a:xfrm>
          <a:off x="4699316" y="718957"/>
          <a:ext cx="1445947" cy="1445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B0178-2BB8-4DBE-8B8F-0F1D365BCD42}">
      <dsp:nvSpPr>
        <dsp:cNvPr id="0" name=""/>
        <dsp:cNvSpPr/>
      </dsp:nvSpPr>
      <dsp:spPr>
        <a:xfrm>
          <a:off x="3815682"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Learners use previous knowledge as foundations and build on it</a:t>
          </a:r>
        </a:p>
      </dsp:txBody>
      <dsp:txXfrm>
        <a:off x="3815682" y="2547253"/>
        <a:ext cx="3213215" cy="720000"/>
      </dsp:txXfrm>
    </dsp:sp>
    <dsp:sp modelId="{4FB5F1FC-A1CE-437B-B52D-D337F104AE2B}">
      <dsp:nvSpPr>
        <dsp:cNvPr id="0" name=""/>
        <dsp:cNvSpPr/>
      </dsp:nvSpPr>
      <dsp:spPr>
        <a:xfrm>
          <a:off x="8474844" y="718957"/>
          <a:ext cx="1445947" cy="1445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18D13F-68F4-407A-AD07-67F8F6CE989D}">
      <dsp:nvSpPr>
        <dsp:cNvPr id="0" name=""/>
        <dsp:cNvSpPr/>
      </dsp:nvSpPr>
      <dsp:spPr>
        <a:xfrm>
          <a:off x="7591210" y="2547253"/>
          <a:ext cx="321321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Everyone’s individual experiences means learning is unique to them</a:t>
          </a:r>
        </a:p>
      </dsp:txBody>
      <dsp:txXfrm>
        <a:off x="7591210" y="2547253"/>
        <a:ext cx="3213215"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CF1A6-4D70-794C-A10E-43A6D8D239CD}">
      <dsp:nvSpPr>
        <dsp:cNvPr id="0" name=""/>
        <dsp:cNvSpPr/>
      </dsp:nvSpPr>
      <dsp:spPr>
        <a:xfrm>
          <a:off x="0" y="0"/>
          <a:ext cx="8396900" cy="90582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Learning is an </a:t>
          </a:r>
          <a:r>
            <a:rPr lang="en-US" sz="2400" b="1" kern="1200"/>
            <a:t>active process - </a:t>
          </a:r>
          <a:r>
            <a:rPr lang="en-US" sz="2400" kern="1200"/>
            <a:t>- </a:t>
          </a:r>
          <a:r>
            <a:rPr lang="en-US" sz="2400" b="1" kern="1200"/>
            <a:t>Students need to engage in discussions, activities</a:t>
          </a:r>
          <a:r>
            <a:rPr lang="en-US" sz="2400" b="1" kern="1200">
              <a:latin typeface="Calibri Light" panose="020F0302020204030204"/>
            </a:rPr>
            <a:t> </a:t>
          </a:r>
          <a:endParaRPr lang="en-US" sz="2400" kern="1200"/>
        </a:p>
      </dsp:txBody>
      <dsp:txXfrm>
        <a:off x="26531" y="26531"/>
        <a:ext cx="7313459" cy="852765"/>
      </dsp:txXfrm>
    </dsp:sp>
    <dsp:sp modelId="{838DCD63-84A1-6645-AE92-EF067939C518}">
      <dsp:nvSpPr>
        <dsp:cNvPr id="0" name=""/>
        <dsp:cNvSpPr/>
      </dsp:nvSpPr>
      <dsp:spPr>
        <a:xfrm>
          <a:off x="627041" y="1031637"/>
          <a:ext cx="8396900" cy="90582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t>Be a facilitator</a:t>
          </a:r>
          <a:r>
            <a:rPr lang="en-US" sz="2000" kern="1200"/>
            <a:t> - create </a:t>
          </a:r>
          <a:r>
            <a:rPr lang="en-US" sz="2000" kern="1200">
              <a:latin typeface="Calibri Light" panose="020F0302020204030204"/>
            </a:rPr>
            <a:t>environments where</a:t>
          </a:r>
          <a:r>
            <a:rPr lang="en-US" sz="2000" kern="1200"/>
            <a:t> students can challenge their understandings</a:t>
          </a:r>
        </a:p>
      </dsp:txBody>
      <dsp:txXfrm>
        <a:off x="653572" y="1058168"/>
        <a:ext cx="7128008" cy="852765"/>
      </dsp:txXfrm>
    </dsp:sp>
    <dsp:sp modelId="{C584724D-E256-B447-8420-F4CA153DB01A}">
      <dsp:nvSpPr>
        <dsp:cNvPr id="0" name=""/>
        <dsp:cNvSpPr/>
      </dsp:nvSpPr>
      <dsp:spPr>
        <a:xfrm>
          <a:off x="1254082" y="2063274"/>
          <a:ext cx="8396900" cy="90582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latin typeface="Calibri Light" panose="020F0302020204030204"/>
            </a:rPr>
            <a:t>Small group work -</a:t>
          </a:r>
          <a:r>
            <a:rPr lang="en-US" sz="2000" kern="1200"/>
            <a:t> Collaborative, </a:t>
          </a:r>
          <a:r>
            <a:rPr lang="en-US" sz="2000" kern="1200">
              <a:latin typeface="Calibri Light" panose="020F0302020204030204"/>
            </a:rPr>
            <a:t>interactive, dialogue</a:t>
          </a:r>
          <a:r>
            <a:rPr lang="en-US" sz="2000" kern="1200"/>
            <a:t> about what students need for success</a:t>
          </a:r>
        </a:p>
      </dsp:txBody>
      <dsp:txXfrm>
        <a:off x="1280613" y="2089805"/>
        <a:ext cx="7128008" cy="852765"/>
      </dsp:txXfrm>
    </dsp:sp>
    <dsp:sp modelId="{1EC85A98-FA59-F94C-A1B9-8989AE468B07}">
      <dsp:nvSpPr>
        <dsp:cNvPr id="0" name=""/>
        <dsp:cNvSpPr/>
      </dsp:nvSpPr>
      <dsp:spPr>
        <a:xfrm>
          <a:off x="1881123" y="3094911"/>
          <a:ext cx="8396900" cy="90582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b="1" kern="1200"/>
            <a:t>Student centered - </a:t>
          </a:r>
          <a:r>
            <a:rPr lang="en-US" sz="2400" b="0" kern="1200"/>
            <a:t>Builds on what students already know - Focus on </a:t>
          </a:r>
          <a:r>
            <a:rPr lang="en-US" sz="2400" b="1" kern="1200"/>
            <a:t>students' questions and interest</a:t>
          </a:r>
          <a:r>
            <a:rPr lang="en-US" sz="2400" b="1" kern="1200">
              <a:latin typeface="Calibri Light" panose="020F0302020204030204"/>
            </a:rPr>
            <a:t> </a:t>
          </a:r>
          <a:endParaRPr lang="en-US" sz="2400" b="1" kern="1200"/>
        </a:p>
      </dsp:txBody>
      <dsp:txXfrm>
        <a:off x="1907654" y="3121442"/>
        <a:ext cx="7128008" cy="852765"/>
      </dsp:txXfrm>
    </dsp:sp>
    <dsp:sp modelId="{BFA31BFF-D4EB-CC4F-B64B-FF6CAE2A1D43}">
      <dsp:nvSpPr>
        <dsp:cNvPr id="0" name=""/>
        <dsp:cNvSpPr/>
      </dsp:nvSpPr>
      <dsp:spPr>
        <a:xfrm>
          <a:off x="2508164" y="4126548"/>
          <a:ext cx="8396900" cy="90582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latin typeface="Calibri Light" panose="020F0302020204030204"/>
            </a:rPr>
            <a:t>Motivation is key – </a:t>
          </a:r>
          <a:r>
            <a:rPr lang="en-US" sz="2000" b="0" kern="1200">
              <a:latin typeface="Calibri Light" panose="020F0302020204030204"/>
            </a:rPr>
            <a:t>We need ways to engage</a:t>
          </a:r>
          <a:r>
            <a:rPr lang="en-US" sz="2000" kern="1200">
              <a:latin typeface="Calibri Light" panose="020F0302020204030204"/>
            </a:rPr>
            <a:t> </a:t>
          </a:r>
          <a:r>
            <a:rPr lang="en-US" sz="2000" kern="1200"/>
            <a:t>and motivate learners to help them become excited about what we’re teaching</a:t>
          </a:r>
          <a:r>
            <a:rPr lang="en-US" sz="2000" b="1" kern="1200">
              <a:latin typeface="Calibri Light" panose="020F0302020204030204"/>
            </a:rPr>
            <a:t> </a:t>
          </a:r>
          <a:endParaRPr lang="en-US" sz="2000" b="1" kern="1200"/>
        </a:p>
      </dsp:txBody>
      <dsp:txXfrm>
        <a:off x="2534695" y="4153079"/>
        <a:ext cx="7128008" cy="852765"/>
      </dsp:txXfrm>
    </dsp:sp>
    <dsp:sp modelId="{3CB7912C-C262-E144-A2FD-850235A7A177}">
      <dsp:nvSpPr>
        <dsp:cNvPr id="0" name=""/>
        <dsp:cNvSpPr/>
      </dsp:nvSpPr>
      <dsp:spPr>
        <a:xfrm>
          <a:off x="7808112" y="661757"/>
          <a:ext cx="588787" cy="58878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940589" y="661757"/>
        <a:ext cx="323833" cy="443062"/>
      </dsp:txXfrm>
    </dsp:sp>
    <dsp:sp modelId="{185977FE-CF9D-7945-AE62-1A176873A6D6}">
      <dsp:nvSpPr>
        <dsp:cNvPr id="0" name=""/>
        <dsp:cNvSpPr/>
      </dsp:nvSpPr>
      <dsp:spPr>
        <a:xfrm>
          <a:off x="8435153" y="1693394"/>
          <a:ext cx="588787" cy="588787"/>
        </a:xfrm>
        <a:prstGeom prst="downArrow">
          <a:avLst>
            <a:gd name="adj1" fmla="val 55000"/>
            <a:gd name="adj2" fmla="val 45000"/>
          </a:avLst>
        </a:prstGeom>
        <a:solidFill>
          <a:schemeClr val="accent5">
            <a:tint val="40000"/>
            <a:alpha val="90000"/>
            <a:hueOff val="-2246587"/>
            <a:satOff val="-7611"/>
            <a:lumOff val="-97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567630" y="1693394"/>
        <a:ext cx="323833" cy="443062"/>
      </dsp:txXfrm>
    </dsp:sp>
    <dsp:sp modelId="{6D1539F7-A056-8E4E-B2BB-7598851769FB}">
      <dsp:nvSpPr>
        <dsp:cNvPr id="0" name=""/>
        <dsp:cNvSpPr/>
      </dsp:nvSpPr>
      <dsp:spPr>
        <a:xfrm>
          <a:off x="9062194" y="2709934"/>
          <a:ext cx="588787" cy="588787"/>
        </a:xfrm>
        <a:prstGeom prst="downArrow">
          <a:avLst>
            <a:gd name="adj1" fmla="val 55000"/>
            <a:gd name="adj2" fmla="val 45000"/>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194671" y="2709934"/>
        <a:ext cx="323833" cy="443062"/>
      </dsp:txXfrm>
    </dsp:sp>
    <dsp:sp modelId="{4022982F-949B-ED46-8BD0-AF80573A970E}">
      <dsp:nvSpPr>
        <dsp:cNvPr id="0" name=""/>
        <dsp:cNvSpPr/>
      </dsp:nvSpPr>
      <dsp:spPr>
        <a:xfrm>
          <a:off x="9689235" y="3751636"/>
          <a:ext cx="588787" cy="588787"/>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821712" y="3751636"/>
        <a:ext cx="323833" cy="4430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BD777-5A59-3F4D-8419-FA60A317550B}">
      <dsp:nvSpPr>
        <dsp:cNvPr id="0" name=""/>
        <dsp:cNvSpPr/>
      </dsp:nvSpPr>
      <dsp:spPr>
        <a:xfrm>
          <a:off x="0" y="0"/>
          <a:ext cx="3242063" cy="110712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kern="1200"/>
            <a:t>Be a </a:t>
          </a:r>
          <a:r>
            <a:rPr lang="en-US" sz="1800" b="1" kern="1200"/>
            <a:t>facilitator </a:t>
          </a:r>
          <a:r>
            <a:rPr lang="en-US" sz="1800" b="0" kern="1200"/>
            <a:t>with well thought out questions  </a:t>
          </a:r>
        </a:p>
      </dsp:txBody>
      <dsp:txXfrm>
        <a:off x="32426" y="32426"/>
        <a:ext cx="1953840" cy="1042270"/>
      </dsp:txXfrm>
    </dsp:sp>
    <dsp:sp modelId="{031AEF88-57B4-B544-BD23-4EF7D1748180}">
      <dsp:nvSpPr>
        <dsp:cNvPr id="0" name=""/>
        <dsp:cNvSpPr/>
      </dsp:nvSpPr>
      <dsp:spPr>
        <a:xfrm>
          <a:off x="271522" y="1308417"/>
          <a:ext cx="3242063" cy="1107122"/>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a:t>Learning in groups to c</a:t>
          </a:r>
          <a:r>
            <a:rPr lang="en-US" sz="2000" b="1" kern="1200"/>
            <a:t>ollaborate</a:t>
          </a:r>
        </a:p>
      </dsp:txBody>
      <dsp:txXfrm>
        <a:off x="303948" y="1340843"/>
        <a:ext cx="2186058" cy="1042270"/>
      </dsp:txXfrm>
    </dsp:sp>
    <dsp:sp modelId="{B9F7E5A6-D163-6B43-9B38-CAC7A3D05E0C}">
      <dsp:nvSpPr>
        <dsp:cNvPr id="0" name=""/>
        <dsp:cNvSpPr/>
      </dsp:nvSpPr>
      <dsp:spPr>
        <a:xfrm>
          <a:off x="538993" y="2616835"/>
          <a:ext cx="3242063" cy="1107122"/>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Student centered - </a:t>
          </a:r>
          <a:r>
            <a:rPr lang="en-US" sz="1800" b="0" kern="1200"/>
            <a:t>Builds on what students already know</a:t>
          </a:r>
          <a:endParaRPr lang="en-US" sz="1800" b="1" kern="1200"/>
        </a:p>
      </dsp:txBody>
      <dsp:txXfrm>
        <a:off x="571419" y="2649261"/>
        <a:ext cx="2190111" cy="1042270"/>
      </dsp:txXfrm>
    </dsp:sp>
    <dsp:sp modelId="{440FABD8-280E-7544-925D-63D3CAADB983}">
      <dsp:nvSpPr>
        <dsp:cNvPr id="0" name=""/>
        <dsp:cNvSpPr/>
      </dsp:nvSpPr>
      <dsp:spPr>
        <a:xfrm>
          <a:off x="810515" y="3925253"/>
          <a:ext cx="3242063" cy="110712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Motivation is key – </a:t>
          </a:r>
          <a:r>
            <a:rPr lang="en-US" sz="1600" b="0" kern="1200"/>
            <a:t>Focus on </a:t>
          </a:r>
          <a:r>
            <a:rPr lang="en-US" sz="1600" b="1" kern="1200"/>
            <a:t>students' questions and interest </a:t>
          </a:r>
        </a:p>
      </dsp:txBody>
      <dsp:txXfrm>
        <a:off x="842941" y="3957679"/>
        <a:ext cx="2186058" cy="1042270"/>
      </dsp:txXfrm>
    </dsp:sp>
    <dsp:sp modelId="{8F5F22DC-E256-764D-9411-B21FE572B410}">
      <dsp:nvSpPr>
        <dsp:cNvPr id="0" name=""/>
        <dsp:cNvSpPr/>
      </dsp:nvSpPr>
      <dsp:spPr>
        <a:xfrm>
          <a:off x="2522433" y="847955"/>
          <a:ext cx="719629" cy="719629"/>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684350" y="847955"/>
        <a:ext cx="395795" cy="541521"/>
      </dsp:txXfrm>
    </dsp:sp>
    <dsp:sp modelId="{2031BF69-251F-D445-88E5-A5D66445857B}">
      <dsp:nvSpPr>
        <dsp:cNvPr id="0" name=""/>
        <dsp:cNvSpPr/>
      </dsp:nvSpPr>
      <dsp:spPr>
        <a:xfrm>
          <a:off x="2793956" y="2156373"/>
          <a:ext cx="719629" cy="719629"/>
        </a:xfrm>
        <a:prstGeom prst="downArrow">
          <a:avLst>
            <a:gd name="adj1" fmla="val 55000"/>
            <a:gd name="adj2" fmla="val 45000"/>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955873" y="2156373"/>
        <a:ext cx="395795" cy="541521"/>
      </dsp:txXfrm>
    </dsp:sp>
    <dsp:sp modelId="{2C403F8F-8329-4A47-8E0C-22AB8BD7DC02}">
      <dsp:nvSpPr>
        <dsp:cNvPr id="0" name=""/>
        <dsp:cNvSpPr/>
      </dsp:nvSpPr>
      <dsp:spPr>
        <a:xfrm>
          <a:off x="3061426" y="3464790"/>
          <a:ext cx="719629" cy="719629"/>
        </a:xfrm>
        <a:prstGeom prst="downArrow">
          <a:avLst>
            <a:gd name="adj1" fmla="val 55000"/>
            <a:gd name="adj2" fmla="val 45000"/>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223343" y="3464790"/>
        <a:ext cx="395795" cy="541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C50E6-7378-E342-B00D-0769C5A1F3F5}">
      <dsp:nvSpPr>
        <dsp:cNvPr id="0" name=""/>
        <dsp:cNvSpPr/>
      </dsp:nvSpPr>
      <dsp:spPr>
        <a:xfrm>
          <a:off x="1423372" y="471"/>
          <a:ext cx="2105267" cy="12631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1460369" y="37468"/>
        <a:ext cx="2031273" cy="1189166"/>
      </dsp:txXfrm>
    </dsp:sp>
    <dsp:sp modelId="{780E5299-5DE2-3641-9F82-B008A95909BC}">
      <dsp:nvSpPr>
        <dsp:cNvPr id="0" name=""/>
        <dsp:cNvSpPr/>
      </dsp:nvSpPr>
      <dsp:spPr>
        <a:xfrm>
          <a:off x="3713903" y="370998"/>
          <a:ext cx="446316" cy="52210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713903" y="475419"/>
        <a:ext cx="312421" cy="313264"/>
      </dsp:txXfrm>
    </dsp:sp>
    <dsp:sp modelId="{5A037022-33E3-5F4E-AC1D-0BF149BBB337}">
      <dsp:nvSpPr>
        <dsp:cNvPr id="0" name=""/>
        <dsp:cNvSpPr/>
      </dsp:nvSpPr>
      <dsp:spPr>
        <a:xfrm>
          <a:off x="4370747" y="471"/>
          <a:ext cx="2105267" cy="126316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Student Thinking</a:t>
          </a:r>
        </a:p>
      </dsp:txBody>
      <dsp:txXfrm>
        <a:off x="4407744" y="37468"/>
        <a:ext cx="2031273" cy="1189166"/>
      </dsp:txXfrm>
    </dsp:sp>
    <dsp:sp modelId="{811294EA-6553-A240-8961-35C06A35FF74}">
      <dsp:nvSpPr>
        <dsp:cNvPr id="0" name=""/>
        <dsp:cNvSpPr/>
      </dsp:nvSpPr>
      <dsp:spPr>
        <a:xfrm>
          <a:off x="6661278" y="370998"/>
          <a:ext cx="446316" cy="5221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661278" y="475419"/>
        <a:ext cx="312421" cy="313264"/>
      </dsp:txXfrm>
    </dsp:sp>
    <dsp:sp modelId="{4D572CD6-9200-3847-AA92-5B4C9A7045CF}">
      <dsp:nvSpPr>
        <dsp:cNvPr id="0" name=""/>
        <dsp:cNvSpPr/>
      </dsp:nvSpPr>
      <dsp:spPr>
        <a:xfrm>
          <a:off x="7318121" y="471"/>
          <a:ext cx="2105267" cy="126316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Movement answer</a:t>
          </a:r>
        </a:p>
      </dsp:txBody>
      <dsp:txXfrm>
        <a:off x="7355118" y="37468"/>
        <a:ext cx="2031273" cy="118916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18/03/2024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06">
              <a:defRPr/>
            </a:pPr>
            <a:r>
              <a:rPr lang="en-GB" sz="1800">
                <a:solidFill>
                  <a:srgbClr val="000000"/>
                </a:solidFill>
                <a:latin typeface="Calibri" panose="020F0502020204030204" pitchFamily="34" charset="0"/>
              </a:rPr>
              <a:t>Covering general gymnastics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Self-screening (using LFTs) are encouraged twice a week (Sunday and Thursday)</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Activities that can be conducted without close-proximity work will still be done with social distancing in place (for example warm-ups, conditioning, individual skill work, cool downs). Similarly, social distancing must still be maintained in communal areas of your training venue. Hand washing before and after class, as well as before and after any breaks taken</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 sanitising station will be available through the session</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Hands sanitised before and after equipment use and not shared through semester when possible. Some equipment can be assigned to individuals, pairs or groups.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Students inform of any COVID symptoms and positive test results as soon as possible. Students not to attend any session if this is the case.</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Covering contact and support gymnastics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All students are made aware of the increase in transmission risk associated with the return to pair and group work. Clubs and coaches must make all students aware that they are opting into any activities related to the return to pair and group work and that they can withdraw at any time.</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All individual students must train independently for a minimum of two weeks before working in a pair and/or group.</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These will be kept to a minimum, support activities only for safety and therefore only during flight activities only if needed.</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Physical contact should be avoided throughout the session whilst not working in identified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Teamwork will be in fixed pre-defined pairs and groups of up to 8 (maximum initial total number of gymnasts working closely together must not exceed 15 gymnasts).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 sanitised before and after working in pairs/ groups</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a:buChar char="•"/>
            </a:pPr>
            <a:r>
              <a:rPr lang="en-GB"/>
              <a:t>The Curriculum for Wales 2022, was introduced in January 2022. </a:t>
            </a:r>
          </a:p>
          <a:p>
            <a:pPr marL="228600" indent="-228600">
              <a:buFont typeface="Arial"/>
              <a:buChar char="•"/>
            </a:pPr>
            <a:r>
              <a:rPr lang="en-GB"/>
              <a:t>Focus on developing more holistic, integrated, and experiential learning opportunities for students. </a:t>
            </a:r>
          </a:p>
          <a:p>
            <a:pPr marL="228600" indent="-228600">
              <a:buFont typeface="Arial"/>
              <a:buChar char="•"/>
            </a:pPr>
            <a:endParaRPr lang="en-GB"/>
          </a:p>
          <a:p>
            <a:pPr marL="228600" indent="-228600">
              <a:buFont typeface="Arial"/>
              <a:buChar char="•"/>
            </a:pPr>
            <a:r>
              <a:rPr lang="en-GB"/>
              <a:t>For creative movement for primary school-aged children, the new curriculum emphasizes a broader approach to PE and well-being. It encourages activities that promote creativity, expression, and enjoyment of movement. This could include dance, gymnastics, drama, and other forms of physical expression. The aim is to allow children to explore and develop their physical abilities in a creative and inclusive environment. </a:t>
            </a:r>
            <a:endParaRPr lang="en-US"/>
          </a:p>
          <a:p>
            <a:pPr marL="228600" indent="-228600">
              <a:buFont typeface="Arial"/>
              <a:buChar char="•"/>
            </a:pPr>
            <a:endParaRPr lang="en-GB"/>
          </a:p>
          <a:p>
            <a:pPr marL="228600" indent="-228600">
              <a:buFont typeface="Arial"/>
              <a:buChar char="•"/>
            </a:pPr>
            <a:r>
              <a:rPr lang="en-GB"/>
              <a:t>In secondary schools, the curriculum aims to provide opportunities for students to continue to explore and develop their creative movement skills, while also offering more specialized options for those with particular interests or talents in this area. This might include options for studying dance, theatre, or other performing arts subjects in more depth. </a:t>
            </a:r>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9627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Sans-Serif"/>
              <a:buChar char="•"/>
            </a:pPr>
            <a:r>
              <a:rPr lang="en-GB" b="1"/>
              <a:t>Health and Wellbeing</a:t>
            </a:r>
            <a:r>
              <a:rPr lang="en-GB"/>
              <a:t> – Creative movement can positively impact on learners’ health, fitness and wellbeing and can be a very personal opportunity to explore and express feelings and emotions.  Spatial arrangements develop relationships in a developmental and safe way. Dance can be a lifelong recreational activity  </a:t>
            </a:r>
            <a:endParaRPr lang="en-US"/>
          </a:p>
          <a:p>
            <a:pPr marL="228600" indent="-228600">
              <a:buFont typeface="Arial,Sans-Serif"/>
              <a:buChar char="•"/>
            </a:pPr>
            <a:endParaRPr lang="en-GB"/>
          </a:p>
          <a:p>
            <a:pPr marL="228600" indent="-228600">
              <a:buFont typeface="Arial,Sans-Serif"/>
              <a:buChar char="•"/>
            </a:pPr>
            <a:r>
              <a:rPr lang="en-GB" b="1"/>
              <a:t>Humanities</a:t>
            </a:r>
            <a:r>
              <a:rPr lang="en-GB"/>
              <a:t> – Raises learners’ awareness of different traditions, cultures and beliefs, respecting others’ differences, inspiring curiosity in the world.  </a:t>
            </a:r>
          </a:p>
          <a:p>
            <a:pPr marL="228600" indent="-228600">
              <a:buFont typeface="Arial,Sans-Serif"/>
              <a:buChar char="•"/>
            </a:pPr>
            <a:endParaRPr lang="en-GB"/>
          </a:p>
          <a:p>
            <a:pPr marL="228600" indent="-228600">
              <a:buFont typeface="Arial,Sans-Serif"/>
              <a:buChar char="•"/>
            </a:pPr>
            <a:r>
              <a:rPr lang="en-GB" b="1"/>
              <a:t>Languages, Literacy and communication</a:t>
            </a:r>
            <a:r>
              <a:rPr lang="en-GB"/>
              <a:t> – Use of books, stories, poems as stimuli. Creative dance is an opportunity to communicate through movement. Opportunities to discuss and plan e.g. use of Word Walls. Descriptive language used in the creation of dances to expand and develop key words and meaningful vocabulary. All resources are bilingual. Word wall of creating dances is a visual stimulus. </a:t>
            </a:r>
          </a:p>
          <a:p>
            <a:pPr marL="228600" indent="-228600">
              <a:buFont typeface="Arial,Sans-Serif"/>
              <a:buChar char="•"/>
            </a:pPr>
            <a:endParaRPr lang="en-GB"/>
          </a:p>
          <a:p>
            <a:pPr marL="228600" indent="-228600">
              <a:buFont typeface="Arial,Sans-Serif"/>
              <a:buChar char="•"/>
            </a:pPr>
            <a:r>
              <a:rPr lang="en-GB" b="1"/>
              <a:t>Mathematics and numeracy</a:t>
            </a:r>
            <a:r>
              <a:rPr lang="en-GB"/>
              <a:t> - numerous opportunities for counting (beats and rhythm), and language related to Variety – speed, direction, levels, pathways. </a:t>
            </a:r>
          </a:p>
          <a:p>
            <a:pPr marL="228600" indent="-228600">
              <a:buFont typeface="Arial,Sans-Serif"/>
              <a:buChar char="•"/>
            </a:pPr>
            <a:r>
              <a:rPr lang="en-GB" b="1"/>
              <a:t>Science and Technology</a:t>
            </a:r>
            <a:r>
              <a:rPr lang="en-GB"/>
              <a:t> – being curious of natural world. Exploring different settings of creative movement </a:t>
            </a:r>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2006908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4132660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23</a:t>
            </a:fld>
            <a:endParaRPr lang="en-GB"/>
          </a:p>
        </p:txBody>
      </p:sp>
    </p:spTree>
    <p:extLst>
      <p:ext uri="{BB962C8B-B14F-4D97-AF65-F5344CB8AC3E}">
        <p14:creationId xmlns:p14="http://schemas.microsoft.com/office/powerpoint/2010/main" val="1778511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a:t>You’re probably thinking question asking is a very basic pedagogical skill… (but using questions from time to time is not inquiry teaching) –</a:t>
            </a:r>
            <a:r>
              <a:rPr lang="en-US"/>
              <a:t> </a:t>
            </a:r>
            <a:endParaRPr lang="en-US" sz="120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Learning for students is a problem solving </a:t>
            </a:r>
            <a:r>
              <a:rPr lang="en-US" sz="1200" b="1" err="1"/>
              <a:t>rpcoess</a:t>
            </a:r>
            <a:r>
              <a:rPr lang="en-US" sz="1200" b="1"/>
              <a:t> which the learner uses prior knowledge and meaning to create solutions</a:t>
            </a:r>
            <a:endParaRPr lang="en-US" sz="1200" b="1">
              <a:cs typeface="Calibri"/>
            </a:endParaRPr>
          </a:p>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26</a:t>
            </a:fld>
            <a:endParaRPr lang="en-GB"/>
          </a:p>
        </p:txBody>
      </p:sp>
    </p:spTree>
    <p:extLst>
      <p:ext uri="{BB962C8B-B14F-4D97-AF65-F5344CB8AC3E}">
        <p14:creationId xmlns:p14="http://schemas.microsoft.com/office/powerpoint/2010/main" val="400640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32</a:t>
            </a:fld>
            <a:endParaRPr lang="en-GB"/>
          </a:p>
        </p:txBody>
      </p:sp>
    </p:spTree>
    <p:extLst>
      <p:ext uri="{BB962C8B-B14F-4D97-AF65-F5344CB8AC3E}">
        <p14:creationId xmlns:p14="http://schemas.microsoft.com/office/powerpoint/2010/main" val="1652328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Gravity- with spot – body reacts to where the spot moves to counteract the </a:t>
            </a:r>
            <a:r>
              <a:rPr lang="en-US" dirty="0" err="1">
                <a:cs typeface="Calibri"/>
              </a:rPr>
              <a:t>gravityy</a:t>
            </a:r>
            <a:r>
              <a:rPr lang="en-US" dirty="0">
                <a:cs typeface="Calibri"/>
              </a:rPr>
              <a:t> </a:t>
            </a:r>
          </a:p>
          <a:p>
            <a:r>
              <a:rPr lang="en-US" dirty="0">
                <a:cs typeface="Calibri"/>
              </a:rPr>
              <a:t>Crow</a:t>
            </a:r>
          </a:p>
          <a:p>
            <a:r>
              <a:rPr lang="en-US" dirty="0">
                <a:cs typeface="Calibri"/>
              </a:rPr>
              <a:t>Head stand – 3 points</a:t>
            </a:r>
          </a:p>
          <a:p>
            <a:endParaRPr lang="en-US" dirty="0">
              <a:cs typeface="Calibri"/>
            </a:endParaRPr>
          </a:p>
          <a:p>
            <a:r>
              <a:rPr lang="en-US" dirty="0">
                <a:cs typeface="Calibri"/>
              </a:rPr>
              <a:t>Counter balance/tension show each V and A ask them which one is which </a:t>
            </a:r>
          </a:p>
          <a:p>
            <a:r>
              <a:rPr lang="en-US" dirty="0">
                <a:cs typeface="Calibri"/>
              </a:rPr>
              <a:t>Task them to practice the </a:t>
            </a:r>
            <a:r>
              <a:rPr lang="en-US" dirty="0" err="1">
                <a:cs typeface="Calibri"/>
              </a:rPr>
              <a:t>onces</a:t>
            </a:r>
            <a:r>
              <a:rPr lang="en-US" dirty="0">
                <a:cs typeface="Calibri"/>
              </a:rPr>
              <a:t> we demonstrated and = come up with a counter balance &amp; a counter tension</a:t>
            </a:r>
          </a:p>
          <a:p>
            <a:endParaRPr lang="en-US" dirty="0">
              <a:cs typeface="Calibri"/>
            </a:endParaRPr>
          </a:p>
          <a:p>
            <a:r>
              <a:rPr lang="en-US" dirty="0">
                <a:cs typeface="Calibri"/>
              </a:rPr>
              <a:t>Show and tell</a:t>
            </a:r>
          </a:p>
          <a:p>
            <a:endParaRPr lang="en-US" dirty="0">
              <a:cs typeface="Calibri"/>
            </a:endParaRPr>
          </a:p>
          <a:p>
            <a:r>
              <a:rPr lang="en-US" dirty="0">
                <a:cs typeface="Calibri"/>
              </a:rPr>
              <a:t>Strong bases – weight through hands</a:t>
            </a:r>
          </a:p>
        </p:txBody>
      </p:sp>
      <p:sp>
        <p:nvSpPr>
          <p:cNvPr id="4" name="Slide Number Placeholder 3"/>
          <p:cNvSpPr>
            <a:spLocks noGrp="1"/>
          </p:cNvSpPr>
          <p:nvPr>
            <p:ph type="sldNum" sz="quarter" idx="5"/>
          </p:nvPr>
        </p:nvSpPr>
        <p:spPr/>
        <p:txBody>
          <a:bodyPr/>
          <a:lstStyle/>
          <a:p>
            <a:fld id="{A7738796-40B4-49B0-A331-25D568C0517A}" type="slidenum">
              <a:rPr lang="en-GB" smtClean="0"/>
              <a:t>57</a:t>
            </a:fld>
            <a:endParaRPr lang="en-GB"/>
          </a:p>
        </p:txBody>
      </p:sp>
    </p:spTree>
    <p:extLst>
      <p:ext uri="{BB962C8B-B14F-4D97-AF65-F5344CB8AC3E}">
        <p14:creationId xmlns:p14="http://schemas.microsoft.com/office/powerpoint/2010/main" val="2035761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23464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31910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18/03/2024</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85344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0.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09"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image" Target="../media/image28.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hyperlink" Target="https://www.youtube.com/watch?v=nZ1BfI5y91s" TargetMode="External"/><Relationship Id="rId1" Type="http://schemas.openxmlformats.org/officeDocument/2006/relationships/slideLayout" Target="../slideLayouts/slideLayout9.xml"/><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44.png"/><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06096" y="1860330"/>
            <a:ext cx="4535079" cy="2667784"/>
          </a:xfrm>
        </p:spPr>
        <p:txBody>
          <a:bodyPr/>
          <a:lstStyle/>
          <a:p>
            <a:r>
              <a:rPr lang="en-GB"/>
              <a:t>Creativity Through Movement</a:t>
            </a:r>
          </a:p>
          <a:p>
            <a:r>
              <a:rPr lang="en-GB"/>
              <a:t>Semester 2 - 5</a:t>
            </a:r>
            <a:r>
              <a:rPr lang="en-GB" baseline="30000"/>
              <a:t>th</a:t>
            </a:r>
            <a:r>
              <a:rPr lang="en-GB"/>
              <a:t> Feb</a:t>
            </a:r>
            <a:endParaRPr lang="en-GB">
              <a:ea typeface="Calibri"/>
              <a:cs typeface="Calibri"/>
            </a:endParaRPr>
          </a:p>
          <a:p>
            <a:r>
              <a:rPr lang="en-GB"/>
              <a:t>(BMPE4002) Level 4</a:t>
            </a:r>
            <a:endParaRPr lang="en-GB">
              <a:ea typeface="Calibri"/>
              <a:cs typeface="Calibri"/>
            </a:endParaRPr>
          </a:p>
          <a:p>
            <a:r>
              <a:rPr lang="en-GB"/>
              <a:t>Week 2 Introduction </a:t>
            </a:r>
            <a:endParaRPr lang="en-GB">
              <a:ea typeface="Calibri"/>
              <a:cs typeface="Calibri"/>
            </a:endParaRPr>
          </a:p>
          <a:p>
            <a:endParaRPr lang="en-GB"/>
          </a:p>
          <a:p>
            <a:r>
              <a:rPr lang="en-GB"/>
              <a:t>Anna Stevenson</a:t>
            </a:r>
            <a:endParaRPr lang="en-GB">
              <a:ea typeface="Calibri"/>
              <a:cs typeface="Calibri"/>
            </a:endParaRP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6342635" cy="1325563"/>
          </a:xfrm>
        </p:spPr>
        <p:txBody>
          <a:bodyPr/>
          <a:lstStyle/>
          <a:p>
            <a:r>
              <a:rPr lang="en-GB"/>
              <a:t>Semester 2 Plan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5173" y="1582406"/>
            <a:ext cx="5447883" cy="3819154"/>
          </a:xfrm>
        </p:spPr>
        <p:txBody>
          <a:bodyPr vert="horz" lIns="91440" tIns="45720" rIns="91440" bIns="45720" rtlCol="0" anchor="t">
            <a:normAutofit fontScale="77500" lnSpcReduction="20000"/>
          </a:bodyPr>
          <a:lstStyle/>
          <a:p>
            <a:r>
              <a:rPr lang="en-GB"/>
              <a:t>Two semester module (two hours a week).</a:t>
            </a:r>
          </a:p>
          <a:p>
            <a:r>
              <a:rPr lang="en-GB"/>
              <a:t>Monday 9-11am.</a:t>
            </a:r>
            <a:endParaRPr lang="en-GB">
              <a:ea typeface="Calibri" panose="020F0502020204030204"/>
              <a:cs typeface="Calibri"/>
            </a:endParaRPr>
          </a:p>
          <a:p>
            <a:endParaRPr lang="en-GB"/>
          </a:p>
          <a:p>
            <a:r>
              <a:rPr lang="en-GB"/>
              <a:t>Semester 1: Pupil eye view</a:t>
            </a:r>
            <a:endParaRPr lang="en-GB">
              <a:cs typeface="Calibri"/>
            </a:endParaRPr>
          </a:p>
          <a:p>
            <a:r>
              <a:rPr lang="en-GB">
                <a:highlight>
                  <a:srgbClr val="FFFF00"/>
                </a:highlight>
              </a:rPr>
              <a:t>Semester 2: Teacher focus</a:t>
            </a:r>
            <a:endParaRPr lang="en-GB">
              <a:highlight>
                <a:srgbClr val="FFFF00"/>
              </a:highlight>
              <a:cs typeface="Calibri"/>
            </a:endParaRPr>
          </a:p>
          <a:p>
            <a:endParaRPr lang="en-GB">
              <a:highlight>
                <a:srgbClr val="FFFF00"/>
              </a:highlight>
            </a:endParaRPr>
          </a:p>
          <a:p>
            <a:r>
              <a:rPr lang="en-GB"/>
              <a:t>Teaching: 3 MONDAY AFTERNOONS</a:t>
            </a:r>
          </a:p>
          <a:p>
            <a:r>
              <a:rPr lang="en-GB" b="1">
                <a:cs typeface="Calibri"/>
              </a:rPr>
              <a:t>15th, 22nd and 29th April</a:t>
            </a:r>
          </a:p>
          <a:p>
            <a:r>
              <a:rPr lang="en-GB"/>
              <a:t>Assessment 2: Teaching, Plans &amp; Reflections</a:t>
            </a:r>
            <a:endParaRPr lang="en-GB">
              <a:cs typeface="Calibri"/>
            </a:endParaRPr>
          </a:p>
          <a:p>
            <a:endParaRPr lang="en-GB"/>
          </a:p>
        </p:txBody>
      </p:sp>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Let’s recap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48792" y="1690688"/>
            <a:ext cx="8295588" cy="3943639"/>
          </a:xfrm>
        </p:spPr>
        <p:txBody>
          <a:bodyPr/>
          <a:lstStyle/>
          <a:p>
            <a:r>
              <a:rPr lang="en-GB"/>
              <a:t>Who is creative…. &amp; why are they creative?</a:t>
            </a:r>
          </a:p>
          <a:p>
            <a:r>
              <a:rPr lang="en-GB"/>
              <a:t>What is your own definition of creativity?</a:t>
            </a:r>
          </a:p>
          <a:p>
            <a:endParaRPr lang="en-GB"/>
          </a:p>
        </p:txBody>
      </p:sp>
      <p:pic>
        <p:nvPicPr>
          <p:cNvPr id="5" name="Picture 4">
            <a:hlinkClick r:id="rId2"/>
            <a:extLst>
              <a:ext uri="{FF2B5EF4-FFF2-40B4-BE49-F238E27FC236}">
                <a16:creationId xmlns:a16="http://schemas.microsoft.com/office/drawing/2014/main" id="{6FE13CC3-EC0D-BF46-930E-1D6ACC4E4BE7}"/>
              </a:ext>
            </a:extLst>
          </p:cNvPr>
          <p:cNvPicPr>
            <a:picLocks noChangeAspect="1"/>
          </p:cNvPicPr>
          <p:nvPr/>
        </p:nvPicPr>
        <p:blipFill>
          <a:blip r:embed="rId3"/>
          <a:stretch>
            <a:fillRect/>
          </a:stretch>
        </p:blipFill>
        <p:spPr>
          <a:xfrm>
            <a:off x="5032758" y="2728657"/>
            <a:ext cx="6810450" cy="2905670"/>
          </a:xfrm>
          <a:prstGeom prst="rect">
            <a:avLst/>
          </a:prstGeom>
        </p:spPr>
      </p:pic>
      <p:sp>
        <p:nvSpPr>
          <p:cNvPr id="6" name="Rectangle 5">
            <a:extLst>
              <a:ext uri="{FF2B5EF4-FFF2-40B4-BE49-F238E27FC236}">
                <a16:creationId xmlns:a16="http://schemas.microsoft.com/office/drawing/2014/main" id="{ACEA8D9E-2EC7-2447-9102-EEBA841A1439}"/>
              </a:ext>
            </a:extLst>
          </p:cNvPr>
          <p:cNvSpPr/>
          <p:nvPr/>
        </p:nvSpPr>
        <p:spPr>
          <a:xfrm>
            <a:off x="489760" y="3572224"/>
            <a:ext cx="4322960" cy="2062103"/>
          </a:xfrm>
          <a:prstGeom prst="rect">
            <a:avLst/>
          </a:prstGeom>
        </p:spPr>
        <p:txBody>
          <a:bodyPr wrap="square">
            <a:spAutoFit/>
          </a:bodyPr>
          <a:lstStyle/>
          <a:p>
            <a:pPr algn="ctr"/>
            <a:r>
              <a:rPr lang="en-US" sz="3200">
                <a:solidFill>
                  <a:srgbClr val="960504"/>
                </a:solidFill>
              </a:rPr>
              <a:t>Creativity is “the process of having original ideas that have value” (Robinson, 2014)</a:t>
            </a:r>
          </a:p>
        </p:txBody>
      </p:sp>
      <p:sp>
        <p:nvSpPr>
          <p:cNvPr id="7" name="Title 1">
            <a:extLst>
              <a:ext uri="{FF2B5EF4-FFF2-40B4-BE49-F238E27FC236}">
                <a16:creationId xmlns:a16="http://schemas.microsoft.com/office/drawing/2014/main" id="{6686CE78-DE45-B54B-A90F-07CC7BBBC6B6}"/>
              </a:ext>
            </a:extLst>
          </p:cNvPr>
          <p:cNvSpPr txBox="1">
            <a:spLocks/>
          </p:cNvSpPr>
          <p:nvPr/>
        </p:nvSpPr>
        <p:spPr>
          <a:xfrm>
            <a:off x="4904359" y="5346733"/>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t>Ken Robinson (2014)</a:t>
            </a:r>
          </a:p>
        </p:txBody>
      </p:sp>
    </p:spTree>
    <p:extLst>
      <p:ext uri="{BB962C8B-B14F-4D97-AF65-F5344CB8AC3E}">
        <p14:creationId xmlns:p14="http://schemas.microsoft.com/office/powerpoint/2010/main" val="3575904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3"/>
          <a:srcRect l="69778" t="32701" r="11614" b="46709"/>
          <a:stretch/>
        </p:blipFill>
        <p:spPr>
          <a:xfrm>
            <a:off x="5825673" y="128728"/>
            <a:ext cx="6239005" cy="1941732"/>
          </a:xfrm>
          <a:prstGeom prst="rect">
            <a:avLst/>
          </a:prstGeom>
        </p:spPr>
      </p:pic>
      <p:pic>
        <p:nvPicPr>
          <p:cNvPr id="5" name="Picture 4">
            <a:extLst>
              <a:ext uri="{FF2B5EF4-FFF2-40B4-BE49-F238E27FC236}">
                <a16:creationId xmlns:a16="http://schemas.microsoft.com/office/drawing/2014/main" id="{63C1E319-738F-49D9-A471-B252621D4073}"/>
              </a:ext>
            </a:extLst>
          </p:cNvPr>
          <p:cNvPicPr>
            <a:picLocks noChangeAspect="1"/>
          </p:cNvPicPr>
          <p:nvPr/>
        </p:nvPicPr>
        <p:blipFill rotWithShape="1">
          <a:blip r:embed="rId4"/>
          <a:srcRect l="70158" t="18565" r="12850" b="47384"/>
          <a:stretch/>
        </p:blipFill>
        <p:spPr>
          <a:xfrm>
            <a:off x="6096000" y="2355799"/>
            <a:ext cx="5727378" cy="3227889"/>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5"/>
          <a:srcRect l="64937" t="16540" r="7722" b="12954"/>
          <a:stretch/>
        </p:blipFill>
        <p:spPr>
          <a:xfrm>
            <a:off x="127322" y="1348453"/>
            <a:ext cx="5633282" cy="4085601"/>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30153"/>
            <a:ext cx="5683934" cy="769441"/>
          </a:xfrm>
          <a:prstGeom prst="rect">
            <a:avLst/>
          </a:prstGeom>
          <a:noFill/>
        </p:spPr>
        <p:txBody>
          <a:bodyPr wrap="square" rtlCol="0">
            <a:spAutoFit/>
          </a:bodyPr>
          <a:lstStyle/>
          <a:p>
            <a:r>
              <a:rPr lang="en-GB" sz="4400"/>
              <a:t>New Curriculum</a:t>
            </a:r>
          </a:p>
        </p:txBody>
      </p:sp>
    </p:spTree>
    <p:extLst>
      <p:ext uri="{BB962C8B-B14F-4D97-AF65-F5344CB8AC3E}">
        <p14:creationId xmlns:p14="http://schemas.microsoft.com/office/powerpoint/2010/main" val="2021298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8D81F-AE67-B02A-F310-E692A70D2DE4}"/>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How does Creativity links to other Areas of Learning</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21F5685-F235-B1AC-1A17-3115DD6C5968}"/>
              </a:ext>
            </a:extLst>
          </p:cNvPr>
          <p:cNvSpPr>
            <a:spLocks noGrp="1"/>
          </p:cNvSpPr>
          <p:nvPr>
            <p:ph idx="1"/>
          </p:nvPr>
        </p:nvSpPr>
        <p:spPr>
          <a:xfrm>
            <a:off x="4810259" y="649480"/>
            <a:ext cx="6555347" cy="5908309"/>
          </a:xfrm>
        </p:spPr>
        <p:txBody>
          <a:bodyPr vert="horz" lIns="91440" tIns="45720" rIns="91440" bIns="45720" rtlCol="0" anchor="ctr">
            <a:normAutofit/>
          </a:bodyPr>
          <a:lstStyle/>
          <a:p>
            <a:pPr marL="0" indent="0">
              <a:spcBef>
                <a:spcPts val="0"/>
              </a:spcBef>
              <a:buNone/>
            </a:pPr>
            <a:r>
              <a:rPr lang="en-US" sz="2000" b="1"/>
              <a:t>Expressive Arts</a:t>
            </a:r>
            <a:r>
              <a:rPr lang="en-US" sz="2000"/>
              <a:t> – Creative movement is an opportunity to communicate through movement &amp; create meaning.</a:t>
            </a:r>
            <a:endParaRPr lang="en-US">
              <a:cs typeface="Calibri" panose="020F0502020204030204"/>
            </a:endParaRPr>
          </a:p>
          <a:p>
            <a:pPr>
              <a:spcBef>
                <a:spcPts val="0"/>
              </a:spcBef>
            </a:pPr>
            <a:r>
              <a:rPr lang="en-US" sz="2000"/>
              <a:t>Range of music to accompany actions and activities</a:t>
            </a:r>
            <a:endParaRPr lang="en-US"/>
          </a:p>
          <a:p>
            <a:pPr>
              <a:spcBef>
                <a:spcPts val="0"/>
              </a:spcBef>
            </a:pPr>
            <a:r>
              <a:rPr lang="en-US" sz="2000"/>
              <a:t>Multiple opportunities to link creative movement to senses and imagination. </a:t>
            </a:r>
            <a:endParaRPr lang="en-US">
              <a:cs typeface="Calibri"/>
            </a:endParaRPr>
          </a:p>
          <a:p>
            <a:pPr marL="0" indent="0">
              <a:spcBef>
                <a:spcPts val="0"/>
              </a:spcBef>
              <a:buNone/>
            </a:pPr>
            <a:endParaRPr lang="en-US" sz="2000"/>
          </a:p>
          <a:p>
            <a:pPr marL="0" indent="0">
              <a:spcBef>
                <a:spcPts val="0"/>
              </a:spcBef>
              <a:buNone/>
            </a:pPr>
            <a:endParaRPr lang="en-US" sz="2000"/>
          </a:p>
          <a:p>
            <a:pPr marL="0" indent="0">
              <a:spcBef>
                <a:spcPts val="0"/>
              </a:spcBef>
              <a:buNone/>
            </a:pPr>
            <a:r>
              <a:rPr lang="en-US" sz="2000"/>
              <a:t>4 Groups – pair &amp; share!</a:t>
            </a:r>
            <a:endParaRPr lang="en-US" sz="2000">
              <a:cs typeface="Calibri" panose="020F0502020204030204"/>
            </a:endParaRPr>
          </a:p>
          <a:p>
            <a:pPr marL="0" indent="0">
              <a:spcBef>
                <a:spcPts val="0"/>
              </a:spcBef>
              <a:buNone/>
            </a:pPr>
            <a:r>
              <a:rPr lang="en-US" sz="2000" b="1"/>
              <a:t>Health and Wellbeing</a:t>
            </a:r>
            <a:r>
              <a:rPr lang="en-US" sz="2000"/>
              <a:t> </a:t>
            </a:r>
            <a:endParaRPr lang="en-US" sz="2000">
              <a:cs typeface="Calibri"/>
            </a:endParaRPr>
          </a:p>
          <a:p>
            <a:pPr>
              <a:spcBef>
                <a:spcPts val="0"/>
              </a:spcBef>
            </a:pPr>
            <a:endParaRPr lang="en-US" sz="2000"/>
          </a:p>
          <a:p>
            <a:pPr marL="0" indent="0">
              <a:spcBef>
                <a:spcPts val="0"/>
              </a:spcBef>
              <a:buNone/>
            </a:pPr>
            <a:r>
              <a:rPr lang="en-US" sz="2000" b="1"/>
              <a:t>Humanities</a:t>
            </a:r>
            <a:r>
              <a:rPr lang="en-US" sz="2000"/>
              <a:t> </a:t>
            </a:r>
            <a:endParaRPr lang="en-US" sz="2000">
              <a:cs typeface="Calibri"/>
            </a:endParaRPr>
          </a:p>
          <a:p>
            <a:pPr>
              <a:spcBef>
                <a:spcPts val="0"/>
              </a:spcBef>
            </a:pPr>
            <a:endParaRPr lang="en-US" sz="2000"/>
          </a:p>
          <a:p>
            <a:pPr marL="0" indent="0">
              <a:spcBef>
                <a:spcPts val="0"/>
              </a:spcBef>
              <a:buNone/>
            </a:pPr>
            <a:r>
              <a:rPr lang="en-US" sz="2000" b="1"/>
              <a:t>Languages, Literacy and communication</a:t>
            </a:r>
            <a:r>
              <a:rPr lang="en-US" sz="2000"/>
              <a:t> </a:t>
            </a:r>
            <a:endParaRPr lang="en-US" sz="2000">
              <a:cs typeface="Calibri"/>
            </a:endParaRPr>
          </a:p>
          <a:p>
            <a:pPr>
              <a:spcBef>
                <a:spcPts val="0"/>
              </a:spcBef>
            </a:pPr>
            <a:endParaRPr lang="en-US" sz="2000"/>
          </a:p>
          <a:p>
            <a:pPr marL="0" indent="0">
              <a:spcBef>
                <a:spcPts val="0"/>
              </a:spcBef>
              <a:buNone/>
            </a:pPr>
            <a:r>
              <a:rPr lang="en-US" sz="2000" b="1"/>
              <a:t>Mathematics and numeracy</a:t>
            </a:r>
            <a:r>
              <a:rPr lang="en-US" sz="2000"/>
              <a:t> </a:t>
            </a:r>
            <a:endParaRPr lang="en-US" sz="2000">
              <a:cs typeface="Calibri"/>
            </a:endParaRPr>
          </a:p>
          <a:p>
            <a:pPr marL="0" indent="0">
              <a:spcBef>
                <a:spcPts val="0"/>
              </a:spcBef>
              <a:buNone/>
            </a:pPr>
            <a:r>
              <a:rPr lang="en-US" sz="2000" b="1"/>
              <a:t>Science and Technology</a:t>
            </a:r>
            <a:r>
              <a:rPr lang="en-US" sz="2000"/>
              <a:t> </a:t>
            </a:r>
            <a:endParaRPr lang="en-US" sz="2000">
              <a:cs typeface="Calibri"/>
            </a:endParaRPr>
          </a:p>
        </p:txBody>
      </p:sp>
    </p:spTree>
    <p:extLst>
      <p:ext uri="{BB962C8B-B14F-4D97-AF65-F5344CB8AC3E}">
        <p14:creationId xmlns:p14="http://schemas.microsoft.com/office/powerpoint/2010/main" val="1255712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vert="horz" lIns="91440" tIns="45720" rIns="91440" bIns="45720" rtlCol="0" anchor="t">
            <a:normAutofit/>
          </a:bodyPr>
          <a:lstStyle/>
          <a:p>
            <a:r>
              <a:rPr lang="en-US"/>
              <a:t>Characteristics of the lessons which encourage creative thinking and problem solving</a:t>
            </a:r>
          </a:p>
          <a:p>
            <a:pPr lvl="1"/>
            <a:r>
              <a:rPr lang="en-GB"/>
              <a:t>had freedom of choice; </a:t>
            </a:r>
            <a:endParaRPr lang="en-GB">
              <a:cs typeface="Calibri"/>
            </a:endParaRPr>
          </a:p>
          <a:p>
            <a:pPr lvl="1"/>
            <a:r>
              <a:rPr lang="en-GB"/>
              <a:t>set their own goals and decided how to meet them; </a:t>
            </a:r>
            <a:endParaRPr lang="en-GB">
              <a:cs typeface="Calibri"/>
            </a:endParaRPr>
          </a:p>
          <a:p>
            <a:pPr lvl="1"/>
            <a:r>
              <a:rPr lang="en-GB"/>
              <a:t>had opportunities for open discussion of possibilities; </a:t>
            </a:r>
            <a:endParaRPr lang="en-GB">
              <a:cs typeface="Calibri"/>
            </a:endParaRPr>
          </a:p>
          <a:p>
            <a:pPr lvl="1"/>
            <a:r>
              <a:rPr lang="en-GB"/>
              <a:t>experienced the challenge of creating something; </a:t>
            </a:r>
            <a:endParaRPr lang="en-GB">
              <a:cs typeface="Calibri"/>
            </a:endParaRPr>
          </a:p>
          <a:p>
            <a:pPr lvl="1"/>
            <a:r>
              <a:rPr lang="en-GB"/>
              <a:t>had the opportunity to work alone or with peers; and, </a:t>
            </a:r>
            <a:endParaRPr lang="en-GB">
              <a:cs typeface="Calibri"/>
            </a:endParaRPr>
          </a:p>
          <a:p>
            <a:pPr lvl="1"/>
            <a:r>
              <a:rPr lang="en-GB"/>
              <a:t>helped to define expectations of the outcome. </a:t>
            </a:r>
            <a:endParaRPr lang="en-GB">
              <a:cs typeface="Calibri"/>
            </a:endParaRPr>
          </a:p>
          <a:p>
            <a:r>
              <a:rPr lang="en-US"/>
              <a:t>Teachers create environments that are:</a:t>
            </a:r>
            <a:endParaRPr lang="en-US">
              <a:cs typeface="Calibri"/>
            </a:endParaRPr>
          </a:p>
          <a:p>
            <a:pPr lvl="1"/>
            <a:r>
              <a:rPr lang="en-US"/>
              <a:t>Enabling;</a:t>
            </a:r>
            <a:endParaRPr lang="en-US">
              <a:cs typeface="Calibri"/>
            </a:endParaRPr>
          </a:p>
          <a:p>
            <a:pPr lvl="1"/>
            <a:r>
              <a:rPr lang="en-US"/>
              <a:t>Varity of opportunities</a:t>
            </a:r>
            <a:endParaRPr lang="en-US">
              <a:cs typeface="Calibri"/>
            </a:endParaRPr>
          </a:p>
          <a:p>
            <a:pPr lvl="1"/>
            <a:r>
              <a:rPr lang="en-US"/>
              <a:t>Encouraging</a:t>
            </a:r>
            <a:endParaRPr lang="en-US">
              <a:cs typeface="Calibri"/>
            </a:endParaRPr>
          </a:p>
          <a:p>
            <a:pPr lvl="1"/>
            <a:r>
              <a:rPr lang="en-US"/>
              <a:t>Inspiring</a:t>
            </a:r>
            <a:endParaRPr lang="en-US">
              <a:cs typeface="Calibri"/>
            </a:endParaRP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9694E2-E528-42AE-825F-68524A5603D9}"/>
              </a:ext>
            </a:extLst>
          </p:cNvPr>
          <p:cNvPicPr>
            <a:picLocks noChangeAspect="1"/>
          </p:cNvPicPr>
          <p:nvPr/>
        </p:nvPicPr>
        <p:blipFill>
          <a:blip r:embed="rId2"/>
          <a:stretch>
            <a:fillRect/>
          </a:stretch>
        </p:blipFill>
        <p:spPr>
          <a:xfrm>
            <a:off x="363415" y="206892"/>
            <a:ext cx="11230708" cy="6312432"/>
          </a:xfrm>
          <a:prstGeom prst="rect">
            <a:avLst/>
          </a:prstGeom>
        </p:spPr>
      </p:pic>
    </p:spTree>
    <p:extLst>
      <p:ext uri="{BB962C8B-B14F-4D97-AF65-F5344CB8AC3E}">
        <p14:creationId xmlns:p14="http://schemas.microsoft.com/office/powerpoint/2010/main" val="2114401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05A13F-5530-4E3D-8C6C-36BC05643932}"/>
              </a:ext>
            </a:extLst>
          </p:cNvPr>
          <p:cNvPicPr>
            <a:picLocks noChangeAspect="1"/>
          </p:cNvPicPr>
          <p:nvPr/>
        </p:nvPicPr>
        <p:blipFill>
          <a:blip r:embed="rId3"/>
          <a:stretch>
            <a:fillRect/>
          </a:stretch>
        </p:blipFill>
        <p:spPr>
          <a:xfrm>
            <a:off x="962526" y="0"/>
            <a:ext cx="9791200" cy="5828643"/>
          </a:xfrm>
          <a:prstGeom prst="rect">
            <a:avLst/>
          </a:prstGeom>
        </p:spPr>
      </p:pic>
    </p:spTree>
    <p:extLst>
      <p:ext uri="{BB962C8B-B14F-4D97-AF65-F5344CB8AC3E}">
        <p14:creationId xmlns:p14="http://schemas.microsoft.com/office/powerpoint/2010/main" val="2983574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05252A-EF80-48AD-BEA2-D0D25768E1DC}"/>
              </a:ext>
            </a:extLst>
          </p:cNvPr>
          <p:cNvPicPr>
            <a:picLocks noChangeAspect="1"/>
          </p:cNvPicPr>
          <p:nvPr/>
        </p:nvPicPr>
        <p:blipFill>
          <a:blip r:embed="rId2"/>
          <a:stretch>
            <a:fillRect/>
          </a:stretch>
        </p:blipFill>
        <p:spPr>
          <a:xfrm>
            <a:off x="920272" y="134112"/>
            <a:ext cx="9016431" cy="6592389"/>
          </a:xfrm>
          <a:prstGeom prst="rect">
            <a:avLst/>
          </a:prstGeom>
        </p:spPr>
      </p:pic>
    </p:spTree>
    <p:extLst>
      <p:ext uri="{BB962C8B-B14F-4D97-AF65-F5344CB8AC3E}">
        <p14:creationId xmlns:p14="http://schemas.microsoft.com/office/powerpoint/2010/main" val="673994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8C7CD1-9E7D-44EE-B3E2-4E92749CE388}"/>
              </a:ext>
            </a:extLst>
          </p:cNvPr>
          <p:cNvPicPr>
            <a:picLocks noChangeAspect="1"/>
          </p:cNvPicPr>
          <p:nvPr/>
        </p:nvPicPr>
        <p:blipFill>
          <a:blip r:embed="rId2"/>
          <a:stretch>
            <a:fillRect/>
          </a:stretch>
        </p:blipFill>
        <p:spPr>
          <a:xfrm>
            <a:off x="271737" y="393948"/>
            <a:ext cx="8335477" cy="6251607"/>
          </a:xfrm>
          <a:prstGeom prst="rect">
            <a:avLst/>
          </a:prstGeom>
        </p:spPr>
      </p:pic>
    </p:spTree>
    <p:extLst>
      <p:ext uri="{BB962C8B-B14F-4D97-AF65-F5344CB8AC3E}">
        <p14:creationId xmlns:p14="http://schemas.microsoft.com/office/powerpoint/2010/main" val="487760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F3EFB607-EA14-C518-F205-E3FDFF1911E0}"/>
              </a:ext>
            </a:extLst>
          </p:cNvPr>
          <p:cNvGraphicFramePr/>
          <p:nvPr>
            <p:extLst>
              <p:ext uri="{D42A27DB-BD31-4B8C-83A1-F6EECF244321}">
                <p14:modId xmlns:p14="http://schemas.microsoft.com/office/powerpoint/2010/main" val="233232511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174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9AD29BA-752D-F7E1-AEC6-5A1B51EC6E20}"/>
              </a:ext>
            </a:extLst>
          </p:cNvPr>
          <p:cNvGraphicFramePr>
            <a:graphicFrameLocks noGrp="1"/>
          </p:cNvGraphicFramePr>
          <p:nvPr>
            <p:extLst>
              <p:ext uri="{D42A27DB-BD31-4B8C-83A1-F6EECF244321}">
                <p14:modId xmlns:p14="http://schemas.microsoft.com/office/powerpoint/2010/main" val="358023114"/>
              </p:ext>
            </p:extLst>
          </p:nvPr>
        </p:nvGraphicFramePr>
        <p:xfrm>
          <a:off x="263495" y="334710"/>
          <a:ext cx="11491109" cy="6185743"/>
        </p:xfrm>
        <a:graphic>
          <a:graphicData uri="http://schemas.openxmlformats.org/drawingml/2006/table">
            <a:tbl>
              <a:tblPr firstRow="1" bandRow="1">
                <a:tableStyleId>{5C22544A-7EE6-4342-B048-85BDC9FD1C3A}</a:tableStyleId>
              </a:tblPr>
              <a:tblGrid>
                <a:gridCol w="1091040">
                  <a:extLst>
                    <a:ext uri="{9D8B030D-6E8A-4147-A177-3AD203B41FA5}">
                      <a16:colId xmlns:a16="http://schemas.microsoft.com/office/drawing/2014/main" val="140971331"/>
                    </a:ext>
                  </a:extLst>
                </a:gridCol>
                <a:gridCol w="2735567">
                  <a:extLst>
                    <a:ext uri="{9D8B030D-6E8A-4147-A177-3AD203B41FA5}">
                      <a16:colId xmlns:a16="http://schemas.microsoft.com/office/drawing/2014/main" val="2734698831"/>
                    </a:ext>
                  </a:extLst>
                </a:gridCol>
                <a:gridCol w="3115468">
                  <a:extLst>
                    <a:ext uri="{9D8B030D-6E8A-4147-A177-3AD203B41FA5}">
                      <a16:colId xmlns:a16="http://schemas.microsoft.com/office/drawing/2014/main" val="1221096060"/>
                    </a:ext>
                  </a:extLst>
                </a:gridCol>
                <a:gridCol w="2562360">
                  <a:extLst>
                    <a:ext uri="{9D8B030D-6E8A-4147-A177-3AD203B41FA5}">
                      <a16:colId xmlns:a16="http://schemas.microsoft.com/office/drawing/2014/main" val="3930597583"/>
                    </a:ext>
                  </a:extLst>
                </a:gridCol>
                <a:gridCol w="1986674">
                  <a:extLst>
                    <a:ext uri="{9D8B030D-6E8A-4147-A177-3AD203B41FA5}">
                      <a16:colId xmlns:a16="http://schemas.microsoft.com/office/drawing/2014/main" val="1340705643"/>
                    </a:ext>
                  </a:extLst>
                </a:gridCol>
              </a:tblGrid>
              <a:tr h="493560">
                <a:tc>
                  <a:txBody>
                    <a:bodyPr/>
                    <a:lstStyle/>
                    <a:p>
                      <a:pPr fontAlgn="t"/>
                      <a:endParaRPr lang="en-GB" sz="28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Early foundation phase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Late foundation phase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Year 3 &amp; 4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algn="ctr" fontAlgn="t"/>
                      <a:r>
                        <a:rPr lang="en-GB" sz="1600" b="1">
                          <a:solidFill>
                            <a:schemeClr val="tx1"/>
                          </a:solidFill>
                          <a:effectLst/>
                          <a:latin typeface="Calibri"/>
                        </a:rPr>
                        <a:t>Year 5 &amp; 6 </a:t>
                      </a:r>
                      <a:endParaRPr lang="en-GB" sz="1600" b="1">
                        <a:solidFill>
                          <a:schemeClr val="tx1"/>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887224774"/>
                  </a:ext>
                </a:extLst>
              </a:tr>
              <a:tr h="1310355">
                <a:tc>
                  <a:txBody>
                    <a:bodyPr/>
                    <a:lstStyle/>
                    <a:p>
                      <a:pPr fontAlgn="t"/>
                      <a:endParaRPr lang="en-GB" sz="1400" b="1">
                        <a:effectLst/>
                      </a:endParaRPr>
                    </a:p>
                    <a:p>
                      <a:pPr rtl="0" fontAlgn="base"/>
                      <a:r>
                        <a:rPr lang="en-GB" sz="1400" b="1">
                          <a:effectLst/>
                          <a:latin typeface="Calibri"/>
                        </a:rPr>
                        <a:t>Aim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510257951"/>
                  </a:ext>
                </a:extLst>
              </a:tr>
              <a:tr h="1494388">
                <a:tc>
                  <a:txBody>
                    <a:bodyPr/>
                    <a:lstStyle/>
                    <a:p>
                      <a:pPr fontAlgn="t"/>
                      <a:endParaRPr lang="en-GB" sz="1400" b="1">
                        <a:effectLst/>
                      </a:endParaRPr>
                    </a:p>
                    <a:p>
                      <a:pPr lvl="0">
                        <a:buNone/>
                      </a:pPr>
                      <a:r>
                        <a:rPr lang="en-US" sz="1400" b="1" i="0" u="none" strike="noStrike" noProof="0">
                          <a:solidFill>
                            <a:srgbClr val="000000"/>
                          </a:solidFill>
                          <a:effectLst/>
                        </a:rPr>
                        <a:t>Movement &amp; Skills</a:t>
                      </a:r>
                      <a:endParaRPr lang="en-GB" sz="1400" b="1" i="0" u="none" strike="noStrike" noProof="0">
                        <a:solidFill>
                          <a:srgbClr val="000000"/>
                        </a:solidFill>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92871304"/>
                  </a:ext>
                </a:extLst>
              </a:tr>
              <a:tr h="1552485">
                <a:tc>
                  <a:txBody>
                    <a:bodyPr/>
                    <a:lstStyle/>
                    <a:p>
                      <a:pPr fontAlgn="t"/>
                      <a:endParaRPr lang="en-GB" sz="2400" b="1">
                        <a:effectLst/>
                      </a:endParaRPr>
                    </a:p>
                    <a:p>
                      <a:pPr rtl="0" fontAlgn="base"/>
                      <a:r>
                        <a:rPr lang="en-GB" sz="1400" b="1">
                          <a:effectLst/>
                          <a:latin typeface="Calibri"/>
                        </a:rPr>
                        <a:t>Teaching Strategies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686885"/>
                  </a:ext>
                </a:extLst>
              </a:tr>
              <a:tr h="1310355">
                <a:tc>
                  <a:txBody>
                    <a:bodyPr/>
                    <a:lstStyle/>
                    <a:p>
                      <a:pPr fontAlgn="t"/>
                      <a:endParaRPr lang="en-GB" sz="2400" b="1">
                        <a:effectLst/>
                      </a:endParaRPr>
                    </a:p>
                    <a:p>
                      <a:pPr rtl="0" fontAlgn="base"/>
                      <a:r>
                        <a:rPr lang="en-GB" sz="1400" b="1">
                          <a:effectLst/>
                          <a:latin typeface="Calibri"/>
                        </a:rPr>
                        <a:t>Laban’s </a:t>
                      </a: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sz="1100">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latin typeface="Calibri"/>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tc>
                  <a:txBody>
                    <a:bodyPr/>
                    <a:lstStyle/>
                    <a:p>
                      <a:pPr fontAlgn="t"/>
                      <a:endParaRPr lang="en-GB">
                        <a:effectLst/>
                      </a:endParaRPr>
                    </a:p>
                  </a:txBody>
                  <a:tcP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933254003"/>
                  </a:ext>
                </a:extLst>
              </a:tr>
            </a:tbl>
          </a:graphicData>
        </a:graphic>
      </p:graphicFrame>
    </p:spTree>
    <p:extLst>
      <p:ext uri="{BB962C8B-B14F-4D97-AF65-F5344CB8AC3E}">
        <p14:creationId xmlns:p14="http://schemas.microsoft.com/office/powerpoint/2010/main" val="1180337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8287515" cy="5002214"/>
          </a:xfrm>
        </p:spPr>
        <p:txBody>
          <a:bodyPr vert="horz" lIns="91440" tIns="45720" rIns="91440" bIns="45720" rtlCol="0" anchor="t">
            <a:normAutofit fontScale="92500" lnSpcReduction="20000"/>
          </a:bodyPr>
          <a:lstStyle/>
          <a:p>
            <a:pPr marL="0" indent="0">
              <a:buNone/>
            </a:pPr>
            <a:r>
              <a:rPr lang="en-GB" sz="4400" b="1" u="sng"/>
              <a:t>RECIPE</a:t>
            </a:r>
          </a:p>
          <a:p>
            <a:r>
              <a:rPr lang="en-GB" b="1" u="sng"/>
              <a:t>RECAP: </a:t>
            </a:r>
            <a:r>
              <a:rPr lang="en-GB"/>
              <a:t>Know what came before (lesson/ year); Warm up</a:t>
            </a:r>
            <a:endParaRPr lang="en-GB">
              <a:cs typeface="Calibri"/>
            </a:endParaRPr>
          </a:p>
          <a:p>
            <a:r>
              <a:rPr lang="en-GB" b="1" u="sng"/>
              <a:t>EXPLORE: </a:t>
            </a:r>
            <a:r>
              <a:rPr lang="en-GB"/>
              <a:t>Biggest chunk of lesson; exploration of theme/ task; not left alone – questions, subtasks, activities, carousels, BSER</a:t>
            </a:r>
            <a:endParaRPr lang="en-GB">
              <a:cs typeface="Calibri"/>
            </a:endParaRPr>
          </a:p>
          <a:p>
            <a:r>
              <a:rPr lang="en-GB" b="1" u="sng"/>
              <a:t>CREATE: </a:t>
            </a:r>
            <a:r>
              <a:rPr lang="en-GB"/>
              <a:t>Something they create from what they explore – can be a sequence, routine etc </a:t>
            </a:r>
          </a:p>
          <a:p>
            <a:r>
              <a:rPr lang="en-GB" b="1" u="sng"/>
              <a:t>INTERVENE: </a:t>
            </a:r>
            <a:r>
              <a:rPr lang="en-GB"/>
              <a:t>Created outcome needs more exploration – can be on quality of movement – exploring flow, fluency, synchronisation, symmetry, quality of BSER.</a:t>
            </a:r>
            <a:endParaRPr lang="en-GB">
              <a:cs typeface="Calibri"/>
            </a:endParaRPr>
          </a:p>
          <a:p>
            <a:r>
              <a:rPr lang="en-GB" b="1" u="sng"/>
              <a:t>PERFORM: </a:t>
            </a:r>
            <a:r>
              <a:rPr lang="en-GB"/>
              <a:t>Important for these activities; Self, friends, teacher, all</a:t>
            </a:r>
            <a:endParaRPr lang="en-GB">
              <a:cs typeface="Calibri"/>
            </a:endParaRPr>
          </a:p>
          <a:p>
            <a:r>
              <a:rPr lang="en-GB" b="1" u="sng"/>
              <a:t>EVALUATE: </a:t>
            </a:r>
            <a:r>
              <a:rPr lang="en-GB"/>
              <a:t>Linked with Performances feedback and opportunities for improvement</a:t>
            </a:r>
            <a:endParaRPr lang="en-GB">
              <a:cs typeface="Calibri"/>
            </a:endParaRPr>
          </a:p>
        </p:txBody>
      </p:sp>
    </p:spTree>
    <p:extLst>
      <p:ext uri="{BB962C8B-B14F-4D97-AF65-F5344CB8AC3E}">
        <p14:creationId xmlns:p14="http://schemas.microsoft.com/office/powerpoint/2010/main" val="4109872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46247-943C-90A2-9A06-6D1475E7ED67}"/>
            </a:ext>
          </a:extLst>
        </p:cNvPr>
        <p:cNvGrpSpPr/>
        <p:nvPr/>
      </p:nvGrpSpPr>
      <p:grpSpPr>
        <a:xfrm>
          <a:off x="0" y="0"/>
          <a:ext cx="0" cy="0"/>
          <a:chOff x="0" y="0"/>
          <a:chExt cx="0" cy="0"/>
        </a:xfrm>
      </p:grpSpPr>
      <p:sp>
        <p:nvSpPr>
          <p:cNvPr id="8" name="Content Placeholder 1">
            <a:extLst>
              <a:ext uri="{FF2B5EF4-FFF2-40B4-BE49-F238E27FC236}">
                <a16:creationId xmlns:a16="http://schemas.microsoft.com/office/drawing/2014/main" id="{85D49CDA-2647-1D44-74F7-C92C23B225A3}"/>
              </a:ext>
            </a:extLst>
          </p:cNvPr>
          <p:cNvSpPr txBox="1">
            <a:spLocks/>
          </p:cNvSpPr>
          <p:nvPr/>
        </p:nvSpPr>
        <p:spPr>
          <a:xfrm>
            <a:off x="649245" y="1295079"/>
            <a:ext cx="6771228"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Feb 12th – RECIPE: RECAP, EXPLORE</a:t>
            </a:r>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Anna Stevenson</a:t>
            </a:r>
            <a:endParaRPr lang="en-GB">
              <a:cs typeface="Calibri"/>
            </a:endParaRPr>
          </a:p>
        </p:txBody>
      </p:sp>
    </p:spTree>
    <p:extLst>
      <p:ext uri="{BB962C8B-B14F-4D97-AF65-F5344CB8AC3E}">
        <p14:creationId xmlns:p14="http://schemas.microsoft.com/office/powerpoint/2010/main" val="2620252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8287515" cy="5002214"/>
          </a:xfrm>
        </p:spPr>
        <p:txBody>
          <a:bodyPr vert="horz" lIns="91440" tIns="45720" rIns="91440" bIns="45720" rtlCol="0" anchor="t">
            <a:normAutofit fontScale="92500" lnSpcReduction="20000"/>
          </a:bodyPr>
          <a:lstStyle/>
          <a:p>
            <a:pPr marL="0" indent="0">
              <a:buNone/>
            </a:pPr>
            <a:r>
              <a:rPr lang="en-GB" sz="4400" b="1" u="sng"/>
              <a:t>RECIPE</a:t>
            </a:r>
          </a:p>
          <a:p>
            <a:r>
              <a:rPr lang="en-GB" b="1" u="sng"/>
              <a:t>RECAP: </a:t>
            </a:r>
            <a:r>
              <a:rPr lang="en-GB"/>
              <a:t>Know what came before (lesson/ year); Warm up</a:t>
            </a:r>
            <a:endParaRPr lang="en-GB">
              <a:cs typeface="Calibri"/>
            </a:endParaRPr>
          </a:p>
          <a:p>
            <a:r>
              <a:rPr lang="en-GB" b="1" u="sng"/>
              <a:t>EXPLORE: </a:t>
            </a:r>
            <a:r>
              <a:rPr lang="en-GB"/>
              <a:t>Biggest chunk of lesson; exploration of theme/ task; not left alone – questions, subtasks, activities, carousels, BSER</a:t>
            </a:r>
            <a:endParaRPr lang="en-GB">
              <a:cs typeface="Calibri"/>
            </a:endParaRPr>
          </a:p>
          <a:p>
            <a:r>
              <a:rPr lang="en-GB" b="1" u="sng"/>
              <a:t>CREATE: </a:t>
            </a:r>
            <a:r>
              <a:rPr lang="en-GB"/>
              <a:t>Something they create from what they explore – can be a sequence, routine etc </a:t>
            </a:r>
          </a:p>
          <a:p>
            <a:r>
              <a:rPr lang="en-GB" b="1" u="sng"/>
              <a:t>INTERVENE: </a:t>
            </a:r>
            <a:r>
              <a:rPr lang="en-GB"/>
              <a:t>Created outcome needs more exploration – can be on quality of movement – exploring flow, fluency, synchronisation, symmetry, quality of BSER.</a:t>
            </a:r>
            <a:endParaRPr lang="en-GB">
              <a:cs typeface="Calibri"/>
            </a:endParaRPr>
          </a:p>
          <a:p>
            <a:r>
              <a:rPr lang="en-GB" b="1" u="sng"/>
              <a:t>PERFORM: </a:t>
            </a:r>
            <a:r>
              <a:rPr lang="en-GB"/>
              <a:t>Important for these activities; Self, friends, teacher, all</a:t>
            </a:r>
            <a:endParaRPr lang="en-GB">
              <a:cs typeface="Calibri"/>
            </a:endParaRPr>
          </a:p>
          <a:p>
            <a:r>
              <a:rPr lang="en-GB" b="1" u="sng"/>
              <a:t>EVALUATE: </a:t>
            </a:r>
            <a:r>
              <a:rPr lang="en-GB"/>
              <a:t>Linked with Performances feedback and opportunities for improvement</a:t>
            </a:r>
            <a:endParaRPr lang="en-GB">
              <a:cs typeface="Calibri"/>
            </a:endParaRPr>
          </a:p>
        </p:txBody>
      </p:sp>
    </p:spTree>
    <p:extLst>
      <p:ext uri="{BB962C8B-B14F-4D97-AF65-F5344CB8AC3E}">
        <p14:creationId xmlns:p14="http://schemas.microsoft.com/office/powerpoint/2010/main" val="379517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FEAAA6A-ED3B-4F81-B94F-ADC12F6AE474}"/>
              </a:ext>
            </a:extLst>
          </p:cNvPr>
          <p:cNvSpPr txBox="1">
            <a:spLocks/>
          </p:cNvSpPr>
          <p:nvPr/>
        </p:nvSpPr>
        <p:spPr>
          <a:xfrm>
            <a:off x="355076" y="276407"/>
            <a:ext cx="11481847"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a:t>RECAP</a:t>
            </a:r>
            <a:r>
              <a:rPr lang="en-GB"/>
              <a:t>: Design a warm-up activities to </a:t>
            </a:r>
            <a:r>
              <a:rPr lang="en-GB" b="1"/>
              <a:t>recap</a:t>
            </a:r>
            <a:r>
              <a:rPr lang="en-GB"/>
              <a:t> a from previous lesson</a:t>
            </a:r>
            <a:endParaRPr lang="en-US"/>
          </a:p>
        </p:txBody>
      </p:sp>
      <p:sp>
        <p:nvSpPr>
          <p:cNvPr id="7" name="TextBox 6">
            <a:extLst>
              <a:ext uri="{FF2B5EF4-FFF2-40B4-BE49-F238E27FC236}">
                <a16:creationId xmlns:a16="http://schemas.microsoft.com/office/drawing/2014/main" id="{BEC8FD92-2BCD-4C6A-A391-2179A91C67CE}"/>
              </a:ext>
            </a:extLst>
          </p:cNvPr>
          <p:cNvSpPr txBox="1"/>
          <p:nvPr/>
        </p:nvSpPr>
        <p:spPr>
          <a:xfrm>
            <a:off x="517712" y="1601970"/>
            <a:ext cx="11674288"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Arial"/>
              </a:rPr>
              <a:t>Imagine you have delivered one of these lessons the week before and think about how you could apply a warmup game to </a:t>
            </a:r>
            <a:r>
              <a:rPr lang="en-GB" sz="2800" b="1" u="sng">
                <a:cs typeface="Arial"/>
              </a:rPr>
              <a:t>recap</a:t>
            </a:r>
            <a:r>
              <a:rPr lang="en-GB" sz="2800">
                <a:cs typeface="Arial"/>
              </a:rPr>
              <a:t>:</a:t>
            </a:r>
            <a:endParaRPr lang="en-US" sz="2800">
              <a:cs typeface="Calibri" panose="020F0502020204030204"/>
            </a:endParaRPr>
          </a:p>
          <a:p>
            <a:pPr marL="285750" indent="-285750">
              <a:buFont typeface="Arial"/>
              <a:buChar char="•"/>
            </a:pPr>
            <a:endParaRPr lang="en-GB" sz="2000">
              <a:cs typeface="Calibri"/>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
              <a:buChar char="•"/>
            </a:pPr>
            <a:endParaRPr lang="en-GB" sz="2000">
              <a:cs typeface="Calibri"/>
            </a:endParaRPr>
          </a:p>
        </p:txBody>
      </p:sp>
      <p:sp>
        <p:nvSpPr>
          <p:cNvPr id="2" name="Rounded Rectangle 1">
            <a:extLst>
              <a:ext uri="{FF2B5EF4-FFF2-40B4-BE49-F238E27FC236}">
                <a16:creationId xmlns:a16="http://schemas.microsoft.com/office/drawing/2014/main" id="{38D3F81E-E60C-6146-8F75-5A3B524E4213}"/>
              </a:ext>
            </a:extLst>
          </p:cNvPr>
          <p:cNvSpPr/>
          <p:nvPr/>
        </p:nvSpPr>
        <p:spPr>
          <a:xfrm>
            <a:off x="515382" y="269068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Early foundation phase Scheme of work travelling on hands + feet and using apparatus</a:t>
            </a:r>
            <a:endParaRPr lang="en-US" sz="2000">
              <a:solidFill>
                <a:schemeClr val="tx1"/>
              </a:solidFill>
            </a:endParaRPr>
          </a:p>
        </p:txBody>
      </p:sp>
      <p:sp>
        <p:nvSpPr>
          <p:cNvPr id="5" name="Rounded Rectangle 4">
            <a:extLst>
              <a:ext uri="{FF2B5EF4-FFF2-40B4-BE49-F238E27FC236}">
                <a16:creationId xmlns:a16="http://schemas.microsoft.com/office/drawing/2014/main" id="{C8189F3E-4945-5C4A-B977-BD8F240DED91}"/>
              </a:ext>
            </a:extLst>
          </p:cNvPr>
          <p:cNvSpPr/>
          <p:nvPr/>
        </p:nvSpPr>
        <p:spPr>
          <a:xfrm>
            <a:off x="497626" y="346516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Late foundation phase Scheme of work FIREWORKS!</a:t>
            </a:r>
            <a:endParaRPr lang="en-US" sz="2000">
              <a:solidFill>
                <a:schemeClr val="tx1"/>
              </a:solidFill>
            </a:endParaRPr>
          </a:p>
        </p:txBody>
      </p:sp>
      <p:sp>
        <p:nvSpPr>
          <p:cNvPr id="6" name="Rounded Rectangle 5">
            <a:extLst>
              <a:ext uri="{FF2B5EF4-FFF2-40B4-BE49-F238E27FC236}">
                <a16:creationId xmlns:a16="http://schemas.microsoft.com/office/drawing/2014/main" id="{5BB7BAA3-8FC1-5347-BB44-F0AF2EB0F0EB}"/>
              </a:ext>
            </a:extLst>
          </p:cNvPr>
          <p:cNvSpPr/>
          <p:nvPr/>
        </p:nvSpPr>
        <p:spPr>
          <a:xfrm>
            <a:off x="515382" y="4239641"/>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3/4 Scheme of yoga, mindfulness stillness &amp; balance </a:t>
            </a:r>
            <a:endParaRPr lang="en-US" sz="2000">
              <a:solidFill>
                <a:schemeClr val="tx1"/>
              </a:solidFill>
            </a:endParaRPr>
          </a:p>
        </p:txBody>
      </p:sp>
      <p:sp>
        <p:nvSpPr>
          <p:cNvPr id="8" name="Rounded Rectangle 7">
            <a:extLst>
              <a:ext uri="{FF2B5EF4-FFF2-40B4-BE49-F238E27FC236}">
                <a16:creationId xmlns:a16="http://schemas.microsoft.com/office/drawing/2014/main" id="{F86CEB6B-7064-BB40-B14E-F978442ABA20}"/>
              </a:ext>
            </a:extLst>
          </p:cNvPr>
          <p:cNvSpPr/>
          <p:nvPr/>
        </p:nvSpPr>
        <p:spPr>
          <a:xfrm>
            <a:off x="515382" y="502840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5/6 Scheme of work looking at the flow between stillness &amp; travelling</a:t>
            </a:r>
            <a:endParaRPr lang="en-US" sz="2000">
              <a:solidFill>
                <a:schemeClr val="tx1"/>
              </a:solidFill>
            </a:endParaRPr>
          </a:p>
        </p:txBody>
      </p:sp>
      <p:sp>
        <p:nvSpPr>
          <p:cNvPr id="9" name="Rounded Rectangle 8">
            <a:extLst>
              <a:ext uri="{FF2B5EF4-FFF2-40B4-BE49-F238E27FC236}">
                <a16:creationId xmlns:a16="http://schemas.microsoft.com/office/drawing/2014/main" id="{2A9249A6-13E4-1741-9E02-63AE99587BB4}"/>
              </a:ext>
            </a:extLst>
          </p:cNvPr>
          <p:cNvSpPr/>
          <p:nvPr/>
        </p:nvSpPr>
        <p:spPr>
          <a:xfrm>
            <a:off x="5875628" y="2690682"/>
            <a:ext cx="6140160"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Using imagination to explore </a:t>
            </a:r>
            <a:r>
              <a:rPr lang="en-GB" sz="2000" b="1">
                <a:solidFill>
                  <a:schemeClr val="tx1"/>
                </a:solidFill>
                <a:ea typeface="+mn-lt"/>
                <a:cs typeface="+mn-lt"/>
              </a:rPr>
              <a:t>levels </a:t>
            </a:r>
            <a:r>
              <a:rPr lang="en-GB" sz="2000">
                <a:solidFill>
                  <a:schemeClr val="tx1"/>
                </a:solidFill>
                <a:ea typeface="+mn-lt"/>
                <a:cs typeface="+mn-lt"/>
              </a:rPr>
              <a:t>(high, medium &amp; low) </a:t>
            </a:r>
            <a:endParaRPr lang="en-US" sz="2000">
              <a:solidFill>
                <a:schemeClr val="tx1"/>
              </a:solidFill>
              <a:ea typeface="+mn-lt"/>
              <a:cs typeface="+mn-lt"/>
            </a:endParaRPr>
          </a:p>
        </p:txBody>
      </p:sp>
      <p:sp>
        <p:nvSpPr>
          <p:cNvPr id="10" name="Rounded Rectangle 9">
            <a:extLst>
              <a:ext uri="{FF2B5EF4-FFF2-40B4-BE49-F238E27FC236}">
                <a16:creationId xmlns:a16="http://schemas.microsoft.com/office/drawing/2014/main" id="{BA549591-08C1-F643-9E61-F2965D9D0B1F}"/>
              </a:ext>
            </a:extLst>
          </p:cNvPr>
          <p:cNvSpPr/>
          <p:nvPr/>
        </p:nvSpPr>
        <p:spPr>
          <a:xfrm>
            <a:off x="5869483" y="3465162"/>
            <a:ext cx="6146988"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Exploring ABC Shapes</a:t>
            </a:r>
            <a:endParaRPr lang="en-US" sz="2000">
              <a:solidFill>
                <a:schemeClr val="tx1"/>
              </a:solidFill>
              <a:ea typeface="+mn-lt"/>
              <a:cs typeface="+mn-lt"/>
            </a:endParaRPr>
          </a:p>
        </p:txBody>
      </p:sp>
      <p:sp>
        <p:nvSpPr>
          <p:cNvPr id="11" name="Rounded Rectangle 10">
            <a:extLst>
              <a:ext uri="{FF2B5EF4-FFF2-40B4-BE49-F238E27FC236}">
                <a16:creationId xmlns:a16="http://schemas.microsoft.com/office/drawing/2014/main" id="{2B9B61FC-2C3C-B444-85DA-85EFC64C6DA7}"/>
              </a:ext>
            </a:extLst>
          </p:cNvPr>
          <p:cNvSpPr/>
          <p:nvPr/>
        </p:nvSpPr>
        <p:spPr>
          <a:xfrm>
            <a:off x="5881773" y="4239641"/>
            <a:ext cx="6133332"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Learning about point &amp; patch balances</a:t>
            </a:r>
          </a:p>
        </p:txBody>
      </p:sp>
      <p:sp>
        <p:nvSpPr>
          <p:cNvPr id="12" name="Rounded Rectangle 11">
            <a:extLst>
              <a:ext uri="{FF2B5EF4-FFF2-40B4-BE49-F238E27FC236}">
                <a16:creationId xmlns:a16="http://schemas.microsoft.com/office/drawing/2014/main" id="{0886E39E-E6EB-8B43-AB58-DBA0D23C987B}"/>
              </a:ext>
            </a:extLst>
          </p:cNvPr>
          <p:cNvSpPr/>
          <p:nvPr/>
        </p:nvSpPr>
        <p:spPr>
          <a:xfrm>
            <a:off x="5887918" y="5028406"/>
            <a:ext cx="6126503"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a:t>
            </a:r>
            <a:r>
              <a:rPr lang="en-GB" sz="2000" b="1">
                <a:solidFill>
                  <a:schemeClr val="tx1"/>
                </a:solidFill>
                <a:ea typeface="+mn-lt"/>
                <a:cs typeface="+mn-lt"/>
              </a:rPr>
              <a:t> Turns </a:t>
            </a:r>
            <a:r>
              <a:rPr lang="en-GB" sz="2000">
                <a:solidFill>
                  <a:schemeClr val="tx1"/>
                </a:solidFill>
                <a:ea typeface="+mn-lt"/>
                <a:cs typeface="+mn-lt"/>
              </a:rPr>
              <a:t>whilst travelling in a variety of ways</a:t>
            </a:r>
          </a:p>
        </p:txBody>
      </p:sp>
    </p:spTree>
    <p:extLst>
      <p:ext uri="{BB962C8B-B14F-4D97-AF65-F5344CB8AC3E}">
        <p14:creationId xmlns:p14="http://schemas.microsoft.com/office/powerpoint/2010/main" val="761130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Explore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1341941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b="1">
                <a:highlight>
                  <a:srgbClr val="FFFF00"/>
                </a:highlight>
              </a:rPr>
              <a:t>EXPLORE: Biggest chunk of lesson; exploration of theme/ task; not left alone – </a:t>
            </a:r>
            <a:r>
              <a:rPr lang="en-GB" b="1" u="sng">
                <a:highlight>
                  <a:srgbClr val="FFFF00"/>
                </a:highlight>
              </a:rPr>
              <a:t>questions</a:t>
            </a:r>
            <a:r>
              <a:rPr lang="en-GB" b="1">
                <a:highlight>
                  <a:srgbClr val="FFFF00"/>
                </a:highlight>
              </a:rPr>
              <a:t>, subtasks, activities, carousels, BSER</a:t>
            </a:r>
            <a:endParaRPr lang="en-GB" b="1">
              <a:highlight>
                <a:srgbClr val="FFFF00"/>
              </a:highlight>
              <a:cs typeface="Calibri"/>
            </a:endParaRPr>
          </a:p>
          <a:p>
            <a:r>
              <a:rPr lang="en-GB"/>
              <a:t>CREATE: Something they create from what they explore – can be a sequence, routine etc </a:t>
            </a:r>
            <a:endParaRPr lang="en-GB">
              <a:cs typeface="Calibri"/>
            </a:endParaRP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3828865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19433" y="566247"/>
            <a:ext cx="10953134"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cs typeface="Calibri"/>
              </a:rPr>
              <a:t>Questioning through teaching</a:t>
            </a:r>
          </a:p>
          <a:p>
            <a:endParaRPr lang="en-GB" sz="2800">
              <a:cs typeface="Calibri"/>
            </a:endParaRPr>
          </a:p>
          <a:p>
            <a:pPr marL="342900" indent="-342900">
              <a:buFont typeface="Arial"/>
              <a:buChar char="•"/>
            </a:pPr>
            <a:r>
              <a:rPr lang="en-GB" sz="3600">
                <a:cs typeface="Calibri"/>
              </a:rPr>
              <a:t>Constructivist learning</a:t>
            </a:r>
          </a:p>
          <a:p>
            <a:pPr marL="342900" indent="-342900">
              <a:buFont typeface="Arial"/>
              <a:buChar char="•"/>
            </a:pPr>
            <a:endParaRPr lang="en-US" sz="1400">
              <a:cs typeface="Calibri"/>
            </a:endParaRPr>
          </a:p>
          <a:p>
            <a:pPr marL="342900" indent="-342900">
              <a:buFont typeface="Arial"/>
              <a:buChar char="•"/>
            </a:pPr>
            <a:r>
              <a:rPr lang="en-GB" sz="3600">
                <a:ea typeface="+mn-lt"/>
                <a:cs typeface="+mn-lt"/>
              </a:rPr>
              <a:t>Inquiry learning</a:t>
            </a:r>
            <a:endParaRPr lang="en-GB" sz="3600">
              <a:solidFill>
                <a:srgbClr val="7030A0"/>
              </a:solidFill>
              <a:cs typeface="Calibri"/>
            </a:endParaRPr>
          </a:p>
          <a:p>
            <a:pPr marL="342900" indent="-342900">
              <a:buFont typeface="Arial"/>
              <a:buChar char="•"/>
            </a:pPr>
            <a:endParaRPr lang="en-GB" sz="1400">
              <a:solidFill>
                <a:srgbClr val="7030A0"/>
              </a:solidFill>
              <a:cs typeface="Calibri"/>
            </a:endParaRPr>
          </a:p>
          <a:p>
            <a:pPr marL="342900" indent="-342900">
              <a:buFont typeface="Arial"/>
              <a:buChar char="•"/>
            </a:pPr>
            <a:r>
              <a:rPr lang="en-GB" sz="3600">
                <a:solidFill>
                  <a:srgbClr val="7030A0"/>
                </a:solidFill>
                <a:cs typeface="Calibri"/>
              </a:rPr>
              <a:t>Discovery learning</a:t>
            </a:r>
            <a:endParaRPr lang="en-US" sz="3600">
              <a:solidFill>
                <a:srgbClr val="7030A0"/>
              </a:solidFill>
              <a:cs typeface="Calibri"/>
            </a:endParaRPr>
          </a:p>
          <a:p>
            <a:pPr marL="342900" indent="-342900">
              <a:buFont typeface="Arial"/>
              <a:buChar char="•"/>
            </a:pPr>
            <a:endParaRPr lang="en-GB" sz="1400">
              <a:solidFill>
                <a:srgbClr val="7030A0"/>
              </a:solidFill>
              <a:cs typeface="Calibri"/>
            </a:endParaRPr>
          </a:p>
          <a:p>
            <a:pPr marL="342900" indent="-342900">
              <a:buFont typeface="Arial"/>
              <a:buChar char="•"/>
            </a:pPr>
            <a:r>
              <a:rPr lang="en-GB" sz="3600">
                <a:solidFill>
                  <a:srgbClr val="7030A0"/>
                </a:solidFill>
                <a:cs typeface="Calibri"/>
              </a:rPr>
              <a:t>Blooms taxonomy</a:t>
            </a:r>
          </a:p>
          <a:p>
            <a:pPr marL="342900" indent="-342900">
              <a:buFont typeface="Arial"/>
              <a:buChar char="•"/>
            </a:pPr>
            <a:endParaRPr lang="en-GB" sz="2800">
              <a:cs typeface="Calibri"/>
            </a:endParaRPr>
          </a:p>
        </p:txBody>
      </p:sp>
    </p:spTree>
    <p:extLst>
      <p:ext uri="{BB962C8B-B14F-4D97-AF65-F5344CB8AC3E}">
        <p14:creationId xmlns:p14="http://schemas.microsoft.com/office/powerpoint/2010/main" val="3508578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941968-361E-FC4A-B5BE-16FD378AE26D}"/>
              </a:ext>
            </a:extLst>
          </p:cNvPr>
          <p:cNvSpPr txBox="1"/>
          <p:nvPr/>
        </p:nvSpPr>
        <p:spPr>
          <a:xfrm>
            <a:off x="785446" y="656492"/>
            <a:ext cx="6007240" cy="584775"/>
          </a:xfrm>
          <a:prstGeom prst="rect">
            <a:avLst/>
          </a:prstGeom>
          <a:noFill/>
        </p:spPr>
        <p:txBody>
          <a:bodyPr wrap="square" rtlCol="0">
            <a:spAutoFit/>
          </a:bodyPr>
          <a:lstStyle/>
          <a:p>
            <a:r>
              <a:rPr lang="en-GB" sz="3200" b="1"/>
              <a:t>What is CONSTRUCTIVISM</a:t>
            </a:r>
          </a:p>
        </p:txBody>
      </p:sp>
      <p:graphicFrame>
        <p:nvGraphicFramePr>
          <p:cNvPr id="6" name="TextBox 3">
            <a:extLst>
              <a:ext uri="{FF2B5EF4-FFF2-40B4-BE49-F238E27FC236}">
                <a16:creationId xmlns:a16="http://schemas.microsoft.com/office/drawing/2014/main" id="{6AEC6EDC-F932-B1A5-465C-860BCAC0D5A4}"/>
              </a:ext>
            </a:extLst>
          </p:cNvPr>
          <p:cNvGraphicFramePr/>
          <p:nvPr>
            <p:extLst>
              <p:ext uri="{D42A27DB-BD31-4B8C-83A1-F6EECF244321}">
                <p14:modId xmlns:p14="http://schemas.microsoft.com/office/powerpoint/2010/main" val="1657474086"/>
              </p:ext>
            </p:extLst>
          </p:nvPr>
        </p:nvGraphicFramePr>
        <p:xfrm>
          <a:off x="785445" y="1414463"/>
          <a:ext cx="10844580" cy="3986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057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7941968-361E-FC4A-B5BE-16FD378AE26D}"/>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How can we apply constructivism… as teachers</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CBED9596-32EC-B19F-3B13-23E38D32B25C}"/>
              </a:ext>
            </a:extLst>
          </p:cNvPr>
          <p:cNvGraphicFramePr/>
          <p:nvPr>
            <p:extLst>
              <p:ext uri="{D42A27DB-BD31-4B8C-83A1-F6EECF244321}">
                <p14:modId xmlns:p14="http://schemas.microsoft.com/office/powerpoint/2010/main" val="2022971677"/>
              </p:ext>
            </p:extLst>
          </p:nvPr>
        </p:nvGraphicFramePr>
        <p:xfrm>
          <a:off x="670705" y="1503890"/>
          <a:ext cx="10905065" cy="5032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2355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Constructivism</a:t>
            </a:r>
          </a:p>
        </p:txBody>
      </p:sp>
      <p:pic>
        <p:nvPicPr>
          <p:cNvPr id="7" name="Picture 6" descr="Qr code&#10;&#10;Description automatically generated">
            <a:extLst>
              <a:ext uri="{FF2B5EF4-FFF2-40B4-BE49-F238E27FC236}">
                <a16:creationId xmlns:a16="http://schemas.microsoft.com/office/drawing/2014/main" id="{754A47CA-D5EF-43C1-9ABA-6D7798785809}"/>
              </a:ext>
            </a:extLst>
          </p:cNvPr>
          <p:cNvPicPr>
            <a:picLocks noChangeAspect="1"/>
          </p:cNvPicPr>
          <p:nvPr/>
        </p:nvPicPr>
        <p:blipFill>
          <a:blip r:embed="rId2"/>
          <a:stretch>
            <a:fillRect/>
          </a:stretch>
        </p:blipFill>
        <p:spPr>
          <a:xfrm>
            <a:off x="785446" y="1707173"/>
            <a:ext cx="2857500" cy="2857500"/>
          </a:xfrm>
          <a:prstGeom prst="rect">
            <a:avLst/>
          </a:prstGeom>
        </p:spPr>
      </p:pic>
      <p:pic>
        <p:nvPicPr>
          <p:cNvPr id="9" name="Picture 8" descr="Qr code&#10;&#10;Description automatically generated">
            <a:extLst>
              <a:ext uri="{FF2B5EF4-FFF2-40B4-BE49-F238E27FC236}">
                <a16:creationId xmlns:a16="http://schemas.microsoft.com/office/drawing/2014/main" id="{CE99E21B-C7D7-416D-A2C4-8B1A80C4A0A1}"/>
              </a:ext>
            </a:extLst>
          </p:cNvPr>
          <p:cNvPicPr>
            <a:picLocks noChangeAspect="1"/>
          </p:cNvPicPr>
          <p:nvPr/>
        </p:nvPicPr>
        <p:blipFill>
          <a:blip r:embed="rId3"/>
          <a:stretch>
            <a:fillRect/>
          </a:stretch>
        </p:blipFill>
        <p:spPr>
          <a:xfrm>
            <a:off x="3839307" y="1707173"/>
            <a:ext cx="2857500" cy="2857500"/>
          </a:xfrm>
          <a:prstGeom prst="rect">
            <a:avLst/>
          </a:prstGeom>
        </p:spPr>
      </p:pic>
    </p:spTree>
    <p:extLst>
      <p:ext uri="{BB962C8B-B14F-4D97-AF65-F5344CB8AC3E}">
        <p14:creationId xmlns:p14="http://schemas.microsoft.com/office/powerpoint/2010/main" val="1604332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147637" y="313593"/>
            <a:ext cx="3651115" cy="584775"/>
          </a:xfrm>
          <a:prstGeom prst="rect">
            <a:avLst/>
          </a:prstGeom>
          <a:noFill/>
        </p:spPr>
        <p:txBody>
          <a:bodyPr wrap="square" rtlCol="0">
            <a:spAutoFit/>
          </a:bodyPr>
          <a:lstStyle/>
          <a:p>
            <a:r>
              <a:rPr lang="en-GB" sz="3200" b="1"/>
              <a:t>Inquiry Teaching</a:t>
            </a:r>
          </a:p>
        </p:txBody>
      </p:sp>
      <p:sp>
        <p:nvSpPr>
          <p:cNvPr id="2" name="TextBox 1">
            <a:extLst>
              <a:ext uri="{FF2B5EF4-FFF2-40B4-BE49-F238E27FC236}">
                <a16:creationId xmlns:a16="http://schemas.microsoft.com/office/drawing/2014/main" id="{013A3C3E-6C44-42A7-94E6-D89470E490DB}"/>
              </a:ext>
            </a:extLst>
          </p:cNvPr>
          <p:cNvSpPr txBox="1"/>
          <p:nvPr/>
        </p:nvSpPr>
        <p:spPr>
          <a:xfrm>
            <a:off x="187552" y="4962754"/>
            <a:ext cx="2681288" cy="584775"/>
          </a:xfrm>
          <a:prstGeom prst="rect">
            <a:avLst/>
          </a:prstGeom>
          <a:noFill/>
        </p:spPr>
        <p:txBody>
          <a:bodyPr wrap="square" rtlCol="0">
            <a:spAutoFit/>
          </a:bodyPr>
          <a:lstStyle/>
          <a:p>
            <a:r>
              <a:rPr lang="en-GB" sz="3200"/>
              <a:t>Metzler (2011)</a:t>
            </a:r>
          </a:p>
        </p:txBody>
      </p:sp>
      <p:pic>
        <p:nvPicPr>
          <p:cNvPr id="3" name="Picture 2">
            <a:extLst>
              <a:ext uri="{FF2B5EF4-FFF2-40B4-BE49-F238E27FC236}">
                <a16:creationId xmlns:a16="http://schemas.microsoft.com/office/drawing/2014/main" id="{429CF462-1A45-40E9-9196-260ABD17510E}"/>
              </a:ext>
            </a:extLst>
          </p:cNvPr>
          <p:cNvPicPr>
            <a:picLocks noChangeAspect="1"/>
          </p:cNvPicPr>
          <p:nvPr/>
        </p:nvPicPr>
        <p:blipFill>
          <a:blip r:embed="rId3"/>
          <a:stretch>
            <a:fillRect/>
          </a:stretch>
        </p:blipFill>
        <p:spPr>
          <a:xfrm>
            <a:off x="285384" y="1084144"/>
            <a:ext cx="2583455" cy="3702951"/>
          </a:xfrm>
          <a:prstGeom prst="rect">
            <a:avLst/>
          </a:prstGeom>
        </p:spPr>
      </p:pic>
      <p:sp>
        <p:nvSpPr>
          <p:cNvPr id="6" name="TextBox 5">
            <a:extLst>
              <a:ext uri="{FF2B5EF4-FFF2-40B4-BE49-F238E27FC236}">
                <a16:creationId xmlns:a16="http://schemas.microsoft.com/office/drawing/2014/main" id="{D5E00286-75C6-4C3D-ABCC-8FEBA0054969}"/>
              </a:ext>
            </a:extLst>
          </p:cNvPr>
          <p:cNvSpPr txBox="1"/>
          <p:nvPr/>
        </p:nvSpPr>
        <p:spPr>
          <a:xfrm>
            <a:off x="3645408" y="1086480"/>
            <a:ext cx="8386763" cy="3877985"/>
          </a:xfrm>
          <a:prstGeom prst="rect">
            <a:avLst/>
          </a:prstGeom>
          <a:noFill/>
        </p:spPr>
        <p:txBody>
          <a:bodyPr wrap="square" lIns="91440" tIns="45720" rIns="91440" bIns="45720" rtlCol="0" anchor="t">
            <a:spAutoFit/>
          </a:bodyPr>
          <a:lstStyle/>
          <a:p>
            <a:r>
              <a:rPr lang="en-US" sz="2800"/>
              <a:t>Inquiry teaching is informed by constructivism</a:t>
            </a:r>
          </a:p>
          <a:p>
            <a:endParaRPr lang="en-GB" sz="2800" b="1"/>
          </a:p>
          <a:p>
            <a:r>
              <a:rPr lang="en-GB" sz="2800" b="1"/>
              <a:t>Shifts away from teacher-directed instruction </a:t>
            </a:r>
            <a:r>
              <a:rPr lang="en-US" sz="2800"/>
              <a:t>-</a:t>
            </a:r>
            <a:endParaRPr lang="en-US" sz="2800">
              <a:cs typeface="Calibri"/>
            </a:endParaRPr>
          </a:p>
          <a:p>
            <a:endParaRPr lang="en-GB" sz="2800">
              <a:cs typeface="Calibri"/>
            </a:endParaRPr>
          </a:p>
          <a:p>
            <a:r>
              <a:rPr lang="en-GB" sz="2800"/>
              <a:t>Supports purposes of </a:t>
            </a:r>
            <a:r>
              <a:rPr lang="en-GB" sz="2800" b="1"/>
              <a:t>movement-based programming:</a:t>
            </a:r>
            <a:endParaRPr lang="en-GB" sz="2800" b="1">
              <a:cs typeface="Calibri"/>
            </a:endParaRPr>
          </a:p>
          <a:p>
            <a:endParaRPr lang="en-GB" sz="1000" b="1"/>
          </a:p>
          <a:p>
            <a:pPr marL="457200" indent="-457200">
              <a:buFont typeface="Arial" panose="020B0604020202020204" pitchFamily="34" charset="0"/>
              <a:buChar char="•"/>
            </a:pPr>
            <a:r>
              <a:rPr lang="en-GB" sz="2800"/>
              <a:t>Problem solving applied to movement</a:t>
            </a:r>
            <a:endParaRPr lang="en-GB" sz="2800">
              <a:cs typeface="Calibri"/>
            </a:endParaRPr>
          </a:p>
          <a:p>
            <a:pPr marL="457200" indent="-457200">
              <a:buFont typeface="Arial" panose="020B0604020202020204" pitchFamily="34" charset="0"/>
              <a:buChar char="•"/>
            </a:pPr>
            <a:r>
              <a:rPr lang="en-GB" sz="2800"/>
              <a:t>Development of expressive &amp; creative content</a:t>
            </a:r>
            <a:endParaRPr lang="en-GB" sz="2800">
              <a:cs typeface="Calibri"/>
            </a:endParaRPr>
          </a:p>
          <a:p>
            <a:endParaRPr lang="en-GB" sz="1200"/>
          </a:p>
          <a:p>
            <a:endParaRPr lang="en-GB" sz="2800"/>
          </a:p>
        </p:txBody>
      </p:sp>
    </p:spTree>
    <p:extLst>
      <p:ext uri="{BB962C8B-B14F-4D97-AF65-F5344CB8AC3E}">
        <p14:creationId xmlns:p14="http://schemas.microsoft.com/office/powerpoint/2010/main" val="11052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216C1-9563-4541-A482-4E99E587A77E}"/>
              </a:ext>
            </a:extLst>
          </p:cNvPr>
          <p:cNvSpPr txBox="1"/>
          <p:nvPr/>
        </p:nvSpPr>
        <p:spPr>
          <a:xfrm>
            <a:off x="3831770" y="2643417"/>
            <a:ext cx="4038600" cy="523220"/>
          </a:xfrm>
          <a:prstGeom prst="rect">
            <a:avLst/>
          </a:prstGeom>
          <a:noFill/>
        </p:spPr>
        <p:txBody>
          <a:bodyPr wrap="square" rtlCol="0">
            <a:spAutoFit/>
          </a:bodyPr>
          <a:lstStyle/>
          <a:p>
            <a:pPr algn="ctr"/>
            <a:r>
              <a:rPr lang="en-GB" sz="2800" b="1"/>
              <a:t>Question-based learning </a:t>
            </a:r>
            <a:endParaRPr lang="en-GB" sz="2800"/>
          </a:p>
        </p:txBody>
      </p:sp>
      <p:sp>
        <p:nvSpPr>
          <p:cNvPr id="2" name="Oval 1">
            <a:extLst>
              <a:ext uri="{FF2B5EF4-FFF2-40B4-BE49-F238E27FC236}">
                <a16:creationId xmlns:a16="http://schemas.microsoft.com/office/drawing/2014/main" id="{B3B7A77E-5235-5740-9501-03AF3FDBD552}"/>
              </a:ext>
            </a:extLst>
          </p:cNvPr>
          <p:cNvSpPr/>
          <p:nvPr/>
        </p:nvSpPr>
        <p:spPr>
          <a:xfrm>
            <a:off x="3238499" y="2145817"/>
            <a:ext cx="5225143" cy="1520624"/>
          </a:xfrm>
          <a:prstGeom prst="ellipse">
            <a:avLst/>
          </a:prstGeom>
          <a:noFill/>
          <a:ln w="57150">
            <a:solidFill>
              <a:srgbClr val="E85C3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94157D3F-C880-D144-9C85-E581FD20978F}"/>
              </a:ext>
            </a:extLst>
          </p:cNvPr>
          <p:cNvSpPr txBox="1"/>
          <p:nvPr/>
        </p:nvSpPr>
        <p:spPr>
          <a:xfrm>
            <a:off x="297316" y="760821"/>
            <a:ext cx="10237335" cy="1384995"/>
          </a:xfrm>
          <a:prstGeom prst="rect">
            <a:avLst/>
          </a:prstGeom>
          <a:noFill/>
        </p:spPr>
        <p:txBody>
          <a:bodyPr wrap="square">
            <a:spAutoFit/>
          </a:bodyPr>
          <a:lstStyle/>
          <a:p>
            <a:r>
              <a:rPr lang="en-GB" sz="2800"/>
              <a:t>Questions are used to prompt student engagement </a:t>
            </a:r>
          </a:p>
          <a:p>
            <a:endParaRPr lang="en-GB" sz="2800" b="1"/>
          </a:p>
          <a:p>
            <a:r>
              <a:rPr lang="en-GB" sz="2800"/>
              <a:t> </a:t>
            </a:r>
            <a:endParaRPr lang="en-GB" sz="2800" b="1"/>
          </a:p>
        </p:txBody>
      </p:sp>
      <p:graphicFrame>
        <p:nvGraphicFramePr>
          <p:cNvPr id="8" name="TextBox 3">
            <a:extLst>
              <a:ext uri="{FF2B5EF4-FFF2-40B4-BE49-F238E27FC236}">
                <a16:creationId xmlns:a16="http://schemas.microsoft.com/office/drawing/2014/main" id="{2DE86562-6E1D-F84A-B5C6-6FD3207451D0}"/>
              </a:ext>
            </a:extLst>
          </p:cNvPr>
          <p:cNvGraphicFramePr/>
          <p:nvPr>
            <p:extLst>
              <p:ext uri="{D42A27DB-BD31-4B8C-83A1-F6EECF244321}">
                <p14:modId xmlns:p14="http://schemas.microsoft.com/office/powerpoint/2010/main" val="768406920"/>
              </p:ext>
            </p:extLst>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25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Graphic spid="8"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23121E1-C3F1-CE8E-C232-FC1F2E8EEE41}"/>
              </a:ext>
            </a:extLst>
          </p:cNvPr>
          <p:cNvSpPr txBox="1"/>
          <p:nvPr/>
        </p:nvSpPr>
        <p:spPr>
          <a:xfrm>
            <a:off x="596392" y="267408"/>
            <a:ext cx="11356403" cy="584775"/>
          </a:xfrm>
          <a:prstGeom prst="rect">
            <a:avLst/>
          </a:prstGeom>
          <a:noFill/>
        </p:spPr>
        <p:txBody>
          <a:bodyPr wrap="square" rtlCol="0">
            <a:spAutoFit/>
          </a:bodyPr>
          <a:lstStyle/>
          <a:p>
            <a:r>
              <a:rPr lang="en-GB" sz="3200" b="1"/>
              <a:t>Inquiry Teaching </a:t>
            </a:r>
          </a:p>
        </p:txBody>
      </p:sp>
      <p:sp>
        <p:nvSpPr>
          <p:cNvPr id="6" name="TextBox 5">
            <a:extLst>
              <a:ext uri="{FF2B5EF4-FFF2-40B4-BE49-F238E27FC236}">
                <a16:creationId xmlns:a16="http://schemas.microsoft.com/office/drawing/2014/main" id="{79A10309-F9A6-D7DB-6134-20FD367DEEAC}"/>
              </a:ext>
            </a:extLst>
          </p:cNvPr>
          <p:cNvSpPr txBox="1"/>
          <p:nvPr/>
        </p:nvSpPr>
        <p:spPr>
          <a:xfrm>
            <a:off x="0" y="2251843"/>
            <a:ext cx="3727939" cy="584775"/>
          </a:xfrm>
          <a:prstGeom prst="rect">
            <a:avLst/>
          </a:prstGeom>
          <a:noFill/>
        </p:spPr>
        <p:txBody>
          <a:bodyPr wrap="square" rtlCol="0">
            <a:spAutoFit/>
          </a:bodyPr>
          <a:lstStyle/>
          <a:p>
            <a:pPr algn="ctr"/>
            <a:r>
              <a:rPr lang="en-GB" sz="3200" b="1"/>
              <a:t>Discovery learning</a:t>
            </a:r>
          </a:p>
        </p:txBody>
      </p:sp>
      <p:pic>
        <p:nvPicPr>
          <p:cNvPr id="8" name="Picture 7" descr="Qr code&#10;&#10;Description automatically generated">
            <a:extLst>
              <a:ext uri="{FF2B5EF4-FFF2-40B4-BE49-F238E27FC236}">
                <a16:creationId xmlns:a16="http://schemas.microsoft.com/office/drawing/2014/main" id="{36886D69-EDEF-80C3-9BCF-2231DF8C3A7B}"/>
              </a:ext>
            </a:extLst>
          </p:cNvPr>
          <p:cNvPicPr>
            <a:picLocks noChangeAspect="1"/>
          </p:cNvPicPr>
          <p:nvPr/>
        </p:nvPicPr>
        <p:blipFill>
          <a:blip r:embed="rId2"/>
          <a:stretch>
            <a:fillRect/>
          </a:stretch>
        </p:blipFill>
        <p:spPr>
          <a:xfrm>
            <a:off x="406647" y="2836619"/>
            <a:ext cx="2857500" cy="2857500"/>
          </a:xfrm>
          <a:prstGeom prst="rect">
            <a:avLst/>
          </a:prstGeom>
        </p:spPr>
      </p:pic>
      <p:sp>
        <p:nvSpPr>
          <p:cNvPr id="10" name="TextBox 9">
            <a:extLst>
              <a:ext uri="{FF2B5EF4-FFF2-40B4-BE49-F238E27FC236}">
                <a16:creationId xmlns:a16="http://schemas.microsoft.com/office/drawing/2014/main" id="{44859F78-D950-D0AA-2DF5-F3411DE577E5}"/>
              </a:ext>
            </a:extLst>
          </p:cNvPr>
          <p:cNvSpPr txBox="1"/>
          <p:nvPr/>
        </p:nvSpPr>
        <p:spPr>
          <a:xfrm>
            <a:off x="7620773" y="2956105"/>
            <a:ext cx="4485910" cy="2308324"/>
          </a:xfrm>
          <a:prstGeom prst="rect">
            <a:avLst/>
          </a:prstGeom>
          <a:noFill/>
          <a:ln>
            <a:solidFill>
              <a:schemeClr val="tx1"/>
            </a:solidFill>
          </a:ln>
        </p:spPr>
        <p:txBody>
          <a:bodyPr wrap="square" lIns="91440" tIns="45720" rIns="91440" bIns="45720" rtlCol="0" anchor="t">
            <a:spAutoFit/>
          </a:bodyPr>
          <a:lstStyle/>
          <a:p>
            <a:pPr marL="285750" indent="-285750">
              <a:buChar char="-"/>
            </a:pPr>
            <a:r>
              <a:rPr lang="en-GB" sz="2400"/>
              <a:t>Summarise the theory or concept (5 sentences </a:t>
            </a:r>
            <a:r>
              <a:rPr lang="en-GB" sz="2400" err="1"/>
              <a:t>ish</a:t>
            </a:r>
            <a:r>
              <a:rPr lang="en-GB" sz="2400"/>
              <a:t>)</a:t>
            </a:r>
            <a:endParaRPr lang="en-GB" sz="2400">
              <a:cs typeface="Calibri"/>
            </a:endParaRPr>
          </a:p>
          <a:p>
            <a:pPr marL="285750" indent="-285750">
              <a:buFontTx/>
              <a:buChar char="-"/>
            </a:pPr>
            <a:r>
              <a:rPr lang="en-GB" sz="2400"/>
              <a:t>Interesting facts/ helpful notes </a:t>
            </a:r>
            <a:endParaRPr lang="en-GB" sz="2400">
              <a:cs typeface="Calibri"/>
            </a:endParaRPr>
          </a:p>
          <a:p>
            <a:pPr marL="285750" indent="-285750">
              <a:buFontTx/>
              <a:buChar char="-"/>
            </a:pPr>
            <a:r>
              <a:rPr lang="en-GB" sz="2400"/>
              <a:t>Education examples</a:t>
            </a:r>
            <a:endParaRPr lang="en-GB" sz="2400">
              <a:cs typeface="Calibri"/>
            </a:endParaRPr>
          </a:p>
          <a:p>
            <a:pPr marL="285750" indent="-285750">
              <a:buFontTx/>
              <a:buChar char="-"/>
            </a:pPr>
            <a:r>
              <a:rPr lang="en-GB" sz="2400"/>
              <a:t>PE examples</a:t>
            </a:r>
            <a:endParaRPr lang="en-GB" sz="2400">
              <a:cs typeface="Calibri"/>
            </a:endParaRPr>
          </a:p>
          <a:p>
            <a:pPr marL="285750" indent="-285750">
              <a:buFontTx/>
              <a:buChar char="-"/>
            </a:pPr>
            <a:r>
              <a:rPr lang="en-GB" sz="2400"/>
              <a:t>Examples of questions (PE)</a:t>
            </a:r>
            <a:endParaRPr lang="en-GB" sz="2400">
              <a:cs typeface="Calibri"/>
            </a:endParaRPr>
          </a:p>
        </p:txBody>
      </p:sp>
      <p:pic>
        <p:nvPicPr>
          <p:cNvPr id="12" name="Picture 11" descr="Qr code&#10;&#10;Description automatically generated">
            <a:extLst>
              <a:ext uri="{FF2B5EF4-FFF2-40B4-BE49-F238E27FC236}">
                <a16:creationId xmlns:a16="http://schemas.microsoft.com/office/drawing/2014/main" id="{7A673715-138A-F8F2-F8EB-9436E677564D}"/>
              </a:ext>
            </a:extLst>
          </p:cNvPr>
          <p:cNvPicPr>
            <a:picLocks noChangeAspect="1"/>
          </p:cNvPicPr>
          <p:nvPr/>
        </p:nvPicPr>
        <p:blipFill>
          <a:blip r:embed="rId3"/>
          <a:stretch>
            <a:fillRect/>
          </a:stretch>
        </p:blipFill>
        <p:spPr>
          <a:xfrm>
            <a:off x="4290648" y="2836619"/>
            <a:ext cx="2857500" cy="2857500"/>
          </a:xfrm>
          <a:prstGeom prst="rect">
            <a:avLst/>
          </a:prstGeom>
        </p:spPr>
      </p:pic>
      <p:sp>
        <p:nvSpPr>
          <p:cNvPr id="14" name="TextBox 13">
            <a:extLst>
              <a:ext uri="{FF2B5EF4-FFF2-40B4-BE49-F238E27FC236}">
                <a16:creationId xmlns:a16="http://schemas.microsoft.com/office/drawing/2014/main" id="{DAE9D4D9-DFAF-820D-EB00-B62EEB46D881}"/>
              </a:ext>
            </a:extLst>
          </p:cNvPr>
          <p:cNvSpPr txBox="1"/>
          <p:nvPr/>
        </p:nvSpPr>
        <p:spPr>
          <a:xfrm>
            <a:off x="3891327" y="2251844"/>
            <a:ext cx="3727939" cy="584775"/>
          </a:xfrm>
          <a:prstGeom prst="rect">
            <a:avLst/>
          </a:prstGeom>
          <a:noFill/>
        </p:spPr>
        <p:txBody>
          <a:bodyPr wrap="square" rtlCol="0">
            <a:spAutoFit/>
          </a:bodyPr>
          <a:lstStyle/>
          <a:p>
            <a:pPr algn="ctr"/>
            <a:r>
              <a:rPr lang="en-GB" sz="3200" b="1"/>
              <a:t>Blooms Taxonomy</a:t>
            </a:r>
          </a:p>
        </p:txBody>
      </p:sp>
      <p:sp>
        <p:nvSpPr>
          <p:cNvPr id="16" name="TextBox 15">
            <a:extLst>
              <a:ext uri="{FF2B5EF4-FFF2-40B4-BE49-F238E27FC236}">
                <a16:creationId xmlns:a16="http://schemas.microsoft.com/office/drawing/2014/main" id="{19F2E61A-16E6-241B-AEA8-AFF78E030231}"/>
              </a:ext>
            </a:extLst>
          </p:cNvPr>
          <p:cNvSpPr txBox="1"/>
          <p:nvPr/>
        </p:nvSpPr>
        <p:spPr>
          <a:xfrm>
            <a:off x="406647" y="971218"/>
            <a:ext cx="10709028" cy="1046440"/>
          </a:xfrm>
          <a:prstGeom prst="rect">
            <a:avLst/>
          </a:prstGeom>
          <a:noFill/>
        </p:spPr>
        <p:txBody>
          <a:bodyPr wrap="square">
            <a:spAutoFit/>
          </a:bodyPr>
          <a:lstStyle/>
          <a:p>
            <a:r>
              <a:rPr lang="en-US" sz="2400" b="1"/>
              <a:t>Research these theories which contribute to Inquiry teaching</a:t>
            </a:r>
          </a:p>
          <a:p>
            <a:endParaRPr lang="en-US" sz="1400" b="1"/>
          </a:p>
          <a:p>
            <a:pPr marL="0" indent="0">
              <a:buNone/>
            </a:pPr>
            <a:r>
              <a:rPr lang="en-GB" sz="2400" b="1">
                <a:ea typeface="+mn-lt"/>
                <a:cs typeface="+mn-lt"/>
              </a:rPr>
              <a:t>Jigsaw task - </a:t>
            </a:r>
            <a:r>
              <a:rPr lang="en-GB" sz="2400">
                <a:ea typeface="+mn-lt"/>
                <a:cs typeface="+mn-lt"/>
              </a:rPr>
              <a:t>Cooperative learning technique work in groups to teach each other </a:t>
            </a:r>
            <a:endParaRPr lang="en-US" sz="2400" b="1"/>
          </a:p>
        </p:txBody>
      </p:sp>
    </p:spTree>
    <p:extLst>
      <p:ext uri="{BB962C8B-B14F-4D97-AF65-F5344CB8AC3E}">
        <p14:creationId xmlns:p14="http://schemas.microsoft.com/office/powerpoint/2010/main" val="13631948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4BC936-90B4-3B44-8BF8-5222BA37E5EE}"/>
              </a:ext>
            </a:extLst>
          </p:cNvPr>
          <p:cNvSpPr txBox="1"/>
          <p:nvPr/>
        </p:nvSpPr>
        <p:spPr>
          <a:xfrm>
            <a:off x="596392" y="438096"/>
            <a:ext cx="11356403" cy="584775"/>
          </a:xfrm>
          <a:prstGeom prst="rect">
            <a:avLst/>
          </a:prstGeom>
          <a:noFill/>
        </p:spPr>
        <p:txBody>
          <a:bodyPr wrap="square" rtlCol="0">
            <a:spAutoFit/>
          </a:bodyPr>
          <a:lstStyle/>
          <a:p>
            <a:r>
              <a:rPr lang="en-GB" sz="3200" b="1"/>
              <a:t>Inquiry Teaching </a:t>
            </a:r>
          </a:p>
        </p:txBody>
      </p:sp>
      <p:sp>
        <p:nvSpPr>
          <p:cNvPr id="3" name="TextBox 2">
            <a:extLst>
              <a:ext uri="{FF2B5EF4-FFF2-40B4-BE49-F238E27FC236}">
                <a16:creationId xmlns:a16="http://schemas.microsoft.com/office/drawing/2014/main" id="{EF267EB9-78E3-1647-A2BA-754B78743602}"/>
              </a:ext>
            </a:extLst>
          </p:cNvPr>
          <p:cNvSpPr txBox="1"/>
          <p:nvPr/>
        </p:nvSpPr>
        <p:spPr>
          <a:xfrm>
            <a:off x="596392" y="1022871"/>
            <a:ext cx="10999215" cy="4893647"/>
          </a:xfrm>
          <a:prstGeom prst="rect">
            <a:avLst/>
          </a:prstGeom>
          <a:noFill/>
        </p:spPr>
        <p:txBody>
          <a:bodyPr wrap="square" rtlCol="0">
            <a:spAutoFit/>
          </a:bodyPr>
          <a:lstStyle/>
          <a:p>
            <a:endParaRPr lang="en-GB" sz="2400">
              <a:cs typeface="Calibri"/>
            </a:endParaRPr>
          </a:p>
          <a:p>
            <a:r>
              <a:rPr lang="en-GB" sz="2400">
                <a:cs typeface="Calibri"/>
              </a:rPr>
              <a:t>Teacher facilitates student learning – prompting with carefully thought-out questions that promote student exploration and creativity</a:t>
            </a:r>
          </a:p>
          <a:p>
            <a:r>
              <a:rPr lang="en-GB" sz="2400" b="1">
                <a:cs typeface="Calibri"/>
              </a:rPr>
              <a:t>- Discovery Learning</a:t>
            </a:r>
          </a:p>
          <a:p>
            <a:endParaRPr lang="en-GB" sz="2400">
              <a:cs typeface="Calibri"/>
            </a:endParaRPr>
          </a:p>
          <a:p>
            <a:r>
              <a:rPr lang="en-GB" sz="2400">
                <a:cs typeface="Calibri"/>
              </a:rPr>
              <a:t>Questions should match students' intellectual abilities and interests - </a:t>
            </a:r>
            <a:r>
              <a:rPr lang="en-US" sz="2400"/>
              <a:t>See students as competent capable learners &amp; find what makes the children intrigued and interested</a:t>
            </a:r>
          </a:p>
          <a:p>
            <a:r>
              <a:rPr lang="en-US" sz="2400" b="1"/>
              <a:t>- Blooms Taxonomy </a:t>
            </a:r>
          </a:p>
          <a:p>
            <a:endParaRPr lang="en-US" sz="2400">
              <a:cs typeface="Calibri"/>
            </a:endParaRPr>
          </a:p>
          <a:p>
            <a:r>
              <a:rPr lang="en-US" sz="2400" b="1">
                <a:highlight>
                  <a:srgbClr val="00FFFF"/>
                </a:highlight>
              </a:rPr>
              <a:t>Cognitive engagement </a:t>
            </a:r>
            <a:r>
              <a:rPr lang="en-US" sz="2400">
                <a:highlight>
                  <a:srgbClr val="00FFFF"/>
                </a:highlight>
              </a:rPr>
              <a:t>= </a:t>
            </a:r>
            <a:r>
              <a:rPr lang="en-US" sz="2400" b="1">
                <a:highlight>
                  <a:srgbClr val="00FFFF"/>
                </a:highlight>
              </a:rPr>
              <a:t>stimulus for movement answers</a:t>
            </a:r>
            <a:endParaRPr lang="en-GB" sz="2400">
              <a:highlight>
                <a:srgbClr val="00FFFF"/>
              </a:highlight>
              <a:cs typeface="Calibri"/>
            </a:endParaRPr>
          </a:p>
          <a:p>
            <a:endParaRPr lang="en-GB" sz="2400" b="1">
              <a:cs typeface="Calibri"/>
            </a:endParaRPr>
          </a:p>
          <a:p>
            <a:r>
              <a:rPr lang="en-US" sz="2400" b="1">
                <a:highlight>
                  <a:srgbClr val="FFFF00"/>
                </a:highlight>
              </a:rPr>
              <a:t>Teacher-as-question-asker  /  Student-as-problem-solver!</a:t>
            </a:r>
            <a:endParaRPr lang="en-US" sz="2400">
              <a:highlight>
                <a:srgbClr val="FFFF00"/>
              </a:highlight>
            </a:endParaRPr>
          </a:p>
          <a:p>
            <a:endParaRPr lang="en-US" sz="2400"/>
          </a:p>
        </p:txBody>
      </p:sp>
    </p:spTree>
    <p:extLst>
      <p:ext uri="{BB962C8B-B14F-4D97-AF65-F5344CB8AC3E}">
        <p14:creationId xmlns:p14="http://schemas.microsoft.com/office/powerpoint/2010/main" val="2860643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b="1">
                <a:highlight>
                  <a:srgbClr val="FFFF00"/>
                </a:highlight>
              </a:rPr>
              <a:t>EXPLORE: Biggest chunk of lesson; exploration of theme/ task; not left alone – </a:t>
            </a:r>
            <a:r>
              <a:rPr lang="en-GB" b="1" u="sng">
                <a:highlight>
                  <a:srgbClr val="FFFF00"/>
                </a:highlight>
              </a:rPr>
              <a:t>questions</a:t>
            </a:r>
            <a:r>
              <a:rPr lang="en-GB" b="1">
                <a:highlight>
                  <a:srgbClr val="FFFF00"/>
                </a:highlight>
              </a:rPr>
              <a:t>, subtasks, activities, carousels, BSER</a:t>
            </a:r>
            <a:endParaRPr lang="en-GB" b="1">
              <a:highlight>
                <a:srgbClr val="FFFF00"/>
              </a:highlight>
              <a:cs typeface="Calibri"/>
            </a:endParaRPr>
          </a:p>
          <a:p>
            <a:r>
              <a:rPr lang="en-GB"/>
              <a:t>CREATE: Something they create from what they explore – can be a sequence, routine etc </a:t>
            </a:r>
            <a:endParaRPr lang="en-GB">
              <a:cs typeface="Calibri"/>
            </a:endParaRP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31350168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213E781-EC2A-624A-8A6A-96C7349F8B23}"/>
              </a:ext>
            </a:extLst>
          </p:cNvPr>
          <p:cNvSpPr/>
          <p:nvPr/>
        </p:nvSpPr>
        <p:spPr>
          <a:xfrm>
            <a:off x="545934" y="1983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Early foundation phase Scheme of work travelling on hands + feet and using apparatus</a:t>
            </a:r>
            <a:endParaRPr lang="en-US" sz="2000" b="1">
              <a:solidFill>
                <a:schemeClr val="tx1"/>
              </a:solidFill>
              <a:cs typeface="Calibri"/>
            </a:endParaRPr>
          </a:p>
        </p:txBody>
      </p:sp>
      <p:sp>
        <p:nvSpPr>
          <p:cNvPr id="4" name="Rounded Rectangle 3">
            <a:extLst>
              <a:ext uri="{FF2B5EF4-FFF2-40B4-BE49-F238E27FC236}">
                <a16:creationId xmlns:a16="http://schemas.microsoft.com/office/drawing/2014/main" id="{9EB86908-4CA2-3147-AD4F-5FCFEC2194B7}"/>
              </a:ext>
            </a:extLst>
          </p:cNvPr>
          <p:cNvSpPr/>
          <p:nvPr/>
        </p:nvSpPr>
        <p:spPr>
          <a:xfrm>
            <a:off x="554812" y="2901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5" name="Rounded Rectangle 4">
            <a:extLst>
              <a:ext uri="{FF2B5EF4-FFF2-40B4-BE49-F238E27FC236}">
                <a16:creationId xmlns:a16="http://schemas.microsoft.com/office/drawing/2014/main" id="{86DCCA3A-5626-D843-947F-7FDDDF83915C}"/>
              </a:ext>
            </a:extLst>
          </p:cNvPr>
          <p:cNvSpPr/>
          <p:nvPr/>
        </p:nvSpPr>
        <p:spPr>
          <a:xfrm>
            <a:off x="554812" y="3790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3/4 Scheme of yoga, mindfulness stillness &amp; balance </a:t>
            </a:r>
            <a:endParaRPr lang="en-US" sz="2000" b="1">
              <a:solidFill>
                <a:schemeClr val="tx1"/>
              </a:solidFill>
              <a:cs typeface="Calibri"/>
            </a:endParaRPr>
          </a:p>
        </p:txBody>
      </p:sp>
      <p:sp>
        <p:nvSpPr>
          <p:cNvPr id="6" name="Rounded Rectangle 5">
            <a:extLst>
              <a:ext uri="{FF2B5EF4-FFF2-40B4-BE49-F238E27FC236}">
                <a16:creationId xmlns:a16="http://schemas.microsoft.com/office/drawing/2014/main" id="{C9C728EF-80A9-494D-BD5B-70FED2F75C28}"/>
              </a:ext>
            </a:extLst>
          </p:cNvPr>
          <p:cNvSpPr/>
          <p:nvPr/>
        </p:nvSpPr>
        <p:spPr>
          <a:xfrm>
            <a:off x="563690" y="4693190"/>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5/6 Scheme of work looking at the flow between stillness &amp; travelling</a:t>
            </a:r>
            <a:endParaRPr lang="en-US" sz="2000" b="1">
              <a:solidFill>
                <a:schemeClr val="tx1"/>
              </a:solidFill>
              <a:cs typeface="Calibri"/>
            </a:endParaRPr>
          </a:p>
        </p:txBody>
      </p:sp>
      <p:sp>
        <p:nvSpPr>
          <p:cNvPr id="7" name="Rounded Rectangle 6">
            <a:extLst>
              <a:ext uri="{FF2B5EF4-FFF2-40B4-BE49-F238E27FC236}">
                <a16:creationId xmlns:a16="http://schemas.microsoft.com/office/drawing/2014/main" id="{01E86BFC-5C39-F74C-BFCF-E99CC9E7010B}"/>
              </a:ext>
            </a:extLst>
          </p:cNvPr>
          <p:cNvSpPr/>
          <p:nvPr/>
        </p:nvSpPr>
        <p:spPr>
          <a:xfrm>
            <a:off x="5917791" y="1983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Weight on hands when travelling </a:t>
            </a:r>
            <a:endParaRPr lang="en-US" sz="2000">
              <a:solidFill>
                <a:schemeClr val="tx1"/>
              </a:solidFill>
              <a:ea typeface="+mn-lt"/>
              <a:cs typeface="+mn-lt"/>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5930081" y="2901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a:solidFill>
                  <a:schemeClr val="tx1"/>
                </a:solidFill>
                <a:ea typeface="+mn-lt"/>
                <a:cs typeface="+mn-lt"/>
              </a:rPr>
              <a:t>Lesson Focus: Turning  </a:t>
            </a:r>
            <a:endParaRPr lang="en-US" sz="2000">
              <a:solidFill>
                <a:schemeClr val="tx1"/>
              </a:solidFill>
              <a:ea typeface="+mn-lt"/>
              <a:cs typeface="+mn-lt"/>
            </a:endParaRPr>
          </a:p>
        </p:txBody>
      </p:sp>
      <p:sp>
        <p:nvSpPr>
          <p:cNvPr id="9" name="Rounded Rectangle 8">
            <a:extLst>
              <a:ext uri="{FF2B5EF4-FFF2-40B4-BE49-F238E27FC236}">
                <a16:creationId xmlns:a16="http://schemas.microsoft.com/office/drawing/2014/main" id="{DB7FED6B-C44D-FC4A-AA23-D4564B903430}"/>
              </a:ext>
            </a:extLst>
          </p:cNvPr>
          <p:cNvSpPr/>
          <p:nvPr/>
        </p:nvSpPr>
        <p:spPr>
          <a:xfrm>
            <a:off x="5923936" y="3790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 Lesson Focus: Transitions between balances (point &amp; patch) </a:t>
            </a:r>
          </a:p>
        </p:txBody>
      </p:sp>
      <p:sp>
        <p:nvSpPr>
          <p:cNvPr id="10" name="Rounded Rectangle 9">
            <a:extLst>
              <a:ext uri="{FF2B5EF4-FFF2-40B4-BE49-F238E27FC236}">
                <a16:creationId xmlns:a16="http://schemas.microsoft.com/office/drawing/2014/main" id="{05BBECCA-B246-0B44-8CE7-760F6CC9B71F}"/>
              </a:ext>
            </a:extLst>
          </p:cNvPr>
          <p:cNvSpPr/>
          <p:nvPr/>
        </p:nvSpPr>
        <p:spPr>
          <a:xfrm>
            <a:off x="5930081" y="4693190"/>
            <a:ext cx="5519652"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Flow between travel &amp; stillness </a:t>
            </a:r>
            <a:endParaRPr lang="en-GB" sz="2000">
              <a:solidFill>
                <a:schemeClr val="tx1"/>
              </a:solidFill>
              <a:ea typeface="+mn-lt"/>
              <a:cs typeface="+mn-lt"/>
            </a:endParaRPr>
          </a:p>
        </p:txBody>
      </p:sp>
      <p:sp>
        <p:nvSpPr>
          <p:cNvPr id="11" name="TextBox 10">
            <a:extLst>
              <a:ext uri="{FF2B5EF4-FFF2-40B4-BE49-F238E27FC236}">
                <a16:creationId xmlns:a16="http://schemas.microsoft.com/office/drawing/2014/main" id="{9671D2B8-3761-1F45-95AB-D2D2B8CEC071}"/>
              </a:ext>
            </a:extLst>
          </p:cNvPr>
          <p:cNvSpPr txBox="1"/>
          <p:nvPr/>
        </p:nvSpPr>
        <p:spPr>
          <a:xfrm>
            <a:off x="466165" y="445841"/>
            <a:ext cx="11259669"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a:cs typeface="Arial"/>
              </a:rPr>
              <a:t>Plan your </a:t>
            </a:r>
            <a:r>
              <a:rPr lang="en-US" sz="2800" b="1" i="1" u="sng">
                <a:cs typeface="Arial"/>
              </a:rPr>
              <a:t>EXPLORE</a:t>
            </a:r>
            <a:r>
              <a:rPr lang="en-US" sz="2800" b="1" i="1">
                <a:cs typeface="Arial"/>
              </a:rPr>
              <a:t> </a:t>
            </a:r>
            <a:r>
              <a:rPr lang="en-US" sz="2800" i="1">
                <a:cs typeface="Arial"/>
              </a:rPr>
              <a:t>portion of the lesson for one of these examples</a:t>
            </a:r>
          </a:p>
          <a:p>
            <a:endParaRPr lang="en-US" sz="1200" i="1">
              <a:cs typeface="Arial"/>
            </a:endParaRPr>
          </a:p>
          <a:p>
            <a:r>
              <a:rPr lang="en-US" sz="2800" i="1">
                <a:cs typeface="Arial"/>
              </a:rPr>
              <a:t>-</a:t>
            </a:r>
            <a:r>
              <a:rPr lang="en-GB" sz="2800" b="1" i="1">
                <a:cs typeface="Calibri"/>
              </a:rPr>
              <a:t> </a:t>
            </a:r>
            <a:r>
              <a:rPr lang="en-GB" sz="2800" b="1">
                <a:cs typeface="Calibri"/>
              </a:rPr>
              <a:t>Think about your </a:t>
            </a:r>
            <a:r>
              <a:rPr lang="en-GB" sz="2800" b="1">
                <a:highlight>
                  <a:srgbClr val="FFFF00"/>
                </a:highlight>
                <a:cs typeface="Calibri"/>
              </a:rPr>
              <a:t>questions, </a:t>
            </a:r>
            <a:r>
              <a:rPr lang="en-GB" sz="2800" b="1">
                <a:highlight>
                  <a:srgbClr val="FFFF00"/>
                </a:highlight>
              </a:rPr>
              <a:t>subtasks, activities, carousels</a:t>
            </a:r>
            <a:endParaRPr lang="en-GB" sz="2800" b="1">
              <a:cs typeface="Calibri"/>
            </a:endParaRPr>
          </a:p>
        </p:txBody>
      </p:sp>
    </p:spTree>
    <p:extLst>
      <p:ext uri="{BB962C8B-B14F-4D97-AF65-F5344CB8AC3E}">
        <p14:creationId xmlns:p14="http://schemas.microsoft.com/office/powerpoint/2010/main" val="28270199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9EB86908-4CA2-3147-AD4F-5FCFEC2194B7}"/>
              </a:ext>
            </a:extLst>
          </p:cNvPr>
          <p:cNvSpPr/>
          <p:nvPr/>
        </p:nvSpPr>
        <p:spPr>
          <a:xfrm>
            <a:off x="554812" y="943955"/>
            <a:ext cx="3888601"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4714875" y="943955"/>
            <a:ext cx="6734858"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400">
                <a:solidFill>
                  <a:schemeClr val="tx1"/>
                </a:solidFill>
                <a:ea typeface="+mn-lt"/>
                <a:cs typeface="+mn-lt"/>
              </a:rPr>
              <a:t>Lesson Focus: Explore Jumping  </a:t>
            </a:r>
            <a:endParaRPr lang="en-US" sz="2400">
              <a:solidFill>
                <a:schemeClr val="tx1"/>
              </a:solidFill>
              <a:ea typeface="+mn-lt"/>
              <a:cs typeface="+mn-lt"/>
            </a:endParaRPr>
          </a:p>
        </p:txBody>
      </p:sp>
      <p:sp>
        <p:nvSpPr>
          <p:cNvPr id="12" name="TextBox 11">
            <a:extLst>
              <a:ext uri="{FF2B5EF4-FFF2-40B4-BE49-F238E27FC236}">
                <a16:creationId xmlns:a16="http://schemas.microsoft.com/office/drawing/2014/main" id="{3DA817B0-0EA8-FA49-8E20-F3030E485016}"/>
              </a:ext>
            </a:extLst>
          </p:cNvPr>
          <p:cNvSpPr txBox="1"/>
          <p:nvPr/>
        </p:nvSpPr>
        <p:spPr>
          <a:xfrm>
            <a:off x="2736056" y="3075057"/>
            <a:ext cx="6100762" cy="707886"/>
          </a:xfrm>
          <a:prstGeom prst="rect">
            <a:avLst/>
          </a:prstGeom>
          <a:noFill/>
        </p:spPr>
        <p:txBody>
          <a:bodyPr wrap="square">
            <a:spAutoFit/>
          </a:bodyPr>
          <a:lstStyle/>
          <a:p>
            <a:pPr algn="ctr"/>
            <a:r>
              <a:rPr lang="en-GB" sz="4000">
                <a:ea typeface="+mn-lt"/>
                <a:cs typeface="+mn-lt"/>
              </a:rPr>
              <a:t>Discuss i</a:t>
            </a:r>
            <a:r>
              <a:rPr lang="en-GB" sz="4000">
                <a:solidFill>
                  <a:schemeClr val="tx1"/>
                </a:solidFill>
                <a:ea typeface="+mn-lt"/>
                <a:cs typeface="+mn-lt"/>
              </a:rPr>
              <a:t>deas as a group?</a:t>
            </a:r>
            <a:endParaRPr lang="en-US" sz="4000"/>
          </a:p>
        </p:txBody>
      </p:sp>
    </p:spTree>
    <p:extLst>
      <p:ext uri="{BB962C8B-B14F-4D97-AF65-F5344CB8AC3E}">
        <p14:creationId xmlns:p14="http://schemas.microsoft.com/office/powerpoint/2010/main" val="7150581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F8012FA6-0562-4F52-9716-BA3F23914593}"/>
              </a:ext>
            </a:extLst>
          </p:cNvPr>
          <p:cNvSpPr txBox="1">
            <a:spLocks/>
          </p:cNvSpPr>
          <p:nvPr/>
        </p:nvSpPr>
        <p:spPr>
          <a:xfrm>
            <a:off x="649245" y="1295079"/>
            <a:ext cx="10873790"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Feb 19th – RECIPE: EXPLORE CREATE</a:t>
            </a:r>
          </a:p>
          <a:p>
            <a:endParaRPr lang="en-GB">
              <a:cs typeface="Calibri"/>
            </a:endParaRPr>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Anna Stevenson</a:t>
            </a:r>
            <a:endParaRPr lang="en-GB">
              <a:cs typeface="Calibri"/>
            </a:endParaRPr>
          </a:p>
        </p:txBody>
      </p:sp>
    </p:spTree>
    <p:extLst>
      <p:ext uri="{BB962C8B-B14F-4D97-AF65-F5344CB8AC3E}">
        <p14:creationId xmlns:p14="http://schemas.microsoft.com/office/powerpoint/2010/main" val="14011171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289038" y="621135"/>
            <a:ext cx="4881255"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Questioning through teaching</a:t>
            </a:r>
          </a:p>
          <a:p>
            <a:endParaRPr lang="en-GB" sz="2400">
              <a:cs typeface="Calibri"/>
            </a:endParaRPr>
          </a:p>
          <a:p>
            <a:pPr marL="342900" indent="-342900">
              <a:buFont typeface="Arial"/>
              <a:buChar char="•"/>
            </a:pPr>
            <a:r>
              <a:rPr lang="en-GB" sz="3200">
                <a:cs typeface="Calibri"/>
              </a:rPr>
              <a:t>Constructivist learning</a:t>
            </a:r>
          </a:p>
          <a:p>
            <a:pPr marL="342900" indent="-342900">
              <a:buFont typeface="Arial"/>
              <a:buChar char="•"/>
            </a:pPr>
            <a:endParaRPr lang="en-US" sz="1200">
              <a:cs typeface="Calibri"/>
            </a:endParaRPr>
          </a:p>
          <a:p>
            <a:pPr marL="342900" indent="-342900">
              <a:buFont typeface="Arial"/>
              <a:buChar char="•"/>
            </a:pPr>
            <a:r>
              <a:rPr lang="en-GB" sz="3200">
                <a:ea typeface="+mn-lt"/>
                <a:cs typeface="+mn-lt"/>
              </a:rPr>
              <a:t>Inquiry learning</a:t>
            </a:r>
            <a:endParaRPr lang="en-GB" sz="3200">
              <a:solidFill>
                <a:srgbClr val="7030A0"/>
              </a:solidFill>
              <a:cs typeface="Calibri"/>
            </a:endParaRPr>
          </a:p>
          <a:p>
            <a:pPr marL="342900" indent="-342900">
              <a:buFont typeface="Arial"/>
              <a:buChar char="•"/>
            </a:pPr>
            <a:endParaRPr lang="en-GB" sz="1200">
              <a:solidFill>
                <a:srgbClr val="7030A0"/>
              </a:solidFill>
              <a:cs typeface="Calibri"/>
            </a:endParaRPr>
          </a:p>
          <a:p>
            <a:pPr marL="342900" indent="-342900">
              <a:buFont typeface="Arial"/>
              <a:buChar char="•"/>
            </a:pPr>
            <a:r>
              <a:rPr lang="en-GB" sz="3200">
                <a:solidFill>
                  <a:srgbClr val="7030A0"/>
                </a:solidFill>
                <a:cs typeface="Calibri"/>
              </a:rPr>
              <a:t>Discovery learning</a:t>
            </a:r>
            <a:endParaRPr lang="en-US" sz="3200">
              <a:solidFill>
                <a:srgbClr val="7030A0"/>
              </a:solidFill>
              <a:cs typeface="Calibri"/>
            </a:endParaRPr>
          </a:p>
          <a:p>
            <a:pPr marL="342900" indent="-342900">
              <a:buFont typeface="Arial"/>
              <a:buChar char="•"/>
            </a:pPr>
            <a:endParaRPr lang="en-GB" sz="1200">
              <a:solidFill>
                <a:srgbClr val="7030A0"/>
              </a:solidFill>
              <a:cs typeface="Calibri"/>
            </a:endParaRPr>
          </a:p>
          <a:p>
            <a:pPr marL="342900" indent="-342900">
              <a:buFont typeface="Arial"/>
              <a:buChar char="•"/>
            </a:pPr>
            <a:r>
              <a:rPr lang="en-GB" sz="3200">
                <a:solidFill>
                  <a:srgbClr val="7030A0"/>
                </a:solidFill>
                <a:cs typeface="Calibri"/>
              </a:rPr>
              <a:t>Blooms taxonomy</a:t>
            </a:r>
          </a:p>
          <a:p>
            <a:pPr marL="342900" indent="-342900">
              <a:buFont typeface="Arial"/>
              <a:buChar char="•"/>
            </a:pPr>
            <a:endParaRPr lang="en-GB" sz="2400">
              <a:cs typeface="Calibri"/>
            </a:endParaRPr>
          </a:p>
        </p:txBody>
      </p:sp>
      <p:graphicFrame>
        <p:nvGraphicFramePr>
          <p:cNvPr id="8" name="TextBox 3">
            <a:extLst>
              <a:ext uri="{FF2B5EF4-FFF2-40B4-BE49-F238E27FC236}">
                <a16:creationId xmlns:a16="http://schemas.microsoft.com/office/drawing/2014/main" id="{AED3614D-EC71-FD4B-AD8D-9EA3B84F0EBB}"/>
              </a:ext>
            </a:extLst>
          </p:cNvPr>
          <p:cNvGraphicFramePr/>
          <p:nvPr>
            <p:extLst>
              <p:ext uri="{D42A27DB-BD31-4B8C-83A1-F6EECF244321}">
                <p14:modId xmlns:p14="http://schemas.microsoft.com/office/powerpoint/2010/main" val="3608410529"/>
              </p:ext>
            </p:extLst>
          </p:nvPr>
        </p:nvGraphicFramePr>
        <p:xfrm>
          <a:off x="7958138" y="459438"/>
          <a:ext cx="4052579" cy="5032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94BC52BB-9A67-EB4B-B005-668CE8355345}"/>
              </a:ext>
            </a:extLst>
          </p:cNvPr>
          <p:cNvSpPr txBox="1"/>
          <p:nvPr/>
        </p:nvSpPr>
        <p:spPr>
          <a:xfrm>
            <a:off x="3264694" y="3643224"/>
            <a:ext cx="6100762" cy="646331"/>
          </a:xfrm>
          <a:prstGeom prst="rect">
            <a:avLst/>
          </a:prstGeom>
          <a:noFill/>
        </p:spPr>
        <p:txBody>
          <a:bodyPr wrap="square">
            <a:spAutoFit/>
          </a:bodyPr>
          <a:lstStyle/>
          <a:p>
            <a:endParaRPr lang="en-US" sz="1800">
              <a:cs typeface="Calibri"/>
            </a:endParaRPr>
          </a:p>
          <a:p>
            <a:endParaRPr lang="en-GB" sz="1800" b="1">
              <a:cs typeface="Calibri"/>
            </a:endParaRPr>
          </a:p>
        </p:txBody>
      </p:sp>
      <p:sp>
        <p:nvSpPr>
          <p:cNvPr id="11" name="Rounded Rectangle 10">
            <a:extLst>
              <a:ext uri="{FF2B5EF4-FFF2-40B4-BE49-F238E27FC236}">
                <a16:creationId xmlns:a16="http://schemas.microsoft.com/office/drawing/2014/main" id="{38655EDF-8E17-9945-8439-A581068D870F}"/>
              </a:ext>
            </a:extLst>
          </p:cNvPr>
          <p:cNvSpPr/>
          <p:nvPr/>
        </p:nvSpPr>
        <p:spPr>
          <a:xfrm>
            <a:off x="5139931" y="1731091"/>
            <a:ext cx="2571750" cy="1027949"/>
          </a:xfrm>
          <a:prstGeom prst="round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Knowledge is constructed</a:t>
            </a:r>
          </a:p>
        </p:txBody>
      </p:sp>
      <p:sp>
        <p:nvSpPr>
          <p:cNvPr id="12" name="Rounded Rectangle 11">
            <a:extLst>
              <a:ext uri="{FF2B5EF4-FFF2-40B4-BE49-F238E27FC236}">
                <a16:creationId xmlns:a16="http://schemas.microsoft.com/office/drawing/2014/main" id="{37AA12AB-029B-7146-9A02-D4B0F9D61506}"/>
              </a:ext>
            </a:extLst>
          </p:cNvPr>
          <p:cNvSpPr/>
          <p:nvPr/>
        </p:nvSpPr>
        <p:spPr>
          <a:xfrm>
            <a:off x="5139930" y="2975626"/>
            <a:ext cx="2571751" cy="1027949"/>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Teacher-as-question-asker</a:t>
            </a:r>
          </a:p>
        </p:txBody>
      </p:sp>
      <p:sp>
        <p:nvSpPr>
          <p:cNvPr id="13" name="Rounded Rectangle 12">
            <a:extLst>
              <a:ext uri="{FF2B5EF4-FFF2-40B4-BE49-F238E27FC236}">
                <a16:creationId xmlns:a16="http://schemas.microsoft.com/office/drawing/2014/main" id="{686EC130-DFCC-B649-A433-AAFC83110978}"/>
              </a:ext>
            </a:extLst>
          </p:cNvPr>
          <p:cNvSpPr/>
          <p:nvPr/>
        </p:nvSpPr>
        <p:spPr>
          <a:xfrm>
            <a:off x="5139930" y="4247279"/>
            <a:ext cx="2571751" cy="1027949"/>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400"/>
              <a:t>Student-as-problem-solver</a:t>
            </a:r>
          </a:p>
        </p:txBody>
      </p:sp>
    </p:spTree>
    <p:extLst>
      <p:ext uri="{BB962C8B-B14F-4D97-AF65-F5344CB8AC3E}">
        <p14:creationId xmlns:p14="http://schemas.microsoft.com/office/powerpoint/2010/main" val="1109628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P spid="11" grpId="0" animBg="1"/>
      <p:bldP spid="12" grpId="0" animBg="1"/>
      <p:bldP spid="1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245173" y="252633"/>
            <a:ext cx="3651115" cy="584775"/>
          </a:xfrm>
          <a:prstGeom prst="rect">
            <a:avLst/>
          </a:prstGeom>
          <a:noFill/>
        </p:spPr>
        <p:txBody>
          <a:bodyPr wrap="square" rtlCol="0">
            <a:spAutoFit/>
          </a:bodyPr>
          <a:lstStyle/>
          <a:p>
            <a:r>
              <a:rPr lang="en-GB" sz="3200" b="1"/>
              <a:t>Inquiry Teaching</a:t>
            </a:r>
          </a:p>
        </p:txBody>
      </p:sp>
      <p:sp>
        <p:nvSpPr>
          <p:cNvPr id="6" name="TextBox 5">
            <a:extLst>
              <a:ext uri="{FF2B5EF4-FFF2-40B4-BE49-F238E27FC236}">
                <a16:creationId xmlns:a16="http://schemas.microsoft.com/office/drawing/2014/main" id="{D5E00286-75C6-4C3D-ABCC-8FEBA0054969}"/>
              </a:ext>
            </a:extLst>
          </p:cNvPr>
          <p:cNvSpPr txBox="1"/>
          <p:nvPr/>
        </p:nvSpPr>
        <p:spPr>
          <a:xfrm>
            <a:off x="243840" y="1013328"/>
            <a:ext cx="10386251" cy="1815882"/>
          </a:xfrm>
          <a:prstGeom prst="rect">
            <a:avLst/>
          </a:prstGeom>
          <a:noFill/>
        </p:spPr>
        <p:txBody>
          <a:bodyPr wrap="square" lIns="91440" tIns="45720" rIns="91440" bIns="45720" rtlCol="0" anchor="t">
            <a:spAutoFit/>
          </a:bodyPr>
          <a:lstStyle/>
          <a:p>
            <a:pPr marL="457200" indent="-457200">
              <a:buFont typeface="Arial"/>
              <a:buChar char="•"/>
            </a:pPr>
            <a:r>
              <a:rPr lang="en-US" sz="2800"/>
              <a:t>Inquiry teaching </a:t>
            </a:r>
            <a:r>
              <a:rPr lang="en-US" sz="2800" b="1"/>
              <a:t>s</a:t>
            </a:r>
            <a:r>
              <a:rPr lang="en-GB" sz="2800" b="1" err="1">
                <a:ea typeface="Calibri"/>
                <a:cs typeface="Calibri"/>
              </a:rPr>
              <a:t>hifts</a:t>
            </a:r>
            <a:r>
              <a:rPr lang="en-GB" sz="2800" b="1"/>
              <a:t> away from teacher-directed instruction</a:t>
            </a:r>
            <a:endParaRPr lang="en-US" sz="2800">
              <a:ea typeface="Calibri"/>
              <a:cs typeface="Calibri"/>
            </a:endParaRPr>
          </a:p>
          <a:p>
            <a:pPr marL="457200" indent="-457200">
              <a:buFont typeface="Arial"/>
              <a:buChar char="•"/>
            </a:pPr>
            <a:endParaRPr lang="en-GB" sz="2800" b="1">
              <a:ea typeface="+mn-lt"/>
              <a:cs typeface="+mn-lt"/>
            </a:endParaRPr>
          </a:p>
          <a:p>
            <a:pPr marL="457200" indent="-457200">
              <a:buFont typeface="Arial"/>
              <a:buChar char="•"/>
            </a:pPr>
            <a:r>
              <a:rPr lang="en-GB" sz="2800">
                <a:ea typeface="+mn-lt"/>
                <a:cs typeface="+mn-lt"/>
              </a:rPr>
              <a:t>Questions are used to prompt student engagement </a:t>
            </a:r>
            <a:endParaRPr lang="en-GB" sz="2800">
              <a:solidFill>
                <a:srgbClr val="808080"/>
              </a:solidFill>
              <a:ea typeface="+mn-lt"/>
              <a:cs typeface="+mn-lt"/>
            </a:endParaRPr>
          </a:p>
          <a:p>
            <a:pPr marL="457200" indent="-457200">
              <a:buFont typeface="Arial"/>
              <a:buChar char="•"/>
            </a:pPr>
            <a:endParaRPr lang="en-GB" sz="2800" b="1">
              <a:ea typeface="Calibri"/>
              <a:cs typeface="Calibri"/>
            </a:endParaRPr>
          </a:p>
        </p:txBody>
      </p:sp>
      <p:graphicFrame>
        <p:nvGraphicFramePr>
          <p:cNvPr id="11" name="TextBox 3">
            <a:extLst>
              <a:ext uri="{FF2B5EF4-FFF2-40B4-BE49-F238E27FC236}">
                <a16:creationId xmlns:a16="http://schemas.microsoft.com/office/drawing/2014/main" id="{F7E39C08-90E4-DA04-3148-FB61BD883BD2}"/>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33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216C1-9563-4541-A482-4E99E587A77E}"/>
              </a:ext>
            </a:extLst>
          </p:cNvPr>
          <p:cNvSpPr txBox="1"/>
          <p:nvPr/>
        </p:nvSpPr>
        <p:spPr>
          <a:xfrm>
            <a:off x="3831770" y="2643417"/>
            <a:ext cx="4038600" cy="523220"/>
          </a:xfrm>
          <a:prstGeom prst="rect">
            <a:avLst/>
          </a:prstGeom>
          <a:noFill/>
        </p:spPr>
        <p:txBody>
          <a:bodyPr wrap="square" rtlCol="0">
            <a:spAutoFit/>
          </a:bodyPr>
          <a:lstStyle/>
          <a:p>
            <a:pPr algn="ctr"/>
            <a:r>
              <a:rPr lang="en-GB" sz="2800" b="1"/>
              <a:t>Question-based learning </a:t>
            </a:r>
            <a:endParaRPr lang="en-GB" sz="2800"/>
          </a:p>
        </p:txBody>
      </p:sp>
      <p:sp>
        <p:nvSpPr>
          <p:cNvPr id="2" name="Oval 1">
            <a:extLst>
              <a:ext uri="{FF2B5EF4-FFF2-40B4-BE49-F238E27FC236}">
                <a16:creationId xmlns:a16="http://schemas.microsoft.com/office/drawing/2014/main" id="{B3B7A77E-5235-5740-9501-03AF3FDBD552}"/>
              </a:ext>
            </a:extLst>
          </p:cNvPr>
          <p:cNvSpPr/>
          <p:nvPr/>
        </p:nvSpPr>
        <p:spPr>
          <a:xfrm>
            <a:off x="3238499" y="2145817"/>
            <a:ext cx="5225143" cy="1520624"/>
          </a:xfrm>
          <a:prstGeom prst="ellipse">
            <a:avLst/>
          </a:prstGeom>
          <a:noFill/>
          <a:ln w="57150">
            <a:solidFill>
              <a:srgbClr val="E85C3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94157D3F-C880-D144-9C85-E581FD20978F}"/>
              </a:ext>
            </a:extLst>
          </p:cNvPr>
          <p:cNvSpPr txBox="1"/>
          <p:nvPr/>
        </p:nvSpPr>
        <p:spPr>
          <a:xfrm>
            <a:off x="297316" y="760821"/>
            <a:ext cx="10237335" cy="1384995"/>
          </a:xfrm>
          <a:prstGeom prst="rect">
            <a:avLst/>
          </a:prstGeom>
          <a:noFill/>
        </p:spPr>
        <p:txBody>
          <a:bodyPr wrap="square">
            <a:spAutoFit/>
          </a:bodyPr>
          <a:lstStyle/>
          <a:p>
            <a:r>
              <a:rPr lang="en-GB" sz="2800"/>
              <a:t>Questions are used to prompt student engagement </a:t>
            </a:r>
          </a:p>
          <a:p>
            <a:endParaRPr lang="en-GB" sz="2800" b="1"/>
          </a:p>
          <a:p>
            <a:r>
              <a:rPr lang="en-GB" sz="2800"/>
              <a:t> </a:t>
            </a:r>
            <a:endParaRPr lang="en-GB" sz="2800" b="1"/>
          </a:p>
        </p:txBody>
      </p:sp>
      <p:graphicFrame>
        <p:nvGraphicFramePr>
          <p:cNvPr id="8" name="TextBox 3">
            <a:extLst>
              <a:ext uri="{FF2B5EF4-FFF2-40B4-BE49-F238E27FC236}">
                <a16:creationId xmlns:a16="http://schemas.microsoft.com/office/drawing/2014/main" id="{2DE86562-6E1D-F84A-B5C6-6FD3207451D0}"/>
              </a:ext>
            </a:extLst>
          </p:cNvPr>
          <p:cNvGraphicFramePr/>
          <p:nvPr/>
        </p:nvGraphicFramePr>
        <p:xfrm>
          <a:off x="427689" y="4015468"/>
          <a:ext cx="10846762" cy="1264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014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Graphic spid="8"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hart, funnel chart&#10;&#10;Description automatically generated">
            <a:extLst>
              <a:ext uri="{FF2B5EF4-FFF2-40B4-BE49-F238E27FC236}">
                <a16:creationId xmlns:a16="http://schemas.microsoft.com/office/drawing/2014/main" id="{F7EB15EB-5B29-424E-9CD9-A04A9095665C}"/>
              </a:ext>
            </a:extLst>
          </p:cNvPr>
          <p:cNvPicPr>
            <a:picLocks noChangeAspect="1"/>
          </p:cNvPicPr>
          <p:nvPr/>
        </p:nvPicPr>
        <p:blipFill>
          <a:blip r:embed="rId2"/>
          <a:stretch>
            <a:fillRect/>
          </a:stretch>
        </p:blipFill>
        <p:spPr>
          <a:xfrm>
            <a:off x="1888848" y="210206"/>
            <a:ext cx="8414304" cy="5347241"/>
          </a:xfrm>
          <a:prstGeom prst="rect">
            <a:avLst/>
          </a:prstGeom>
        </p:spPr>
      </p:pic>
    </p:spTree>
    <p:extLst>
      <p:ext uri="{BB962C8B-B14F-4D97-AF65-F5344CB8AC3E}">
        <p14:creationId xmlns:p14="http://schemas.microsoft.com/office/powerpoint/2010/main" val="21212105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213E781-EC2A-624A-8A6A-96C7349F8B23}"/>
              </a:ext>
            </a:extLst>
          </p:cNvPr>
          <p:cNvSpPr/>
          <p:nvPr/>
        </p:nvSpPr>
        <p:spPr>
          <a:xfrm>
            <a:off x="545934" y="1983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Early foundation phase Scheme of work travelling on hands + feet and using apparatus</a:t>
            </a:r>
            <a:endParaRPr lang="en-US" sz="2000" b="1">
              <a:solidFill>
                <a:schemeClr val="tx1"/>
              </a:solidFill>
              <a:cs typeface="Calibri"/>
            </a:endParaRPr>
          </a:p>
        </p:txBody>
      </p:sp>
      <p:sp>
        <p:nvSpPr>
          <p:cNvPr id="4" name="Rounded Rectangle 3">
            <a:extLst>
              <a:ext uri="{FF2B5EF4-FFF2-40B4-BE49-F238E27FC236}">
                <a16:creationId xmlns:a16="http://schemas.microsoft.com/office/drawing/2014/main" id="{9EB86908-4CA2-3147-AD4F-5FCFEC2194B7}"/>
              </a:ext>
            </a:extLst>
          </p:cNvPr>
          <p:cNvSpPr/>
          <p:nvPr/>
        </p:nvSpPr>
        <p:spPr>
          <a:xfrm>
            <a:off x="554812" y="2901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5" name="Rounded Rectangle 4">
            <a:extLst>
              <a:ext uri="{FF2B5EF4-FFF2-40B4-BE49-F238E27FC236}">
                <a16:creationId xmlns:a16="http://schemas.microsoft.com/office/drawing/2014/main" id="{86DCCA3A-5626-D843-947F-7FDDDF83915C}"/>
              </a:ext>
            </a:extLst>
          </p:cNvPr>
          <p:cNvSpPr/>
          <p:nvPr/>
        </p:nvSpPr>
        <p:spPr>
          <a:xfrm>
            <a:off x="554812" y="3790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3/4 Scheme of yoga, mindfulness stillness &amp; balance </a:t>
            </a:r>
            <a:endParaRPr lang="en-US" sz="2000" b="1">
              <a:solidFill>
                <a:schemeClr val="tx1"/>
              </a:solidFill>
              <a:cs typeface="Calibri"/>
            </a:endParaRPr>
          </a:p>
        </p:txBody>
      </p:sp>
      <p:sp>
        <p:nvSpPr>
          <p:cNvPr id="6" name="Rounded Rectangle 5">
            <a:extLst>
              <a:ext uri="{FF2B5EF4-FFF2-40B4-BE49-F238E27FC236}">
                <a16:creationId xmlns:a16="http://schemas.microsoft.com/office/drawing/2014/main" id="{C9C728EF-80A9-494D-BD5B-70FED2F75C28}"/>
              </a:ext>
            </a:extLst>
          </p:cNvPr>
          <p:cNvSpPr/>
          <p:nvPr/>
        </p:nvSpPr>
        <p:spPr>
          <a:xfrm>
            <a:off x="563690" y="4693190"/>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5/6 Scheme of work looking at the flow between stillness &amp; travelling</a:t>
            </a:r>
            <a:endParaRPr lang="en-US" sz="2000" b="1">
              <a:solidFill>
                <a:schemeClr val="tx1"/>
              </a:solidFill>
              <a:cs typeface="Calibri"/>
            </a:endParaRPr>
          </a:p>
        </p:txBody>
      </p:sp>
      <p:sp>
        <p:nvSpPr>
          <p:cNvPr id="7" name="Rounded Rectangle 6">
            <a:extLst>
              <a:ext uri="{FF2B5EF4-FFF2-40B4-BE49-F238E27FC236}">
                <a16:creationId xmlns:a16="http://schemas.microsoft.com/office/drawing/2014/main" id="{01E86BFC-5C39-F74C-BFCF-E99CC9E7010B}"/>
              </a:ext>
            </a:extLst>
          </p:cNvPr>
          <p:cNvSpPr/>
          <p:nvPr/>
        </p:nvSpPr>
        <p:spPr>
          <a:xfrm>
            <a:off x="5917791" y="1983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Weight on hands when travelling </a:t>
            </a:r>
            <a:endParaRPr lang="en-US" sz="2000">
              <a:solidFill>
                <a:schemeClr val="tx1"/>
              </a:solidFill>
              <a:ea typeface="+mn-lt"/>
              <a:cs typeface="+mn-lt"/>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5930081" y="2901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a:solidFill>
                  <a:schemeClr val="tx1"/>
                </a:solidFill>
                <a:ea typeface="+mn-lt"/>
                <a:cs typeface="+mn-lt"/>
              </a:rPr>
              <a:t>Lesson Focus: Turning  </a:t>
            </a:r>
            <a:endParaRPr lang="en-US" sz="2000">
              <a:solidFill>
                <a:schemeClr val="tx1"/>
              </a:solidFill>
              <a:ea typeface="+mn-lt"/>
              <a:cs typeface="+mn-lt"/>
            </a:endParaRPr>
          </a:p>
        </p:txBody>
      </p:sp>
      <p:sp>
        <p:nvSpPr>
          <p:cNvPr id="9" name="Rounded Rectangle 8">
            <a:extLst>
              <a:ext uri="{FF2B5EF4-FFF2-40B4-BE49-F238E27FC236}">
                <a16:creationId xmlns:a16="http://schemas.microsoft.com/office/drawing/2014/main" id="{DB7FED6B-C44D-FC4A-AA23-D4564B903430}"/>
              </a:ext>
            </a:extLst>
          </p:cNvPr>
          <p:cNvSpPr/>
          <p:nvPr/>
        </p:nvSpPr>
        <p:spPr>
          <a:xfrm>
            <a:off x="5923936" y="3790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 Lesson Focus: Transitions between balances (point &amp; patch) </a:t>
            </a:r>
          </a:p>
        </p:txBody>
      </p:sp>
      <p:sp>
        <p:nvSpPr>
          <p:cNvPr id="10" name="Rounded Rectangle 9">
            <a:extLst>
              <a:ext uri="{FF2B5EF4-FFF2-40B4-BE49-F238E27FC236}">
                <a16:creationId xmlns:a16="http://schemas.microsoft.com/office/drawing/2014/main" id="{05BBECCA-B246-0B44-8CE7-760F6CC9B71F}"/>
              </a:ext>
            </a:extLst>
          </p:cNvPr>
          <p:cNvSpPr/>
          <p:nvPr/>
        </p:nvSpPr>
        <p:spPr>
          <a:xfrm>
            <a:off x="5930081" y="4693190"/>
            <a:ext cx="5519652"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Flow between travel &amp; stillness </a:t>
            </a:r>
            <a:endParaRPr lang="en-GB" sz="2000">
              <a:solidFill>
                <a:schemeClr val="tx1"/>
              </a:solidFill>
              <a:ea typeface="+mn-lt"/>
              <a:cs typeface="+mn-lt"/>
            </a:endParaRPr>
          </a:p>
        </p:txBody>
      </p:sp>
      <p:sp>
        <p:nvSpPr>
          <p:cNvPr id="11" name="TextBox 10">
            <a:extLst>
              <a:ext uri="{FF2B5EF4-FFF2-40B4-BE49-F238E27FC236}">
                <a16:creationId xmlns:a16="http://schemas.microsoft.com/office/drawing/2014/main" id="{9671D2B8-3761-1F45-95AB-D2D2B8CEC071}"/>
              </a:ext>
            </a:extLst>
          </p:cNvPr>
          <p:cNvSpPr txBox="1"/>
          <p:nvPr/>
        </p:nvSpPr>
        <p:spPr>
          <a:xfrm>
            <a:off x="466165" y="323921"/>
            <a:ext cx="1125966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a:cs typeface="Arial"/>
              </a:rPr>
              <a:t>Plan &amp; Deliver your </a:t>
            </a:r>
            <a:r>
              <a:rPr lang="en-US" sz="2800" b="1" i="1" u="sng">
                <a:cs typeface="Arial"/>
              </a:rPr>
              <a:t>EXPLORE</a:t>
            </a:r>
            <a:r>
              <a:rPr lang="en-US" sz="2800" b="1" i="1">
                <a:cs typeface="Arial"/>
              </a:rPr>
              <a:t> </a:t>
            </a:r>
            <a:r>
              <a:rPr lang="en-US" sz="2800" i="1">
                <a:cs typeface="Arial"/>
              </a:rPr>
              <a:t>portion of the lesson for one of these examples</a:t>
            </a:r>
          </a:p>
          <a:p>
            <a:endParaRPr lang="en-US" sz="1200" i="1">
              <a:cs typeface="Arial"/>
            </a:endParaRPr>
          </a:p>
          <a:p>
            <a:r>
              <a:rPr lang="en-US" sz="2800" i="1">
                <a:cs typeface="Arial"/>
              </a:rPr>
              <a:t>-</a:t>
            </a:r>
            <a:r>
              <a:rPr lang="en-GB" sz="2800" b="1" i="1">
                <a:cs typeface="Calibri"/>
              </a:rPr>
              <a:t> </a:t>
            </a:r>
            <a:r>
              <a:rPr lang="en-GB" sz="2800" b="1">
                <a:cs typeface="Calibri"/>
              </a:rPr>
              <a:t>Think about your </a:t>
            </a:r>
            <a:r>
              <a:rPr lang="en-GB" sz="2800" b="1">
                <a:highlight>
                  <a:srgbClr val="FFFF00"/>
                </a:highlight>
                <a:cs typeface="Calibri"/>
              </a:rPr>
              <a:t>questions, </a:t>
            </a:r>
            <a:r>
              <a:rPr lang="en-GB" sz="2800" b="1">
                <a:highlight>
                  <a:srgbClr val="FFFF00"/>
                </a:highlight>
              </a:rPr>
              <a:t>subtasks, activities, carousels</a:t>
            </a:r>
            <a:endParaRPr lang="en-GB" sz="2800" b="1">
              <a:cs typeface="Calibri"/>
            </a:endParaRPr>
          </a:p>
          <a:p>
            <a:endParaRPr lang="en-US" sz="2800">
              <a:cs typeface="Calibri" panose="020F0502020204030204"/>
            </a:endParaRPr>
          </a:p>
        </p:txBody>
      </p:sp>
    </p:spTree>
    <p:extLst>
      <p:ext uri="{BB962C8B-B14F-4D97-AF65-F5344CB8AC3E}">
        <p14:creationId xmlns:p14="http://schemas.microsoft.com/office/powerpoint/2010/main" val="31851670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Create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41171359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628899" cy="4258750"/>
          </a:xfrm>
        </p:spPr>
        <p:txBody>
          <a:bodyPr vert="horz" lIns="91440" tIns="45720" rIns="91440" bIns="45720" rtlCol="0" anchor="t">
            <a:normAutofit fontScale="55000" lnSpcReduction="20000"/>
          </a:bodyPr>
          <a:lstStyle/>
          <a:p>
            <a:pPr marL="0" indent="0">
              <a:buNone/>
            </a:pPr>
            <a:r>
              <a:rPr lang="en-GB" sz="4400" b="1" u="sng"/>
              <a:t>RECIPE</a:t>
            </a:r>
          </a:p>
          <a:p>
            <a:r>
              <a:rPr lang="en-GB"/>
              <a:t>RECAP: Know what came before (lesson/ year); Warm up</a:t>
            </a:r>
            <a:endParaRPr lang="en-GB">
              <a:cs typeface="Calibri"/>
            </a:endParaRPr>
          </a:p>
          <a:p>
            <a:endParaRPr lang="en-GB"/>
          </a:p>
          <a:p>
            <a:r>
              <a:rPr lang="en-GB"/>
              <a:t>EXPLORE: Biggest chunk of lesson; exploration of theme/ task; not left alone – questions, subtasks, activities, carousels, BSER</a:t>
            </a:r>
            <a:endParaRPr lang="en-GB">
              <a:cs typeface="Calibri"/>
            </a:endParaRPr>
          </a:p>
          <a:p>
            <a:endParaRPr lang="en-GB"/>
          </a:p>
          <a:p>
            <a:r>
              <a:rPr lang="en-GB"/>
              <a:t>CREATE: Something they create from what they explore – can be a sequence, routine etc </a:t>
            </a:r>
            <a:endParaRPr lang="en-GB">
              <a:cs typeface="Calibri"/>
            </a:endParaRPr>
          </a:p>
          <a:p>
            <a:endParaRPr lang="en-GB"/>
          </a:p>
          <a:p>
            <a:r>
              <a:rPr lang="en-GB"/>
              <a:t>INTERVENE: Created outcome needs more exploration – can be on quality of movement – exploring flow, fluency, synchronisation, symmetry, quality of BSER.</a:t>
            </a:r>
            <a:endParaRPr lang="en-GB">
              <a:cs typeface="Calibri"/>
            </a:endParaRPr>
          </a:p>
          <a:p>
            <a:endParaRPr lang="en-GB"/>
          </a:p>
          <a:p>
            <a:r>
              <a:rPr lang="en-GB"/>
              <a:t>PERFORM: Important for these activities; Self, friends, teacher, all</a:t>
            </a:r>
            <a:endParaRPr lang="en-GB">
              <a:cs typeface="Calibri"/>
            </a:endParaRPr>
          </a:p>
          <a:p>
            <a:endParaRPr lang="en-GB"/>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4108140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614728-86C2-4380-938F-511B3379EBDE}"/>
              </a:ext>
            </a:extLst>
          </p:cNvPr>
          <p:cNvSpPr txBox="1"/>
          <p:nvPr/>
        </p:nvSpPr>
        <p:spPr>
          <a:xfrm>
            <a:off x="3786910" y="2108046"/>
            <a:ext cx="4200094" cy="1446550"/>
          </a:xfrm>
          <a:prstGeom prst="rect">
            <a:avLst/>
          </a:prstGeom>
          <a:noFill/>
        </p:spPr>
        <p:txBody>
          <a:bodyPr wrap="square" rtlCol="0">
            <a:spAutoFit/>
          </a:bodyPr>
          <a:lstStyle/>
          <a:p>
            <a:r>
              <a:rPr lang="en-GB" sz="8800" b="1">
                <a:ln w="12700">
                  <a:solidFill>
                    <a:schemeClr val="accent5"/>
                  </a:solidFill>
                  <a:prstDash val="solid"/>
                </a:ln>
                <a:pattFill prst="ltDnDiag">
                  <a:fgClr>
                    <a:schemeClr val="accent5">
                      <a:lumMod val="60000"/>
                      <a:lumOff val="40000"/>
                    </a:schemeClr>
                  </a:fgClr>
                  <a:bgClr>
                    <a:schemeClr val="bg1"/>
                  </a:bgClr>
                </a:pattFill>
              </a:rPr>
              <a:t>STIMULI</a:t>
            </a:r>
          </a:p>
        </p:txBody>
      </p:sp>
      <p:sp>
        <p:nvSpPr>
          <p:cNvPr id="5" name="TextBox 4">
            <a:extLst>
              <a:ext uri="{FF2B5EF4-FFF2-40B4-BE49-F238E27FC236}">
                <a16:creationId xmlns:a16="http://schemas.microsoft.com/office/drawing/2014/main" id="{BD834519-AD1D-40B8-86BB-BBC38C2B9C25}"/>
              </a:ext>
            </a:extLst>
          </p:cNvPr>
          <p:cNvSpPr txBox="1"/>
          <p:nvPr/>
        </p:nvSpPr>
        <p:spPr>
          <a:xfrm>
            <a:off x="705970" y="622367"/>
            <a:ext cx="2119374" cy="584775"/>
          </a:xfrm>
          <a:prstGeom prst="rect">
            <a:avLst/>
          </a:prstGeom>
          <a:noFill/>
        </p:spPr>
        <p:txBody>
          <a:bodyPr wrap="square" rtlCol="0">
            <a:spAutoFit/>
          </a:bodyPr>
          <a:lstStyle/>
          <a:p>
            <a:r>
              <a:rPr lang="en-US" sz="3200" b="1"/>
              <a:t>Auditory</a:t>
            </a:r>
          </a:p>
        </p:txBody>
      </p:sp>
      <p:pic>
        <p:nvPicPr>
          <p:cNvPr id="6" name="Graphic 5" descr="Music">
            <a:hlinkClick r:id="rId2"/>
            <a:extLst>
              <a:ext uri="{FF2B5EF4-FFF2-40B4-BE49-F238E27FC236}">
                <a16:creationId xmlns:a16="http://schemas.microsoft.com/office/drawing/2014/main" id="{B2C75DAF-9483-4655-AE3C-E185D74112F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5970" y="1204691"/>
            <a:ext cx="914400" cy="914400"/>
          </a:xfrm>
          <a:prstGeom prst="rect">
            <a:avLst/>
          </a:prstGeom>
        </p:spPr>
      </p:pic>
      <p:sp>
        <p:nvSpPr>
          <p:cNvPr id="7" name="TextBox 6">
            <a:extLst>
              <a:ext uri="{FF2B5EF4-FFF2-40B4-BE49-F238E27FC236}">
                <a16:creationId xmlns:a16="http://schemas.microsoft.com/office/drawing/2014/main" id="{F59AB89C-378E-43C6-BA8B-1C266C1EEFE1}"/>
              </a:ext>
            </a:extLst>
          </p:cNvPr>
          <p:cNvSpPr txBox="1"/>
          <p:nvPr/>
        </p:nvSpPr>
        <p:spPr>
          <a:xfrm>
            <a:off x="829021" y="3911660"/>
            <a:ext cx="2119374" cy="584775"/>
          </a:xfrm>
          <a:prstGeom prst="rect">
            <a:avLst/>
          </a:prstGeom>
          <a:noFill/>
        </p:spPr>
        <p:txBody>
          <a:bodyPr wrap="square" rtlCol="0">
            <a:spAutoFit/>
          </a:bodyPr>
          <a:lstStyle/>
          <a:p>
            <a:r>
              <a:rPr lang="en-US" sz="3200" b="1"/>
              <a:t>Visual</a:t>
            </a:r>
          </a:p>
        </p:txBody>
      </p:sp>
      <p:pic>
        <p:nvPicPr>
          <p:cNvPr id="8" name="Graphic 7" descr="Easel">
            <a:extLst>
              <a:ext uri="{FF2B5EF4-FFF2-40B4-BE49-F238E27FC236}">
                <a16:creationId xmlns:a16="http://schemas.microsoft.com/office/drawing/2014/main" id="{BE8272C2-9521-4B8E-8B87-3F4F3EDFA9C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10418" y="4541516"/>
            <a:ext cx="914400" cy="914400"/>
          </a:xfrm>
          <a:prstGeom prst="rect">
            <a:avLst/>
          </a:prstGeom>
        </p:spPr>
      </p:pic>
      <p:pic>
        <p:nvPicPr>
          <p:cNvPr id="9" name="Graphic 8" descr="Video camera">
            <a:extLst>
              <a:ext uri="{FF2B5EF4-FFF2-40B4-BE49-F238E27FC236}">
                <a16:creationId xmlns:a16="http://schemas.microsoft.com/office/drawing/2014/main" id="{A70EB155-AE5A-4B02-B7BD-8CCD3A16423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89068" y="4791273"/>
            <a:ext cx="914400" cy="914400"/>
          </a:xfrm>
          <a:prstGeom prst="rect">
            <a:avLst/>
          </a:prstGeom>
        </p:spPr>
      </p:pic>
      <p:sp>
        <p:nvSpPr>
          <p:cNvPr id="10" name="TextBox 9">
            <a:extLst>
              <a:ext uri="{FF2B5EF4-FFF2-40B4-BE49-F238E27FC236}">
                <a16:creationId xmlns:a16="http://schemas.microsoft.com/office/drawing/2014/main" id="{2A55E8E4-8CBA-4517-B30A-824AB0ADA895}"/>
              </a:ext>
            </a:extLst>
          </p:cNvPr>
          <p:cNvSpPr txBox="1"/>
          <p:nvPr/>
        </p:nvSpPr>
        <p:spPr>
          <a:xfrm>
            <a:off x="5625442" y="4743568"/>
            <a:ext cx="2119374" cy="584775"/>
          </a:xfrm>
          <a:prstGeom prst="rect">
            <a:avLst/>
          </a:prstGeom>
          <a:noFill/>
        </p:spPr>
        <p:txBody>
          <a:bodyPr wrap="square" rtlCol="0">
            <a:spAutoFit/>
          </a:bodyPr>
          <a:lstStyle/>
          <a:p>
            <a:r>
              <a:rPr lang="en-US" sz="3200" b="1"/>
              <a:t>Tactile</a:t>
            </a:r>
          </a:p>
        </p:txBody>
      </p:sp>
      <p:sp>
        <p:nvSpPr>
          <p:cNvPr id="11" name="TextBox 10">
            <a:extLst>
              <a:ext uri="{FF2B5EF4-FFF2-40B4-BE49-F238E27FC236}">
                <a16:creationId xmlns:a16="http://schemas.microsoft.com/office/drawing/2014/main" id="{E7F60D26-08A7-41C6-85FB-6F9063E85FB1}"/>
              </a:ext>
            </a:extLst>
          </p:cNvPr>
          <p:cNvSpPr txBox="1"/>
          <p:nvPr/>
        </p:nvSpPr>
        <p:spPr>
          <a:xfrm>
            <a:off x="4337843" y="268391"/>
            <a:ext cx="3235987" cy="1077218"/>
          </a:xfrm>
          <a:prstGeom prst="rect">
            <a:avLst/>
          </a:prstGeom>
          <a:noFill/>
        </p:spPr>
        <p:txBody>
          <a:bodyPr wrap="square" rtlCol="0">
            <a:spAutoFit/>
          </a:bodyPr>
          <a:lstStyle/>
          <a:p>
            <a:r>
              <a:rPr lang="en-US" sz="3200" b="1"/>
              <a:t>Ideational/ Theme based</a:t>
            </a:r>
          </a:p>
        </p:txBody>
      </p:sp>
      <p:sp>
        <p:nvSpPr>
          <p:cNvPr id="12" name="TextBox 11">
            <a:extLst>
              <a:ext uri="{FF2B5EF4-FFF2-40B4-BE49-F238E27FC236}">
                <a16:creationId xmlns:a16="http://schemas.microsoft.com/office/drawing/2014/main" id="{226DC220-68F6-47C9-B695-214DEF5DB0E6}"/>
              </a:ext>
            </a:extLst>
          </p:cNvPr>
          <p:cNvSpPr txBox="1"/>
          <p:nvPr/>
        </p:nvSpPr>
        <p:spPr>
          <a:xfrm>
            <a:off x="9223663" y="4004517"/>
            <a:ext cx="2444875" cy="1569660"/>
          </a:xfrm>
          <a:prstGeom prst="rect">
            <a:avLst/>
          </a:prstGeom>
          <a:noFill/>
        </p:spPr>
        <p:txBody>
          <a:bodyPr wrap="square" rtlCol="0">
            <a:spAutoFit/>
          </a:bodyPr>
          <a:lstStyle/>
          <a:p>
            <a:r>
              <a:rPr lang="en-US" sz="3200" b="1" err="1"/>
              <a:t>Kinaesthetic</a:t>
            </a:r>
            <a:r>
              <a:rPr lang="en-US" sz="3200" b="1"/>
              <a:t>/ Movement based</a:t>
            </a:r>
          </a:p>
        </p:txBody>
      </p:sp>
      <p:sp>
        <p:nvSpPr>
          <p:cNvPr id="13" name="Rectangle 12">
            <a:extLst>
              <a:ext uri="{FF2B5EF4-FFF2-40B4-BE49-F238E27FC236}">
                <a16:creationId xmlns:a16="http://schemas.microsoft.com/office/drawing/2014/main" id="{C0272EFB-026F-4BB4-815E-E745717BCBF1}"/>
              </a:ext>
            </a:extLst>
          </p:cNvPr>
          <p:cNvSpPr/>
          <p:nvPr/>
        </p:nvSpPr>
        <p:spPr>
          <a:xfrm>
            <a:off x="1649281" y="1568568"/>
            <a:ext cx="914400" cy="830997"/>
          </a:xfrm>
          <a:prstGeom prst="rect">
            <a:avLst/>
          </a:prstGeom>
        </p:spPr>
        <p:txBody>
          <a:bodyPr wrap="square">
            <a:spAutoFit/>
          </a:bodyPr>
          <a:lstStyle/>
          <a:p>
            <a:r>
              <a:rPr lang="en-GB" sz="4800">
                <a:latin typeface="Helvetica" pitchFamily="2" charset="0"/>
              </a:rPr>
              <a:t>🎶</a:t>
            </a:r>
            <a:endParaRPr lang="en-GB" sz="4800">
              <a:effectLst/>
              <a:latin typeface="Helvetica" pitchFamily="2" charset="0"/>
            </a:endParaRPr>
          </a:p>
        </p:txBody>
      </p:sp>
      <p:sp>
        <p:nvSpPr>
          <p:cNvPr id="14" name="Rectangle 13">
            <a:extLst>
              <a:ext uri="{FF2B5EF4-FFF2-40B4-BE49-F238E27FC236}">
                <a16:creationId xmlns:a16="http://schemas.microsoft.com/office/drawing/2014/main" id="{E02D461D-CC1D-4E06-AAA3-65133ED14393}"/>
              </a:ext>
            </a:extLst>
          </p:cNvPr>
          <p:cNvSpPr/>
          <p:nvPr/>
        </p:nvSpPr>
        <p:spPr>
          <a:xfrm>
            <a:off x="2373996" y="1109354"/>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5" name="Rectangle 14">
            <a:extLst>
              <a:ext uri="{FF2B5EF4-FFF2-40B4-BE49-F238E27FC236}">
                <a16:creationId xmlns:a16="http://schemas.microsoft.com/office/drawing/2014/main" id="{DD15BADC-37F8-4959-8915-B5F3061922C3}"/>
              </a:ext>
            </a:extLst>
          </p:cNvPr>
          <p:cNvSpPr/>
          <p:nvPr/>
        </p:nvSpPr>
        <p:spPr>
          <a:xfrm>
            <a:off x="151012" y="177565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6" name="Rectangle 15">
            <a:extLst>
              <a:ext uri="{FF2B5EF4-FFF2-40B4-BE49-F238E27FC236}">
                <a16:creationId xmlns:a16="http://schemas.microsoft.com/office/drawing/2014/main" id="{7BDC43E0-EA53-4422-9C4F-B290662A9FF0}"/>
              </a:ext>
            </a:extLst>
          </p:cNvPr>
          <p:cNvSpPr/>
          <p:nvPr/>
        </p:nvSpPr>
        <p:spPr>
          <a:xfrm>
            <a:off x="2445976" y="253058"/>
            <a:ext cx="7168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17" name="Rectangle 16">
            <a:extLst>
              <a:ext uri="{FF2B5EF4-FFF2-40B4-BE49-F238E27FC236}">
                <a16:creationId xmlns:a16="http://schemas.microsoft.com/office/drawing/2014/main" id="{BD6950D6-E022-4A20-8E25-D76C878188D9}"/>
              </a:ext>
            </a:extLst>
          </p:cNvPr>
          <p:cNvSpPr/>
          <p:nvPr/>
        </p:nvSpPr>
        <p:spPr>
          <a:xfrm>
            <a:off x="10473364" y="5034945"/>
            <a:ext cx="1210588" cy="1323439"/>
          </a:xfrm>
          <a:prstGeom prst="rect">
            <a:avLst/>
          </a:prstGeom>
        </p:spPr>
        <p:txBody>
          <a:bodyPr wrap="none">
            <a:spAutoFit/>
          </a:bodyPr>
          <a:lstStyle/>
          <a:p>
            <a:r>
              <a:rPr lang="en-GB" sz="8000">
                <a:latin typeface="Helvetica" pitchFamily="2" charset="0"/>
              </a:rPr>
              <a:t>🕺</a:t>
            </a:r>
            <a:endParaRPr lang="en-GB" sz="8000">
              <a:effectLst/>
              <a:latin typeface="Helvetica" pitchFamily="2" charset="0"/>
            </a:endParaRPr>
          </a:p>
        </p:txBody>
      </p:sp>
      <p:sp>
        <p:nvSpPr>
          <p:cNvPr id="18" name="Rectangle 17">
            <a:extLst>
              <a:ext uri="{FF2B5EF4-FFF2-40B4-BE49-F238E27FC236}">
                <a16:creationId xmlns:a16="http://schemas.microsoft.com/office/drawing/2014/main" id="{3FD2F112-43DB-492D-A5F1-0B1BAD021701}"/>
              </a:ext>
            </a:extLst>
          </p:cNvPr>
          <p:cNvSpPr/>
          <p:nvPr/>
        </p:nvSpPr>
        <p:spPr>
          <a:xfrm rot="21159657">
            <a:off x="5358890" y="5356949"/>
            <a:ext cx="2031325" cy="1200329"/>
          </a:xfrm>
          <a:prstGeom prst="rect">
            <a:avLst/>
          </a:prstGeom>
        </p:spPr>
        <p:txBody>
          <a:bodyPr wrap="none">
            <a:spAutoFit/>
          </a:bodyPr>
          <a:lstStyle/>
          <a:p>
            <a:r>
              <a:rPr lang="en-GB" sz="7200">
                <a:latin typeface="Helvetica" pitchFamily="2" charset="0"/>
              </a:rPr>
              <a:t>✋🤚</a:t>
            </a:r>
            <a:endParaRPr lang="en-GB" sz="7200">
              <a:effectLst/>
              <a:latin typeface="Helvetica" pitchFamily="2" charset="0"/>
            </a:endParaRPr>
          </a:p>
        </p:txBody>
      </p:sp>
      <p:sp>
        <p:nvSpPr>
          <p:cNvPr id="19" name="Rectangle 18">
            <a:extLst>
              <a:ext uri="{FF2B5EF4-FFF2-40B4-BE49-F238E27FC236}">
                <a16:creationId xmlns:a16="http://schemas.microsoft.com/office/drawing/2014/main" id="{66CDAD55-BE4B-4446-92FC-58D0D23B15E7}"/>
              </a:ext>
            </a:extLst>
          </p:cNvPr>
          <p:cNvSpPr/>
          <p:nvPr/>
        </p:nvSpPr>
        <p:spPr>
          <a:xfrm>
            <a:off x="4378947" y="1264925"/>
            <a:ext cx="2492990"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grpSp>
        <p:nvGrpSpPr>
          <p:cNvPr id="20" name="Group 19">
            <a:extLst>
              <a:ext uri="{FF2B5EF4-FFF2-40B4-BE49-F238E27FC236}">
                <a16:creationId xmlns:a16="http://schemas.microsoft.com/office/drawing/2014/main" id="{C88F2EA6-1D4A-49A2-ABE2-24D67C9A27C0}"/>
              </a:ext>
            </a:extLst>
          </p:cNvPr>
          <p:cNvGrpSpPr/>
          <p:nvPr/>
        </p:nvGrpSpPr>
        <p:grpSpPr>
          <a:xfrm>
            <a:off x="8248175" y="410027"/>
            <a:ext cx="3041780" cy="2286928"/>
            <a:chOff x="8403921" y="3990674"/>
            <a:chExt cx="3041780" cy="2286928"/>
          </a:xfrm>
        </p:grpSpPr>
        <p:sp>
          <p:nvSpPr>
            <p:cNvPr id="21" name="TextBox 20">
              <a:extLst>
                <a:ext uri="{FF2B5EF4-FFF2-40B4-BE49-F238E27FC236}">
                  <a16:creationId xmlns:a16="http://schemas.microsoft.com/office/drawing/2014/main" id="{FF53F27A-0392-4086-9D91-42E6036CE7EB}"/>
                </a:ext>
              </a:extLst>
            </p:cNvPr>
            <p:cNvSpPr txBox="1"/>
            <p:nvPr/>
          </p:nvSpPr>
          <p:spPr>
            <a:xfrm>
              <a:off x="8586115" y="4113089"/>
              <a:ext cx="2854234" cy="584775"/>
            </a:xfrm>
            <a:prstGeom prst="rect">
              <a:avLst/>
            </a:prstGeom>
            <a:noFill/>
          </p:spPr>
          <p:txBody>
            <a:bodyPr wrap="square" rtlCol="0">
              <a:spAutoFit/>
            </a:bodyPr>
            <a:lstStyle/>
            <a:p>
              <a:r>
                <a:rPr lang="en-US" sz="3200" b="1"/>
                <a:t>Environmental</a:t>
              </a:r>
            </a:p>
          </p:txBody>
        </p:sp>
        <p:sp>
          <p:nvSpPr>
            <p:cNvPr id="22" name="Rectangle 21">
              <a:extLst>
                <a:ext uri="{FF2B5EF4-FFF2-40B4-BE49-F238E27FC236}">
                  <a16:creationId xmlns:a16="http://schemas.microsoft.com/office/drawing/2014/main" id="{88663F62-D6E2-4849-90C7-5C698CB770EB}"/>
                </a:ext>
              </a:extLst>
            </p:cNvPr>
            <p:cNvSpPr/>
            <p:nvPr/>
          </p:nvSpPr>
          <p:spPr>
            <a:xfrm>
              <a:off x="8805261" y="4683993"/>
              <a:ext cx="936475" cy="1107996"/>
            </a:xfrm>
            <a:prstGeom prst="rect">
              <a:avLst/>
            </a:prstGeom>
          </p:spPr>
          <p:txBody>
            <a:bodyPr wrap="none">
              <a:spAutoFit/>
            </a:bodyPr>
            <a:lstStyle/>
            <a:p>
              <a:r>
                <a:rPr lang="en-GB" sz="6600">
                  <a:latin typeface="Helvetica" pitchFamily="2" charset="0"/>
                </a:rPr>
                <a:t>❄</a:t>
              </a:r>
              <a:endParaRPr lang="en-GB" sz="6600">
                <a:effectLst/>
                <a:latin typeface="Helvetica" pitchFamily="2" charset="0"/>
              </a:endParaRPr>
            </a:p>
          </p:txBody>
        </p:sp>
        <p:sp>
          <p:nvSpPr>
            <p:cNvPr id="23" name="Rectangle 22">
              <a:extLst>
                <a:ext uri="{FF2B5EF4-FFF2-40B4-BE49-F238E27FC236}">
                  <a16:creationId xmlns:a16="http://schemas.microsoft.com/office/drawing/2014/main" id="{0A1AF0D4-E98A-4715-8C3C-972FAEA20E7F}"/>
                </a:ext>
              </a:extLst>
            </p:cNvPr>
            <p:cNvSpPr/>
            <p:nvPr/>
          </p:nvSpPr>
          <p:spPr>
            <a:xfrm>
              <a:off x="10233472" y="4433598"/>
              <a:ext cx="954107" cy="1015663"/>
            </a:xfrm>
            <a:prstGeom prst="rect">
              <a:avLst/>
            </a:prstGeom>
          </p:spPr>
          <p:txBody>
            <a:bodyPr wrap="none">
              <a:spAutoFit/>
            </a:bodyPr>
            <a:lstStyle/>
            <a:p>
              <a:r>
                <a:rPr lang="en-GB" sz="6000">
                  <a:latin typeface="Helvetica" pitchFamily="2" charset="0"/>
                </a:rPr>
                <a:t>🍁</a:t>
              </a:r>
              <a:endParaRPr lang="en-GB" sz="6000">
                <a:effectLst/>
                <a:latin typeface="Helvetica" pitchFamily="2" charset="0"/>
              </a:endParaRPr>
            </a:p>
          </p:txBody>
        </p:sp>
        <p:sp>
          <p:nvSpPr>
            <p:cNvPr id="24" name="Rectangle 23">
              <a:extLst>
                <a:ext uri="{FF2B5EF4-FFF2-40B4-BE49-F238E27FC236}">
                  <a16:creationId xmlns:a16="http://schemas.microsoft.com/office/drawing/2014/main" id="{537B89E1-86E8-47A4-A8F9-B6A7F193D34B}"/>
                </a:ext>
              </a:extLst>
            </p:cNvPr>
            <p:cNvSpPr/>
            <p:nvPr/>
          </p:nvSpPr>
          <p:spPr>
            <a:xfrm>
              <a:off x="9900775" y="5354272"/>
              <a:ext cx="877163" cy="923330"/>
            </a:xfrm>
            <a:prstGeom prst="rect">
              <a:avLst/>
            </a:prstGeom>
          </p:spPr>
          <p:txBody>
            <a:bodyPr wrap="none">
              <a:spAutoFit/>
            </a:bodyPr>
            <a:lstStyle/>
            <a:p>
              <a:r>
                <a:rPr lang="en-GB" sz="5400">
                  <a:latin typeface="Helvetica" pitchFamily="2" charset="0"/>
                </a:rPr>
                <a:t>🐘</a:t>
              </a:r>
              <a:endParaRPr lang="en-GB" sz="5400">
                <a:effectLst/>
                <a:latin typeface="Helvetica" pitchFamily="2" charset="0"/>
              </a:endParaRPr>
            </a:p>
          </p:txBody>
        </p:sp>
        <p:sp>
          <p:nvSpPr>
            <p:cNvPr id="25" name="Double Bracket 24">
              <a:extLst>
                <a:ext uri="{FF2B5EF4-FFF2-40B4-BE49-F238E27FC236}">
                  <a16:creationId xmlns:a16="http://schemas.microsoft.com/office/drawing/2014/main" id="{FF434A88-337C-4B96-865D-86BAF7C4BE3F}"/>
                </a:ext>
              </a:extLst>
            </p:cNvPr>
            <p:cNvSpPr/>
            <p:nvPr/>
          </p:nvSpPr>
          <p:spPr>
            <a:xfrm>
              <a:off x="8403921" y="3990674"/>
              <a:ext cx="3041780" cy="2175819"/>
            </a:xfrm>
            <a:prstGeom prst="bracketPair">
              <a:avLst/>
            </a:prstGeom>
            <a:ln w="57150"/>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grpSp>
      <p:sp>
        <p:nvSpPr>
          <p:cNvPr id="26" name="Rectangle 2">
            <a:extLst>
              <a:ext uri="{FF2B5EF4-FFF2-40B4-BE49-F238E27FC236}">
                <a16:creationId xmlns:a16="http://schemas.microsoft.com/office/drawing/2014/main" id="{C38127EC-544C-4447-ADD2-80070E5ECAAD}"/>
              </a:ext>
            </a:extLst>
          </p:cNvPr>
          <p:cNvSpPr txBox="1">
            <a:spLocks noChangeArrowheads="1"/>
          </p:cNvSpPr>
          <p:nvPr/>
        </p:nvSpPr>
        <p:spPr>
          <a:xfrm>
            <a:off x="2546045" y="3253623"/>
            <a:ext cx="6586108" cy="914400"/>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lgn="ctr">
              <a:buFont typeface="Arial"/>
              <a:buNone/>
            </a:pPr>
            <a:r>
              <a:rPr lang="en-US" altLang="en-US"/>
              <a:t>Is defined as the </a:t>
            </a:r>
            <a:r>
              <a:rPr lang="en-US" altLang="en-US" i="1" u="sng"/>
              <a:t>starting point</a:t>
            </a:r>
            <a:r>
              <a:rPr lang="en-US" altLang="en-US" u="sng"/>
              <a:t> </a:t>
            </a:r>
            <a:r>
              <a:rPr lang="en-US" altLang="en-US"/>
              <a:t>or </a:t>
            </a:r>
            <a:r>
              <a:rPr lang="en-US" altLang="en-US" i="1" u="sng"/>
              <a:t>incentive</a:t>
            </a:r>
            <a:r>
              <a:rPr lang="en-US" altLang="en-US"/>
              <a:t> for creative movement. Stimuli can be categorised into 5 groups.</a:t>
            </a:r>
          </a:p>
        </p:txBody>
      </p:sp>
      <p:sp>
        <p:nvSpPr>
          <p:cNvPr id="27" name="Rounded Rectangle 4">
            <a:extLst>
              <a:ext uri="{FF2B5EF4-FFF2-40B4-BE49-F238E27FC236}">
                <a16:creationId xmlns:a16="http://schemas.microsoft.com/office/drawing/2014/main" id="{9113582E-2459-4320-BC49-8A0570BD256C}"/>
              </a:ext>
            </a:extLst>
          </p:cNvPr>
          <p:cNvSpPr/>
          <p:nvPr/>
        </p:nvSpPr>
        <p:spPr>
          <a:xfrm>
            <a:off x="151012" y="130629"/>
            <a:ext cx="3385290" cy="2715208"/>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37">
            <a:extLst>
              <a:ext uri="{FF2B5EF4-FFF2-40B4-BE49-F238E27FC236}">
                <a16:creationId xmlns:a16="http://schemas.microsoft.com/office/drawing/2014/main" id="{9896908B-C5CD-4CB4-9108-68072E9ECA59}"/>
              </a:ext>
            </a:extLst>
          </p:cNvPr>
          <p:cNvSpPr/>
          <p:nvPr/>
        </p:nvSpPr>
        <p:spPr>
          <a:xfrm>
            <a:off x="4289928" y="161976"/>
            <a:ext cx="3208552" cy="2088603"/>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ounded Rectangle 38">
            <a:extLst>
              <a:ext uri="{FF2B5EF4-FFF2-40B4-BE49-F238E27FC236}">
                <a16:creationId xmlns:a16="http://schemas.microsoft.com/office/drawing/2014/main" id="{95777122-140E-4AB3-A49E-2F0EDE5D74CC}"/>
              </a:ext>
            </a:extLst>
          </p:cNvPr>
          <p:cNvSpPr/>
          <p:nvPr/>
        </p:nvSpPr>
        <p:spPr>
          <a:xfrm>
            <a:off x="140402" y="3678617"/>
            <a:ext cx="2821911" cy="205491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ounded Rectangle 39">
            <a:extLst>
              <a:ext uri="{FF2B5EF4-FFF2-40B4-BE49-F238E27FC236}">
                <a16:creationId xmlns:a16="http://schemas.microsoft.com/office/drawing/2014/main" id="{E0E073A7-DA1F-4964-8A4B-C1DF31AADC69}"/>
              </a:ext>
            </a:extLst>
          </p:cNvPr>
          <p:cNvSpPr/>
          <p:nvPr/>
        </p:nvSpPr>
        <p:spPr>
          <a:xfrm>
            <a:off x="4906560" y="4587341"/>
            <a:ext cx="2658258" cy="2054580"/>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ounded Rectangle 40">
            <a:extLst>
              <a:ext uri="{FF2B5EF4-FFF2-40B4-BE49-F238E27FC236}">
                <a16:creationId xmlns:a16="http://schemas.microsoft.com/office/drawing/2014/main" id="{D063FA2D-DBC0-4FA8-B560-350464B31ECD}"/>
              </a:ext>
            </a:extLst>
          </p:cNvPr>
          <p:cNvSpPr/>
          <p:nvPr/>
        </p:nvSpPr>
        <p:spPr>
          <a:xfrm>
            <a:off x="9208248" y="4004516"/>
            <a:ext cx="2536385" cy="2265287"/>
          </a:xfrm>
          <a:prstGeom prst="roundRect">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73515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975851" y="717753"/>
            <a:ext cx="94537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Calibri"/>
              </a:rPr>
              <a:t>Ideas for methods of </a:t>
            </a:r>
            <a:r>
              <a:rPr lang="en-GB" sz="4000" b="1" u="sng">
                <a:cs typeface="Calibri"/>
              </a:rPr>
              <a:t>Create </a:t>
            </a:r>
            <a:r>
              <a:rPr lang="en-GB" sz="4000" b="1">
                <a:cs typeface="Calibri"/>
              </a:rPr>
              <a:t>(carousel)</a:t>
            </a:r>
          </a:p>
          <a:p>
            <a:endParaRPr lang="en-US" sz="2800">
              <a:cs typeface="Calibri"/>
            </a:endParaRPr>
          </a:p>
          <a:p>
            <a:pPr marL="457200" indent="-457200">
              <a:buFontTx/>
              <a:buChar char="-"/>
            </a:pPr>
            <a:r>
              <a:rPr lang="en-US" sz="2800">
                <a:cs typeface="Calibri"/>
              </a:rPr>
              <a:t>Routine </a:t>
            </a:r>
          </a:p>
          <a:p>
            <a:pPr marL="457200" indent="-457200">
              <a:buFontTx/>
              <a:buChar char="-"/>
            </a:pPr>
            <a:r>
              <a:rPr lang="en-US" sz="2800">
                <a:cs typeface="Calibri"/>
              </a:rPr>
              <a:t>Sequence framework</a:t>
            </a:r>
          </a:p>
          <a:p>
            <a:pPr marL="457200" indent="-457200">
              <a:buFontTx/>
              <a:buChar char="-"/>
            </a:pPr>
            <a:r>
              <a:rPr lang="en-US" sz="2800">
                <a:cs typeface="Calibri"/>
              </a:rPr>
              <a:t>Problem solve ideas</a:t>
            </a:r>
          </a:p>
          <a:p>
            <a:pPr marL="457200" indent="-457200">
              <a:buFontTx/>
              <a:buChar char="-"/>
            </a:pPr>
            <a:r>
              <a:rPr lang="en-US" sz="2800">
                <a:cs typeface="Calibri"/>
              </a:rPr>
              <a:t>Lollipops (how could you use these to help children </a:t>
            </a:r>
            <a:r>
              <a:rPr lang="en-US" sz="2800" b="1">
                <a:cs typeface="Calibri"/>
              </a:rPr>
              <a:t>create</a:t>
            </a:r>
            <a:r>
              <a:rPr lang="en-US" sz="2800">
                <a:cs typeface="Calibri"/>
              </a:rPr>
              <a:t>)</a:t>
            </a:r>
          </a:p>
          <a:p>
            <a:pPr marL="457200" indent="-457200">
              <a:buFontTx/>
              <a:buChar char="-"/>
            </a:pPr>
            <a:r>
              <a:rPr lang="en-US" sz="2800">
                <a:cs typeface="Calibri"/>
              </a:rPr>
              <a:t>iPad song with a create question</a:t>
            </a:r>
          </a:p>
          <a:p>
            <a:endParaRPr lang="en-US" sz="2800">
              <a:cs typeface="Calibri"/>
            </a:endParaRPr>
          </a:p>
          <a:p>
            <a:r>
              <a:rPr lang="en-US" sz="2800" i="1">
                <a:cs typeface="Calibri"/>
              </a:rPr>
              <a:t>Reflect on which methods may be appropriate for different ages </a:t>
            </a:r>
          </a:p>
        </p:txBody>
      </p:sp>
    </p:spTree>
    <p:extLst>
      <p:ext uri="{BB962C8B-B14F-4D97-AF65-F5344CB8AC3E}">
        <p14:creationId xmlns:p14="http://schemas.microsoft.com/office/powerpoint/2010/main" val="20706353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01264" y="2490281"/>
            <a:ext cx="10989471"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a:cs typeface="Calibri"/>
              </a:rPr>
              <a:t>TASK: Plan &amp; deliver a </a:t>
            </a:r>
            <a:r>
              <a:rPr lang="en-GB" sz="4400" b="1" u="sng">
                <a:cs typeface="Calibri"/>
              </a:rPr>
              <a:t>create</a:t>
            </a:r>
            <a:r>
              <a:rPr lang="en-GB" sz="4400" b="1">
                <a:cs typeface="Calibri"/>
              </a:rPr>
              <a:t> portion of the lesson, leading on from your explore example</a:t>
            </a:r>
            <a:endParaRPr lang="en-US" sz="2000" u="sng"/>
          </a:p>
          <a:p>
            <a:pPr algn="ctr"/>
            <a:endParaRPr lang="en-GB" sz="2800">
              <a:cs typeface="Calibri"/>
            </a:endParaRPr>
          </a:p>
        </p:txBody>
      </p:sp>
    </p:spTree>
    <p:extLst>
      <p:ext uri="{BB962C8B-B14F-4D97-AF65-F5344CB8AC3E}">
        <p14:creationId xmlns:p14="http://schemas.microsoft.com/office/powerpoint/2010/main" val="1925860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Intervene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41567911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628899" cy="3964645"/>
          </a:xfrm>
        </p:spPr>
        <p:txBody>
          <a:bodyPr vert="horz" lIns="91440" tIns="45720" rIns="91440" bIns="45720" rtlCol="0" anchor="t">
            <a:normAutofit fontScale="92500" lnSpcReduction="20000"/>
          </a:bodyPr>
          <a:lstStyle/>
          <a:p>
            <a:pPr marL="0" indent="0">
              <a:buNone/>
            </a:pPr>
            <a:r>
              <a:rPr lang="en-GB" sz="4400" b="1" u="sng" dirty="0"/>
              <a:t>RECIPE</a:t>
            </a:r>
          </a:p>
          <a:p>
            <a:r>
              <a:rPr lang="en-GB" dirty="0"/>
              <a:t>RECAP: Know what came before (lesson/ year); Warm up</a:t>
            </a:r>
            <a:endParaRPr lang="en-GB" dirty="0">
              <a:cs typeface="Calibri"/>
            </a:endParaRPr>
          </a:p>
          <a:p>
            <a:r>
              <a:rPr lang="en-GB" dirty="0"/>
              <a:t>EXPLORE: Biggest chunk of lesson; exploration of theme/ task; not left alone – questions, subtasks, activities, carousels, BSER</a:t>
            </a:r>
            <a:endParaRPr lang="en-GB" dirty="0">
              <a:cs typeface="Calibri"/>
            </a:endParaRPr>
          </a:p>
          <a:p>
            <a:r>
              <a:rPr lang="en-GB" dirty="0"/>
              <a:t>CREATE: Something they create from what they explore – can be a sequence, routine etc </a:t>
            </a:r>
            <a:endParaRPr lang="en-GB" b="1" dirty="0">
              <a:highlight>
                <a:srgbClr val="FFFF00"/>
              </a:highlight>
            </a:endParaRPr>
          </a:p>
          <a:p>
            <a:r>
              <a:rPr lang="en-GB" b="1" dirty="0">
                <a:highlight>
                  <a:srgbClr val="FFFF00"/>
                </a:highlight>
              </a:rPr>
              <a:t>INTERVENE: Created outcome needs more exploration – can be on quality of movement – exploring flow, fluency, synchronisation, symmetry, quality (LABAN)</a:t>
            </a:r>
            <a:endParaRPr lang="en-GB" b="1" dirty="0">
              <a:highlight>
                <a:srgbClr val="FFFF00"/>
              </a:highlight>
              <a:ea typeface="Calibri" panose="020F0502020204030204"/>
              <a:cs typeface="Calibri"/>
            </a:endParaRPr>
          </a:p>
          <a:p>
            <a:r>
              <a:rPr lang="en-GB" dirty="0"/>
              <a:t>PERFORM: Important for these activities; Self, friends, teacher, all</a:t>
            </a:r>
            <a:endParaRPr lang="en-GB" dirty="0">
              <a:cs typeface="Calibri"/>
            </a:endParaRPr>
          </a:p>
          <a:p>
            <a:r>
              <a:rPr lang="en-GB" dirty="0"/>
              <a:t>EVALUATE: Linked with Performances feedback and opportunities for improvement</a:t>
            </a:r>
            <a:endParaRPr lang="en-GB" dirty="0">
              <a:cs typeface="Calibri"/>
            </a:endParaRPr>
          </a:p>
        </p:txBody>
      </p:sp>
    </p:spTree>
    <p:extLst>
      <p:ext uri="{BB962C8B-B14F-4D97-AF65-F5344CB8AC3E}">
        <p14:creationId xmlns:p14="http://schemas.microsoft.com/office/powerpoint/2010/main" val="47772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292512" y="206478"/>
            <a:ext cx="400910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Intervene </a:t>
            </a:r>
            <a:endParaRPr lang="en-US" sz="4800">
              <a:cs typeface="Calibri"/>
            </a:endParaRPr>
          </a:p>
        </p:txBody>
      </p:sp>
      <p:sp>
        <p:nvSpPr>
          <p:cNvPr id="4" name="TextBox 3">
            <a:extLst>
              <a:ext uri="{FF2B5EF4-FFF2-40B4-BE49-F238E27FC236}">
                <a16:creationId xmlns:a16="http://schemas.microsoft.com/office/drawing/2014/main" id="{9AD58C4C-F303-1D47-A81A-7F2347091F10}"/>
              </a:ext>
            </a:extLst>
          </p:cNvPr>
          <p:cNvSpPr txBox="1"/>
          <p:nvPr/>
        </p:nvSpPr>
        <p:spPr>
          <a:xfrm>
            <a:off x="292511" y="1209369"/>
            <a:ext cx="6948943" cy="3831818"/>
          </a:xfrm>
          <a:prstGeom prst="rect">
            <a:avLst/>
          </a:prstGeom>
          <a:noFill/>
        </p:spPr>
        <p:txBody>
          <a:bodyPr wrap="square" rtlCol="0">
            <a:spAutoFit/>
          </a:bodyPr>
          <a:lstStyle/>
          <a:p>
            <a:r>
              <a:rPr lang="en-GB" sz="2700">
                <a:cs typeface="Calibri"/>
              </a:rPr>
              <a:t>Discuss ideas of how we could intervene?</a:t>
            </a:r>
          </a:p>
          <a:p>
            <a:r>
              <a:rPr lang="en-GB" sz="2700">
                <a:cs typeface="Calibri"/>
              </a:rPr>
              <a:t>How can we differentiate -  Easier/harder/Extensions </a:t>
            </a:r>
          </a:p>
          <a:p>
            <a:pPr marL="0" indent="0">
              <a:buNone/>
            </a:pPr>
            <a:endParaRPr lang="en-GB" sz="2700" b="1">
              <a:cs typeface="Calibri"/>
            </a:endParaRPr>
          </a:p>
          <a:p>
            <a:r>
              <a:rPr lang="en-GB" sz="2700" b="1">
                <a:cs typeface="Calibri"/>
              </a:rPr>
              <a:t>Questioning</a:t>
            </a:r>
            <a:r>
              <a:rPr lang="en-GB" sz="2700">
                <a:cs typeface="Calibri"/>
              </a:rPr>
              <a:t> again is important</a:t>
            </a:r>
          </a:p>
          <a:p>
            <a:r>
              <a:rPr lang="en-GB" sz="2700">
                <a:cs typeface="Calibri"/>
              </a:rPr>
              <a:t>Set practice tasks with focus to improve fluency/flow/quality of movement</a:t>
            </a:r>
          </a:p>
          <a:p>
            <a:endParaRPr lang="en-GB" sz="2700">
              <a:cs typeface="Calibri"/>
            </a:endParaRPr>
          </a:p>
          <a:p>
            <a:r>
              <a:rPr lang="en-GB" sz="2700" b="1">
                <a:solidFill>
                  <a:schemeClr val="accent1"/>
                </a:solidFill>
                <a:cs typeface="Calibri"/>
              </a:rPr>
              <a:t>We can intervene according to Laban’s pillars  </a:t>
            </a:r>
          </a:p>
        </p:txBody>
      </p:sp>
      <p:sp>
        <p:nvSpPr>
          <p:cNvPr id="5" name="Rectangle 4">
            <a:extLst>
              <a:ext uri="{FF2B5EF4-FFF2-40B4-BE49-F238E27FC236}">
                <a16:creationId xmlns:a16="http://schemas.microsoft.com/office/drawing/2014/main" id="{D0145143-2C0A-5340-9261-A9B8C76C7FE1}"/>
              </a:ext>
            </a:extLst>
          </p:cNvPr>
          <p:cNvSpPr/>
          <p:nvPr/>
        </p:nvSpPr>
        <p:spPr>
          <a:xfrm>
            <a:off x="7241455" y="884902"/>
            <a:ext cx="2159075"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2400" b="1">
              <a:cs typeface="Calibri"/>
            </a:endParaRPr>
          </a:p>
          <a:p>
            <a:pPr algn="ctr"/>
            <a:endParaRPr lang="en-GB" sz="2400" b="1">
              <a:cs typeface="Calibri"/>
            </a:endParaRPr>
          </a:p>
          <a:p>
            <a:pPr algn="ctr"/>
            <a:endParaRPr lang="en-GB" sz="2000">
              <a:cs typeface="Calibri"/>
            </a:endParaRPr>
          </a:p>
        </p:txBody>
      </p:sp>
      <p:sp>
        <p:nvSpPr>
          <p:cNvPr id="6" name="Rectangle 5">
            <a:extLst>
              <a:ext uri="{FF2B5EF4-FFF2-40B4-BE49-F238E27FC236}">
                <a16:creationId xmlns:a16="http://schemas.microsoft.com/office/drawing/2014/main" id="{58908A16-118C-A24E-BD27-3CC406FFD634}"/>
              </a:ext>
            </a:extLst>
          </p:cNvPr>
          <p:cNvSpPr/>
          <p:nvPr/>
        </p:nvSpPr>
        <p:spPr>
          <a:xfrm>
            <a:off x="9619676" y="884902"/>
            <a:ext cx="2159075"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endParaRPr lang="en-GB" sz="2400" b="1">
              <a:cs typeface="Calibri"/>
            </a:endParaRPr>
          </a:p>
          <a:p>
            <a:pPr algn="ctr"/>
            <a:endParaRPr lang="en-GB" sz="2400" b="1">
              <a:cs typeface="Calibri"/>
            </a:endParaRPr>
          </a:p>
          <a:p>
            <a:pPr algn="ctr"/>
            <a:endParaRPr lang="en-GB" sz="2400" b="1">
              <a:cs typeface="Calibri"/>
            </a:endParaRPr>
          </a:p>
        </p:txBody>
      </p:sp>
      <p:sp>
        <p:nvSpPr>
          <p:cNvPr id="7" name="Rectangle 6">
            <a:extLst>
              <a:ext uri="{FF2B5EF4-FFF2-40B4-BE49-F238E27FC236}">
                <a16:creationId xmlns:a16="http://schemas.microsoft.com/office/drawing/2014/main" id="{42788853-B892-864B-BC08-A7C41AC686DA}"/>
              </a:ext>
            </a:extLst>
          </p:cNvPr>
          <p:cNvSpPr/>
          <p:nvPr/>
        </p:nvSpPr>
        <p:spPr>
          <a:xfrm>
            <a:off x="7241455" y="3135261"/>
            <a:ext cx="2159074"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endParaRPr lang="en-GB">
              <a:cs typeface="Calibri"/>
            </a:endParaRPr>
          </a:p>
          <a:p>
            <a:pPr algn="ctr"/>
            <a:endParaRPr lang="en-GB">
              <a:cs typeface="Calibri"/>
            </a:endParaRPr>
          </a:p>
          <a:p>
            <a:pPr algn="ctr"/>
            <a:endParaRPr lang="en-GB">
              <a:cs typeface="Calibri"/>
            </a:endParaRPr>
          </a:p>
          <a:p>
            <a:pPr algn="ctr"/>
            <a:endParaRPr lang="en-GB">
              <a:cs typeface="Calibri"/>
            </a:endParaRPr>
          </a:p>
        </p:txBody>
      </p:sp>
      <p:sp>
        <p:nvSpPr>
          <p:cNvPr id="8" name="Rectangle 7">
            <a:extLst>
              <a:ext uri="{FF2B5EF4-FFF2-40B4-BE49-F238E27FC236}">
                <a16:creationId xmlns:a16="http://schemas.microsoft.com/office/drawing/2014/main" id="{C67E237D-233A-DA41-A615-0C01942BA15A}"/>
              </a:ext>
            </a:extLst>
          </p:cNvPr>
          <p:cNvSpPr/>
          <p:nvPr/>
        </p:nvSpPr>
        <p:spPr>
          <a:xfrm>
            <a:off x="9637136" y="3135259"/>
            <a:ext cx="2141615"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endParaRPr lang="en-GB" sz="2000">
              <a:cs typeface="Calibri"/>
            </a:endParaRPr>
          </a:p>
          <a:p>
            <a:pPr algn="ctr"/>
            <a:endParaRPr lang="en-GB" sz="2000">
              <a:cs typeface="Calibri"/>
            </a:endParaRPr>
          </a:p>
          <a:p>
            <a:pPr algn="ctr"/>
            <a:endParaRPr lang="en-GB" sz="2000">
              <a:cs typeface="Calibri"/>
            </a:endParaRPr>
          </a:p>
        </p:txBody>
      </p:sp>
    </p:spTree>
    <p:extLst>
      <p:ext uri="{BB962C8B-B14F-4D97-AF65-F5344CB8AC3E}">
        <p14:creationId xmlns:p14="http://schemas.microsoft.com/office/powerpoint/2010/main" val="13766593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9A3A31-980C-46D0-A624-A8E1EBBA9FCD}"/>
              </a:ext>
            </a:extLst>
          </p:cNvPr>
          <p:cNvSpPr/>
          <p:nvPr/>
        </p:nvSpPr>
        <p:spPr>
          <a:xfrm>
            <a:off x="2390461" y="752170"/>
            <a:ext cx="3553134"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1050">
              <a:cs typeface="Calibri"/>
            </a:endParaRPr>
          </a:p>
          <a:p>
            <a:pPr algn="ctr"/>
            <a:r>
              <a:rPr lang="en-GB" sz="2000">
                <a:cs typeface="Calibri"/>
              </a:rPr>
              <a:t>Tension</a:t>
            </a:r>
          </a:p>
          <a:p>
            <a:pPr algn="ctr"/>
            <a:r>
              <a:rPr lang="en-GB" sz="2000">
                <a:cs typeface="Calibri"/>
              </a:rPr>
              <a:t>Challenging balances</a:t>
            </a:r>
          </a:p>
          <a:p>
            <a:pPr algn="ctr"/>
            <a:r>
              <a:rPr lang="en-GB" sz="2000">
                <a:cs typeface="Calibri"/>
              </a:rPr>
              <a:t>Imaginative ways of travelling</a:t>
            </a:r>
          </a:p>
        </p:txBody>
      </p:sp>
      <p:sp>
        <p:nvSpPr>
          <p:cNvPr id="4" name="Rectangle 3">
            <a:extLst>
              <a:ext uri="{FF2B5EF4-FFF2-40B4-BE49-F238E27FC236}">
                <a16:creationId xmlns:a16="http://schemas.microsoft.com/office/drawing/2014/main" id="{49FCC2DF-A7BA-48DF-93C3-D2A11868EFE4}"/>
              </a:ext>
            </a:extLst>
          </p:cNvPr>
          <p:cNvSpPr/>
          <p:nvPr/>
        </p:nvSpPr>
        <p:spPr>
          <a:xfrm>
            <a:off x="6154999" y="752170"/>
            <a:ext cx="3553134"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r>
              <a:rPr lang="en-GB" sz="1600">
                <a:cs typeface="Calibri"/>
              </a:rPr>
              <a:t>Variations in…</a:t>
            </a:r>
          </a:p>
          <a:p>
            <a:pPr algn="ctr"/>
            <a:r>
              <a:rPr lang="en-GB" sz="2000" b="1">
                <a:cs typeface="Calibri"/>
              </a:rPr>
              <a:t>Directions</a:t>
            </a:r>
          </a:p>
          <a:p>
            <a:pPr algn="ctr"/>
            <a:r>
              <a:rPr lang="en-GB" sz="2000" b="1">
                <a:cs typeface="Calibri"/>
              </a:rPr>
              <a:t>Levels</a:t>
            </a:r>
          </a:p>
          <a:p>
            <a:pPr algn="ctr"/>
            <a:r>
              <a:rPr lang="en-GB" sz="2000" b="1">
                <a:cs typeface="Calibri"/>
              </a:rPr>
              <a:t>Speed</a:t>
            </a:r>
          </a:p>
          <a:p>
            <a:pPr algn="ctr"/>
            <a:r>
              <a:rPr lang="en-GB" sz="2000" b="1">
                <a:cs typeface="Calibri"/>
              </a:rPr>
              <a:t>Pathways</a:t>
            </a:r>
          </a:p>
        </p:txBody>
      </p:sp>
      <p:sp>
        <p:nvSpPr>
          <p:cNvPr id="5" name="Rectangle 4">
            <a:extLst>
              <a:ext uri="{FF2B5EF4-FFF2-40B4-BE49-F238E27FC236}">
                <a16:creationId xmlns:a16="http://schemas.microsoft.com/office/drawing/2014/main" id="{6555C2F8-1B48-4D19-AD2C-930BB3C8C526}"/>
              </a:ext>
            </a:extLst>
          </p:cNvPr>
          <p:cNvSpPr/>
          <p:nvPr/>
        </p:nvSpPr>
        <p:spPr>
          <a:xfrm>
            <a:off x="2390461" y="2973034"/>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r>
              <a:rPr lang="en-GB">
                <a:cs typeface="Calibri"/>
              </a:rPr>
              <a:t>Fluency and flow between movements</a:t>
            </a:r>
          </a:p>
          <a:p>
            <a:pPr algn="ctr"/>
            <a:r>
              <a:rPr lang="en-GB">
                <a:cs typeface="Calibri"/>
              </a:rPr>
              <a:t>Sustained or sharp </a:t>
            </a:r>
          </a:p>
          <a:p>
            <a:pPr algn="ctr"/>
            <a:r>
              <a:rPr lang="en-GB">
                <a:cs typeface="Calibri"/>
              </a:rPr>
              <a:t>Effort of movements– soft or heavy </a:t>
            </a:r>
          </a:p>
          <a:p>
            <a:pPr algn="ctr"/>
            <a:r>
              <a:rPr lang="en-GB">
                <a:cs typeface="Calibri"/>
              </a:rPr>
              <a:t>Link to stimulus e.g. emotions </a:t>
            </a:r>
          </a:p>
        </p:txBody>
      </p:sp>
      <p:sp>
        <p:nvSpPr>
          <p:cNvPr id="6" name="Rectangle 5">
            <a:extLst>
              <a:ext uri="{FF2B5EF4-FFF2-40B4-BE49-F238E27FC236}">
                <a16:creationId xmlns:a16="http://schemas.microsoft.com/office/drawing/2014/main" id="{8BC99411-2CFC-412B-89C2-4F5629D632A7}"/>
              </a:ext>
            </a:extLst>
          </p:cNvPr>
          <p:cNvSpPr/>
          <p:nvPr/>
        </p:nvSpPr>
        <p:spPr>
          <a:xfrm>
            <a:off x="6154998" y="2973032"/>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r>
              <a:rPr lang="en-GB" sz="2000">
                <a:cs typeface="Calibri"/>
              </a:rPr>
              <a:t>Relationships between group - Chorographic devices</a:t>
            </a:r>
          </a:p>
          <a:p>
            <a:pPr algn="ctr"/>
            <a:r>
              <a:rPr lang="en-GB" sz="2000">
                <a:cs typeface="Calibri"/>
              </a:rPr>
              <a:t>Unison, cannon, mirroring, action reaction etc. </a:t>
            </a:r>
          </a:p>
        </p:txBody>
      </p:sp>
      <p:sp>
        <p:nvSpPr>
          <p:cNvPr id="8" name="TextBox 7">
            <a:extLst>
              <a:ext uri="{FF2B5EF4-FFF2-40B4-BE49-F238E27FC236}">
                <a16:creationId xmlns:a16="http://schemas.microsoft.com/office/drawing/2014/main" id="{A5497B81-DE6E-4A45-AC4C-9176FA3B01BE}"/>
              </a:ext>
            </a:extLst>
          </p:cNvPr>
          <p:cNvSpPr txBox="1"/>
          <p:nvPr/>
        </p:nvSpPr>
        <p:spPr>
          <a:xfrm>
            <a:off x="287594" y="111845"/>
            <a:ext cx="116880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cs typeface="Arial"/>
              </a:rPr>
              <a:t>Intervening with Laban's principles</a:t>
            </a:r>
            <a:endParaRPr lang="en-US" sz="2800" b="1"/>
          </a:p>
        </p:txBody>
      </p:sp>
      <p:sp>
        <p:nvSpPr>
          <p:cNvPr id="9" name="TextBox 8">
            <a:extLst>
              <a:ext uri="{FF2B5EF4-FFF2-40B4-BE49-F238E27FC236}">
                <a16:creationId xmlns:a16="http://schemas.microsoft.com/office/drawing/2014/main" id="{300D17B0-F4CA-2F44-8D06-DFE53C53ECA0}"/>
              </a:ext>
            </a:extLst>
          </p:cNvPr>
          <p:cNvSpPr txBox="1"/>
          <p:nvPr/>
        </p:nvSpPr>
        <p:spPr>
          <a:xfrm>
            <a:off x="287593" y="5129979"/>
            <a:ext cx="11688095"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cs typeface="Arial"/>
              </a:rPr>
              <a:t>Discuss how these can be explored through questioning</a:t>
            </a:r>
            <a:endParaRPr lang="en-US" sz="2800"/>
          </a:p>
        </p:txBody>
      </p:sp>
    </p:spTree>
    <p:extLst>
      <p:ext uri="{BB962C8B-B14F-4D97-AF65-F5344CB8AC3E}">
        <p14:creationId xmlns:p14="http://schemas.microsoft.com/office/powerpoint/2010/main" val="39495236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01264" y="2659559"/>
            <a:ext cx="109894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cs typeface="Calibri"/>
              </a:rPr>
              <a:t>Refine 3 questions/tasks or to </a:t>
            </a:r>
            <a:r>
              <a:rPr lang="en-GB" sz="4400" u="sng">
                <a:cs typeface="Calibri"/>
              </a:rPr>
              <a:t>Intervene</a:t>
            </a:r>
            <a:r>
              <a:rPr lang="en-GB" sz="4400">
                <a:cs typeface="Calibri"/>
              </a:rPr>
              <a:t> </a:t>
            </a:r>
            <a:endParaRPr lang="en-GB" sz="2800">
              <a:cs typeface="Calibri"/>
            </a:endParaRPr>
          </a:p>
        </p:txBody>
      </p:sp>
    </p:spTree>
    <p:extLst>
      <p:ext uri="{BB962C8B-B14F-4D97-AF65-F5344CB8AC3E}">
        <p14:creationId xmlns:p14="http://schemas.microsoft.com/office/powerpoint/2010/main" val="23848187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DAA8FD-69AE-6567-2F83-E488C502B88D}"/>
              </a:ext>
            </a:extLst>
          </p:cNvPr>
          <p:cNvSpPr>
            <a:spLocks noGrp="1"/>
          </p:cNvSpPr>
          <p:nvPr>
            <p:ph idx="1"/>
          </p:nvPr>
        </p:nvSpPr>
        <p:spPr/>
        <p:txBody>
          <a:bodyPr/>
          <a:lstStyle/>
          <a:p>
            <a:r>
              <a:rPr lang="en-GB" dirty="0">
                <a:ea typeface="Calibri"/>
                <a:cs typeface="Calibri"/>
              </a:rPr>
              <a:t>Task:</a:t>
            </a:r>
          </a:p>
          <a:p>
            <a:endParaRPr lang="en-GB" dirty="0">
              <a:ea typeface="Calibri"/>
              <a:cs typeface="Calibri"/>
            </a:endParaRPr>
          </a:p>
          <a:p>
            <a:r>
              <a:rPr lang="en-GB" dirty="0">
                <a:ea typeface="Calibri"/>
                <a:cs typeface="Calibri"/>
              </a:rPr>
              <a:t>Come up with a </a:t>
            </a:r>
            <a:r>
              <a:rPr lang="en-GB" u="sng" dirty="0">
                <a:ea typeface="Calibri"/>
                <a:cs typeface="Calibri"/>
              </a:rPr>
              <a:t>CREATE </a:t>
            </a:r>
            <a:r>
              <a:rPr lang="en-GB" dirty="0">
                <a:ea typeface="Calibri"/>
                <a:cs typeface="Calibri"/>
              </a:rPr>
              <a:t>&amp; INTERVENE questions for a lesson</a:t>
            </a:r>
          </a:p>
          <a:p>
            <a:endParaRPr lang="en-GB" dirty="0">
              <a:ea typeface="Calibri"/>
              <a:cs typeface="Calibri"/>
            </a:endParaRPr>
          </a:p>
        </p:txBody>
      </p:sp>
      <p:sp>
        <p:nvSpPr>
          <p:cNvPr id="3" name="Content Placeholder 2">
            <a:extLst>
              <a:ext uri="{FF2B5EF4-FFF2-40B4-BE49-F238E27FC236}">
                <a16:creationId xmlns:a16="http://schemas.microsoft.com/office/drawing/2014/main" id="{B8002973-D596-D3B9-DFF6-FF48DB7D3312}"/>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13093855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F8012FA6-0562-4F52-9716-BA3F23914593}"/>
              </a:ext>
            </a:extLst>
          </p:cNvPr>
          <p:cNvSpPr txBox="1">
            <a:spLocks/>
          </p:cNvSpPr>
          <p:nvPr/>
        </p:nvSpPr>
        <p:spPr>
          <a:xfrm>
            <a:off x="649245" y="1295079"/>
            <a:ext cx="10873790"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Feb 26th – RECIPE: CREATE/INTERVENE </a:t>
            </a:r>
          </a:p>
          <a:p>
            <a:endParaRPr lang="en-GB">
              <a:cs typeface="Calibri"/>
            </a:endParaRPr>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Anna Stevenson</a:t>
            </a:r>
            <a:endParaRPr lang="en-GB" dirty="0">
              <a:cs typeface="Calibri"/>
            </a:endParaRPr>
          </a:p>
        </p:txBody>
      </p:sp>
    </p:spTree>
    <p:extLst>
      <p:ext uri="{BB962C8B-B14F-4D97-AF65-F5344CB8AC3E}">
        <p14:creationId xmlns:p14="http://schemas.microsoft.com/office/powerpoint/2010/main" val="36505554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46420" y="108270"/>
            <a:ext cx="10989471"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dirty="0">
                <a:cs typeface="Calibri"/>
              </a:rPr>
              <a:t>Let's recap what we did last week...</a:t>
            </a:r>
            <a:endParaRPr lang="en-GB" sz="2800" dirty="0">
              <a:cs typeface="Calibri"/>
            </a:endParaRPr>
          </a:p>
          <a:p>
            <a:pPr algn="ctr"/>
            <a:r>
              <a:rPr lang="en-GB" sz="4400" dirty="0">
                <a:cs typeface="Calibri"/>
              </a:rPr>
              <a:t>Your EXPLORE lessons</a:t>
            </a:r>
            <a:endParaRPr lang="en-GB" sz="2800" dirty="0">
              <a:ea typeface="Calibri"/>
              <a:cs typeface="Calibri"/>
            </a:endParaRPr>
          </a:p>
          <a:p>
            <a:pPr algn="ctr"/>
            <a:endParaRPr lang="en-GB" sz="4400" dirty="0">
              <a:cs typeface="Calibri"/>
            </a:endParaRPr>
          </a:p>
          <a:p>
            <a:pPr algn="ctr"/>
            <a:endParaRPr lang="en-GB" sz="4400" dirty="0">
              <a:ea typeface="Calibri" panose="020F0502020204030204"/>
              <a:cs typeface="Calibri"/>
            </a:endParaRPr>
          </a:p>
          <a:p>
            <a:pPr algn="ctr"/>
            <a:endParaRPr lang="en-GB" sz="4400" dirty="0">
              <a:ea typeface="Calibri" panose="020F0502020204030204"/>
              <a:cs typeface="Calibri"/>
            </a:endParaRPr>
          </a:p>
          <a:p>
            <a:pPr algn="ctr"/>
            <a:endParaRPr lang="en-GB" sz="4400" dirty="0">
              <a:cs typeface="Calibri"/>
            </a:endParaRPr>
          </a:p>
          <a:p>
            <a:pPr algn="ctr"/>
            <a:endParaRPr lang="en-GB" sz="4400" dirty="0">
              <a:cs typeface="Calibri"/>
            </a:endParaRPr>
          </a:p>
          <a:p>
            <a:pPr algn="ctr"/>
            <a:r>
              <a:rPr lang="en-GB" sz="4400" dirty="0">
                <a:cs typeface="Calibri"/>
              </a:rPr>
              <a:t>What are some key things to remember? </a:t>
            </a:r>
            <a:endParaRPr lang="en-GB" sz="2800">
              <a:ea typeface="Calibri"/>
              <a:cs typeface="Calibri"/>
            </a:endParaRPr>
          </a:p>
        </p:txBody>
      </p:sp>
      <p:sp>
        <p:nvSpPr>
          <p:cNvPr id="3" name="Rounded Rectangle 2">
            <a:extLst>
              <a:ext uri="{FF2B5EF4-FFF2-40B4-BE49-F238E27FC236}">
                <a16:creationId xmlns:a16="http://schemas.microsoft.com/office/drawing/2014/main" id="{0D62C945-6403-6DC3-863D-2E712519953F}"/>
              </a:ext>
            </a:extLst>
          </p:cNvPr>
          <p:cNvSpPr/>
          <p:nvPr/>
        </p:nvSpPr>
        <p:spPr>
          <a:xfrm>
            <a:off x="512067" y="1729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Early foundation phase Scheme of work travelling on hands + feet and using apparatus</a:t>
            </a:r>
            <a:endParaRPr lang="en-US" sz="2000" b="1">
              <a:solidFill>
                <a:schemeClr val="tx1"/>
              </a:solidFill>
              <a:cs typeface="Calibri"/>
            </a:endParaRPr>
          </a:p>
        </p:txBody>
      </p:sp>
      <p:sp>
        <p:nvSpPr>
          <p:cNvPr id="6" name="Rounded Rectangle 3">
            <a:extLst>
              <a:ext uri="{FF2B5EF4-FFF2-40B4-BE49-F238E27FC236}">
                <a16:creationId xmlns:a16="http://schemas.microsoft.com/office/drawing/2014/main" id="{D4DF3BA2-1F78-5C34-144A-13D5D2835193}"/>
              </a:ext>
            </a:extLst>
          </p:cNvPr>
          <p:cNvSpPr/>
          <p:nvPr/>
        </p:nvSpPr>
        <p:spPr>
          <a:xfrm>
            <a:off x="520945" y="2647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Late foundation phase Scheme of work FIREWORKS!</a:t>
            </a:r>
            <a:endParaRPr lang="en-US" sz="2000" b="1">
              <a:solidFill>
                <a:schemeClr val="tx1"/>
              </a:solidFill>
              <a:cs typeface="Calibri"/>
            </a:endParaRPr>
          </a:p>
        </p:txBody>
      </p:sp>
      <p:sp>
        <p:nvSpPr>
          <p:cNvPr id="8" name="Rounded Rectangle 4">
            <a:extLst>
              <a:ext uri="{FF2B5EF4-FFF2-40B4-BE49-F238E27FC236}">
                <a16:creationId xmlns:a16="http://schemas.microsoft.com/office/drawing/2014/main" id="{D882EC22-6B1F-6BB9-B5D6-D115D1378A94}"/>
              </a:ext>
            </a:extLst>
          </p:cNvPr>
          <p:cNvSpPr/>
          <p:nvPr/>
        </p:nvSpPr>
        <p:spPr>
          <a:xfrm>
            <a:off x="520945" y="3536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ea typeface="+mn-lt"/>
                <a:cs typeface="+mn-lt"/>
              </a:rPr>
              <a:t>Year 3/4 Scheme of yoga, mindfulness stillness &amp; balance </a:t>
            </a:r>
            <a:endParaRPr lang="en-US" sz="2000" b="1">
              <a:solidFill>
                <a:schemeClr val="tx1"/>
              </a:solidFill>
              <a:cs typeface="Calibri"/>
            </a:endParaRPr>
          </a:p>
        </p:txBody>
      </p:sp>
      <p:sp>
        <p:nvSpPr>
          <p:cNvPr id="12" name="Rounded Rectangle 6">
            <a:extLst>
              <a:ext uri="{FF2B5EF4-FFF2-40B4-BE49-F238E27FC236}">
                <a16:creationId xmlns:a16="http://schemas.microsoft.com/office/drawing/2014/main" id="{A36185AA-1F86-737F-82B7-FF1D83F7BB3D}"/>
              </a:ext>
            </a:extLst>
          </p:cNvPr>
          <p:cNvSpPr/>
          <p:nvPr/>
        </p:nvSpPr>
        <p:spPr>
          <a:xfrm>
            <a:off x="5883924" y="1729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b="1" dirty="0">
                <a:solidFill>
                  <a:schemeClr val="tx1"/>
                </a:solidFill>
                <a:cs typeface="Calibri"/>
              </a:rPr>
              <a:t>Lesson focus: Weight on hands when travelling </a:t>
            </a:r>
            <a:endParaRPr lang="en-US" sz="2000" b="1">
              <a:solidFill>
                <a:schemeClr val="tx1"/>
              </a:solidFill>
              <a:ea typeface="+mn-lt"/>
              <a:cs typeface="+mn-lt"/>
            </a:endParaRPr>
          </a:p>
        </p:txBody>
      </p:sp>
      <p:sp>
        <p:nvSpPr>
          <p:cNvPr id="14" name="Rounded Rectangle 7">
            <a:extLst>
              <a:ext uri="{FF2B5EF4-FFF2-40B4-BE49-F238E27FC236}">
                <a16:creationId xmlns:a16="http://schemas.microsoft.com/office/drawing/2014/main" id="{50033D19-4EFD-C8C7-8A63-791F6125E6BB}"/>
              </a:ext>
            </a:extLst>
          </p:cNvPr>
          <p:cNvSpPr/>
          <p:nvPr/>
        </p:nvSpPr>
        <p:spPr>
          <a:xfrm>
            <a:off x="5896214" y="2647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000" b="1" dirty="0">
                <a:solidFill>
                  <a:schemeClr val="tx1"/>
                </a:solidFill>
                <a:ea typeface="+mn-lt"/>
                <a:cs typeface="+mn-lt"/>
              </a:rPr>
              <a:t>Lesson Focus: Turning  </a:t>
            </a:r>
            <a:endParaRPr lang="en-US" sz="2000" b="1">
              <a:solidFill>
                <a:schemeClr val="tx1"/>
              </a:solidFill>
              <a:ea typeface="+mn-lt"/>
              <a:cs typeface="+mn-lt"/>
            </a:endParaRPr>
          </a:p>
        </p:txBody>
      </p:sp>
      <p:sp>
        <p:nvSpPr>
          <p:cNvPr id="16" name="Rounded Rectangle 8">
            <a:extLst>
              <a:ext uri="{FF2B5EF4-FFF2-40B4-BE49-F238E27FC236}">
                <a16:creationId xmlns:a16="http://schemas.microsoft.com/office/drawing/2014/main" id="{7B7591E4-3612-04F4-1236-6A6D08A76B47}"/>
              </a:ext>
            </a:extLst>
          </p:cNvPr>
          <p:cNvSpPr/>
          <p:nvPr/>
        </p:nvSpPr>
        <p:spPr>
          <a:xfrm>
            <a:off x="5890069" y="3536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a:solidFill>
                  <a:schemeClr val="tx1"/>
                </a:solidFill>
                <a:ea typeface="+mn-lt"/>
                <a:cs typeface="+mn-lt"/>
              </a:rPr>
              <a:t> Lesson Focus: Transitions between balances (point &amp; patch) </a:t>
            </a:r>
          </a:p>
        </p:txBody>
      </p:sp>
    </p:spTree>
    <p:extLst>
      <p:ext uri="{BB962C8B-B14F-4D97-AF65-F5344CB8AC3E}">
        <p14:creationId xmlns:p14="http://schemas.microsoft.com/office/powerpoint/2010/main" val="37886739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7DAA8FD-69AE-6567-2F83-E488C502B88D}"/>
              </a:ext>
            </a:extLst>
          </p:cNvPr>
          <p:cNvSpPr>
            <a:spLocks noGrp="1"/>
          </p:cNvSpPr>
          <p:nvPr>
            <p:ph idx="1"/>
          </p:nvPr>
        </p:nvSpPr>
        <p:spPr/>
        <p:txBody>
          <a:bodyPr/>
          <a:lstStyle/>
          <a:p>
            <a:r>
              <a:rPr lang="en-GB" dirty="0">
                <a:ea typeface="Calibri"/>
                <a:cs typeface="Calibri"/>
              </a:rPr>
              <a:t>Task:</a:t>
            </a:r>
          </a:p>
          <a:p>
            <a:endParaRPr lang="en-GB" dirty="0">
              <a:ea typeface="Calibri"/>
              <a:cs typeface="Calibri"/>
            </a:endParaRPr>
          </a:p>
          <a:p>
            <a:r>
              <a:rPr lang="en-GB" dirty="0">
                <a:ea typeface="Calibri"/>
                <a:cs typeface="Calibri"/>
              </a:rPr>
              <a:t>Come up with a </a:t>
            </a:r>
            <a:r>
              <a:rPr lang="en-GB" u="sng" dirty="0">
                <a:ea typeface="Calibri"/>
                <a:cs typeface="Calibri"/>
              </a:rPr>
              <a:t>CREATE </a:t>
            </a:r>
            <a:r>
              <a:rPr lang="en-GB" dirty="0">
                <a:ea typeface="Calibri"/>
                <a:cs typeface="Calibri"/>
              </a:rPr>
              <a:t>&amp; INTERVENE questions for a lesson</a:t>
            </a:r>
          </a:p>
          <a:p>
            <a:endParaRPr lang="en-GB" dirty="0">
              <a:ea typeface="Calibri"/>
              <a:cs typeface="Calibri"/>
            </a:endParaRPr>
          </a:p>
          <a:p>
            <a:r>
              <a:rPr lang="en-GB" dirty="0">
                <a:ea typeface="Calibri"/>
                <a:cs typeface="Calibri"/>
              </a:rPr>
              <a:t>5 mins to think about this</a:t>
            </a:r>
          </a:p>
          <a:p>
            <a:r>
              <a:rPr lang="en-GB" dirty="0">
                <a:ea typeface="Calibri"/>
                <a:cs typeface="Calibri"/>
              </a:rPr>
              <a:t>Let's spend some time creating using resources &amp; reflecting</a:t>
            </a:r>
          </a:p>
          <a:p>
            <a:r>
              <a:rPr lang="en-GB" dirty="0">
                <a:ea typeface="Calibri"/>
                <a:cs typeface="Calibri"/>
              </a:rPr>
              <a:t>– how we can best set this up</a:t>
            </a:r>
          </a:p>
          <a:p>
            <a:endParaRPr lang="en-GB" dirty="0">
              <a:ea typeface="Calibri"/>
              <a:cs typeface="Calibri"/>
            </a:endParaRPr>
          </a:p>
        </p:txBody>
      </p:sp>
      <p:sp>
        <p:nvSpPr>
          <p:cNvPr id="20" name="Content Placeholder 19">
            <a:extLst>
              <a:ext uri="{FF2B5EF4-FFF2-40B4-BE49-F238E27FC236}">
                <a16:creationId xmlns:a16="http://schemas.microsoft.com/office/drawing/2014/main" id="{83921846-50EA-DF60-2BEC-C3927E5797D7}"/>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38785168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9A3A31-980C-46D0-A624-A8E1EBBA9FCD}"/>
              </a:ext>
            </a:extLst>
          </p:cNvPr>
          <p:cNvSpPr/>
          <p:nvPr/>
        </p:nvSpPr>
        <p:spPr>
          <a:xfrm>
            <a:off x="2390461" y="752170"/>
            <a:ext cx="3553134"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cs typeface="Calibri"/>
              </a:rPr>
              <a:t>Body</a:t>
            </a:r>
          </a:p>
          <a:p>
            <a:pPr algn="ctr"/>
            <a:endParaRPr lang="en-GB" sz="1050">
              <a:cs typeface="Calibri"/>
            </a:endParaRPr>
          </a:p>
          <a:p>
            <a:pPr algn="ctr"/>
            <a:r>
              <a:rPr lang="en-GB" sz="2000">
                <a:cs typeface="Calibri"/>
              </a:rPr>
              <a:t>Tension</a:t>
            </a:r>
          </a:p>
          <a:p>
            <a:pPr algn="ctr"/>
            <a:r>
              <a:rPr lang="en-GB" sz="2000">
                <a:cs typeface="Calibri"/>
              </a:rPr>
              <a:t>Challenging balances</a:t>
            </a:r>
          </a:p>
          <a:p>
            <a:pPr algn="ctr"/>
            <a:r>
              <a:rPr lang="en-GB" sz="2000">
                <a:cs typeface="Calibri"/>
              </a:rPr>
              <a:t>Imaginative ways of travelling</a:t>
            </a:r>
          </a:p>
        </p:txBody>
      </p:sp>
      <p:sp>
        <p:nvSpPr>
          <p:cNvPr id="4" name="Rectangle 3">
            <a:extLst>
              <a:ext uri="{FF2B5EF4-FFF2-40B4-BE49-F238E27FC236}">
                <a16:creationId xmlns:a16="http://schemas.microsoft.com/office/drawing/2014/main" id="{49FCC2DF-A7BA-48DF-93C3-D2A11868EFE4}"/>
              </a:ext>
            </a:extLst>
          </p:cNvPr>
          <p:cNvSpPr/>
          <p:nvPr/>
        </p:nvSpPr>
        <p:spPr>
          <a:xfrm>
            <a:off x="6154999" y="752170"/>
            <a:ext cx="3553134" cy="2058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Space</a:t>
            </a:r>
          </a:p>
          <a:p>
            <a:pPr algn="ctr"/>
            <a:r>
              <a:rPr lang="en-GB" sz="1600">
                <a:cs typeface="Calibri"/>
              </a:rPr>
              <a:t>Variations in…</a:t>
            </a:r>
          </a:p>
          <a:p>
            <a:pPr algn="ctr"/>
            <a:r>
              <a:rPr lang="en-GB" sz="2000" b="1">
                <a:cs typeface="Calibri"/>
              </a:rPr>
              <a:t>Directions</a:t>
            </a:r>
          </a:p>
          <a:p>
            <a:pPr algn="ctr"/>
            <a:r>
              <a:rPr lang="en-GB" sz="2000" b="1">
                <a:cs typeface="Calibri"/>
              </a:rPr>
              <a:t>Levels</a:t>
            </a:r>
          </a:p>
          <a:p>
            <a:pPr algn="ctr"/>
            <a:r>
              <a:rPr lang="en-GB" sz="2000" b="1">
                <a:cs typeface="Calibri"/>
              </a:rPr>
              <a:t>Speed</a:t>
            </a:r>
          </a:p>
          <a:p>
            <a:pPr algn="ctr"/>
            <a:r>
              <a:rPr lang="en-GB" sz="2000" b="1">
                <a:cs typeface="Calibri"/>
              </a:rPr>
              <a:t>Pathways</a:t>
            </a:r>
          </a:p>
        </p:txBody>
      </p:sp>
      <p:sp>
        <p:nvSpPr>
          <p:cNvPr id="5" name="Rectangle 4">
            <a:extLst>
              <a:ext uri="{FF2B5EF4-FFF2-40B4-BE49-F238E27FC236}">
                <a16:creationId xmlns:a16="http://schemas.microsoft.com/office/drawing/2014/main" id="{6555C2F8-1B48-4D19-AD2C-930BB3C8C526}"/>
              </a:ext>
            </a:extLst>
          </p:cNvPr>
          <p:cNvSpPr/>
          <p:nvPr/>
        </p:nvSpPr>
        <p:spPr>
          <a:xfrm>
            <a:off x="2390461" y="2973034"/>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cs typeface="Calibri"/>
              </a:rPr>
              <a:t>Dynamics / Effort</a:t>
            </a:r>
          </a:p>
          <a:p>
            <a:pPr algn="ctr"/>
            <a:endParaRPr lang="en-GB" sz="1050" b="1" u="sng">
              <a:cs typeface="Calibri"/>
            </a:endParaRPr>
          </a:p>
          <a:p>
            <a:pPr algn="ctr"/>
            <a:r>
              <a:rPr lang="en-GB">
                <a:cs typeface="Calibri"/>
              </a:rPr>
              <a:t>Fluency and flow between movements</a:t>
            </a:r>
          </a:p>
          <a:p>
            <a:pPr algn="ctr"/>
            <a:r>
              <a:rPr lang="en-GB">
                <a:cs typeface="Calibri"/>
              </a:rPr>
              <a:t>Sustained or sharp </a:t>
            </a:r>
          </a:p>
          <a:p>
            <a:pPr algn="ctr"/>
            <a:r>
              <a:rPr lang="en-GB">
                <a:cs typeface="Calibri"/>
              </a:rPr>
              <a:t>Effort of movements– soft or heavy </a:t>
            </a:r>
          </a:p>
          <a:p>
            <a:pPr algn="ctr"/>
            <a:r>
              <a:rPr lang="en-GB">
                <a:cs typeface="Calibri"/>
              </a:rPr>
              <a:t>Link to stimulus e.g. emotions </a:t>
            </a:r>
          </a:p>
        </p:txBody>
      </p:sp>
      <p:sp>
        <p:nvSpPr>
          <p:cNvPr id="6" name="Rectangle 5">
            <a:extLst>
              <a:ext uri="{FF2B5EF4-FFF2-40B4-BE49-F238E27FC236}">
                <a16:creationId xmlns:a16="http://schemas.microsoft.com/office/drawing/2014/main" id="{8BC99411-2CFC-412B-89C2-4F5629D632A7}"/>
              </a:ext>
            </a:extLst>
          </p:cNvPr>
          <p:cNvSpPr/>
          <p:nvPr/>
        </p:nvSpPr>
        <p:spPr>
          <a:xfrm>
            <a:off x="6154998" y="2973032"/>
            <a:ext cx="3553133"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cs typeface="Calibri"/>
              </a:rPr>
              <a:t>Relationships</a:t>
            </a:r>
          </a:p>
          <a:p>
            <a:pPr algn="ctr"/>
            <a:endParaRPr lang="en-GB" sz="2000">
              <a:cs typeface="Calibri"/>
            </a:endParaRPr>
          </a:p>
          <a:p>
            <a:pPr algn="ctr"/>
            <a:r>
              <a:rPr lang="en-GB" sz="2000">
                <a:cs typeface="Calibri"/>
              </a:rPr>
              <a:t>Relationships between group - Chorographic devices</a:t>
            </a:r>
          </a:p>
          <a:p>
            <a:pPr algn="ctr"/>
            <a:r>
              <a:rPr lang="en-GB" sz="2000">
                <a:cs typeface="Calibri"/>
              </a:rPr>
              <a:t>Unison, cannon, mirroring, action reaction etc. </a:t>
            </a:r>
          </a:p>
        </p:txBody>
      </p:sp>
      <p:sp>
        <p:nvSpPr>
          <p:cNvPr id="8" name="TextBox 7">
            <a:extLst>
              <a:ext uri="{FF2B5EF4-FFF2-40B4-BE49-F238E27FC236}">
                <a16:creationId xmlns:a16="http://schemas.microsoft.com/office/drawing/2014/main" id="{A5497B81-DE6E-4A45-AC4C-9176FA3B01BE}"/>
              </a:ext>
            </a:extLst>
          </p:cNvPr>
          <p:cNvSpPr txBox="1"/>
          <p:nvPr/>
        </p:nvSpPr>
        <p:spPr>
          <a:xfrm>
            <a:off x="287594" y="111845"/>
            <a:ext cx="116880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cs typeface="Arial"/>
              </a:rPr>
              <a:t>Intervening with Laban's principles</a:t>
            </a:r>
            <a:endParaRPr lang="en-US" sz="2800" b="1"/>
          </a:p>
        </p:txBody>
      </p:sp>
      <p:sp>
        <p:nvSpPr>
          <p:cNvPr id="9" name="TextBox 8">
            <a:extLst>
              <a:ext uri="{FF2B5EF4-FFF2-40B4-BE49-F238E27FC236}">
                <a16:creationId xmlns:a16="http://schemas.microsoft.com/office/drawing/2014/main" id="{300D17B0-F4CA-2F44-8D06-DFE53C53ECA0}"/>
              </a:ext>
            </a:extLst>
          </p:cNvPr>
          <p:cNvSpPr txBox="1"/>
          <p:nvPr/>
        </p:nvSpPr>
        <p:spPr>
          <a:xfrm>
            <a:off x="287593" y="5129979"/>
            <a:ext cx="11688095" cy="52322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cs typeface="Arial"/>
              </a:rPr>
              <a:t>Discuss how these can be explored through questioning</a:t>
            </a:r>
            <a:endParaRPr lang="en-US" sz="2800"/>
          </a:p>
        </p:txBody>
      </p:sp>
    </p:spTree>
    <p:extLst>
      <p:ext uri="{BB962C8B-B14F-4D97-AF65-F5344CB8AC3E}">
        <p14:creationId xmlns:p14="http://schemas.microsoft.com/office/powerpoint/2010/main" val="2995227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Perform </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29451841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630355"/>
            <a:ext cx="10803903" cy="3864989"/>
          </a:xfrm>
        </p:spPr>
        <p:txBody>
          <a:bodyPr/>
          <a:lstStyle/>
          <a:p>
            <a:pPr marL="0" indent="0">
              <a:buNone/>
            </a:pPr>
            <a:endParaRPr lang="en-GB" b="1">
              <a:cs typeface="Calibri"/>
            </a:endParaRPr>
          </a:p>
          <a:p>
            <a:r>
              <a:rPr lang="en-US" sz="3600">
                <a:ea typeface="+mn-lt"/>
                <a:cs typeface="+mn-lt"/>
              </a:rPr>
              <a:t>Jot down as many ways children could </a:t>
            </a:r>
            <a:r>
              <a:rPr lang="en-US" sz="3600" b="1">
                <a:ea typeface="+mn-lt"/>
                <a:cs typeface="+mn-lt"/>
              </a:rPr>
              <a:t>Perform</a:t>
            </a:r>
          </a:p>
          <a:p>
            <a:endParaRPr lang="en-US" b="1">
              <a:ea typeface="+mn-lt"/>
              <a:cs typeface="+mn-lt"/>
            </a:endParaRPr>
          </a:p>
          <a:p>
            <a:r>
              <a:rPr lang="en-US" b="1">
                <a:ea typeface="+mn-lt"/>
                <a:cs typeface="+mn-lt"/>
              </a:rPr>
              <a:t>Self </a:t>
            </a:r>
            <a:r>
              <a:rPr lang="en-US">
                <a:cs typeface="Calibri"/>
              </a:rPr>
              <a:t>– iPad / recording  </a:t>
            </a:r>
          </a:p>
          <a:p>
            <a:r>
              <a:rPr lang="en-GB" b="1">
                <a:cs typeface="Calibri"/>
              </a:rPr>
              <a:t>Friend </a:t>
            </a:r>
            <a:r>
              <a:rPr lang="en-GB">
                <a:cs typeface="Calibri"/>
              </a:rPr>
              <a:t>– performing to one group  - Museum </a:t>
            </a:r>
            <a:endParaRPr lang="en-US">
              <a:cs typeface="Calibri"/>
            </a:endParaRPr>
          </a:p>
          <a:p>
            <a:r>
              <a:rPr lang="en-US" b="1">
                <a:cs typeface="Calibri"/>
              </a:rPr>
              <a:t>Teacher </a:t>
            </a:r>
          </a:p>
          <a:p>
            <a:r>
              <a:rPr lang="en-US" b="1">
                <a:cs typeface="Calibri"/>
              </a:rPr>
              <a:t>All </a:t>
            </a:r>
            <a:r>
              <a:rPr lang="en-US">
                <a:cs typeface="Calibri"/>
              </a:rPr>
              <a:t>– 2</a:t>
            </a:r>
            <a:r>
              <a:rPr lang="en-US">
                <a:ea typeface="+mn-lt"/>
                <a:cs typeface="+mn-lt"/>
              </a:rPr>
              <a:t> groups at once or one group</a:t>
            </a:r>
          </a:p>
          <a:p>
            <a:endParaRPr lang="en-US">
              <a:cs typeface="Calibri"/>
            </a:endParaRPr>
          </a:p>
          <a:p>
            <a:pPr marL="0" indent="0">
              <a:buNone/>
            </a:pPr>
            <a:r>
              <a:rPr lang="en-US">
                <a:cs typeface="Calibri"/>
              </a:rPr>
              <a:t>*Discussion </a:t>
            </a:r>
          </a:p>
        </p:txBody>
      </p:sp>
      <p:sp>
        <p:nvSpPr>
          <p:cNvPr id="3" name="TextBox 2">
            <a:extLst>
              <a:ext uri="{FF2B5EF4-FFF2-40B4-BE49-F238E27FC236}">
                <a16:creationId xmlns:a16="http://schemas.microsoft.com/office/drawing/2014/main" id="{C81FF0C8-1C3E-4591-91F9-D7DFC11DEA63}"/>
              </a:ext>
            </a:extLst>
          </p:cNvPr>
          <p:cNvSpPr txBox="1"/>
          <p:nvPr/>
        </p:nvSpPr>
        <p:spPr>
          <a:xfrm>
            <a:off x="594852" y="680885"/>
            <a:ext cx="9760973" cy="757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u="sng">
                <a:ea typeface="+mn-lt"/>
                <a:cs typeface="+mn-lt"/>
              </a:rPr>
              <a:t>Perform</a:t>
            </a:r>
            <a:endParaRPr lang="en-US" u="sng"/>
          </a:p>
        </p:txBody>
      </p:sp>
    </p:spTree>
    <p:extLst>
      <p:ext uri="{BB962C8B-B14F-4D97-AF65-F5344CB8AC3E}">
        <p14:creationId xmlns:p14="http://schemas.microsoft.com/office/powerpoint/2010/main" val="148668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630355"/>
            <a:ext cx="10803903" cy="3864989"/>
          </a:xfrm>
        </p:spPr>
        <p:txBody>
          <a:bodyPr/>
          <a:lstStyle/>
          <a:p>
            <a:pPr marL="0" indent="0">
              <a:buNone/>
            </a:pPr>
            <a:endParaRPr lang="en-GB" b="1">
              <a:cs typeface="Calibri"/>
            </a:endParaRPr>
          </a:p>
          <a:p>
            <a:r>
              <a:rPr lang="en-US" sz="3600" b="1" dirty="0">
                <a:cs typeface="Calibri"/>
              </a:rPr>
              <a:t>Discuss Ideas?</a:t>
            </a:r>
          </a:p>
          <a:p>
            <a:endParaRPr lang="en-US" sz="3600" b="1">
              <a:cs typeface="Calibri"/>
            </a:endParaRPr>
          </a:p>
          <a:p>
            <a:r>
              <a:rPr lang="en-US" sz="3600" dirty="0">
                <a:cs typeface="Calibri"/>
              </a:rPr>
              <a:t>Bingo (2 versions)</a:t>
            </a:r>
          </a:p>
          <a:p>
            <a:r>
              <a:rPr lang="en-GB" sz="3600" dirty="0">
                <a:cs typeface="Calibri"/>
              </a:rPr>
              <a:t>Finish the phrase</a:t>
            </a:r>
          </a:p>
          <a:p>
            <a:r>
              <a:rPr lang="en-GB" sz="3600" dirty="0">
                <a:cs typeface="Calibri"/>
              </a:rPr>
              <a:t>Key word feedback (e.g. flow, challenging shape)</a:t>
            </a:r>
          </a:p>
          <a:p>
            <a:pPr marL="0" indent="0">
              <a:buNone/>
            </a:pPr>
            <a:endParaRPr lang="en-GB" sz="3600" b="1">
              <a:cs typeface="Calibri"/>
            </a:endParaRPr>
          </a:p>
        </p:txBody>
      </p:sp>
      <p:sp>
        <p:nvSpPr>
          <p:cNvPr id="3" name="TextBox 2">
            <a:extLst>
              <a:ext uri="{FF2B5EF4-FFF2-40B4-BE49-F238E27FC236}">
                <a16:creationId xmlns:a16="http://schemas.microsoft.com/office/drawing/2014/main" id="{C81FF0C8-1C3E-4591-91F9-D7DFC11DEA63}"/>
              </a:ext>
            </a:extLst>
          </p:cNvPr>
          <p:cNvSpPr txBox="1"/>
          <p:nvPr/>
        </p:nvSpPr>
        <p:spPr>
          <a:xfrm>
            <a:off x="594852" y="680885"/>
            <a:ext cx="9760973" cy="757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Strategies to</a:t>
            </a:r>
            <a:r>
              <a:rPr lang="en-GB" sz="4800" b="1">
                <a:ea typeface="+mn-lt"/>
                <a:cs typeface="+mn-lt"/>
              </a:rPr>
              <a:t> </a:t>
            </a:r>
            <a:r>
              <a:rPr lang="en-GB" sz="4800" b="1" u="sng">
                <a:ea typeface="+mn-lt"/>
                <a:cs typeface="+mn-lt"/>
              </a:rPr>
              <a:t>Evaluate</a:t>
            </a:r>
            <a:endParaRPr lang="en-US" u="sng"/>
          </a:p>
        </p:txBody>
      </p:sp>
    </p:spTree>
    <p:extLst>
      <p:ext uri="{BB962C8B-B14F-4D97-AF65-F5344CB8AC3E}">
        <p14:creationId xmlns:p14="http://schemas.microsoft.com/office/powerpoint/2010/main" val="1206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art, funnel chart&#10;&#10;Description automatically generated">
            <a:extLst>
              <a:ext uri="{FF2B5EF4-FFF2-40B4-BE49-F238E27FC236}">
                <a16:creationId xmlns:a16="http://schemas.microsoft.com/office/drawing/2014/main" id="{F7EB15EB-5B29-424E-9CD9-A04A9095665C}"/>
              </a:ext>
            </a:extLst>
          </p:cNvPr>
          <p:cNvPicPr>
            <a:picLocks noChangeAspect="1"/>
          </p:cNvPicPr>
          <p:nvPr/>
        </p:nvPicPr>
        <p:blipFill rotWithShape="1">
          <a:blip r:embed="rId2"/>
          <a:srcRect l="4779" r="2390" b="-114"/>
          <a:stretch/>
        </p:blipFill>
        <p:spPr>
          <a:xfrm>
            <a:off x="643467" y="1616040"/>
            <a:ext cx="5294716" cy="3625917"/>
          </a:xfrm>
          <a:prstGeom prst="rect">
            <a:avLst/>
          </a:prstGeom>
        </p:spPr>
      </p:pic>
      <p:cxnSp>
        <p:nvCxnSpPr>
          <p:cNvPr id="17" name="Straight Connector 1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 name="Picture 1" descr="Improving Questioning -">
            <a:extLst>
              <a:ext uri="{FF2B5EF4-FFF2-40B4-BE49-F238E27FC236}">
                <a16:creationId xmlns:a16="http://schemas.microsoft.com/office/drawing/2014/main" id="{D91BACD2-4137-E3C6-5E61-3C4BDABB0452}"/>
              </a:ext>
            </a:extLst>
          </p:cNvPr>
          <p:cNvPicPr>
            <a:picLocks noChangeAspect="1"/>
          </p:cNvPicPr>
          <p:nvPr/>
        </p:nvPicPr>
        <p:blipFill>
          <a:blip r:embed="rId3"/>
          <a:stretch>
            <a:fillRect/>
          </a:stretch>
        </p:blipFill>
        <p:spPr>
          <a:xfrm>
            <a:off x="6253817" y="1615560"/>
            <a:ext cx="5294715" cy="3626879"/>
          </a:xfrm>
          <a:prstGeom prst="rect">
            <a:avLst/>
          </a:prstGeom>
        </p:spPr>
      </p:pic>
      <p:sp>
        <p:nvSpPr>
          <p:cNvPr id="3" name="Rectangle 2">
            <a:extLst>
              <a:ext uri="{FF2B5EF4-FFF2-40B4-BE49-F238E27FC236}">
                <a16:creationId xmlns:a16="http://schemas.microsoft.com/office/drawing/2014/main" id="{87FF5B25-4AF6-2F66-96CD-61D2360F5323}"/>
              </a:ext>
            </a:extLst>
          </p:cNvPr>
          <p:cNvSpPr/>
          <p:nvPr/>
        </p:nvSpPr>
        <p:spPr>
          <a:xfrm>
            <a:off x="3291840" y="716280"/>
            <a:ext cx="5379720" cy="548640"/>
          </a:xfrm>
          <a:prstGeom prst="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cs typeface="Calibri"/>
              </a:rPr>
              <a:t>Think about your questioning through the lesson</a:t>
            </a:r>
            <a:endParaRPr lang="en-GB" sz="2000">
              <a:cs typeface="Calibri"/>
            </a:endParaRPr>
          </a:p>
        </p:txBody>
      </p:sp>
    </p:spTree>
    <p:extLst>
      <p:ext uri="{BB962C8B-B14F-4D97-AF65-F5344CB8AC3E}">
        <p14:creationId xmlns:p14="http://schemas.microsoft.com/office/powerpoint/2010/main" val="7077783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4th March: Counter Balance Counter Tension</a:t>
            </a:r>
            <a:endParaRPr lang="en-GB" dirty="0">
              <a:cs typeface="Calibri"/>
            </a:endParaRPr>
          </a:p>
          <a:p>
            <a:r>
              <a:rPr lang="en-GB" dirty="0">
                <a:cs typeface="Calibri"/>
              </a:rPr>
              <a:t>Peer Teaching</a:t>
            </a:r>
            <a:endParaRPr lang="en-GB" dirty="0"/>
          </a:p>
          <a:p>
            <a:endParaRPr lang="en-GB"/>
          </a:p>
          <a:p>
            <a:r>
              <a:rPr lang="en-GB" dirty="0"/>
              <a:t>Creativity Through Movement</a:t>
            </a:r>
            <a:endParaRPr lang="en-GB">
              <a:cs typeface="Calibri"/>
            </a:endParaRPr>
          </a:p>
          <a:p>
            <a:r>
              <a:rPr lang="en-GB" dirty="0"/>
              <a:t>(BMPE4002) Level 4</a:t>
            </a:r>
            <a:endParaRPr lang="en-GB">
              <a:cs typeface="Calibri"/>
            </a:endParaRPr>
          </a:p>
          <a:p>
            <a:endParaRPr lang="en-GB"/>
          </a:p>
          <a:p>
            <a:r>
              <a:rPr lang="en-GB" dirty="0"/>
              <a:t>Kate Piper</a:t>
            </a:r>
            <a:endParaRPr lang="en-GB">
              <a:cs typeface="Calibri"/>
            </a:endParaRPr>
          </a:p>
          <a:p>
            <a:r>
              <a:rPr lang="en-GB" dirty="0"/>
              <a:t>Anna Stevenson</a:t>
            </a:r>
            <a:endParaRPr lang="en-GB">
              <a:cs typeface="Calibri"/>
            </a:endParaRPr>
          </a:p>
        </p:txBody>
      </p:sp>
    </p:spTree>
    <p:extLst>
      <p:ext uri="{BB962C8B-B14F-4D97-AF65-F5344CB8AC3E}">
        <p14:creationId xmlns:p14="http://schemas.microsoft.com/office/powerpoint/2010/main" val="40942461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C01459-B2C8-8A39-5743-6CB67A481440}"/>
              </a:ext>
            </a:extLst>
          </p:cNvPr>
          <p:cNvSpPr>
            <a:spLocks noGrp="1"/>
          </p:cNvSpPr>
          <p:nvPr>
            <p:ph idx="1"/>
          </p:nvPr>
        </p:nvSpPr>
        <p:spPr>
          <a:xfrm>
            <a:off x="535528" y="887250"/>
            <a:ext cx="10803903" cy="3864989"/>
          </a:xfrm>
        </p:spPr>
        <p:txBody>
          <a:bodyPr/>
          <a:lstStyle/>
          <a:p>
            <a:pPr marL="0" indent="0">
              <a:buNone/>
            </a:pPr>
            <a:r>
              <a:rPr lang="en-GB" sz="3600" b="1" dirty="0">
                <a:cs typeface="Calibri"/>
              </a:rPr>
              <a:t>RECAP – Warm up</a:t>
            </a:r>
            <a:endParaRPr lang="en-GB" sz="3600" dirty="0">
              <a:cs typeface="Calibri"/>
            </a:endParaRPr>
          </a:p>
          <a:p>
            <a:r>
              <a:rPr lang="en-GB" sz="3600" dirty="0">
                <a:cs typeface="Calibri"/>
              </a:rPr>
              <a:t>Come up with a warm up sequence</a:t>
            </a:r>
            <a:endParaRPr lang="en-GB" sz="3600" dirty="0"/>
          </a:p>
          <a:p>
            <a:r>
              <a:rPr lang="en-GB" sz="3600" dirty="0">
                <a:cs typeface="Calibri"/>
              </a:rPr>
              <a:t>Pulse raiser / stretching </a:t>
            </a:r>
          </a:p>
          <a:p>
            <a:r>
              <a:rPr lang="en-GB" sz="3600" dirty="0">
                <a:cs typeface="Calibri"/>
              </a:rPr>
              <a:t>Include </a:t>
            </a:r>
            <a:r>
              <a:rPr lang="en-GB" sz="3600" b="1" u="sng" dirty="0">
                <a:cs typeface="Calibri"/>
              </a:rPr>
              <a:t>relationships </a:t>
            </a:r>
            <a:r>
              <a:rPr lang="en-GB" sz="3600" dirty="0" err="1">
                <a:cs typeface="Calibri"/>
              </a:rPr>
              <a:t>e.g</a:t>
            </a:r>
            <a:r>
              <a:rPr lang="en-GB" sz="3600" dirty="0">
                <a:cs typeface="Calibri"/>
              </a:rPr>
              <a:t> symmetrical, away towards etc...</a:t>
            </a:r>
          </a:p>
          <a:p>
            <a:pPr marL="0" indent="0">
              <a:buNone/>
            </a:pPr>
            <a:endParaRPr lang="en-GB" sz="3600" dirty="0">
              <a:cs typeface="Calibri"/>
            </a:endParaRPr>
          </a:p>
        </p:txBody>
      </p:sp>
    </p:spTree>
    <p:extLst>
      <p:ext uri="{BB962C8B-B14F-4D97-AF65-F5344CB8AC3E}">
        <p14:creationId xmlns:p14="http://schemas.microsoft.com/office/powerpoint/2010/main" val="12859007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625857-CD33-CFC7-D933-5EFF91959F37}"/>
              </a:ext>
            </a:extLst>
          </p:cNvPr>
          <p:cNvSpPr>
            <a:spLocks noGrp="1"/>
          </p:cNvSpPr>
          <p:nvPr>
            <p:ph idx="1"/>
          </p:nvPr>
        </p:nvSpPr>
        <p:spPr>
          <a:xfrm>
            <a:off x="630810" y="300149"/>
            <a:ext cx="10803903" cy="5449949"/>
          </a:xfrm>
        </p:spPr>
        <p:txBody>
          <a:bodyPr/>
          <a:lstStyle/>
          <a:p>
            <a:r>
              <a:rPr lang="en-GB" sz="2400" b="1" dirty="0">
                <a:cs typeface="Calibri"/>
              </a:rPr>
              <a:t>Recap </a:t>
            </a:r>
            <a:r>
              <a:rPr lang="en-GB" sz="2400" dirty="0">
                <a:cs typeface="Calibri"/>
              </a:rPr>
              <a:t>(warm up)</a:t>
            </a:r>
            <a:endParaRPr lang="en-GB" sz="2400" b="1" dirty="0">
              <a:cs typeface="Calibri"/>
            </a:endParaRPr>
          </a:p>
          <a:p>
            <a:pPr marL="0" indent="0">
              <a:buNone/>
            </a:pPr>
            <a:endParaRPr lang="en-GB" sz="2400" b="1" dirty="0">
              <a:cs typeface="Calibri"/>
            </a:endParaRPr>
          </a:p>
          <a:p>
            <a:r>
              <a:rPr lang="en-GB" sz="2400" b="1" dirty="0">
                <a:cs typeface="Calibri"/>
              </a:rPr>
              <a:t>Exploring </a:t>
            </a:r>
            <a:r>
              <a:rPr lang="en-GB" sz="2400" dirty="0">
                <a:cs typeface="Calibri"/>
              </a:rPr>
              <a:t>centre of gravity - </a:t>
            </a:r>
            <a:r>
              <a:rPr lang="en-GB" sz="2400" dirty="0">
                <a:ea typeface="+mn-lt"/>
                <a:cs typeface="+mn-lt"/>
              </a:rPr>
              <a:t>progressions </a:t>
            </a:r>
            <a:endParaRPr lang="en-GB" sz="2400" dirty="0">
              <a:cs typeface="Calibri"/>
            </a:endParaRPr>
          </a:p>
          <a:p>
            <a:r>
              <a:rPr lang="en-GB" sz="2400" dirty="0">
                <a:cs typeface="Calibri"/>
              </a:rPr>
              <a:t>Counter balance counter tension</a:t>
            </a:r>
          </a:p>
          <a:p>
            <a:r>
              <a:rPr lang="en-GB" sz="2400" dirty="0">
                <a:cs typeface="Calibri"/>
              </a:rPr>
              <a:t>Strong bases</a:t>
            </a:r>
          </a:p>
          <a:p>
            <a:r>
              <a:rPr lang="en-GB" sz="2400" dirty="0">
                <a:cs typeface="Calibri"/>
              </a:rPr>
              <a:t>Explore shapes with cards</a:t>
            </a:r>
          </a:p>
          <a:p>
            <a:endParaRPr lang="en-GB" sz="2400" b="1" dirty="0">
              <a:cs typeface="Calibri"/>
            </a:endParaRPr>
          </a:p>
          <a:p>
            <a:r>
              <a:rPr lang="en-GB" sz="2400" b="1" dirty="0">
                <a:cs typeface="Calibri"/>
              </a:rPr>
              <a:t>Create </a:t>
            </a:r>
            <a:r>
              <a:rPr lang="en-GB" sz="2400" dirty="0">
                <a:cs typeface="Calibri"/>
              </a:rPr>
              <a:t>– come up with your own create sentence </a:t>
            </a:r>
            <a:endParaRPr lang="en-GB" sz="2400">
              <a:cs typeface="Calibri"/>
            </a:endParaRPr>
          </a:p>
          <a:p>
            <a:r>
              <a:rPr lang="en-GB" sz="2400" b="1" dirty="0">
                <a:cs typeface="Calibri"/>
              </a:rPr>
              <a:t>Intervene </a:t>
            </a:r>
            <a:r>
              <a:rPr lang="en-GB" sz="2400" dirty="0">
                <a:cs typeface="Calibri"/>
              </a:rPr>
              <a:t>– add to the whiteboard</a:t>
            </a:r>
          </a:p>
          <a:p>
            <a:endParaRPr lang="en-GB" sz="2400" dirty="0">
              <a:cs typeface="Calibri"/>
            </a:endParaRPr>
          </a:p>
          <a:p>
            <a:r>
              <a:rPr lang="en-GB" sz="2400" b="1" dirty="0">
                <a:cs typeface="Calibri"/>
              </a:rPr>
              <a:t>Perform &amp; Evaluate </a:t>
            </a:r>
            <a:endParaRPr lang="en-GB" sz="2400" dirty="0">
              <a:cs typeface="Calibri"/>
            </a:endParaRPr>
          </a:p>
          <a:p>
            <a:endParaRPr lang="en-GB" sz="2400" dirty="0">
              <a:cs typeface="Calibri"/>
            </a:endParaRPr>
          </a:p>
          <a:p>
            <a:endParaRPr lang="en-GB" sz="2400" dirty="0">
              <a:cs typeface="Calibri"/>
            </a:endParaRPr>
          </a:p>
          <a:p>
            <a:endParaRPr lang="en-GB" sz="2400" dirty="0">
              <a:cs typeface="Calibri"/>
            </a:endParaRPr>
          </a:p>
          <a:p>
            <a:endParaRPr lang="en-GB" sz="2400" dirty="0">
              <a:cs typeface="Calibri"/>
            </a:endParaRPr>
          </a:p>
        </p:txBody>
      </p:sp>
    </p:spTree>
    <p:extLst>
      <p:ext uri="{BB962C8B-B14F-4D97-AF65-F5344CB8AC3E}">
        <p14:creationId xmlns:p14="http://schemas.microsoft.com/office/powerpoint/2010/main" val="34083525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py Of Ms Jane: Aesthetics Basic Gymnastic Skills For Your Toolbox -  Lessons - Blendspace">
            <a:extLst>
              <a:ext uri="{FF2B5EF4-FFF2-40B4-BE49-F238E27FC236}">
                <a16:creationId xmlns:a16="http://schemas.microsoft.com/office/drawing/2014/main" id="{169355B1-F5BF-6B2F-8AAE-9A5538CF00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4102" y="-20"/>
            <a:ext cx="9013317" cy="6752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0594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dirty="0"/>
              <a:t>March 11th: Planning Session with Kate</a:t>
            </a:r>
            <a:endParaRPr lang="en-GB" dirty="0">
              <a:cs typeface="Calibri"/>
            </a:endParaRPr>
          </a:p>
          <a:p>
            <a:endParaRPr lang="en-GB">
              <a:cs typeface="Calibri"/>
            </a:endParaRPr>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Kate Piper</a:t>
            </a:r>
            <a:endParaRPr lang="en-GB" dirty="0">
              <a:cs typeface="Calibri"/>
            </a:endParaRPr>
          </a:p>
          <a:p>
            <a:r>
              <a:rPr lang="en-GB" dirty="0"/>
              <a:t>Anna Stevenson</a:t>
            </a:r>
            <a:endParaRPr lang="en-GB" dirty="0">
              <a:cs typeface="Calibri"/>
            </a:endParaRPr>
          </a:p>
        </p:txBody>
      </p:sp>
    </p:spTree>
    <p:extLst>
      <p:ext uri="{BB962C8B-B14F-4D97-AF65-F5344CB8AC3E}">
        <p14:creationId xmlns:p14="http://schemas.microsoft.com/office/powerpoint/2010/main" val="11796461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491023" y="296324"/>
            <a:ext cx="11424218"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cs typeface="Calibri"/>
              </a:rPr>
              <a:t>Planning for teaching Year 6's</a:t>
            </a:r>
            <a:endParaRPr lang="en-US" dirty="0"/>
          </a:p>
          <a:p>
            <a:endParaRPr lang="en-US" sz="2800">
              <a:cs typeface="Calibri"/>
            </a:endParaRPr>
          </a:p>
          <a:p>
            <a:pPr marL="457200" indent="-457200">
              <a:buFont typeface="Calibri"/>
              <a:buChar char="-"/>
            </a:pPr>
            <a:r>
              <a:rPr lang="en-US" sz="2800" dirty="0">
                <a:cs typeface="Calibri"/>
              </a:rPr>
              <a:t>Thinking of the importance of movement and learning at each stage of primary school</a:t>
            </a:r>
          </a:p>
          <a:p>
            <a:pPr marL="457200" indent="-457200">
              <a:buFont typeface="Calibri"/>
              <a:buChar char="-"/>
            </a:pPr>
            <a:r>
              <a:rPr lang="en-US" sz="2800" dirty="0">
                <a:cs typeface="Calibri"/>
              </a:rPr>
              <a:t>Plan for pupils learning in </a:t>
            </a:r>
            <a:r>
              <a:rPr lang="en-US" sz="2800" b="1" dirty="0">
                <a:cs typeface="Calibri"/>
              </a:rPr>
              <a:t>broader dimensions of the curriculum</a:t>
            </a:r>
            <a:endParaRPr lang="en-US" b="1" dirty="0">
              <a:cs typeface="Calibri"/>
            </a:endParaRPr>
          </a:p>
          <a:p>
            <a:pPr marL="457200" indent="-457200">
              <a:buFont typeface="Calibri"/>
              <a:buChar char="-"/>
            </a:pPr>
            <a:r>
              <a:rPr lang="en-US" sz="2800" dirty="0">
                <a:cs typeface="Calibri"/>
              </a:rPr>
              <a:t>Stimulus and engaging learning</a:t>
            </a:r>
          </a:p>
          <a:p>
            <a:pPr marL="457200" indent="-457200">
              <a:buFont typeface="Calibri"/>
              <a:buChar char="-"/>
            </a:pPr>
            <a:endParaRPr lang="en-US" sz="2800">
              <a:cs typeface="Calibri"/>
            </a:endParaRPr>
          </a:p>
          <a:p>
            <a:pPr marL="457200" indent="-457200">
              <a:buFont typeface="Calibri"/>
              <a:buChar char="-"/>
            </a:pPr>
            <a:r>
              <a:rPr lang="en-US" sz="2800" dirty="0">
                <a:cs typeface="Calibri"/>
              </a:rPr>
              <a:t>Structure of the lesson: RECAP / EXPLORE / CREATE / INTERVENE / PERFORM / EVALUATE - *Questioning throughout</a:t>
            </a:r>
            <a:endParaRPr lang="en-US" dirty="0">
              <a:cs typeface="Calibri"/>
            </a:endParaRPr>
          </a:p>
          <a:p>
            <a:endParaRPr lang="en-US" sz="2800">
              <a:cs typeface="Calibri"/>
            </a:endParaRPr>
          </a:p>
          <a:p>
            <a:pPr marL="457200" indent="-457200">
              <a:buFont typeface="Calibri,Sans-Serif"/>
              <a:buChar char="-"/>
            </a:pPr>
            <a:r>
              <a:rPr lang="en-US" sz="2800" dirty="0">
                <a:ea typeface="+mn-lt"/>
                <a:cs typeface="+mn-lt"/>
              </a:rPr>
              <a:t>Recap dance &amp; gymnastic elements teaching and learning</a:t>
            </a:r>
          </a:p>
          <a:p>
            <a:endParaRPr lang="en-US" sz="2800">
              <a:cs typeface="Calibri"/>
            </a:endParaRPr>
          </a:p>
          <a:p>
            <a:endParaRPr lang="en-US" sz="2800" i="1">
              <a:cs typeface="Calibri"/>
            </a:endParaRPr>
          </a:p>
        </p:txBody>
      </p:sp>
    </p:spTree>
    <p:extLst>
      <p:ext uri="{BB962C8B-B14F-4D97-AF65-F5344CB8AC3E}">
        <p14:creationId xmlns:p14="http://schemas.microsoft.com/office/powerpoint/2010/main" val="34757770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F2A3853-C183-F528-1778-C5EA869E9C01}"/>
              </a:ext>
            </a:extLst>
          </p:cNvPr>
          <p:cNvSpPr>
            <a:spLocks noGrp="1"/>
          </p:cNvSpPr>
          <p:nvPr>
            <p:ph idx="1"/>
          </p:nvPr>
        </p:nvSpPr>
        <p:spPr>
          <a:xfrm>
            <a:off x="630810" y="373301"/>
            <a:ext cx="10803903" cy="4962269"/>
          </a:xfrm>
        </p:spPr>
        <p:txBody>
          <a:bodyPr/>
          <a:lstStyle/>
          <a:p>
            <a:r>
              <a:rPr lang="en-GB" dirty="0">
                <a:cs typeface="Calibri"/>
              </a:rPr>
              <a:t>KS2 Year 5/6</a:t>
            </a:r>
          </a:p>
          <a:p>
            <a:endParaRPr lang="en-GB">
              <a:cs typeface="Calibri"/>
            </a:endParaRPr>
          </a:p>
          <a:p>
            <a:endParaRPr lang="en-GB">
              <a:cs typeface="Calibri"/>
            </a:endParaRPr>
          </a:p>
        </p:txBody>
      </p:sp>
      <p:sp>
        <p:nvSpPr>
          <p:cNvPr id="3" name="TextBox 2">
            <a:extLst>
              <a:ext uri="{FF2B5EF4-FFF2-40B4-BE49-F238E27FC236}">
                <a16:creationId xmlns:a16="http://schemas.microsoft.com/office/drawing/2014/main" id="{7A96ACB6-4846-D2D6-A779-514624529C33}"/>
              </a:ext>
            </a:extLst>
          </p:cNvPr>
          <p:cNvSpPr txBox="1"/>
          <p:nvPr/>
        </p:nvSpPr>
        <p:spPr>
          <a:xfrm>
            <a:off x="3291305" y="374209"/>
            <a:ext cx="8475044" cy="5235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a:ea typeface="+mn-lt"/>
                <a:cs typeface="+mn-lt"/>
              </a:rPr>
              <a:t>Apply and develop a broader range of skills</a:t>
            </a:r>
          </a:p>
          <a:p>
            <a:pPr marL="285750" indent="-285750">
              <a:lnSpc>
                <a:spcPct val="90000"/>
              </a:lnSpc>
              <a:spcBef>
                <a:spcPts val="1000"/>
              </a:spcBef>
              <a:buFont typeface="Arial"/>
              <a:buChar char="•"/>
            </a:pPr>
            <a:r>
              <a:rPr lang="en-GB" sz="2400">
                <a:ea typeface="+mn-lt"/>
                <a:cs typeface="+mn-lt"/>
              </a:rPr>
              <a:t>Learning how to use them in different ways and to link them to make actions and sequences of movement.</a:t>
            </a:r>
          </a:p>
          <a:p>
            <a:pPr marL="285750" indent="-285750">
              <a:lnSpc>
                <a:spcPct val="90000"/>
              </a:lnSpc>
              <a:spcBef>
                <a:spcPts val="1000"/>
              </a:spcBef>
              <a:buFont typeface="Arial"/>
              <a:buChar char="•"/>
            </a:pPr>
            <a:r>
              <a:rPr lang="en-GB" sz="2400">
                <a:ea typeface="+mn-lt"/>
                <a:cs typeface="+mn-lt"/>
              </a:rPr>
              <a:t>Enjoy communicating, collaborating with each other.</a:t>
            </a:r>
          </a:p>
          <a:p>
            <a:pPr marL="285750" indent="-285750">
              <a:lnSpc>
                <a:spcPct val="90000"/>
              </a:lnSpc>
              <a:spcBef>
                <a:spcPts val="1000"/>
              </a:spcBef>
              <a:buFont typeface="Arial"/>
              <a:buChar char="•"/>
            </a:pPr>
            <a:r>
              <a:rPr lang="en-GB" sz="2400">
                <a:ea typeface="+mn-lt"/>
                <a:cs typeface="+mn-lt"/>
              </a:rPr>
              <a:t>Understanding of how to improve in different physical activities</a:t>
            </a:r>
          </a:p>
          <a:p>
            <a:pPr marL="285750" indent="-285750">
              <a:lnSpc>
                <a:spcPct val="90000"/>
              </a:lnSpc>
              <a:spcBef>
                <a:spcPts val="1000"/>
              </a:spcBef>
              <a:buFont typeface="Arial"/>
              <a:buChar char="•"/>
            </a:pPr>
            <a:r>
              <a:rPr lang="en-GB" sz="2400">
                <a:ea typeface="+mn-lt"/>
                <a:cs typeface="+mn-lt"/>
              </a:rPr>
              <a:t>Learn how to evaluate and recognise their own success. </a:t>
            </a:r>
          </a:p>
          <a:p>
            <a:pPr>
              <a:lnSpc>
                <a:spcPct val="90000"/>
              </a:lnSpc>
              <a:spcBef>
                <a:spcPts val="1000"/>
              </a:spcBef>
            </a:pPr>
            <a:endParaRPr lang="en-GB" sz="2400" b="1">
              <a:ea typeface="+mn-lt"/>
              <a:cs typeface="+mn-lt"/>
            </a:endParaRPr>
          </a:p>
          <a:p>
            <a:pPr>
              <a:lnSpc>
                <a:spcPct val="90000"/>
              </a:lnSpc>
              <a:spcBef>
                <a:spcPts val="1000"/>
              </a:spcBef>
            </a:pPr>
            <a:r>
              <a:rPr lang="en-GB" sz="2400" b="1">
                <a:ea typeface="+mn-lt"/>
                <a:cs typeface="+mn-lt"/>
              </a:rPr>
              <a:t>Pupils should be taught to</a:t>
            </a:r>
            <a:endParaRPr lang="en-GB" sz="2400">
              <a:ea typeface="+mn-lt"/>
              <a:cs typeface="+mn-lt"/>
            </a:endParaRPr>
          </a:p>
          <a:p>
            <a:pPr marL="285750" indent="-285750">
              <a:lnSpc>
                <a:spcPct val="90000"/>
              </a:lnSpc>
              <a:spcBef>
                <a:spcPts val="1000"/>
              </a:spcBef>
              <a:buFont typeface="Arial"/>
              <a:buChar char="•"/>
            </a:pPr>
            <a:r>
              <a:rPr lang="en-GB" sz="2400">
                <a:ea typeface="+mn-lt"/>
                <a:cs typeface="+mn-lt"/>
              </a:rPr>
              <a:t>develop flexibility, strength, technique, control and balance </a:t>
            </a:r>
          </a:p>
          <a:p>
            <a:pPr marL="285750" indent="-285750">
              <a:lnSpc>
                <a:spcPct val="90000"/>
              </a:lnSpc>
              <a:spcBef>
                <a:spcPts val="1000"/>
              </a:spcBef>
              <a:buFont typeface="Arial"/>
              <a:buChar char="•"/>
            </a:pPr>
            <a:r>
              <a:rPr lang="en-GB" sz="2400">
                <a:ea typeface="+mn-lt"/>
                <a:cs typeface="+mn-lt"/>
              </a:rPr>
              <a:t>perform dances using a range of movement patterns</a:t>
            </a:r>
          </a:p>
          <a:p>
            <a:pPr marL="285750" indent="-285750">
              <a:lnSpc>
                <a:spcPct val="90000"/>
              </a:lnSpc>
              <a:spcBef>
                <a:spcPts val="1000"/>
              </a:spcBef>
              <a:buFont typeface="Arial"/>
              <a:buChar char="•"/>
            </a:pPr>
            <a:r>
              <a:rPr lang="en-GB" sz="2400" dirty="0">
                <a:ea typeface="+mn-lt"/>
                <a:cs typeface="+mn-lt"/>
              </a:rPr>
              <a:t> compare their performances with previous ones and demonstrate improvement </a:t>
            </a:r>
            <a:endParaRPr lang="en-GB" sz="2400" dirty="0">
              <a:cs typeface="Calibri"/>
            </a:endParaRPr>
          </a:p>
        </p:txBody>
      </p:sp>
    </p:spTree>
    <p:extLst>
      <p:ext uri="{BB962C8B-B14F-4D97-AF65-F5344CB8AC3E}">
        <p14:creationId xmlns:p14="http://schemas.microsoft.com/office/powerpoint/2010/main" val="11617553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06F55C-BF7F-4EC0-97A3-A978B191EBEC}"/>
              </a:ext>
            </a:extLst>
          </p:cNvPr>
          <p:cNvSpPr>
            <a:spLocks noGrp="1"/>
          </p:cNvSpPr>
          <p:nvPr>
            <p:ph idx="1"/>
          </p:nvPr>
        </p:nvSpPr>
        <p:spPr>
          <a:xfrm>
            <a:off x="1052074" y="1922302"/>
            <a:ext cx="8759607" cy="2916835"/>
          </a:xfrm>
        </p:spPr>
        <p:txBody>
          <a:bodyPr/>
          <a:lstStyle/>
          <a:p>
            <a:r>
              <a:rPr lang="en-GB" dirty="0"/>
              <a:t>A) Group lesson Plans </a:t>
            </a:r>
            <a:r>
              <a:rPr lang="en-GB" dirty="0">
                <a:cs typeface="Calibri"/>
              </a:rPr>
              <a:t> - Emailed to Anna by </a:t>
            </a:r>
            <a:r>
              <a:rPr lang="en-GB" b="1" dirty="0">
                <a:highlight>
                  <a:srgbClr val="FF0000"/>
                </a:highlight>
                <a:latin typeface="Calibri"/>
                <a:cs typeface="Arial"/>
              </a:rPr>
              <a:t>Friday 5th April 2024</a:t>
            </a:r>
            <a:endParaRPr lang="en-GB">
              <a:highlight>
                <a:srgbClr val="FF0000"/>
              </a:highlight>
              <a:latin typeface="Calibri"/>
              <a:cs typeface="Arial"/>
            </a:endParaRPr>
          </a:p>
          <a:p>
            <a:endParaRPr lang="en-GB"/>
          </a:p>
          <a:p>
            <a:r>
              <a:rPr lang="en-GB" dirty="0"/>
              <a:t>B) Teaching Practice</a:t>
            </a:r>
            <a:endParaRPr lang="en-GB" dirty="0">
              <a:cs typeface="Calibri"/>
            </a:endParaRPr>
          </a:p>
          <a:p>
            <a:endParaRPr lang="en-GB" dirty="0"/>
          </a:p>
          <a:p>
            <a:r>
              <a:rPr lang="en-GB" dirty="0"/>
              <a:t>C) Reflections – Submit on Turnitin by </a:t>
            </a:r>
            <a:r>
              <a:rPr lang="en-GB" dirty="0">
                <a:highlight>
                  <a:srgbClr val="FF0000"/>
                </a:highlight>
              </a:rPr>
              <a:t>Friday 3rd May </a:t>
            </a:r>
            <a:endParaRPr lang="en-GB" dirty="0">
              <a:highlight>
                <a:srgbClr val="FF0000"/>
              </a:highlight>
              <a:cs typeface="Calibri"/>
            </a:endParaRPr>
          </a:p>
        </p:txBody>
      </p:sp>
    </p:spTree>
    <p:extLst>
      <p:ext uri="{BB962C8B-B14F-4D97-AF65-F5344CB8AC3E}">
        <p14:creationId xmlns:p14="http://schemas.microsoft.com/office/powerpoint/2010/main" val="401612824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7340367" cy="3917587"/>
          </a:xfrm>
        </p:spPr>
        <p:txBody>
          <a:bodyPr/>
          <a:lstStyle/>
          <a:p>
            <a:r>
              <a:rPr lang="en-GB" dirty="0"/>
              <a:t>March 18th: Reflections &amp; Refine plans </a:t>
            </a:r>
            <a:endParaRPr lang="en-GB" dirty="0">
              <a:cs typeface="Calibri"/>
            </a:endParaRPr>
          </a:p>
          <a:p>
            <a:endParaRPr lang="en-GB">
              <a:cs typeface="Calibri"/>
            </a:endParaRPr>
          </a:p>
          <a:p>
            <a:endParaRPr lang="en-GB"/>
          </a:p>
          <a:p>
            <a:r>
              <a:rPr lang="en-GB" dirty="0"/>
              <a:t>Creativity Through Movement</a:t>
            </a:r>
            <a:endParaRPr lang="en-GB" dirty="0">
              <a:cs typeface="Calibri"/>
            </a:endParaRPr>
          </a:p>
          <a:p>
            <a:r>
              <a:rPr lang="en-GB" dirty="0"/>
              <a:t>(BMPE4002) Level 4</a:t>
            </a:r>
            <a:endParaRPr lang="en-GB" dirty="0">
              <a:cs typeface="Calibri"/>
            </a:endParaRPr>
          </a:p>
          <a:p>
            <a:endParaRPr lang="en-GB"/>
          </a:p>
          <a:p>
            <a:r>
              <a:rPr lang="en-GB" dirty="0"/>
              <a:t>Kate Piper</a:t>
            </a:r>
            <a:endParaRPr lang="en-GB" dirty="0">
              <a:cs typeface="Calibri"/>
            </a:endParaRPr>
          </a:p>
          <a:p>
            <a:r>
              <a:rPr lang="en-GB" dirty="0"/>
              <a:t>Anna Stevenson</a:t>
            </a:r>
            <a:endParaRPr lang="en-GB" dirty="0">
              <a:cs typeface="Calibri"/>
            </a:endParaRPr>
          </a:p>
        </p:txBody>
      </p:sp>
    </p:spTree>
    <p:extLst>
      <p:ext uri="{BB962C8B-B14F-4D97-AF65-F5344CB8AC3E}">
        <p14:creationId xmlns:p14="http://schemas.microsoft.com/office/powerpoint/2010/main" val="8092605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594852" y="680884"/>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Lesson plans x 3 </a:t>
            </a:r>
            <a:endParaRPr lang="en-US" u="sng"/>
          </a:p>
        </p:txBody>
      </p:sp>
      <p:sp>
        <p:nvSpPr>
          <p:cNvPr id="4" name="TextBox 3">
            <a:extLst>
              <a:ext uri="{FF2B5EF4-FFF2-40B4-BE49-F238E27FC236}">
                <a16:creationId xmlns:a16="http://schemas.microsoft.com/office/drawing/2014/main" id="{13A9D9C1-E08E-4E6F-8D45-210BE0E9F6E5}"/>
              </a:ext>
            </a:extLst>
          </p:cNvPr>
          <p:cNvSpPr txBox="1"/>
          <p:nvPr/>
        </p:nvSpPr>
        <p:spPr>
          <a:xfrm>
            <a:off x="594851" y="1925843"/>
            <a:ext cx="11498826" cy="2343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dirty="0"/>
              <a:t>Teaching Practice</a:t>
            </a:r>
          </a:p>
          <a:p>
            <a:pPr>
              <a:lnSpc>
                <a:spcPct val="90000"/>
              </a:lnSpc>
              <a:spcBef>
                <a:spcPts val="1000"/>
              </a:spcBef>
            </a:pPr>
            <a:r>
              <a:rPr lang="en-GB" sz="4800" dirty="0"/>
              <a:t>RECAP and EXPLORE</a:t>
            </a:r>
            <a:endParaRPr lang="en-GB" sz="4800" dirty="0">
              <a:cs typeface="Calibri"/>
            </a:endParaRPr>
          </a:p>
          <a:p>
            <a:pPr>
              <a:lnSpc>
                <a:spcPct val="90000"/>
              </a:lnSpc>
              <a:spcBef>
                <a:spcPts val="1000"/>
              </a:spcBef>
            </a:pPr>
            <a:r>
              <a:rPr lang="en-GB" sz="4800" dirty="0"/>
              <a:t>EXPLORE and CREATE + INTERVENE</a:t>
            </a:r>
            <a:endParaRPr lang="en-US">
              <a:latin typeface="Calibri"/>
              <a:cs typeface="Calibri"/>
            </a:endParaRPr>
          </a:p>
        </p:txBody>
      </p:sp>
      <p:sp>
        <p:nvSpPr>
          <p:cNvPr id="7" name="TextBox 6">
            <a:extLst>
              <a:ext uri="{FF2B5EF4-FFF2-40B4-BE49-F238E27FC236}">
                <a16:creationId xmlns:a16="http://schemas.microsoft.com/office/drawing/2014/main" id="{60771B99-4DA8-4166-97AA-FDBEB4CDCD79}"/>
              </a:ext>
            </a:extLst>
          </p:cNvPr>
          <p:cNvSpPr txBox="1"/>
          <p:nvPr/>
        </p:nvSpPr>
        <p:spPr>
          <a:xfrm>
            <a:off x="594851" y="4750108"/>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Reflections</a:t>
            </a:r>
            <a:endParaRPr lang="en-US" u="sng"/>
          </a:p>
        </p:txBody>
      </p:sp>
      <p:pic>
        <p:nvPicPr>
          <p:cNvPr id="2" name="Graphic 1" descr="Tick with solid fill">
            <a:extLst>
              <a:ext uri="{FF2B5EF4-FFF2-40B4-BE49-F238E27FC236}">
                <a16:creationId xmlns:a16="http://schemas.microsoft.com/office/drawing/2014/main" id="{2A7AF9B6-1D7E-9E7D-7D60-A9454372371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77968" y="569976"/>
            <a:ext cx="914400" cy="914400"/>
          </a:xfrm>
          <a:prstGeom prst="rect">
            <a:avLst/>
          </a:prstGeom>
        </p:spPr>
      </p:pic>
    </p:spTree>
    <p:extLst>
      <p:ext uri="{BB962C8B-B14F-4D97-AF65-F5344CB8AC3E}">
        <p14:creationId xmlns:p14="http://schemas.microsoft.com/office/powerpoint/2010/main" val="8573896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261C54-16FC-4707-8C1B-2DA61400D53F}"/>
              </a:ext>
            </a:extLst>
          </p:cNvPr>
          <p:cNvSpPr txBox="1">
            <a:spLocks/>
          </p:cNvSpPr>
          <p:nvPr/>
        </p:nvSpPr>
        <p:spPr>
          <a:xfrm>
            <a:off x="78658" y="173849"/>
            <a:ext cx="12034684" cy="963835"/>
          </a:xfrm>
          <a:prstGeom prst="rect">
            <a:avLst/>
          </a:prstGeom>
          <a:solidFill>
            <a:schemeClr val="accent1">
              <a:lumMod val="20000"/>
              <a:lumOff val="80000"/>
            </a:schemeClr>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000"/>
              <a:t>“A good teacher is one who, rather than being a good technician, regularly reflects upon his or her own philosophy and practice” (Green, 2008: 223).</a:t>
            </a:r>
          </a:p>
        </p:txBody>
      </p:sp>
      <p:sp>
        <p:nvSpPr>
          <p:cNvPr id="4" name="Content Placeholder 2">
            <a:extLst>
              <a:ext uri="{FF2B5EF4-FFF2-40B4-BE49-F238E27FC236}">
                <a16:creationId xmlns:a16="http://schemas.microsoft.com/office/drawing/2014/main" id="{9FEED912-D1E8-45C3-8C5E-449F252AFB70}"/>
              </a:ext>
            </a:extLst>
          </p:cNvPr>
          <p:cNvSpPr>
            <a:spLocks noGrp="1"/>
          </p:cNvSpPr>
          <p:nvPr>
            <p:ph idx="1"/>
          </p:nvPr>
        </p:nvSpPr>
        <p:spPr>
          <a:xfrm>
            <a:off x="838199" y="1253331"/>
            <a:ext cx="10515600" cy="4351338"/>
          </a:xfrm>
        </p:spPr>
        <p:txBody>
          <a:bodyPr wrap="square"/>
          <a:lstStyle/>
          <a:p>
            <a:r>
              <a:rPr lang="en-US"/>
              <a:t>Daily Press (Cohen and Hill, 2001; Day and </a:t>
            </a:r>
            <a:r>
              <a:rPr lang="en-US" err="1"/>
              <a:t>Gu</a:t>
            </a:r>
            <a:r>
              <a:rPr lang="en-US"/>
              <a:t>, 2010) means that there is very little time to reflect</a:t>
            </a:r>
          </a:p>
          <a:p>
            <a:r>
              <a:rPr lang="en-US"/>
              <a:t>Out of comfort zone feels very much like failure, so without actions in place, professionals are likely to stay in their comfort zone. </a:t>
            </a:r>
          </a:p>
          <a:p>
            <a:pPr lvl="1"/>
            <a:r>
              <a:rPr lang="en-US"/>
              <a:t>Higher stakes</a:t>
            </a:r>
          </a:p>
          <a:p>
            <a:pPr lvl="1"/>
            <a:r>
              <a:rPr lang="en-US"/>
              <a:t>More public</a:t>
            </a:r>
          </a:p>
          <a:p>
            <a:pPr lvl="1"/>
            <a:r>
              <a:rPr lang="en-US"/>
              <a:t>Unpredictability of profession</a:t>
            </a:r>
          </a:p>
          <a:p>
            <a:r>
              <a:rPr lang="en-US"/>
              <a:t>Understanding not just the how but the why</a:t>
            </a:r>
          </a:p>
        </p:txBody>
      </p:sp>
      <p:sp>
        <p:nvSpPr>
          <p:cNvPr id="5" name="Title 1">
            <a:extLst>
              <a:ext uri="{FF2B5EF4-FFF2-40B4-BE49-F238E27FC236}">
                <a16:creationId xmlns:a16="http://schemas.microsoft.com/office/drawing/2014/main" id="{165C65B4-B70C-4E37-969E-DD7F75F11AFA}"/>
              </a:ext>
            </a:extLst>
          </p:cNvPr>
          <p:cNvSpPr txBox="1">
            <a:spLocks/>
          </p:cNvSpPr>
          <p:nvPr/>
        </p:nvSpPr>
        <p:spPr>
          <a:xfrm>
            <a:off x="759541" y="4668273"/>
            <a:ext cx="10515600" cy="963835"/>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a:t>Reflection challenges established forms of practice</a:t>
            </a:r>
          </a:p>
        </p:txBody>
      </p:sp>
    </p:spTree>
    <p:extLst>
      <p:ext uri="{BB962C8B-B14F-4D97-AF65-F5344CB8AC3E}">
        <p14:creationId xmlns:p14="http://schemas.microsoft.com/office/powerpoint/2010/main" val="4475962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95A517A-87A5-4259-AA70-EC877243CA4F}"/>
              </a:ext>
            </a:extLst>
          </p:cNvPr>
          <p:cNvSpPr txBox="1">
            <a:spLocks/>
          </p:cNvSpPr>
          <p:nvPr/>
        </p:nvSpPr>
        <p:spPr>
          <a:xfrm>
            <a:off x="978310" y="116632"/>
            <a:ext cx="8229600" cy="63408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What could you reflect on?</a:t>
            </a:r>
          </a:p>
        </p:txBody>
      </p:sp>
      <p:sp>
        <p:nvSpPr>
          <p:cNvPr id="4" name="Content Placeholder 2">
            <a:extLst>
              <a:ext uri="{FF2B5EF4-FFF2-40B4-BE49-F238E27FC236}">
                <a16:creationId xmlns:a16="http://schemas.microsoft.com/office/drawing/2014/main" id="{1F13ECB0-B38C-443C-B332-6AB78253197B}"/>
              </a:ext>
            </a:extLst>
          </p:cNvPr>
          <p:cNvSpPr txBox="1">
            <a:spLocks/>
          </p:cNvSpPr>
          <p:nvPr/>
        </p:nvSpPr>
        <p:spPr>
          <a:xfrm>
            <a:off x="312099" y="750714"/>
            <a:ext cx="11309629" cy="4971660"/>
          </a:xfrm>
          <a:prstGeom prst="rect">
            <a:avLst/>
          </a:prstGeom>
        </p:spPr>
        <p:txBody>
          <a:bodyPr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Planning</a:t>
            </a:r>
          </a:p>
          <a:p>
            <a:pPr lvl="1"/>
            <a:r>
              <a:rPr lang="en-GB"/>
              <a:t>Did your plan help? Why? Why not? Reflection in action points. What else do you need to put in your plan to be more successful?</a:t>
            </a:r>
          </a:p>
          <a:p>
            <a:r>
              <a:rPr lang="en-GB"/>
              <a:t>Teaching</a:t>
            </a:r>
          </a:p>
          <a:p>
            <a:pPr lvl="1"/>
            <a:r>
              <a:rPr lang="en-GB"/>
              <a:t>What was successful? Why? What was uncomfortable? Why? Thinking of your actions, the way you are teaching? The task/activity? How and why? How you dealt with individuals? If things did not go to plan? How you set up/ transitions of and between tasks. Use of questioning. </a:t>
            </a:r>
            <a:r>
              <a:rPr lang="en-GB" err="1"/>
              <a:t>Creativitiy</a:t>
            </a:r>
            <a:r>
              <a:rPr lang="en-GB"/>
              <a:t>.</a:t>
            </a:r>
          </a:p>
          <a:p>
            <a:r>
              <a:rPr lang="en-GB"/>
              <a:t>Learning and progress of children</a:t>
            </a:r>
          </a:p>
          <a:p>
            <a:pPr lvl="1"/>
            <a:r>
              <a:rPr lang="en-GB"/>
              <a:t>Did they get it? Why? Why not? Engagement? Motivations? – if low how would you improve this? Did all improve or progress in some way? Did all reach learning objectives? Was it challenging? Individuals can be discussed. Were the tasks set at an appropriate level? Creativity.</a:t>
            </a:r>
          </a:p>
        </p:txBody>
      </p:sp>
    </p:spTree>
    <p:extLst>
      <p:ext uri="{BB962C8B-B14F-4D97-AF65-F5344CB8AC3E}">
        <p14:creationId xmlns:p14="http://schemas.microsoft.com/office/powerpoint/2010/main" val="356174361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3618</Words>
  <Application>Microsoft Macintosh PowerPoint</Application>
  <PresentationFormat>Widescreen</PresentationFormat>
  <Paragraphs>537</Paragraphs>
  <Slides>66</Slides>
  <Notes>8</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66</vt:i4>
      </vt:variant>
    </vt:vector>
  </HeadingPairs>
  <TitlesOfParts>
    <vt:vector size="92" baseType="lpstr">
      <vt:lpstr>Arial</vt:lpstr>
      <vt:lpstr>Arial,Sans-Serif</vt:lpstr>
      <vt:lpstr>Calibri</vt:lpstr>
      <vt:lpstr>Calibri Light</vt:lpstr>
      <vt:lpstr>Calibri,Sans-Serif</vt:lpstr>
      <vt:lpstr>Helvetica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Semester 2 Plan</vt:lpstr>
      <vt:lpstr>Let’s recap creativity</vt:lpstr>
      <vt:lpstr>PowerPoint Presentation</vt:lpstr>
      <vt:lpstr>How does Creativity links to other Areas of Learning</vt:lpstr>
      <vt:lpstr>Environment</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Lesson Structure</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Anna Stevenson</cp:lastModifiedBy>
  <cp:revision>327</cp:revision>
  <cp:lastPrinted>2022-02-07T09:33:22Z</cp:lastPrinted>
  <dcterms:created xsi:type="dcterms:W3CDTF">2021-03-09T15:35:42Z</dcterms:created>
  <dcterms:modified xsi:type="dcterms:W3CDTF">2024-03-18T12:01:33Z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