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5"/>
  </p:notesMasterIdLst>
  <p:handoutMasterIdLst>
    <p:handoutMasterId r:id="rId26"/>
  </p:handoutMasterIdLst>
  <p:sldIdLst>
    <p:sldId id="301" r:id="rId6"/>
    <p:sldId id="265" r:id="rId7"/>
    <p:sldId id="272" r:id="rId8"/>
    <p:sldId id="287" r:id="rId9"/>
    <p:sldId id="288" r:id="rId10"/>
    <p:sldId id="289" r:id="rId11"/>
    <p:sldId id="290" r:id="rId12"/>
    <p:sldId id="291" r:id="rId13"/>
    <p:sldId id="292" r:id="rId14"/>
    <p:sldId id="293" r:id="rId15"/>
    <p:sldId id="294" r:id="rId16"/>
    <p:sldId id="295" r:id="rId17"/>
    <p:sldId id="296" r:id="rId18"/>
    <p:sldId id="297" r:id="rId19"/>
    <p:sldId id="298" r:id="rId20"/>
    <p:sldId id="299" r:id="rId21"/>
    <p:sldId id="277" r:id="rId22"/>
    <p:sldId id="285" r:id="rId23"/>
    <p:sldId id="300" r:id="rId24"/>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1736B9"/>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41" autoAdjust="0"/>
    <p:restoredTop sz="94660"/>
  </p:normalViewPr>
  <p:slideViewPr>
    <p:cSldViewPr>
      <p:cViewPr varScale="1">
        <p:scale>
          <a:sx n="73" d="100"/>
          <a:sy n="73" d="100"/>
        </p:scale>
        <p:origin x="1368"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25719241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422275341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4147758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5654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27196028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334558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4119567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898524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432531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2693490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547536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54633228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hyperlink" Target="http://www.yell.com/"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25172835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08720"/>
            <a:ext cx="7772400" cy="2387600"/>
          </a:xfrm>
        </p:spPr>
        <p:txBody>
          <a:bodyPr>
            <a:normAutofit/>
          </a:bodyPr>
          <a:lstStyle/>
          <a:p>
            <a:r>
              <a:rPr lang="en-US" sz="3600" b="1" dirty="0"/>
              <a:t>Chapter </a:t>
            </a:r>
            <a:r>
              <a:rPr lang="en-US" sz="3600" b="1" dirty="0" smtClean="0"/>
              <a:t>9</a:t>
            </a:r>
          </a:p>
        </p:txBody>
      </p:sp>
      <p:sp>
        <p:nvSpPr>
          <p:cNvPr id="4099" name="Rectangle 9"/>
          <p:cNvSpPr>
            <a:spLocks noGrp="1" noChangeArrowheads="1"/>
          </p:cNvSpPr>
          <p:nvPr>
            <p:ph type="subTitle" idx="1"/>
          </p:nvPr>
        </p:nvSpPr>
        <p:spPr/>
        <p:txBody>
          <a:bodyPr>
            <a:normAutofit/>
          </a:bodyPr>
          <a:lstStyle/>
          <a:p>
            <a:r>
              <a:rPr lang="en-US" sz="3600" b="1" dirty="0"/>
              <a:t>Learning and </a:t>
            </a:r>
            <a:r>
              <a:rPr lang="en-US" sz="3600" b="1" dirty="0" smtClean="0"/>
              <a:t>knowledge</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lstStyle/>
          <a:p>
            <a:r>
              <a:rPr lang="en-GB" dirty="0" smtClean="0"/>
              <a:t>Explain what constitutes learning and what does not.</a:t>
            </a:r>
          </a:p>
          <a:p>
            <a:r>
              <a:rPr lang="en-GB" dirty="0" smtClean="0"/>
              <a:t>Explain the role of classical conditioning.</a:t>
            </a:r>
          </a:p>
          <a:p>
            <a:r>
              <a:rPr lang="en-GB" dirty="0" smtClean="0"/>
              <a:t>Describe how operant conditioning works.</a:t>
            </a:r>
          </a:p>
          <a:p>
            <a:r>
              <a:rPr lang="en-GB" dirty="0" smtClean="0"/>
              <a:t>Describe how cognitive learning can be used by marketers.</a:t>
            </a:r>
          </a:p>
          <a:p>
            <a:r>
              <a:rPr lang="en-GB" dirty="0" smtClean="0"/>
              <a:t>Understand the role of motivation in learning.</a:t>
            </a:r>
          </a:p>
          <a:p>
            <a:r>
              <a:rPr lang="en-GB" dirty="0" smtClean="0"/>
              <a:t>Show how experiential learning is more effective than vicarious learning.</a:t>
            </a:r>
          </a:p>
          <a:p>
            <a:r>
              <a:rPr lang="en-GB" dirty="0" smtClean="0"/>
              <a:t>Describe the various components of consumer knowledge and their importance to marketers.</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Defining learning</a:t>
            </a:r>
          </a:p>
        </p:txBody>
      </p:sp>
      <p:sp>
        <p:nvSpPr>
          <p:cNvPr id="5123" name="Rectangle 3"/>
          <p:cNvSpPr>
            <a:spLocks noGrp="1" noChangeArrowheads="1"/>
          </p:cNvSpPr>
          <p:nvPr>
            <p:ph idx="1"/>
          </p:nvPr>
        </p:nvSpPr>
        <p:spPr/>
        <p:txBody>
          <a:bodyPr/>
          <a:lstStyle/>
          <a:p>
            <a:r>
              <a:rPr lang="en-GB" dirty="0" smtClean="0"/>
              <a:t>‘the behavioural changes that occur over time relative to an external stimulus condition’ (</a:t>
            </a:r>
            <a:r>
              <a:rPr lang="en-GB" dirty="0" err="1" smtClean="0"/>
              <a:t>Onkvisit</a:t>
            </a:r>
            <a:r>
              <a:rPr lang="en-GB" dirty="0" smtClean="0"/>
              <a:t> and Shaw 1994)</a:t>
            </a:r>
          </a:p>
          <a:p>
            <a:pPr lvl="1"/>
            <a:r>
              <a:rPr lang="en-GB" dirty="0" smtClean="0"/>
              <a:t>There must be a change in behaviour (response tendencies).</a:t>
            </a:r>
          </a:p>
          <a:p>
            <a:pPr lvl="1"/>
            <a:r>
              <a:rPr lang="en-GB" dirty="0" smtClean="0"/>
              <a:t>This must result from an external stimulus.</a:t>
            </a:r>
          </a:p>
        </p:txBody>
      </p:sp>
      <p:pic>
        <p:nvPicPr>
          <p:cNvPr id="1026" name="Picture 2" descr="\\sageltdsan01\Books_Directory\Subject Folders\Business &amp; Management\Book Files\Matt\Blythe - Consumer Behaviour 3e\Development\Online material\tables and figures for slides\fig 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462" y="4077072"/>
            <a:ext cx="7469075" cy="209536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28650" y="735285"/>
            <a:ext cx="7886700" cy="1325563"/>
          </a:xfrm>
        </p:spPr>
        <p:txBody>
          <a:bodyPr/>
          <a:lstStyle/>
          <a:p>
            <a:r>
              <a:rPr lang="en-US" dirty="0" smtClean="0"/>
              <a:t>Studying learning: ‘classical learning theory’</a:t>
            </a:r>
          </a:p>
        </p:txBody>
      </p:sp>
      <p:sp>
        <p:nvSpPr>
          <p:cNvPr id="5123" name="Rectangle 3"/>
          <p:cNvSpPr>
            <a:spLocks noGrp="1" noChangeArrowheads="1"/>
          </p:cNvSpPr>
          <p:nvPr>
            <p:ph idx="1"/>
          </p:nvPr>
        </p:nvSpPr>
        <p:spPr/>
        <p:txBody>
          <a:bodyPr/>
          <a:lstStyle/>
          <a:p>
            <a:r>
              <a:rPr lang="en-GB" dirty="0" smtClean="0"/>
              <a:t>Pavlov (1927)</a:t>
            </a:r>
          </a:p>
        </p:txBody>
      </p:sp>
      <p:pic>
        <p:nvPicPr>
          <p:cNvPr id="2050" name="Picture 2" descr="\\sageltdsan01\Books_Directory\Subject Folders\Business &amp; Management\Book Files\Matt\Blythe - Consumer Behaviour 3e\Development\Online material\tables and figures for slides\fig 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2636912"/>
            <a:ext cx="5616624" cy="3320735"/>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28650" y="735285"/>
            <a:ext cx="7886700" cy="1325563"/>
          </a:xfrm>
        </p:spPr>
        <p:txBody>
          <a:bodyPr/>
          <a:lstStyle/>
          <a:p>
            <a:r>
              <a:rPr lang="en-US" dirty="0" smtClean="0"/>
              <a:t>Studying learning: ‘operant conditions’</a:t>
            </a:r>
          </a:p>
        </p:txBody>
      </p:sp>
      <p:sp>
        <p:nvSpPr>
          <p:cNvPr id="5123" name="Rectangle 3"/>
          <p:cNvSpPr>
            <a:spLocks noGrp="1" noChangeArrowheads="1"/>
          </p:cNvSpPr>
          <p:nvPr>
            <p:ph idx="1"/>
          </p:nvPr>
        </p:nvSpPr>
        <p:spPr/>
        <p:txBody>
          <a:bodyPr/>
          <a:lstStyle/>
          <a:p>
            <a:r>
              <a:rPr lang="en-GB" dirty="0" smtClean="0"/>
              <a:t>The learner will conduct trial-and-error behaviour to obtain a reward (or avoid a punishment). </a:t>
            </a:r>
          </a:p>
        </p:txBody>
      </p:sp>
      <p:pic>
        <p:nvPicPr>
          <p:cNvPr id="3074" name="Picture 2" descr="\\sageltdsan01\Books_Directory\Subject Folders\Business &amp; Management\Book Files\Matt\Blythe - Consumer Behaviour 3e\Development\Online material\tables and figures for slides\fig 9.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711" y="2996951"/>
            <a:ext cx="5400601" cy="3154085"/>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Studying learning: ‘cognitive learning’</a:t>
            </a:r>
          </a:p>
        </p:txBody>
      </p:sp>
      <p:sp>
        <p:nvSpPr>
          <p:cNvPr id="5123" name="Rectangle 3"/>
          <p:cNvSpPr>
            <a:spLocks noGrp="1" noChangeArrowheads="1"/>
          </p:cNvSpPr>
          <p:nvPr>
            <p:ph idx="1"/>
          </p:nvPr>
        </p:nvSpPr>
        <p:spPr/>
        <p:txBody>
          <a:bodyPr/>
          <a:lstStyle/>
          <a:p>
            <a:r>
              <a:rPr lang="en-GB" dirty="0" smtClean="0"/>
              <a:t>Not all learning is an automatic response to a stimulus.</a:t>
            </a:r>
          </a:p>
          <a:p>
            <a:r>
              <a:rPr lang="en-GB" dirty="0" smtClean="0"/>
              <a:t>When considering cognitive learning, the emphasis is not on </a:t>
            </a:r>
            <a:r>
              <a:rPr lang="en-GB" i="1" dirty="0" smtClean="0"/>
              <a:t>what</a:t>
            </a:r>
            <a:r>
              <a:rPr lang="en-GB" dirty="0" smtClean="0"/>
              <a:t> is learned (as in stimulus–response theories) but on </a:t>
            </a:r>
            <a:r>
              <a:rPr lang="en-GB" i="1" dirty="0" smtClean="0"/>
              <a:t>how</a:t>
            </a:r>
            <a:r>
              <a:rPr lang="en-GB" dirty="0" smtClean="0"/>
              <a:t> it is learned</a:t>
            </a:r>
          </a:p>
          <a:p>
            <a:r>
              <a:rPr lang="en-GB" dirty="0" smtClean="0"/>
              <a:t>The ‘black box’</a:t>
            </a:r>
          </a:p>
        </p:txBody>
      </p:sp>
      <p:pic>
        <p:nvPicPr>
          <p:cNvPr id="4098" name="Picture 2" descr="\\sageltdsan01\Books_Directory\Subject Folders\Business &amp; Management\Book Files\Matt\Blythe - Consumer Behaviour 3e\Development\Online material\tables and figures for slides\fig 9.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3861048"/>
            <a:ext cx="5792068" cy="220839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Learning from experience</a:t>
            </a:r>
          </a:p>
        </p:txBody>
      </p:sp>
      <p:pic>
        <p:nvPicPr>
          <p:cNvPr id="2" name="Picture 2" descr="\\sageltdsan01\Books_Directory\Subject Folders\Business &amp; Management\Book Files\Matt\Blythe - Consumer Behaviour 3e\Development\Online material\tables and figures for slides\table 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83668" y="1772816"/>
            <a:ext cx="5976664" cy="4464495"/>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28650" y="807293"/>
            <a:ext cx="7886700" cy="1325563"/>
          </a:xfrm>
        </p:spPr>
        <p:txBody>
          <a:bodyPr/>
          <a:lstStyle/>
          <a:p>
            <a:r>
              <a:rPr lang="en-US" dirty="0" smtClean="0"/>
              <a:t>Studying learning: ‘five elements of cognitive learning’</a:t>
            </a:r>
          </a:p>
        </p:txBody>
      </p:sp>
      <p:pic>
        <p:nvPicPr>
          <p:cNvPr id="6146" name="Picture 2" descr="\\sageltdsan01\Books_Directory\Subject Folders\Business &amp; Management\Book Files\Matt\Blythe - Consumer Behaviour 3e\Development\Online material\tables and figures for slides\fig 9.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454" y="3068960"/>
            <a:ext cx="7191091" cy="1584176"/>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The need for knowledge</a:t>
            </a:r>
          </a:p>
        </p:txBody>
      </p:sp>
      <p:sp>
        <p:nvSpPr>
          <p:cNvPr id="5123" name="Rectangle 3"/>
          <p:cNvSpPr>
            <a:spLocks noGrp="1" noChangeArrowheads="1"/>
          </p:cNvSpPr>
          <p:nvPr>
            <p:ph idx="1"/>
          </p:nvPr>
        </p:nvSpPr>
        <p:spPr>
          <a:xfrm>
            <a:off x="628650" y="1874243"/>
            <a:ext cx="7886700" cy="4152952"/>
          </a:xfrm>
        </p:spPr>
        <p:txBody>
          <a:bodyPr/>
          <a:lstStyle/>
          <a:p>
            <a:r>
              <a:rPr lang="en-GB" dirty="0" smtClean="0"/>
              <a:t>People understand that they need to know about the products they buy, especially when a major commitment is involved. This means that there is a motivation to learn, arising from a need for knowledge.</a:t>
            </a:r>
          </a:p>
        </p:txBody>
      </p:sp>
      <p:pic>
        <p:nvPicPr>
          <p:cNvPr id="7170" name="Picture 2" descr="\\sageltdsan01\Books_Directory\Subject Folders\Business &amp; Management\Book Files\Matt\Blythe - Consumer Behaviour 3e\Development\Online material\tables and figures for slides\fig 9.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4468" y="3478981"/>
            <a:ext cx="6215063" cy="271279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Product category </a:t>
            </a:r>
            <a:r>
              <a:rPr lang="en-US" dirty="0"/>
              <a:t>k</a:t>
            </a:r>
            <a:r>
              <a:rPr lang="en-US" dirty="0" smtClean="0"/>
              <a:t>nowledge</a:t>
            </a:r>
          </a:p>
        </p:txBody>
      </p:sp>
      <p:pic>
        <p:nvPicPr>
          <p:cNvPr id="8194" name="Picture 2" descr="\\sageltdsan01\Books_Directory\Subject Folders\Business &amp; Management\Book Files\Matt\Blythe - Consumer Behaviour 3e\Development\Online material\tables and figures for slides\fig 9.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951" y="2276872"/>
            <a:ext cx="7716098" cy="287973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Brand knowledge</a:t>
            </a:r>
          </a:p>
        </p:txBody>
      </p:sp>
      <p:sp>
        <p:nvSpPr>
          <p:cNvPr id="5123" name="Rectangle 3"/>
          <p:cNvSpPr>
            <a:spLocks noGrp="1" noChangeArrowheads="1"/>
          </p:cNvSpPr>
          <p:nvPr>
            <p:ph idx="1"/>
          </p:nvPr>
        </p:nvSpPr>
        <p:spPr>
          <a:xfrm>
            <a:off x="628650" y="1859471"/>
            <a:ext cx="7886700" cy="4152952"/>
          </a:xfrm>
        </p:spPr>
        <p:txBody>
          <a:bodyPr/>
          <a:lstStyle/>
          <a:p>
            <a:r>
              <a:rPr lang="en-GB" dirty="0" smtClean="0"/>
              <a:t>Brand knowledge is concerned with what people know about a specific product within the general product category. From a marketing viewpoint, the starting point of brand knowledge is whether people remember the brand at all. </a:t>
            </a:r>
          </a:p>
        </p:txBody>
      </p:sp>
      <p:pic>
        <p:nvPicPr>
          <p:cNvPr id="9218" name="Picture 2" descr="\\sageltdsan01\Books_Directory\Subject Folders\Business &amp; Management\Book Files\Matt\Blythe - Consumer Behaviour 3e\Development\Online material\tables and figures for slides\fig 9.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3557546"/>
            <a:ext cx="5975846" cy="259958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Purchase knowledge</a:t>
            </a:r>
          </a:p>
        </p:txBody>
      </p:sp>
      <p:sp>
        <p:nvSpPr>
          <p:cNvPr id="5123" name="Rectangle 3"/>
          <p:cNvSpPr>
            <a:spLocks noGrp="1" noChangeArrowheads="1"/>
          </p:cNvSpPr>
          <p:nvPr>
            <p:ph idx="1"/>
          </p:nvPr>
        </p:nvSpPr>
        <p:spPr>
          <a:xfrm>
            <a:off x="628650" y="1700808"/>
            <a:ext cx="7886700" cy="4152952"/>
          </a:xfrm>
        </p:spPr>
        <p:txBody>
          <a:bodyPr/>
          <a:lstStyle/>
          <a:p>
            <a:r>
              <a:rPr lang="en-GB" dirty="0" smtClean="0"/>
              <a:t>Purchase knowledge is the information people have about buying products. This includes where the product can be bought (the distribution channel), whether discounts apply at some times or in some places, how much the product should cost, and what the procedure/process is for buying the product.</a:t>
            </a:r>
          </a:p>
        </p:txBody>
      </p:sp>
      <p:pic>
        <p:nvPicPr>
          <p:cNvPr id="10242" name="Picture 2" descr="\\sageltdsan01\Books_Directory\Subject Folders\Business &amp; Management\Book Files\Matt\Blythe - Consumer Behaviour 3e\Development\Online material\tables and figures for slides\fig 9.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0026" y="3848220"/>
            <a:ext cx="5616624" cy="250813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Consumption knowledge</a:t>
            </a:r>
          </a:p>
        </p:txBody>
      </p:sp>
      <p:sp>
        <p:nvSpPr>
          <p:cNvPr id="5123" name="Rectangle 3"/>
          <p:cNvSpPr>
            <a:spLocks noGrp="1" noChangeArrowheads="1"/>
          </p:cNvSpPr>
          <p:nvPr>
            <p:ph idx="1"/>
          </p:nvPr>
        </p:nvSpPr>
        <p:spPr>
          <a:xfrm>
            <a:off x="628650" y="1772816"/>
            <a:ext cx="7886700" cy="4152952"/>
          </a:xfrm>
        </p:spPr>
        <p:txBody>
          <a:bodyPr/>
          <a:lstStyle/>
          <a:p>
            <a:r>
              <a:rPr lang="en-GB" dirty="0" smtClean="0"/>
              <a:t>The information consumers have about how a product’s benefits can be obtained in use. (Lack of such knowledge would mean that people would be unlikely to buy the product in the first place.)</a:t>
            </a:r>
          </a:p>
        </p:txBody>
      </p:sp>
      <p:pic>
        <p:nvPicPr>
          <p:cNvPr id="11266" name="Picture 2" descr="\\sageltdsan01\Books_Directory\Subject Folders\Business &amp; Management\Book Files\Matt\Blythe - Consumer Behaviour 3e\Development\Online material\tables and figures for slides\fig 9.1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4186" y="3492589"/>
            <a:ext cx="6295628" cy="2721211"/>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Persuasion knowledge</a:t>
            </a:r>
          </a:p>
        </p:txBody>
      </p:sp>
      <p:sp>
        <p:nvSpPr>
          <p:cNvPr id="5123" name="Rectangle 3"/>
          <p:cNvSpPr>
            <a:spLocks noGrp="1" noChangeArrowheads="1"/>
          </p:cNvSpPr>
          <p:nvPr>
            <p:ph idx="1"/>
          </p:nvPr>
        </p:nvSpPr>
        <p:spPr>
          <a:xfrm>
            <a:off x="636000" y="1828770"/>
            <a:ext cx="7886700" cy="4152952"/>
          </a:xfrm>
        </p:spPr>
        <p:txBody>
          <a:bodyPr>
            <a:normAutofit/>
          </a:bodyPr>
          <a:lstStyle/>
          <a:p>
            <a:r>
              <a:rPr lang="en-GB" dirty="0" smtClean="0"/>
              <a:t>…is what people know about the goals and tactics of those trying to persuade them (</a:t>
            </a:r>
            <a:r>
              <a:rPr lang="en-GB" dirty="0" err="1" smtClean="0"/>
              <a:t>Eisend</a:t>
            </a:r>
            <a:r>
              <a:rPr lang="en-GB" dirty="0" smtClean="0"/>
              <a:t> 2015).</a:t>
            </a:r>
          </a:p>
          <a:p>
            <a:r>
              <a:rPr lang="en-GB" dirty="0" smtClean="0"/>
              <a:t>People have become more marketing aware.</a:t>
            </a:r>
          </a:p>
          <a:p>
            <a:r>
              <a:rPr lang="en-GB" dirty="0" smtClean="0"/>
              <a:t>Understanding how marketers operate has been shown to affect consumers’ opinions of marketer sincerity adversely.</a:t>
            </a:r>
          </a:p>
          <a:p>
            <a:pPr marL="0" indent="0">
              <a:buNone/>
            </a:pPr>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Persuasion knowledge</a:t>
            </a:r>
          </a:p>
        </p:txBody>
      </p:sp>
      <p:sp>
        <p:nvSpPr>
          <p:cNvPr id="5123" name="Rectangle 3"/>
          <p:cNvSpPr>
            <a:spLocks noGrp="1" noChangeArrowheads="1"/>
          </p:cNvSpPr>
          <p:nvPr>
            <p:ph idx="1"/>
          </p:nvPr>
        </p:nvSpPr>
        <p:spPr/>
        <p:txBody>
          <a:bodyPr>
            <a:normAutofit lnSpcReduction="10000"/>
          </a:bodyPr>
          <a:lstStyle/>
          <a:p>
            <a:pPr marL="228600" lvl="1" indent="-228600">
              <a:lnSpc>
                <a:spcPct val="110000"/>
              </a:lnSpc>
              <a:buFont typeface="Arial" panose="020B0604020202020204" pitchFamily="34" charset="0"/>
              <a:buChar char="•"/>
            </a:pPr>
            <a:r>
              <a:rPr lang="en-GB" dirty="0"/>
              <a:t>A study by Bearden et al. (2001) showed that people were able to make the following statements about their understanding of persuasion:</a:t>
            </a:r>
          </a:p>
          <a:p>
            <a:pPr lvl="1"/>
            <a:r>
              <a:rPr lang="en-GB" dirty="0" smtClean="0"/>
              <a:t>I know when an offer is ‘too good to be true’</a:t>
            </a:r>
          </a:p>
          <a:p>
            <a:pPr lvl="1"/>
            <a:r>
              <a:rPr lang="en-GB" dirty="0" smtClean="0"/>
              <a:t>I can tell when an offer has strings attached</a:t>
            </a:r>
          </a:p>
          <a:p>
            <a:pPr lvl="1"/>
            <a:r>
              <a:rPr lang="en-GB" dirty="0" smtClean="0"/>
              <a:t>I have no trouble understanding the bargaining tactics used by salespeople</a:t>
            </a:r>
          </a:p>
          <a:p>
            <a:pPr lvl="1"/>
            <a:r>
              <a:rPr lang="en-GB" dirty="0" smtClean="0"/>
              <a:t>I know when a marketer is pressuring me to buy</a:t>
            </a:r>
          </a:p>
          <a:p>
            <a:pPr lvl="1"/>
            <a:r>
              <a:rPr lang="en-GB" dirty="0" smtClean="0"/>
              <a:t>I can see through sales gimmicks used to get consumers to buy</a:t>
            </a:r>
          </a:p>
          <a:p>
            <a:pPr lvl="1"/>
            <a:r>
              <a:rPr lang="en-GB" dirty="0" smtClean="0"/>
              <a:t>I can separate facts from fantasy in advertising</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extLst>
      <p:ext uri="{BB962C8B-B14F-4D97-AF65-F5344CB8AC3E}">
        <p14:creationId xmlns:p14="http://schemas.microsoft.com/office/powerpoint/2010/main" val="3198453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Sources of consumer knowledge:</a:t>
            </a:r>
            <a:br>
              <a:rPr lang="en-US" dirty="0" smtClean="0"/>
            </a:br>
            <a:r>
              <a:rPr lang="en-US" dirty="0" smtClean="0"/>
              <a:t>p</a:t>
            </a:r>
            <a:r>
              <a:rPr lang="en-GB" dirty="0" err="1" smtClean="0"/>
              <a:t>ersonal</a:t>
            </a:r>
            <a:r>
              <a:rPr lang="en-GB" dirty="0" smtClean="0"/>
              <a:t> and impersonal</a:t>
            </a:r>
            <a:endParaRPr lang="en-US" dirty="0" smtClean="0"/>
          </a:p>
        </p:txBody>
      </p:sp>
      <p:sp>
        <p:nvSpPr>
          <p:cNvPr id="5123" name="Rectangle 3"/>
          <p:cNvSpPr>
            <a:spLocks noGrp="1" noChangeArrowheads="1"/>
          </p:cNvSpPr>
          <p:nvPr>
            <p:ph sz="half" idx="1"/>
          </p:nvPr>
        </p:nvSpPr>
        <p:spPr>
          <a:xfrm>
            <a:off x="628650" y="2178120"/>
            <a:ext cx="4087366" cy="4163227"/>
          </a:xfrm>
        </p:spPr>
        <p:txBody>
          <a:bodyPr>
            <a:normAutofit fontScale="92500" lnSpcReduction="20000"/>
          </a:bodyPr>
          <a:lstStyle/>
          <a:p>
            <a:r>
              <a:rPr lang="en-GB" dirty="0" smtClean="0"/>
              <a:t>Marketer-controlled ‘personal’ sources include:</a:t>
            </a:r>
          </a:p>
          <a:p>
            <a:pPr lvl="1"/>
            <a:r>
              <a:rPr lang="en-GB" dirty="0" smtClean="0"/>
              <a:t>Sales people</a:t>
            </a:r>
          </a:p>
          <a:p>
            <a:pPr lvl="1"/>
            <a:r>
              <a:rPr lang="en-GB" dirty="0" smtClean="0"/>
              <a:t>Service people</a:t>
            </a:r>
          </a:p>
          <a:p>
            <a:pPr lvl="1"/>
            <a:r>
              <a:rPr lang="en-GB" dirty="0" smtClean="0"/>
              <a:t>Paid product endorsers (for example, athletes who recommend sports equipment)</a:t>
            </a:r>
          </a:p>
        </p:txBody>
      </p:sp>
      <p:sp>
        <p:nvSpPr>
          <p:cNvPr id="5" name="Content Placeholder 4"/>
          <p:cNvSpPr>
            <a:spLocks noGrp="1"/>
          </p:cNvSpPr>
          <p:nvPr>
            <p:ph sz="half" idx="2"/>
          </p:nvPr>
        </p:nvSpPr>
        <p:spPr>
          <a:xfrm>
            <a:off x="4629150" y="2178119"/>
            <a:ext cx="3759274" cy="4163227"/>
          </a:xfrm>
        </p:spPr>
        <p:txBody>
          <a:bodyPr>
            <a:normAutofit fontScale="92500" lnSpcReduction="20000"/>
          </a:bodyPr>
          <a:lstStyle/>
          <a:p>
            <a:r>
              <a:rPr lang="en-GB" dirty="0" smtClean="0"/>
              <a:t>Marketer-controlled ‘non-personal’ sources include:</a:t>
            </a:r>
          </a:p>
          <a:p>
            <a:pPr lvl="1"/>
            <a:r>
              <a:rPr lang="en-GB" dirty="0" smtClean="0"/>
              <a:t>The products themselves</a:t>
            </a:r>
          </a:p>
          <a:p>
            <a:pPr lvl="1"/>
            <a:r>
              <a:rPr lang="en-GB" dirty="0" smtClean="0"/>
              <a:t>Point-of-purchase (</a:t>
            </a:r>
            <a:r>
              <a:rPr lang="en-GB" dirty="0" err="1" smtClean="0"/>
              <a:t>PoP</a:t>
            </a:r>
            <a:r>
              <a:rPr lang="en-GB" dirty="0" smtClean="0"/>
              <a:t>) materials</a:t>
            </a:r>
          </a:p>
          <a:p>
            <a:pPr lvl="1"/>
            <a:r>
              <a:rPr lang="en-GB" dirty="0" smtClean="0"/>
              <a:t>Advertising (online and offline)</a:t>
            </a:r>
          </a:p>
          <a:p>
            <a:pPr lvl="1"/>
            <a:r>
              <a:rPr lang="en-GB" dirty="0" smtClean="0"/>
              <a:t>Review websites/video logs/blogs</a:t>
            </a:r>
          </a:p>
          <a:p>
            <a:pPr lvl="1"/>
            <a:r>
              <a:rPr lang="en-GB" dirty="0" smtClean="0"/>
              <a:t>e-Catalogues/industry forums</a:t>
            </a:r>
          </a:p>
          <a:p>
            <a:pPr lvl="1"/>
            <a:r>
              <a:rPr lang="en-GB" dirty="0" smtClean="0"/>
              <a:t>Corporate websites</a:t>
            </a:r>
          </a:p>
          <a:p>
            <a:pPr lvl="1"/>
            <a:r>
              <a:rPr lang="en-GB" dirty="0" smtClean="0"/>
              <a:t>Directories such as </a:t>
            </a:r>
            <a:r>
              <a:rPr lang="en-GB" dirty="0" smtClean="0">
                <a:hlinkClick r:id="rId2"/>
              </a:rPr>
              <a:t>www.yell.com</a:t>
            </a:r>
            <a:endParaRPr lang="en-GB" dirty="0" smtClean="0"/>
          </a:p>
          <a:p>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Autofit/>
          </a:bodyPr>
          <a:lstStyle/>
          <a:p>
            <a:r>
              <a:rPr lang="en-GB" dirty="0" smtClean="0"/>
              <a:t>Learning is behavioural change over time relative to an external stimulus.</a:t>
            </a:r>
          </a:p>
          <a:p>
            <a:r>
              <a:rPr lang="en-GB" dirty="0" smtClean="0"/>
              <a:t>Classical conditioning is largely involuntary on the part of the learner.</a:t>
            </a:r>
          </a:p>
          <a:p>
            <a:r>
              <a:rPr lang="en-GB" dirty="0" smtClean="0"/>
              <a:t>Operant conditioning assumes that the learner has choice in the process: ‘good’ behaviour is reinforced by reward, ‘bad’ behaviour is reduced by punishment.</a:t>
            </a:r>
          </a:p>
          <a:p>
            <a:r>
              <a:rPr lang="en-GB" dirty="0" smtClean="0"/>
              <a:t>Cognitive learning involves conscious thought and effort.</a:t>
            </a:r>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Summary</a:t>
            </a:r>
          </a:p>
        </p:txBody>
      </p:sp>
      <p:sp>
        <p:nvSpPr>
          <p:cNvPr id="5123" name="Rectangle 3"/>
          <p:cNvSpPr>
            <a:spLocks noGrp="1" noChangeArrowheads="1"/>
          </p:cNvSpPr>
          <p:nvPr>
            <p:ph idx="1"/>
          </p:nvPr>
        </p:nvSpPr>
        <p:spPr/>
        <p:txBody>
          <a:bodyPr>
            <a:noAutofit/>
          </a:bodyPr>
          <a:lstStyle/>
          <a:p>
            <a:r>
              <a:rPr lang="en-GB" dirty="0" smtClean="0"/>
              <a:t>Motivation is a key factor in all learning.</a:t>
            </a:r>
          </a:p>
          <a:p>
            <a:r>
              <a:rPr lang="en-GB" dirty="0" smtClean="0"/>
              <a:t>Learning by experience is more powerful than learning vicariously.</a:t>
            </a:r>
          </a:p>
          <a:p>
            <a:r>
              <a:rPr lang="en-GB" dirty="0" smtClean="0"/>
              <a:t>Consumer knowledge breaks down into product knowledge, purchase knowledge, consumption knowledge, persuasion knowledge and self-knowledge.</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19</a:t>
            </a:fld>
            <a:endParaRPr lang="en-US"/>
          </a:p>
        </p:txBody>
      </p:sp>
    </p:spTree>
    <p:extLst>
      <p:ext uri="{BB962C8B-B14F-4D97-AF65-F5344CB8AC3E}">
        <p14:creationId xmlns:p14="http://schemas.microsoft.com/office/powerpoint/2010/main" val="1319869106"/>
      </p:ext>
    </p:extLst>
  </p:cSld>
  <p:clrMapOvr>
    <a:masterClrMapping/>
  </p:clrMapOvr>
  <p:timing>
    <p:tnLst>
      <p:par>
        <p:cTn id="1" dur="indefinite" restart="never" nodeType="tmRoot"/>
      </p:par>
    </p:tnLst>
  </p:timing>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8B5E02A0-1D66-493B-8D0A-9C1F293F322B}">
  <ds:schemaRefs>
    <ds:schemaRef ds:uri="http://schemas.microsoft.com/office/2006/documentManagement/types"/>
    <ds:schemaRef ds:uri="http://purl.org/dc/terms/"/>
    <ds:schemaRef ds:uri="http://schemas.openxmlformats.org/package/2006/metadata/core-properties"/>
    <ds:schemaRef ds:uri="http://purl.org/dc/dcmitype/"/>
    <ds:schemaRef ds:uri="222221df-2d11-4f4f-86cd-f7ac7d5e56ae"/>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4.xml><?xml version="1.0" encoding="utf-8"?>
<ds:datastoreItem xmlns:ds="http://schemas.openxmlformats.org/officeDocument/2006/customXml" ds:itemID="{037EE024-4EAF-4CFD-8CAD-2F96E63DEC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5897</TotalTime>
  <Words>711</Words>
  <Application>Microsoft Office PowerPoint</Application>
  <PresentationFormat>On-screen Show (4:3)</PresentationFormat>
  <Paragraphs>87</Paragraphs>
  <Slides>19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ＭＳ Ｐゴシック</vt:lpstr>
      <vt:lpstr>Arial</vt:lpstr>
      <vt:lpstr>Courier New</vt:lpstr>
      <vt:lpstr>HelveticaNeue-Light</vt:lpstr>
      <vt:lpstr>CDC PPT master theme</vt:lpstr>
      <vt:lpstr>PowerPoint Presentation</vt:lpstr>
      <vt:lpstr>Chapter 9</vt:lpstr>
      <vt:lpstr>Session objectives</vt:lpstr>
      <vt:lpstr>Defining learning</vt:lpstr>
      <vt:lpstr>Studying learning: ‘classical learning theory’</vt:lpstr>
      <vt:lpstr>Studying learning: ‘operant conditions’</vt:lpstr>
      <vt:lpstr>Studying learning: ‘cognitive learning’</vt:lpstr>
      <vt:lpstr>Learning from experience</vt:lpstr>
      <vt:lpstr>Studying learning: ‘five elements of cognitive learning’</vt:lpstr>
      <vt:lpstr>The need for knowledge</vt:lpstr>
      <vt:lpstr>Product category knowledge</vt:lpstr>
      <vt:lpstr>Brand knowledge</vt:lpstr>
      <vt:lpstr>Purchase knowledge</vt:lpstr>
      <vt:lpstr>Consumption knowledge</vt:lpstr>
      <vt:lpstr>Persuasion knowledge</vt:lpstr>
      <vt:lpstr>Persuasion knowledge</vt:lpstr>
      <vt:lpstr>Sources of consumer knowledge: personal and impersonal</vt:lpstr>
      <vt:lpstr>Summary</vt:lpstr>
      <vt:lpstr>Summary</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39</cp:revision>
  <dcterms:created xsi:type="dcterms:W3CDTF">2008-06-18T10:11:10Z</dcterms:created>
  <dcterms:modified xsi:type="dcterms:W3CDTF">2019-06-03T13:34:17Z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