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65" d="100"/>
          <a:sy n="65" d="100"/>
        </p:scale>
        <p:origin x="19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551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how physical and mental health, social wellbeing and environmental sustainability intersect in UK health and social care. The main argument is that integration is essential, but policy ambition alone does not guarantee equal access or better outcomes. We will examine theoretical principles, current NHS policies, practical service delivery, an English hospital-discharge example, and evidence on health inequalities.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central proposition is that treating disease is necessary but not sufficient for good health outcomes. People frequently experience interacting needs such as chronic illness, anxiety, limited income and unstable housing. Separate services may address one problem but leave others unresolved. Integrated working aims to improve the patient journey by joining healthcare, social support and prevention. Sustainability adds the long-term question of whether services can improve population health without exhausting financial, workforce or environmental resources. However, all three objectives require explicit attention to distribution: a model that works for well-resourced patients but excludes deprived groups cannot be judged fully successful.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is understood as physical, mental and social functioning. Wellbeing expands our focus to emotional experience, social participation, dignity and control over decisions. Sustainable development examines whether current improvement can continue without damaging opportunities for future generations. These are not competing definitions. For example, an isolated adult with diabetes may need medicines, emotional support, transport and secure housing. A healthcare response focused only on blood glucose risks overlooking the influences that determine whether the care plan is practical and sustainable.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SDG 3 emphasises good health and wellbeing. In UK practice, it is closely related to SDG 10 on reducing inequality, SDG 11 on healthier places, and SDG 13 on climate action. These connections matter because living conditions and exposure to environmental hazards influence healthcare demand. Sustainable development therefore involves decisions beyond hospitals alone, including planning, housing, public transport and healthy neighbourhoods. The UK SDG data service provides a domestic framework for monitoring progress, while the government’s 2025 health plan illustrates the shift toward neighbourhood services and earlier intervention.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Integrated care systems bring NHS organisations, local authorities, voluntary bodies and social care partners together. The practical challenge is to connect system-level planning, local coordination and the patient’s daily experience. The distinction is important because a shared strategy or budget alone does not mean that patients receive coordinated support. The expected advantages include reduced duplication, continuity, earlier prevention and better transitions between services. The King’s Fund also identifies serious pressures on systems, including constrained finances and national performance targets. Integration should therefore be judged through patient experience and outcomes, rather than the presence of organisational structures.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biopsychosocial model explains why biological disease mechanisms, psychological responses and social circumstances can interact. A person with chronic respiratory illness may need medication but also support with anxiety, housing and smoking cessation. This perspective encourages more complete assessment and shared decisions. Bolton’s 2023 UK-based analysis argues that biological, psychological and social processes can have genuine causal relationships rather than being unrelated lists of factors. One limitation is implementation: comprehensive assessment requires time, communication and functioning referral services, all of which may be unevenly available across clinical settings.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Government’s 10 Year Health Plan for England, published in July 2025, sets out three connected shifts: from hospital to community, analogue to digital, and sickness to prevention. Each shift supports integrated care in principle. Community-based pathways can improve access, digital systems may reduce administrative fragmentation and prevention may reduce avoidable demand. However, anticipated benefits depend on sufficient staff, safe data sharing, accessible service design and community capacity. These are policy directions, not evidence that all proposed changes have already been delivered. This distinction is important when evaluating government ambitions.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statements have limited value without practical conditions for delivery. Integrated care often requires organisations to invest now in activities, such as home support or prevention, whose benefits may appear later and in another budget. Workforce constraints weaken coordination, while institutional duties and performance targets do not always align. The King’s Fund reported early progress among integrated care systems in 2024 but warned that high service pressures, funding restrictions and a strong focus on short-term targets could restrict long-term transformation. Effective governance should therefore clarify responsibilities, protect time for partnership work and evaluate outcomes across organisational boundaries.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table compares three complementary service delivery approaches. Wellness and prevention programmes aim to reduce future health needs but may have lower uptake among the communities facing the greatest barriers. Video consultations improve convenience and can save travel time when an examination is not required, but they cannot replace every in-person appointment. NHS digital inclusion guidance stresses the importance of choice, accessibility and offline support. Social prescribing links people to local groups and services addressing emotional and practical needs, yet its effectiveness depends on the availability of trusted community organisations. The critical issue is matching pathways to patient needs rather than adopting any one format universally.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documented a Sefton case study in February 2024. Local urgent care services collaborated with voluntary, community, faith and social enterprise partners to help reduce admissions, support safe and effective discharge, and provide wrap-around help for patients and unpaid carers. The case illustrates integration because medical discharge is treated as a transition into the person’s home circumstances rather than the end of care. It also suggests how local knowledge and community organisations can complement statutory services. However, a published case example demonstrates a practical model, not a controlled causal evaluation, so claims of quantified effectiveness should not be inferred without supporting measures.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initiatives combine population messaging with local conditions that help people act on that information. The UK Stoptober 2026 campaign encourages adults who smoke to make a quit attempt and provides resources that local partners can adapt. Messaging can raise awareness, but exposure to a campaign does not establish lasting behaviour change. NICE guidance emphasises community involvement in design, delivery and evaluation, especially for groups facing exclusion. Effective prevention therefore requires trusted communication, culturally appropriate access, relevant clinical or social support and ongoing evaluation rather than a one-off publicity push.</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sustainability is not only a corporate target. Climate-related flooding, extreme heat and air pollution can affect patients, staff and the buildings needed to deliver essential healthcare. The NHS has committed to net zero by 2040 for emissions under its direct control and by 2045 for the wider footprint it can influence. These targets are different in scope, so they should not be combined into a single deadline. Decisions about procurement, travel, buildings and waste can support lower emissions and a more resilient service. Nevertheless, sustainability proposals should be assessed for patient safety, clinical effectiveness and affordability, not merely their carbon impact.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figures come from the Office for National Statistics release of 15 April 2026 and refer to 2022 to 2024. Men in the most deprived areas of England had healthy life expectancy at birth of 49.8 years, compared with 69.2 in the least deprived areas. For women the corresponding estimates were 48.2 and 68.5 years. This is close to a two-decade difference in years expected to be lived in self-reported good health. The figures show association with area deprivation rather than causal attribution to one factor. The ONS labels these estimates as official statistics in development, so their limitations and methods should also be acknowledged.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ONS inequality findings show why a universal offer alone is unlikely to close gaps. NHS England’s Core20PLUS5 approach directs action toward the most deprived fifth of the population, locally selected groups and five priority clinical areas. The emphasis is on additional improvement where needs are greatest. Digital care also needs safeguards. NHS England’s inclusive digital framework recognises that affordability, connectivity, disability, confidence and literacy can prevent people from benefiting equally. A fair service therefore uses multiple access channels and targeted outreach, supported by meaningful measures of patient experience and outcomes.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evaluation distinguishes promising approaches from demonstrated outcomes. Integration should be assessed through continuity, patient safety, experience and reductions in avoidable handovers, not simply new committees. Wellbeing requires measures reflecting how people function and participate, not only hospital activity. Sustainability should consider carbon, resilience and clinical value together. Equity must be monitored using disaggregated access and outcome data. Structural and financial constraints remain significant, and changes may produce different consequences for different groups. Consequently, careful local evaluation, service-user involvement and willingness to adjust interventions are central to credible policy improvement.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health, wellbeing and sustainable development are connected parts of effective health and social care. The NHS is moving towards local, digitally supported and preventive services, while recognising the need to decarbonise. Integrated models can make care more responsive to clinical and social needs, as the Sefton example illustrates. However, improvements are not automatic. Financial pressure, workforce limitations and unequal access can undermine intentions. Progress should be assessed through patient experience, fair outcomes, continuity of care and service resilience. The overarching recommendation is to combine integrated planning with locally tailored delivery and rigorous evaluation.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england.nhs.uk/long-read/inclusive-digital-healthcare-a-framework-for-nhs-action-on-digital-inclusion/" TargetMode="External"/><Relationship Id="rId13" Type="http://schemas.openxmlformats.org/officeDocument/2006/relationships/hyperlink" Target="https://www.england.nhs.uk/integratedcare/what-is-integrated-care/" TargetMode="External"/><Relationship Id="rId18" Type="http://schemas.openxmlformats.org/officeDocument/2006/relationships/hyperlink" Target="https://tdr.who.int/home/our-work/global-engagement/9789241506908" TargetMode="External"/><Relationship Id="rId3" Type="http://schemas.openxmlformats.org/officeDocument/2006/relationships/hyperlink" Target="https://www.gov.uk/government/publications/10-year-health-plan-for-england-fit-for-the-future" TargetMode="External"/><Relationship Id="rId7" Type="http://schemas.openxmlformats.org/officeDocument/2006/relationships/hyperlink" Target="https://www.england.nhs.uk/publication/case-study-how-partnership-working-in-sefton-is-creating-a-person-centred-approach-to-hospital-discharge/" TargetMode="External"/><Relationship Id="rId12" Type="http://schemas.openxmlformats.org/officeDocument/2006/relationships/hyperlink" Target="https://www.england.nhs.uk/personalisedcare/social-prescribing/" TargetMode="External"/><Relationship Id="rId17" Type="http://schemas.openxmlformats.org/officeDocument/2006/relationships/hyperlink" Target="https://sdgdata.gov.uk/" TargetMode="External"/><Relationship Id="rId2" Type="http://schemas.openxmlformats.org/officeDocument/2006/relationships/hyperlink" Target="https://doi.org/10.1017/S0033291723002660" TargetMode="External"/><Relationship Id="rId16" Type="http://schemas.openxmlformats.org/officeDocument/2006/relationships/hyperlink" Target="https://www.kingsfund.org.uk/insight-and-analysis/long-reads/community-health-services-explained" TargetMode="External"/><Relationship Id="rId1" Type="http://schemas.openxmlformats.org/officeDocument/2006/relationships/slideLayout" Target="../slideLayouts/slideLayout1.xml"/><Relationship Id="rId6" Type="http://schemas.openxmlformats.org/officeDocument/2006/relationships/hyperlink" Target="https://www.nice.org.uk/guidance/ng197/chapter/recommendations" TargetMode="External"/><Relationship Id="rId11" Type="http://schemas.openxmlformats.org/officeDocument/2006/relationships/hyperlink" Target="https://www.england.nhs.uk/greenernhs/a-net-zero-nhs/" TargetMode="External"/><Relationship Id="rId5" Type="http://schemas.openxmlformats.org/officeDocument/2006/relationships/hyperlink" Target="https://www.nice.org.uk/guidance/ng44/chapter/Recommendations" TargetMode="External"/><Relationship Id="rId15" Type="http://schemas.openxmlformats.org/officeDocument/2006/relationships/hyperlink" Target="https://www.kingsfund.org.uk/insight-and-analysis/press-releases/integrated-care-systems-progress-greater-local-flexibility-realise-potential" TargetMode="External"/><Relationship Id="rId10" Type="http://schemas.openxmlformats.org/officeDocument/2006/relationships/hyperlink" Target="https://www.england.nhs.uk/about/equality/equality-hub/national-healthcare-inequalities-improvement-programme/core20plus5/" TargetMode="External"/><Relationship Id="rId4" Type="http://schemas.openxmlformats.org/officeDocument/2006/relationships/hyperlink" Target="https://campaignresources.dhsc.gov.uk/campaigns/stoptober-2026/" TargetMode="External"/><Relationship Id="rId9" Type="http://schemas.openxmlformats.org/officeDocument/2006/relationships/hyperlink" Target="https://www.england.nhs.uk/long-read/neighbourhood-health-guidelines-2025-26/" TargetMode="External"/><Relationship Id="rId14" Type="http://schemas.openxmlformats.org/officeDocument/2006/relationships/hyperlink" Target="https://www.ons.gov.uk/peoplepopulationandcommunity/healthandsocialcare/healthinequalities/bulletins/healthylifeexpectancybynationalareadeprivationenglandandwales/lat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02638"/>
        </a:solidFill>
        <a:effectLst/>
      </p:bgPr>
    </p:bg>
    <p:spTree>
      <p:nvGrpSpPr>
        <p:cNvPr id="1" name=""/>
        <p:cNvGrpSpPr/>
        <p:nvPr/>
      </p:nvGrpSpPr>
      <p:grpSpPr>
        <a:xfrm>
          <a:off x="0" y="0"/>
          <a:ext cx="0" cy="0"/>
          <a:chOff x="0" y="0"/>
          <a:chExt cx="0" cy="0"/>
        </a:xfrm>
      </p:grpSpPr>
      <p:sp>
        <p:nvSpPr>
          <p:cNvPr id="2" name="Shape 0"/>
          <p:cNvSpPr/>
          <p:nvPr/>
        </p:nvSpPr>
        <p:spPr>
          <a:xfrm>
            <a:off x="0" y="0"/>
            <a:ext cx="155448" cy="6858000"/>
          </a:xfrm>
          <a:prstGeom prst="rect">
            <a:avLst/>
          </a:prstGeom>
          <a:solidFill>
            <a:srgbClr val="047D76"/>
          </a:solidFill>
          <a:ln w="12700">
            <a:solidFill>
              <a:srgbClr val="047D76">
                <a:alpha val="0"/>
              </a:srgbClr>
            </a:solidFill>
            <a:prstDash val="solid"/>
          </a:ln>
        </p:spPr>
        <p:txBody>
          <a:bodyPr/>
          <a:lstStyle/>
          <a:p>
            <a:endParaRPr/>
          </a:p>
        </p:txBody>
      </p:sp>
      <p:sp>
        <p:nvSpPr>
          <p:cNvPr id="3" name="Shape 1"/>
          <p:cNvSpPr/>
          <p:nvPr/>
        </p:nvSpPr>
        <p:spPr>
          <a:xfrm>
            <a:off x="749808" y="594360"/>
            <a:ext cx="960120" cy="50292"/>
          </a:xfrm>
          <a:prstGeom prst="rect">
            <a:avLst/>
          </a:prstGeom>
          <a:solidFill>
            <a:srgbClr val="D7AE64"/>
          </a:solidFill>
          <a:ln w="12700">
            <a:solidFill>
              <a:srgbClr val="D7AE64">
                <a:alpha val="0"/>
              </a:srgbClr>
            </a:solidFill>
            <a:prstDash val="solid"/>
          </a:ln>
        </p:spPr>
        <p:txBody>
          <a:bodyPr/>
          <a:lstStyle/>
          <a:p>
            <a:endParaRPr/>
          </a:p>
        </p:txBody>
      </p:sp>
      <p:sp>
        <p:nvSpPr>
          <p:cNvPr id="4" name="Text 2"/>
          <p:cNvSpPr/>
          <p:nvPr/>
        </p:nvSpPr>
        <p:spPr>
          <a:xfrm>
            <a:off x="768096" y="822960"/>
            <a:ext cx="4572000" cy="320040"/>
          </a:xfrm>
          <a:prstGeom prst="rect">
            <a:avLst/>
          </a:prstGeom>
          <a:noFill/>
          <a:ln/>
        </p:spPr>
        <p:txBody>
          <a:bodyPr wrap="square" lIns="0" tIns="0" rIns="0" bIns="0" rtlCol="0" anchor="ctr"/>
          <a:lstStyle/>
          <a:p>
            <a:pPr marL="0" indent="0">
              <a:buNone/>
            </a:pPr>
            <a:r>
              <a:rPr lang="en-US" sz="1800" b="1" kern="0" spc="170" dirty="0">
                <a:solidFill>
                  <a:srgbClr val="BDE1D7"/>
                </a:solidFill>
                <a:latin typeface="Aptos" pitchFamily="34" charset="0"/>
                <a:ea typeface="Aptos" pitchFamily="34" charset="-122"/>
                <a:cs typeface="Aptos" pitchFamily="34" charset="-120"/>
              </a:rPr>
              <a:t>UWTSD   /   BMHP6030</a:t>
            </a:r>
            <a:endParaRPr lang="en-US" sz="1800" dirty="0"/>
          </a:p>
        </p:txBody>
      </p:sp>
      <p:sp>
        <p:nvSpPr>
          <p:cNvPr id="5" name="Text 3"/>
          <p:cNvSpPr/>
          <p:nvPr/>
        </p:nvSpPr>
        <p:spPr>
          <a:xfrm>
            <a:off x="373255" y="1389888"/>
            <a:ext cx="8084945" cy="1865376"/>
          </a:xfrm>
          <a:prstGeom prst="rect">
            <a:avLst/>
          </a:prstGeom>
          <a:noFill/>
          <a:ln/>
        </p:spPr>
        <p:txBody>
          <a:bodyPr wrap="square" lIns="0" tIns="0" rIns="0" bIns="0" rtlCol="0" anchor="ctr"/>
          <a:lstStyle/>
          <a:p>
            <a:pPr marL="0" indent="0" algn="ctr">
              <a:buNone/>
            </a:pPr>
            <a:r>
              <a:rPr lang="en-US" sz="3200" b="1" dirty="0">
                <a:solidFill>
                  <a:srgbClr val="FFFFFF"/>
                </a:solidFill>
                <a:latin typeface="Aptos" pitchFamily="34" charset="0"/>
                <a:ea typeface="Aptos" pitchFamily="34" charset="-122"/>
                <a:cs typeface="Aptos" pitchFamily="34" charset="-120"/>
              </a:rPr>
              <a:t>Health, Wellbeing and</a:t>
            </a:r>
            <a:endParaRPr lang="en-US" sz="3200" dirty="0"/>
          </a:p>
          <a:p>
            <a:pPr marL="0" indent="0" algn="ctr">
              <a:buNone/>
            </a:pPr>
            <a:r>
              <a:rPr lang="en-US" sz="3200" b="1" dirty="0">
                <a:solidFill>
                  <a:srgbClr val="FFFFFF"/>
                </a:solidFill>
                <a:latin typeface="Aptos" pitchFamily="34" charset="0"/>
                <a:ea typeface="Aptos" pitchFamily="34" charset="-122"/>
                <a:cs typeface="Aptos" pitchFamily="34" charset="-120"/>
              </a:rPr>
              <a:t>Sustainable Development</a:t>
            </a:r>
            <a:endParaRPr lang="en-US" sz="3200" dirty="0"/>
          </a:p>
        </p:txBody>
      </p:sp>
      <p:sp>
        <p:nvSpPr>
          <p:cNvPr id="6" name="Text 4"/>
          <p:cNvSpPr/>
          <p:nvPr/>
        </p:nvSpPr>
        <p:spPr>
          <a:xfrm>
            <a:off x="182880" y="3529584"/>
            <a:ext cx="8168884" cy="566928"/>
          </a:xfrm>
          <a:prstGeom prst="rect">
            <a:avLst/>
          </a:prstGeom>
          <a:noFill/>
          <a:ln/>
        </p:spPr>
        <p:txBody>
          <a:bodyPr wrap="square" lIns="0" tIns="0" rIns="0" bIns="0" rtlCol="0" anchor="ctr"/>
          <a:lstStyle/>
          <a:p>
            <a:pPr marL="0" indent="0" algn="ctr">
              <a:buNone/>
            </a:pPr>
            <a:r>
              <a:rPr lang="en-US" sz="2000" dirty="0">
                <a:solidFill>
                  <a:srgbClr val="D9E5E2"/>
                </a:solidFill>
                <a:latin typeface="Aptos" pitchFamily="34" charset="0"/>
                <a:ea typeface="Aptos" pitchFamily="34" charset="-122"/>
                <a:cs typeface="Aptos" pitchFamily="34" charset="-120"/>
              </a:rPr>
              <a:t>Integrated care and the future of UK health and social care</a:t>
            </a:r>
            <a:endParaRPr lang="en-US" sz="2000" dirty="0"/>
          </a:p>
        </p:txBody>
      </p:sp>
      <p:sp>
        <p:nvSpPr>
          <p:cNvPr id="7" name="Shape 5"/>
          <p:cNvSpPr/>
          <p:nvPr/>
        </p:nvSpPr>
        <p:spPr>
          <a:xfrm>
            <a:off x="777240" y="4373485"/>
            <a:ext cx="6263640" cy="0"/>
          </a:xfrm>
          <a:prstGeom prst="line">
            <a:avLst/>
          </a:prstGeom>
          <a:noFill/>
          <a:ln w="17780">
            <a:solidFill>
              <a:srgbClr val="4D7780"/>
            </a:solidFill>
            <a:prstDash val="solid"/>
          </a:ln>
        </p:spPr>
        <p:txBody>
          <a:bodyPr/>
          <a:lstStyle/>
          <a:p>
            <a:endParaRPr/>
          </a:p>
        </p:txBody>
      </p:sp>
      <p:sp>
        <p:nvSpPr>
          <p:cNvPr id="8" name="Text 6"/>
          <p:cNvSpPr/>
          <p:nvPr/>
        </p:nvSpPr>
        <p:spPr>
          <a:xfrm>
            <a:off x="560439" y="4554304"/>
            <a:ext cx="5840361" cy="1699011"/>
          </a:xfrm>
          <a:prstGeom prst="rect">
            <a:avLst/>
          </a:prstGeom>
          <a:noFill/>
          <a:ln/>
        </p:spPr>
        <p:txBody>
          <a:bodyPr wrap="square" lIns="0" tIns="0" rIns="0" bIns="0" rtlCol="0" anchor="ctr"/>
          <a:lstStyle/>
          <a:p>
            <a:pPr marL="0" indent="0">
              <a:spcBef>
                <a:spcPts val="600"/>
              </a:spcBef>
              <a:spcAft>
                <a:spcPts val="1200"/>
              </a:spcAft>
              <a:buNone/>
            </a:pPr>
            <a:r>
              <a:rPr lang="en-US" dirty="0">
                <a:solidFill>
                  <a:srgbClr val="D2DDDC"/>
                </a:solidFill>
                <a:latin typeface="Aptos" pitchFamily="34" charset="0"/>
                <a:ea typeface="Aptos" pitchFamily="34" charset="-122"/>
                <a:cs typeface="Aptos" pitchFamily="34" charset="-120"/>
              </a:rPr>
              <a:t>N</a:t>
            </a:r>
            <a:r>
              <a:rPr lang="en-US" sz="1800" dirty="0">
                <a:solidFill>
                  <a:srgbClr val="D2DDDC"/>
                </a:solidFill>
                <a:latin typeface="Aptos" pitchFamily="34" charset="0"/>
                <a:ea typeface="Aptos" pitchFamily="34" charset="-122"/>
                <a:cs typeface="Aptos" pitchFamily="34" charset="-120"/>
              </a:rPr>
              <a:t>ame  </a:t>
            </a:r>
          </a:p>
          <a:p>
            <a:pPr marL="0" indent="0">
              <a:spcBef>
                <a:spcPts val="600"/>
              </a:spcBef>
              <a:spcAft>
                <a:spcPts val="1200"/>
              </a:spcAft>
              <a:buNone/>
            </a:pPr>
            <a:r>
              <a:rPr lang="en-US" sz="1800" dirty="0">
                <a:solidFill>
                  <a:srgbClr val="D2DDDC"/>
                </a:solidFill>
                <a:latin typeface="Aptos" pitchFamily="34" charset="0"/>
                <a:ea typeface="Aptos" pitchFamily="34" charset="-122"/>
                <a:cs typeface="Aptos" pitchFamily="34" charset="-120"/>
              </a:rPr>
              <a:t>Student number  </a:t>
            </a:r>
          </a:p>
          <a:p>
            <a:pPr marL="0" indent="0">
              <a:spcBef>
                <a:spcPts val="600"/>
              </a:spcBef>
              <a:spcAft>
                <a:spcPts val="1200"/>
              </a:spcAft>
              <a:buNone/>
            </a:pPr>
            <a:r>
              <a:rPr lang="en-US" sz="1800" dirty="0">
                <a:solidFill>
                  <a:srgbClr val="D2DDDC"/>
                </a:solidFill>
                <a:latin typeface="Aptos" pitchFamily="34" charset="0"/>
                <a:ea typeface="Aptos" pitchFamily="34" charset="-122"/>
                <a:cs typeface="Aptos" pitchFamily="34" charset="-120"/>
              </a:rPr>
              <a:t>Lecturer</a:t>
            </a:r>
            <a:endParaRPr lang="en-US" sz="1800" dirty="0"/>
          </a:p>
        </p:txBody>
      </p:sp>
      <p:sp>
        <p:nvSpPr>
          <p:cNvPr id="9" name="Shape 7"/>
          <p:cNvSpPr/>
          <p:nvPr/>
        </p:nvSpPr>
        <p:spPr>
          <a:xfrm>
            <a:off x="8485632" y="1399032"/>
            <a:ext cx="3200400" cy="3200400"/>
          </a:xfrm>
          <a:prstGeom prst="ellipse">
            <a:avLst/>
          </a:prstGeom>
          <a:solidFill>
            <a:srgbClr val="224756"/>
          </a:solidFill>
          <a:ln w="12700">
            <a:solidFill>
              <a:srgbClr val="224756">
                <a:alpha val="0"/>
              </a:srgbClr>
            </a:solidFill>
            <a:prstDash val="solid"/>
          </a:ln>
        </p:spPr>
        <p:txBody>
          <a:bodyPr/>
          <a:lstStyle/>
          <a:p>
            <a:endParaRPr/>
          </a:p>
        </p:txBody>
      </p:sp>
      <p:sp>
        <p:nvSpPr>
          <p:cNvPr id="10" name="Shape 8"/>
          <p:cNvSpPr/>
          <p:nvPr/>
        </p:nvSpPr>
        <p:spPr>
          <a:xfrm>
            <a:off x="8869680" y="1783080"/>
            <a:ext cx="2468880" cy="2468880"/>
          </a:xfrm>
          <a:prstGeom prst="ellipse">
            <a:avLst/>
          </a:prstGeom>
          <a:solidFill>
            <a:srgbClr val="047D76"/>
          </a:solidFill>
          <a:ln w="12700">
            <a:solidFill>
              <a:srgbClr val="047D76">
                <a:alpha val="0"/>
              </a:srgbClr>
            </a:solidFill>
            <a:prstDash val="solid"/>
          </a:ln>
        </p:spPr>
        <p:txBody>
          <a:bodyPr/>
          <a:lstStyle/>
          <a:p>
            <a:endParaRPr/>
          </a:p>
        </p:txBody>
      </p:sp>
      <p:sp>
        <p:nvSpPr>
          <p:cNvPr id="11" name="Shape 9"/>
          <p:cNvSpPr/>
          <p:nvPr/>
        </p:nvSpPr>
        <p:spPr>
          <a:xfrm>
            <a:off x="9226296" y="2139696"/>
            <a:ext cx="1755648" cy="1755648"/>
          </a:xfrm>
          <a:prstGeom prst="ellipse">
            <a:avLst/>
          </a:prstGeom>
          <a:solidFill>
            <a:srgbClr val="D7EDE7"/>
          </a:solidFill>
          <a:ln w="12700">
            <a:solidFill>
              <a:srgbClr val="D7EDE7">
                <a:alpha val="0"/>
              </a:srgbClr>
            </a:solidFill>
            <a:prstDash val="solid"/>
          </a:ln>
        </p:spPr>
        <p:txBody>
          <a:bodyPr/>
          <a:lstStyle/>
          <a:p>
            <a:endParaRPr/>
          </a:p>
        </p:txBody>
      </p:sp>
      <p:sp>
        <p:nvSpPr>
          <p:cNvPr id="12" name="Shape 10"/>
          <p:cNvSpPr/>
          <p:nvPr/>
        </p:nvSpPr>
        <p:spPr>
          <a:xfrm>
            <a:off x="9582912" y="2976555"/>
            <a:ext cx="1360993" cy="1026323"/>
          </a:xfrm>
          <a:prstGeom prst="roundRect">
            <a:avLst>
              <a:gd name="adj" fmla="val 3564"/>
            </a:avLst>
          </a:prstGeom>
          <a:solidFill>
            <a:srgbClr val="102638"/>
          </a:solidFill>
          <a:ln w="12700">
            <a:solidFill>
              <a:srgbClr val="102638">
                <a:alpha val="0"/>
              </a:srgbClr>
            </a:solidFill>
            <a:prstDash val="solid"/>
          </a:ln>
        </p:spPr>
        <p:txBody>
          <a:bodyPr/>
          <a:lstStyle/>
          <a:p>
            <a:endParaRPr/>
          </a:p>
        </p:txBody>
      </p:sp>
      <p:sp>
        <p:nvSpPr>
          <p:cNvPr id="13" name="Shape 11"/>
          <p:cNvSpPr/>
          <p:nvPr/>
        </p:nvSpPr>
        <p:spPr>
          <a:xfrm>
            <a:off x="10096073" y="3534339"/>
            <a:ext cx="323515" cy="468539"/>
          </a:xfrm>
          <a:prstGeom prst="rect">
            <a:avLst/>
          </a:prstGeom>
          <a:solidFill>
            <a:srgbClr val="FFFFFF"/>
          </a:solidFill>
          <a:ln w="12700">
            <a:solidFill>
              <a:srgbClr val="FFFFFF">
                <a:alpha val="0"/>
              </a:srgbClr>
            </a:solidFill>
            <a:prstDash val="solid"/>
          </a:ln>
        </p:spPr>
        <p:txBody>
          <a:bodyPr/>
          <a:lstStyle/>
          <a:p>
            <a:endParaRPr/>
          </a:p>
        </p:txBody>
      </p:sp>
      <p:sp>
        <p:nvSpPr>
          <p:cNvPr id="14" name="Shape 12"/>
          <p:cNvSpPr/>
          <p:nvPr/>
        </p:nvSpPr>
        <p:spPr>
          <a:xfrm>
            <a:off x="10163007" y="3132734"/>
            <a:ext cx="178491" cy="323515"/>
          </a:xfrm>
          <a:prstGeom prst="rect">
            <a:avLst/>
          </a:prstGeom>
          <a:solidFill>
            <a:srgbClr val="FFFFFF"/>
          </a:solidFill>
          <a:ln w="12700">
            <a:solidFill>
              <a:srgbClr val="FFFFFF">
                <a:alpha val="0"/>
              </a:srgbClr>
            </a:solidFill>
            <a:prstDash val="solid"/>
          </a:ln>
        </p:spPr>
        <p:txBody>
          <a:bodyPr/>
          <a:lstStyle/>
          <a:p>
            <a:endParaRPr/>
          </a:p>
        </p:txBody>
      </p:sp>
      <p:sp>
        <p:nvSpPr>
          <p:cNvPr id="15" name="Shape 13"/>
          <p:cNvSpPr/>
          <p:nvPr/>
        </p:nvSpPr>
        <p:spPr>
          <a:xfrm>
            <a:off x="10079340" y="3205246"/>
            <a:ext cx="345826" cy="156180"/>
          </a:xfrm>
          <a:prstGeom prst="rect">
            <a:avLst/>
          </a:prstGeom>
          <a:solidFill>
            <a:srgbClr val="FFFFFF"/>
          </a:solidFill>
          <a:ln w="12700">
            <a:solidFill>
              <a:srgbClr val="FFFFFF">
                <a:alpha val="0"/>
              </a:srgbClr>
            </a:solidFill>
            <a:prstDash val="solid"/>
          </a:ln>
        </p:spPr>
        <p:txBody>
          <a:bodyPr/>
          <a:lstStyle/>
          <a:p>
            <a:endParaRPr/>
          </a:p>
        </p:txBody>
      </p:sp>
      <p:sp>
        <p:nvSpPr>
          <p:cNvPr id="16" name="Shape 14"/>
          <p:cNvSpPr/>
          <p:nvPr/>
        </p:nvSpPr>
        <p:spPr>
          <a:xfrm>
            <a:off x="9739092" y="3210824"/>
            <a:ext cx="200802" cy="145024"/>
          </a:xfrm>
          <a:prstGeom prst="rect">
            <a:avLst/>
          </a:prstGeom>
          <a:solidFill>
            <a:srgbClr val="FFFFFF"/>
          </a:solidFill>
          <a:ln w="12700">
            <a:solidFill>
              <a:srgbClr val="FFFFFF">
                <a:alpha val="0"/>
              </a:srgbClr>
            </a:solidFill>
            <a:prstDash val="solid"/>
          </a:ln>
        </p:spPr>
        <p:txBody>
          <a:bodyPr/>
          <a:lstStyle/>
          <a:p>
            <a:endParaRPr/>
          </a:p>
        </p:txBody>
      </p:sp>
      <p:sp>
        <p:nvSpPr>
          <p:cNvPr id="17" name="Shape 15"/>
          <p:cNvSpPr/>
          <p:nvPr/>
        </p:nvSpPr>
        <p:spPr>
          <a:xfrm>
            <a:off x="9739092" y="3523183"/>
            <a:ext cx="200802" cy="145024"/>
          </a:xfrm>
          <a:prstGeom prst="rect">
            <a:avLst/>
          </a:prstGeom>
          <a:solidFill>
            <a:srgbClr val="FFFFFF"/>
          </a:solidFill>
          <a:ln w="12700">
            <a:solidFill>
              <a:srgbClr val="FFFFFF">
                <a:alpha val="0"/>
              </a:srgbClr>
            </a:solidFill>
            <a:prstDash val="solid"/>
          </a:ln>
        </p:spPr>
        <p:txBody>
          <a:bodyPr/>
          <a:lstStyle/>
          <a:p>
            <a:endParaRPr/>
          </a:p>
        </p:txBody>
      </p:sp>
      <p:sp>
        <p:nvSpPr>
          <p:cNvPr id="18" name="Shape 16"/>
          <p:cNvSpPr/>
          <p:nvPr/>
        </p:nvSpPr>
        <p:spPr>
          <a:xfrm>
            <a:off x="10553456" y="3210824"/>
            <a:ext cx="200802" cy="145024"/>
          </a:xfrm>
          <a:prstGeom prst="rect">
            <a:avLst/>
          </a:prstGeom>
          <a:solidFill>
            <a:srgbClr val="FFFFFF"/>
          </a:solidFill>
          <a:ln w="12700">
            <a:solidFill>
              <a:srgbClr val="FFFFFF">
                <a:alpha val="0"/>
              </a:srgbClr>
            </a:solidFill>
            <a:prstDash val="solid"/>
          </a:ln>
        </p:spPr>
        <p:txBody>
          <a:bodyPr/>
          <a:lstStyle/>
          <a:p>
            <a:endParaRPr/>
          </a:p>
        </p:txBody>
      </p:sp>
      <p:sp>
        <p:nvSpPr>
          <p:cNvPr id="19" name="Shape 17"/>
          <p:cNvSpPr/>
          <p:nvPr/>
        </p:nvSpPr>
        <p:spPr>
          <a:xfrm>
            <a:off x="10553456" y="3523183"/>
            <a:ext cx="200802" cy="145024"/>
          </a:xfrm>
          <a:prstGeom prst="rect">
            <a:avLst/>
          </a:prstGeom>
          <a:solidFill>
            <a:srgbClr val="FFFFFF"/>
          </a:solidFill>
          <a:ln w="12700">
            <a:solidFill>
              <a:srgbClr val="FFFFFF">
                <a:alpha val="0"/>
              </a:srgbClr>
            </a:solidFill>
            <a:prstDash val="solid"/>
          </a:ln>
        </p:spPr>
        <p:txBody>
          <a:bodyPr/>
          <a:lstStyle/>
          <a:p>
            <a:endParaRPr/>
          </a:p>
        </p:txBody>
      </p:sp>
      <p:sp>
        <p:nvSpPr>
          <p:cNvPr id="20" name="Shape 18"/>
          <p:cNvSpPr/>
          <p:nvPr/>
        </p:nvSpPr>
        <p:spPr>
          <a:xfrm rot="2700000">
            <a:off x="8668512" y="3822192"/>
            <a:ext cx="482803" cy="804672"/>
          </a:xfrm>
          <a:prstGeom prst="ellipse">
            <a:avLst/>
          </a:prstGeom>
          <a:solidFill>
            <a:srgbClr val="D7AE64"/>
          </a:solidFill>
          <a:ln w="12700">
            <a:solidFill>
              <a:srgbClr val="D7AE64">
                <a:alpha val="0"/>
              </a:srgbClr>
            </a:solidFill>
            <a:prstDash val="solid"/>
          </a:ln>
        </p:spPr>
        <p:txBody>
          <a:bodyPr/>
          <a:lstStyle/>
          <a:p>
            <a:endParaRPr/>
          </a:p>
        </p:txBody>
      </p:sp>
      <p:sp>
        <p:nvSpPr>
          <p:cNvPr id="21" name="Shape 19"/>
          <p:cNvSpPr/>
          <p:nvPr/>
        </p:nvSpPr>
        <p:spPr>
          <a:xfrm>
            <a:off x="8770925" y="4443984"/>
            <a:ext cx="453542" cy="0"/>
          </a:xfrm>
          <a:prstGeom prst="line">
            <a:avLst/>
          </a:prstGeom>
          <a:noFill/>
          <a:ln w="20320">
            <a:solidFill>
              <a:srgbClr val="FFFFFF"/>
            </a:solidFill>
            <a:prstDash val="solid"/>
          </a:ln>
        </p:spPr>
        <p:txBody>
          <a:bodyPr/>
          <a:lstStyle/>
          <a:p>
            <a:endParaRPr/>
          </a:p>
        </p:txBody>
      </p:sp>
      <p:sp>
        <p:nvSpPr>
          <p:cNvPr id="22" name="Shape 20"/>
          <p:cNvSpPr/>
          <p:nvPr/>
        </p:nvSpPr>
        <p:spPr>
          <a:xfrm>
            <a:off x="8302752" y="5010912"/>
            <a:ext cx="219456" cy="219456"/>
          </a:xfrm>
          <a:prstGeom prst="ellipse">
            <a:avLst/>
          </a:prstGeom>
          <a:solidFill>
            <a:srgbClr val="D7AE64"/>
          </a:solidFill>
          <a:ln w="12700">
            <a:solidFill>
              <a:srgbClr val="D7AE64">
                <a:alpha val="0"/>
              </a:srgbClr>
            </a:solidFill>
            <a:prstDash val="solid"/>
          </a:ln>
        </p:spPr>
        <p:txBody>
          <a:bodyPr/>
          <a:lstStyle/>
          <a:p>
            <a:endParaRPr/>
          </a:p>
        </p:txBody>
      </p:sp>
      <p:sp>
        <p:nvSpPr>
          <p:cNvPr id="23" name="Shape 21"/>
          <p:cNvSpPr/>
          <p:nvPr/>
        </p:nvSpPr>
        <p:spPr>
          <a:xfrm>
            <a:off x="11247120" y="1536192"/>
            <a:ext cx="182880" cy="182880"/>
          </a:xfrm>
          <a:prstGeom prst="ellipse">
            <a:avLst/>
          </a:prstGeom>
          <a:solidFill>
            <a:srgbClr val="D7AE64"/>
          </a:solidFill>
          <a:ln w="12700">
            <a:solidFill>
              <a:srgbClr val="D7AE64">
                <a:alpha val="0"/>
              </a:srgbClr>
            </a:solidFill>
            <a:prstDash val="solid"/>
          </a:ln>
        </p:spPr>
        <p:txBody>
          <a:bodyPr/>
          <a:lstStyle/>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CENTRAL ARGUMENT</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Better care depends on more than treatment</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740664" y="1901952"/>
            <a:ext cx="10680192" cy="950976"/>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Healthcare works best when treatment is linked to prevention, everyday living conditions and responsible use of resources.</a:t>
            </a:r>
            <a:endParaRPr lang="en-US" sz="2000" dirty="0"/>
          </a:p>
        </p:txBody>
      </p:sp>
      <p:sp>
        <p:nvSpPr>
          <p:cNvPr id="7" name="Shape 5"/>
          <p:cNvSpPr/>
          <p:nvPr/>
        </p:nvSpPr>
        <p:spPr>
          <a:xfrm>
            <a:off x="804672" y="3337560"/>
            <a:ext cx="59436" cy="1554480"/>
          </a:xfrm>
          <a:prstGeom prst="rect">
            <a:avLst/>
          </a:prstGeom>
          <a:solidFill>
            <a:srgbClr val="047D76"/>
          </a:solidFill>
          <a:ln w="12700">
            <a:solidFill>
              <a:srgbClr val="047D76">
                <a:alpha val="0"/>
              </a:srgbClr>
            </a:solidFill>
            <a:prstDash val="solid"/>
          </a:ln>
        </p:spPr>
        <p:txBody>
          <a:bodyPr/>
          <a:lstStyle/>
          <a:p>
            <a:endParaRPr/>
          </a:p>
        </p:txBody>
      </p:sp>
      <p:sp>
        <p:nvSpPr>
          <p:cNvPr id="8" name="Text 6"/>
          <p:cNvSpPr/>
          <p:nvPr/>
        </p:nvSpPr>
        <p:spPr>
          <a:xfrm>
            <a:off x="996696" y="3383280"/>
            <a:ext cx="3246120" cy="356616"/>
          </a:xfrm>
          <a:prstGeom prst="rect">
            <a:avLst/>
          </a:prstGeom>
          <a:noFill/>
          <a:ln/>
        </p:spPr>
        <p:txBody>
          <a:bodyPr wrap="square" lIns="0" tIns="0" rIns="0" bIns="0" rtlCol="0" anchor="ctr"/>
          <a:lstStyle/>
          <a:p>
            <a:pPr marL="0" indent="0">
              <a:buNone/>
            </a:pPr>
            <a:r>
              <a:rPr lang="en-US" sz="2000" b="1" dirty="0">
                <a:solidFill>
                  <a:srgbClr val="047D76"/>
                </a:solidFill>
                <a:latin typeface="Aptos" pitchFamily="34" charset="0"/>
                <a:ea typeface="Aptos" pitchFamily="34" charset="-122"/>
                <a:cs typeface="Aptos" pitchFamily="34" charset="-120"/>
              </a:rPr>
              <a:t>PEOPLE</a:t>
            </a:r>
            <a:endParaRPr lang="en-US" sz="2000" dirty="0"/>
          </a:p>
        </p:txBody>
      </p:sp>
      <p:sp>
        <p:nvSpPr>
          <p:cNvPr id="9" name="Text 7"/>
          <p:cNvSpPr/>
          <p:nvPr/>
        </p:nvSpPr>
        <p:spPr>
          <a:xfrm>
            <a:off x="996696" y="3858768"/>
            <a:ext cx="3182112" cy="10881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Care teams should address physical, mental and social needs together.</a:t>
            </a:r>
            <a:endParaRPr lang="en-US" sz="1800" dirty="0"/>
          </a:p>
        </p:txBody>
      </p:sp>
      <p:sp>
        <p:nvSpPr>
          <p:cNvPr id="10" name="Shape 8"/>
          <p:cNvSpPr/>
          <p:nvPr/>
        </p:nvSpPr>
        <p:spPr>
          <a:xfrm>
            <a:off x="4654296" y="3337560"/>
            <a:ext cx="59436" cy="1554480"/>
          </a:xfrm>
          <a:prstGeom prst="rect">
            <a:avLst/>
          </a:prstGeom>
          <a:solidFill>
            <a:srgbClr val="1D4054"/>
          </a:solidFill>
          <a:ln w="12700">
            <a:solidFill>
              <a:srgbClr val="1D4054">
                <a:alpha val="0"/>
              </a:srgbClr>
            </a:solidFill>
            <a:prstDash val="solid"/>
          </a:ln>
        </p:spPr>
        <p:txBody>
          <a:bodyPr/>
          <a:lstStyle/>
          <a:p>
            <a:endParaRPr/>
          </a:p>
        </p:txBody>
      </p:sp>
      <p:sp>
        <p:nvSpPr>
          <p:cNvPr id="11" name="Text 9"/>
          <p:cNvSpPr/>
          <p:nvPr/>
        </p:nvSpPr>
        <p:spPr>
          <a:xfrm>
            <a:off x="4846320" y="3383280"/>
            <a:ext cx="3246120" cy="356616"/>
          </a:xfrm>
          <a:prstGeom prst="rect">
            <a:avLst/>
          </a:prstGeom>
          <a:noFill/>
          <a:ln/>
        </p:spPr>
        <p:txBody>
          <a:bodyPr wrap="square" lIns="0" tIns="0" rIns="0" bIns="0" rtlCol="0" anchor="ctr"/>
          <a:lstStyle/>
          <a:p>
            <a:pPr marL="0" indent="0">
              <a:buNone/>
            </a:pPr>
            <a:r>
              <a:rPr lang="en-US" sz="2000" b="1" dirty="0">
                <a:solidFill>
                  <a:srgbClr val="1D4054"/>
                </a:solidFill>
                <a:latin typeface="Aptos" pitchFamily="34" charset="0"/>
                <a:ea typeface="Aptos" pitchFamily="34" charset="-122"/>
                <a:cs typeface="Aptos" pitchFamily="34" charset="-120"/>
              </a:rPr>
              <a:t>SERVICES</a:t>
            </a:r>
            <a:endParaRPr lang="en-US" sz="2000" dirty="0"/>
          </a:p>
        </p:txBody>
      </p:sp>
      <p:sp>
        <p:nvSpPr>
          <p:cNvPr id="12" name="Text 10"/>
          <p:cNvSpPr/>
          <p:nvPr/>
        </p:nvSpPr>
        <p:spPr>
          <a:xfrm>
            <a:off x="4846320" y="3858768"/>
            <a:ext cx="3182112" cy="10881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Services should coordinate hospital, primary care and community support.</a:t>
            </a:r>
            <a:endParaRPr lang="en-US" sz="1800" dirty="0"/>
          </a:p>
        </p:txBody>
      </p:sp>
      <p:sp>
        <p:nvSpPr>
          <p:cNvPr id="13" name="Shape 11"/>
          <p:cNvSpPr/>
          <p:nvPr/>
        </p:nvSpPr>
        <p:spPr>
          <a:xfrm>
            <a:off x="8321040" y="3337560"/>
            <a:ext cx="59436" cy="1554480"/>
          </a:xfrm>
          <a:prstGeom prst="rect">
            <a:avLst/>
          </a:prstGeom>
          <a:solidFill>
            <a:srgbClr val="C76A52"/>
          </a:solidFill>
          <a:ln w="12700">
            <a:solidFill>
              <a:srgbClr val="C76A52">
                <a:alpha val="0"/>
              </a:srgbClr>
            </a:solidFill>
            <a:prstDash val="solid"/>
          </a:ln>
        </p:spPr>
        <p:txBody>
          <a:bodyPr/>
          <a:lstStyle/>
          <a:p>
            <a:endParaRPr/>
          </a:p>
        </p:txBody>
      </p:sp>
      <p:sp>
        <p:nvSpPr>
          <p:cNvPr id="14" name="Text 12"/>
          <p:cNvSpPr/>
          <p:nvPr/>
        </p:nvSpPr>
        <p:spPr>
          <a:xfrm>
            <a:off x="8513064" y="3383280"/>
            <a:ext cx="3246120" cy="356616"/>
          </a:xfrm>
          <a:prstGeom prst="rect">
            <a:avLst/>
          </a:prstGeom>
          <a:noFill/>
          <a:ln/>
        </p:spPr>
        <p:txBody>
          <a:bodyPr wrap="square" lIns="0" tIns="0" rIns="0" bIns="0" rtlCol="0" anchor="ctr"/>
          <a:lstStyle/>
          <a:p>
            <a:pPr marL="0" indent="0">
              <a:buNone/>
            </a:pPr>
            <a:r>
              <a:rPr lang="en-US" sz="2000" b="1" dirty="0">
                <a:solidFill>
                  <a:srgbClr val="C76A52"/>
                </a:solidFill>
                <a:latin typeface="Aptos" pitchFamily="34" charset="0"/>
                <a:ea typeface="Aptos" pitchFamily="34" charset="-122"/>
                <a:cs typeface="Aptos" pitchFamily="34" charset="-120"/>
              </a:rPr>
              <a:t>FUTURE</a:t>
            </a:r>
            <a:endParaRPr lang="en-US" sz="2000" dirty="0"/>
          </a:p>
        </p:txBody>
      </p:sp>
      <p:sp>
        <p:nvSpPr>
          <p:cNvPr id="15" name="Text 13"/>
          <p:cNvSpPr/>
          <p:nvPr/>
        </p:nvSpPr>
        <p:spPr>
          <a:xfrm>
            <a:off x="8513064" y="3858768"/>
            <a:ext cx="3182112" cy="10881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Long-term decisions must protect future healthcare capacity.</a:t>
            </a:r>
            <a:endParaRPr lang="en-US" sz="1800" dirty="0"/>
          </a:p>
        </p:txBody>
      </p:sp>
      <p:sp>
        <p:nvSpPr>
          <p:cNvPr id="16" name="Text 14"/>
          <p:cNvSpPr/>
          <p:nvPr/>
        </p:nvSpPr>
        <p:spPr>
          <a:xfrm>
            <a:off x="786384" y="5486400"/>
            <a:ext cx="10469880" cy="475488"/>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Integrated care must improve patient outcomes without widening health inequalities.</a:t>
            </a:r>
            <a:endParaRPr lang="en-US" sz="1800" dirty="0"/>
          </a:p>
        </p:txBody>
      </p:sp>
      <p:sp>
        <p:nvSpPr>
          <p:cNvPr id="17" name="Text 15"/>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Evidence  Bolton (2023), NHS England (n.d.-d) and DHSC (2025).</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320041"/>
            <a:ext cx="9601200" cy="365759"/>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KEY CONCEPTS</a:t>
            </a:r>
            <a:endParaRPr lang="en-US" sz="1200" dirty="0"/>
          </a:p>
        </p:txBody>
      </p:sp>
      <p:sp>
        <p:nvSpPr>
          <p:cNvPr id="4" name="Text 2"/>
          <p:cNvSpPr/>
          <p:nvPr/>
        </p:nvSpPr>
        <p:spPr>
          <a:xfrm>
            <a:off x="621792" y="777240"/>
            <a:ext cx="10881360" cy="75895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Three concepts shape one system</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1335024" y="2176271"/>
            <a:ext cx="786384" cy="786384"/>
          </a:xfrm>
          <a:prstGeom prst="ellipse">
            <a:avLst/>
          </a:prstGeom>
          <a:solidFill>
            <a:srgbClr val="047D76"/>
          </a:solidFill>
          <a:ln w="12700">
            <a:solidFill>
              <a:srgbClr val="047D76">
                <a:alpha val="0"/>
              </a:srgbClr>
            </a:solidFill>
            <a:prstDash val="solid"/>
          </a:ln>
        </p:spPr>
        <p:txBody>
          <a:bodyPr/>
          <a:lstStyle/>
          <a:p>
            <a:endParaRPr dirty="0"/>
          </a:p>
        </p:txBody>
      </p:sp>
      <p:sp>
        <p:nvSpPr>
          <p:cNvPr id="7" name="Text 5"/>
          <p:cNvSpPr/>
          <p:nvPr/>
        </p:nvSpPr>
        <p:spPr>
          <a:xfrm>
            <a:off x="1075745" y="2962656"/>
            <a:ext cx="2360629" cy="585216"/>
          </a:xfrm>
          <a:prstGeom prst="rect">
            <a:avLst/>
          </a:prstGeom>
          <a:noFill/>
          <a:ln/>
        </p:spPr>
        <p:txBody>
          <a:bodyPr wrap="square" lIns="0" tIns="0" rIns="0" bIns="0" rtlCol="0" anchor="ctr">
            <a:normAutofit/>
          </a:bodyPr>
          <a:lstStyle/>
          <a:p>
            <a:pPr marL="0" indent="0">
              <a:buNone/>
            </a:pPr>
            <a:r>
              <a:rPr lang="en-US" sz="2000" b="1" dirty="0">
                <a:solidFill>
                  <a:srgbClr val="047D76"/>
                </a:solidFill>
                <a:latin typeface="Aptos" pitchFamily="34" charset="0"/>
                <a:ea typeface="Aptos" pitchFamily="34" charset="-122"/>
                <a:cs typeface="Aptos" pitchFamily="34" charset="-120"/>
              </a:rPr>
              <a:t>HEALTH</a:t>
            </a:r>
            <a:endParaRPr lang="en-US" sz="2000" dirty="0"/>
          </a:p>
        </p:txBody>
      </p:sp>
      <p:sp>
        <p:nvSpPr>
          <p:cNvPr id="8" name="Text 6"/>
          <p:cNvSpPr/>
          <p:nvPr/>
        </p:nvSpPr>
        <p:spPr>
          <a:xfrm>
            <a:off x="795528" y="3721608"/>
            <a:ext cx="3319272" cy="15087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Health includes physical, mental and social wellbeing, rather than simply the absence of disease.</a:t>
            </a:r>
            <a:endParaRPr lang="en-US" sz="1800" dirty="0"/>
          </a:p>
        </p:txBody>
      </p:sp>
      <p:sp>
        <p:nvSpPr>
          <p:cNvPr id="9" name="Shape 7"/>
          <p:cNvSpPr/>
          <p:nvPr/>
        </p:nvSpPr>
        <p:spPr>
          <a:xfrm>
            <a:off x="795528" y="5138928"/>
            <a:ext cx="2926080" cy="0"/>
          </a:xfrm>
          <a:prstGeom prst="line">
            <a:avLst/>
          </a:prstGeom>
          <a:noFill/>
          <a:ln w="15240">
            <a:solidFill>
              <a:srgbClr val="DCE5E8"/>
            </a:solidFill>
            <a:prstDash val="solid"/>
          </a:ln>
        </p:spPr>
        <p:txBody>
          <a:bodyPr/>
          <a:lstStyle/>
          <a:p>
            <a:endParaRPr/>
          </a:p>
        </p:txBody>
      </p:sp>
      <p:sp>
        <p:nvSpPr>
          <p:cNvPr id="10" name="Text 8"/>
          <p:cNvSpPr/>
          <p:nvPr/>
        </p:nvSpPr>
        <p:spPr>
          <a:xfrm>
            <a:off x="795528" y="5276088"/>
            <a:ext cx="3127248" cy="685800"/>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Services should assess health outcomes and daily functioning.</a:t>
            </a:r>
            <a:endParaRPr lang="en-US" sz="1800" dirty="0"/>
          </a:p>
        </p:txBody>
      </p:sp>
      <p:sp>
        <p:nvSpPr>
          <p:cNvPr id="11" name="Shape 9"/>
          <p:cNvSpPr/>
          <p:nvPr/>
        </p:nvSpPr>
        <p:spPr>
          <a:xfrm>
            <a:off x="4754880" y="2176271"/>
            <a:ext cx="786384" cy="786384"/>
          </a:xfrm>
          <a:prstGeom prst="ellipse">
            <a:avLst/>
          </a:prstGeom>
          <a:solidFill>
            <a:srgbClr val="1D4054"/>
          </a:solidFill>
          <a:ln w="12700">
            <a:solidFill>
              <a:srgbClr val="1D4054">
                <a:alpha val="0"/>
              </a:srgbClr>
            </a:solidFill>
            <a:prstDash val="solid"/>
          </a:ln>
        </p:spPr>
        <p:txBody>
          <a:bodyPr/>
          <a:lstStyle/>
          <a:p>
            <a:endParaRPr/>
          </a:p>
        </p:txBody>
      </p:sp>
      <p:sp>
        <p:nvSpPr>
          <p:cNvPr id="12" name="Text 10"/>
          <p:cNvSpPr/>
          <p:nvPr/>
        </p:nvSpPr>
        <p:spPr>
          <a:xfrm>
            <a:off x="4553712" y="2962656"/>
            <a:ext cx="2999232" cy="585216"/>
          </a:xfrm>
          <a:prstGeom prst="rect">
            <a:avLst/>
          </a:prstGeom>
          <a:noFill/>
          <a:ln/>
        </p:spPr>
        <p:txBody>
          <a:bodyPr wrap="square" lIns="0" tIns="0" rIns="0" bIns="0" rtlCol="0" anchor="ctr">
            <a:normAutofit/>
          </a:bodyPr>
          <a:lstStyle/>
          <a:p>
            <a:pPr marL="0" indent="0">
              <a:buNone/>
            </a:pPr>
            <a:r>
              <a:rPr lang="en-US" sz="2000" b="1" dirty="0">
                <a:solidFill>
                  <a:srgbClr val="1D4054"/>
                </a:solidFill>
                <a:latin typeface="Aptos" pitchFamily="34" charset="0"/>
                <a:ea typeface="Aptos" pitchFamily="34" charset="-122"/>
                <a:cs typeface="Aptos" pitchFamily="34" charset="-120"/>
              </a:rPr>
              <a:t>WELLBEING</a:t>
            </a:r>
            <a:endParaRPr lang="en-US" sz="2000" dirty="0"/>
          </a:p>
        </p:txBody>
      </p:sp>
      <p:sp>
        <p:nvSpPr>
          <p:cNvPr id="13" name="Text 11"/>
          <p:cNvSpPr/>
          <p:nvPr/>
        </p:nvSpPr>
        <p:spPr>
          <a:xfrm>
            <a:off x="4553712" y="3721608"/>
            <a:ext cx="3063240" cy="15087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Wellbeing reflects how people experience their emotional, psychological, physical and social lives.</a:t>
            </a:r>
            <a:endParaRPr lang="en-US" sz="1800" dirty="0"/>
          </a:p>
        </p:txBody>
      </p:sp>
      <p:sp>
        <p:nvSpPr>
          <p:cNvPr id="14" name="Shape 12"/>
          <p:cNvSpPr/>
          <p:nvPr/>
        </p:nvSpPr>
        <p:spPr>
          <a:xfrm>
            <a:off x="4553712" y="5138928"/>
            <a:ext cx="2926080" cy="0"/>
          </a:xfrm>
          <a:prstGeom prst="line">
            <a:avLst/>
          </a:prstGeom>
          <a:noFill/>
          <a:ln w="15240">
            <a:solidFill>
              <a:srgbClr val="DCE5E8"/>
            </a:solidFill>
            <a:prstDash val="solid"/>
          </a:ln>
        </p:spPr>
        <p:txBody>
          <a:bodyPr/>
          <a:lstStyle/>
          <a:p>
            <a:endParaRPr/>
          </a:p>
        </p:txBody>
      </p:sp>
      <p:sp>
        <p:nvSpPr>
          <p:cNvPr id="15" name="Text 13"/>
          <p:cNvSpPr/>
          <p:nvPr/>
        </p:nvSpPr>
        <p:spPr>
          <a:xfrm>
            <a:off x="4553712" y="5276088"/>
            <a:ext cx="3127248" cy="685800"/>
          </a:xfrm>
          <a:prstGeom prst="rect">
            <a:avLst/>
          </a:prstGeom>
          <a:noFill/>
          <a:ln/>
        </p:spPr>
        <p:txBody>
          <a:bodyPr wrap="square" lIns="0" tIns="0" rIns="0" bIns="0" rtlCol="0" anchor="ctr"/>
          <a:lstStyle/>
          <a:p>
            <a:pPr marL="0" indent="0">
              <a:buNone/>
            </a:pPr>
            <a:r>
              <a:rPr lang="en-US" sz="1800" i="1" dirty="0">
                <a:solidFill>
                  <a:srgbClr val="53677A"/>
                </a:solidFill>
                <a:latin typeface="Aptos" pitchFamily="34" charset="0"/>
                <a:ea typeface="Aptos" pitchFamily="34" charset="-122"/>
                <a:cs typeface="Aptos" pitchFamily="34" charset="-120"/>
              </a:rPr>
              <a:t>Wellbeing includes quality of life and personal control.</a:t>
            </a:r>
            <a:endParaRPr lang="en-US" sz="1800" dirty="0"/>
          </a:p>
        </p:txBody>
      </p:sp>
      <p:sp>
        <p:nvSpPr>
          <p:cNvPr id="16" name="Shape 14"/>
          <p:cNvSpPr/>
          <p:nvPr/>
        </p:nvSpPr>
        <p:spPr>
          <a:xfrm>
            <a:off x="8193024" y="2176271"/>
            <a:ext cx="786384" cy="786384"/>
          </a:xfrm>
          <a:prstGeom prst="ellipse">
            <a:avLst/>
          </a:prstGeom>
          <a:solidFill>
            <a:srgbClr val="C76A52"/>
          </a:solidFill>
          <a:ln w="12700">
            <a:solidFill>
              <a:srgbClr val="C76A52">
                <a:alpha val="0"/>
              </a:srgbClr>
            </a:solidFill>
            <a:prstDash val="solid"/>
          </a:ln>
        </p:spPr>
        <p:txBody>
          <a:bodyPr/>
          <a:lstStyle/>
          <a:p>
            <a:endParaRPr/>
          </a:p>
        </p:txBody>
      </p:sp>
      <p:sp>
        <p:nvSpPr>
          <p:cNvPr id="17" name="Text 15"/>
          <p:cNvSpPr/>
          <p:nvPr/>
        </p:nvSpPr>
        <p:spPr>
          <a:xfrm>
            <a:off x="8063238" y="2962656"/>
            <a:ext cx="3549642" cy="585216"/>
          </a:xfrm>
          <a:prstGeom prst="rect">
            <a:avLst/>
          </a:prstGeom>
          <a:noFill/>
          <a:ln/>
        </p:spPr>
        <p:txBody>
          <a:bodyPr wrap="square" lIns="0" tIns="0" rIns="0" bIns="0" rtlCol="0" anchor="ctr">
            <a:normAutofit/>
          </a:bodyPr>
          <a:lstStyle/>
          <a:p>
            <a:pPr marL="0" indent="0">
              <a:buNone/>
            </a:pPr>
            <a:r>
              <a:rPr lang="en-US" sz="2000" b="1" dirty="0">
                <a:solidFill>
                  <a:srgbClr val="C76A52"/>
                </a:solidFill>
                <a:latin typeface="Aptos" pitchFamily="34" charset="0"/>
                <a:ea typeface="Aptos" pitchFamily="34" charset="-122"/>
                <a:cs typeface="Aptos" pitchFamily="34" charset="-120"/>
              </a:rPr>
              <a:t>SUSTAINABLE DEVELOPMENT</a:t>
            </a:r>
            <a:endParaRPr lang="en-US" sz="2000" dirty="0"/>
          </a:p>
        </p:txBody>
      </p:sp>
      <p:sp>
        <p:nvSpPr>
          <p:cNvPr id="18" name="Text 16"/>
          <p:cNvSpPr/>
          <p:nvPr/>
        </p:nvSpPr>
        <p:spPr>
          <a:xfrm>
            <a:off x="8063238" y="3721608"/>
            <a:ext cx="3321042" cy="15087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Sustainable development meets present needs while protecting the opportunities of future generations.</a:t>
            </a:r>
            <a:endParaRPr lang="en-US" sz="1800" dirty="0"/>
          </a:p>
        </p:txBody>
      </p:sp>
      <p:sp>
        <p:nvSpPr>
          <p:cNvPr id="19" name="Shape 17"/>
          <p:cNvSpPr/>
          <p:nvPr/>
        </p:nvSpPr>
        <p:spPr>
          <a:xfrm>
            <a:off x="8321040" y="5138928"/>
            <a:ext cx="2926080" cy="0"/>
          </a:xfrm>
          <a:prstGeom prst="line">
            <a:avLst/>
          </a:prstGeom>
          <a:noFill/>
          <a:ln w="15240">
            <a:solidFill>
              <a:srgbClr val="DCE5E8"/>
            </a:solidFill>
            <a:prstDash val="solid"/>
          </a:ln>
        </p:spPr>
        <p:txBody>
          <a:bodyPr/>
          <a:lstStyle/>
          <a:p>
            <a:endParaRPr/>
          </a:p>
        </p:txBody>
      </p:sp>
      <p:sp>
        <p:nvSpPr>
          <p:cNvPr id="20" name="Text 18"/>
          <p:cNvSpPr/>
          <p:nvPr/>
        </p:nvSpPr>
        <p:spPr>
          <a:xfrm>
            <a:off x="8063238" y="5276088"/>
            <a:ext cx="3385050" cy="685800"/>
          </a:xfrm>
          <a:prstGeom prst="rect">
            <a:avLst/>
          </a:prstGeom>
          <a:noFill/>
          <a:ln/>
        </p:spPr>
        <p:txBody>
          <a:bodyPr wrap="square" lIns="0" tIns="0" rIns="0" bIns="0" rtlCol="0" anchor="ctr"/>
          <a:lstStyle/>
          <a:p>
            <a:pPr marL="0" indent="0">
              <a:buNone/>
            </a:pPr>
            <a:r>
              <a:rPr lang="en-US" sz="1800" i="1" dirty="0">
                <a:solidFill>
                  <a:srgbClr val="53677A"/>
                </a:solidFill>
                <a:latin typeface="Aptos" pitchFamily="34" charset="0"/>
                <a:ea typeface="Aptos" pitchFamily="34" charset="-122"/>
                <a:cs typeface="Aptos" pitchFamily="34" charset="-120"/>
              </a:rPr>
              <a:t>It requires long-term fairness and resilient services.</a:t>
            </a:r>
            <a:endParaRPr lang="en-US" sz="1800" dirty="0"/>
          </a:p>
        </p:txBody>
      </p:sp>
      <p:sp>
        <p:nvSpPr>
          <p:cNvPr id="21" name="Text 19"/>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Bolton (2023), UK SDG data service (n.d.) and NHS England (n.d.-d).</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SUSTAINABLE DEVELOPMENT GOALS</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UK care priorities reflect connected global goals</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841248" y="1984248"/>
            <a:ext cx="822960" cy="822960"/>
          </a:xfrm>
          <a:prstGeom prst="ellipse">
            <a:avLst/>
          </a:prstGeom>
          <a:solidFill>
            <a:srgbClr val="047D76"/>
          </a:solidFill>
          <a:ln w="12700">
            <a:solidFill>
              <a:srgbClr val="047D76">
                <a:alpha val="0"/>
              </a:srgbClr>
            </a:solidFill>
            <a:prstDash val="solid"/>
          </a:ln>
        </p:spPr>
        <p:txBody>
          <a:bodyPr/>
          <a:lstStyle/>
          <a:p>
            <a:endParaRPr/>
          </a:p>
        </p:txBody>
      </p:sp>
      <p:sp>
        <p:nvSpPr>
          <p:cNvPr id="7" name="Text 5"/>
          <p:cNvSpPr/>
          <p:nvPr/>
        </p:nvSpPr>
        <p:spPr>
          <a:xfrm>
            <a:off x="841248" y="2112264"/>
            <a:ext cx="822960" cy="411480"/>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03</a:t>
            </a:r>
            <a:endParaRPr lang="en-US" sz="2000" dirty="0"/>
          </a:p>
        </p:txBody>
      </p:sp>
      <p:sp>
        <p:nvSpPr>
          <p:cNvPr id="8" name="Text 6"/>
          <p:cNvSpPr/>
          <p:nvPr/>
        </p:nvSpPr>
        <p:spPr>
          <a:xfrm>
            <a:off x="1892808" y="1984248"/>
            <a:ext cx="4297680" cy="420624"/>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GOOD HEALTH</a:t>
            </a:r>
            <a:endParaRPr lang="en-US" sz="2000" dirty="0"/>
          </a:p>
        </p:txBody>
      </p:sp>
      <p:sp>
        <p:nvSpPr>
          <p:cNvPr id="9" name="Text 7"/>
          <p:cNvSpPr/>
          <p:nvPr/>
        </p:nvSpPr>
        <p:spPr>
          <a:xfrm>
            <a:off x="1892808" y="2505456"/>
            <a:ext cx="4160520" cy="868680"/>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SDG 3 promotes prevention, mental health and fair access to care.</a:t>
            </a:r>
            <a:endParaRPr lang="en-US" sz="1800" dirty="0"/>
          </a:p>
        </p:txBody>
      </p:sp>
      <p:sp>
        <p:nvSpPr>
          <p:cNvPr id="10" name="Shape 8"/>
          <p:cNvSpPr/>
          <p:nvPr/>
        </p:nvSpPr>
        <p:spPr>
          <a:xfrm>
            <a:off x="6263640" y="1984248"/>
            <a:ext cx="822960" cy="822960"/>
          </a:xfrm>
          <a:prstGeom prst="ellipse">
            <a:avLst/>
          </a:prstGeom>
          <a:solidFill>
            <a:srgbClr val="1D4054"/>
          </a:solidFill>
          <a:ln w="12700">
            <a:solidFill>
              <a:srgbClr val="1D4054">
                <a:alpha val="0"/>
              </a:srgbClr>
            </a:solidFill>
            <a:prstDash val="solid"/>
          </a:ln>
        </p:spPr>
        <p:txBody>
          <a:bodyPr/>
          <a:lstStyle/>
          <a:p>
            <a:endParaRPr/>
          </a:p>
        </p:txBody>
      </p:sp>
      <p:sp>
        <p:nvSpPr>
          <p:cNvPr id="11" name="Text 9"/>
          <p:cNvSpPr/>
          <p:nvPr/>
        </p:nvSpPr>
        <p:spPr>
          <a:xfrm>
            <a:off x="6263640" y="2112264"/>
            <a:ext cx="822960" cy="411480"/>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10</a:t>
            </a:r>
            <a:endParaRPr lang="en-US" sz="2000" dirty="0"/>
          </a:p>
        </p:txBody>
      </p:sp>
      <p:sp>
        <p:nvSpPr>
          <p:cNvPr id="12" name="Text 10"/>
          <p:cNvSpPr/>
          <p:nvPr/>
        </p:nvSpPr>
        <p:spPr>
          <a:xfrm>
            <a:off x="7315200" y="1984248"/>
            <a:ext cx="4297680" cy="420624"/>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REDUCED INEQUALITIES</a:t>
            </a:r>
            <a:endParaRPr lang="en-US" sz="2000" dirty="0"/>
          </a:p>
        </p:txBody>
      </p:sp>
      <p:sp>
        <p:nvSpPr>
          <p:cNvPr id="13" name="Text 11"/>
          <p:cNvSpPr/>
          <p:nvPr/>
        </p:nvSpPr>
        <p:spPr>
          <a:xfrm>
            <a:off x="7315200" y="2505456"/>
            <a:ext cx="4160520" cy="868680"/>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SDG 10 aims to reduce differences in care and health outcomes.</a:t>
            </a:r>
            <a:endParaRPr lang="en-US" sz="1800" dirty="0"/>
          </a:p>
        </p:txBody>
      </p:sp>
      <p:sp>
        <p:nvSpPr>
          <p:cNvPr id="14" name="Shape 12"/>
          <p:cNvSpPr/>
          <p:nvPr/>
        </p:nvSpPr>
        <p:spPr>
          <a:xfrm>
            <a:off x="841248" y="3922776"/>
            <a:ext cx="822960" cy="822960"/>
          </a:xfrm>
          <a:prstGeom prst="ellipse">
            <a:avLst/>
          </a:prstGeom>
          <a:solidFill>
            <a:srgbClr val="D7AE64"/>
          </a:solidFill>
          <a:ln w="12700">
            <a:solidFill>
              <a:srgbClr val="D7AE64">
                <a:alpha val="0"/>
              </a:srgbClr>
            </a:solidFill>
            <a:prstDash val="solid"/>
          </a:ln>
        </p:spPr>
        <p:txBody>
          <a:bodyPr/>
          <a:lstStyle/>
          <a:p>
            <a:endParaRPr/>
          </a:p>
        </p:txBody>
      </p:sp>
      <p:sp>
        <p:nvSpPr>
          <p:cNvPr id="15" name="Text 13"/>
          <p:cNvSpPr/>
          <p:nvPr/>
        </p:nvSpPr>
        <p:spPr>
          <a:xfrm>
            <a:off x="841248" y="4050792"/>
            <a:ext cx="822960" cy="411480"/>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11</a:t>
            </a:r>
            <a:endParaRPr lang="en-US" sz="2000" dirty="0"/>
          </a:p>
        </p:txBody>
      </p:sp>
      <p:sp>
        <p:nvSpPr>
          <p:cNvPr id="16" name="Text 14"/>
          <p:cNvSpPr/>
          <p:nvPr/>
        </p:nvSpPr>
        <p:spPr>
          <a:xfrm>
            <a:off x="1892808" y="3922776"/>
            <a:ext cx="4297680" cy="420624"/>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SUSTAINABLE COMMUNITIES</a:t>
            </a:r>
            <a:endParaRPr lang="en-US" sz="2000" dirty="0"/>
          </a:p>
        </p:txBody>
      </p:sp>
      <p:sp>
        <p:nvSpPr>
          <p:cNvPr id="17" name="Text 15"/>
          <p:cNvSpPr/>
          <p:nvPr/>
        </p:nvSpPr>
        <p:spPr>
          <a:xfrm>
            <a:off x="1892808" y="4443984"/>
            <a:ext cx="4160520" cy="868680"/>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SDG 11 supports safe housing, transport and healthier communities.</a:t>
            </a:r>
            <a:endParaRPr lang="en-US" sz="1800" dirty="0"/>
          </a:p>
        </p:txBody>
      </p:sp>
      <p:sp>
        <p:nvSpPr>
          <p:cNvPr id="18" name="Shape 16"/>
          <p:cNvSpPr/>
          <p:nvPr/>
        </p:nvSpPr>
        <p:spPr>
          <a:xfrm>
            <a:off x="6263640" y="3922776"/>
            <a:ext cx="822960" cy="822960"/>
          </a:xfrm>
          <a:prstGeom prst="ellipse">
            <a:avLst/>
          </a:prstGeom>
          <a:solidFill>
            <a:srgbClr val="C76A52"/>
          </a:solidFill>
          <a:ln w="12700">
            <a:solidFill>
              <a:srgbClr val="C76A52">
                <a:alpha val="0"/>
              </a:srgbClr>
            </a:solidFill>
            <a:prstDash val="solid"/>
          </a:ln>
        </p:spPr>
        <p:txBody>
          <a:bodyPr/>
          <a:lstStyle/>
          <a:p>
            <a:endParaRPr/>
          </a:p>
        </p:txBody>
      </p:sp>
      <p:sp>
        <p:nvSpPr>
          <p:cNvPr id="19" name="Text 17"/>
          <p:cNvSpPr/>
          <p:nvPr/>
        </p:nvSpPr>
        <p:spPr>
          <a:xfrm>
            <a:off x="6263640" y="4050792"/>
            <a:ext cx="822960" cy="411480"/>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13</a:t>
            </a:r>
            <a:endParaRPr lang="en-US" sz="2000" dirty="0"/>
          </a:p>
        </p:txBody>
      </p:sp>
      <p:sp>
        <p:nvSpPr>
          <p:cNvPr id="20" name="Text 18"/>
          <p:cNvSpPr/>
          <p:nvPr/>
        </p:nvSpPr>
        <p:spPr>
          <a:xfrm>
            <a:off x="7315200" y="3922776"/>
            <a:ext cx="4297680" cy="420624"/>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CLIMATE ACTION</a:t>
            </a:r>
            <a:endParaRPr lang="en-US" sz="2000" dirty="0"/>
          </a:p>
        </p:txBody>
      </p:sp>
      <p:sp>
        <p:nvSpPr>
          <p:cNvPr id="21" name="Text 19"/>
          <p:cNvSpPr/>
          <p:nvPr/>
        </p:nvSpPr>
        <p:spPr>
          <a:xfrm>
            <a:off x="7315200" y="4443984"/>
            <a:ext cx="4160520" cy="868680"/>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SDG 13 links climate action with more resilient healthcare.</a:t>
            </a:r>
            <a:endParaRPr lang="en-US" sz="1800" dirty="0"/>
          </a:p>
        </p:txBody>
      </p:sp>
      <p:sp>
        <p:nvSpPr>
          <p:cNvPr id="22" name="Text 20"/>
          <p:cNvSpPr/>
          <p:nvPr/>
        </p:nvSpPr>
        <p:spPr>
          <a:xfrm>
            <a:off x="905256" y="5532120"/>
            <a:ext cx="10405872" cy="356616"/>
          </a:xfrm>
          <a:prstGeom prst="rect">
            <a:avLst/>
          </a:prstGeom>
          <a:noFill/>
          <a:ln/>
        </p:spPr>
        <p:txBody>
          <a:bodyPr wrap="square" lIns="0" tIns="0" rIns="0" bIns="0" rtlCol="0" anchor="ctr"/>
          <a:lstStyle/>
          <a:p>
            <a:pPr marL="0" indent="0" algn="ctr">
              <a:buNone/>
            </a:pPr>
            <a:r>
              <a:rPr lang="en-US" sz="1800" b="1" dirty="0">
                <a:solidFill>
                  <a:srgbClr val="047D76"/>
                </a:solidFill>
                <a:latin typeface="Aptos" pitchFamily="34" charset="0"/>
                <a:ea typeface="Aptos" pitchFamily="34" charset="-122"/>
                <a:cs typeface="Aptos" pitchFamily="34" charset="-120"/>
              </a:rPr>
              <a:t>The Health in All Policies approach considers health effects when decisions are made across public services.</a:t>
            </a:r>
            <a:endParaRPr lang="en-US" sz="1800" dirty="0"/>
          </a:p>
        </p:txBody>
      </p:sp>
      <p:sp>
        <p:nvSpPr>
          <p:cNvPr id="23" name="Shape 21"/>
          <p:cNvSpPr/>
          <p:nvPr/>
        </p:nvSpPr>
        <p:spPr>
          <a:xfrm>
            <a:off x="832104" y="6007608"/>
            <a:ext cx="10479024" cy="45720"/>
          </a:xfrm>
          <a:prstGeom prst="rect">
            <a:avLst/>
          </a:prstGeom>
          <a:solidFill>
            <a:srgbClr val="D7AE64"/>
          </a:solidFill>
          <a:ln w="12700">
            <a:solidFill>
              <a:srgbClr val="D7AE64">
                <a:alpha val="0"/>
              </a:srgbClr>
            </a:solidFill>
            <a:prstDash val="solid"/>
          </a:ln>
        </p:spPr>
        <p:txBody>
          <a:bodyPr/>
          <a:lstStyle/>
          <a:p>
            <a:endParaRPr/>
          </a:p>
        </p:txBody>
      </p:sp>
      <p:sp>
        <p:nvSpPr>
          <p:cNvPr id="24" name="Text 22"/>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UK SDG data service (n.d.), DHSC (2025) and WHO (2014).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INTEGRATION IN PRACTICE</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Integrated care links systems, places and people</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832104" y="2048256"/>
            <a:ext cx="2834640" cy="996696"/>
          </a:xfrm>
          <a:prstGeom prst="roundRect">
            <a:avLst>
              <a:gd name="adj" fmla="val 13761"/>
            </a:avLst>
          </a:prstGeom>
          <a:solidFill>
            <a:srgbClr val="1D4054"/>
          </a:solidFill>
          <a:ln w="12700">
            <a:solidFill>
              <a:srgbClr val="1D4054">
                <a:alpha val="0"/>
              </a:srgbClr>
            </a:solidFill>
            <a:prstDash val="solid"/>
          </a:ln>
        </p:spPr>
        <p:txBody>
          <a:bodyPr/>
          <a:lstStyle/>
          <a:p>
            <a:endParaRPr/>
          </a:p>
        </p:txBody>
      </p:sp>
      <p:sp>
        <p:nvSpPr>
          <p:cNvPr id="7" name="Text 5"/>
          <p:cNvSpPr/>
          <p:nvPr/>
        </p:nvSpPr>
        <p:spPr>
          <a:xfrm>
            <a:off x="987552" y="2203704"/>
            <a:ext cx="256032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SYSTEM</a:t>
            </a:r>
            <a:endParaRPr lang="en-US" sz="2000" dirty="0"/>
          </a:p>
        </p:txBody>
      </p:sp>
      <p:sp>
        <p:nvSpPr>
          <p:cNvPr id="8" name="Text 6"/>
          <p:cNvSpPr/>
          <p:nvPr/>
        </p:nvSpPr>
        <p:spPr>
          <a:xfrm>
            <a:off x="914400" y="2496312"/>
            <a:ext cx="2670048" cy="521207"/>
          </a:xfrm>
          <a:prstGeom prst="rect">
            <a:avLst/>
          </a:prstGeom>
          <a:noFill/>
          <a:ln/>
        </p:spPr>
        <p:txBody>
          <a:bodyPr wrap="square" lIns="0" tIns="0" rIns="0" bIns="0" rtlCol="0" anchor="ctr">
            <a:normAutofit lnSpcReduction="10000"/>
          </a:bodyPr>
          <a:lstStyle/>
          <a:p>
            <a:pPr marL="0" indent="0" algn="ctr">
              <a:buNone/>
            </a:pPr>
            <a:r>
              <a:rPr lang="en-US" sz="1800" dirty="0">
                <a:solidFill>
                  <a:srgbClr val="FFFFFF"/>
                </a:solidFill>
                <a:latin typeface="Aptos" pitchFamily="34" charset="0"/>
                <a:ea typeface="Aptos" pitchFamily="34" charset="-122"/>
                <a:cs typeface="Aptos" pitchFamily="34" charset="-120"/>
              </a:rPr>
              <a:t>Partners plan care together.</a:t>
            </a:r>
            <a:endParaRPr lang="en-US" sz="1800" dirty="0"/>
          </a:p>
        </p:txBody>
      </p:sp>
      <p:sp>
        <p:nvSpPr>
          <p:cNvPr id="9" name="Shape 7"/>
          <p:cNvSpPr/>
          <p:nvPr/>
        </p:nvSpPr>
        <p:spPr>
          <a:xfrm>
            <a:off x="3794760" y="2578608"/>
            <a:ext cx="704088" cy="0"/>
          </a:xfrm>
          <a:prstGeom prst="line">
            <a:avLst/>
          </a:prstGeom>
          <a:noFill/>
          <a:ln w="31750">
            <a:solidFill>
              <a:srgbClr val="53677A"/>
            </a:solidFill>
            <a:prstDash val="solid"/>
            <a:tailEnd type="triangle"/>
          </a:ln>
        </p:spPr>
        <p:txBody>
          <a:bodyPr/>
          <a:lstStyle/>
          <a:p>
            <a:endParaRPr/>
          </a:p>
        </p:txBody>
      </p:sp>
      <p:sp>
        <p:nvSpPr>
          <p:cNvPr id="10" name="Shape 8"/>
          <p:cNvSpPr/>
          <p:nvPr/>
        </p:nvSpPr>
        <p:spPr>
          <a:xfrm>
            <a:off x="4636008" y="2048256"/>
            <a:ext cx="2834640" cy="996696"/>
          </a:xfrm>
          <a:prstGeom prst="roundRect">
            <a:avLst>
              <a:gd name="adj" fmla="val 13761"/>
            </a:avLst>
          </a:prstGeom>
          <a:solidFill>
            <a:srgbClr val="047D76"/>
          </a:solidFill>
          <a:ln w="12700">
            <a:solidFill>
              <a:srgbClr val="047D76">
                <a:alpha val="0"/>
              </a:srgbClr>
            </a:solidFill>
            <a:prstDash val="solid"/>
          </a:ln>
        </p:spPr>
        <p:txBody>
          <a:bodyPr/>
          <a:lstStyle/>
          <a:p>
            <a:endParaRPr/>
          </a:p>
        </p:txBody>
      </p:sp>
      <p:sp>
        <p:nvSpPr>
          <p:cNvPr id="11" name="Text 9"/>
          <p:cNvSpPr/>
          <p:nvPr/>
        </p:nvSpPr>
        <p:spPr>
          <a:xfrm>
            <a:off x="4791456" y="2203704"/>
            <a:ext cx="256032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PLACE</a:t>
            </a:r>
            <a:endParaRPr lang="en-US" sz="2000" dirty="0"/>
          </a:p>
        </p:txBody>
      </p:sp>
      <p:sp>
        <p:nvSpPr>
          <p:cNvPr id="12" name="Text 10"/>
          <p:cNvSpPr/>
          <p:nvPr/>
        </p:nvSpPr>
        <p:spPr>
          <a:xfrm>
            <a:off x="4718304" y="2496312"/>
            <a:ext cx="2670048" cy="521207"/>
          </a:xfrm>
          <a:prstGeom prst="rect">
            <a:avLst/>
          </a:prstGeom>
          <a:noFill/>
          <a:ln/>
        </p:spPr>
        <p:txBody>
          <a:bodyPr wrap="square" lIns="0" tIns="0" rIns="0" bIns="0" rtlCol="0" anchor="ctr">
            <a:normAutofit lnSpcReduction="10000"/>
          </a:bodyPr>
          <a:lstStyle/>
          <a:p>
            <a:pPr marL="0" indent="0" algn="ctr">
              <a:buNone/>
            </a:pPr>
            <a:r>
              <a:rPr lang="en-US" sz="1800" dirty="0">
                <a:solidFill>
                  <a:srgbClr val="FFFFFF"/>
                </a:solidFill>
                <a:latin typeface="Aptos" pitchFamily="34" charset="0"/>
                <a:ea typeface="Aptos" pitchFamily="34" charset="-122"/>
                <a:cs typeface="Aptos" pitchFamily="34" charset="-120"/>
              </a:rPr>
              <a:t>Local teams coordinate care.</a:t>
            </a:r>
            <a:endParaRPr lang="en-US" sz="1800" dirty="0"/>
          </a:p>
        </p:txBody>
      </p:sp>
      <p:sp>
        <p:nvSpPr>
          <p:cNvPr id="13" name="Shape 11"/>
          <p:cNvSpPr/>
          <p:nvPr/>
        </p:nvSpPr>
        <p:spPr>
          <a:xfrm>
            <a:off x="7598664" y="2578608"/>
            <a:ext cx="640080" cy="0"/>
          </a:xfrm>
          <a:prstGeom prst="line">
            <a:avLst/>
          </a:prstGeom>
          <a:noFill/>
          <a:ln w="31750">
            <a:solidFill>
              <a:srgbClr val="53677A"/>
            </a:solidFill>
            <a:prstDash val="solid"/>
            <a:tailEnd type="triangle"/>
          </a:ln>
        </p:spPr>
        <p:txBody>
          <a:bodyPr/>
          <a:lstStyle/>
          <a:p>
            <a:endParaRPr/>
          </a:p>
        </p:txBody>
      </p:sp>
      <p:sp>
        <p:nvSpPr>
          <p:cNvPr id="14" name="Shape 12"/>
          <p:cNvSpPr/>
          <p:nvPr/>
        </p:nvSpPr>
        <p:spPr>
          <a:xfrm>
            <a:off x="8375904" y="2048256"/>
            <a:ext cx="2834640" cy="996696"/>
          </a:xfrm>
          <a:prstGeom prst="roundRect">
            <a:avLst>
              <a:gd name="adj" fmla="val 13761"/>
            </a:avLst>
          </a:prstGeom>
          <a:solidFill>
            <a:srgbClr val="C76A52"/>
          </a:solidFill>
          <a:ln w="12700">
            <a:solidFill>
              <a:srgbClr val="C76A52">
                <a:alpha val="0"/>
              </a:srgbClr>
            </a:solidFill>
            <a:prstDash val="solid"/>
          </a:ln>
        </p:spPr>
        <p:txBody>
          <a:bodyPr/>
          <a:lstStyle/>
          <a:p>
            <a:endParaRPr/>
          </a:p>
        </p:txBody>
      </p:sp>
      <p:sp>
        <p:nvSpPr>
          <p:cNvPr id="15" name="Text 13"/>
          <p:cNvSpPr/>
          <p:nvPr/>
        </p:nvSpPr>
        <p:spPr>
          <a:xfrm>
            <a:off x="8531352" y="2203704"/>
            <a:ext cx="256032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PERSON</a:t>
            </a:r>
            <a:endParaRPr lang="en-US" sz="2000" dirty="0"/>
          </a:p>
        </p:txBody>
      </p:sp>
      <p:sp>
        <p:nvSpPr>
          <p:cNvPr id="16" name="Text 14"/>
          <p:cNvSpPr/>
          <p:nvPr/>
        </p:nvSpPr>
        <p:spPr>
          <a:xfrm>
            <a:off x="8458200" y="2496312"/>
            <a:ext cx="2670048" cy="521207"/>
          </a:xfrm>
          <a:prstGeom prst="rect">
            <a:avLst/>
          </a:prstGeom>
          <a:noFill/>
          <a:ln/>
        </p:spPr>
        <p:txBody>
          <a:bodyPr wrap="square" lIns="0" tIns="0" rIns="0" bIns="0" rtlCol="0" anchor="ctr">
            <a:normAutofit lnSpcReduction="10000"/>
          </a:bodyPr>
          <a:lstStyle/>
          <a:p>
            <a:pPr marL="0" indent="0" algn="ctr">
              <a:buNone/>
            </a:pPr>
            <a:r>
              <a:rPr lang="en-US" sz="1800" dirty="0">
                <a:solidFill>
                  <a:srgbClr val="FFFFFF"/>
                </a:solidFill>
                <a:latin typeface="Aptos" pitchFamily="34" charset="0"/>
                <a:ea typeface="Aptos" pitchFamily="34" charset="-122"/>
                <a:cs typeface="Aptos" pitchFamily="34" charset="-120"/>
              </a:rPr>
              <a:t>People receive joined-up care.</a:t>
            </a:r>
            <a:endParaRPr lang="en-US" sz="1800" dirty="0"/>
          </a:p>
        </p:txBody>
      </p:sp>
      <p:sp>
        <p:nvSpPr>
          <p:cNvPr id="17" name="Text 15"/>
          <p:cNvSpPr/>
          <p:nvPr/>
        </p:nvSpPr>
        <p:spPr>
          <a:xfrm>
            <a:off x="868680" y="3840480"/>
            <a:ext cx="3108960" cy="384048"/>
          </a:xfrm>
          <a:prstGeom prst="rect">
            <a:avLst/>
          </a:prstGeom>
          <a:noFill/>
          <a:ln/>
        </p:spPr>
        <p:txBody>
          <a:bodyPr wrap="square" lIns="0" tIns="0" rIns="0" bIns="0" rtlCol="0" anchor="ctr"/>
          <a:lstStyle/>
          <a:p>
            <a:pPr marL="0" indent="0" algn="ctr">
              <a:buNone/>
            </a:pPr>
            <a:r>
              <a:rPr lang="en-US" sz="2000" b="1" dirty="0">
                <a:solidFill>
                  <a:srgbClr val="163047"/>
                </a:solidFill>
                <a:latin typeface="Aptos" pitchFamily="34" charset="0"/>
                <a:ea typeface="Aptos" pitchFamily="34" charset="-122"/>
                <a:cs typeface="Aptos" pitchFamily="34" charset="-120"/>
              </a:rPr>
              <a:t>NHS and primary care</a:t>
            </a:r>
            <a:endParaRPr lang="en-US" sz="2000" dirty="0"/>
          </a:p>
        </p:txBody>
      </p:sp>
      <p:sp>
        <p:nvSpPr>
          <p:cNvPr id="18" name="Text 16"/>
          <p:cNvSpPr/>
          <p:nvPr/>
        </p:nvSpPr>
        <p:spPr>
          <a:xfrm>
            <a:off x="4572000" y="3840480"/>
            <a:ext cx="3017520" cy="384048"/>
          </a:xfrm>
          <a:prstGeom prst="rect">
            <a:avLst/>
          </a:prstGeom>
          <a:noFill/>
          <a:ln/>
        </p:spPr>
        <p:txBody>
          <a:bodyPr wrap="square" lIns="0" tIns="0" rIns="0" bIns="0" rtlCol="0" anchor="ctr"/>
          <a:lstStyle/>
          <a:p>
            <a:pPr marL="0" indent="0" algn="ctr">
              <a:buNone/>
            </a:pPr>
            <a:r>
              <a:rPr lang="en-US" sz="2000" b="1" dirty="0">
                <a:solidFill>
                  <a:srgbClr val="163047"/>
                </a:solidFill>
                <a:latin typeface="Aptos" pitchFamily="34" charset="0"/>
                <a:ea typeface="Aptos" pitchFamily="34" charset="-122"/>
                <a:cs typeface="Aptos" pitchFamily="34" charset="-120"/>
              </a:rPr>
              <a:t>Local authorities</a:t>
            </a:r>
            <a:endParaRPr lang="en-US" sz="2000" dirty="0"/>
          </a:p>
        </p:txBody>
      </p:sp>
      <p:sp>
        <p:nvSpPr>
          <p:cNvPr id="19" name="Text 17"/>
          <p:cNvSpPr/>
          <p:nvPr/>
        </p:nvSpPr>
        <p:spPr>
          <a:xfrm>
            <a:off x="8138160" y="3840480"/>
            <a:ext cx="3282696" cy="384048"/>
          </a:xfrm>
          <a:prstGeom prst="rect">
            <a:avLst/>
          </a:prstGeom>
          <a:noFill/>
          <a:ln/>
        </p:spPr>
        <p:txBody>
          <a:bodyPr wrap="square" lIns="0" tIns="0" rIns="0" bIns="0" rtlCol="0" anchor="ctr"/>
          <a:lstStyle/>
          <a:p>
            <a:pPr marL="0" indent="0" algn="ctr">
              <a:buNone/>
            </a:pPr>
            <a:r>
              <a:rPr lang="en-US" sz="2000" b="1" dirty="0">
                <a:solidFill>
                  <a:srgbClr val="163047"/>
                </a:solidFill>
                <a:latin typeface="Aptos" pitchFamily="34" charset="0"/>
                <a:ea typeface="Aptos" pitchFamily="34" charset="-122"/>
                <a:cs typeface="Aptos" pitchFamily="34" charset="-120"/>
              </a:rPr>
              <a:t>Voluntary and social care</a:t>
            </a:r>
            <a:endParaRPr lang="en-US" sz="2000" dirty="0"/>
          </a:p>
        </p:txBody>
      </p:sp>
      <p:sp>
        <p:nvSpPr>
          <p:cNvPr id="20" name="Shape 18"/>
          <p:cNvSpPr/>
          <p:nvPr/>
        </p:nvSpPr>
        <p:spPr>
          <a:xfrm>
            <a:off x="2423160" y="4498848"/>
            <a:ext cx="7379208" cy="0"/>
          </a:xfrm>
          <a:prstGeom prst="line">
            <a:avLst/>
          </a:prstGeom>
          <a:noFill/>
          <a:ln w="30480">
            <a:solidFill>
              <a:srgbClr val="047D76"/>
            </a:solidFill>
            <a:prstDash val="solid"/>
          </a:ln>
        </p:spPr>
        <p:txBody>
          <a:bodyPr/>
          <a:lstStyle/>
          <a:p>
            <a:endParaRPr/>
          </a:p>
        </p:txBody>
      </p:sp>
      <p:sp>
        <p:nvSpPr>
          <p:cNvPr id="21" name="Text 19"/>
          <p:cNvSpPr/>
          <p:nvPr/>
        </p:nvSpPr>
        <p:spPr>
          <a:xfrm>
            <a:off x="932688" y="4965192"/>
            <a:ext cx="10332720" cy="841248"/>
          </a:xfrm>
          <a:prstGeom prst="rect">
            <a:avLst/>
          </a:prstGeom>
          <a:noFill/>
          <a:ln/>
        </p:spPr>
        <p:txBody>
          <a:bodyPr wrap="square" lIns="0" tIns="0" rIns="0" bIns="0" rtlCol="0" anchor="ctr"/>
          <a:lstStyle/>
          <a:p>
            <a:pPr marL="0" indent="0" algn="ctr">
              <a:buNone/>
            </a:pPr>
            <a:r>
              <a:rPr lang="en-US" sz="1800" b="1" dirty="0">
                <a:solidFill>
                  <a:srgbClr val="163047"/>
                </a:solidFill>
                <a:latin typeface="Aptos" pitchFamily="34" charset="0"/>
                <a:ea typeface="Aptos" pitchFamily="34" charset="-122"/>
                <a:cs typeface="Aptos" pitchFamily="34" charset="-120"/>
              </a:rPr>
              <a:t>Better coordination can reduce gaps between assessment, treatment, discharge and ongoing support.</a:t>
            </a:r>
            <a:endParaRPr lang="en-US" sz="1800" dirty="0"/>
          </a:p>
        </p:txBody>
      </p:sp>
      <p:sp>
        <p:nvSpPr>
          <p:cNvPr id="22" name="Text 20"/>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NHS England (n.d.-d) and The King’s Fund (2024a).</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THEORETICAL PERSPECTIVE</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The biopsychosocial model broadens clinical care</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Rounded Rectangle 5"/>
          <p:cNvSpPr/>
          <p:nvPr/>
        </p:nvSpPr>
        <p:spPr>
          <a:xfrm>
            <a:off x="740664" y="2093976"/>
            <a:ext cx="3383280" cy="1536192"/>
          </a:xfrm>
          <a:prstGeom prst="roundRect">
            <a:avLst>
              <a:gd name="adj" fmla="val 11000"/>
            </a:avLst>
          </a:prstGeom>
          <a:solidFill>
            <a:srgbClr val="047D7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77824" y="2231136"/>
            <a:ext cx="3108960" cy="347472"/>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2000" b="1">
                <a:solidFill>
                  <a:srgbClr val="FFFFFF"/>
                </a:solidFill>
                <a:latin typeface="Aptos"/>
              </a:rPr>
              <a:t>BIOLOGICAL</a:t>
            </a:r>
          </a:p>
        </p:txBody>
      </p:sp>
      <p:sp>
        <p:nvSpPr>
          <p:cNvPr id="8" name="TextBox 7"/>
          <p:cNvSpPr txBox="1"/>
          <p:nvPr/>
        </p:nvSpPr>
        <p:spPr>
          <a:xfrm>
            <a:off x="941832" y="2642616"/>
            <a:ext cx="2980944" cy="795528"/>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1800" b="0">
                <a:solidFill>
                  <a:srgbClr val="FFFFFF"/>
                </a:solidFill>
                <a:latin typeface="Aptos"/>
              </a:rPr>
              <a:t>Illness, pain and disability affect physical health.</a:t>
            </a:r>
          </a:p>
        </p:txBody>
      </p:sp>
      <p:sp>
        <p:nvSpPr>
          <p:cNvPr id="9" name="Rounded Rectangle 8"/>
          <p:cNvSpPr/>
          <p:nvPr/>
        </p:nvSpPr>
        <p:spPr>
          <a:xfrm>
            <a:off x="4398264" y="2093976"/>
            <a:ext cx="3383280" cy="1536192"/>
          </a:xfrm>
          <a:prstGeom prst="roundRect">
            <a:avLst>
              <a:gd name="adj" fmla="val 11000"/>
            </a:avLst>
          </a:prstGeom>
          <a:solidFill>
            <a:srgbClr val="1D405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35424" y="2231136"/>
            <a:ext cx="3108960" cy="347472"/>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2000" b="1">
                <a:solidFill>
                  <a:srgbClr val="FFFFFF"/>
                </a:solidFill>
                <a:latin typeface="Aptos"/>
              </a:rPr>
              <a:t>PSYCHOLOGICAL</a:t>
            </a:r>
          </a:p>
        </p:txBody>
      </p:sp>
      <p:sp>
        <p:nvSpPr>
          <p:cNvPr id="11" name="TextBox 10"/>
          <p:cNvSpPr txBox="1"/>
          <p:nvPr/>
        </p:nvSpPr>
        <p:spPr>
          <a:xfrm>
            <a:off x="4599431" y="2642616"/>
            <a:ext cx="2980944" cy="795528"/>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1800" b="0">
                <a:solidFill>
                  <a:srgbClr val="FFFFFF"/>
                </a:solidFill>
                <a:latin typeface="Aptos"/>
              </a:rPr>
              <a:t>Stress, beliefs and coping influence recovery.</a:t>
            </a:r>
          </a:p>
        </p:txBody>
      </p:sp>
      <p:sp>
        <p:nvSpPr>
          <p:cNvPr id="12" name="Rounded Rectangle 11"/>
          <p:cNvSpPr/>
          <p:nvPr/>
        </p:nvSpPr>
        <p:spPr>
          <a:xfrm>
            <a:off x="8055864" y="2093976"/>
            <a:ext cx="3383280" cy="1536192"/>
          </a:xfrm>
          <a:prstGeom prst="roundRect">
            <a:avLst>
              <a:gd name="adj" fmla="val 11000"/>
            </a:avLst>
          </a:prstGeom>
          <a:solidFill>
            <a:srgbClr val="C76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193024" y="2231136"/>
            <a:ext cx="3108960" cy="347472"/>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2000" b="1">
                <a:solidFill>
                  <a:srgbClr val="FFFFFF"/>
                </a:solidFill>
                <a:latin typeface="Aptos"/>
              </a:rPr>
              <a:t>SOCIAL</a:t>
            </a:r>
          </a:p>
        </p:txBody>
      </p:sp>
      <p:sp>
        <p:nvSpPr>
          <p:cNvPr id="14" name="TextBox 13"/>
          <p:cNvSpPr txBox="1"/>
          <p:nvPr/>
        </p:nvSpPr>
        <p:spPr>
          <a:xfrm>
            <a:off x="8257032" y="2642616"/>
            <a:ext cx="2980944" cy="795528"/>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1800" b="0">
                <a:solidFill>
                  <a:srgbClr val="FFFFFF"/>
                </a:solidFill>
                <a:latin typeface="Aptos"/>
              </a:rPr>
              <a:t>Housing, work and family shape overall wellbeing.</a:t>
            </a:r>
          </a:p>
        </p:txBody>
      </p:sp>
      <p:sp>
        <p:nvSpPr>
          <p:cNvPr id="15" name="Down Arrow 14"/>
          <p:cNvSpPr/>
          <p:nvPr/>
        </p:nvSpPr>
        <p:spPr>
          <a:xfrm>
            <a:off x="2313432" y="3831336"/>
            <a:ext cx="237744" cy="594360"/>
          </a:xfrm>
          <a:prstGeom prst="downArrow">
            <a:avLst>
              <a:gd name="adj1" fmla="val 32000"/>
              <a:gd name="adj2" fmla="val 65000"/>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Down Arrow 15"/>
          <p:cNvSpPr/>
          <p:nvPr/>
        </p:nvSpPr>
        <p:spPr>
          <a:xfrm>
            <a:off x="5971032" y="3831336"/>
            <a:ext cx="237744" cy="594360"/>
          </a:xfrm>
          <a:prstGeom prst="downArrow">
            <a:avLst>
              <a:gd name="adj1" fmla="val 32000"/>
              <a:gd name="adj2" fmla="val 65000"/>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Down Arrow 16"/>
          <p:cNvSpPr/>
          <p:nvPr/>
        </p:nvSpPr>
        <p:spPr>
          <a:xfrm>
            <a:off x="9628632" y="3831336"/>
            <a:ext cx="237744" cy="594360"/>
          </a:xfrm>
          <a:prstGeom prst="downArrow">
            <a:avLst>
              <a:gd name="adj1" fmla="val 32000"/>
              <a:gd name="adj2" fmla="val 65000"/>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786384" y="4590288"/>
            <a:ext cx="10607040" cy="1207008"/>
          </a:xfrm>
          <a:prstGeom prst="roundRect">
            <a:avLst>
              <a:gd name="adj" fmla="val 11000"/>
            </a:avLst>
          </a:prstGeom>
          <a:solidFill>
            <a:srgbClr val="D7ED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1005840" y="4718304"/>
            <a:ext cx="10104120" cy="347472"/>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2000" b="1">
                <a:solidFill>
                  <a:srgbClr val="047D76"/>
                </a:solidFill>
                <a:latin typeface="Aptos"/>
              </a:rPr>
              <a:t>PERSON-CENTRED CARE</a:t>
            </a:r>
          </a:p>
        </p:txBody>
      </p:sp>
      <p:sp>
        <p:nvSpPr>
          <p:cNvPr id="20" name="TextBox 19"/>
          <p:cNvSpPr txBox="1"/>
          <p:nvPr/>
        </p:nvSpPr>
        <p:spPr>
          <a:xfrm>
            <a:off x="1179576" y="5093208"/>
            <a:ext cx="9747504" cy="566928"/>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1800" b="0">
                <a:solidFill>
                  <a:srgbClr val="183348"/>
                </a:solidFill>
                <a:latin typeface="Aptos"/>
              </a:rPr>
              <a:t>Care teams consider physical symptoms, emotional needs and social circumstances together.</a:t>
            </a:r>
          </a:p>
        </p:txBody>
      </p:sp>
      <p:sp>
        <p:nvSpPr>
          <p:cNvPr id="21" name="TextBox 20"/>
          <p:cNvSpPr txBox="1"/>
          <p:nvPr/>
        </p:nvSpPr>
        <p:spPr>
          <a:xfrm>
            <a:off x="804672" y="6153227"/>
            <a:ext cx="10698480" cy="303122"/>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1800" b="0" dirty="0">
                <a:solidFill>
                  <a:srgbClr val="496473"/>
                </a:solidFill>
                <a:latin typeface="Aptos"/>
              </a:rPr>
              <a:t>Adapted from Bolton (2023) and NICE (2021).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POLICY AND GOVERNANCE</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National policy is shifting the NHS model</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850392" y="1965960"/>
            <a:ext cx="658368" cy="457200"/>
          </a:xfrm>
          <a:prstGeom prst="rect">
            <a:avLst/>
          </a:prstGeom>
          <a:noFill/>
          <a:ln/>
        </p:spPr>
        <p:txBody>
          <a:bodyPr wrap="square" lIns="0" tIns="0" rIns="0" bIns="0" rtlCol="0" anchor="ctr"/>
          <a:lstStyle/>
          <a:p>
            <a:pPr marL="0" indent="0">
              <a:buNone/>
            </a:pPr>
            <a:r>
              <a:rPr lang="en-US" sz="2000" b="1" dirty="0">
                <a:solidFill>
                  <a:srgbClr val="047D76"/>
                </a:solidFill>
                <a:latin typeface="Aptos" pitchFamily="34" charset="0"/>
                <a:ea typeface="Aptos" pitchFamily="34" charset="-122"/>
                <a:cs typeface="Aptos" pitchFamily="34" charset="-120"/>
              </a:rPr>
              <a:t>01</a:t>
            </a:r>
            <a:endParaRPr lang="en-US" sz="2000" dirty="0"/>
          </a:p>
        </p:txBody>
      </p:sp>
      <p:sp>
        <p:nvSpPr>
          <p:cNvPr id="7" name="Shape 5"/>
          <p:cNvSpPr/>
          <p:nvPr/>
        </p:nvSpPr>
        <p:spPr>
          <a:xfrm>
            <a:off x="1709928" y="2084832"/>
            <a:ext cx="54864" cy="987552"/>
          </a:xfrm>
          <a:prstGeom prst="rect">
            <a:avLst/>
          </a:prstGeom>
          <a:solidFill>
            <a:srgbClr val="047D76"/>
          </a:solidFill>
          <a:ln w="12700">
            <a:solidFill>
              <a:srgbClr val="047D76">
                <a:alpha val="0"/>
              </a:srgbClr>
            </a:solidFill>
            <a:prstDash val="solid"/>
          </a:ln>
        </p:spPr>
        <p:txBody>
          <a:bodyPr/>
          <a:lstStyle/>
          <a:p>
            <a:endParaRPr/>
          </a:p>
        </p:txBody>
      </p:sp>
      <p:sp>
        <p:nvSpPr>
          <p:cNvPr id="8" name="Text 6"/>
          <p:cNvSpPr/>
          <p:nvPr/>
        </p:nvSpPr>
        <p:spPr>
          <a:xfrm>
            <a:off x="1938528" y="1965960"/>
            <a:ext cx="8961120" cy="429768"/>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HOSPITAL → COMMUNITY</a:t>
            </a:r>
            <a:endParaRPr lang="en-US" sz="2000" dirty="0"/>
          </a:p>
        </p:txBody>
      </p:sp>
      <p:sp>
        <p:nvSpPr>
          <p:cNvPr id="9" name="Text 7"/>
          <p:cNvSpPr/>
          <p:nvPr/>
        </p:nvSpPr>
        <p:spPr>
          <a:xfrm>
            <a:off x="1956816" y="2487168"/>
            <a:ext cx="8668512" cy="758952"/>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Neighbourhood teams can deliver more care near people’s homes and reduce avoidable hospital visits.</a:t>
            </a:r>
            <a:endParaRPr lang="en-US" sz="1800" dirty="0"/>
          </a:p>
        </p:txBody>
      </p:sp>
      <p:sp>
        <p:nvSpPr>
          <p:cNvPr id="10" name="Text 8"/>
          <p:cNvSpPr/>
          <p:nvPr/>
        </p:nvSpPr>
        <p:spPr>
          <a:xfrm>
            <a:off x="850392" y="3319272"/>
            <a:ext cx="658368" cy="457200"/>
          </a:xfrm>
          <a:prstGeom prst="rect">
            <a:avLst/>
          </a:prstGeom>
          <a:noFill/>
          <a:ln/>
        </p:spPr>
        <p:txBody>
          <a:bodyPr wrap="square" lIns="0" tIns="0" rIns="0" bIns="0" rtlCol="0" anchor="ctr"/>
          <a:lstStyle/>
          <a:p>
            <a:pPr marL="0" indent="0">
              <a:buNone/>
            </a:pPr>
            <a:r>
              <a:rPr lang="en-US" sz="2000" b="1" dirty="0">
                <a:solidFill>
                  <a:srgbClr val="1D4054"/>
                </a:solidFill>
                <a:latin typeface="Aptos" pitchFamily="34" charset="0"/>
                <a:ea typeface="Aptos" pitchFamily="34" charset="-122"/>
                <a:cs typeface="Aptos" pitchFamily="34" charset="-120"/>
              </a:rPr>
              <a:t>02</a:t>
            </a:r>
            <a:endParaRPr lang="en-US" sz="2000" dirty="0"/>
          </a:p>
        </p:txBody>
      </p:sp>
      <p:sp>
        <p:nvSpPr>
          <p:cNvPr id="11" name="Shape 9"/>
          <p:cNvSpPr/>
          <p:nvPr/>
        </p:nvSpPr>
        <p:spPr>
          <a:xfrm>
            <a:off x="1709928" y="3438144"/>
            <a:ext cx="54864" cy="987552"/>
          </a:xfrm>
          <a:prstGeom prst="rect">
            <a:avLst/>
          </a:prstGeom>
          <a:solidFill>
            <a:srgbClr val="1D4054"/>
          </a:solidFill>
          <a:ln w="12700">
            <a:solidFill>
              <a:srgbClr val="1D4054">
                <a:alpha val="0"/>
              </a:srgbClr>
            </a:solidFill>
            <a:prstDash val="solid"/>
          </a:ln>
        </p:spPr>
        <p:txBody>
          <a:bodyPr/>
          <a:lstStyle/>
          <a:p>
            <a:endParaRPr/>
          </a:p>
        </p:txBody>
      </p:sp>
      <p:sp>
        <p:nvSpPr>
          <p:cNvPr id="12" name="Text 10"/>
          <p:cNvSpPr/>
          <p:nvPr/>
        </p:nvSpPr>
        <p:spPr>
          <a:xfrm>
            <a:off x="1938528" y="3319272"/>
            <a:ext cx="8961120" cy="429768"/>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ANALOGUE → DIGITAL</a:t>
            </a:r>
            <a:endParaRPr lang="en-US" sz="2000" dirty="0"/>
          </a:p>
        </p:txBody>
      </p:sp>
      <p:sp>
        <p:nvSpPr>
          <p:cNvPr id="13" name="Text 11"/>
          <p:cNvSpPr/>
          <p:nvPr/>
        </p:nvSpPr>
        <p:spPr>
          <a:xfrm>
            <a:off x="1956816" y="3840480"/>
            <a:ext cx="8668512" cy="758952"/>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Digital services and shared records can improve access and coordination when offline alternatives remain available.</a:t>
            </a:r>
            <a:endParaRPr lang="en-US" sz="1800" dirty="0"/>
          </a:p>
        </p:txBody>
      </p:sp>
      <p:sp>
        <p:nvSpPr>
          <p:cNvPr id="14" name="Text 12"/>
          <p:cNvSpPr/>
          <p:nvPr/>
        </p:nvSpPr>
        <p:spPr>
          <a:xfrm>
            <a:off x="850392" y="4672584"/>
            <a:ext cx="658368" cy="457200"/>
          </a:xfrm>
          <a:prstGeom prst="rect">
            <a:avLst/>
          </a:prstGeom>
          <a:noFill/>
          <a:ln/>
        </p:spPr>
        <p:txBody>
          <a:bodyPr wrap="square" lIns="0" tIns="0" rIns="0" bIns="0" rtlCol="0" anchor="ctr"/>
          <a:lstStyle/>
          <a:p>
            <a:pPr marL="0" indent="0">
              <a:buNone/>
            </a:pPr>
            <a:r>
              <a:rPr lang="en-US" sz="2000" b="1" dirty="0">
                <a:solidFill>
                  <a:srgbClr val="C76A52"/>
                </a:solidFill>
                <a:latin typeface="Aptos" pitchFamily="34" charset="0"/>
                <a:ea typeface="Aptos" pitchFamily="34" charset="-122"/>
                <a:cs typeface="Aptos" pitchFamily="34" charset="-120"/>
              </a:rPr>
              <a:t>03</a:t>
            </a:r>
            <a:endParaRPr lang="en-US" sz="2000" dirty="0"/>
          </a:p>
        </p:txBody>
      </p:sp>
      <p:sp>
        <p:nvSpPr>
          <p:cNvPr id="15" name="Shape 13"/>
          <p:cNvSpPr/>
          <p:nvPr/>
        </p:nvSpPr>
        <p:spPr>
          <a:xfrm>
            <a:off x="1709928" y="4791456"/>
            <a:ext cx="54864" cy="987552"/>
          </a:xfrm>
          <a:prstGeom prst="rect">
            <a:avLst/>
          </a:prstGeom>
          <a:solidFill>
            <a:srgbClr val="C76A52"/>
          </a:solidFill>
          <a:ln w="12700">
            <a:solidFill>
              <a:srgbClr val="C76A52">
                <a:alpha val="0"/>
              </a:srgbClr>
            </a:solidFill>
            <a:prstDash val="solid"/>
          </a:ln>
        </p:spPr>
        <p:txBody>
          <a:bodyPr/>
          <a:lstStyle/>
          <a:p>
            <a:endParaRPr/>
          </a:p>
        </p:txBody>
      </p:sp>
      <p:sp>
        <p:nvSpPr>
          <p:cNvPr id="16" name="Text 14"/>
          <p:cNvSpPr/>
          <p:nvPr/>
        </p:nvSpPr>
        <p:spPr>
          <a:xfrm>
            <a:off x="1938528" y="4672584"/>
            <a:ext cx="8961120" cy="429768"/>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SICKNESS → PREVENTION</a:t>
            </a:r>
            <a:endParaRPr lang="en-US" sz="2000" dirty="0"/>
          </a:p>
        </p:txBody>
      </p:sp>
      <p:sp>
        <p:nvSpPr>
          <p:cNvPr id="17" name="Text 15"/>
          <p:cNvSpPr/>
          <p:nvPr/>
        </p:nvSpPr>
        <p:spPr>
          <a:xfrm>
            <a:off x="1956816" y="5193792"/>
            <a:ext cx="8668512" cy="758952"/>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Screening and early support can prevent avoidable health problems from progressing.</a:t>
            </a:r>
            <a:endParaRPr lang="en-US" sz="1800" dirty="0"/>
          </a:p>
        </p:txBody>
      </p:sp>
      <p:sp>
        <p:nvSpPr>
          <p:cNvPr id="18" name="Text 16"/>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  Department of Health and Social Care (2025).</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CRITICAL POLICY APPRAISAL</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Strong governance does not remove delivery barriers</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859536" y="2084832"/>
            <a:ext cx="2679192" cy="429768"/>
          </a:xfrm>
          <a:prstGeom prst="rect">
            <a:avLst/>
          </a:prstGeom>
          <a:noFill/>
          <a:ln/>
        </p:spPr>
        <p:txBody>
          <a:bodyPr wrap="square" lIns="0" tIns="0" rIns="0" bIns="0" rtlCol="0" anchor="ctr"/>
          <a:lstStyle/>
          <a:p>
            <a:pPr marL="0" indent="0">
              <a:buNone/>
            </a:pPr>
            <a:r>
              <a:rPr lang="en-US" sz="2000" b="1" dirty="0">
                <a:solidFill>
                  <a:srgbClr val="047D76"/>
                </a:solidFill>
                <a:latin typeface="Aptos" pitchFamily="34" charset="0"/>
                <a:ea typeface="Aptos" pitchFamily="34" charset="-122"/>
                <a:cs typeface="Aptos" pitchFamily="34" charset="-120"/>
              </a:rPr>
              <a:t>FUNDING</a:t>
            </a:r>
            <a:endParaRPr lang="en-US" sz="2000" dirty="0"/>
          </a:p>
        </p:txBody>
      </p:sp>
      <p:sp>
        <p:nvSpPr>
          <p:cNvPr id="7" name="Text 5"/>
          <p:cNvSpPr/>
          <p:nvPr/>
        </p:nvSpPr>
        <p:spPr>
          <a:xfrm>
            <a:off x="3694176" y="2084832"/>
            <a:ext cx="7324344" cy="8229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Pressure on short-term budgets can restrict investment in prevention and community services.</a:t>
            </a:r>
            <a:endParaRPr lang="en-US" sz="1800" dirty="0"/>
          </a:p>
        </p:txBody>
      </p:sp>
      <p:sp>
        <p:nvSpPr>
          <p:cNvPr id="8" name="Shape 6"/>
          <p:cNvSpPr/>
          <p:nvPr/>
        </p:nvSpPr>
        <p:spPr>
          <a:xfrm>
            <a:off x="859536" y="2999232"/>
            <a:ext cx="10149840" cy="0"/>
          </a:xfrm>
          <a:prstGeom prst="line">
            <a:avLst/>
          </a:prstGeom>
          <a:noFill/>
          <a:ln w="12700">
            <a:solidFill>
              <a:srgbClr val="DCE5E8"/>
            </a:solidFill>
            <a:prstDash val="solid"/>
          </a:ln>
        </p:spPr>
        <p:txBody>
          <a:bodyPr/>
          <a:lstStyle/>
          <a:p>
            <a:endParaRPr/>
          </a:p>
        </p:txBody>
      </p:sp>
      <p:sp>
        <p:nvSpPr>
          <p:cNvPr id="9" name="Text 7"/>
          <p:cNvSpPr/>
          <p:nvPr/>
        </p:nvSpPr>
        <p:spPr>
          <a:xfrm>
            <a:off x="859536" y="3319272"/>
            <a:ext cx="2679192" cy="429768"/>
          </a:xfrm>
          <a:prstGeom prst="rect">
            <a:avLst/>
          </a:prstGeom>
          <a:noFill/>
          <a:ln/>
        </p:spPr>
        <p:txBody>
          <a:bodyPr wrap="square" lIns="0" tIns="0" rIns="0" bIns="0" rtlCol="0" anchor="ctr"/>
          <a:lstStyle/>
          <a:p>
            <a:pPr marL="0" indent="0">
              <a:buNone/>
            </a:pPr>
            <a:r>
              <a:rPr lang="en-US" sz="2000" b="1" dirty="0">
                <a:solidFill>
                  <a:srgbClr val="C76A52"/>
                </a:solidFill>
                <a:latin typeface="Aptos" pitchFamily="34" charset="0"/>
                <a:ea typeface="Aptos" pitchFamily="34" charset="-122"/>
                <a:cs typeface="Aptos" pitchFamily="34" charset="-120"/>
              </a:rPr>
              <a:t>WORKFORCE</a:t>
            </a:r>
            <a:endParaRPr lang="en-US" sz="2000" dirty="0"/>
          </a:p>
        </p:txBody>
      </p:sp>
      <p:sp>
        <p:nvSpPr>
          <p:cNvPr id="10" name="Text 8"/>
          <p:cNvSpPr/>
          <p:nvPr/>
        </p:nvSpPr>
        <p:spPr>
          <a:xfrm>
            <a:off x="3694176" y="3319272"/>
            <a:ext cx="7324344" cy="8229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Joined-up care needs sufficient staff, protected time and practical shared skills.</a:t>
            </a:r>
            <a:endParaRPr lang="en-US" sz="1800" dirty="0"/>
          </a:p>
        </p:txBody>
      </p:sp>
      <p:sp>
        <p:nvSpPr>
          <p:cNvPr id="11" name="Shape 9"/>
          <p:cNvSpPr/>
          <p:nvPr/>
        </p:nvSpPr>
        <p:spPr>
          <a:xfrm>
            <a:off x="859536" y="4233672"/>
            <a:ext cx="10149840" cy="0"/>
          </a:xfrm>
          <a:prstGeom prst="line">
            <a:avLst/>
          </a:prstGeom>
          <a:noFill/>
          <a:ln w="12700">
            <a:solidFill>
              <a:srgbClr val="DCE5E8"/>
            </a:solidFill>
            <a:prstDash val="solid"/>
          </a:ln>
        </p:spPr>
        <p:txBody>
          <a:bodyPr/>
          <a:lstStyle/>
          <a:p>
            <a:endParaRPr/>
          </a:p>
        </p:txBody>
      </p:sp>
      <p:sp>
        <p:nvSpPr>
          <p:cNvPr id="12" name="Text 10"/>
          <p:cNvSpPr/>
          <p:nvPr/>
        </p:nvSpPr>
        <p:spPr>
          <a:xfrm>
            <a:off x="859536" y="4553712"/>
            <a:ext cx="2679192" cy="429768"/>
          </a:xfrm>
          <a:prstGeom prst="rect">
            <a:avLst/>
          </a:prstGeom>
          <a:noFill/>
          <a:ln/>
        </p:spPr>
        <p:txBody>
          <a:bodyPr wrap="square" lIns="0" tIns="0" rIns="0" bIns="0" rtlCol="0" anchor="ctr"/>
          <a:lstStyle/>
          <a:p>
            <a:pPr marL="0" indent="0">
              <a:buNone/>
            </a:pPr>
            <a:r>
              <a:rPr lang="en-US" sz="2000" b="1" dirty="0">
                <a:solidFill>
                  <a:srgbClr val="047D76"/>
                </a:solidFill>
                <a:latin typeface="Aptos" pitchFamily="34" charset="0"/>
                <a:ea typeface="Aptos" pitchFamily="34" charset="-122"/>
                <a:cs typeface="Aptos" pitchFamily="34" charset="-120"/>
              </a:rPr>
              <a:t>REGULATORY DUTIES</a:t>
            </a:r>
            <a:endParaRPr lang="en-US" sz="2000" dirty="0"/>
          </a:p>
        </p:txBody>
      </p:sp>
      <p:sp>
        <p:nvSpPr>
          <p:cNvPr id="13" name="Text 11"/>
          <p:cNvSpPr/>
          <p:nvPr/>
        </p:nvSpPr>
        <p:spPr>
          <a:xfrm>
            <a:off x="3694176" y="4553712"/>
            <a:ext cx="7324344" cy="822960"/>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Different statutory duties and data-protection requirements can slow cooperation.</a:t>
            </a:r>
            <a:endParaRPr lang="en-US" sz="1800" dirty="0"/>
          </a:p>
        </p:txBody>
      </p:sp>
      <p:sp>
        <p:nvSpPr>
          <p:cNvPr id="14" name="Shape 12"/>
          <p:cNvSpPr/>
          <p:nvPr/>
        </p:nvSpPr>
        <p:spPr>
          <a:xfrm>
            <a:off x="841248" y="5833872"/>
            <a:ext cx="10341864" cy="59436"/>
          </a:xfrm>
          <a:prstGeom prst="rect">
            <a:avLst/>
          </a:prstGeom>
          <a:solidFill>
            <a:srgbClr val="D7AE64"/>
          </a:solidFill>
          <a:ln w="12700">
            <a:solidFill>
              <a:srgbClr val="D7AE64">
                <a:alpha val="0"/>
              </a:srgbClr>
            </a:solidFill>
            <a:prstDash val="solid"/>
          </a:ln>
        </p:spPr>
        <p:txBody>
          <a:bodyPr/>
          <a:lstStyle/>
          <a:p>
            <a:endParaRPr/>
          </a:p>
        </p:txBody>
      </p:sp>
      <p:sp>
        <p:nvSpPr>
          <p:cNvPr id="15" name="Text 13"/>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The King’s Fund (2024a), NHS England (2025) and DHSC (2025).</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HEALTHCARE DELIVERY MODELS</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Service delivery combines access, support and choice</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786384" y="1938528"/>
            <a:ext cx="3090672" cy="585216"/>
          </a:xfrm>
          <a:prstGeom prst="rect">
            <a:avLst/>
          </a:prstGeom>
          <a:solidFill>
            <a:srgbClr val="1D4054"/>
          </a:solidFill>
          <a:ln w="12700">
            <a:solidFill>
              <a:srgbClr val="1D4054">
                <a:alpha val="0"/>
              </a:srgbClr>
            </a:solidFill>
            <a:prstDash val="solid"/>
          </a:ln>
        </p:spPr>
        <p:txBody>
          <a:bodyPr/>
          <a:lstStyle/>
          <a:p>
            <a:endParaRPr/>
          </a:p>
        </p:txBody>
      </p:sp>
      <p:sp>
        <p:nvSpPr>
          <p:cNvPr id="7" name="Text 5"/>
          <p:cNvSpPr/>
          <p:nvPr/>
        </p:nvSpPr>
        <p:spPr>
          <a:xfrm>
            <a:off x="914400" y="2066544"/>
            <a:ext cx="2862072" cy="274320"/>
          </a:xfrm>
          <a:prstGeom prst="rect">
            <a:avLst/>
          </a:prstGeom>
          <a:noFill/>
          <a:ln/>
        </p:spPr>
        <p:txBody>
          <a:bodyPr wrap="square" lIns="0" tIns="0" rIns="0" bIns="0" rtlCol="0" anchor="ctr">
            <a:normAutofit/>
          </a:bodyPr>
          <a:lstStyle/>
          <a:p>
            <a:pPr marL="0" indent="0">
              <a:buNone/>
            </a:pPr>
            <a:r>
              <a:rPr lang="en-US" sz="1800" b="1" dirty="0">
                <a:solidFill>
                  <a:srgbClr val="FFFFFF"/>
                </a:solidFill>
                <a:latin typeface="Aptos" pitchFamily="34" charset="0"/>
                <a:ea typeface="Aptos" pitchFamily="34" charset="-122"/>
                <a:cs typeface="Aptos" pitchFamily="34" charset="-120"/>
              </a:rPr>
              <a:t>APPROACH</a:t>
            </a:r>
            <a:endParaRPr lang="en-US" sz="1800" dirty="0"/>
          </a:p>
        </p:txBody>
      </p:sp>
      <p:sp>
        <p:nvSpPr>
          <p:cNvPr id="8" name="Shape 6"/>
          <p:cNvSpPr/>
          <p:nvPr/>
        </p:nvSpPr>
        <p:spPr>
          <a:xfrm>
            <a:off x="4023360" y="1938528"/>
            <a:ext cx="4142232" cy="585216"/>
          </a:xfrm>
          <a:prstGeom prst="rect">
            <a:avLst/>
          </a:prstGeom>
          <a:solidFill>
            <a:srgbClr val="047D76"/>
          </a:solidFill>
          <a:ln w="12700">
            <a:solidFill>
              <a:srgbClr val="047D76">
                <a:alpha val="0"/>
              </a:srgbClr>
            </a:solidFill>
            <a:prstDash val="solid"/>
          </a:ln>
        </p:spPr>
        <p:txBody>
          <a:bodyPr/>
          <a:lstStyle/>
          <a:p>
            <a:endParaRPr/>
          </a:p>
        </p:txBody>
      </p:sp>
      <p:sp>
        <p:nvSpPr>
          <p:cNvPr id="9" name="Text 7"/>
          <p:cNvSpPr/>
          <p:nvPr/>
        </p:nvSpPr>
        <p:spPr>
          <a:xfrm>
            <a:off x="4151376" y="2066544"/>
            <a:ext cx="3913632" cy="274320"/>
          </a:xfrm>
          <a:prstGeom prst="rect">
            <a:avLst/>
          </a:prstGeom>
          <a:noFill/>
          <a:ln/>
        </p:spPr>
        <p:txBody>
          <a:bodyPr wrap="square" lIns="0" tIns="0" rIns="0" bIns="0" rtlCol="0" anchor="ctr">
            <a:normAutofit/>
          </a:bodyPr>
          <a:lstStyle/>
          <a:p>
            <a:pPr marL="0" indent="0">
              <a:buNone/>
            </a:pPr>
            <a:r>
              <a:rPr lang="en-US" sz="1800" b="1" dirty="0">
                <a:solidFill>
                  <a:srgbClr val="FFFFFF"/>
                </a:solidFill>
                <a:latin typeface="Aptos" pitchFamily="34" charset="0"/>
                <a:ea typeface="Aptos" pitchFamily="34" charset="-122"/>
                <a:cs typeface="Aptos" pitchFamily="34" charset="-120"/>
              </a:rPr>
              <a:t>PRACTICAL BENEFIT</a:t>
            </a:r>
            <a:endParaRPr lang="en-US" sz="1800" dirty="0"/>
          </a:p>
        </p:txBody>
      </p:sp>
      <p:sp>
        <p:nvSpPr>
          <p:cNvPr id="10" name="Shape 8"/>
          <p:cNvSpPr/>
          <p:nvPr/>
        </p:nvSpPr>
        <p:spPr>
          <a:xfrm>
            <a:off x="8275320" y="1938528"/>
            <a:ext cx="3118104" cy="585216"/>
          </a:xfrm>
          <a:prstGeom prst="rect">
            <a:avLst/>
          </a:prstGeom>
          <a:solidFill>
            <a:srgbClr val="047D76"/>
          </a:solidFill>
          <a:ln w="12700">
            <a:solidFill>
              <a:srgbClr val="047D76">
                <a:alpha val="0"/>
              </a:srgbClr>
            </a:solidFill>
            <a:prstDash val="solid"/>
          </a:ln>
        </p:spPr>
        <p:txBody>
          <a:bodyPr/>
          <a:lstStyle/>
          <a:p>
            <a:endParaRPr/>
          </a:p>
        </p:txBody>
      </p:sp>
      <p:sp>
        <p:nvSpPr>
          <p:cNvPr id="11" name="Text 9"/>
          <p:cNvSpPr/>
          <p:nvPr/>
        </p:nvSpPr>
        <p:spPr>
          <a:xfrm>
            <a:off x="8403336" y="2066544"/>
            <a:ext cx="2889504" cy="274320"/>
          </a:xfrm>
          <a:prstGeom prst="rect">
            <a:avLst/>
          </a:prstGeom>
          <a:noFill/>
          <a:ln/>
        </p:spPr>
        <p:txBody>
          <a:bodyPr wrap="square" lIns="0" tIns="0" rIns="0" bIns="0" rtlCol="0" anchor="ctr">
            <a:normAutofit/>
          </a:bodyPr>
          <a:lstStyle/>
          <a:p>
            <a:pPr marL="0" indent="0">
              <a:buNone/>
            </a:pPr>
            <a:r>
              <a:rPr lang="en-US" sz="1800" b="1" dirty="0">
                <a:solidFill>
                  <a:srgbClr val="FFFFFF"/>
                </a:solidFill>
                <a:latin typeface="Aptos" pitchFamily="34" charset="0"/>
                <a:ea typeface="Aptos" pitchFamily="34" charset="-122"/>
                <a:cs typeface="Aptos" pitchFamily="34" charset="-120"/>
              </a:rPr>
              <a:t>LIMITATION TO MANAGE</a:t>
            </a:r>
            <a:endParaRPr lang="en-US" sz="1800" dirty="0"/>
          </a:p>
        </p:txBody>
      </p:sp>
      <p:sp>
        <p:nvSpPr>
          <p:cNvPr id="12" name="Shape 10"/>
          <p:cNvSpPr/>
          <p:nvPr/>
        </p:nvSpPr>
        <p:spPr>
          <a:xfrm>
            <a:off x="786384" y="2642616"/>
            <a:ext cx="3090672" cy="914400"/>
          </a:xfrm>
          <a:prstGeom prst="rect">
            <a:avLst/>
          </a:prstGeom>
          <a:solidFill>
            <a:srgbClr val="EDF1F2"/>
          </a:solidFill>
          <a:ln w="12700">
            <a:solidFill>
              <a:srgbClr val="EDF1F2">
                <a:alpha val="0"/>
              </a:srgbClr>
            </a:solidFill>
            <a:prstDash val="solid"/>
          </a:ln>
        </p:spPr>
        <p:txBody>
          <a:bodyPr/>
          <a:lstStyle/>
          <a:p>
            <a:endParaRPr/>
          </a:p>
        </p:txBody>
      </p:sp>
      <p:sp>
        <p:nvSpPr>
          <p:cNvPr id="13" name="Text 11"/>
          <p:cNvSpPr/>
          <p:nvPr/>
        </p:nvSpPr>
        <p:spPr>
          <a:xfrm>
            <a:off x="923544" y="2825496"/>
            <a:ext cx="2816352" cy="667512"/>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Wellness and prevention</a:t>
            </a:r>
            <a:endParaRPr lang="en-US" sz="1800" dirty="0"/>
          </a:p>
        </p:txBody>
      </p:sp>
      <p:sp>
        <p:nvSpPr>
          <p:cNvPr id="14" name="Shape 12"/>
          <p:cNvSpPr/>
          <p:nvPr/>
        </p:nvSpPr>
        <p:spPr>
          <a:xfrm>
            <a:off x="4023360" y="2642616"/>
            <a:ext cx="4142232" cy="914400"/>
          </a:xfrm>
          <a:prstGeom prst="rect">
            <a:avLst/>
          </a:prstGeom>
          <a:solidFill>
            <a:srgbClr val="EDF1F2"/>
          </a:solidFill>
          <a:ln w="12700">
            <a:solidFill>
              <a:srgbClr val="EDF1F2">
                <a:alpha val="0"/>
              </a:srgbClr>
            </a:solidFill>
            <a:prstDash val="solid"/>
          </a:ln>
        </p:spPr>
        <p:txBody>
          <a:bodyPr/>
          <a:lstStyle/>
          <a:p>
            <a:endParaRPr/>
          </a:p>
        </p:txBody>
      </p:sp>
      <p:sp>
        <p:nvSpPr>
          <p:cNvPr id="15" name="Text 13"/>
          <p:cNvSpPr/>
          <p:nvPr/>
        </p:nvSpPr>
        <p:spPr>
          <a:xfrm>
            <a:off x="4160520" y="2825496"/>
            <a:ext cx="3867912"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Earlier advice can support physical and mental wellbeing.</a:t>
            </a:r>
            <a:endParaRPr lang="en-US" sz="1800" dirty="0"/>
          </a:p>
        </p:txBody>
      </p:sp>
      <p:sp>
        <p:nvSpPr>
          <p:cNvPr id="16" name="Shape 14"/>
          <p:cNvSpPr/>
          <p:nvPr/>
        </p:nvSpPr>
        <p:spPr>
          <a:xfrm>
            <a:off x="8275320" y="2642616"/>
            <a:ext cx="3118104" cy="914400"/>
          </a:xfrm>
          <a:prstGeom prst="rect">
            <a:avLst/>
          </a:prstGeom>
          <a:solidFill>
            <a:srgbClr val="EDF1F2"/>
          </a:solidFill>
          <a:ln w="12700">
            <a:solidFill>
              <a:srgbClr val="EDF1F2">
                <a:alpha val="0"/>
              </a:srgbClr>
            </a:solidFill>
            <a:prstDash val="solid"/>
          </a:ln>
        </p:spPr>
        <p:txBody>
          <a:bodyPr/>
          <a:lstStyle/>
          <a:p>
            <a:endParaRPr/>
          </a:p>
        </p:txBody>
      </p:sp>
      <p:sp>
        <p:nvSpPr>
          <p:cNvPr id="17" name="Text 15"/>
          <p:cNvSpPr/>
          <p:nvPr/>
        </p:nvSpPr>
        <p:spPr>
          <a:xfrm>
            <a:off x="8412480" y="2825496"/>
            <a:ext cx="2843784"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Deprivation can limit access to care.</a:t>
            </a:r>
            <a:endParaRPr lang="en-US" sz="1800" dirty="0"/>
          </a:p>
        </p:txBody>
      </p:sp>
      <p:sp>
        <p:nvSpPr>
          <p:cNvPr id="18" name="Shape 16"/>
          <p:cNvSpPr/>
          <p:nvPr/>
        </p:nvSpPr>
        <p:spPr>
          <a:xfrm>
            <a:off x="786384" y="3611880"/>
            <a:ext cx="3090672" cy="914400"/>
          </a:xfrm>
          <a:prstGeom prst="rect">
            <a:avLst/>
          </a:prstGeom>
          <a:solidFill>
            <a:srgbClr val="FFFFFF"/>
          </a:solidFill>
          <a:ln w="12700">
            <a:solidFill>
              <a:srgbClr val="FFFFFF">
                <a:alpha val="0"/>
              </a:srgbClr>
            </a:solidFill>
            <a:prstDash val="solid"/>
          </a:ln>
        </p:spPr>
        <p:txBody>
          <a:bodyPr/>
          <a:lstStyle/>
          <a:p>
            <a:endParaRPr/>
          </a:p>
        </p:txBody>
      </p:sp>
      <p:sp>
        <p:nvSpPr>
          <p:cNvPr id="19" name="Text 17"/>
          <p:cNvSpPr/>
          <p:nvPr/>
        </p:nvSpPr>
        <p:spPr>
          <a:xfrm>
            <a:off x="923544" y="3794760"/>
            <a:ext cx="2816352" cy="667512"/>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Video and remote care</a:t>
            </a:r>
            <a:endParaRPr lang="en-US" sz="1800" dirty="0"/>
          </a:p>
        </p:txBody>
      </p:sp>
      <p:sp>
        <p:nvSpPr>
          <p:cNvPr id="20" name="Shape 18"/>
          <p:cNvSpPr/>
          <p:nvPr/>
        </p:nvSpPr>
        <p:spPr>
          <a:xfrm>
            <a:off x="4023360" y="3611880"/>
            <a:ext cx="4142232" cy="914400"/>
          </a:xfrm>
          <a:prstGeom prst="rect">
            <a:avLst/>
          </a:prstGeom>
          <a:solidFill>
            <a:srgbClr val="FFFFFF"/>
          </a:solidFill>
          <a:ln w="12700">
            <a:solidFill>
              <a:srgbClr val="FFFFFF">
                <a:alpha val="0"/>
              </a:srgbClr>
            </a:solidFill>
            <a:prstDash val="solid"/>
          </a:ln>
        </p:spPr>
        <p:txBody>
          <a:bodyPr/>
          <a:lstStyle/>
          <a:p>
            <a:endParaRPr/>
          </a:p>
        </p:txBody>
      </p:sp>
      <p:sp>
        <p:nvSpPr>
          <p:cNvPr id="21" name="Text 19"/>
          <p:cNvSpPr/>
          <p:nvPr/>
        </p:nvSpPr>
        <p:spPr>
          <a:xfrm>
            <a:off x="4160520" y="3794760"/>
            <a:ext cx="3867912"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Remote appointments can reduce travel for suitable patients.</a:t>
            </a:r>
            <a:endParaRPr lang="en-US" sz="1800" dirty="0"/>
          </a:p>
        </p:txBody>
      </p:sp>
      <p:sp>
        <p:nvSpPr>
          <p:cNvPr id="22" name="Shape 20"/>
          <p:cNvSpPr/>
          <p:nvPr/>
        </p:nvSpPr>
        <p:spPr>
          <a:xfrm>
            <a:off x="8275320" y="3611880"/>
            <a:ext cx="3118104" cy="914400"/>
          </a:xfrm>
          <a:prstGeom prst="rect">
            <a:avLst/>
          </a:prstGeom>
          <a:solidFill>
            <a:srgbClr val="FFFFFF"/>
          </a:solidFill>
          <a:ln w="12700">
            <a:solidFill>
              <a:srgbClr val="FFFFFF">
                <a:alpha val="0"/>
              </a:srgbClr>
            </a:solidFill>
            <a:prstDash val="solid"/>
          </a:ln>
        </p:spPr>
        <p:txBody>
          <a:bodyPr/>
          <a:lstStyle/>
          <a:p>
            <a:endParaRPr/>
          </a:p>
        </p:txBody>
      </p:sp>
      <p:sp>
        <p:nvSpPr>
          <p:cNvPr id="23" name="Text 21"/>
          <p:cNvSpPr/>
          <p:nvPr/>
        </p:nvSpPr>
        <p:spPr>
          <a:xfrm>
            <a:off x="8412480" y="3794760"/>
            <a:ext cx="2843784"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Digital exclusion can limit access.</a:t>
            </a:r>
            <a:endParaRPr lang="en-US" sz="1800" dirty="0"/>
          </a:p>
        </p:txBody>
      </p:sp>
      <p:sp>
        <p:nvSpPr>
          <p:cNvPr id="24" name="Shape 22"/>
          <p:cNvSpPr/>
          <p:nvPr/>
        </p:nvSpPr>
        <p:spPr>
          <a:xfrm>
            <a:off x="786384" y="4581144"/>
            <a:ext cx="3090672" cy="914400"/>
          </a:xfrm>
          <a:prstGeom prst="rect">
            <a:avLst/>
          </a:prstGeom>
          <a:solidFill>
            <a:srgbClr val="EDF1F2"/>
          </a:solidFill>
          <a:ln w="12700">
            <a:solidFill>
              <a:srgbClr val="EDF1F2">
                <a:alpha val="0"/>
              </a:srgbClr>
            </a:solidFill>
            <a:prstDash val="solid"/>
          </a:ln>
        </p:spPr>
        <p:txBody>
          <a:bodyPr/>
          <a:lstStyle/>
          <a:p>
            <a:endParaRPr/>
          </a:p>
        </p:txBody>
      </p:sp>
      <p:sp>
        <p:nvSpPr>
          <p:cNvPr id="25" name="Text 23"/>
          <p:cNvSpPr/>
          <p:nvPr/>
        </p:nvSpPr>
        <p:spPr>
          <a:xfrm>
            <a:off x="923544" y="4764024"/>
            <a:ext cx="2816352" cy="667512"/>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Social prescribing</a:t>
            </a:r>
            <a:endParaRPr lang="en-US" sz="1800" dirty="0"/>
          </a:p>
        </p:txBody>
      </p:sp>
      <p:sp>
        <p:nvSpPr>
          <p:cNvPr id="26" name="Shape 24"/>
          <p:cNvSpPr/>
          <p:nvPr/>
        </p:nvSpPr>
        <p:spPr>
          <a:xfrm>
            <a:off x="4023360" y="4581144"/>
            <a:ext cx="4142232" cy="914400"/>
          </a:xfrm>
          <a:prstGeom prst="rect">
            <a:avLst/>
          </a:prstGeom>
          <a:solidFill>
            <a:srgbClr val="EDF1F2"/>
          </a:solidFill>
          <a:ln w="12700">
            <a:solidFill>
              <a:srgbClr val="EDF1F2">
                <a:alpha val="0"/>
              </a:srgbClr>
            </a:solidFill>
            <a:prstDash val="solid"/>
          </a:ln>
        </p:spPr>
        <p:txBody>
          <a:bodyPr/>
          <a:lstStyle/>
          <a:p>
            <a:endParaRPr/>
          </a:p>
        </p:txBody>
      </p:sp>
      <p:sp>
        <p:nvSpPr>
          <p:cNvPr id="27" name="Text 25"/>
          <p:cNvSpPr/>
          <p:nvPr/>
        </p:nvSpPr>
        <p:spPr>
          <a:xfrm>
            <a:off x="4160520" y="4764024"/>
            <a:ext cx="3867912"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Social prescribing can connect patients with community support.</a:t>
            </a:r>
            <a:endParaRPr lang="en-US" sz="1800" dirty="0"/>
          </a:p>
        </p:txBody>
      </p:sp>
      <p:sp>
        <p:nvSpPr>
          <p:cNvPr id="28" name="Shape 26"/>
          <p:cNvSpPr/>
          <p:nvPr/>
        </p:nvSpPr>
        <p:spPr>
          <a:xfrm>
            <a:off x="8275320" y="4581144"/>
            <a:ext cx="3118104" cy="914400"/>
          </a:xfrm>
          <a:prstGeom prst="rect">
            <a:avLst/>
          </a:prstGeom>
          <a:solidFill>
            <a:srgbClr val="EDF1F2"/>
          </a:solidFill>
          <a:ln w="12700">
            <a:solidFill>
              <a:srgbClr val="EDF1F2">
                <a:alpha val="0"/>
              </a:srgbClr>
            </a:solidFill>
            <a:prstDash val="solid"/>
          </a:ln>
        </p:spPr>
        <p:txBody>
          <a:bodyPr/>
          <a:lstStyle/>
          <a:p>
            <a:endParaRPr/>
          </a:p>
        </p:txBody>
      </p:sp>
      <p:sp>
        <p:nvSpPr>
          <p:cNvPr id="29" name="Text 27"/>
          <p:cNvSpPr/>
          <p:nvPr/>
        </p:nvSpPr>
        <p:spPr>
          <a:xfrm>
            <a:off x="8412480" y="4764024"/>
            <a:ext cx="2843784" cy="85953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Community services need resources.</a:t>
            </a:r>
            <a:endParaRPr lang="en-US" sz="1800" dirty="0"/>
          </a:p>
        </p:txBody>
      </p:sp>
      <p:sp>
        <p:nvSpPr>
          <p:cNvPr id="30" name="Text 28"/>
          <p:cNvSpPr/>
          <p:nvPr/>
        </p:nvSpPr>
        <p:spPr>
          <a:xfrm>
            <a:off x="822960" y="5687568"/>
            <a:ext cx="10607040" cy="438912"/>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Effective services retain face-to-face options and adapt care to each person’s needs.</a:t>
            </a:r>
            <a:endParaRPr lang="en-US" sz="1800" dirty="0"/>
          </a:p>
        </p:txBody>
      </p:sp>
      <p:sp>
        <p:nvSpPr>
          <p:cNvPr id="31" name="Text 29"/>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NHS England (2024b), NHS England (n.d.-c) and NICE (2021).</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UK HEALTHCARE CASE STUDY</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Sefton illustrates person-centred hospital discharge</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877824" y="2029968"/>
            <a:ext cx="2752344" cy="393192"/>
          </a:xfrm>
          <a:prstGeom prst="rect">
            <a:avLst/>
          </a:prstGeom>
          <a:noFill/>
          <a:ln/>
        </p:spPr>
        <p:txBody>
          <a:bodyPr wrap="square" lIns="0" tIns="0" rIns="0" bIns="0" rtlCol="0" anchor="ctr"/>
          <a:lstStyle/>
          <a:p>
            <a:pPr marL="0" indent="0" algn="ctr">
              <a:buNone/>
            </a:pPr>
            <a:r>
              <a:rPr lang="en-US" sz="2000" b="1" dirty="0">
                <a:solidFill>
                  <a:srgbClr val="1D4054"/>
                </a:solidFill>
                <a:latin typeface="Aptos" pitchFamily="34" charset="0"/>
                <a:ea typeface="Aptos" pitchFamily="34" charset="-122"/>
                <a:cs typeface="Aptos" pitchFamily="34" charset="-120"/>
              </a:rPr>
              <a:t>HOSPITAL</a:t>
            </a:r>
            <a:endParaRPr lang="en-US" sz="2000" dirty="0"/>
          </a:p>
        </p:txBody>
      </p:sp>
      <p:sp>
        <p:nvSpPr>
          <p:cNvPr id="7" name="Text 5"/>
          <p:cNvSpPr/>
          <p:nvPr/>
        </p:nvSpPr>
        <p:spPr>
          <a:xfrm>
            <a:off x="4617720" y="2029968"/>
            <a:ext cx="3026664" cy="393192"/>
          </a:xfrm>
          <a:prstGeom prst="rect">
            <a:avLst/>
          </a:prstGeom>
          <a:noFill/>
          <a:ln/>
        </p:spPr>
        <p:txBody>
          <a:bodyPr wrap="square" lIns="0" tIns="0" rIns="0" bIns="0" rtlCol="0" anchor="ctr"/>
          <a:lstStyle/>
          <a:p>
            <a:pPr marL="0" indent="0" algn="ctr">
              <a:buNone/>
            </a:pPr>
            <a:r>
              <a:rPr lang="en-US" sz="2000" b="1" dirty="0">
                <a:solidFill>
                  <a:srgbClr val="047D76"/>
                </a:solidFill>
                <a:latin typeface="Aptos" pitchFamily="34" charset="0"/>
                <a:ea typeface="Aptos" pitchFamily="34" charset="-122"/>
                <a:cs typeface="Aptos" pitchFamily="34" charset="-120"/>
              </a:rPr>
              <a:t>COORDINATION</a:t>
            </a:r>
            <a:endParaRPr lang="en-US" sz="2000" dirty="0"/>
          </a:p>
        </p:txBody>
      </p:sp>
      <p:sp>
        <p:nvSpPr>
          <p:cNvPr id="8" name="Text 6"/>
          <p:cNvSpPr/>
          <p:nvPr/>
        </p:nvSpPr>
        <p:spPr>
          <a:xfrm>
            <a:off x="8869680" y="2029968"/>
            <a:ext cx="1993392" cy="393192"/>
          </a:xfrm>
          <a:prstGeom prst="rect">
            <a:avLst/>
          </a:prstGeom>
          <a:noFill/>
          <a:ln/>
        </p:spPr>
        <p:txBody>
          <a:bodyPr wrap="square" lIns="0" tIns="0" rIns="0" bIns="0" rtlCol="0" anchor="ctr"/>
          <a:lstStyle/>
          <a:p>
            <a:pPr marL="0" indent="0" algn="ctr">
              <a:buNone/>
            </a:pPr>
            <a:r>
              <a:rPr lang="en-US" sz="2000" b="1" dirty="0">
                <a:solidFill>
                  <a:srgbClr val="C76A52"/>
                </a:solidFill>
                <a:latin typeface="Aptos" pitchFamily="34" charset="0"/>
                <a:ea typeface="Aptos" pitchFamily="34" charset="-122"/>
                <a:cs typeface="Aptos" pitchFamily="34" charset="-120"/>
              </a:rPr>
              <a:t>HOME</a:t>
            </a:r>
            <a:endParaRPr lang="en-US" sz="2000" dirty="0"/>
          </a:p>
        </p:txBody>
      </p:sp>
      <p:sp>
        <p:nvSpPr>
          <p:cNvPr id="9" name="Shape 7"/>
          <p:cNvSpPr/>
          <p:nvPr/>
        </p:nvSpPr>
        <p:spPr>
          <a:xfrm>
            <a:off x="1783080" y="2911450"/>
            <a:ext cx="1282903" cy="967435"/>
          </a:xfrm>
          <a:prstGeom prst="roundRect">
            <a:avLst>
              <a:gd name="adj" fmla="val 3781"/>
            </a:avLst>
          </a:prstGeom>
          <a:solidFill>
            <a:srgbClr val="1D4054"/>
          </a:solidFill>
          <a:ln w="12700">
            <a:solidFill>
              <a:srgbClr val="1D4054">
                <a:alpha val="0"/>
              </a:srgbClr>
            </a:solidFill>
            <a:prstDash val="solid"/>
          </a:ln>
        </p:spPr>
        <p:txBody>
          <a:bodyPr/>
          <a:lstStyle/>
          <a:p>
            <a:endParaRPr/>
          </a:p>
        </p:txBody>
      </p:sp>
      <p:sp>
        <p:nvSpPr>
          <p:cNvPr id="10" name="Shape 8"/>
          <p:cNvSpPr/>
          <p:nvPr/>
        </p:nvSpPr>
        <p:spPr>
          <a:xfrm>
            <a:off x="2266798" y="3437230"/>
            <a:ext cx="304952" cy="441655"/>
          </a:xfrm>
          <a:prstGeom prst="rect">
            <a:avLst/>
          </a:prstGeom>
          <a:solidFill>
            <a:srgbClr val="FFFFFF"/>
          </a:solidFill>
          <a:ln w="12700">
            <a:solidFill>
              <a:srgbClr val="FFFFFF">
                <a:alpha val="0"/>
              </a:srgbClr>
            </a:solidFill>
            <a:prstDash val="solid"/>
          </a:ln>
        </p:spPr>
        <p:txBody>
          <a:bodyPr/>
          <a:lstStyle/>
          <a:p>
            <a:endParaRPr/>
          </a:p>
        </p:txBody>
      </p:sp>
      <p:sp>
        <p:nvSpPr>
          <p:cNvPr id="11" name="Shape 9"/>
          <p:cNvSpPr/>
          <p:nvPr/>
        </p:nvSpPr>
        <p:spPr>
          <a:xfrm>
            <a:off x="2329891" y="3058668"/>
            <a:ext cx="168250" cy="304952"/>
          </a:xfrm>
          <a:prstGeom prst="rect">
            <a:avLst/>
          </a:prstGeom>
          <a:solidFill>
            <a:srgbClr val="FFFFFF"/>
          </a:solidFill>
          <a:ln w="12700">
            <a:solidFill>
              <a:srgbClr val="FFFFFF">
                <a:alpha val="0"/>
              </a:srgbClr>
            </a:solidFill>
            <a:prstDash val="solid"/>
          </a:ln>
        </p:spPr>
        <p:txBody>
          <a:bodyPr/>
          <a:lstStyle/>
          <a:p>
            <a:endParaRPr/>
          </a:p>
        </p:txBody>
      </p:sp>
      <p:sp>
        <p:nvSpPr>
          <p:cNvPr id="12" name="Shape 10"/>
          <p:cNvSpPr/>
          <p:nvPr/>
        </p:nvSpPr>
        <p:spPr>
          <a:xfrm>
            <a:off x="2251024" y="3127019"/>
            <a:ext cx="325984" cy="147218"/>
          </a:xfrm>
          <a:prstGeom prst="rect">
            <a:avLst/>
          </a:prstGeom>
          <a:solidFill>
            <a:srgbClr val="FFFFFF"/>
          </a:solidFill>
          <a:ln w="12700">
            <a:solidFill>
              <a:srgbClr val="FFFFFF">
                <a:alpha val="0"/>
              </a:srgbClr>
            </a:solidFill>
            <a:prstDash val="solid"/>
          </a:ln>
        </p:spPr>
        <p:txBody>
          <a:bodyPr/>
          <a:lstStyle/>
          <a:p>
            <a:endParaRPr/>
          </a:p>
        </p:txBody>
      </p:sp>
      <p:sp>
        <p:nvSpPr>
          <p:cNvPr id="13" name="Shape 11"/>
          <p:cNvSpPr/>
          <p:nvPr/>
        </p:nvSpPr>
        <p:spPr>
          <a:xfrm>
            <a:off x="1930298" y="3132277"/>
            <a:ext cx="189281" cy="136703"/>
          </a:xfrm>
          <a:prstGeom prst="rect">
            <a:avLst/>
          </a:prstGeom>
          <a:solidFill>
            <a:srgbClr val="FFFFFF"/>
          </a:solidFill>
          <a:ln w="12700">
            <a:solidFill>
              <a:srgbClr val="FFFFFF">
                <a:alpha val="0"/>
              </a:srgbClr>
            </a:solidFill>
            <a:prstDash val="solid"/>
          </a:ln>
        </p:spPr>
        <p:txBody>
          <a:bodyPr/>
          <a:lstStyle/>
          <a:p>
            <a:endParaRPr/>
          </a:p>
        </p:txBody>
      </p:sp>
      <p:sp>
        <p:nvSpPr>
          <p:cNvPr id="14" name="Shape 12"/>
          <p:cNvSpPr/>
          <p:nvPr/>
        </p:nvSpPr>
        <p:spPr>
          <a:xfrm>
            <a:off x="1930298" y="3426714"/>
            <a:ext cx="189281" cy="136703"/>
          </a:xfrm>
          <a:prstGeom prst="rect">
            <a:avLst/>
          </a:prstGeom>
          <a:solidFill>
            <a:srgbClr val="FFFFFF"/>
          </a:solidFill>
          <a:ln w="12700">
            <a:solidFill>
              <a:srgbClr val="FFFFFF">
                <a:alpha val="0"/>
              </a:srgbClr>
            </a:solidFill>
            <a:prstDash val="solid"/>
          </a:ln>
        </p:spPr>
        <p:txBody>
          <a:bodyPr/>
          <a:lstStyle/>
          <a:p>
            <a:endParaRPr/>
          </a:p>
        </p:txBody>
      </p:sp>
      <p:sp>
        <p:nvSpPr>
          <p:cNvPr id="15" name="Shape 13"/>
          <p:cNvSpPr/>
          <p:nvPr/>
        </p:nvSpPr>
        <p:spPr>
          <a:xfrm>
            <a:off x="2697937" y="3132277"/>
            <a:ext cx="189281" cy="136703"/>
          </a:xfrm>
          <a:prstGeom prst="rect">
            <a:avLst/>
          </a:prstGeom>
          <a:solidFill>
            <a:srgbClr val="FFFFFF"/>
          </a:solidFill>
          <a:ln w="12700">
            <a:solidFill>
              <a:srgbClr val="FFFFFF">
                <a:alpha val="0"/>
              </a:srgbClr>
            </a:solidFill>
            <a:prstDash val="solid"/>
          </a:ln>
        </p:spPr>
        <p:txBody>
          <a:bodyPr/>
          <a:lstStyle/>
          <a:p>
            <a:endParaRPr/>
          </a:p>
        </p:txBody>
      </p:sp>
      <p:sp>
        <p:nvSpPr>
          <p:cNvPr id="16" name="Shape 14"/>
          <p:cNvSpPr/>
          <p:nvPr/>
        </p:nvSpPr>
        <p:spPr>
          <a:xfrm>
            <a:off x="2697937" y="3426714"/>
            <a:ext cx="189281" cy="136703"/>
          </a:xfrm>
          <a:prstGeom prst="rect">
            <a:avLst/>
          </a:prstGeom>
          <a:solidFill>
            <a:srgbClr val="FFFFFF"/>
          </a:solidFill>
          <a:ln w="12700">
            <a:solidFill>
              <a:srgbClr val="FFFFFF">
                <a:alpha val="0"/>
              </a:srgbClr>
            </a:solidFill>
            <a:prstDash val="solid"/>
          </a:ln>
        </p:spPr>
        <p:txBody>
          <a:bodyPr/>
          <a:lstStyle/>
          <a:p>
            <a:endParaRPr/>
          </a:p>
        </p:txBody>
      </p:sp>
      <p:sp>
        <p:nvSpPr>
          <p:cNvPr id="17" name="Shape 15"/>
          <p:cNvSpPr/>
          <p:nvPr/>
        </p:nvSpPr>
        <p:spPr>
          <a:xfrm>
            <a:off x="5203942" y="2816352"/>
            <a:ext cx="204917" cy="204917"/>
          </a:xfrm>
          <a:prstGeom prst="ellipse">
            <a:avLst/>
          </a:prstGeom>
          <a:solidFill>
            <a:srgbClr val="047D76"/>
          </a:solidFill>
          <a:ln w="12700">
            <a:solidFill>
              <a:srgbClr val="047D76">
                <a:alpha val="0"/>
              </a:srgbClr>
            </a:solidFill>
            <a:prstDash val="solid"/>
          </a:ln>
        </p:spPr>
        <p:txBody>
          <a:bodyPr/>
          <a:lstStyle/>
          <a:p>
            <a:endParaRPr/>
          </a:p>
        </p:txBody>
      </p:sp>
      <p:sp>
        <p:nvSpPr>
          <p:cNvPr id="18" name="Shape 16"/>
          <p:cNvSpPr/>
          <p:nvPr/>
        </p:nvSpPr>
        <p:spPr>
          <a:xfrm>
            <a:off x="5165994" y="3044038"/>
            <a:ext cx="288402" cy="394655"/>
          </a:xfrm>
          <a:prstGeom prst="roundRect">
            <a:avLst>
              <a:gd name="adj" fmla="val 31706"/>
            </a:avLst>
          </a:prstGeom>
          <a:solidFill>
            <a:srgbClr val="047D76"/>
          </a:solidFill>
          <a:ln w="12700">
            <a:solidFill>
              <a:srgbClr val="047D76">
                <a:alpha val="0"/>
              </a:srgbClr>
            </a:solidFill>
            <a:prstDash val="solid"/>
          </a:ln>
        </p:spPr>
        <p:txBody>
          <a:bodyPr/>
          <a:lstStyle/>
          <a:p>
            <a:endParaRPr/>
          </a:p>
        </p:txBody>
      </p:sp>
      <p:sp>
        <p:nvSpPr>
          <p:cNvPr id="19" name="Shape 17"/>
          <p:cNvSpPr/>
          <p:nvPr/>
        </p:nvSpPr>
        <p:spPr>
          <a:xfrm>
            <a:off x="5211531" y="3423514"/>
            <a:ext cx="0" cy="273223"/>
          </a:xfrm>
          <a:prstGeom prst="line">
            <a:avLst/>
          </a:prstGeom>
          <a:noFill/>
          <a:ln w="42164">
            <a:solidFill>
              <a:srgbClr val="047D76"/>
            </a:solidFill>
            <a:prstDash val="solid"/>
          </a:ln>
        </p:spPr>
        <p:txBody>
          <a:bodyPr/>
          <a:lstStyle/>
          <a:p>
            <a:endParaRPr/>
          </a:p>
        </p:txBody>
      </p:sp>
      <p:sp>
        <p:nvSpPr>
          <p:cNvPr id="20" name="Shape 18"/>
          <p:cNvSpPr/>
          <p:nvPr/>
        </p:nvSpPr>
        <p:spPr>
          <a:xfrm>
            <a:off x="5393680" y="3423514"/>
            <a:ext cx="45537" cy="273223"/>
          </a:xfrm>
          <a:prstGeom prst="line">
            <a:avLst/>
          </a:prstGeom>
          <a:noFill/>
          <a:ln w="42164">
            <a:solidFill>
              <a:srgbClr val="047D76"/>
            </a:solidFill>
            <a:prstDash val="solid"/>
          </a:ln>
        </p:spPr>
        <p:txBody>
          <a:bodyPr/>
          <a:lstStyle/>
          <a:p>
            <a:endParaRPr/>
          </a:p>
        </p:txBody>
      </p:sp>
      <p:sp>
        <p:nvSpPr>
          <p:cNvPr id="21" name="Shape 19"/>
          <p:cNvSpPr/>
          <p:nvPr/>
        </p:nvSpPr>
        <p:spPr>
          <a:xfrm>
            <a:off x="6080211" y="2807208"/>
            <a:ext cx="202448" cy="202448"/>
          </a:xfrm>
          <a:prstGeom prst="ellipse">
            <a:avLst/>
          </a:prstGeom>
          <a:solidFill>
            <a:srgbClr val="047D76"/>
          </a:solidFill>
          <a:ln w="12700">
            <a:solidFill>
              <a:srgbClr val="047D76">
                <a:alpha val="0"/>
              </a:srgbClr>
            </a:solidFill>
            <a:prstDash val="solid"/>
          </a:ln>
        </p:spPr>
        <p:txBody>
          <a:bodyPr/>
          <a:lstStyle/>
          <a:p>
            <a:endParaRPr/>
          </a:p>
        </p:txBody>
      </p:sp>
      <p:sp>
        <p:nvSpPr>
          <p:cNvPr id="22" name="Shape 20"/>
          <p:cNvSpPr/>
          <p:nvPr/>
        </p:nvSpPr>
        <p:spPr>
          <a:xfrm>
            <a:off x="6042721" y="3032150"/>
            <a:ext cx="284927" cy="389900"/>
          </a:xfrm>
          <a:prstGeom prst="roundRect">
            <a:avLst>
              <a:gd name="adj" fmla="val 32092"/>
            </a:avLst>
          </a:prstGeom>
          <a:solidFill>
            <a:srgbClr val="047D76"/>
          </a:solidFill>
          <a:ln w="12700">
            <a:solidFill>
              <a:srgbClr val="047D76">
                <a:alpha val="0"/>
              </a:srgbClr>
            </a:solidFill>
            <a:prstDash val="solid"/>
          </a:ln>
        </p:spPr>
        <p:txBody>
          <a:bodyPr/>
          <a:lstStyle/>
          <a:p>
            <a:endParaRPr/>
          </a:p>
        </p:txBody>
      </p:sp>
      <p:sp>
        <p:nvSpPr>
          <p:cNvPr id="23" name="Shape 21"/>
          <p:cNvSpPr/>
          <p:nvPr/>
        </p:nvSpPr>
        <p:spPr>
          <a:xfrm>
            <a:off x="6087709" y="3407054"/>
            <a:ext cx="0" cy="269931"/>
          </a:xfrm>
          <a:prstGeom prst="line">
            <a:avLst/>
          </a:prstGeom>
          <a:noFill/>
          <a:ln w="41656">
            <a:solidFill>
              <a:srgbClr val="047D76"/>
            </a:solidFill>
            <a:prstDash val="solid"/>
          </a:ln>
        </p:spPr>
        <p:txBody>
          <a:bodyPr/>
          <a:lstStyle/>
          <a:p>
            <a:endParaRPr/>
          </a:p>
        </p:txBody>
      </p:sp>
      <p:sp>
        <p:nvSpPr>
          <p:cNvPr id="24" name="Shape 22"/>
          <p:cNvSpPr/>
          <p:nvPr/>
        </p:nvSpPr>
        <p:spPr>
          <a:xfrm>
            <a:off x="6267663" y="3407054"/>
            <a:ext cx="44988" cy="269931"/>
          </a:xfrm>
          <a:prstGeom prst="line">
            <a:avLst/>
          </a:prstGeom>
          <a:noFill/>
          <a:ln w="41656">
            <a:solidFill>
              <a:srgbClr val="047D76"/>
            </a:solidFill>
            <a:prstDash val="solid"/>
          </a:ln>
        </p:spPr>
        <p:txBody>
          <a:bodyPr/>
          <a:lstStyle/>
          <a:p>
            <a:endParaRPr/>
          </a:p>
        </p:txBody>
      </p:sp>
      <p:sp>
        <p:nvSpPr>
          <p:cNvPr id="25" name="Shape 23"/>
          <p:cNvSpPr/>
          <p:nvPr/>
        </p:nvSpPr>
        <p:spPr>
          <a:xfrm rot="16200000">
            <a:off x="9285915" y="2670048"/>
            <a:ext cx="1382573" cy="633679"/>
          </a:xfrm>
          <a:prstGeom prst="chevron">
            <a:avLst/>
          </a:prstGeom>
          <a:solidFill>
            <a:srgbClr val="C76A52"/>
          </a:solidFill>
          <a:ln w="12700">
            <a:solidFill>
              <a:srgbClr val="C76A52">
                <a:alpha val="0"/>
              </a:srgbClr>
            </a:solidFill>
            <a:prstDash val="solid"/>
          </a:ln>
        </p:spPr>
        <p:txBody>
          <a:bodyPr/>
          <a:lstStyle/>
          <a:p>
            <a:endParaRPr/>
          </a:p>
        </p:txBody>
      </p:sp>
      <p:sp>
        <p:nvSpPr>
          <p:cNvPr id="26" name="Shape 24"/>
          <p:cNvSpPr/>
          <p:nvPr/>
        </p:nvSpPr>
        <p:spPr>
          <a:xfrm>
            <a:off x="9516344" y="3188513"/>
            <a:ext cx="910194" cy="771936"/>
          </a:xfrm>
          <a:prstGeom prst="rect">
            <a:avLst/>
          </a:prstGeom>
          <a:solidFill>
            <a:srgbClr val="C76A52"/>
          </a:solidFill>
          <a:ln w="12700">
            <a:solidFill>
              <a:srgbClr val="C76A52">
                <a:alpha val="0"/>
              </a:srgbClr>
            </a:solidFill>
            <a:prstDash val="solid"/>
          </a:ln>
        </p:spPr>
        <p:txBody>
          <a:bodyPr/>
          <a:lstStyle/>
          <a:p>
            <a:endParaRPr/>
          </a:p>
        </p:txBody>
      </p:sp>
      <p:sp>
        <p:nvSpPr>
          <p:cNvPr id="27" name="Shape 25"/>
          <p:cNvSpPr/>
          <p:nvPr/>
        </p:nvSpPr>
        <p:spPr>
          <a:xfrm>
            <a:off x="9873508" y="3499592"/>
            <a:ext cx="230429" cy="460858"/>
          </a:xfrm>
          <a:prstGeom prst="rect">
            <a:avLst/>
          </a:prstGeom>
          <a:solidFill>
            <a:srgbClr val="FFFFFF"/>
          </a:solidFill>
          <a:ln w="12700">
            <a:solidFill>
              <a:srgbClr val="FFFFFF">
                <a:alpha val="0"/>
              </a:srgbClr>
            </a:solidFill>
            <a:prstDash val="solid"/>
          </a:ln>
        </p:spPr>
        <p:txBody>
          <a:bodyPr/>
          <a:lstStyle/>
          <a:p>
            <a:endParaRPr/>
          </a:p>
        </p:txBody>
      </p:sp>
      <p:sp>
        <p:nvSpPr>
          <p:cNvPr id="28" name="Shape 26"/>
          <p:cNvSpPr/>
          <p:nvPr/>
        </p:nvSpPr>
        <p:spPr>
          <a:xfrm>
            <a:off x="3355848" y="3346704"/>
            <a:ext cx="1298448" cy="0"/>
          </a:xfrm>
          <a:prstGeom prst="line">
            <a:avLst/>
          </a:prstGeom>
          <a:noFill/>
          <a:ln w="35560">
            <a:solidFill>
              <a:srgbClr val="53677A"/>
            </a:solidFill>
            <a:prstDash val="solid"/>
            <a:tailEnd type="triangle"/>
          </a:ln>
        </p:spPr>
        <p:txBody>
          <a:bodyPr/>
          <a:lstStyle/>
          <a:p>
            <a:endParaRPr/>
          </a:p>
        </p:txBody>
      </p:sp>
      <p:sp>
        <p:nvSpPr>
          <p:cNvPr id="29" name="Shape 27"/>
          <p:cNvSpPr/>
          <p:nvPr/>
        </p:nvSpPr>
        <p:spPr>
          <a:xfrm>
            <a:off x="7360920" y="3346704"/>
            <a:ext cx="1472184" cy="0"/>
          </a:xfrm>
          <a:prstGeom prst="line">
            <a:avLst/>
          </a:prstGeom>
          <a:noFill/>
          <a:ln w="35560">
            <a:solidFill>
              <a:srgbClr val="53677A"/>
            </a:solidFill>
            <a:prstDash val="solid"/>
            <a:tailEnd type="triangle"/>
          </a:ln>
        </p:spPr>
        <p:txBody>
          <a:bodyPr/>
          <a:lstStyle/>
          <a:p>
            <a:endParaRPr/>
          </a:p>
        </p:txBody>
      </p:sp>
      <p:sp>
        <p:nvSpPr>
          <p:cNvPr id="30" name="Text 28"/>
          <p:cNvSpPr/>
          <p:nvPr/>
        </p:nvSpPr>
        <p:spPr>
          <a:xfrm>
            <a:off x="859536" y="4700016"/>
            <a:ext cx="2953512" cy="941832"/>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Hospital teams assess patients and plan safe discharge.</a:t>
            </a:r>
            <a:endParaRPr lang="en-US" sz="1800" dirty="0"/>
          </a:p>
        </p:txBody>
      </p:sp>
      <p:sp>
        <p:nvSpPr>
          <p:cNvPr id="31" name="Text 29"/>
          <p:cNvSpPr/>
          <p:nvPr/>
        </p:nvSpPr>
        <p:spPr>
          <a:xfrm>
            <a:off x="4379976" y="4700016"/>
            <a:ext cx="3557016" cy="941832"/>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Health, social care and voluntary teams coordinate ongoing support.</a:t>
            </a:r>
            <a:endParaRPr lang="en-US" sz="1800" dirty="0"/>
          </a:p>
        </p:txBody>
      </p:sp>
      <p:sp>
        <p:nvSpPr>
          <p:cNvPr id="32" name="Text 30"/>
          <p:cNvSpPr/>
          <p:nvPr/>
        </p:nvSpPr>
        <p:spPr>
          <a:xfrm>
            <a:off x="8549640" y="4700016"/>
            <a:ext cx="2898648" cy="941832"/>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People receive personalised help at home, including support for carers.</a:t>
            </a:r>
            <a:endParaRPr lang="en-US" sz="1800" dirty="0"/>
          </a:p>
        </p:txBody>
      </p:sp>
      <p:sp>
        <p:nvSpPr>
          <p:cNvPr id="33" name="Text 31"/>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  NHS England (2024a).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PREVENTION AND PUBLIC HEALTH</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Public health depends on trusted local engagement</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1828800" y="2404872"/>
            <a:ext cx="1207008" cy="1207008"/>
          </a:xfrm>
          <a:prstGeom prst="ellipse">
            <a:avLst/>
          </a:prstGeom>
          <a:solidFill>
            <a:srgbClr val="C76A52"/>
          </a:solidFill>
          <a:ln w="12700">
            <a:solidFill>
              <a:srgbClr val="C76A52">
                <a:alpha val="0"/>
              </a:srgbClr>
            </a:solidFill>
            <a:prstDash val="solid"/>
          </a:ln>
        </p:spPr>
        <p:txBody>
          <a:bodyPr/>
          <a:lstStyle/>
          <a:p>
            <a:endParaRPr/>
          </a:p>
        </p:txBody>
      </p:sp>
      <p:sp>
        <p:nvSpPr>
          <p:cNvPr id="7" name="Text 5"/>
          <p:cNvSpPr/>
          <p:nvPr/>
        </p:nvSpPr>
        <p:spPr>
          <a:xfrm>
            <a:off x="2249424" y="2770632"/>
            <a:ext cx="36576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1</a:t>
            </a:r>
            <a:endParaRPr lang="en-US" sz="2000" dirty="0"/>
          </a:p>
        </p:txBody>
      </p:sp>
      <p:sp>
        <p:nvSpPr>
          <p:cNvPr id="8" name="Text 6"/>
          <p:cNvSpPr/>
          <p:nvPr/>
        </p:nvSpPr>
        <p:spPr>
          <a:xfrm>
            <a:off x="1024128" y="3904488"/>
            <a:ext cx="3392424" cy="466344"/>
          </a:xfrm>
          <a:prstGeom prst="rect">
            <a:avLst/>
          </a:prstGeom>
          <a:noFill/>
          <a:ln/>
        </p:spPr>
        <p:txBody>
          <a:bodyPr wrap="square" lIns="0" tIns="0" rIns="0" bIns="0" rtlCol="0" anchor="ctr">
            <a:normAutofit/>
          </a:bodyPr>
          <a:lstStyle/>
          <a:p>
            <a:pPr marL="0" indent="0" algn="ctr">
              <a:buNone/>
            </a:pPr>
            <a:r>
              <a:rPr lang="en-US" sz="2000" b="1" dirty="0">
                <a:solidFill>
                  <a:srgbClr val="163047"/>
                </a:solidFill>
                <a:latin typeface="Aptos" pitchFamily="34" charset="0"/>
                <a:ea typeface="Aptos" pitchFamily="34" charset="-122"/>
                <a:cs typeface="Aptos" pitchFamily="34" charset="-120"/>
              </a:rPr>
              <a:t>NATIONAL CAMPAIGN</a:t>
            </a:r>
            <a:endParaRPr lang="en-US" sz="2000" dirty="0"/>
          </a:p>
        </p:txBody>
      </p:sp>
      <p:sp>
        <p:nvSpPr>
          <p:cNvPr id="9" name="Text 7"/>
          <p:cNvSpPr/>
          <p:nvPr/>
        </p:nvSpPr>
        <p:spPr>
          <a:xfrm>
            <a:off x="1024128" y="4517136"/>
            <a:ext cx="3401568" cy="1188720"/>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Stoptober encourages people who smoke to make a quit attempt.</a:t>
            </a:r>
            <a:endParaRPr lang="en-US" sz="1800" dirty="0"/>
          </a:p>
        </p:txBody>
      </p:sp>
      <p:sp>
        <p:nvSpPr>
          <p:cNvPr id="10" name="Shape 8"/>
          <p:cNvSpPr/>
          <p:nvPr/>
        </p:nvSpPr>
        <p:spPr>
          <a:xfrm>
            <a:off x="5477256" y="2404872"/>
            <a:ext cx="1207008" cy="1207008"/>
          </a:xfrm>
          <a:prstGeom prst="ellipse">
            <a:avLst/>
          </a:prstGeom>
          <a:solidFill>
            <a:srgbClr val="047D76"/>
          </a:solidFill>
          <a:ln w="12700">
            <a:solidFill>
              <a:srgbClr val="047D76">
                <a:alpha val="0"/>
              </a:srgbClr>
            </a:solidFill>
            <a:prstDash val="solid"/>
          </a:ln>
        </p:spPr>
        <p:txBody>
          <a:bodyPr/>
          <a:lstStyle/>
          <a:p>
            <a:endParaRPr/>
          </a:p>
        </p:txBody>
      </p:sp>
      <p:sp>
        <p:nvSpPr>
          <p:cNvPr id="11" name="Text 9"/>
          <p:cNvSpPr/>
          <p:nvPr/>
        </p:nvSpPr>
        <p:spPr>
          <a:xfrm>
            <a:off x="5897880" y="2770632"/>
            <a:ext cx="36576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2</a:t>
            </a:r>
            <a:endParaRPr lang="en-US" sz="2000" dirty="0"/>
          </a:p>
        </p:txBody>
      </p:sp>
      <p:sp>
        <p:nvSpPr>
          <p:cNvPr id="12" name="Text 10"/>
          <p:cNvSpPr/>
          <p:nvPr/>
        </p:nvSpPr>
        <p:spPr>
          <a:xfrm>
            <a:off x="4672584" y="3904488"/>
            <a:ext cx="3392424" cy="466344"/>
          </a:xfrm>
          <a:prstGeom prst="rect">
            <a:avLst/>
          </a:prstGeom>
          <a:noFill/>
          <a:ln/>
        </p:spPr>
        <p:txBody>
          <a:bodyPr wrap="square" lIns="0" tIns="0" rIns="0" bIns="0" rtlCol="0" anchor="ctr">
            <a:normAutofit/>
          </a:bodyPr>
          <a:lstStyle/>
          <a:p>
            <a:pPr marL="0" indent="0" algn="ctr">
              <a:buNone/>
            </a:pPr>
            <a:r>
              <a:rPr lang="en-US" sz="2000" b="1" dirty="0">
                <a:solidFill>
                  <a:srgbClr val="163047"/>
                </a:solidFill>
                <a:latin typeface="Aptos" pitchFamily="34" charset="0"/>
                <a:ea typeface="Aptos" pitchFamily="34" charset="-122"/>
                <a:cs typeface="Aptos" pitchFamily="34" charset="-120"/>
              </a:rPr>
              <a:t>LOCAL CONNECTION</a:t>
            </a:r>
            <a:endParaRPr lang="en-US" sz="2000" dirty="0"/>
          </a:p>
        </p:txBody>
      </p:sp>
      <p:sp>
        <p:nvSpPr>
          <p:cNvPr id="13" name="Text 11"/>
          <p:cNvSpPr/>
          <p:nvPr/>
        </p:nvSpPr>
        <p:spPr>
          <a:xfrm>
            <a:off x="4672584" y="4517136"/>
            <a:ext cx="3401568" cy="1188720"/>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Local community partners can improve participation, trust and reach.</a:t>
            </a:r>
            <a:endParaRPr lang="en-US" sz="1800" dirty="0"/>
          </a:p>
        </p:txBody>
      </p:sp>
      <p:sp>
        <p:nvSpPr>
          <p:cNvPr id="14" name="Shape 12"/>
          <p:cNvSpPr/>
          <p:nvPr/>
        </p:nvSpPr>
        <p:spPr>
          <a:xfrm>
            <a:off x="9162288" y="2404872"/>
            <a:ext cx="1207008" cy="1207008"/>
          </a:xfrm>
          <a:prstGeom prst="ellipse">
            <a:avLst/>
          </a:prstGeom>
          <a:solidFill>
            <a:srgbClr val="1D4054"/>
          </a:solidFill>
          <a:ln w="12700">
            <a:solidFill>
              <a:srgbClr val="1D4054">
                <a:alpha val="0"/>
              </a:srgbClr>
            </a:solidFill>
            <a:prstDash val="solid"/>
          </a:ln>
        </p:spPr>
        <p:txBody>
          <a:bodyPr/>
          <a:lstStyle/>
          <a:p>
            <a:endParaRPr/>
          </a:p>
        </p:txBody>
      </p:sp>
      <p:sp>
        <p:nvSpPr>
          <p:cNvPr id="15" name="Text 13"/>
          <p:cNvSpPr/>
          <p:nvPr/>
        </p:nvSpPr>
        <p:spPr>
          <a:xfrm>
            <a:off x="9582912" y="2770632"/>
            <a:ext cx="365760" cy="301752"/>
          </a:xfrm>
          <a:prstGeom prst="rect">
            <a:avLst/>
          </a:prstGeom>
          <a:noFill/>
          <a:ln/>
        </p:spPr>
        <p:txBody>
          <a:bodyPr wrap="square" lIns="0" tIns="0" rIns="0" bIns="0" rtlCol="0" anchor="ctr"/>
          <a:lstStyle/>
          <a:p>
            <a:pPr marL="0" indent="0" algn="ctr">
              <a:buNone/>
            </a:pPr>
            <a:r>
              <a:rPr lang="en-US" sz="2000" b="1" dirty="0">
                <a:solidFill>
                  <a:srgbClr val="FFFFFF"/>
                </a:solidFill>
                <a:latin typeface="Aptos" pitchFamily="34" charset="0"/>
                <a:ea typeface="Aptos" pitchFamily="34" charset="-122"/>
                <a:cs typeface="Aptos" pitchFamily="34" charset="-120"/>
              </a:rPr>
              <a:t>3</a:t>
            </a:r>
            <a:endParaRPr lang="en-US" sz="2000" dirty="0"/>
          </a:p>
        </p:txBody>
      </p:sp>
      <p:sp>
        <p:nvSpPr>
          <p:cNvPr id="16" name="Text 14"/>
          <p:cNvSpPr/>
          <p:nvPr/>
        </p:nvSpPr>
        <p:spPr>
          <a:xfrm>
            <a:off x="8357616" y="3904488"/>
            <a:ext cx="3392424" cy="466344"/>
          </a:xfrm>
          <a:prstGeom prst="rect">
            <a:avLst/>
          </a:prstGeom>
          <a:noFill/>
          <a:ln/>
        </p:spPr>
        <p:txBody>
          <a:bodyPr wrap="square" lIns="0" tIns="0" rIns="0" bIns="0" rtlCol="0" anchor="ctr">
            <a:normAutofit/>
          </a:bodyPr>
          <a:lstStyle/>
          <a:p>
            <a:pPr marL="0" indent="0" algn="ctr">
              <a:buNone/>
            </a:pPr>
            <a:r>
              <a:rPr lang="en-US" sz="2000" b="1" dirty="0">
                <a:solidFill>
                  <a:srgbClr val="163047"/>
                </a:solidFill>
                <a:latin typeface="Aptos" pitchFamily="34" charset="0"/>
                <a:ea typeface="Aptos" pitchFamily="34" charset="-122"/>
                <a:cs typeface="Aptos" pitchFamily="34" charset="-120"/>
              </a:rPr>
              <a:t>SUSTAINED SUPPORT</a:t>
            </a:r>
            <a:endParaRPr lang="en-US" sz="2000" dirty="0"/>
          </a:p>
        </p:txBody>
      </p:sp>
      <p:sp>
        <p:nvSpPr>
          <p:cNvPr id="17" name="Text 15"/>
          <p:cNvSpPr/>
          <p:nvPr/>
        </p:nvSpPr>
        <p:spPr>
          <a:xfrm>
            <a:off x="8357616" y="4517136"/>
            <a:ext cx="3401568" cy="1188720"/>
          </a:xfrm>
          <a:prstGeom prst="rect">
            <a:avLst/>
          </a:prstGeom>
          <a:noFill/>
          <a:ln/>
        </p:spPr>
        <p:txBody>
          <a:bodyPr wrap="square" lIns="0" tIns="0" rIns="0" bIns="0" rtlCol="0" anchor="ctr"/>
          <a:lstStyle/>
          <a:p>
            <a:pPr marL="0" indent="0" algn="ctr">
              <a:buNone/>
            </a:pPr>
            <a:r>
              <a:rPr lang="en-US" sz="1800" dirty="0">
                <a:solidFill>
                  <a:srgbClr val="53677A"/>
                </a:solidFill>
                <a:latin typeface="Aptos" pitchFamily="34" charset="0"/>
                <a:ea typeface="Aptos" pitchFamily="34" charset="-122"/>
                <a:cs typeface="Aptos" pitchFamily="34" charset="-120"/>
              </a:rPr>
              <a:t>Accessible follow-up can help people sustain healthier habits.</a:t>
            </a:r>
            <a:endParaRPr lang="en-US" sz="1800" dirty="0"/>
          </a:p>
        </p:txBody>
      </p:sp>
      <p:sp>
        <p:nvSpPr>
          <p:cNvPr id="18" name="Shape 16"/>
          <p:cNvSpPr/>
          <p:nvPr/>
        </p:nvSpPr>
        <p:spPr>
          <a:xfrm>
            <a:off x="3730752" y="3008376"/>
            <a:ext cx="713232" cy="0"/>
          </a:xfrm>
          <a:prstGeom prst="line">
            <a:avLst/>
          </a:prstGeom>
          <a:noFill/>
          <a:ln w="25400">
            <a:solidFill>
              <a:srgbClr val="DCE5E8"/>
            </a:solidFill>
            <a:prstDash val="solid"/>
            <a:tailEnd type="triangle"/>
          </a:ln>
        </p:spPr>
        <p:txBody>
          <a:bodyPr/>
          <a:lstStyle/>
          <a:p>
            <a:endParaRPr dirty="0"/>
          </a:p>
        </p:txBody>
      </p:sp>
      <p:sp>
        <p:nvSpPr>
          <p:cNvPr id="19" name="Shape 17"/>
          <p:cNvSpPr/>
          <p:nvPr/>
        </p:nvSpPr>
        <p:spPr>
          <a:xfrm>
            <a:off x="7388352" y="3008376"/>
            <a:ext cx="713232" cy="0"/>
          </a:xfrm>
          <a:prstGeom prst="line">
            <a:avLst/>
          </a:prstGeom>
          <a:noFill/>
          <a:ln w="25400">
            <a:solidFill>
              <a:srgbClr val="DCE5E8"/>
            </a:solidFill>
            <a:prstDash val="solid"/>
            <a:tailEnd type="triangle"/>
          </a:ln>
        </p:spPr>
        <p:txBody>
          <a:bodyPr/>
          <a:lstStyle/>
          <a:p>
            <a:endParaRPr b="1" dirty="0"/>
          </a:p>
        </p:txBody>
      </p:sp>
      <p:sp>
        <p:nvSpPr>
          <p:cNvPr id="20" name="Text 18"/>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Department of Health and Social Care (2026) and NICE (2016).</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ENVIRONMENTAL SUSTAINABILITY</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Sustainable NHS care requires long-term change</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941832" y="2112264"/>
            <a:ext cx="3657600" cy="813816"/>
          </a:xfrm>
          <a:prstGeom prst="rect">
            <a:avLst/>
          </a:prstGeom>
          <a:noFill/>
          <a:ln/>
        </p:spPr>
        <p:txBody>
          <a:bodyPr wrap="square" lIns="0" tIns="0" rIns="0" bIns="0" rtlCol="0" anchor="ctr"/>
          <a:lstStyle/>
          <a:p>
            <a:pPr marL="0" indent="0">
              <a:buNone/>
            </a:pPr>
            <a:r>
              <a:rPr lang="en-US" sz="3200" b="1" dirty="0">
                <a:solidFill>
                  <a:srgbClr val="047D76"/>
                </a:solidFill>
                <a:latin typeface="Aptos" pitchFamily="34" charset="0"/>
                <a:ea typeface="Aptos" pitchFamily="34" charset="-122"/>
                <a:cs typeface="Aptos" pitchFamily="34" charset="-120"/>
              </a:rPr>
              <a:t>2040</a:t>
            </a:r>
            <a:endParaRPr lang="en-US" sz="3200" dirty="0"/>
          </a:p>
        </p:txBody>
      </p:sp>
      <p:sp>
        <p:nvSpPr>
          <p:cNvPr id="7" name="Text 5"/>
          <p:cNvSpPr/>
          <p:nvPr/>
        </p:nvSpPr>
        <p:spPr>
          <a:xfrm>
            <a:off x="6793992" y="2112264"/>
            <a:ext cx="3749040" cy="813816"/>
          </a:xfrm>
          <a:prstGeom prst="rect">
            <a:avLst/>
          </a:prstGeom>
          <a:noFill/>
          <a:ln/>
        </p:spPr>
        <p:txBody>
          <a:bodyPr wrap="square" lIns="0" tIns="0" rIns="0" bIns="0" rtlCol="0" anchor="ctr"/>
          <a:lstStyle/>
          <a:p>
            <a:pPr marL="0" indent="0">
              <a:buNone/>
            </a:pPr>
            <a:r>
              <a:rPr lang="en-US" sz="3200" b="1" dirty="0">
                <a:solidFill>
                  <a:srgbClr val="C76A52"/>
                </a:solidFill>
                <a:latin typeface="Aptos" pitchFamily="34" charset="0"/>
                <a:ea typeface="Aptos" pitchFamily="34" charset="-122"/>
                <a:cs typeface="Aptos" pitchFamily="34" charset="-120"/>
              </a:rPr>
              <a:t>2045</a:t>
            </a:r>
            <a:endParaRPr lang="en-US" sz="3200" dirty="0"/>
          </a:p>
        </p:txBody>
      </p:sp>
      <p:sp>
        <p:nvSpPr>
          <p:cNvPr id="8" name="Text 6"/>
          <p:cNvSpPr/>
          <p:nvPr/>
        </p:nvSpPr>
        <p:spPr>
          <a:xfrm>
            <a:off x="950976" y="2962656"/>
            <a:ext cx="4352544" cy="1234440"/>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By 2040, the NHS aims to reach net zero emissions from activities under its direct control.</a:t>
            </a:r>
            <a:endParaRPr lang="en-US" sz="2000" dirty="0"/>
          </a:p>
        </p:txBody>
      </p:sp>
      <p:sp>
        <p:nvSpPr>
          <p:cNvPr id="9" name="Text 7"/>
          <p:cNvSpPr/>
          <p:nvPr/>
        </p:nvSpPr>
        <p:spPr>
          <a:xfrm>
            <a:off x="6803136" y="2962656"/>
            <a:ext cx="4297680" cy="1234440"/>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By 2045, the NHS aims to reach net zero across the wider footprint it can influence.</a:t>
            </a:r>
            <a:endParaRPr lang="en-US" sz="2000" dirty="0"/>
          </a:p>
        </p:txBody>
      </p:sp>
      <p:sp>
        <p:nvSpPr>
          <p:cNvPr id="10" name="Shape 8"/>
          <p:cNvSpPr/>
          <p:nvPr/>
        </p:nvSpPr>
        <p:spPr>
          <a:xfrm>
            <a:off x="886968" y="4818888"/>
            <a:ext cx="10305288" cy="0"/>
          </a:xfrm>
          <a:prstGeom prst="line">
            <a:avLst/>
          </a:prstGeom>
          <a:noFill/>
          <a:ln w="50800">
            <a:solidFill>
              <a:srgbClr val="B2C5C8"/>
            </a:solidFill>
            <a:prstDash val="solid"/>
          </a:ln>
        </p:spPr>
        <p:txBody>
          <a:bodyPr/>
          <a:lstStyle/>
          <a:p>
            <a:endParaRPr/>
          </a:p>
        </p:txBody>
      </p:sp>
      <p:sp>
        <p:nvSpPr>
          <p:cNvPr id="11" name="Shape 9"/>
          <p:cNvSpPr/>
          <p:nvPr/>
        </p:nvSpPr>
        <p:spPr>
          <a:xfrm>
            <a:off x="4123944" y="4681728"/>
            <a:ext cx="347472" cy="347472"/>
          </a:xfrm>
          <a:prstGeom prst="ellipse">
            <a:avLst/>
          </a:prstGeom>
          <a:solidFill>
            <a:srgbClr val="047D76"/>
          </a:solidFill>
          <a:ln w="12700">
            <a:solidFill>
              <a:srgbClr val="047D76">
                <a:alpha val="0"/>
              </a:srgbClr>
            </a:solidFill>
            <a:prstDash val="solid"/>
          </a:ln>
        </p:spPr>
        <p:txBody>
          <a:bodyPr/>
          <a:lstStyle/>
          <a:p>
            <a:endParaRPr/>
          </a:p>
        </p:txBody>
      </p:sp>
      <p:sp>
        <p:nvSpPr>
          <p:cNvPr id="12" name="Shape 10"/>
          <p:cNvSpPr/>
          <p:nvPr/>
        </p:nvSpPr>
        <p:spPr>
          <a:xfrm>
            <a:off x="9345168" y="4681728"/>
            <a:ext cx="347472" cy="347472"/>
          </a:xfrm>
          <a:prstGeom prst="ellipse">
            <a:avLst/>
          </a:prstGeom>
          <a:solidFill>
            <a:srgbClr val="C76A52"/>
          </a:solidFill>
          <a:ln w="12700">
            <a:solidFill>
              <a:srgbClr val="C76A52">
                <a:alpha val="0"/>
              </a:srgbClr>
            </a:solidFill>
            <a:prstDash val="solid"/>
          </a:ln>
        </p:spPr>
        <p:txBody>
          <a:bodyPr/>
          <a:lstStyle/>
          <a:p>
            <a:endParaRPr/>
          </a:p>
        </p:txBody>
      </p:sp>
      <p:sp>
        <p:nvSpPr>
          <p:cNvPr id="13" name="Text 11"/>
          <p:cNvSpPr/>
          <p:nvPr/>
        </p:nvSpPr>
        <p:spPr>
          <a:xfrm>
            <a:off x="969264" y="5257800"/>
            <a:ext cx="10186416" cy="804672"/>
          </a:xfrm>
          <a:prstGeom prst="rect">
            <a:avLst/>
          </a:prstGeom>
          <a:noFill/>
          <a:ln/>
        </p:spPr>
        <p:txBody>
          <a:bodyPr wrap="square" lIns="0" tIns="0" rIns="0" bIns="0" rtlCol="0" anchor="ctr"/>
          <a:lstStyle/>
          <a:p>
            <a:pPr marL="0" indent="0" algn="ctr">
              <a:buNone/>
            </a:pPr>
            <a:r>
              <a:rPr lang="en-US" sz="1800" i="1" dirty="0">
                <a:solidFill>
                  <a:srgbClr val="193345"/>
                </a:solidFill>
                <a:latin typeface="Aptos" pitchFamily="34" charset="0"/>
                <a:ea typeface="Aptos" pitchFamily="34" charset="-122"/>
                <a:cs typeface="Aptos" pitchFamily="34" charset="-120"/>
              </a:rPr>
              <a:t>Hospitals can lower emissions through cleaner energy, less unnecessary travel and more sustainable purchasing. These changes also need funding that protects patient care.</a:t>
            </a:r>
            <a:endParaRPr lang="en-US" sz="1800" dirty="0"/>
          </a:p>
        </p:txBody>
      </p:sp>
      <p:sp>
        <p:nvSpPr>
          <p:cNvPr id="14" name="Text 12"/>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  NHS England (n.d.-b).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UK HEALTH INEQUALITY EVIDENCE</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Deprivation is linked to a major healthy-life gap</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868680" y="1883664"/>
            <a:ext cx="10497312" cy="420624"/>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Healthy life expectancy at birth in England, 2022–2024</a:t>
            </a:r>
            <a:endParaRPr lang="en-US" sz="2000" dirty="0"/>
          </a:p>
        </p:txBody>
      </p:sp>
      <p:sp>
        <p:nvSpPr>
          <p:cNvPr id="7" name="Text 5"/>
          <p:cNvSpPr/>
          <p:nvPr/>
        </p:nvSpPr>
        <p:spPr>
          <a:xfrm>
            <a:off x="4800600" y="2414016"/>
            <a:ext cx="2176272" cy="356616"/>
          </a:xfrm>
          <a:prstGeom prst="rect">
            <a:avLst/>
          </a:prstGeom>
          <a:noFill/>
          <a:ln/>
        </p:spPr>
        <p:txBody>
          <a:bodyPr wrap="square" lIns="0" tIns="0" rIns="0" bIns="0" rtlCol="0" anchor="ctr"/>
          <a:lstStyle/>
          <a:p>
            <a:pPr marL="0" indent="0" algn="ctr">
              <a:buNone/>
            </a:pPr>
            <a:r>
              <a:rPr lang="en-US" sz="1800" b="1" dirty="0">
                <a:solidFill>
                  <a:srgbClr val="C76A52"/>
                </a:solidFill>
                <a:latin typeface="Aptos" pitchFamily="34" charset="0"/>
                <a:ea typeface="Aptos" pitchFamily="34" charset="-122"/>
                <a:cs typeface="Aptos" pitchFamily="34" charset="-120"/>
              </a:rPr>
              <a:t>MOST DEPRIVED</a:t>
            </a:r>
            <a:endParaRPr lang="en-US" sz="1800" dirty="0"/>
          </a:p>
        </p:txBody>
      </p:sp>
      <p:sp>
        <p:nvSpPr>
          <p:cNvPr id="8" name="Text 6"/>
          <p:cNvSpPr/>
          <p:nvPr/>
        </p:nvSpPr>
        <p:spPr>
          <a:xfrm>
            <a:off x="7982712" y="2414016"/>
            <a:ext cx="2194560" cy="356616"/>
          </a:xfrm>
          <a:prstGeom prst="rect">
            <a:avLst/>
          </a:prstGeom>
          <a:noFill/>
          <a:ln/>
        </p:spPr>
        <p:txBody>
          <a:bodyPr wrap="square" lIns="0" tIns="0" rIns="0" bIns="0" rtlCol="0" anchor="ctr"/>
          <a:lstStyle/>
          <a:p>
            <a:pPr marL="0" indent="0" algn="ctr">
              <a:buNone/>
            </a:pPr>
            <a:r>
              <a:rPr lang="en-US" sz="1800" b="1" dirty="0">
                <a:solidFill>
                  <a:srgbClr val="047D76"/>
                </a:solidFill>
                <a:latin typeface="Aptos" pitchFamily="34" charset="0"/>
                <a:ea typeface="Aptos" pitchFamily="34" charset="-122"/>
                <a:cs typeface="Aptos" pitchFamily="34" charset="-120"/>
              </a:rPr>
              <a:t>LEAST DEPRIVED</a:t>
            </a:r>
            <a:endParaRPr lang="en-US" sz="1800" dirty="0"/>
          </a:p>
        </p:txBody>
      </p:sp>
      <p:sp>
        <p:nvSpPr>
          <p:cNvPr id="9" name="Text 7"/>
          <p:cNvSpPr/>
          <p:nvPr/>
        </p:nvSpPr>
        <p:spPr>
          <a:xfrm>
            <a:off x="868680" y="3319272"/>
            <a:ext cx="1618488" cy="438912"/>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Men</a:t>
            </a:r>
            <a:endParaRPr lang="en-US" sz="2000" dirty="0"/>
          </a:p>
        </p:txBody>
      </p:sp>
      <p:sp>
        <p:nvSpPr>
          <p:cNvPr id="10" name="Shape 8"/>
          <p:cNvSpPr/>
          <p:nvPr/>
        </p:nvSpPr>
        <p:spPr>
          <a:xfrm>
            <a:off x="2889504" y="3465576"/>
            <a:ext cx="7708392" cy="0"/>
          </a:xfrm>
          <a:prstGeom prst="line">
            <a:avLst/>
          </a:prstGeom>
          <a:noFill/>
          <a:ln w="114300">
            <a:solidFill>
              <a:srgbClr val="D5DFE3"/>
            </a:solidFill>
            <a:prstDash val="solid"/>
          </a:ln>
        </p:spPr>
        <p:txBody>
          <a:bodyPr/>
          <a:lstStyle/>
          <a:p>
            <a:endParaRPr/>
          </a:p>
        </p:txBody>
      </p:sp>
      <p:sp>
        <p:nvSpPr>
          <p:cNvPr id="11" name="Shape 9"/>
          <p:cNvSpPr/>
          <p:nvPr/>
        </p:nvSpPr>
        <p:spPr>
          <a:xfrm>
            <a:off x="2889504" y="3328416"/>
            <a:ext cx="6667759" cy="0"/>
          </a:xfrm>
          <a:prstGeom prst="line">
            <a:avLst/>
          </a:prstGeom>
          <a:noFill/>
          <a:ln w="152400">
            <a:solidFill>
              <a:srgbClr val="047D76"/>
            </a:solidFill>
            <a:prstDash val="solid"/>
          </a:ln>
        </p:spPr>
        <p:txBody>
          <a:bodyPr/>
          <a:lstStyle/>
          <a:p>
            <a:endParaRPr/>
          </a:p>
        </p:txBody>
      </p:sp>
      <p:sp>
        <p:nvSpPr>
          <p:cNvPr id="12" name="Shape 10"/>
          <p:cNvSpPr/>
          <p:nvPr/>
        </p:nvSpPr>
        <p:spPr>
          <a:xfrm>
            <a:off x="2889504" y="3611880"/>
            <a:ext cx="4798474" cy="0"/>
          </a:xfrm>
          <a:prstGeom prst="line">
            <a:avLst/>
          </a:prstGeom>
          <a:noFill/>
          <a:ln w="152400">
            <a:solidFill>
              <a:srgbClr val="C76A52"/>
            </a:solidFill>
            <a:prstDash val="solid"/>
          </a:ln>
        </p:spPr>
        <p:txBody>
          <a:bodyPr/>
          <a:lstStyle/>
          <a:p>
            <a:endParaRPr/>
          </a:p>
        </p:txBody>
      </p:sp>
      <p:sp>
        <p:nvSpPr>
          <p:cNvPr id="13" name="Text 11"/>
          <p:cNvSpPr/>
          <p:nvPr/>
        </p:nvSpPr>
        <p:spPr>
          <a:xfrm>
            <a:off x="9676135" y="3108960"/>
            <a:ext cx="850392" cy="393192"/>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69.2</a:t>
            </a:r>
            <a:endParaRPr lang="en-US" sz="1800" dirty="0"/>
          </a:p>
        </p:txBody>
      </p:sp>
      <p:sp>
        <p:nvSpPr>
          <p:cNvPr id="14" name="Text 12"/>
          <p:cNvSpPr/>
          <p:nvPr/>
        </p:nvSpPr>
        <p:spPr>
          <a:xfrm>
            <a:off x="7788562" y="3456432"/>
            <a:ext cx="768096" cy="393192"/>
          </a:xfrm>
          <a:prstGeom prst="rect">
            <a:avLst/>
          </a:prstGeom>
          <a:noFill/>
          <a:ln/>
        </p:spPr>
        <p:txBody>
          <a:bodyPr wrap="square" lIns="0" tIns="0" rIns="0" bIns="0" rtlCol="0" anchor="ctr"/>
          <a:lstStyle/>
          <a:p>
            <a:pPr marL="0" indent="0">
              <a:buNone/>
            </a:pPr>
            <a:r>
              <a:rPr lang="en-US" sz="1800" b="1" dirty="0">
                <a:solidFill>
                  <a:srgbClr val="C76A52"/>
                </a:solidFill>
                <a:latin typeface="Aptos" pitchFamily="34" charset="0"/>
                <a:ea typeface="Aptos" pitchFamily="34" charset="-122"/>
                <a:cs typeface="Aptos" pitchFamily="34" charset="-120"/>
              </a:rPr>
              <a:t>49.8</a:t>
            </a:r>
            <a:endParaRPr lang="en-US" sz="1800" dirty="0"/>
          </a:p>
        </p:txBody>
      </p:sp>
      <p:sp>
        <p:nvSpPr>
          <p:cNvPr id="15" name="Text 13"/>
          <p:cNvSpPr/>
          <p:nvPr/>
        </p:nvSpPr>
        <p:spPr>
          <a:xfrm>
            <a:off x="868680" y="4663440"/>
            <a:ext cx="1618488" cy="438912"/>
          </a:xfrm>
          <a:prstGeom prst="rect">
            <a:avLst/>
          </a:prstGeom>
          <a:noFill/>
          <a:ln/>
        </p:spPr>
        <p:txBody>
          <a:bodyPr wrap="square" lIns="0" tIns="0" rIns="0" bIns="0" rtlCol="0" anchor="ctr"/>
          <a:lstStyle/>
          <a:p>
            <a:pPr marL="0" indent="0">
              <a:buNone/>
            </a:pPr>
            <a:r>
              <a:rPr lang="en-US" sz="2000" b="1" dirty="0">
                <a:solidFill>
                  <a:srgbClr val="163047"/>
                </a:solidFill>
                <a:latin typeface="Aptos" pitchFamily="34" charset="0"/>
                <a:ea typeface="Aptos" pitchFamily="34" charset="-122"/>
                <a:cs typeface="Aptos" pitchFamily="34" charset="-120"/>
              </a:rPr>
              <a:t>Women</a:t>
            </a:r>
            <a:endParaRPr lang="en-US" sz="2000" dirty="0"/>
          </a:p>
        </p:txBody>
      </p:sp>
      <p:sp>
        <p:nvSpPr>
          <p:cNvPr id="16" name="Shape 14"/>
          <p:cNvSpPr/>
          <p:nvPr/>
        </p:nvSpPr>
        <p:spPr>
          <a:xfrm>
            <a:off x="2889504" y="4809744"/>
            <a:ext cx="7708392" cy="0"/>
          </a:xfrm>
          <a:prstGeom prst="line">
            <a:avLst/>
          </a:prstGeom>
          <a:noFill/>
          <a:ln w="114300">
            <a:solidFill>
              <a:srgbClr val="D5DFE3"/>
            </a:solidFill>
            <a:prstDash val="solid"/>
          </a:ln>
        </p:spPr>
        <p:txBody>
          <a:bodyPr/>
          <a:lstStyle/>
          <a:p>
            <a:endParaRPr/>
          </a:p>
        </p:txBody>
      </p:sp>
      <p:sp>
        <p:nvSpPr>
          <p:cNvPr id="17" name="Shape 15"/>
          <p:cNvSpPr/>
          <p:nvPr/>
        </p:nvSpPr>
        <p:spPr>
          <a:xfrm>
            <a:off x="2889504" y="4672584"/>
            <a:ext cx="6600311" cy="0"/>
          </a:xfrm>
          <a:prstGeom prst="line">
            <a:avLst/>
          </a:prstGeom>
          <a:noFill/>
          <a:ln w="152400">
            <a:solidFill>
              <a:srgbClr val="047D76"/>
            </a:solidFill>
            <a:prstDash val="solid"/>
          </a:ln>
        </p:spPr>
        <p:txBody>
          <a:bodyPr/>
          <a:lstStyle/>
          <a:p>
            <a:endParaRPr/>
          </a:p>
        </p:txBody>
      </p:sp>
      <p:sp>
        <p:nvSpPr>
          <p:cNvPr id="18" name="Shape 16"/>
          <p:cNvSpPr/>
          <p:nvPr/>
        </p:nvSpPr>
        <p:spPr>
          <a:xfrm>
            <a:off x="2889504" y="4956048"/>
            <a:ext cx="4644306" cy="0"/>
          </a:xfrm>
          <a:prstGeom prst="line">
            <a:avLst/>
          </a:prstGeom>
          <a:noFill/>
          <a:ln w="152400">
            <a:solidFill>
              <a:srgbClr val="C76A52"/>
            </a:solidFill>
            <a:prstDash val="solid"/>
          </a:ln>
        </p:spPr>
        <p:txBody>
          <a:bodyPr/>
          <a:lstStyle/>
          <a:p>
            <a:endParaRPr/>
          </a:p>
        </p:txBody>
      </p:sp>
      <p:sp>
        <p:nvSpPr>
          <p:cNvPr id="19" name="Text 17"/>
          <p:cNvSpPr/>
          <p:nvPr/>
        </p:nvSpPr>
        <p:spPr>
          <a:xfrm>
            <a:off x="9608687" y="4453128"/>
            <a:ext cx="850392" cy="393192"/>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68.5</a:t>
            </a:r>
            <a:endParaRPr lang="en-US" sz="1800" dirty="0"/>
          </a:p>
        </p:txBody>
      </p:sp>
      <p:sp>
        <p:nvSpPr>
          <p:cNvPr id="20" name="Text 18"/>
          <p:cNvSpPr/>
          <p:nvPr/>
        </p:nvSpPr>
        <p:spPr>
          <a:xfrm>
            <a:off x="7634394" y="4800600"/>
            <a:ext cx="768096" cy="393192"/>
          </a:xfrm>
          <a:prstGeom prst="rect">
            <a:avLst/>
          </a:prstGeom>
          <a:noFill/>
          <a:ln/>
        </p:spPr>
        <p:txBody>
          <a:bodyPr wrap="square" lIns="0" tIns="0" rIns="0" bIns="0" rtlCol="0" anchor="ctr"/>
          <a:lstStyle/>
          <a:p>
            <a:pPr marL="0" indent="0">
              <a:buNone/>
            </a:pPr>
            <a:r>
              <a:rPr lang="en-US" sz="1800" b="1" dirty="0">
                <a:solidFill>
                  <a:srgbClr val="C76A52"/>
                </a:solidFill>
                <a:latin typeface="Aptos" pitchFamily="34" charset="0"/>
                <a:ea typeface="Aptos" pitchFamily="34" charset="-122"/>
                <a:cs typeface="Aptos" pitchFamily="34" charset="-120"/>
              </a:rPr>
              <a:t>48.2</a:t>
            </a:r>
            <a:endParaRPr lang="en-US" sz="1800" dirty="0"/>
          </a:p>
        </p:txBody>
      </p:sp>
      <p:sp>
        <p:nvSpPr>
          <p:cNvPr id="21" name="Text 19"/>
          <p:cNvSpPr/>
          <p:nvPr/>
        </p:nvSpPr>
        <p:spPr>
          <a:xfrm>
            <a:off x="2889503" y="5696712"/>
            <a:ext cx="7637023" cy="402336"/>
          </a:xfrm>
          <a:prstGeom prst="rect">
            <a:avLst/>
          </a:prstGeom>
          <a:noFill/>
          <a:ln/>
        </p:spPr>
        <p:txBody>
          <a:bodyPr wrap="square" lIns="0" tIns="0" rIns="0" bIns="0" rtlCol="0" anchor="ctr"/>
          <a:lstStyle/>
          <a:p>
            <a:pPr marL="0" indent="0">
              <a:buNone/>
            </a:pPr>
            <a:r>
              <a:rPr lang="en-US" sz="1800" i="1" dirty="0">
                <a:solidFill>
                  <a:srgbClr val="53677A"/>
                </a:solidFill>
                <a:latin typeface="Aptos" pitchFamily="34" charset="0"/>
                <a:ea typeface="Aptos" pitchFamily="34" charset="-122"/>
                <a:cs typeface="Aptos" pitchFamily="34" charset="-120"/>
              </a:rPr>
              <a:t>Deprivation is associated with around 19–20 fewer years in good health.</a:t>
            </a:r>
            <a:endParaRPr lang="en-US" sz="1800" dirty="0"/>
          </a:p>
        </p:txBody>
      </p:sp>
      <p:sp>
        <p:nvSpPr>
          <p:cNvPr id="22" name="Text 20"/>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  Office for National Statistics (2026).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FAIRNESS AND ACCESS</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Equity requires tailored action and accessible routes</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Shape 4"/>
          <p:cNvSpPr/>
          <p:nvPr/>
        </p:nvSpPr>
        <p:spPr>
          <a:xfrm>
            <a:off x="850392" y="1965960"/>
            <a:ext cx="68580" cy="2852928"/>
          </a:xfrm>
          <a:prstGeom prst="rect">
            <a:avLst/>
          </a:prstGeom>
          <a:solidFill>
            <a:srgbClr val="047D76"/>
          </a:solidFill>
          <a:ln w="12700">
            <a:solidFill>
              <a:srgbClr val="047D76">
                <a:alpha val="0"/>
              </a:srgbClr>
            </a:solidFill>
            <a:prstDash val="solid"/>
          </a:ln>
        </p:spPr>
        <p:txBody>
          <a:bodyPr/>
          <a:lstStyle/>
          <a:p>
            <a:endParaRPr/>
          </a:p>
        </p:txBody>
      </p:sp>
      <p:sp>
        <p:nvSpPr>
          <p:cNvPr id="7" name="Shape 5"/>
          <p:cNvSpPr/>
          <p:nvPr/>
        </p:nvSpPr>
        <p:spPr>
          <a:xfrm>
            <a:off x="6217920" y="1965960"/>
            <a:ext cx="68580" cy="2852928"/>
          </a:xfrm>
          <a:prstGeom prst="rect">
            <a:avLst/>
          </a:prstGeom>
          <a:solidFill>
            <a:srgbClr val="C76A52"/>
          </a:solidFill>
          <a:ln w="12700">
            <a:solidFill>
              <a:srgbClr val="C76A52">
                <a:alpha val="0"/>
              </a:srgbClr>
            </a:solidFill>
            <a:prstDash val="solid"/>
          </a:ln>
        </p:spPr>
        <p:txBody>
          <a:bodyPr/>
          <a:lstStyle/>
          <a:p>
            <a:endParaRPr/>
          </a:p>
        </p:txBody>
      </p:sp>
      <p:sp>
        <p:nvSpPr>
          <p:cNvPr id="8" name="Text 6"/>
          <p:cNvSpPr/>
          <p:nvPr/>
        </p:nvSpPr>
        <p:spPr>
          <a:xfrm>
            <a:off x="1097280" y="2039112"/>
            <a:ext cx="4828032" cy="502920"/>
          </a:xfrm>
          <a:prstGeom prst="rect">
            <a:avLst/>
          </a:prstGeom>
          <a:noFill/>
          <a:ln/>
        </p:spPr>
        <p:txBody>
          <a:bodyPr wrap="square" lIns="0" tIns="0" rIns="0" bIns="0" rtlCol="0" anchor="ctr"/>
          <a:lstStyle/>
          <a:p>
            <a:pPr marL="0" indent="0">
              <a:buNone/>
            </a:pPr>
            <a:r>
              <a:rPr lang="en-US" sz="2000" b="1" dirty="0">
                <a:solidFill>
                  <a:srgbClr val="047D76"/>
                </a:solidFill>
                <a:latin typeface="Aptos" pitchFamily="34" charset="0"/>
                <a:ea typeface="Aptos" pitchFamily="34" charset="-122"/>
                <a:cs typeface="Aptos" pitchFamily="34" charset="-120"/>
              </a:rPr>
              <a:t>TARGETED IMPROVEMENT</a:t>
            </a:r>
            <a:endParaRPr lang="en-US" sz="2000" dirty="0"/>
          </a:p>
        </p:txBody>
      </p:sp>
      <p:sp>
        <p:nvSpPr>
          <p:cNvPr id="9" name="Text 7"/>
          <p:cNvSpPr/>
          <p:nvPr/>
        </p:nvSpPr>
        <p:spPr>
          <a:xfrm>
            <a:off x="1097280" y="2770632"/>
            <a:ext cx="4553712" cy="1426464"/>
          </a:xfrm>
          <a:prstGeom prst="rect">
            <a:avLst/>
          </a:prstGeom>
          <a:noFill/>
          <a:ln/>
        </p:spPr>
        <p:txBody>
          <a:bodyPr wrap="square" lIns="0" tIns="0" rIns="0" bIns="0" rtlCol="0" anchor="ctr"/>
          <a:lstStyle/>
          <a:p>
            <a:pPr marL="0" indent="0">
              <a:buNone/>
            </a:pPr>
            <a:r>
              <a:rPr lang="en-US" sz="2000" dirty="0">
                <a:solidFill>
                  <a:srgbClr val="163047"/>
                </a:solidFill>
                <a:latin typeface="Aptos" pitchFamily="34" charset="0"/>
                <a:ea typeface="Aptos" pitchFamily="34" charset="-122"/>
                <a:cs typeface="Aptos" pitchFamily="34" charset="-120"/>
              </a:rPr>
              <a:t>Core20PLUS5 directs attention to deprived communities, locally identified groups and five priority clinical areas.</a:t>
            </a:r>
            <a:endParaRPr lang="en-US" sz="2000" dirty="0"/>
          </a:p>
        </p:txBody>
      </p:sp>
      <p:sp>
        <p:nvSpPr>
          <p:cNvPr id="10" name="Text 8"/>
          <p:cNvSpPr/>
          <p:nvPr/>
        </p:nvSpPr>
        <p:spPr>
          <a:xfrm>
            <a:off x="6483096" y="2039112"/>
            <a:ext cx="4782312" cy="502920"/>
          </a:xfrm>
          <a:prstGeom prst="rect">
            <a:avLst/>
          </a:prstGeom>
          <a:noFill/>
          <a:ln/>
        </p:spPr>
        <p:txBody>
          <a:bodyPr wrap="square" lIns="0" tIns="0" rIns="0" bIns="0" rtlCol="0" anchor="ctr"/>
          <a:lstStyle/>
          <a:p>
            <a:pPr marL="0" indent="0">
              <a:buNone/>
            </a:pPr>
            <a:r>
              <a:rPr lang="en-US" sz="2000" b="1" dirty="0">
                <a:solidFill>
                  <a:srgbClr val="C76A52"/>
                </a:solidFill>
                <a:latin typeface="Aptos" pitchFamily="34" charset="0"/>
                <a:ea typeface="Aptos" pitchFamily="34" charset="-122"/>
                <a:cs typeface="Aptos" pitchFamily="34" charset="-120"/>
              </a:rPr>
              <a:t>INCLUSIVE ACCESS</a:t>
            </a:r>
            <a:endParaRPr lang="en-US" sz="2000" dirty="0"/>
          </a:p>
        </p:txBody>
      </p:sp>
      <p:sp>
        <p:nvSpPr>
          <p:cNvPr id="11" name="Text 9"/>
          <p:cNvSpPr/>
          <p:nvPr/>
        </p:nvSpPr>
        <p:spPr>
          <a:xfrm>
            <a:off x="6483096" y="2770632"/>
            <a:ext cx="4517136" cy="1426464"/>
          </a:xfrm>
          <a:prstGeom prst="rect">
            <a:avLst/>
          </a:prstGeom>
          <a:noFill/>
          <a:ln/>
        </p:spPr>
        <p:txBody>
          <a:bodyPr wrap="square" lIns="0" tIns="0" rIns="0" bIns="0" rtlCol="0" anchor="ctr"/>
          <a:lstStyle/>
          <a:p>
            <a:pPr marL="0" indent="0">
              <a:buNone/>
            </a:pPr>
            <a:r>
              <a:rPr lang="en-US" sz="2000" dirty="0">
                <a:solidFill>
                  <a:srgbClr val="163047"/>
                </a:solidFill>
                <a:latin typeface="Aptos" pitchFamily="34" charset="0"/>
                <a:ea typeface="Aptos" pitchFamily="34" charset="-122"/>
                <a:cs typeface="Aptos" pitchFamily="34" charset="-120"/>
              </a:rPr>
              <a:t>Digital healthcare must offer accessible design, practical support and face-to-face alternatives.</a:t>
            </a:r>
            <a:endParaRPr lang="en-US" sz="2000" dirty="0"/>
          </a:p>
        </p:txBody>
      </p:sp>
      <p:sp>
        <p:nvSpPr>
          <p:cNvPr id="12" name="Shape 10"/>
          <p:cNvSpPr/>
          <p:nvPr/>
        </p:nvSpPr>
        <p:spPr>
          <a:xfrm>
            <a:off x="1078992" y="4818888"/>
            <a:ext cx="9930384" cy="0"/>
          </a:xfrm>
          <a:prstGeom prst="line">
            <a:avLst/>
          </a:prstGeom>
          <a:noFill/>
          <a:ln w="15240">
            <a:solidFill>
              <a:srgbClr val="DCE5E8"/>
            </a:solidFill>
            <a:prstDash val="solid"/>
          </a:ln>
        </p:spPr>
        <p:txBody>
          <a:bodyPr/>
          <a:lstStyle/>
          <a:p>
            <a:endParaRPr/>
          </a:p>
        </p:txBody>
      </p:sp>
      <p:sp>
        <p:nvSpPr>
          <p:cNvPr id="13" name="Text 11"/>
          <p:cNvSpPr/>
          <p:nvPr/>
        </p:nvSpPr>
        <p:spPr>
          <a:xfrm>
            <a:off x="1124712" y="5056632"/>
            <a:ext cx="9793224" cy="859536"/>
          </a:xfrm>
          <a:prstGeom prst="rect">
            <a:avLst/>
          </a:prstGeom>
          <a:noFill/>
          <a:ln/>
        </p:spPr>
        <p:txBody>
          <a:bodyPr wrap="square" lIns="0" tIns="0" rIns="0" bIns="0" rtlCol="0" anchor="ctr"/>
          <a:lstStyle/>
          <a:p>
            <a:pPr marL="0" indent="0" algn="ctr">
              <a:buNone/>
            </a:pPr>
            <a:r>
              <a:rPr lang="en-US" sz="1800" i="1" dirty="0">
                <a:solidFill>
                  <a:srgbClr val="53677A"/>
                </a:solidFill>
                <a:latin typeface="Aptos" pitchFamily="34" charset="0"/>
                <a:ea typeface="Aptos" pitchFamily="34" charset="-122"/>
                <a:cs typeface="Aptos" pitchFamily="34" charset="-120"/>
              </a:rPr>
              <a:t>Equitable care responds to different barriers and needs rather than offering everyone exactly the same service.</a:t>
            </a:r>
            <a:endParaRPr lang="en-US" sz="1800" dirty="0"/>
          </a:p>
        </p:txBody>
      </p:sp>
      <p:sp>
        <p:nvSpPr>
          <p:cNvPr id="14" name="Text 12"/>
          <p:cNvSpPr/>
          <p:nvPr/>
        </p:nvSpPr>
        <p:spPr>
          <a:xfrm>
            <a:off x="777240" y="6172200"/>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NHS England (n.d.-a), NHS England (2024b) and ONS (2026).</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7F3"/>
        </a:solidFill>
        <a:effectLst/>
      </p:bgPr>
    </p:bg>
    <p:spTree>
      <p:nvGrpSpPr>
        <p:cNvPr id="1" name=""/>
        <p:cNvGrpSpPr/>
        <p:nvPr/>
      </p:nvGrpSpPr>
      <p:grpSpPr>
        <a:xfrm>
          <a:off x="0" y="0"/>
          <a:ext cx="0" cy="0"/>
          <a:chOff x="0" y="0"/>
          <a:chExt cx="0" cy="0"/>
        </a:xfrm>
      </p:grpSpPr>
      <p:sp>
        <p:nvSpPr>
          <p:cNvPr id="2" name="Shape 0"/>
          <p:cNvSpPr/>
          <p:nvPr/>
        </p:nvSpPr>
        <p:spPr>
          <a:xfrm>
            <a:off x="0" y="0"/>
            <a:ext cx="128016"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 1"/>
          <p:cNvSpPr/>
          <p:nvPr/>
        </p:nvSpPr>
        <p:spPr>
          <a:xfrm>
            <a:off x="621792" y="164592"/>
            <a:ext cx="9601200" cy="402336"/>
          </a:xfrm>
          <a:prstGeom prst="rect">
            <a:avLst/>
          </a:prstGeom>
          <a:noFill/>
          <a:ln/>
        </p:spPr>
        <p:txBody>
          <a:bodyPr wrap="square" lIns="0" tIns="0" rIns="0" bIns="0" rtlCol="0" anchor="ctr"/>
          <a:lstStyle/>
          <a:p>
            <a:pPr marL="0" indent="0">
              <a:buNone/>
            </a:pPr>
            <a:r>
              <a:rPr lang="en-US" sz="1800" b="1" kern="0" spc="160" dirty="0">
                <a:solidFill>
                  <a:srgbClr val="047D76"/>
                </a:solidFill>
                <a:latin typeface="Aptos" pitchFamily="34" charset="0"/>
                <a:ea typeface="Aptos" pitchFamily="34" charset="-122"/>
                <a:cs typeface="Aptos" pitchFamily="34" charset="-120"/>
              </a:rPr>
              <a:t>CRITICAL EVALUATION</a:t>
            </a:r>
            <a:endParaRPr lang="en-US" sz="1200" dirty="0"/>
          </a:p>
        </p:txBody>
      </p:sp>
      <p:sp>
        <p:nvSpPr>
          <p:cNvPr id="4" name="Text 2"/>
          <p:cNvSpPr/>
          <p:nvPr/>
        </p:nvSpPr>
        <p:spPr>
          <a:xfrm>
            <a:off x="621792" y="640080"/>
            <a:ext cx="10881360" cy="896112"/>
          </a:xfrm>
          <a:prstGeom prst="rect">
            <a:avLst/>
          </a:prstGeom>
          <a:noFill/>
          <a:ln/>
        </p:spPr>
        <p:txBody>
          <a:bodyPr wrap="square" lIns="0" tIns="0" rIns="0" bIns="0" rtlCol="0" anchor="ctr">
            <a:normAutofit/>
          </a:bodyPr>
          <a:lstStyle/>
          <a:p>
            <a:pPr marL="0" indent="0">
              <a:buNone/>
            </a:pPr>
            <a:r>
              <a:rPr lang="en-US" sz="3200" b="1" dirty="0">
                <a:solidFill>
                  <a:srgbClr val="163047"/>
                </a:solidFill>
                <a:latin typeface="Aptos" pitchFamily="34" charset="0"/>
                <a:ea typeface="Aptos" pitchFamily="34" charset="-122"/>
                <a:cs typeface="Aptos" pitchFamily="34" charset="-120"/>
              </a:rPr>
              <a:t>Success should be judged through measured outcomes</a:t>
            </a:r>
            <a:endParaRPr lang="en-US" sz="3200" dirty="0"/>
          </a:p>
        </p:txBody>
      </p:sp>
      <p:sp>
        <p:nvSpPr>
          <p:cNvPr id="5" name="Shape 3"/>
          <p:cNvSpPr/>
          <p:nvPr/>
        </p:nvSpPr>
        <p:spPr>
          <a:xfrm>
            <a:off x="621792" y="1554480"/>
            <a:ext cx="10899648" cy="0"/>
          </a:xfrm>
          <a:prstGeom prst="line">
            <a:avLst/>
          </a:prstGeom>
          <a:noFill/>
          <a:ln w="15240">
            <a:solidFill>
              <a:srgbClr val="DCE5E8"/>
            </a:solidFill>
            <a:prstDash val="solid"/>
          </a:ln>
        </p:spPr>
        <p:txBody>
          <a:bodyPr/>
          <a:lstStyle/>
          <a:p>
            <a:endParaRPr/>
          </a:p>
        </p:txBody>
      </p:sp>
      <p:sp>
        <p:nvSpPr>
          <p:cNvPr id="6" name="Text 4"/>
          <p:cNvSpPr/>
          <p:nvPr/>
        </p:nvSpPr>
        <p:spPr>
          <a:xfrm>
            <a:off x="804672" y="1965960"/>
            <a:ext cx="2075688" cy="448056"/>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PRIORITY</a:t>
            </a:r>
            <a:endParaRPr lang="en-US" sz="1800" dirty="0"/>
          </a:p>
        </p:txBody>
      </p:sp>
      <p:sp>
        <p:nvSpPr>
          <p:cNvPr id="7" name="Text 5"/>
          <p:cNvSpPr/>
          <p:nvPr/>
        </p:nvSpPr>
        <p:spPr>
          <a:xfrm>
            <a:off x="2944368" y="1965960"/>
            <a:ext cx="3785616" cy="448056"/>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EVIDENCE OF PROGRESS</a:t>
            </a:r>
            <a:endParaRPr lang="en-US" sz="1800" dirty="0"/>
          </a:p>
        </p:txBody>
      </p:sp>
      <p:sp>
        <p:nvSpPr>
          <p:cNvPr id="8" name="Text 6"/>
          <p:cNvSpPr/>
          <p:nvPr/>
        </p:nvSpPr>
        <p:spPr>
          <a:xfrm>
            <a:off x="6858000" y="1965960"/>
            <a:ext cx="4197096" cy="448056"/>
          </a:xfrm>
          <a:prstGeom prst="rect">
            <a:avLst/>
          </a:prstGeom>
          <a:noFill/>
          <a:ln/>
        </p:spPr>
        <p:txBody>
          <a:bodyPr wrap="square" lIns="0" tIns="0" rIns="0" bIns="0" rtlCol="0" anchor="ctr"/>
          <a:lstStyle/>
          <a:p>
            <a:pPr marL="0" indent="0">
              <a:buNone/>
            </a:pPr>
            <a:r>
              <a:rPr lang="en-US" sz="1800" b="1" dirty="0">
                <a:solidFill>
                  <a:srgbClr val="047D76"/>
                </a:solidFill>
                <a:latin typeface="Aptos" pitchFamily="34" charset="0"/>
                <a:ea typeface="Aptos" pitchFamily="34" charset="-122"/>
                <a:cs typeface="Aptos" pitchFamily="34" charset="-120"/>
              </a:rPr>
              <a:t>CONTINUING RISK</a:t>
            </a:r>
            <a:endParaRPr lang="en-US" sz="1800" dirty="0"/>
          </a:p>
        </p:txBody>
      </p:sp>
      <p:sp>
        <p:nvSpPr>
          <p:cNvPr id="9" name="Text 7"/>
          <p:cNvSpPr/>
          <p:nvPr/>
        </p:nvSpPr>
        <p:spPr>
          <a:xfrm>
            <a:off x="822960" y="2624328"/>
            <a:ext cx="2066544" cy="566928"/>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INTEGRATION</a:t>
            </a:r>
            <a:endParaRPr lang="en-US" sz="1800" dirty="0"/>
          </a:p>
        </p:txBody>
      </p:sp>
      <p:sp>
        <p:nvSpPr>
          <p:cNvPr id="10" name="Text 8"/>
          <p:cNvSpPr/>
          <p:nvPr/>
        </p:nvSpPr>
        <p:spPr>
          <a:xfrm>
            <a:off x="2944368" y="2624328"/>
            <a:ext cx="3794760" cy="722376"/>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Patients receive coordinated follow-up care.</a:t>
            </a:r>
            <a:endParaRPr lang="en-US" sz="1800" dirty="0"/>
          </a:p>
        </p:txBody>
      </p:sp>
      <p:sp>
        <p:nvSpPr>
          <p:cNvPr id="11" name="Text 9"/>
          <p:cNvSpPr/>
          <p:nvPr/>
        </p:nvSpPr>
        <p:spPr>
          <a:xfrm>
            <a:off x="6858000" y="2624328"/>
            <a:ext cx="4315968" cy="72237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Poor data sharing can disrupt care between services.</a:t>
            </a:r>
            <a:endParaRPr lang="en-US" sz="1800" dirty="0"/>
          </a:p>
        </p:txBody>
      </p:sp>
      <p:sp>
        <p:nvSpPr>
          <p:cNvPr id="12" name="Shape 10"/>
          <p:cNvSpPr/>
          <p:nvPr/>
        </p:nvSpPr>
        <p:spPr>
          <a:xfrm>
            <a:off x="804672" y="3264408"/>
            <a:ext cx="10296144" cy="0"/>
          </a:xfrm>
          <a:prstGeom prst="line">
            <a:avLst/>
          </a:prstGeom>
          <a:noFill/>
          <a:ln w="12700">
            <a:solidFill>
              <a:srgbClr val="DCE5E8"/>
            </a:solidFill>
            <a:prstDash val="solid"/>
          </a:ln>
        </p:spPr>
        <p:txBody>
          <a:bodyPr/>
          <a:lstStyle/>
          <a:p>
            <a:endParaRPr/>
          </a:p>
        </p:txBody>
      </p:sp>
      <p:sp>
        <p:nvSpPr>
          <p:cNvPr id="13" name="Text 11"/>
          <p:cNvSpPr/>
          <p:nvPr/>
        </p:nvSpPr>
        <p:spPr>
          <a:xfrm>
            <a:off x="822960" y="3456432"/>
            <a:ext cx="2066544" cy="566928"/>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WELLBEING</a:t>
            </a:r>
            <a:endParaRPr lang="en-US" sz="1800" dirty="0"/>
          </a:p>
        </p:txBody>
      </p:sp>
      <p:sp>
        <p:nvSpPr>
          <p:cNvPr id="14" name="Text 12"/>
          <p:cNvSpPr/>
          <p:nvPr/>
        </p:nvSpPr>
        <p:spPr>
          <a:xfrm>
            <a:off x="2944368" y="3456432"/>
            <a:ext cx="3794760" cy="722376"/>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Patients report better health and daily wellbeing.</a:t>
            </a:r>
            <a:endParaRPr lang="en-US" sz="1800" dirty="0"/>
          </a:p>
        </p:txBody>
      </p:sp>
      <p:sp>
        <p:nvSpPr>
          <p:cNvPr id="15" name="Text 13"/>
          <p:cNvSpPr/>
          <p:nvPr/>
        </p:nvSpPr>
        <p:spPr>
          <a:xfrm>
            <a:off x="6858000" y="3456432"/>
            <a:ext cx="4315968" cy="72237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Care plans may overlook patients’ social needs.</a:t>
            </a:r>
            <a:endParaRPr lang="en-US" sz="1800" dirty="0"/>
          </a:p>
        </p:txBody>
      </p:sp>
      <p:sp>
        <p:nvSpPr>
          <p:cNvPr id="16" name="Shape 14"/>
          <p:cNvSpPr/>
          <p:nvPr/>
        </p:nvSpPr>
        <p:spPr>
          <a:xfrm>
            <a:off x="804672" y="4096512"/>
            <a:ext cx="10296144" cy="0"/>
          </a:xfrm>
          <a:prstGeom prst="line">
            <a:avLst/>
          </a:prstGeom>
          <a:noFill/>
          <a:ln w="12700">
            <a:solidFill>
              <a:srgbClr val="DCE5E8"/>
            </a:solidFill>
            <a:prstDash val="solid"/>
          </a:ln>
        </p:spPr>
        <p:txBody>
          <a:bodyPr/>
          <a:lstStyle/>
          <a:p>
            <a:endParaRPr/>
          </a:p>
        </p:txBody>
      </p:sp>
      <p:sp>
        <p:nvSpPr>
          <p:cNvPr id="17" name="Text 15"/>
          <p:cNvSpPr/>
          <p:nvPr/>
        </p:nvSpPr>
        <p:spPr>
          <a:xfrm>
            <a:off x="822960" y="4288536"/>
            <a:ext cx="2066544" cy="566928"/>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SUSTAINABILITY</a:t>
            </a:r>
            <a:endParaRPr lang="en-US" sz="1800" dirty="0"/>
          </a:p>
        </p:txBody>
      </p:sp>
      <p:sp>
        <p:nvSpPr>
          <p:cNvPr id="18" name="Text 16"/>
          <p:cNvSpPr/>
          <p:nvPr/>
        </p:nvSpPr>
        <p:spPr>
          <a:xfrm>
            <a:off x="2944368" y="4288536"/>
            <a:ext cx="3794760" cy="722376"/>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Services reduce emissions and avoid waste.</a:t>
            </a:r>
            <a:endParaRPr lang="en-US" sz="1800" dirty="0"/>
          </a:p>
        </p:txBody>
      </p:sp>
      <p:sp>
        <p:nvSpPr>
          <p:cNvPr id="19" name="Text 17"/>
          <p:cNvSpPr/>
          <p:nvPr/>
        </p:nvSpPr>
        <p:spPr>
          <a:xfrm>
            <a:off x="6858000" y="4288536"/>
            <a:ext cx="4315968" cy="72237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Up-front investment can strain limited budgets.</a:t>
            </a:r>
            <a:endParaRPr lang="en-US" sz="1800" dirty="0"/>
          </a:p>
        </p:txBody>
      </p:sp>
      <p:sp>
        <p:nvSpPr>
          <p:cNvPr id="20" name="Shape 18"/>
          <p:cNvSpPr/>
          <p:nvPr/>
        </p:nvSpPr>
        <p:spPr>
          <a:xfrm>
            <a:off x="804672" y="4928616"/>
            <a:ext cx="10296144" cy="0"/>
          </a:xfrm>
          <a:prstGeom prst="line">
            <a:avLst/>
          </a:prstGeom>
          <a:noFill/>
          <a:ln w="12700">
            <a:solidFill>
              <a:srgbClr val="DCE5E8"/>
            </a:solidFill>
            <a:prstDash val="solid"/>
          </a:ln>
        </p:spPr>
        <p:txBody>
          <a:bodyPr/>
          <a:lstStyle/>
          <a:p>
            <a:endParaRPr/>
          </a:p>
        </p:txBody>
      </p:sp>
      <p:sp>
        <p:nvSpPr>
          <p:cNvPr id="21" name="Text 19"/>
          <p:cNvSpPr/>
          <p:nvPr/>
        </p:nvSpPr>
        <p:spPr>
          <a:xfrm>
            <a:off x="822960" y="5120640"/>
            <a:ext cx="2066544" cy="566928"/>
          </a:xfrm>
          <a:prstGeom prst="rect">
            <a:avLst/>
          </a:prstGeom>
          <a:noFill/>
          <a:ln/>
        </p:spPr>
        <p:txBody>
          <a:bodyPr wrap="square" lIns="0" tIns="0" rIns="0" bIns="0" rtlCol="0" anchor="ctr"/>
          <a:lstStyle/>
          <a:p>
            <a:pPr marL="0" indent="0">
              <a:buNone/>
            </a:pPr>
            <a:r>
              <a:rPr lang="en-US" sz="1800" b="1" dirty="0">
                <a:solidFill>
                  <a:srgbClr val="163047"/>
                </a:solidFill>
                <a:latin typeface="Aptos" pitchFamily="34" charset="0"/>
                <a:ea typeface="Aptos" pitchFamily="34" charset="-122"/>
                <a:cs typeface="Aptos" pitchFamily="34" charset="-120"/>
              </a:rPr>
              <a:t>EQUITY</a:t>
            </a:r>
            <a:endParaRPr lang="en-US" sz="1800" dirty="0"/>
          </a:p>
        </p:txBody>
      </p:sp>
      <p:sp>
        <p:nvSpPr>
          <p:cNvPr id="22" name="Text 20"/>
          <p:cNvSpPr/>
          <p:nvPr/>
        </p:nvSpPr>
        <p:spPr>
          <a:xfrm>
            <a:off x="2944368" y="5120640"/>
            <a:ext cx="3794760" cy="722376"/>
          </a:xfrm>
          <a:prstGeom prst="rect">
            <a:avLst/>
          </a:prstGeom>
          <a:noFill/>
          <a:ln/>
        </p:spPr>
        <p:txBody>
          <a:bodyPr wrap="square" lIns="0" tIns="0" rIns="0" bIns="0" rtlCol="0" anchor="ctr"/>
          <a:lstStyle/>
          <a:p>
            <a:pPr marL="0" indent="0">
              <a:buNone/>
            </a:pPr>
            <a:r>
              <a:rPr lang="en-US" sz="1800" dirty="0">
                <a:solidFill>
                  <a:srgbClr val="163047"/>
                </a:solidFill>
                <a:latin typeface="Aptos" pitchFamily="34" charset="0"/>
                <a:ea typeface="Aptos" pitchFamily="34" charset="-122"/>
                <a:cs typeface="Aptos" pitchFamily="34" charset="-120"/>
              </a:rPr>
              <a:t>Gaps in health outcomes and access narrow.</a:t>
            </a:r>
            <a:endParaRPr lang="en-US" sz="1800" dirty="0"/>
          </a:p>
        </p:txBody>
      </p:sp>
      <p:sp>
        <p:nvSpPr>
          <p:cNvPr id="23" name="Text 21"/>
          <p:cNvSpPr/>
          <p:nvPr/>
        </p:nvSpPr>
        <p:spPr>
          <a:xfrm>
            <a:off x="6858000" y="5120640"/>
            <a:ext cx="4315968" cy="722376"/>
          </a:xfrm>
          <a:prstGeom prst="rect">
            <a:avLst/>
          </a:prstGeom>
          <a:noFill/>
          <a:ln/>
        </p:spPr>
        <p:txBody>
          <a:bodyPr wrap="square" lIns="0" tIns="0" rIns="0" bIns="0" rtlCol="0" anchor="ctr"/>
          <a:lstStyle/>
          <a:p>
            <a:pPr marL="0" indent="0">
              <a:buNone/>
            </a:pPr>
            <a:r>
              <a:rPr lang="en-US" sz="1800" dirty="0">
                <a:solidFill>
                  <a:srgbClr val="53677A"/>
                </a:solidFill>
                <a:latin typeface="Aptos" pitchFamily="34" charset="0"/>
                <a:ea typeface="Aptos" pitchFamily="34" charset="-122"/>
                <a:cs typeface="Aptos" pitchFamily="34" charset="-120"/>
              </a:rPr>
              <a:t>Digital and travel barriers can still exclude people.</a:t>
            </a:r>
            <a:endParaRPr lang="en-US" sz="1800" dirty="0"/>
          </a:p>
        </p:txBody>
      </p:sp>
      <p:sp>
        <p:nvSpPr>
          <p:cNvPr id="25" name="Text 23"/>
          <p:cNvSpPr/>
          <p:nvPr/>
        </p:nvSpPr>
        <p:spPr>
          <a:xfrm>
            <a:off x="777240" y="6245352"/>
            <a:ext cx="10835640" cy="402336"/>
          </a:xfrm>
          <a:prstGeom prst="rect">
            <a:avLst/>
          </a:prstGeom>
          <a:noFill/>
          <a:ln/>
        </p:spPr>
        <p:txBody>
          <a:bodyPr wrap="square" lIns="0" tIns="9144" rIns="0" bIns="0" rtlCol="0" anchor="ctr">
            <a:normAutofit/>
          </a:bodyPr>
          <a:lstStyle/>
          <a:p>
            <a:pPr marL="0" indent="0">
              <a:buNone/>
            </a:pPr>
            <a:r>
              <a:rPr lang="en-US" sz="1800" i="1" dirty="0">
                <a:solidFill>
                  <a:srgbClr val="466371"/>
                </a:solidFill>
                <a:latin typeface="Aptos" pitchFamily="34" charset="0"/>
                <a:ea typeface="Aptos" pitchFamily="34" charset="-122"/>
                <a:cs typeface="Aptos" pitchFamily="34" charset="-120"/>
              </a:rPr>
              <a:t>Sources  NICE (2021), NHS England (2024b–2025) and The King’s Fund (2024a).</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37160" cy="6858000"/>
          </a:xfrm>
          <a:prstGeom prst="rect">
            <a:avLst/>
          </a:prstGeom>
          <a:solidFill>
            <a:srgbClr val="047D76"/>
          </a:solidFill>
          <a:ln w="12700">
            <a:solidFill>
              <a:srgbClr val="047D76">
                <a:alpha val="0"/>
              </a:srgbClr>
            </a:solidFill>
            <a:prstDash val="solid"/>
          </a:ln>
        </p:spPr>
        <p:txBody>
          <a:bodyPr/>
          <a:lstStyle/>
          <a:p>
            <a:endParaRPr/>
          </a:p>
        </p:txBody>
      </p:sp>
      <p:sp>
        <p:nvSpPr>
          <p:cNvPr id="3" name="TextBox 2"/>
          <p:cNvSpPr txBox="1"/>
          <p:nvPr/>
        </p:nvSpPr>
        <p:spPr>
          <a:xfrm>
            <a:off x="768096" y="320040"/>
            <a:ext cx="10469880" cy="448056"/>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2000" b="1" dirty="0">
                <a:solidFill>
                  <a:srgbClr val="047D76"/>
                </a:solidFill>
                <a:latin typeface="Aptos"/>
              </a:rPr>
              <a:t>CONCLUSION</a:t>
            </a:r>
          </a:p>
        </p:txBody>
      </p:sp>
      <p:sp>
        <p:nvSpPr>
          <p:cNvPr id="4" name="TextBox 3"/>
          <p:cNvSpPr txBox="1"/>
          <p:nvPr/>
        </p:nvSpPr>
        <p:spPr>
          <a:xfrm>
            <a:off x="768096" y="877824"/>
            <a:ext cx="10607040" cy="1152144"/>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3200" b="1" dirty="0">
                <a:solidFill>
                  <a:srgbClr val="183348"/>
                </a:solidFill>
                <a:latin typeface="Aptos"/>
              </a:rPr>
              <a:t>Integrated, equitable and sustainable care improves health</a:t>
            </a:r>
          </a:p>
        </p:txBody>
      </p:sp>
      <p:sp>
        <p:nvSpPr>
          <p:cNvPr id="5" name="Rectangle 4"/>
          <p:cNvSpPr/>
          <p:nvPr/>
        </p:nvSpPr>
        <p:spPr>
          <a:xfrm>
            <a:off x="768096" y="2057400"/>
            <a:ext cx="10561320" cy="16459"/>
          </a:xfrm>
          <a:prstGeom prst="rect">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832104" y="2368296"/>
            <a:ext cx="68580" cy="630936"/>
          </a:xfrm>
          <a:prstGeom prst="rect">
            <a:avLst/>
          </a:prstGeom>
          <a:solidFill>
            <a:srgbClr val="047D7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97280" y="2295144"/>
            <a:ext cx="9948672" cy="786384"/>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1800" b="0">
                <a:solidFill>
                  <a:srgbClr val="183348"/>
                </a:solidFill>
                <a:latin typeface="Aptos"/>
              </a:rPr>
              <a:t>Integrated services should address physical illness, mental wellbeing and social needs together to improve continuity of care.</a:t>
            </a:r>
          </a:p>
        </p:txBody>
      </p:sp>
      <p:sp>
        <p:nvSpPr>
          <p:cNvPr id="8" name="Rectangle 7"/>
          <p:cNvSpPr/>
          <p:nvPr/>
        </p:nvSpPr>
        <p:spPr>
          <a:xfrm>
            <a:off x="1106424" y="3145536"/>
            <a:ext cx="9893808" cy="10972"/>
          </a:xfrm>
          <a:prstGeom prst="rect">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32104" y="3383280"/>
            <a:ext cx="68580" cy="630936"/>
          </a:xfrm>
          <a:prstGeom prst="rect">
            <a:avLst/>
          </a:prstGeom>
          <a:solidFill>
            <a:srgbClr val="1D405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97280" y="3310128"/>
            <a:ext cx="9948672" cy="786384"/>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1800" b="0">
                <a:solidFill>
                  <a:srgbClr val="183348"/>
                </a:solidFill>
                <a:latin typeface="Aptos"/>
              </a:rPr>
              <a:t>Prevention and community-based support can reduce avoidable illness, provided services remain accessible and properly funded.</a:t>
            </a:r>
          </a:p>
        </p:txBody>
      </p:sp>
      <p:sp>
        <p:nvSpPr>
          <p:cNvPr id="11" name="Rectangle 10"/>
          <p:cNvSpPr/>
          <p:nvPr/>
        </p:nvSpPr>
        <p:spPr>
          <a:xfrm>
            <a:off x="1106424" y="4160520"/>
            <a:ext cx="9893808" cy="10972"/>
          </a:xfrm>
          <a:prstGeom prst="rect">
            <a:avLst/>
          </a:prstGeom>
          <a:solidFill>
            <a:srgbClr val="AFC7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832104" y="4398264"/>
            <a:ext cx="68580" cy="630936"/>
          </a:xfrm>
          <a:prstGeom prst="rect">
            <a:avLst/>
          </a:prstGeom>
          <a:solidFill>
            <a:srgbClr val="C76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97280" y="4325112"/>
            <a:ext cx="9948672" cy="786384"/>
          </a:xfrm>
          <a:prstGeom prst="rect">
            <a:avLst/>
          </a:prstGeom>
          <a:noFill/>
        </p:spPr>
        <p:txBody>
          <a:bodyPr wrap="square" lIns="13716" tIns="7315" rIns="13716" bIns="7315" anchor="ctr">
            <a:spAutoFit/>
          </a:bodyPr>
          <a:lstStyle/>
          <a:p>
            <a:pPr algn="l">
              <a:lnSpc>
                <a:spcPct val="108000"/>
              </a:lnSpc>
              <a:spcBef>
                <a:spcPts val="0"/>
              </a:spcBef>
              <a:spcAft>
                <a:spcPts val="0"/>
              </a:spcAft>
            </a:pPr>
            <a:r>
              <a:rPr sz="1800" b="0">
                <a:solidFill>
                  <a:srgbClr val="183348"/>
                </a:solidFill>
                <a:latin typeface="Aptos"/>
              </a:rPr>
              <a:t>Long-term NHS progress requires better patient outcomes, narrower health inequalities and a lower environmental impact.</a:t>
            </a:r>
          </a:p>
        </p:txBody>
      </p:sp>
      <p:sp>
        <p:nvSpPr>
          <p:cNvPr id="14" name="Rounded Rectangle 13"/>
          <p:cNvSpPr/>
          <p:nvPr/>
        </p:nvSpPr>
        <p:spPr>
          <a:xfrm>
            <a:off x="813816" y="5559552"/>
            <a:ext cx="10515600" cy="749808"/>
          </a:xfrm>
          <a:prstGeom prst="roundRect">
            <a:avLst>
              <a:gd name="adj" fmla="val 11000"/>
            </a:avLst>
          </a:prstGeom>
          <a:solidFill>
            <a:srgbClr val="D7ED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42415" y="5660136"/>
            <a:ext cx="10003536" cy="539496"/>
          </a:xfrm>
          <a:prstGeom prst="rect">
            <a:avLst/>
          </a:prstGeom>
          <a:noFill/>
        </p:spPr>
        <p:txBody>
          <a:bodyPr wrap="square" lIns="13716" tIns="7315" rIns="13716" bIns="7315" anchor="ctr">
            <a:spAutoFit/>
          </a:bodyPr>
          <a:lstStyle/>
          <a:p>
            <a:pPr algn="ctr">
              <a:lnSpc>
                <a:spcPct val="108000"/>
              </a:lnSpc>
              <a:spcBef>
                <a:spcPts val="0"/>
              </a:spcBef>
              <a:spcAft>
                <a:spcPts val="0"/>
              </a:spcAft>
            </a:pPr>
            <a:r>
              <a:rPr sz="2000" b="1">
                <a:solidFill>
                  <a:srgbClr val="047D76"/>
                </a:solidFill>
                <a:latin typeface="Aptos"/>
              </a:rPr>
              <a:t>Sustainable healthcare must improve lives today without compromising care for future generations.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8F5"/>
        </a:solidFill>
        <a:effectLst/>
      </p:bgPr>
    </p:bg>
    <p:spTree>
      <p:nvGrpSpPr>
        <p:cNvPr id="1" name=""/>
        <p:cNvGrpSpPr/>
        <p:nvPr/>
      </p:nvGrpSpPr>
      <p:grpSpPr>
        <a:xfrm>
          <a:off x="0" y="0"/>
          <a:ext cx="0" cy="0"/>
          <a:chOff x="0" y="0"/>
          <a:chExt cx="0" cy="0"/>
        </a:xfrm>
      </p:grpSpPr>
      <p:sp>
        <p:nvSpPr>
          <p:cNvPr id="2" name="Rectangle 1"/>
          <p:cNvSpPr/>
          <p:nvPr/>
        </p:nvSpPr>
        <p:spPr>
          <a:xfrm>
            <a:off x="36576" y="0"/>
            <a:ext cx="91440" cy="6858000"/>
          </a:xfrm>
          <a:prstGeom prst="rect">
            <a:avLst/>
          </a:prstGeom>
          <a:solidFill>
            <a:srgbClr val="00827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994565" y="585216"/>
            <a:ext cx="2172390" cy="584775"/>
          </a:xfrm>
          <a:prstGeom prst="rect">
            <a:avLst/>
          </a:prstGeom>
          <a:noFill/>
        </p:spPr>
        <p:txBody>
          <a:bodyPr wrap="none">
            <a:spAutoFit/>
          </a:bodyPr>
          <a:lstStyle/>
          <a:p>
            <a:pPr algn="ctr"/>
            <a:r>
              <a:rPr sz="3200" b="1" dirty="0">
                <a:solidFill>
                  <a:srgbClr val="193345"/>
                </a:solidFill>
                <a:latin typeface="Aptos Display"/>
              </a:rPr>
              <a:t>References</a:t>
            </a:r>
          </a:p>
        </p:txBody>
      </p:sp>
      <p:sp>
        <p:nvSpPr>
          <p:cNvPr id="5" name="Rectangle 4"/>
          <p:cNvSpPr/>
          <p:nvPr/>
        </p:nvSpPr>
        <p:spPr>
          <a:xfrm>
            <a:off x="658368" y="1252728"/>
            <a:ext cx="10835640" cy="13716"/>
          </a:xfrm>
          <a:prstGeom prst="rect">
            <a:avLst/>
          </a:prstGeom>
          <a:solidFill>
            <a:srgbClr val="D7E2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28016" y="1444752"/>
            <a:ext cx="12027408" cy="5242974"/>
          </a:xfrm>
          <a:prstGeom prst="rect">
            <a:avLst/>
          </a:prstGeom>
          <a:noFill/>
        </p:spPr>
        <p:txBody>
          <a:bodyPr wrap="square" lIns="36576" tIns="22860" rIns="36576" bIns="18288" numCol="2" spcCol="393192" rtlCol="0" anchor="t">
            <a:spAutoFit/>
          </a:bodyPr>
          <a:lstStyle/>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Bolton, D.</a:t>
            </a:r>
            <a:r>
              <a:rPr lang="en-US" sz="1270" dirty="0">
                <a:solidFill>
                  <a:srgbClr val="193345"/>
                </a:solidFill>
                <a:latin typeface="Aptos"/>
              </a:rPr>
              <a:t>,</a:t>
            </a:r>
            <a:r>
              <a:rPr sz="1270" dirty="0">
                <a:solidFill>
                  <a:srgbClr val="193345"/>
                </a:solidFill>
                <a:latin typeface="Aptos"/>
              </a:rPr>
              <a:t> 2023</a:t>
            </a:r>
            <a:r>
              <a:rPr lang="en-US" sz="1270" dirty="0">
                <a:solidFill>
                  <a:srgbClr val="193345"/>
                </a:solidFill>
                <a:latin typeface="Aptos"/>
              </a:rPr>
              <a:t>.</a:t>
            </a:r>
            <a:r>
              <a:rPr sz="1270" dirty="0">
                <a:solidFill>
                  <a:srgbClr val="193345"/>
                </a:solidFill>
                <a:latin typeface="Aptos"/>
              </a:rPr>
              <a:t> ‘A revitalized biopsychosocial model: core theory, research paradigms, and clinical implications’, Psychological Medicine, 53(16), pp. 7504–7511.  Available at: </a:t>
            </a:r>
            <a:r>
              <a:rPr sz="1270" u="sng" dirty="0">
                <a:solidFill>
                  <a:srgbClr val="00827B"/>
                </a:solidFill>
                <a:latin typeface="Aptos"/>
                <a:hlinkClick r:id="rId2"/>
              </a:rPr>
              <a:t>DOI</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Department of Health and Social Care</a:t>
            </a:r>
            <a:r>
              <a:rPr lang="en-US" sz="1270" dirty="0">
                <a:solidFill>
                  <a:srgbClr val="193345"/>
                </a:solidFill>
                <a:latin typeface="Aptos"/>
              </a:rPr>
              <a:t>,</a:t>
            </a:r>
            <a:r>
              <a:rPr sz="1270" dirty="0">
                <a:solidFill>
                  <a:srgbClr val="193345"/>
                </a:solidFill>
                <a:latin typeface="Aptos"/>
              </a:rPr>
              <a:t>2025</a:t>
            </a:r>
            <a:r>
              <a:rPr lang="en-US" sz="1270" dirty="0">
                <a:solidFill>
                  <a:srgbClr val="193345"/>
                </a:solidFill>
                <a:latin typeface="Aptos"/>
              </a:rPr>
              <a:t>.</a:t>
            </a:r>
            <a:r>
              <a:rPr sz="1270" dirty="0">
                <a:solidFill>
                  <a:srgbClr val="193345"/>
                </a:solidFill>
                <a:latin typeface="Aptos"/>
              </a:rPr>
              <a:t> 10 Year Health Plan for England: fit for the future. London: DHSC.  Available at: </a:t>
            </a:r>
            <a:r>
              <a:rPr sz="1270" u="sng" dirty="0">
                <a:solidFill>
                  <a:srgbClr val="00827B"/>
                </a:solidFill>
                <a:latin typeface="Aptos"/>
                <a:hlinkClick r:id="rId3"/>
              </a:rPr>
              <a:t>GOV.UK</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Department of Health and Social Care</a:t>
            </a:r>
            <a:r>
              <a:rPr lang="en-US" sz="1270" dirty="0">
                <a:solidFill>
                  <a:srgbClr val="193345"/>
                </a:solidFill>
                <a:latin typeface="Aptos"/>
              </a:rPr>
              <a:t>, </a:t>
            </a:r>
            <a:r>
              <a:rPr sz="1270" dirty="0">
                <a:solidFill>
                  <a:srgbClr val="193345"/>
                </a:solidFill>
                <a:latin typeface="Aptos"/>
              </a:rPr>
              <a:t>2026</a:t>
            </a:r>
            <a:r>
              <a:rPr lang="en-US" sz="1270" dirty="0">
                <a:solidFill>
                  <a:srgbClr val="193345"/>
                </a:solidFill>
                <a:latin typeface="Aptos"/>
              </a:rPr>
              <a:t>.</a:t>
            </a:r>
            <a:r>
              <a:rPr sz="1270" dirty="0">
                <a:solidFill>
                  <a:srgbClr val="193345"/>
                </a:solidFill>
                <a:latin typeface="Aptos"/>
              </a:rPr>
              <a:t> Stoptober 2026. Campaign Resource Centre.  Available at: </a:t>
            </a:r>
            <a:r>
              <a:rPr sz="1270" u="sng" dirty="0">
                <a:solidFill>
                  <a:srgbClr val="00827B"/>
                </a:solidFill>
                <a:latin typeface="Aptos"/>
                <a:hlinkClick r:id="rId4"/>
              </a:rPr>
              <a:t>DHSC</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National Institute for Health and Care Excellence</a:t>
            </a:r>
            <a:r>
              <a:rPr lang="en-US" sz="1270" dirty="0">
                <a:solidFill>
                  <a:srgbClr val="193345"/>
                </a:solidFill>
                <a:latin typeface="Aptos"/>
              </a:rPr>
              <a:t>, </a:t>
            </a:r>
            <a:r>
              <a:rPr sz="1270" dirty="0">
                <a:solidFill>
                  <a:srgbClr val="193345"/>
                </a:solidFill>
                <a:latin typeface="Aptos"/>
              </a:rPr>
              <a:t>2016</a:t>
            </a:r>
            <a:r>
              <a:rPr lang="en-US" sz="1270" dirty="0">
                <a:solidFill>
                  <a:srgbClr val="193345"/>
                </a:solidFill>
                <a:latin typeface="Aptos"/>
              </a:rPr>
              <a:t>.</a:t>
            </a:r>
            <a:r>
              <a:rPr sz="1270" dirty="0">
                <a:solidFill>
                  <a:srgbClr val="193345"/>
                </a:solidFill>
                <a:latin typeface="Aptos"/>
              </a:rPr>
              <a:t> Community engagement: improving health and wellbeing and reducing health inequalities. NICE guideline NG44.  Available at: </a:t>
            </a:r>
            <a:r>
              <a:rPr sz="1270" u="sng" dirty="0">
                <a:solidFill>
                  <a:srgbClr val="00827B"/>
                </a:solidFill>
                <a:latin typeface="Aptos"/>
                <a:hlinkClick r:id="rId5"/>
              </a:rPr>
              <a:t>NICE NG44</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National Institute for Health and Care Excellence</a:t>
            </a:r>
            <a:r>
              <a:rPr lang="en-US" sz="1270" dirty="0">
                <a:solidFill>
                  <a:srgbClr val="193345"/>
                </a:solidFill>
                <a:latin typeface="Aptos"/>
              </a:rPr>
              <a:t>, </a:t>
            </a:r>
            <a:r>
              <a:rPr sz="1270" dirty="0">
                <a:solidFill>
                  <a:srgbClr val="193345"/>
                </a:solidFill>
                <a:latin typeface="Aptos"/>
              </a:rPr>
              <a:t>2021</a:t>
            </a:r>
            <a:r>
              <a:rPr lang="en-US" sz="1270" dirty="0">
                <a:solidFill>
                  <a:srgbClr val="193345"/>
                </a:solidFill>
                <a:latin typeface="Aptos"/>
              </a:rPr>
              <a:t>.</a:t>
            </a:r>
            <a:r>
              <a:rPr sz="1270" dirty="0">
                <a:solidFill>
                  <a:srgbClr val="193345"/>
                </a:solidFill>
                <a:latin typeface="Aptos"/>
              </a:rPr>
              <a:t> Shared decision making. NICE guideline NG197.  Available at: </a:t>
            </a:r>
            <a:r>
              <a:rPr sz="1270" u="sng" dirty="0">
                <a:solidFill>
                  <a:srgbClr val="00827B"/>
                </a:solidFill>
                <a:latin typeface="Aptos"/>
                <a:hlinkClick r:id="rId6"/>
              </a:rPr>
              <a:t>NICE NG197</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a:t>
            </a:r>
            <a:r>
              <a:rPr lang="en-US" sz="1270" dirty="0">
                <a:solidFill>
                  <a:srgbClr val="193345"/>
                </a:solidFill>
                <a:latin typeface="Aptos"/>
              </a:rPr>
              <a:t>, </a:t>
            </a:r>
            <a:r>
              <a:rPr sz="1270" dirty="0">
                <a:solidFill>
                  <a:srgbClr val="193345"/>
                </a:solidFill>
                <a:latin typeface="Aptos"/>
              </a:rPr>
              <a:t>2024a</a:t>
            </a:r>
            <a:r>
              <a:rPr lang="en-US" sz="1270" dirty="0">
                <a:solidFill>
                  <a:srgbClr val="193345"/>
                </a:solidFill>
                <a:latin typeface="Aptos"/>
              </a:rPr>
              <a:t>. </a:t>
            </a:r>
            <a:r>
              <a:rPr sz="1270" dirty="0">
                <a:solidFill>
                  <a:srgbClr val="193345"/>
                </a:solidFill>
                <a:latin typeface="Aptos"/>
              </a:rPr>
              <a:t>Case study: how partnership working in Sefton is creating a person-</a:t>
            </a:r>
            <a:r>
              <a:rPr sz="1270" dirty="0" err="1">
                <a:solidFill>
                  <a:srgbClr val="193345"/>
                </a:solidFill>
                <a:latin typeface="Aptos"/>
              </a:rPr>
              <a:t>centred</a:t>
            </a:r>
            <a:r>
              <a:rPr sz="1270" dirty="0">
                <a:solidFill>
                  <a:srgbClr val="193345"/>
                </a:solidFill>
                <a:latin typeface="Aptos"/>
              </a:rPr>
              <a:t> approach to hospital discharge. 13 February.  Available at: </a:t>
            </a:r>
            <a:r>
              <a:rPr sz="1270" u="sng" dirty="0">
                <a:solidFill>
                  <a:srgbClr val="00827B"/>
                </a:solidFill>
                <a:latin typeface="Aptos"/>
                <a:hlinkClick r:id="rId7"/>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a:t>
            </a:r>
            <a:r>
              <a:rPr lang="en-US" sz="1270" dirty="0">
                <a:solidFill>
                  <a:srgbClr val="193345"/>
                </a:solidFill>
                <a:latin typeface="Aptos"/>
              </a:rPr>
              <a:t>. </a:t>
            </a:r>
            <a:r>
              <a:rPr sz="1270" dirty="0">
                <a:solidFill>
                  <a:srgbClr val="193345"/>
                </a:solidFill>
                <a:latin typeface="Aptos"/>
              </a:rPr>
              <a:t>2024b</a:t>
            </a:r>
            <a:r>
              <a:rPr lang="en-US" sz="1270" dirty="0">
                <a:solidFill>
                  <a:srgbClr val="193345"/>
                </a:solidFill>
                <a:latin typeface="Aptos"/>
              </a:rPr>
              <a:t>.</a:t>
            </a:r>
            <a:r>
              <a:rPr sz="1270" dirty="0">
                <a:solidFill>
                  <a:srgbClr val="193345"/>
                </a:solidFill>
                <a:latin typeface="Aptos"/>
              </a:rPr>
              <a:t> Inclusive digital healthcare: a framework for NHS action on digital inclusion. Updated 1 March.  Available at: </a:t>
            </a:r>
            <a:r>
              <a:rPr sz="1270" u="sng" dirty="0">
                <a:solidFill>
                  <a:srgbClr val="00827B"/>
                </a:solidFill>
                <a:latin typeface="Aptos"/>
                <a:hlinkClick r:id="rId8"/>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a:t>
            </a:r>
            <a:r>
              <a:rPr lang="en-US" sz="1270" dirty="0">
                <a:solidFill>
                  <a:srgbClr val="193345"/>
                </a:solidFill>
                <a:latin typeface="Aptos"/>
              </a:rPr>
              <a:t>, </a:t>
            </a:r>
            <a:r>
              <a:rPr sz="1270" dirty="0">
                <a:solidFill>
                  <a:srgbClr val="193345"/>
                </a:solidFill>
                <a:latin typeface="Aptos"/>
              </a:rPr>
              <a:t>2025</a:t>
            </a:r>
            <a:r>
              <a:rPr lang="en-US" sz="1270" dirty="0">
                <a:solidFill>
                  <a:srgbClr val="193345"/>
                </a:solidFill>
                <a:latin typeface="Aptos"/>
              </a:rPr>
              <a:t>. </a:t>
            </a:r>
            <a:r>
              <a:rPr sz="1270" dirty="0" err="1">
                <a:solidFill>
                  <a:srgbClr val="193345"/>
                </a:solidFill>
                <a:latin typeface="Aptos"/>
              </a:rPr>
              <a:t>Neighbourhood</a:t>
            </a:r>
            <a:r>
              <a:rPr sz="1270" dirty="0">
                <a:solidFill>
                  <a:srgbClr val="193345"/>
                </a:solidFill>
                <a:latin typeface="Aptos"/>
              </a:rPr>
              <a:t> health guidelines 2025/26.  Available at: </a:t>
            </a:r>
            <a:r>
              <a:rPr sz="1270" u="sng" dirty="0">
                <a:solidFill>
                  <a:srgbClr val="00827B"/>
                </a:solidFill>
                <a:latin typeface="Aptos"/>
                <a:hlinkClick r:id="rId9"/>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 (n.d.-a) Core20PLUS5 (adults): an approach to reducing healthcare inequalities.  Available at: </a:t>
            </a:r>
            <a:r>
              <a:rPr sz="1270" u="sng" dirty="0">
                <a:solidFill>
                  <a:srgbClr val="00827B"/>
                </a:solidFill>
                <a:latin typeface="Aptos"/>
                <a:hlinkClick r:id="rId10"/>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 (n.d.-b) Delivering a net zero NHS. Greener NHS.  Available at: </a:t>
            </a:r>
            <a:r>
              <a:rPr sz="1270" u="sng" dirty="0">
                <a:solidFill>
                  <a:srgbClr val="00827B"/>
                </a:solidFill>
                <a:latin typeface="Aptos"/>
                <a:hlinkClick r:id="rId11"/>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 (n.d.-c) Social prescribing.  Available at: </a:t>
            </a:r>
            <a:r>
              <a:rPr sz="1270" u="sng" dirty="0">
                <a:solidFill>
                  <a:srgbClr val="00827B"/>
                </a:solidFill>
                <a:latin typeface="Aptos"/>
                <a:hlinkClick r:id="rId12"/>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NHS England (n.d.-d) What is integrated care?  Available at: </a:t>
            </a:r>
            <a:r>
              <a:rPr sz="1270" u="sng" dirty="0">
                <a:solidFill>
                  <a:srgbClr val="00827B"/>
                </a:solidFill>
                <a:latin typeface="Aptos"/>
                <a:hlinkClick r:id="rId13"/>
              </a:rPr>
              <a:t>NHS England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Office for National Statistics</a:t>
            </a:r>
            <a:r>
              <a:rPr lang="en-US" sz="1270" dirty="0">
                <a:solidFill>
                  <a:srgbClr val="193345"/>
                </a:solidFill>
                <a:latin typeface="Aptos"/>
              </a:rPr>
              <a:t>, </a:t>
            </a:r>
            <a:r>
              <a:rPr sz="1270" dirty="0">
                <a:solidFill>
                  <a:srgbClr val="193345"/>
                </a:solidFill>
                <a:latin typeface="Aptos"/>
              </a:rPr>
              <a:t>2026</a:t>
            </a:r>
            <a:r>
              <a:rPr lang="en-US" sz="1270" dirty="0">
                <a:solidFill>
                  <a:srgbClr val="193345"/>
                </a:solidFill>
                <a:latin typeface="Aptos"/>
              </a:rPr>
              <a:t> </a:t>
            </a:r>
            <a:r>
              <a:rPr sz="1270" dirty="0">
                <a:solidFill>
                  <a:srgbClr val="193345"/>
                </a:solidFill>
                <a:latin typeface="Aptos"/>
              </a:rPr>
              <a:t>Healthy life expectancy by national area deprivation, England and Wales: between 2013 to 2015 and 2022 to 2024. 15 April.  Available at: </a:t>
            </a:r>
            <a:r>
              <a:rPr sz="1270" u="sng" dirty="0">
                <a:solidFill>
                  <a:srgbClr val="00827B"/>
                </a:solidFill>
                <a:latin typeface="Aptos"/>
                <a:hlinkClick r:id="rId14"/>
              </a:rPr>
              <a:t>ONS</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The King’s Fund</a:t>
            </a:r>
            <a:r>
              <a:rPr lang="en-US" sz="1270" dirty="0">
                <a:solidFill>
                  <a:srgbClr val="193345"/>
                </a:solidFill>
                <a:latin typeface="Aptos"/>
              </a:rPr>
              <a:t>, </a:t>
            </a:r>
            <a:r>
              <a:rPr sz="1270" dirty="0">
                <a:solidFill>
                  <a:srgbClr val="193345"/>
                </a:solidFill>
                <a:latin typeface="Aptos"/>
              </a:rPr>
              <a:t>2024a</a:t>
            </a:r>
            <a:r>
              <a:rPr lang="en-US" sz="1270" dirty="0">
                <a:solidFill>
                  <a:srgbClr val="193345"/>
                </a:solidFill>
                <a:latin typeface="Aptos"/>
              </a:rPr>
              <a:t>.</a:t>
            </a:r>
            <a:r>
              <a:rPr sz="1270" dirty="0">
                <a:solidFill>
                  <a:srgbClr val="193345"/>
                </a:solidFill>
                <a:latin typeface="Aptos"/>
              </a:rPr>
              <a:t> Clear signs integrated care systems are making progress but will need greater local flexibility to </a:t>
            </a:r>
            <a:r>
              <a:rPr sz="1270" dirty="0" err="1">
                <a:solidFill>
                  <a:srgbClr val="193345"/>
                </a:solidFill>
                <a:latin typeface="Aptos"/>
              </a:rPr>
              <a:t>realise</a:t>
            </a:r>
            <a:r>
              <a:rPr sz="1270" dirty="0">
                <a:solidFill>
                  <a:srgbClr val="193345"/>
                </a:solidFill>
                <a:latin typeface="Aptos"/>
              </a:rPr>
              <a:t> potential. 16 July.  Available at: </a:t>
            </a:r>
            <a:r>
              <a:rPr sz="1270" u="sng" dirty="0">
                <a:solidFill>
                  <a:srgbClr val="00827B"/>
                </a:solidFill>
                <a:latin typeface="Aptos"/>
                <a:hlinkClick r:id="rId15"/>
              </a:rPr>
              <a:t>King’s Fund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The King’s Fund</a:t>
            </a:r>
            <a:r>
              <a:rPr lang="en-US" sz="1270" dirty="0">
                <a:solidFill>
                  <a:srgbClr val="193345"/>
                </a:solidFill>
                <a:latin typeface="Aptos"/>
              </a:rPr>
              <a:t>, </a:t>
            </a:r>
            <a:r>
              <a:rPr sz="1270" dirty="0">
                <a:solidFill>
                  <a:srgbClr val="193345"/>
                </a:solidFill>
                <a:latin typeface="Aptos"/>
              </a:rPr>
              <a:t>2024b</a:t>
            </a:r>
            <a:r>
              <a:rPr lang="en-US" sz="1270" dirty="0">
                <a:solidFill>
                  <a:srgbClr val="193345"/>
                </a:solidFill>
                <a:latin typeface="Aptos"/>
              </a:rPr>
              <a:t>. </a:t>
            </a:r>
            <a:r>
              <a:rPr sz="1270" dirty="0">
                <a:solidFill>
                  <a:srgbClr val="193345"/>
                </a:solidFill>
                <a:latin typeface="Aptos"/>
              </a:rPr>
              <a:t>Community health services explained. 4 July.  Available at: </a:t>
            </a:r>
            <a:r>
              <a:rPr sz="1270" u="sng" dirty="0">
                <a:solidFill>
                  <a:srgbClr val="00827B"/>
                </a:solidFill>
                <a:latin typeface="Aptos"/>
                <a:hlinkClick r:id="rId16"/>
              </a:rPr>
              <a:t>King’s Fund</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UK SDG data service (n.d.) UK data for the Sustainable Development Goals. Office for National Statistics.  Available at: </a:t>
            </a:r>
            <a:r>
              <a:rPr sz="1270" u="sng" dirty="0">
                <a:solidFill>
                  <a:srgbClr val="00827B"/>
                </a:solidFill>
                <a:latin typeface="Aptos"/>
                <a:hlinkClick r:id="rId17"/>
              </a:rPr>
              <a:t>UK SDGs</a:t>
            </a:r>
            <a:r>
              <a:rPr sz="1270" dirty="0">
                <a:solidFill>
                  <a:srgbClr val="193345"/>
                </a:solidFill>
                <a:latin typeface="Aptos"/>
              </a:rPr>
              <a:t> (Accessed: 13 October 2026).</a:t>
            </a:r>
          </a:p>
          <a:p>
            <a:pPr marL="171450" indent="-171450" algn="l">
              <a:lnSpc>
                <a:spcPct val="101000"/>
              </a:lnSpc>
              <a:spcBef>
                <a:spcPts val="0"/>
              </a:spcBef>
              <a:spcAft>
                <a:spcPts val="600"/>
              </a:spcAft>
              <a:buFont typeface="Wingdings" panose="05000000000000000000" pitchFamily="2" charset="2"/>
              <a:buChar char="Ø"/>
            </a:pPr>
            <a:r>
              <a:rPr sz="1270" dirty="0">
                <a:solidFill>
                  <a:srgbClr val="193345"/>
                </a:solidFill>
                <a:latin typeface="Aptos"/>
              </a:rPr>
              <a:t>World Health Organization</a:t>
            </a:r>
            <a:r>
              <a:rPr lang="en-US" sz="1270" dirty="0">
                <a:solidFill>
                  <a:srgbClr val="193345"/>
                </a:solidFill>
                <a:latin typeface="Aptos"/>
              </a:rPr>
              <a:t>, </a:t>
            </a:r>
            <a:r>
              <a:rPr sz="1270" dirty="0">
                <a:solidFill>
                  <a:srgbClr val="193345"/>
                </a:solidFill>
                <a:latin typeface="Aptos"/>
              </a:rPr>
              <a:t>2014</a:t>
            </a:r>
            <a:r>
              <a:rPr lang="en-US" sz="1270" dirty="0">
                <a:solidFill>
                  <a:srgbClr val="193345"/>
                </a:solidFill>
                <a:latin typeface="Aptos"/>
              </a:rPr>
              <a:t>. </a:t>
            </a:r>
            <a:r>
              <a:rPr sz="1270" dirty="0">
                <a:solidFill>
                  <a:srgbClr val="193345"/>
                </a:solidFill>
                <a:latin typeface="Aptos"/>
              </a:rPr>
              <a:t>Health in all policies: Helsinki statement. Framework for country action. Geneva: WHO.  Available at: </a:t>
            </a:r>
            <a:r>
              <a:rPr sz="1270" u="sng" dirty="0">
                <a:solidFill>
                  <a:srgbClr val="00827B"/>
                </a:solidFill>
                <a:latin typeface="Aptos"/>
                <a:hlinkClick r:id="rId18"/>
              </a:rPr>
              <a:t>Link</a:t>
            </a:r>
            <a:r>
              <a:rPr sz="1270" dirty="0">
                <a:solidFill>
                  <a:srgbClr val="193345"/>
                </a:solidFill>
                <a:latin typeface="Aptos"/>
              </a:rPr>
              <a:t> (Accessed: 13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TotalTime>
  <Words>3456</Words>
  <Application>Microsoft Office PowerPoint</Application>
  <PresentationFormat>Widescreen</PresentationFormat>
  <Paragraphs>231</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 student presentation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in UK Health and Social Care</dc:title>
  <dc:subject>Integrating health, wellbeing and sustainable development in UK health and social care</dc:subject>
  <dc:creator>Academic presentation</dc:creator>
  <cp:lastModifiedBy>DANIEL NYAMAI</cp:lastModifiedBy>
  <cp:revision>2</cp:revision>
  <dcterms:created xsi:type="dcterms:W3CDTF">2026-10-13T11:04:47Z</dcterms:created>
  <dcterms:modified xsi:type="dcterms:W3CDTF">2026-10-14T13:46:49Z</dcterms:modified>
</cp:coreProperties>
</file>