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85" r:id="rId4"/>
    <p:sldId id="272" r:id="rId5"/>
    <p:sldId id="286" r:id="rId6"/>
    <p:sldId id="259" r:id="rId7"/>
    <p:sldId id="295" r:id="rId8"/>
    <p:sldId id="282" r:id="rId9"/>
    <p:sldId id="275" r:id="rId10"/>
    <p:sldId id="283" r:id="rId11"/>
    <p:sldId id="284" r:id="rId12"/>
    <p:sldId id="277" r:id="rId13"/>
    <p:sldId id="297" r:id="rId14"/>
    <p:sldId id="294" r:id="rId15"/>
    <p:sldId id="293" r:id="rId16"/>
    <p:sldId id="296" r:id="rId17"/>
    <p:sldId id="288" r:id="rId18"/>
    <p:sldId id="289" r:id="rId19"/>
    <p:sldId id="290" r:id="rId20"/>
    <p:sldId id="291" r:id="rId21"/>
    <p:sldId id="276" r:id="rId22"/>
    <p:sldId id="280" r:id="rId23"/>
    <p:sldId id="279" r:id="rId24"/>
    <p:sldId id="281" r:id="rId25"/>
    <p:sldId id="271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10/23/23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cp.co.uk/media/3908/bacp-ethical-guidelines-for-research-in-counselling-professions-feb19.pdf" TargetMode="External"/><Relationship Id="rId2" Type="http://schemas.openxmlformats.org/officeDocument/2006/relationships/hyperlink" Target="https://brill.com/display/book/edcoll/9789463001120/BP000005.x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wtsd.ac.uk/media/uwtsd-website/content-assets/documents/research/REICoP-July-2022.pdf" TargetMode="External"/><Relationship Id="rId4" Type="http://schemas.openxmlformats.org/officeDocument/2006/relationships/hyperlink" Target="https://www.ncbi.nlm.nih.gov/pmc/articles/PMC4453117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F3119-9F9C-0CEE-601C-C467E617D2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dirty="0"/>
              <a:t>Ethics in research </a:t>
            </a:r>
            <a:br>
              <a:rPr lang="en-GB" b="1" dirty="0"/>
            </a:br>
            <a:endParaRPr lang="en-US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F1E0B5-6B59-BF4A-4314-9A174EDB5EA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Jonathan Butterworth - 1806017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432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F569-CB37-3373-9C7D-DFA444FFA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Research types </a:t>
            </a: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4E5D6B-0992-56D6-8C75-6EBE85A4B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6315" y="1830158"/>
            <a:ext cx="4507763" cy="4123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480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1F569-CB37-3373-9C7D-DFA444FFA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Research types </a:t>
            </a: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4E5D6B-0992-56D6-8C75-6EBE85A4B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6315" y="1830158"/>
            <a:ext cx="4507763" cy="41232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8840644-641A-2AE1-1E69-C407E140EC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4592" y="1830158"/>
            <a:ext cx="4934686" cy="4116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400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04541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3C1C935-6804-D72F-2048-E5E640BD6B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1797" y="1166474"/>
            <a:ext cx="10308406" cy="4525051"/>
          </a:xfrm>
        </p:spPr>
      </p:pic>
    </p:spTree>
    <p:extLst>
      <p:ext uri="{BB962C8B-B14F-4D97-AF65-F5344CB8AC3E}">
        <p14:creationId xmlns:p14="http://schemas.microsoft.com/office/powerpoint/2010/main" val="289578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Ethical research protects the safety, rights and dignity of participants </a:t>
            </a:r>
            <a:r>
              <a:rPr lang="en-GB" sz="2400" dirty="0"/>
              <a:t>(Mitchels, 2018).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34734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41531-966A-2316-A1D7-5733F8694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guidelines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E7AAE-5462-3C1D-6855-6E7D328E38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Methodology </a:t>
            </a:r>
          </a:p>
          <a:p>
            <a:pPr marL="0" indent="0" algn="ctr">
              <a:buNone/>
            </a:pPr>
            <a:r>
              <a:rPr lang="en-GB" sz="3600" dirty="0"/>
              <a:t>Record keeping </a:t>
            </a:r>
          </a:p>
          <a:p>
            <a:pPr marL="0" indent="0" algn="ctr">
              <a:buNone/>
            </a:pPr>
            <a:r>
              <a:rPr lang="en-GB" sz="3600" dirty="0"/>
              <a:t>Accurate reproduction of data</a:t>
            </a:r>
          </a:p>
          <a:p>
            <a:pPr marL="0" indent="0" algn="ctr">
              <a:buNone/>
            </a:pPr>
            <a:r>
              <a:rPr lang="en-GB" sz="3600" dirty="0"/>
              <a:t>Design model</a:t>
            </a:r>
          </a:p>
          <a:p>
            <a:pPr marL="0" indent="0" algn="ctr">
              <a:buNone/>
            </a:pPr>
            <a:r>
              <a:rPr lang="en-GB" sz="3600" dirty="0"/>
              <a:t>Rigorous checking of secondary research </a:t>
            </a:r>
          </a:p>
        </p:txBody>
      </p:sp>
    </p:spTree>
    <p:extLst>
      <p:ext uri="{BB962C8B-B14F-4D97-AF65-F5344CB8AC3E}">
        <p14:creationId xmlns:p14="http://schemas.microsoft.com/office/powerpoint/2010/main" val="1517340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00AAB82-601C-49ED-7DBA-E8CC6B8850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7247" y="926041"/>
            <a:ext cx="10037506" cy="5005917"/>
          </a:xfrm>
        </p:spPr>
      </p:pic>
    </p:spTree>
    <p:extLst>
      <p:ext uri="{BB962C8B-B14F-4D97-AF65-F5344CB8AC3E}">
        <p14:creationId xmlns:p14="http://schemas.microsoft.com/office/powerpoint/2010/main" val="975118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Empathy - when collecting research data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64120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Empathy - when collecting research data</a:t>
            </a:r>
          </a:p>
          <a:p>
            <a:pPr marL="0" indent="0" algn="ctr">
              <a:buNone/>
            </a:pPr>
            <a:r>
              <a:rPr lang="en-GB" sz="3600" dirty="0"/>
              <a:t>Congruence – when putting together questionnaires, interview questions and focus group guides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364717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Empathy - when collecting research data</a:t>
            </a:r>
          </a:p>
          <a:p>
            <a:pPr marL="0" indent="0" algn="ctr">
              <a:buNone/>
            </a:pPr>
            <a:r>
              <a:rPr lang="en-GB" sz="3600" dirty="0"/>
              <a:t>Congruence – when putting together questionnaires, interview questions and focus group guides</a:t>
            </a:r>
          </a:p>
          <a:p>
            <a:pPr marL="0" indent="0" algn="ctr">
              <a:buNone/>
            </a:pPr>
            <a:r>
              <a:rPr lang="en-GB" sz="3600" dirty="0"/>
              <a:t>Unconditional positive regard – when processing collected data</a:t>
            </a:r>
          </a:p>
        </p:txBody>
      </p:sp>
    </p:spTree>
    <p:extLst>
      <p:ext uri="{BB962C8B-B14F-4D97-AF65-F5344CB8AC3E}">
        <p14:creationId xmlns:p14="http://schemas.microsoft.com/office/powerpoint/2010/main" val="978341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Dealing with vulnerable participants</a:t>
            </a:r>
          </a:p>
        </p:txBody>
      </p:sp>
    </p:spTree>
    <p:extLst>
      <p:ext uri="{BB962C8B-B14F-4D97-AF65-F5344CB8AC3E}">
        <p14:creationId xmlns:p14="http://schemas.microsoft.com/office/powerpoint/2010/main" val="4183410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AE83E-B61D-4A32-D356-D095005F6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Safeguarding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47A9C-C5E6-1322-CEC2-E1BA2B1140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Clients as participants</a:t>
            </a:r>
          </a:p>
          <a:p>
            <a:pPr marL="0" indent="0" algn="ctr">
              <a:buNone/>
            </a:pPr>
            <a:r>
              <a:rPr lang="en-GB" sz="3600" dirty="0"/>
              <a:t> </a:t>
            </a:r>
          </a:p>
          <a:p>
            <a:pPr marL="0" indent="0" algn="ctr">
              <a:buNone/>
            </a:pPr>
            <a:r>
              <a:rPr lang="en-GB" sz="3600" dirty="0"/>
              <a:t>Therapeutic relationship is built on equality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11063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AE83E-B61D-4A32-D356-D095005F6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Safeguarding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47A9C-C5E6-1322-CEC2-E1BA2B1140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Everybody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How robust are neurotypical people?</a:t>
            </a:r>
          </a:p>
        </p:txBody>
      </p:sp>
    </p:spTree>
    <p:extLst>
      <p:ext uri="{BB962C8B-B14F-4D97-AF65-F5344CB8AC3E}">
        <p14:creationId xmlns:p14="http://schemas.microsoft.com/office/powerpoint/2010/main" val="2713504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76B82-B5C2-FFA4-604A-59DC7211A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neutrality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73077-974B-5085-CADE-18C90BAB21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Power balance</a:t>
            </a:r>
          </a:p>
          <a:p>
            <a:pPr marL="0" indent="0" algn="ctr">
              <a:buNone/>
            </a:pPr>
            <a:r>
              <a:rPr lang="en-GB" sz="3600" dirty="0"/>
              <a:t>Cultural differences</a:t>
            </a:r>
          </a:p>
          <a:p>
            <a:pPr marL="0" indent="0" algn="ctr">
              <a:buNone/>
            </a:pPr>
            <a:r>
              <a:rPr lang="en-GB" sz="3600" dirty="0"/>
              <a:t>Disabilities</a:t>
            </a:r>
          </a:p>
          <a:p>
            <a:pPr marL="0" indent="0" algn="ctr">
              <a:buNone/>
            </a:pPr>
            <a:r>
              <a:rPr lang="en-GB" sz="3600" dirty="0"/>
              <a:t>Personal identity</a:t>
            </a:r>
          </a:p>
          <a:p>
            <a:pPr marL="0" indent="0" algn="ctr">
              <a:buNone/>
            </a:pPr>
            <a:r>
              <a:rPr lang="en-GB" sz="3600" dirty="0"/>
              <a:t>Sexual orientation</a:t>
            </a:r>
          </a:p>
          <a:p>
            <a:pPr marL="0" indent="0" algn="ctr">
              <a:buNone/>
            </a:pP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426071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92CE633-DEA1-48E6-38B6-8B8456823A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2347" y="505781"/>
            <a:ext cx="8507306" cy="5846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681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Data protection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66232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Data protection</a:t>
            </a:r>
          </a:p>
          <a:p>
            <a:pPr marL="0" indent="0" algn="ctr">
              <a:buNone/>
            </a:pPr>
            <a:r>
              <a:rPr lang="en-GB" sz="3600" dirty="0"/>
              <a:t>Informed consent 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3789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Data protection</a:t>
            </a:r>
          </a:p>
          <a:p>
            <a:pPr marL="0" indent="0" algn="ctr">
              <a:buNone/>
            </a:pPr>
            <a:r>
              <a:rPr lang="en-GB" sz="3600" dirty="0"/>
              <a:t>Informed consent </a:t>
            </a:r>
          </a:p>
          <a:p>
            <a:pPr marL="0" indent="0" algn="ctr">
              <a:buNone/>
            </a:pPr>
            <a:r>
              <a:rPr lang="en-GB" sz="3600" dirty="0"/>
              <a:t>Confidentiality / Anonymity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83182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Data protection</a:t>
            </a:r>
          </a:p>
          <a:p>
            <a:pPr marL="0" indent="0" algn="ctr">
              <a:buNone/>
            </a:pPr>
            <a:r>
              <a:rPr lang="en-GB" sz="3600" dirty="0"/>
              <a:t>Informed consent </a:t>
            </a:r>
          </a:p>
          <a:p>
            <a:pPr marL="0" indent="0" algn="ctr">
              <a:buNone/>
            </a:pPr>
            <a:r>
              <a:rPr lang="en-GB" sz="3600" dirty="0"/>
              <a:t>Confidentiality / Anonymity</a:t>
            </a:r>
          </a:p>
          <a:p>
            <a:pPr marL="0" indent="0" algn="ctr">
              <a:buNone/>
            </a:pPr>
            <a:r>
              <a:rPr lang="en-GB" sz="3600" dirty="0"/>
              <a:t>Safeguarding / Debrief</a:t>
            </a:r>
          </a:p>
          <a:p>
            <a:pPr marL="0" indent="0" algn="ctr">
              <a:buNone/>
            </a:pPr>
            <a:r>
              <a:rPr lang="en-GB" sz="3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95661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Questionnaires – offer the fewest opportunities for issues to arise during the data collection process</a:t>
            </a:r>
          </a:p>
          <a:p>
            <a:pPr marL="0" indent="0" algn="ctr">
              <a:buNone/>
            </a:pPr>
            <a:r>
              <a:rPr lang="en-GB" sz="3600" dirty="0"/>
              <a:t> 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381700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endParaRPr lang="en-GB" sz="4200" dirty="0"/>
          </a:p>
          <a:p>
            <a:pPr marL="0" indent="0" algn="ctr">
              <a:buNone/>
            </a:pPr>
            <a:r>
              <a:rPr lang="en-GB" sz="4600" dirty="0"/>
              <a:t>Interviews – more opportunity for issues such as triggering.</a:t>
            </a:r>
          </a:p>
          <a:p>
            <a:pPr marL="0" indent="0" algn="ctr">
              <a:buNone/>
            </a:pPr>
            <a:endParaRPr lang="en-GB" sz="4600" dirty="0"/>
          </a:p>
          <a:p>
            <a:pPr marL="0" indent="0" algn="ctr">
              <a:buNone/>
            </a:pPr>
            <a:r>
              <a:rPr lang="en-GB" sz="4600" dirty="0"/>
              <a:t>Semi structured or unstructured interviews could be in danger of metamorphosing into a counselling situation</a:t>
            </a:r>
          </a:p>
          <a:p>
            <a:pPr marL="0" indent="0" algn="ctr">
              <a:buNone/>
            </a:pPr>
            <a:endParaRPr lang="en-GB" sz="4200" dirty="0"/>
          </a:p>
        </p:txBody>
      </p:sp>
    </p:spTree>
    <p:extLst>
      <p:ext uri="{BB962C8B-B14F-4D97-AF65-F5344CB8AC3E}">
        <p14:creationId xmlns:p14="http://schemas.microsoft.com/office/powerpoint/2010/main" val="2878241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5B1-A915-831B-4A4C-1CC35BEB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issues in primary 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7ECA-545A-2753-2509-A723CC3FF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Focus groups – offer the highest number of opportunities for collecting ancillary data but also carry the highest likelihood of issues arising during the data collection process</a:t>
            </a:r>
          </a:p>
        </p:txBody>
      </p:sp>
    </p:spTree>
    <p:extLst>
      <p:ext uri="{BB962C8B-B14F-4D97-AF65-F5344CB8AC3E}">
        <p14:creationId xmlns:p14="http://schemas.microsoft.com/office/powerpoint/2010/main" val="2128366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41531-966A-2316-A1D7-5733F8694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guidelines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E7AAE-5462-3C1D-6855-6E7D328E38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Research should be impartial, the purpose is to answer a question by means of gathering data from a variety of sources for the purposes of accuracy and meaningfulness   </a:t>
            </a:r>
          </a:p>
        </p:txBody>
      </p:sp>
    </p:spTree>
    <p:extLst>
      <p:ext uri="{BB962C8B-B14F-4D97-AF65-F5344CB8AC3E}">
        <p14:creationId xmlns:p14="http://schemas.microsoft.com/office/powerpoint/2010/main" val="1550753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86374-E144-81EE-3A86-31D7417B6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List of works cited</a:t>
            </a:r>
            <a:endParaRPr lang="en-US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8C221-CD8D-4A1F-BD01-C0A124C93B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 err="1"/>
              <a:t>Cacciatollo</a:t>
            </a:r>
            <a:r>
              <a:rPr lang="en-GB" dirty="0"/>
              <a:t>, M. (2015). The Praxis odd English Language Teaching and Learning. Available at: </a:t>
            </a:r>
            <a:r>
              <a:rPr lang="en-GB" dirty="0">
                <a:hlinkClick r:id="rId2"/>
              </a:rPr>
              <a:t>https://brill.com/display/book/</a:t>
            </a:r>
            <a:r>
              <a:rPr lang="en-GB" dirty="0" err="1">
                <a:hlinkClick r:id="rId2"/>
              </a:rPr>
              <a:t>edcoll</a:t>
            </a:r>
            <a:r>
              <a:rPr lang="en-GB" dirty="0">
                <a:hlinkClick r:id="rId2"/>
              </a:rPr>
              <a:t>/9789463001120/BP000005.xml</a:t>
            </a:r>
            <a:r>
              <a:rPr lang="en-GB" dirty="0"/>
              <a:t> (Accessed: 17/10/2023)</a:t>
            </a:r>
          </a:p>
          <a:p>
            <a:pPr marL="0" indent="0" algn="ctr">
              <a:buNone/>
            </a:pPr>
            <a:r>
              <a:rPr lang="en-GB" dirty="0"/>
              <a:t>Mitchel, B. (2018). Ethical Guidelines For Research In The Counselling Professions. Available at: </a:t>
            </a:r>
            <a:r>
              <a:rPr lang="en-GB" dirty="0">
                <a:hlinkClick r:id="rId3"/>
              </a:rPr>
              <a:t>https://</a:t>
            </a:r>
            <a:r>
              <a:rPr lang="en-GB" dirty="0" err="1">
                <a:hlinkClick r:id="rId3"/>
              </a:rPr>
              <a:t>www.bacp.co.uk</a:t>
            </a:r>
            <a:r>
              <a:rPr lang="en-GB" dirty="0">
                <a:hlinkClick r:id="rId3"/>
              </a:rPr>
              <a:t>/media/3908/</a:t>
            </a:r>
            <a:r>
              <a:rPr lang="en-GB" dirty="0" err="1">
                <a:hlinkClick r:id="rId3"/>
              </a:rPr>
              <a:t>bacp-ethical-guidelines</a:t>
            </a:r>
            <a:r>
              <a:rPr lang="en-GB" dirty="0">
                <a:hlinkClick r:id="rId3"/>
              </a:rPr>
              <a:t>-for-research-in-counselling-professions-feb19.pdf</a:t>
            </a:r>
            <a:r>
              <a:rPr lang="en-GB" dirty="0"/>
              <a:t> (Accessed: 18?10/2023).</a:t>
            </a:r>
          </a:p>
          <a:p>
            <a:pPr marL="0" indent="0" algn="ctr">
              <a:buNone/>
            </a:pPr>
            <a:r>
              <a:rPr lang="en-GB" dirty="0"/>
              <a:t>Ng, C.J. (2006). Common </a:t>
            </a:r>
            <a:r>
              <a:rPr lang="en-GB" dirty="0" err="1"/>
              <a:t>Ehtical</a:t>
            </a:r>
            <a:r>
              <a:rPr lang="en-GB" dirty="0"/>
              <a:t> Issues In Research And Publication. Available at: </a:t>
            </a:r>
            <a:r>
              <a:rPr lang="en-GB" dirty="0">
                <a:hlinkClick r:id="rId4"/>
              </a:rPr>
              <a:t>https://</a:t>
            </a:r>
            <a:r>
              <a:rPr lang="en-GB" dirty="0" err="1">
                <a:hlinkClick r:id="rId4"/>
              </a:rPr>
              <a:t>www.ncbi.nlm.nih.gov</a:t>
            </a:r>
            <a:r>
              <a:rPr lang="en-GB" dirty="0">
                <a:hlinkClick r:id="rId4"/>
              </a:rPr>
              <a:t>/</a:t>
            </a:r>
            <a:r>
              <a:rPr lang="en-GB" dirty="0" err="1">
                <a:hlinkClick r:id="rId4"/>
              </a:rPr>
              <a:t>pmc</a:t>
            </a:r>
            <a:r>
              <a:rPr lang="en-GB" dirty="0">
                <a:hlinkClick r:id="rId4"/>
              </a:rPr>
              <a:t>/articles/PMC4453117/</a:t>
            </a:r>
            <a:r>
              <a:rPr lang="en-GB" dirty="0"/>
              <a:t> (Accessed: 17/10/2023).</a:t>
            </a:r>
          </a:p>
          <a:p>
            <a:pPr marL="0" indent="0" algn="ctr">
              <a:buNone/>
            </a:pPr>
            <a:r>
              <a:rPr lang="en-GB" dirty="0"/>
              <a:t>University Of Wales Trinity Saint David (2022). </a:t>
            </a:r>
            <a:r>
              <a:rPr lang="en-GB" i="1" dirty="0"/>
              <a:t>Research Ethics &amp; Integrity Code Of Practice.</a:t>
            </a:r>
            <a:r>
              <a:rPr lang="en-GB" dirty="0"/>
              <a:t> Available at: </a:t>
            </a:r>
            <a:r>
              <a:rPr lang="en-GB" dirty="0">
                <a:hlinkClick r:id="rId5"/>
              </a:rPr>
              <a:t>https://</a:t>
            </a:r>
            <a:r>
              <a:rPr lang="en-GB" dirty="0" err="1">
                <a:hlinkClick r:id="rId5"/>
              </a:rPr>
              <a:t>www.uwtsd.ac.uk</a:t>
            </a:r>
            <a:r>
              <a:rPr lang="en-GB" dirty="0">
                <a:hlinkClick r:id="rId5"/>
              </a:rPr>
              <a:t>/media/</a:t>
            </a:r>
            <a:r>
              <a:rPr lang="en-GB" dirty="0" err="1">
                <a:hlinkClick r:id="rId5"/>
              </a:rPr>
              <a:t>uwtsd-website</a:t>
            </a:r>
            <a:r>
              <a:rPr lang="en-GB" dirty="0">
                <a:hlinkClick r:id="rId5"/>
              </a:rPr>
              <a:t>/content-assets/documents/research/REICoP-July-2022.pdf</a:t>
            </a:r>
            <a:r>
              <a:rPr lang="en-GB" dirty="0"/>
              <a:t> (Accessed: 17/10/2023).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For bibliography, contact: </a:t>
            </a:r>
            <a:r>
              <a:rPr lang="en-GB"/>
              <a:t>1806017@student.uwtsd.ac.uk</a:t>
            </a:r>
            <a:endParaRPr lang="en-GB" dirty="0"/>
          </a:p>
          <a:p>
            <a:pPr marL="0" indent="0" algn="ct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7244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Celestial</vt:lpstr>
      <vt:lpstr>Ethics in research  </vt:lpstr>
      <vt:lpstr>Research types </vt:lpstr>
      <vt:lpstr>Research types </vt:lpstr>
      <vt:lpstr>Ethical issues in primary research</vt:lpstr>
      <vt:lpstr>PowerPoint Presentation</vt:lpstr>
      <vt:lpstr>Ethical issues in primary research</vt:lpstr>
      <vt:lpstr>Ethical guidelines</vt:lpstr>
      <vt:lpstr>PowerPoint Presentation</vt:lpstr>
      <vt:lpstr>Ethical issues in primary research</vt:lpstr>
      <vt:lpstr>Ethical issues in primary research</vt:lpstr>
      <vt:lpstr>Ethical issues in primary research</vt:lpstr>
      <vt:lpstr>Ethical issues in primary research</vt:lpstr>
      <vt:lpstr>Safeguarding</vt:lpstr>
      <vt:lpstr>Safeguarding</vt:lpstr>
      <vt:lpstr>Ethical neutrality</vt:lpstr>
      <vt:lpstr>PowerPoint Presentation</vt:lpstr>
      <vt:lpstr>Ethical issues in primary research</vt:lpstr>
      <vt:lpstr>Ethical issues in primary research</vt:lpstr>
      <vt:lpstr>Ethical issues in primary research</vt:lpstr>
      <vt:lpstr>Ethical issues in primary research</vt:lpstr>
      <vt:lpstr>Ethical issues in primary research</vt:lpstr>
      <vt:lpstr>Ethical issues in primary research</vt:lpstr>
      <vt:lpstr>Ethical issues in primary research</vt:lpstr>
      <vt:lpstr>Ethical guidelines</vt:lpstr>
      <vt:lpstr>List of works cited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Ethics in research  </dc:title>
  <dc:creator>Jonathan Butterworth (1806017)</dc:creator>
  <cp:lastModifiedBy>Jonathan Butterworth (1806017)</cp:lastModifiedBy>
  <cp:revision>27</cp:revision>
  <dcterms:created xsi:type="dcterms:W3CDTF">2023-10-20T14:37:32Z</dcterms:created>
  <dcterms:modified xsi:type="dcterms:W3CDTF">2023-10-23T16:52:45Z</dcterms:modified>
</cp:coreProperties>
</file>