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4" r:id="rId2"/>
    <p:sldMasterId id="2147483681" r:id="rId3"/>
  </p:sldMasterIdLst>
  <p:sldIdLst>
    <p:sldId id="256" r:id="rId4"/>
    <p:sldId id="257" r:id="rId5"/>
    <p:sldId id="281" r:id="rId6"/>
    <p:sldId id="282" r:id="rId7"/>
    <p:sldId id="283" r:id="rId8"/>
    <p:sldId id="284" r:id="rId9"/>
    <p:sldId id="285" r:id="rId10"/>
    <p:sldId id="286" r:id="rId11"/>
    <p:sldId id="287" r:id="rId12"/>
    <p:sldId id="288" r:id="rId13"/>
    <p:sldId id="289" r:id="rId14"/>
    <p:sldId id="290" r:id="rId15"/>
    <p:sldId id="291" r:id="rId16"/>
    <p:sldId id="260" r:id="rId17"/>
    <p:sldId id="258" r:id="rId18"/>
    <p:sldId id="259" r:id="rId19"/>
    <p:sldId id="261" r:id="rId20"/>
    <p:sldId id="262" r:id="rId21"/>
    <p:sldId id="292" r:id="rId22"/>
    <p:sldId id="263" r:id="rId23"/>
    <p:sldId id="293" r:id="rId24"/>
    <p:sldId id="264" r:id="rId25"/>
    <p:sldId id="265" r:id="rId26"/>
    <p:sldId id="266" r:id="rId27"/>
    <p:sldId id="267" r:id="rId28"/>
    <p:sldId id="294" r:id="rId29"/>
    <p:sldId id="268" r:id="rId30"/>
    <p:sldId id="269" r:id="rId31"/>
    <p:sldId id="296" r:id="rId32"/>
    <p:sldId id="270" r:id="rId33"/>
    <p:sldId id="271" r:id="rId34"/>
    <p:sldId id="615" r:id="rId35"/>
    <p:sldId id="272" r:id="rId36"/>
    <p:sldId id="273" r:id="rId37"/>
    <p:sldId id="612" r:id="rId38"/>
    <p:sldId id="274" r:id="rId39"/>
    <p:sldId id="275" r:id="rId40"/>
    <p:sldId id="276" r:id="rId41"/>
    <p:sldId id="277" r:id="rId42"/>
    <p:sldId id="279" r:id="rId43"/>
    <p:sldId id="280" r:id="rId44"/>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110" d="100"/>
          <a:sy n="110" d="100"/>
        </p:scale>
        <p:origin x="594" y="-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69946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63235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47259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477614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86396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10/20/2026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71776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12105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08948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83647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20432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572474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576219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5BCAD085-E8A6-8845-BD4E-CB4CCA059FC4}" type="datetimeFigureOut">
              <a:rPr lang="en-US" smtClean="0"/>
              <a:t>10/20/2026</a:t>
            </a:fld>
            <a:endParaRPr lang="en-US"/>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183837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2257397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306803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406800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73306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2076893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9354221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176827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2837583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80447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10/20/2026</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818367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10/21/2026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72268665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513867564"/>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0.xml"/><Relationship Id="rId1" Type="http://schemas.openxmlformats.org/officeDocument/2006/relationships/video" Target="https://www.youtube.com/embed/S5EgFP8uTl4?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0.xml"/><Relationship Id="rId1" Type="http://schemas.openxmlformats.org/officeDocument/2006/relationships/video" Target="https://www.youtube.com/embed/ZIZK7qf5wS4?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0.xml"/><Relationship Id="rId1" Type="http://schemas.openxmlformats.org/officeDocument/2006/relationships/video" Target="https://www.youtube.com/embed/AxQOAlXdi6I?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2" Type="http://schemas.openxmlformats.org/officeDocument/2006/relationships/hyperlink" Target="https://explorersagainstextinction.co.uk/blog/when-wildlife-tourism-crosses-the-line/" TargetMode="Externa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0.xml"/><Relationship Id="rId1" Type="http://schemas.openxmlformats.org/officeDocument/2006/relationships/video" Target="https://www.youtube.com/embed/VVyNGW0cH1E?feature=oembed"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0.xml"/><Relationship Id="rId1" Type="http://schemas.openxmlformats.org/officeDocument/2006/relationships/video" Target="https://www.youtube.com/embed/jkdcHjSwqs4?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0.xml"/><Relationship Id="rId1" Type="http://schemas.openxmlformats.org/officeDocument/2006/relationships/video" Target="https://www.youtube.com/embed/G8cbWeXUg_E?feature=oembe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0.xml"/><Relationship Id="rId1" Type="http://schemas.openxmlformats.org/officeDocument/2006/relationships/video" Target="https://www.youtube.com/embed/dfk3FV6iHtA?feature=oembed"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0.xml"/></Relationships>
</file>

<file path=ppt/slides/_rels/slide32.xml.rels><?xml version="1.0" encoding="UTF-8" standalone="yes"?>
<Relationships xmlns="http://schemas.openxmlformats.org/package/2006/relationships"><Relationship Id="rId8" Type="http://schemas.openxmlformats.org/officeDocument/2006/relationships/hyperlink" Target="https://www.gstcouncil.org/singapore-hotel-sustainability-roadmap/" TargetMode="External"/><Relationship Id="rId3" Type="http://schemas.openxmlformats.org/officeDocument/2006/relationships/hyperlink" Target="https://www.gstcouncil.org/tui-delivered-43-million-greener-and-fairer-holidays-since-2015/" TargetMode="External"/><Relationship Id="rId7" Type="http://schemas.openxmlformats.org/officeDocument/2006/relationships/hyperlink" Target="https://www.gstcouncil.org/turkiye-national-sustainable-tourism-program/" TargetMode="External"/><Relationship Id="rId2" Type="http://schemas.openxmlformats.org/officeDocument/2006/relationships/hyperlink" Target="https://www.gstcouncil.org/hilton-2020-esg-report/" TargetMode="External"/><Relationship Id="rId1" Type="http://schemas.openxmlformats.org/officeDocument/2006/relationships/slideLayout" Target="../slideLayouts/slideLayout15.xml"/><Relationship Id="rId6" Type="http://schemas.openxmlformats.org/officeDocument/2006/relationships/hyperlink" Target="https://www.gstcouncil.org/booking-com-2021-sustainable-travel-report/" TargetMode="External"/><Relationship Id="rId5" Type="http://schemas.openxmlformats.org/officeDocument/2006/relationships/hyperlink" Target="https://www.gstcouncil.org/amex-gbt-joins-gstc/" TargetMode="External"/><Relationship Id="rId4" Type="http://schemas.openxmlformats.org/officeDocument/2006/relationships/hyperlink" Target="https://www.gstcouncil.org/easyjet-holidays-sustainability-strategy-gstc-criteria/" TargetMode="External"/><Relationship Id="rId9" Type="http://schemas.openxmlformats.org/officeDocument/2006/relationships/hyperlink" Target="https://photos.mandarinoriental.com/is/content/MandarinOriental/_DMO/_Corporate/PDFs/mandarin-oriental-sustainability-report-2023.pdf"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2" Type="http://schemas.openxmlformats.org/officeDocument/2006/relationships/hyperlink" Target="https://greenclaims.campaign.gov.uk/" TargetMode="Externa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82F42"/>
        </a:solidFill>
        <a:effectLst/>
      </p:bgPr>
    </p:bg>
    <p:spTree>
      <p:nvGrpSpPr>
        <p:cNvPr id="1" name=""/>
        <p:cNvGrpSpPr/>
        <p:nvPr/>
      </p:nvGrpSpPr>
      <p:grpSpPr>
        <a:xfrm>
          <a:off x="0" y="0"/>
          <a:ext cx="0" cy="0"/>
          <a:chOff x="0" y="0"/>
          <a:chExt cx="0" cy="0"/>
        </a:xfrm>
      </p:grpSpPr>
      <p:sp>
        <p:nvSpPr>
          <p:cNvPr id="2" name="Rectangle 1"/>
          <p:cNvSpPr/>
          <p:nvPr/>
        </p:nvSpPr>
        <p:spPr>
          <a:xfrm>
            <a:off x="8686800" y="0"/>
            <a:ext cx="3504895" cy="6858000"/>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9464040" y="0"/>
            <a:ext cx="2727655" cy="6858000"/>
          </a:xfrm>
          <a:prstGeom prst="rect">
            <a:avLst/>
          </a:prstGeom>
          <a:solidFill>
            <a:srgbClr val="4880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0241280" y="0"/>
            <a:ext cx="1950415" cy="6858000"/>
          </a:xfrm>
          <a:prstGeom prst="rect">
            <a:avLst/>
          </a:prstGeom>
          <a:solidFill>
            <a:srgbClr val="DDAB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0" y="914400"/>
            <a:ext cx="7498079" cy="320040"/>
          </a:xfrm>
          <a:prstGeom prst="rect">
            <a:avLst/>
          </a:prstGeom>
          <a:noFill/>
        </p:spPr>
        <p:txBody>
          <a:bodyPr wrap="square" lIns="54864" tIns="54864" rIns="54864" bIns="54864" anchor="t">
            <a:spAutoFit/>
          </a:bodyPr>
          <a:lstStyle/>
          <a:p>
            <a:pPr>
              <a:spcAft>
                <a:spcPts val="800"/>
              </a:spcAft>
              <a:defRPr sz="1600" b="1">
                <a:solidFill>
                  <a:srgbClr val="DDAB4E"/>
                </a:solidFill>
                <a:latin typeface="Aptos"/>
              </a:defRPr>
            </a:pPr>
            <a:r>
              <a:t>BMTP5023  |  LEVEL 5</a:t>
            </a:r>
          </a:p>
        </p:txBody>
      </p:sp>
      <p:sp>
        <p:nvSpPr>
          <p:cNvPr id="6" name="TextBox 5"/>
          <p:cNvSpPr txBox="1"/>
          <p:nvPr/>
        </p:nvSpPr>
        <p:spPr>
          <a:xfrm>
            <a:off x="731520" y="1645920"/>
            <a:ext cx="7406640" cy="1167499"/>
          </a:xfrm>
          <a:prstGeom prst="rect">
            <a:avLst/>
          </a:prstGeom>
          <a:noFill/>
        </p:spPr>
        <p:txBody>
          <a:bodyPr wrap="square" lIns="54864" tIns="54864" rIns="54864" bIns="54864" anchor="t">
            <a:spAutoFit/>
          </a:bodyPr>
          <a:lstStyle/>
          <a:p>
            <a:pPr>
              <a:spcAft>
                <a:spcPts val="800"/>
              </a:spcAft>
              <a:defRPr sz="3100" b="1">
                <a:solidFill>
                  <a:srgbClr val="FFFFFF"/>
                </a:solidFill>
                <a:latin typeface="Aptos"/>
              </a:defRPr>
            </a:pPr>
            <a:r>
              <a:rPr dirty="0">
                <a:solidFill>
                  <a:schemeClr val="tx1">
                    <a:lumMod val="85000"/>
                    <a:lumOff val="15000"/>
                  </a:schemeClr>
                </a:solidFill>
              </a:rPr>
              <a:t>Pillars of Sustainability</a:t>
            </a:r>
          </a:p>
          <a:p>
            <a:pPr>
              <a:spcAft>
                <a:spcPts val="800"/>
              </a:spcAft>
              <a:defRPr sz="3100" b="1">
                <a:solidFill>
                  <a:srgbClr val="FFFFFF"/>
                </a:solidFill>
                <a:latin typeface="Aptos"/>
              </a:defRPr>
            </a:pPr>
            <a:r>
              <a:rPr dirty="0">
                <a:solidFill>
                  <a:schemeClr val="tx1">
                    <a:lumMod val="85000"/>
                    <a:lumOff val="15000"/>
                  </a:schemeClr>
                </a:solidFill>
              </a:rPr>
              <a:t>&amp; Corporate Social Responsibility</a:t>
            </a:r>
          </a:p>
        </p:txBody>
      </p:sp>
      <p:sp>
        <p:nvSpPr>
          <p:cNvPr id="7" name="TextBox 6"/>
          <p:cNvSpPr txBox="1"/>
          <p:nvPr/>
        </p:nvSpPr>
        <p:spPr>
          <a:xfrm>
            <a:off x="777240" y="3337560"/>
            <a:ext cx="7040880" cy="787908"/>
          </a:xfrm>
          <a:prstGeom prst="rect">
            <a:avLst/>
          </a:prstGeom>
          <a:noFill/>
        </p:spPr>
        <p:txBody>
          <a:bodyPr wrap="square" lIns="54864" tIns="54864" rIns="54864" bIns="54864" anchor="t">
            <a:spAutoFit/>
          </a:bodyPr>
          <a:lstStyle/>
          <a:p>
            <a:pPr>
              <a:spcAft>
                <a:spcPts val="800"/>
              </a:spcAft>
              <a:defRPr sz="2200" b="0">
                <a:solidFill>
                  <a:srgbClr val="DDE7E8"/>
                </a:solidFill>
                <a:latin typeface="Aptos"/>
              </a:defRPr>
            </a:pPr>
            <a:r>
              <a:rPr dirty="0">
                <a:solidFill>
                  <a:schemeClr val="tx1">
                    <a:lumMod val="85000"/>
                    <a:lumOff val="15000"/>
                  </a:schemeClr>
                </a:solidFill>
              </a:rPr>
              <a:t>How can tourism create lasting benefits for people, places and economies?</a:t>
            </a:r>
          </a:p>
        </p:txBody>
      </p:sp>
      <p:sp>
        <p:nvSpPr>
          <p:cNvPr id="8" name="TextBox 7"/>
          <p:cNvSpPr txBox="1"/>
          <p:nvPr/>
        </p:nvSpPr>
        <p:spPr>
          <a:xfrm>
            <a:off x="777240" y="5989320"/>
            <a:ext cx="6949440" cy="320040"/>
          </a:xfrm>
          <a:prstGeom prst="rect">
            <a:avLst/>
          </a:prstGeom>
          <a:noFill/>
        </p:spPr>
        <p:txBody>
          <a:bodyPr wrap="square" lIns="54864" tIns="54864" rIns="54864" bIns="54864" anchor="t">
            <a:spAutoFit/>
          </a:bodyPr>
          <a:lstStyle/>
          <a:p>
            <a:pPr>
              <a:spcAft>
                <a:spcPts val="800"/>
              </a:spcAft>
              <a:defRPr sz="1500" b="0">
                <a:solidFill>
                  <a:srgbClr val="FFFFFF"/>
                </a:solidFill>
                <a:latin typeface="Aptos"/>
              </a:defRPr>
            </a:pPr>
            <a:r>
              <a:t>Sustainable Global Tourism</a:t>
            </a:r>
          </a:p>
        </p:txBody>
      </p:sp>
      <p:sp>
        <p:nvSpPr>
          <p:cNvPr id="9" name="TextBox 8"/>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Learning outcomes</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TODAY'S FOCUS</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2</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TextBox 6"/>
          <p:cNvSpPr txBox="1"/>
          <p:nvPr/>
        </p:nvSpPr>
        <p:spPr>
          <a:xfrm>
            <a:off x="822960" y="1417320"/>
            <a:ext cx="10515600" cy="4389120"/>
          </a:xfrm>
          <a:prstGeom prst="rect">
            <a:avLst/>
          </a:prstGeom>
          <a:noFill/>
        </p:spPr>
        <p:txBody>
          <a:bodyPr wrap="square" lIns="109728" tIns="73152" rIns="73152" bIns="36576">
            <a:spAutoFit/>
          </a:bodyPr>
          <a:lstStyle/>
          <a:p>
            <a:pPr>
              <a:spcAft>
                <a:spcPts val="1200"/>
              </a:spcAft>
              <a:defRPr sz="2200">
                <a:solidFill>
                  <a:srgbClr val="303B41"/>
                </a:solidFill>
                <a:latin typeface="Aptos"/>
              </a:defRPr>
            </a:pPr>
            <a:r>
              <a:t>Explain the environmental, social and economic pillars of sustainability.</a:t>
            </a:r>
          </a:p>
          <a:p>
            <a:pPr>
              <a:spcAft>
                <a:spcPts val="1200"/>
              </a:spcAft>
              <a:defRPr sz="2200">
                <a:solidFill>
                  <a:srgbClr val="303B41"/>
                </a:solidFill>
                <a:latin typeface="Aptos"/>
              </a:defRPr>
            </a:pPr>
            <a:r>
              <a:t>Recognise cultural sustainability as an important additional dimension in tourism.</a:t>
            </a:r>
          </a:p>
          <a:p>
            <a:pPr>
              <a:spcAft>
                <a:spcPts val="1200"/>
              </a:spcAft>
              <a:defRPr sz="2200">
                <a:solidFill>
                  <a:srgbClr val="303B41"/>
                </a:solidFill>
                <a:latin typeface="Aptos"/>
              </a:defRPr>
            </a:pPr>
            <a:r>
              <a:t>Explain how Corporate Social Responsibility (CSR) can support responsible tourism.</a:t>
            </a:r>
          </a:p>
          <a:p>
            <a:pPr>
              <a:spcAft>
                <a:spcPts val="1200"/>
              </a:spcAft>
              <a:defRPr sz="2200">
                <a:solidFill>
                  <a:srgbClr val="303B41"/>
                </a:solidFill>
                <a:latin typeface="Aptos"/>
              </a:defRPr>
            </a:pPr>
            <a:r>
              <a:t>Identify organisations and associations that help tourism businesses improve sustainability.</a:t>
            </a:r>
          </a:p>
          <a:p>
            <a:pPr>
              <a:spcAft>
                <a:spcPts val="1200"/>
              </a:spcAft>
              <a:defRPr sz="2200">
                <a:solidFill>
                  <a:srgbClr val="303B41"/>
                </a:solidFill>
                <a:latin typeface="Aptos"/>
              </a:defRPr>
            </a:pPr>
            <a:r>
              <a:t>Evaluate real examples using evidence, rather than relying on marketing claims.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Indigenous Guardians of the Desert">
            <a:hlinkClick r:id="" action="ppaction://media"/>
            <a:extLst>
              <a:ext uri="{FF2B5EF4-FFF2-40B4-BE49-F238E27FC236}">
                <a16:creationId xmlns:a16="http://schemas.microsoft.com/office/drawing/2014/main" id="{073282F4-E6BA-CAF6-FA2F-A28D33BCDF93}"/>
              </a:ext>
            </a:extLst>
          </p:cNvPr>
          <p:cNvPicPr>
            <a:picLocks noRot="1" noChangeAspect="1"/>
          </p:cNvPicPr>
          <p:nvPr>
            <a:videoFile r:link="rId1"/>
          </p:nvPr>
        </p:nvPicPr>
        <p:blipFill>
          <a:blip r:embed="rId3"/>
          <a:stretch>
            <a:fillRect/>
          </a:stretch>
        </p:blipFill>
        <p:spPr>
          <a:xfrm>
            <a:off x="4157663" y="0"/>
            <a:ext cx="3875087" cy="6858000"/>
          </a:xfrm>
          <a:prstGeom prst="rect">
            <a:avLst/>
          </a:prstGeom>
        </p:spPr>
      </p:pic>
    </p:spTree>
    <p:extLst>
      <p:ext uri="{BB962C8B-B14F-4D97-AF65-F5344CB8AC3E}">
        <p14:creationId xmlns:p14="http://schemas.microsoft.com/office/powerpoint/2010/main" val="1688923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566928" y="658368"/>
            <a:ext cx="11064240" cy="594360"/>
          </a:xfrm>
          <a:prstGeom prst="rect">
            <a:avLst/>
          </a:prstGeom>
          <a:noFill/>
        </p:spPr>
        <p:txBody>
          <a:bodyPr wrap="square" lIns="54864" tIns="54864" rIns="54864" bIns="54864" anchor="t">
            <a:spAutoFit/>
          </a:bodyPr>
          <a:lstStyle/>
          <a:p>
            <a:pPr algn="l">
              <a:spcAft>
                <a:spcPts val="700"/>
              </a:spcAft>
              <a:defRPr sz="2800" b="1" i="0">
                <a:solidFill>
                  <a:srgbClr val="182F3D"/>
                </a:solidFill>
                <a:latin typeface="Aptos"/>
              </a:defRPr>
            </a:pPr>
            <a:r>
              <a:t>Tourism in developed economies</a:t>
            </a:r>
          </a:p>
        </p:txBody>
      </p:sp>
      <p:sp>
        <p:nvSpPr>
          <p:cNvPr id="5" name="Rectangle 4"/>
          <p:cNvSpPr/>
          <p:nvPr/>
        </p:nvSpPr>
        <p:spPr>
          <a:xfrm>
            <a:off x="566928" y="1353312"/>
            <a:ext cx="1051560" cy="50292"/>
          </a:xfrm>
          <a:prstGeom prst="rect">
            <a:avLst/>
          </a:prstGeom>
          <a:solidFill>
            <a:srgbClr val="DCA9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1201400" y="6473952"/>
            <a:ext cx="411480" cy="201168"/>
          </a:xfrm>
          <a:prstGeom prst="rect">
            <a:avLst/>
          </a:prstGeom>
          <a:noFill/>
        </p:spPr>
        <p:txBody>
          <a:bodyPr wrap="square" lIns="54864" tIns="54864" rIns="54864" bIns="54864" anchor="t">
            <a:spAutoFit/>
          </a:bodyPr>
          <a:lstStyle/>
          <a:p>
            <a:pPr algn="r">
              <a:spcAft>
                <a:spcPts val="700"/>
              </a:spcAft>
              <a:defRPr sz="1000" b="1" i="0">
                <a:solidFill>
                  <a:srgbClr val="647075"/>
                </a:solidFill>
                <a:latin typeface="Aptos"/>
              </a:defRPr>
            </a:pPr>
            <a:r>
              <a:t>08</a:t>
            </a:r>
          </a:p>
        </p:txBody>
      </p:sp>
      <p:sp>
        <p:nvSpPr>
          <p:cNvPr id="7" name="Rounded Rectangle 6"/>
          <p:cNvSpPr/>
          <p:nvPr/>
        </p:nvSpPr>
        <p:spPr>
          <a:xfrm>
            <a:off x="731520" y="1645920"/>
            <a:ext cx="5212080" cy="4251960"/>
          </a:xfrm>
          <a:prstGeom prst="roundRect">
            <a:avLst/>
          </a:prstGeom>
          <a:solidFill>
            <a:srgbClr val="E1ED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05840" y="1920240"/>
            <a:ext cx="1828800" cy="274320"/>
          </a:xfrm>
          <a:prstGeom prst="rect">
            <a:avLst/>
          </a:prstGeom>
          <a:noFill/>
        </p:spPr>
        <p:txBody>
          <a:bodyPr wrap="square" lIns="54864" tIns="54864" rIns="54864" bIns="54864" anchor="t">
            <a:spAutoFit/>
          </a:bodyPr>
          <a:lstStyle/>
          <a:p>
            <a:pPr algn="l">
              <a:spcAft>
                <a:spcPts val="700"/>
              </a:spcAft>
              <a:defRPr sz="1200" b="1" i="0">
                <a:solidFill>
                  <a:srgbClr val="1F7E79"/>
                </a:solidFill>
                <a:latin typeface="Aptos"/>
              </a:defRPr>
            </a:pPr>
            <a:r>
              <a:t>EXAMPLES</a:t>
            </a:r>
          </a:p>
        </p:txBody>
      </p:sp>
      <p:sp>
        <p:nvSpPr>
          <p:cNvPr id="9" name="TextBox 8"/>
          <p:cNvSpPr txBox="1"/>
          <p:nvPr/>
        </p:nvSpPr>
        <p:spPr>
          <a:xfrm>
            <a:off x="1005840" y="2267712"/>
            <a:ext cx="4389120" cy="365760"/>
          </a:xfrm>
          <a:prstGeom prst="rect">
            <a:avLst/>
          </a:prstGeom>
          <a:noFill/>
        </p:spPr>
        <p:txBody>
          <a:bodyPr wrap="square" lIns="54864" tIns="54864" rIns="54864" bIns="54864" anchor="t">
            <a:spAutoFit/>
          </a:bodyPr>
          <a:lstStyle/>
          <a:p>
            <a:pPr algn="l">
              <a:spcAft>
                <a:spcPts val="700"/>
              </a:spcAft>
              <a:defRPr sz="1900" b="1" i="0">
                <a:solidFill>
                  <a:srgbClr val="182F3D"/>
                </a:solidFill>
                <a:latin typeface="Aptos"/>
              </a:defRPr>
            </a:pPr>
            <a:r>
              <a:rPr dirty="0"/>
              <a:t>France • Germany • Japan</a:t>
            </a:r>
          </a:p>
        </p:txBody>
      </p:sp>
      <p:sp>
        <p:nvSpPr>
          <p:cNvPr id="10" name="TextBox 9"/>
          <p:cNvSpPr txBox="1"/>
          <p:nvPr/>
        </p:nvSpPr>
        <p:spPr>
          <a:xfrm>
            <a:off x="1005840" y="2834640"/>
            <a:ext cx="4297680" cy="320040"/>
          </a:xfrm>
          <a:prstGeom prst="rect">
            <a:avLst/>
          </a:prstGeom>
          <a:noFill/>
        </p:spPr>
        <p:txBody>
          <a:bodyPr wrap="square" lIns="54864" tIns="54864" rIns="54864" bIns="54864" anchor="t">
            <a:spAutoFit/>
          </a:bodyPr>
          <a:lstStyle/>
          <a:p>
            <a:pPr algn="l">
              <a:spcAft>
                <a:spcPts val="700"/>
              </a:spcAft>
              <a:defRPr sz="1600" b="1" i="0">
                <a:solidFill>
                  <a:srgbClr val="182F3D"/>
                </a:solidFill>
                <a:latin typeface="Aptos"/>
              </a:defRPr>
            </a:pPr>
            <a:r>
              <a:t>Common characteristics</a:t>
            </a:r>
          </a:p>
        </p:txBody>
      </p:sp>
      <p:sp>
        <p:nvSpPr>
          <p:cNvPr id="11" name="Oval 10"/>
          <p:cNvSpPr/>
          <p:nvPr/>
        </p:nvSpPr>
        <p:spPr>
          <a:xfrm>
            <a:off x="1005840" y="3364991"/>
            <a:ext cx="109728" cy="109728"/>
          </a:xfrm>
          <a:prstGeom prst="ellipse">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261872" y="3246120"/>
            <a:ext cx="4224528" cy="357021"/>
          </a:xfrm>
          <a:prstGeom prst="rect">
            <a:avLst/>
          </a:prstGeom>
          <a:noFill/>
        </p:spPr>
        <p:txBody>
          <a:bodyPr wrap="square" lIns="54864" tIns="54864" rIns="54864" bIns="54864" anchor="t">
            <a:spAutoFit/>
          </a:bodyPr>
          <a:lstStyle/>
          <a:p>
            <a:pPr algn="l">
              <a:spcAft>
                <a:spcPts val="700"/>
              </a:spcAft>
              <a:defRPr sz="1400" b="0" i="0">
                <a:solidFill>
                  <a:srgbClr val="2A3439"/>
                </a:solidFill>
                <a:latin typeface="Aptos"/>
              </a:defRPr>
            </a:pPr>
            <a:r>
              <a:rPr sz="1600" dirty="0"/>
              <a:t>Established transport and visitor infrastructure</a:t>
            </a:r>
          </a:p>
        </p:txBody>
      </p:sp>
      <p:sp>
        <p:nvSpPr>
          <p:cNvPr id="13" name="Oval 12"/>
          <p:cNvSpPr/>
          <p:nvPr/>
        </p:nvSpPr>
        <p:spPr>
          <a:xfrm>
            <a:off x="1005840" y="3879341"/>
            <a:ext cx="109728" cy="109728"/>
          </a:xfrm>
          <a:prstGeom prst="ellipse">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1261872" y="3760470"/>
            <a:ext cx="4224528" cy="357021"/>
          </a:xfrm>
          <a:prstGeom prst="rect">
            <a:avLst/>
          </a:prstGeom>
          <a:noFill/>
        </p:spPr>
        <p:txBody>
          <a:bodyPr wrap="square" lIns="54864" tIns="54864" rIns="54864" bIns="54864" anchor="t">
            <a:spAutoFit/>
          </a:bodyPr>
          <a:lstStyle/>
          <a:p>
            <a:pPr algn="l">
              <a:spcAft>
                <a:spcPts val="700"/>
              </a:spcAft>
              <a:defRPr sz="1400" b="0" i="0">
                <a:solidFill>
                  <a:srgbClr val="2A3439"/>
                </a:solidFill>
                <a:latin typeface="Aptos"/>
              </a:defRPr>
            </a:pPr>
            <a:r>
              <a:rPr sz="1600" dirty="0"/>
              <a:t>Diverse accommodation and tourism services</a:t>
            </a:r>
          </a:p>
        </p:txBody>
      </p:sp>
      <p:sp>
        <p:nvSpPr>
          <p:cNvPr id="15" name="Oval 14"/>
          <p:cNvSpPr/>
          <p:nvPr/>
        </p:nvSpPr>
        <p:spPr>
          <a:xfrm>
            <a:off x="1005840" y="4393692"/>
            <a:ext cx="109728" cy="109728"/>
          </a:xfrm>
          <a:prstGeom prst="ellipse">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261872" y="4274820"/>
            <a:ext cx="4224528" cy="357021"/>
          </a:xfrm>
          <a:prstGeom prst="rect">
            <a:avLst/>
          </a:prstGeom>
          <a:noFill/>
        </p:spPr>
        <p:txBody>
          <a:bodyPr wrap="square" lIns="54864" tIns="54864" rIns="54864" bIns="54864" anchor="t">
            <a:spAutoFit/>
          </a:bodyPr>
          <a:lstStyle/>
          <a:p>
            <a:pPr algn="l">
              <a:spcAft>
                <a:spcPts val="700"/>
              </a:spcAft>
              <a:defRPr sz="1400" b="0" i="0">
                <a:solidFill>
                  <a:srgbClr val="2A3439"/>
                </a:solidFill>
                <a:latin typeface="Aptos"/>
              </a:defRPr>
            </a:pPr>
            <a:r>
              <a:rPr sz="1600" dirty="0"/>
              <a:t>Mature attractions and domestic markets</a:t>
            </a:r>
          </a:p>
        </p:txBody>
      </p:sp>
      <p:sp>
        <p:nvSpPr>
          <p:cNvPr id="17" name="Oval 16"/>
          <p:cNvSpPr/>
          <p:nvPr/>
        </p:nvSpPr>
        <p:spPr>
          <a:xfrm>
            <a:off x="1005840" y="4908042"/>
            <a:ext cx="109728" cy="109728"/>
          </a:xfrm>
          <a:prstGeom prst="ellipse">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1261872" y="4789170"/>
            <a:ext cx="4224528" cy="603242"/>
          </a:xfrm>
          <a:prstGeom prst="rect">
            <a:avLst/>
          </a:prstGeom>
          <a:noFill/>
        </p:spPr>
        <p:txBody>
          <a:bodyPr wrap="square" lIns="54864" tIns="54864" rIns="54864" bIns="54864" anchor="t">
            <a:spAutoFit/>
          </a:bodyPr>
          <a:lstStyle/>
          <a:p>
            <a:pPr algn="l">
              <a:spcAft>
                <a:spcPts val="700"/>
              </a:spcAft>
              <a:defRPr sz="1400" b="0" i="0">
                <a:solidFill>
                  <a:srgbClr val="2A3439"/>
                </a:solidFill>
                <a:latin typeface="Aptos"/>
              </a:defRPr>
            </a:pPr>
            <a:r>
              <a:rPr sz="1600" dirty="0"/>
              <a:t>Potential capacity to invest in greener technology</a:t>
            </a:r>
          </a:p>
        </p:txBody>
      </p:sp>
      <p:sp>
        <p:nvSpPr>
          <p:cNvPr id="19" name="Rounded Rectangle 18"/>
          <p:cNvSpPr/>
          <p:nvPr/>
        </p:nvSpPr>
        <p:spPr>
          <a:xfrm>
            <a:off x="6217920" y="1645920"/>
            <a:ext cx="5212080" cy="42519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492240" y="1920240"/>
            <a:ext cx="4389120" cy="274320"/>
          </a:xfrm>
          <a:prstGeom prst="rect">
            <a:avLst/>
          </a:prstGeom>
          <a:noFill/>
        </p:spPr>
        <p:txBody>
          <a:bodyPr wrap="square" lIns="54864" tIns="54864" rIns="54864" bIns="54864" anchor="t">
            <a:spAutoFit/>
          </a:bodyPr>
          <a:lstStyle/>
          <a:p>
            <a:pPr algn="l">
              <a:spcAft>
                <a:spcPts val="700"/>
              </a:spcAft>
              <a:defRPr sz="1200" b="1" i="0">
                <a:solidFill>
                  <a:srgbClr val="DC6F5B"/>
                </a:solidFill>
                <a:latin typeface="Aptos"/>
              </a:defRPr>
            </a:pPr>
            <a:r>
              <a:t>SUSTAINABILITY PRESSURES</a:t>
            </a:r>
          </a:p>
        </p:txBody>
      </p:sp>
      <p:sp>
        <p:nvSpPr>
          <p:cNvPr id="21" name="Oval 20"/>
          <p:cNvSpPr/>
          <p:nvPr/>
        </p:nvSpPr>
        <p:spPr>
          <a:xfrm>
            <a:off x="6492240" y="2542032"/>
            <a:ext cx="109728" cy="109728"/>
          </a:xfrm>
          <a:prstGeom prst="ellipse">
            <a:avLst/>
          </a:prstGeom>
          <a:solidFill>
            <a:srgbClr val="DC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6748272" y="2423160"/>
            <a:ext cx="4178807" cy="357021"/>
          </a:xfrm>
          <a:prstGeom prst="rect">
            <a:avLst/>
          </a:prstGeom>
          <a:noFill/>
        </p:spPr>
        <p:txBody>
          <a:bodyPr wrap="square" lIns="54864" tIns="54864" rIns="54864" bIns="54864" anchor="t">
            <a:spAutoFit/>
          </a:bodyPr>
          <a:lstStyle/>
          <a:p>
            <a:pPr algn="l">
              <a:spcAft>
                <a:spcPts val="700"/>
              </a:spcAft>
              <a:defRPr sz="1600" b="0" i="0">
                <a:solidFill>
                  <a:srgbClr val="2A3439"/>
                </a:solidFill>
                <a:latin typeface="Aptos"/>
              </a:defRPr>
            </a:pPr>
            <a:r>
              <a:rPr dirty="0"/>
              <a:t>Overtourism and congestion</a:t>
            </a:r>
          </a:p>
        </p:txBody>
      </p:sp>
      <p:sp>
        <p:nvSpPr>
          <p:cNvPr id="23" name="Oval 22"/>
          <p:cNvSpPr/>
          <p:nvPr/>
        </p:nvSpPr>
        <p:spPr>
          <a:xfrm>
            <a:off x="6492240" y="3124961"/>
            <a:ext cx="109728" cy="109728"/>
          </a:xfrm>
          <a:prstGeom prst="ellipse">
            <a:avLst/>
          </a:prstGeom>
          <a:solidFill>
            <a:srgbClr val="DC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6748272" y="3006089"/>
            <a:ext cx="4178807" cy="357021"/>
          </a:xfrm>
          <a:prstGeom prst="rect">
            <a:avLst/>
          </a:prstGeom>
          <a:noFill/>
        </p:spPr>
        <p:txBody>
          <a:bodyPr wrap="square" lIns="54864" tIns="54864" rIns="54864" bIns="54864" anchor="t">
            <a:spAutoFit/>
          </a:bodyPr>
          <a:lstStyle/>
          <a:p>
            <a:pPr algn="l">
              <a:spcAft>
                <a:spcPts val="700"/>
              </a:spcAft>
              <a:defRPr sz="1600" b="0" i="0">
                <a:solidFill>
                  <a:srgbClr val="2A3439"/>
                </a:solidFill>
                <a:latin typeface="Aptos"/>
              </a:defRPr>
            </a:pPr>
            <a:r>
              <a:rPr dirty="0"/>
              <a:t>Transport-related emissions</a:t>
            </a:r>
          </a:p>
        </p:txBody>
      </p:sp>
      <p:sp>
        <p:nvSpPr>
          <p:cNvPr id="25" name="Oval 24"/>
          <p:cNvSpPr/>
          <p:nvPr/>
        </p:nvSpPr>
        <p:spPr>
          <a:xfrm>
            <a:off x="6492240" y="3707891"/>
            <a:ext cx="109728" cy="109728"/>
          </a:xfrm>
          <a:prstGeom prst="ellipse">
            <a:avLst/>
          </a:prstGeom>
          <a:solidFill>
            <a:srgbClr val="DC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6748272" y="3589020"/>
            <a:ext cx="4178807" cy="564642"/>
          </a:xfrm>
          <a:prstGeom prst="rect">
            <a:avLst/>
          </a:prstGeom>
          <a:noFill/>
        </p:spPr>
        <p:txBody>
          <a:bodyPr wrap="square" lIns="54864" tIns="54864" rIns="54864" bIns="54864" anchor="t">
            <a:spAutoFit/>
          </a:bodyPr>
          <a:lstStyle/>
          <a:p>
            <a:pPr algn="l">
              <a:spcAft>
                <a:spcPts val="700"/>
              </a:spcAft>
              <a:defRPr sz="1600" b="0" i="0">
                <a:solidFill>
                  <a:srgbClr val="2A3439"/>
                </a:solidFill>
                <a:latin typeface="Aptos"/>
              </a:defRPr>
            </a:pPr>
            <a:r>
              <a:rPr dirty="0"/>
              <a:t>Housing pressures and rising local costs</a:t>
            </a:r>
          </a:p>
        </p:txBody>
      </p:sp>
      <p:sp>
        <p:nvSpPr>
          <p:cNvPr id="27" name="Oval 26"/>
          <p:cNvSpPr/>
          <p:nvPr/>
        </p:nvSpPr>
        <p:spPr>
          <a:xfrm>
            <a:off x="6492240" y="4290822"/>
            <a:ext cx="109728" cy="109728"/>
          </a:xfrm>
          <a:prstGeom prst="ellipse">
            <a:avLst/>
          </a:prstGeom>
          <a:solidFill>
            <a:srgbClr val="DC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6748272" y="4171950"/>
            <a:ext cx="4178807" cy="564642"/>
          </a:xfrm>
          <a:prstGeom prst="rect">
            <a:avLst/>
          </a:prstGeom>
          <a:noFill/>
        </p:spPr>
        <p:txBody>
          <a:bodyPr wrap="square" lIns="54864" tIns="54864" rIns="54864" bIns="54864" anchor="t">
            <a:spAutoFit/>
          </a:bodyPr>
          <a:lstStyle/>
          <a:p>
            <a:pPr algn="l">
              <a:spcAft>
                <a:spcPts val="700"/>
              </a:spcAft>
              <a:defRPr sz="1600" b="0" i="0">
                <a:solidFill>
                  <a:srgbClr val="2A3439"/>
                </a:solidFill>
                <a:latin typeface="Aptos"/>
              </a:defRPr>
            </a:pPr>
            <a:r>
              <a:rPr dirty="0"/>
              <a:t>High energy and resource consumption</a:t>
            </a:r>
          </a:p>
        </p:txBody>
      </p:sp>
      <p:sp>
        <p:nvSpPr>
          <p:cNvPr id="29" name="TextBox 28"/>
          <p:cNvSpPr txBox="1"/>
          <p:nvPr/>
        </p:nvSpPr>
        <p:spPr>
          <a:xfrm>
            <a:off x="6492240" y="5074920"/>
            <a:ext cx="4480560" cy="594360"/>
          </a:xfrm>
          <a:prstGeom prst="rect">
            <a:avLst/>
          </a:prstGeom>
          <a:noFill/>
        </p:spPr>
        <p:txBody>
          <a:bodyPr wrap="square" lIns="54864" tIns="54864" rIns="54864" bIns="54864" anchor="t">
            <a:spAutoFit/>
          </a:bodyPr>
          <a:lstStyle/>
          <a:p>
            <a:pPr algn="l">
              <a:spcAft>
                <a:spcPts val="700"/>
              </a:spcAft>
              <a:defRPr sz="1400" b="1" i="0">
                <a:solidFill>
                  <a:srgbClr val="1F7E79"/>
                </a:solidFill>
                <a:latin typeface="Aptos"/>
              </a:defRPr>
            </a:pPr>
            <a:r>
              <a:rPr dirty="0"/>
              <a:t>Possible responses: visitor management, public transport, seasonal dispersal, resource efficiency and resident consultation.</a:t>
            </a:r>
          </a:p>
        </p:txBody>
      </p:sp>
      <p:sp>
        <p:nvSpPr>
          <p:cNvPr id="30" name="TextBox 29"/>
          <p:cNvSpPr txBox="1"/>
          <p:nvPr/>
        </p:nvSpPr>
        <p:spPr>
          <a:xfrm>
            <a:off x="566928" y="6473952"/>
            <a:ext cx="7315200" cy="182880"/>
          </a:xfrm>
          <a:prstGeom prst="rect">
            <a:avLst/>
          </a:prstGeom>
          <a:noFill/>
        </p:spPr>
        <p:txBody>
          <a:bodyPr wrap="square" lIns="54864" tIns="54864" rIns="54864" bIns="54864" anchor="t">
            <a:spAutoFit/>
          </a:bodyPr>
          <a:lstStyle/>
          <a:p>
            <a:pPr algn="l">
              <a:spcAft>
                <a:spcPts val="700"/>
              </a:spcAft>
              <a:defRPr sz="900" b="1" i="0">
                <a:solidFill>
                  <a:srgbClr val="647075"/>
                </a:solidFill>
                <a:latin typeface="Aptos"/>
              </a:defRPr>
            </a:pPr>
            <a:r>
              <a:t>LEVEL 5 • SUSTAINABLE GLOBAL TOURISM</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Japan's Tourism Boom: A Hidden Crisis">
            <a:hlinkClick r:id="" action="ppaction://media"/>
            <a:extLst>
              <a:ext uri="{FF2B5EF4-FFF2-40B4-BE49-F238E27FC236}">
                <a16:creationId xmlns:a16="http://schemas.microsoft.com/office/drawing/2014/main" id="{49F77225-8051-9E89-FD32-692A5F5FFF28}"/>
              </a:ext>
            </a:extLst>
          </p:cNvPr>
          <p:cNvPicPr>
            <a:picLocks noRot="1" noChangeAspect="1"/>
          </p:cNvPicPr>
          <p:nvPr>
            <a:videoFile r:link="rId1"/>
          </p:nvPr>
        </p:nvPicPr>
        <p:blipFill>
          <a:blip r:embed="rId3"/>
          <a:stretch>
            <a:fillRect/>
          </a:stretch>
        </p:blipFill>
        <p:spPr>
          <a:xfrm>
            <a:off x="1797628" y="990601"/>
            <a:ext cx="8536131" cy="4822914"/>
          </a:xfrm>
          <a:prstGeom prst="rect">
            <a:avLst/>
          </a:prstGeom>
        </p:spPr>
      </p:pic>
      <p:sp>
        <p:nvSpPr>
          <p:cNvPr id="4" name="TextBox 3">
            <a:extLst>
              <a:ext uri="{FF2B5EF4-FFF2-40B4-BE49-F238E27FC236}">
                <a16:creationId xmlns:a16="http://schemas.microsoft.com/office/drawing/2014/main" id="{3D2DFB2F-28CF-22AB-DD01-E1DDC598149A}"/>
              </a:ext>
            </a:extLst>
          </p:cNvPr>
          <p:cNvSpPr txBox="1"/>
          <p:nvPr/>
        </p:nvSpPr>
        <p:spPr>
          <a:xfrm>
            <a:off x="767629" y="190046"/>
            <a:ext cx="6096866" cy="523220"/>
          </a:xfrm>
          <a:prstGeom prst="rect">
            <a:avLst/>
          </a:prstGeom>
          <a:noFill/>
        </p:spPr>
        <p:txBody>
          <a:bodyPr wrap="square">
            <a:spAutoFit/>
          </a:bodyPr>
          <a:lstStyle/>
          <a:p>
            <a:r>
              <a:rPr lang="en-GB" sz="2800" b="1" dirty="0"/>
              <a:t>Japan's Tourism Boom: A Hidden Crisis</a:t>
            </a:r>
          </a:p>
        </p:txBody>
      </p:sp>
    </p:spTree>
    <p:extLst>
      <p:ext uri="{BB962C8B-B14F-4D97-AF65-F5344CB8AC3E}">
        <p14:creationId xmlns:p14="http://schemas.microsoft.com/office/powerpoint/2010/main" val="1712775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347472"/>
            <a:ext cx="10789920" cy="256032"/>
          </a:xfrm>
          <a:prstGeom prst="rect">
            <a:avLst/>
          </a:prstGeom>
          <a:noFill/>
        </p:spPr>
        <p:txBody>
          <a:bodyPr wrap="square" lIns="54864" tIns="54864" rIns="54864" bIns="54864" anchor="t">
            <a:spAutoFit/>
          </a:bodyPr>
          <a:lstStyle/>
          <a:p>
            <a:pPr algn="l">
              <a:spcAft>
                <a:spcPts val="700"/>
              </a:spcAft>
              <a:defRPr sz="1000" b="1" i="0">
                <a:solidFill>
                  <a:srgbClr val="1F7E79"/>
                </a:solidFill>
                <a:latin typeface="Aptos"/>
              </a:defRPr>
            </a:pPr>
            <a:r>
              <a:rPr dirty="0"/>
              <a:t>OPPORTUNITIES AND CONSTRAINTS</a:t>
            </a:r>
          </a:p>
        </p:txBody>
      </p:sp>
      <p:sp>
        <p:nvSpPr>
          <p:cNvPr id="4" name="TextBox 3"/>
          <p:cNvSpPr txBox="1"/>
          <p:nvPr/>
        </p:nvSpPr>
        <p:spPr>
          <a:xfrm>
            <a:off x="566928" y="658368"/>
            <a:ext cx="11064240" cy="594360"/>
          </a:xfrm>
          <a:prstGeom prst="rect">
            <a:avLst/>
          </a:prstGeom>
          <a:noFill/>
        </p:spPr>
        <p:txBody>
          <a:bodyPr wrap="square" lIns="54864" tIns="54864" rIns="54864" bIns="54864" anchor="t">
            <a:spAutoFit/>
          </a:bodyPr>
          <a:lstStyle/>
          <a:p>
            <a:pPr algn="l">
              <a:spcAft>
                <a:spcPts val="700"/>
              </a:spcAft>
              <a:defRPr sz="2800" b="1" i="0">
                <a:solidFill>
                  <a:srgbClr val="182F3D"/>
                </a:solidFill>
                <a:latin typeface="Aptos"/>
              </a:defRPr>
            </a:pPr>
            <a:r>
              <a:rPr dirty="0"/>
              <a:t>Tourism in developing economies</a:t>
            </a:r>
          </a:p>
        </p:txBody>
      </p:sp>
      <p:sp>
        <p:nvSpPr>
          <p:cNvPr id="5" name="Rectangle 4"/>
          <p:cNvSpPr/>
          <p:nvPr/>
        </p:nvSpPr>
        <p:spPr>
          <a:xfrm>
            <a:off x="566928" y="1353312"/>
            <a:ext cx="1051560" cy="50292"/>
          </a:xfrm>
          <a:prstGeom prst="rect">
            <a:avLst/>
          </a:prstGeom>
          <a:solidFill>
            <a:srgbClr val="DCA9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1201400" y="6473952"/>
            <a:ext cx="411480" cy="201168"/>
          </a:xfrm>
          <a:prstGeom prst="rect">
            <a:avLst/>
          </a:prstGeom>
          <a:noFill/>
        </p:spPr>
        <p:txBody>
          <a:bodyPr wrap="square" lIns="54864" tIns="54864" rIns="54864" bIns="54864" anchor="t">
            <a:spAutoFit/>
          </a:bodyPr>
          <a:lstStyle/>
          <a:p>
            <a:pPr algn="r">
              <a:spcAft>
                <a:spcPts val="700"/>
              </a:spcAft>
              <a:defRPr sz="1000" b="1" i="0">
                <a:solidFill>
                  <a:srgbClr val="647075"/>
                </a:solidFill>
                <a:latin typeface="Aptos"/>
              </a:defRPr>
            </a:pPr>
            <a:r>
              <a:t>09</a:t>
            </a:r>
          </a:p>
        </p:txBody>
      </p:sp>
      <p:sp>
        <p:nvSpPr>
          <p:cNvPr id="7" name="Rounded Rectangle 6"/>
          <p:cNvSpPr/>
          <p:nvPr/>
        </p:nvSpPr>
        <p:spPr>
          <a:xfrm>
            <a:off x="731520" y="1645920"/>
            <a:ext cx="5212080" cy="4251960"/>
          </a:xfrm>
          <a:prstGeom prst="roundRect">
            <a:avLst/>
          </a:prstGeom>
          <a:solidFill>
            <a:srgbClr val="DAEFE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05840" y="1920240"/>
            <a:ext cx="1828800" cy="274320"/>
          </a:xfrm>
          <a:prstGeom prst="rect">
            <a:avLst/>
          </a:prstGeom>
          <a:noFill/>
        </p:spPr>
        <p:txBody>
          <a:bodyPr wrap="square" lIns="54864" tIns="54864" rIns="54864" bIns="54864" anchor="t">
            <a:spAutoFit/>
          </a:bodyPr>
          <a:lstStyle/>
          <a:p>
            <a:pPr algn="l">
              <a:spcAft>
                <a:spcPts val="700"/>
              </a:spcAft>
              <a:defRPr sz="1200" b="1" i="0">
                <a:solidFill>
                  <a:srgbClr val="1F7E79"/>
                </a:solidFill>
                <a:latin typeface="Aptos"/>
              </a:defRPr>
            </a:pPr>
            <a:r>
              <a:t>EXAMPLES</a:t>
            </a:r>
          </a:p>
        </p:txBody>
      </p:sp>
      <p:sp>
        <p:nvSpPr>
          <p:cNvPr id="9" name="TextBox 8"/>
          <p:cNvSpPr txBox="1"/>
          <p:nvPr/>
        </p:nvSpPr>
        <p:spPr>
          <a:xfrm>
            <a:off x="1005840" y="2267712"/>
            <a:ext cx="4480560" cy="365760"/>
          </a:xfrm>
          <a:prstGeom prst="rect">
            <a:avLst/>
          </a:prstGeom>
          <a:noFill/>
        </p:spPr>
        <p:txBody>
          <a:bodyPr wrap="square" lIns="54864" tIns="54864" rIns="54864" bIns="54864" anchor="t">
            <a:spAutoFit/>
          </a:bodyPr>
          <a:lstStyle/>
          <a:p>
            <a:pPr algn="l">
              <a:spcAft>
                <a:spcPts val="700"/>
              </a:spcAft>
              <a:defRPr sz="1900" b="1" i="0">
                <a:solidFill>
                  <a:srgbClr val="182F3D"/>
                </a:solidFill>
                <a:latin typeface="Aptos"/>
              </a:defRPr>
            </a:pPr>
            <a:r>
              <a:t>Nepal • Rwanda • Cambodia</a:t>
            </a:r>
          </a:p>
        </p:txBody>
      </p:sp>
      <p:sp>
        <p:nvSpPr>
          <p:cNvPr id="10" name="TextBox 9"/>
          <p:cNvSpPr txBox="1"/>
          <p:nvPr/>
        </p:nvSpPr>
        <p:spPr>
          <a:xfrm>
            <a:off x="1005840" y="2834640"/>
            <a:ext cx="4297680" cy="320040"/>
          </a:xfrm>
          <a:prstGeom prst="rect">
            <a:avLst/>
          </a:prstGeom>
          <a:noFill/>
        </p:spPr>
        <p:txBody>
          <a:bodyPr wrap="square" lIns="54864" tIns="54864" rIns="54864" bIns="54864" anchor="t">
            <a:spAutoFit/>
          </a:bodyPr>
          <a:lstStyle/>
          <a:p>
            <a:pPr algn="l">
              <a:spcAft>
                <a:spcPts val="700"/>
              </a:spcAft>
              <a:defRPr sz="1600" b="1" i="0">
                <a:solidFill>
                  <a:srgbClr val="182F3D"/>
                </a:solidFill>
                <a:latin typeface="Aptos"/>
              </a:defRPr>
            </a:pPr>
            <a:r>
              <a:t>Potential opportunities</a:t>
            </a:r>
          </a:p>
        </p:txBody>
      </p:sp>
      <p:sp>
        <p:nvSpPr>
          <p:cNvPr id="11" name="Oval 10"/>
          <p:cNvSpPr/>
          <p:nvPr/>
        </p:nvSpPr>
        <p:spPr>
          <a:xfrm>
            <a:off x="1005840" y="3364991"/>
            <a:ext cx="109728" cy="109728"/>
          </a:xfrm>
          <a:prstGeom prst="ellipse">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261872" y="3246120"/>
            <a:ext cx="4224528" cy="357021"/>
          </a:xfrm>
          <a:prstGeom prst="rect">
            <a:avLst/>
          </a:prstGeom>
          <a:noFill/>
        </p:spPr>
        <p:txBody>
          <a:bodyPr wrap="square" lIns="54864" tIns="54864" rIns="54864" bIns="54864" anchor="t">
            <a:spAutoFit/>
          </a:bodyPr>
          <a:lstStyle/>
          <a:p>
            <a:pPr algn="l">
              <a:spcAft>
                <a:spcPts val="700"/>
              </a:spcAft>
              <a:defRPr sz="1400" b="0" i="0">
                <a:solidFill>
                  <a:srgbClr val="2A3439"/>
                </a:solidFill>
                <a:latin typeface="Aptos"/>
              </a:defRPr>
            </a:pPr>
            <a:r>
              <a:rPr sz="1600" dirty="0"/>
              <a:t>Employment and small-business growth</a:t>
            </a:r>
          </a:p>
        </p:txBody>
      </p:sp>
      <p:sp>
        <p:nvSpPr>
          <p:cNvPr id="13" name="Oval 12"/>
          <p:cNvSpPr/>
          <p:nvPr/>
        </p:nvSpPr>
        <p:spPr>
          <a:xfrm>
            <a:off x="1005840" y="3879341"/>
            <a:ext cx="109728" cy="109728"/>
          </a:xfrm>
          <a:prstGeom prst="ellipse">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1261872" y="3760470"/>
            <a:ext cx="4224528" cy="357021"/>
          </a:xfrm>
          <a:prstGeom prst="rect">
            <a:avLst/>
          </a:prstGeom>
          <a:noFill/>
        </p:spPr>
        <p:txBody>
          <a:bodyPr wrap="square" lIns="54864" tIns="54864" rIns="54864" bIns="54864" anchor="t">
            <a:spAutoFit/>
          </a:bodyPr>
          <a:lstStyle/>
          <a:p>
            <a:pPr algn="l">
              <a:spcAft>
                <a:spcPts val="700"/>
              </a:spcAft>
              <a:defRPr sz="1400" b="0" i="0">
                <a:solidFill>
                  <a:srgbClr val="2A3439"/>
                </a:solidFill>
                <a:latin typeface="Aptos"/>
              </a:defRPr>
            </a:pPr>
            <a:r>
              <a:rPr sz="1600" dirty="0"/>
              <a:t>Foreign exchange and investment</a:t>
            </a:r>
          </a:p>
        </p:txBody>
      </p:sp>
      <p:sp>
        <p:nvSpPr>
          <p:cNvPr id="15" name="Oval 14"/>
          <p:cNvSpPr/>
          <p:nvPr/>
        </p:nvSpPr>
        <p:spPr>
          <a:xfrm>
            <a:off x="1005840" y="4393692"/>
            <a:ext cx="109728" cy="109728"/>
          </a:xfrm>
          <a:prstGeom prst="ellipse">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261872" y="4274820"/>
            <a:ext cx="4224528" cy="357021"/>
          </a:xfrm>
          <a:prstGeom prst="rect">
            <a:avLst/>
          </a:prstGeom>
          <a:noFill/>
        </p:spPr>
        <p:txBody>
          <a:bodyPr wrap="square" lIns="54864" tIns="54864" rIns="54864" bIns="54864" anchor="t">
            <a:spAutoFit/>
          </a:bodyPr>
          <a:lstStyle/>
          <a:p>
            <a:pPr algn="l">
              <a:spcAft>
                <a:spcPts val="700"/>
              </a:spcAft>
              <a:defRPr sz="1400" b="0" i="0">
                <a:solidFill>
                  <a:srgbClr val="2A3439"/>
                </a:solidFill>
                <a:latin typeface="Aptos"/>
              </a:defRPr>
            </a:pPr>
            <a:r>
              <a:rPr sz="1600" dirty="0"/>
              <a:t>Community-based and nature tourism</a:t>
            </a:r>
          </a:p>
        </p:txBody>
      </p:sp>
      <p:sp>
        <p:nvSpPr>
          <p:cNvPr id="17" name="Oval 16"/>
          <p:cNvSpPr/>
          <p:nvPr/>
        </p:nvSpPr>
        <p:spPr>
          <a:xfrm>
            <a:off x="1005840" y="4908042"/>
            <a:ext cx="109728" cy="109728"/>
          </a:xfrm>
          <a:prstGeom prst="ellipse">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1261872" y="4789170"/>
            <a:ext cx="4224528" cy="357021"/>
          </a:xfrm>
          <a:prstGeom prst="rect">
            <a:avLst/>
          </a:prstGeom>
          <a:noFill/>
        </p:spPr>
        <p:txBody>
          <a:bodyPr wrap="square" lIns="54864" tIns="54864" rIns="54864" bIns="54864" anchor="t">
            <a:spAutoFit/>
          </a:bodyPr>
          <a:lstStyle/>
          <a:p>
            <a:pPr algn="l">
              <a:spcAft>
                <a:spcPts val="700"/>
              </a:spcAft>
              <a:defRPr sz="1400" b="0" i="0">
                <a:solidFill>
                  <a:srgbClr val="2A3439"/>
                </a:solidFill>
                <a:latin typeface="Aptos"/>
              </a:defRPr>
            </a:pPr>
            <a:r>
              <a:rPr sz="1600" dirty="0"/>
              <a:t>Funding for heritage and conservation</a:t>
            </a:r>
          </a:p>
        </p:txBody>
      </p:sp>
      <p:sp>
        <p:nvSpPr>
          <p:cNvPr id="19" name="Rounded Rectangle 18"/>
          <p:cNvSpPr/>
          <p:nvPr/>
        </p:nvSpPr>
        <p:spPr>
          <a:xfrm>
            <a:off x="6217920" y="1645920"/>
            <a:ext cx="5212080" cy="42519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492240" y="1920240"/>
            <a:ext cx="4389120" cy="274320"/>
          </a:xfrm>
          <a:prstGeom prst="rect">
            <a:avLst/>
          </a:prstGeom>
          <a:noFill/>
        </p:spPr>
        <p:txBody>
          <a:bodyPr wrap="square" lIns="54864" tIns="54864" rIns="54864" bIns="54864" anchor="t">
            <a:spAutoFit/>
          </a:bodyPr>
          <a:lstStyle/>
          <a:p>
            <a:pPr algn="l">
              <a:spcAft>
                <a:spcPts val="700"/>
              </a:spcAft>
              <a:defRPr sz="1200" b="1" i="0">
                <a:solidFill>
                  <a:srgbClr val="DC6F5B"/>
                </a:solidFill>
                <a:latin typeface="Aptos"/>
              </a:defRPr>
            </a:pPr>
            <a:r>
              <a:t>SUSTAINABILITY PRESSURES</a:t>
            </a:r>
          </a:p>
        </p:txBody>
      </p:sp>
      <p:sp>
        <p:nvSpPr>
          <p:cNvPr id="21" name="Oval 20"/>
          <p:cNvSpPr/>
          <p:nvPr/>
        </p:nvSpPr>
        <p:spPr>
          <a:xfrm>
            <a:off x="6492240" y="2542032"/>
            <a:ext cx="109728" cy="109728"/>
          </a:xfrm>
          <a:prstGeom prst="ellipse">
            <a:avLst/>
          </a:prstGeom>
          <a:solidFill>
            <a:srgbClr val="DC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6748272" y="2423160"/>
            <a:ext cx="4178807" cy="564642"/>
          </a:xfrm>
          <a:prstGeom prst="rect">
            <a:avLst/>
          </a:prstGeom>
          <a:noFill/>
        </p:spPr>
        <p:txBody>
          <a:bodyPr wrap="square" lIns="54864" tIns="54864" rIns="54864" bIns="54864" anchor="t">
            <a:spAutoFit/>
          </a:bodyPr>
          <a:lstStyle/>
          <a:p>
            <a:pPr algn="l">
              <a:spcAft>
                <a:spcPts val="700"/>
              </a:spcAft>
              <a:defRPr sz="1600" b="0" i="0">
                <a:solidFill>
                  <a:srgbClr val="2A3439"/>
                </a:solidFill>
                <a:latin typeface="Aptos"/>
              </a:defRPr>
            </a:pPr>
            <a:r>
              <a:rPr dirty="0"/>
              <a:t>Uneven infrastructure and limited funding</a:t>
            </a:r>
          </a:p>
        </p:txBody>
      </p:sp>
      <p:sp>
        <p:nvSpPr>
          <p:cNvPr id="23" name="Oval 22"/>
          <p:cNvSpPr/>
          <p:nvPr/>
        </p:nvSpPr>
        <p:spPr>
          <a:xfrm>
            <a:off x="6492240" y="3124961"/>
            <a:ext cx="109728" cy="109728"/>
          </a:xfrm>
          <a:prstGeom prst="ellipse">
            <a:avLst/>
          </a:prstGeom>
          <a:solidFill>
            <a:srgbClr val="DC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6748272" y="3006089"/>
            <a:ext cx="4178807" cy="564642"/>
          </a:xfrm>
          <a:prstGeom prst="rect">
            <a:avLst/>
          </a:prstGeom>
          <a:noFill/>
        </p:spPr>
        <p:txBody>
          <a:bodyPr wrap="square" lIns="54864" tIns="54864" rIns="54864" bIns="54864" anchor="t">
            <a:spAutoFit/>
          </a:bodyPr>
          <a:lstStyle/>
          <a:p>
            <a:pPr algn="l">
              <a:spcAft>
                <a:spcPts val="700"/>
              </a:spcAft>
              <a:defRPr sz="1600" b="0" i="0">
                <a:solidFill>
                  <a:srgbClr val="2A3439"/>
                </a:solidFill>
                <a:latin typeface="Aptos"/>
              </a:defRPr>
            </a:pPr>
            <a:r>
              <a:t>Economic leakage to overseas businesses</a:t>
            </a:r>
          </a:p>
        </p:txBody>
      </p:sp>
      <p:sp>
        <p:nvSpPr>
          <p:cNvPr id="25" name="Oval 24"/>
          <p:cNvSpPr/>
          <p:nvPr/>
        </p:nvSpPr>
        <p:spPr>
          <a:xfrm>
            <a:off x="6492240" y="3707891"/>
            <a:ext cx="109728" cy="109728"/>
          </a:xfrm>
          <a:prstGeom prst="ellipse">
            <a:avLst/>
          </a:prstGeom>
          <a:solidFill>
            <a:srgbClr val="DC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6748272" y="3589020"/>
            <a:ext cx="4178807" cy="564642"/>
          </a:xfrm>
          <a:prstGeom prst="rect">
            <a:avLst/>
          </a:prstGeom>
          <a:noFill/>
        </p:spPr>
        <p:txBody>
          <a:bodyPr wrap="square" lIns="54864" tIns="54864" rIns="54864" bIns="54864" anchor="t">
            <a:spAutoFit/>
          </a:bodyPr>
          <a:lstStyle/>
          <a:p>
            <a:pPr algn="l">
              <a:spcAft>
                <a:spcPts val="700"/>
              </a:spcAft>
              <a:defRPr sz="1600" b="0" i="0">
                <a:solidFill>
                  <a:srgbClr val="2A3439"/>
                </a:solidFill>
                <a:latin typeface="Aptos"/>
              </a:defRPr>
            </a:pPr>
            <a:r>
              <a:rPr dirty="0"/>
              <a:t>Seasonal or insecure employment</a:t>
            </a:r>
          </a:p>
        </p:txBody>
      </p:sp>
      <p:sp>
        <p:nvSpPr>
          <p:cNvPr id="27" name="Oval 26"/>
          <p:cNvSpPr/>
          <p:nvPr/>
        </p:nvSpPr>
        <p:spPr>
          <a:xfrm>
            <a:off x="6492240" y="4290822"/>
            <a:ext cx="109728" cy="109728"/>
          </a:xfrm>
          <a:prstGeom prst="ellipse">
            <a:avLst/>
          </a:prstGeom>
          <a:solidFill>
            <a:srgbClr val="DC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6748272" y="4171950"/>
            <a:ext cx="4178807" cy="564642"/>
          </a:xfrm>
          <a:prstGeom prst="rect">
            <a:avLst/>
          </a:prstGeom>
          <a:noFill/>
        </p:spPr>
        <p:txBody>
          <a:bodyPr wrap="square" lIns="54864" tIns="54864" rIns="54864" bIns="54864" anchor="t">
            <a:spAutoFit/>
          </a:bodyPr>
          <a:lstStyle/>
          <a:p>
            <a:pPr algn="l">
              <a:spcAft>
                <a:spcPts val="700"/>
              </a:spcAft>
              <a:defRPr sz="1600" b="0" i="0">
                <a:solidFill>
                  <a:srgbClr val="2A3439"/>
                </a:solidFill>
                <a:latin typeface="Aptos"/>
              </a:defRPr>
            </a:pPr>
            <a:r>
              <a:t>Pressure on water, habitats and culture</a:t>
            </a:r>
          </a:p>
        </p:txBody>
      </p:sp>
      <p:sp>
        <p:nvSpPr>
          <p:cNvPr id="29" name="TextBox 28"/>
          <p:cNvSpPr txBox="1"/>
          <p:nvPr/>
        </p:nvSpPr>
        <p:spPr>
          <a:xfrm>
            <a:off x="6492240" y="5074920"/>
            <a:ext cx="4480560" cy="594360"/>
          </a:xfrm>
          <a:prstGeom prst="rect">
            <a:avLst/>
          </a:prstGeom>
          <a:noFill/>
        </p:spPr>
        <p:txBody>
          <a:bodyPr wrap="square" lIns="54864" tIns="54864" rIns="54864" bIns="54864" anchor="t">
            <a:spAutoFit/>
          </a:bodyPr>
          <a:lstStyle/>
          <a:p>
            <a:pPr algn="l">
              <a:spcAft>
                <a:spcPts val="700"/>
              </a:spcAft>
              <a:defRPr sz="1400" b="1" i="0">
                <a:solidFill>
                  <a:srgbClr val="1F7E79"/>
                </a:solidFill>
                <a:latin typeface="Aptos"/>
              </a:defRPr>
            </a:pPr>
            <a:r>
              <a:rPr dirty="0"/>
              <a:t>Possible responses: local procurement, community ownership, skills development and investment in essential infrastructure.</a:t>
            </a:r>
          </a:p>
        </p:txBody>
      </p:sp>
      <p:sp>
        <p:nvSpPr>
          <p:cNvPr id="30" name="TextBox 29"/>
          <p:cNvSpPr txBox="1"/>
          <p:nvPr/>
        </p:nvSpPr>
        <p:spPr>
          <a:xfrm>
            <a:off x="566928" y="6473952"/>
            <a:ext cx="7315200" cy="182880"/>
          </a:xfrm>
          <a:prstGeom prst="rect">
            <a:avLst/>
          </a:prstGeom>
          <a:noFill/>
        </p:spPr>
        <p:txBody>
          <a:bodyPr wrap="square" lIns="54864" tIns="54864" rIns="54864" bIns="54864" anchor="t">
            <a:spAutoFit/>
          </a:bodyPr>
          <a:lstStyle/>
          <a:p>
            <a:pPr algn="l">
              <a:spcAft>
                <a:spcPts val="700"/>
              </a:spcAft>
              <a:defRPr sz="900" b="1" i="0">
                <a:solidFill>
                  <a:srgbClr val="647075"/>
                </a:solidFill>
                <a:latin typeface="Aptos"/>
              </a:defRPr>
            </a:pPr>
            <a:r>
              <a:t>LEVEL 5 • SUSTAINABLE GLOBAL TOURISM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Rwanda's Green Revolution: 30 Years of Environmental Restoration and Conservation Success">
            <a:hlinkClick r:id="" action="ppaction://media"/>
            <a:extLst>
              <a:ext uri="{FF2B5EF4-FFF2-40B4-BE49-F238E27FC236}">
                <a16:creationId xmlns:a16="http://schemas.microsoft.com/office/drawing/2014/main" id="{1B98C021-D9EA-1630-EB1E-0DA5B0900933}"/>
              </a:ext>
            </a:extLst>
          </p:cNvPr>
          <p:cNvPicPr>
            <a:picLocks noRot="1" noChangeAspect="1"/>
          </p:cNvPicPr>
          <p:nvPr>
            <a:videoFile r:link="rId1"/>
          </p:nvPr>
        </p:nvPicPr>
        <p:blipFill>
          <a:blip r:embed="rId3"/>
          <a:stretch>
            <a:fillRect/>
          </a:stretch>
        </p:blipFill>
        <p:spPr>
          <a:xfrm>
            <a:off x="2031424" y="1336963"/>
            <a:ext cx="8317921" cy="4699625"/>
          </a:xfrm>
          <a:prstGeom prst="rect">
            <a:avLst/>
          </a:prstGeom>
        </p:spPr>
      </p:pic>
      <p:sp>
        <p:nvSpPr>
          <p:cNvPr id="4" name="TextBox 3">
            <a:extLst>
              <a:ext uri="{FF2B5EF4-FFF2-40B4-BE49-F238E27FC236}">
                <a16:creationId xmlns:a16="http://schemas.microsoft.com/office/drawing/2014/main" id="{13D6E9E2-26EF-ED68-4510-219087A18505}"/>
              </a:ext>
            </a:extLst>
          </p:cNvPr>
          <p:cNvSpPr txBox="1"/>
          <p:nvPr/>
        </p:nvSpPr>
        <p:spPr>
          <a:xfrm>
            <a:off x="601373" y="0"/>
            <a:ext cx="10033721" cy="830997"/>
          </a:xfrm>
          <a:prstGeom prst="rect">
            <a:avLst/>
          </a:prstGeom>
          <a:noFill/>
        </p:spPr>
        <p:txBody>
          <a:bodyPr wrap="square">
            <a:spAutoFit/>
          </a:bodyPr>
          <a:lstStyle/>
          <a:p>
            <a:r>
              <a:rPr lang="en-GB" sz="2400" b="1" dirty="0"/>
              <a:t>Rwanda's Green Revolution: 30 Years of Environmental Restoration and Conservation Success</a:t>
            </a:r>
          </a:p>
        </p:txBody>
      </p:sp>
    </p:spTree>
    <p:extLst>
      <p:ext uri="{BB962C8B-B14F-4D97-AF65-F5344CB8AC3E}">
        <p14:creationId xmlns:p14="http://schemas.microsoft.com/office/powerpoint/2010/main" val="58896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347472"/>
            <a:ext cx="10789920" cy="256032"/>
          </a:xfrm>
          <a:prstGeom prst="rect">
            <a:avLst/>
          </a:prstGeom>
          <a:noFill/>
        </p:spPr>
        <p:txBody>
          <a:bodyPr wrap="square" lIns="54864" tIns="54864" rIns="54864" bIns="54864" anchor="t">
            <a:spAutoFit/>
          </a:bodyPr>
          <a:lstStyle/>
          <a:p>
            <a:pPr algn="l">
              <a:spcAft>
                <a:spcPts val="700"/>
              </a:spcAft>
              <a:defRPr sz="1000" b="1" i="0">
                <a:solidFill>
                  <a:srgbClr val="1F7E79"/>
                </a:solidFill>
                <a:latin typeface="Aptos"/>
              </a:defRPr>
            </a:pPr>
            <a:r>
              <a:t>ECONOMIC LEAKAGE AND LOCAL VALUE</a:t>
            </a:r>
          </a:p>
        </p:txBody>
      </p:sp>
      <p:sp>
        <p:nvSpPr>
          <p:cNvPr id="4" name="TextBox 3"/>
          <p:cNvSpPr txBox="1"/>
          <p:nvPr/>
        </p:nvSpPr>
        <p:spPr>
          <a:xfrm>
            <a:off x="566928" y="658368"/>
            <a:ext cx="11064240" cy="594360"/>
          </a:xfrm>
          <a:prstGeom prst="rect">
            <a:avLst/>
          </a:prstGeom>
          <a:noFill/>
        </p:spPr>
        <p:txBody>
          <a:bodyPr wrap="square" lIns="54864" tIns="54864" rIns="54864" bIns="54864" anchor="t">
            <a:spAutoFit/>
          </a:bodyPr>
          <a:lstStyle/>
          <a:p>
            <a:pPr algn="l">
              <a:spcAft>
                <a:spcPts val="700"/>
              </a:spcAft>
              <a:defRPr sz="2800" b="1" i="0">
                <a:solidFill>
                  <a:srgbClr val="182F3D"/>
                </a:solidFill>
                <a:latin typeface="Aptos"/>
              </a:defRPr>
            </a:pPr>
            <a:r>
              <a:t>Who benefits from tourism?</a:t>
            </a:r>
          </a:p>
        </p:txBody>
      </p:sp>
      <p:sp>
        <p:nvSpPr>
          <p:cNvPr id="5" name="Rectangle 4"/>
          <p:cNvSpPr/>
          <p:nvPr/>
        </p:nvSpPr>
        <p:spPr>
          <a:xfrm>
            <a:off x="566928" y="1353312"/>
            <a:ext cx="1051560" cy="50292"/>
          </a:xfrm>
          <a:prstGeom prst="rect">
            <a:avLst/>
          </a:prstGeom>
          <a:solidFill>
            <a:srgbClr val="DCA9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1201400" y="6473952"/>
            <a:ext cx="411480" cy="201168"/>
          </a:xfrm>
          <a:prstGeom prst="rect">
            <a:avLst/>
          </a:prstGeom>
          <a:noFill/>
        </p:spPr>
        <p:txBody>
          <a:bodyPr wrap="square" lIns="54864" tIns="54864" rIns="54864" bIns="54864" anchor="t">
            <a:spAutoFit/>
          </a:bodyPr>
          <a:lstStyle/>
          <a:p>
            <a:pPr algn="r">
              <a:spcAft>
                <a:spcPts val="700"/>
              </a:spcAft>
              <a:defRPr sz="1000" b="1" i="0">
                <a:solidFill>
                  <a:srgbClr val="647075"/>
                </a:solidFill>
                <a:latin typeface="Aptos"/>
              </a:defRPr>
            </a:pPr>
            <a:r>
              <a:t>10</a:t>
            </a:r>
          </a:p>
        </p:txBody>
      </p:sp>
      <p:sp>
        <p:nvSpPr>
          <p:cNvPr id="7" name="Rounded Rectangle 6"/>
          <p:cNvSpPr/>
          <p:nvPr/>
        </p:nvSpPr>
        <p:spPr>
          <a:xfrm>
            <a:off x="731520" y="1737360"/>
            <a:ext cx="5120640" cy="30175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731520" y="1737360"/>
            <a:ext cx="82296" cy="3017520"/>
          </a:xfrm>
          <a:prstGeom prst="rect">
            <a:avLst/>
          </a:prstGeom>
          <a:solidFill>
            <a:srgbClr val="DC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932688" y="1892807"/>
            <a:ext cx="4754879" cy="347472"/>
          </a:xfrm>
          <a:prstGeom prst="rect">
            <a:avLst/>
          </a:prstGeom>
          <a:noFill/>
        </p:spPr>
        <p:txBody>
          <a:bodyPr wrap="square" lIns="54864" tIns="54864" rIns="54864" bIns="54864" anchor="t">
            <a:spAutoFit/>
          </a:bodyPr>
          <a:lstStyle/>
          <a:p>
            <a:pPr algn="l">
              <a:spcAft>
                <a:spcPts val="700"/>
              </a:spcAft>
              <a:defRPr sz="1800" b="1" i="0">
                <a:solidFill>
                  <a:srgbClr val="182F3D"/>
                </a:solidFill>
                <a:latin typeface="Aptos"/>
              </a:defRPr>
            </a:pPr>
            <a:r>
              <a:t>HIGHER LEAKAGE RISK</a:t>
            </a:r>
          </a:p>
        </p:txBody>
      </p:sp>
      <p:sp>
        <p:nvSpPr>
          <p:cNvPr id="10" name="TextBox 9"/>
          <p:cNvSpPr txBox="1"/>
          <p:nvPr/>
        </p:nvSpPr>
        <p:spPr>
          <a:xfrm>
            <a:off x="932688" y="2331720"/>
            <a:ext cx="4754879" cy="1521442"/>
          </a:xfrm>
          <a:prstGeom prst="rect">
            <a:avLst/>
          </a:prstGeom>
          <a:noFill/>
        </p:spPr>
        <p:txBody>
          <a:bodyPr wrap="square" lIns="54864" tIns="54864" rIns="54864" bIns="54864" anchor="t">
            <a:spAutoFit/>
          </a:bodyPr>
          <a:lstStyle/>
          <a:p>
            <a:pPr algn="l">
              <a:spcAft>
                <a:spcPts val="700"/>
              </a:spcAft>
              <a:defRPr sz="1500" b="0" i="0">
                <a:solidFill>
                  <a:srgbClr val="2A3439"/>
                </a:solidFill>
                <a:latin typeface="Aptos"/>
              </a:defRPr>
            </a:pPr>
            <a:r>
              <a:rPr sz="1600" dirty="0"/>
              <a:t>A foreign-owned all-inclusive resort imports food, uses overseas tour operators and </a:t>
            </a:r>
            <a:r>
              <a:rPr lang="en-GB" sz="1600" dirty="0"/>
              <a:t>repatriates'</a:t>
            </a:r>
            <a:r>
              <a:rPr sz="1600" dirty="0"/>
              <a:t> profits.</a:t>
            </a:r>
          </a:p>
          <a:p>
            <a:pPr algn="l">
              <a:spcAft>
                <a:spcPts val="700"/>
              </a:spcAft>
              <a:defRPr sz="1500" b="0" i="0">
                <a:solidFill>
                  <a:srgbClr val="2A3439"/>
                </a:solidFill>
                <a:latin typeface="Aptos"/>
              </a:defRPr>
            </a:pPr>
            <a:endParaRPr sz="1600" dirty="0"/>
          </a:p>
          <a:p>
            <a:pPr algn="l">
              <a:spcAft>
                <a:spcPts val="700"/>
              </a:spcAft>
              <a:defRPr sz="1500" b="0" i="0">
                <a:solidFill>
                  <a:srgbClr val="2A3439"/>
                </a:solidFill>
                <a:latin typeface="Aptos"/>
              </a:defRPr>
            </a:pPr>
            <a:r>
              <a:rPr sz="1600" dirty="0"/>
              <a:t>Visitors spend money, </a:t>
            </a:r>
            <a:r>
              <a:rPr sz="1600" b="1" dirty="0"/>
              <a:t>but a smaller share may circulate locally.</a:t>
            </a:r>
          </a:p>
        </p:txBody>
      </p:sp>
      <p:sp>
        <p:nvSpPr>
          <p:cNvPr id="11" name="Rounded Rectangle 10"/>
          <p:cNvSpPr/>
          <p:nvPr/>
        </p:nvSpPr>
        <p:spPr>
          <a:xfrm>
            <a:off x="6263640" y="1737360"/>
            <a:ext cx="5120640" cy="30175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6263640" y="1737360"/>
            <a:ext cx="82296" cy="3017520"/>
          </a:xfrm>
          <a:prstGeom prst="rect">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464807" y="1892807"/>
            <a:ext cx="4754879" cy="347472"/>
          </a:xfrm>
          <a:prstGeom prst="rect">
            <a:avLst/>
          </a:prstGeom>
          <a:noFill/>
        </p:spPr>
        <p:txBody>
          <a:bodyPr wrap="square" lIns="54864" tIns="54864" rIns="54864" bIns="54864" anchor="t">
            <a:spAutoFit/>
          </a:bodyPr>
          <a:lstStyle/>
          <a:p>
            <a:pPr algn="l">
              <a:spcAft>
                <a:spcPts val="700"/>
              </a:spcAft>
              <a:defRPr sz="1800" b="1" i="0">
                <a:solidFill>
                  <a:srgbClr val="182F3D"/>
                </a:solidFill>
                <a:latin typeface="Aptos"/>
              </a:defRPr>
            </a:pPr>
            <a:r>
              <a:t>KEEPING VALUE LOCAL</a:t>
            </a:r>
          </a:p>
        </p:txBody>
      </p:sp>
      <p:sp>
        <p:nvSpPr>
          <p:cNvPr id="14" name="TextBox 13"/>
          <p:cNvSpPr txBox="1"/>
          <p:nvPr/>
        </p:nvSpPr>
        <p:spPr>
          <a:xfrm>
            <a:off x="6464807" y="2331720"/>
            <a:ext cx="4754879" cy="1767663"/>
          </a:xfrm>
          <a:prstGeom prst="rect">
            <a:avLst/>
          </a:prstGeom>
          <a:noFill/>
        </p:spPr>
        <p:txBody>
          <a:bodyPr wrap="square" lIns="54864" tIns="54864" rIns="54864" bIns="54864" anchor="t">
            <a:spAutoFit/>
          </a:bodyPr>
          <a:lstStyle/>
          <a:p>
            <a:pPr algn="l">
              <a:spcAft>
                <a:spcPts val="700"/>
              </a:spcAft>
              <a:defRPr sz="1500" b="0" i="0">
                <a:solidFill>
                  <a:srgbClr val="2A3439"/>
                </a:solidFill>
                <a:latin typeface="Aptos"/>
              </a:defRPr>
            </a:pPr>
            <a:r>
              <a:rPr sz="1600" dirty="0"/>
              <a:t>A community-owned tourism business uses local guides, food producers, accommodation and craft suppliers.</a:t>
            </a:r>
          </a:p>
          <a:p>
            <a:pPr algn="l">
              <a:spcAft>
                <a:spcPts val="700"/>
              </a:spcAft>
              <a:defRPr sz="1500" b="0" i="0">
                <a:solidFill>
                  <a:srgbClr val="2A3439"/>
                </a:solidFill>
                <a:latin typeface="Aptos"/>
              </a:defRPr>
            </a:pPr>
            <a:endParaRPr sz="1600" dirty="0"/>
          </a:p>
          <a:p>
            <a:pPr algn="l">
              <a:spcAft>
                <a:spcPts val="700"/>
              </a:spcAft>
              <a:defRPr sz="1500" b="0" i="0">
                <a:solidFill>
                  <a:srgbClr val="2A3439"/>
                </a:solidFill>
                <a:latin typeface="Aptos"/>
              </a:defRPr>
            </a:pPr>
            <a:r>
              <a:rPr sz="1600" dirty="0"/>
              <a:t>More visitor spending may </a:t>
            </a:r>
            <a:r>
              <a:rPr sz="1600" b="1" dirty="0"/>
              <a:t>support local livelihoods.</a:t>
            </a:r>
          </a:p>
        </p:txBody>
      </p:sp>
      <p:sp>
        <p:nvSpPr>
          <p:cNvPr id="15" name="Rounded Rectangle 14"/>
          <p:cNvSpPr/>
          <p:nvPr/>
        </p:nvSpPr>
        <p:spPr>
          <a:xfrm>
            <a:off x="822960" y="5166360"/>
            <a:ext cx="10515600" cy="822960"/>
          </a:xfrm>
          <a:prstGeom prst="roundRect">
            <a:avLst/>
          </a:prstGeom>
          <a:solidFill>
            <a:srgbClr val="F6EFD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51560" y="5321808"/>
            <a:ext cx="3291840" cy="274320"/>
          </a:xfrm>
          <a:prstGeom prst="rect">
            <a:avLst/>
          </a:prstGeom>
          <a:noFill/>
        </p:spPr>
        <p:txBody>
          <a:bodyPr wrap="square" lIns="54864" tIns="54864" rIns="54864" bIns="54864" anchor="t">
            <a:spAutoFit/>
          </a:bodyPr>
          <a:lstStyle/>
          <a:p>
            <a:pPr algn="l">
              <a:spcAft>
                <a:spcPts val="700"/>
              </a:spcAft>
              <a:defRPr sz="1500" b="1" i="0">
                <a:solidFill>
                  <a:srgbClr val="182F3D"/>
                </a:solidFill>
                <a:latin typeface="Aptos"/>
              </a:defRPr>
            </a:pPr>
            <a:r>
              <a:rPr dirty="0"/>
              <a:t>Measure success through more than arrivals:</a:t>
            </a:r>
          </a:p>
        </p:txBody>
      </p:sp>
      <p:sp>
        <p:nvSpPr>
          <p:cNvPr id="17" name="TextBox 16"/>
          <p:cNvSpPr txBox="1"/>
          <p:nvPr/>
        </p:nvSpPr>
        <p:spPr>
          <a:xfrm>
            <a:off x="4572000" y="5501939"/>
            <a:ext cx="6675120" cy="347472"/>
          </a:xfrm>
          <a:prstGeom prst="rect">
            <a:avLst/>
          </a:prstGeom>
          <a:noFill/>
        </p:spPr>
        <p:txBody>
          <a:bodyPr wrap="square" lIns="54864" tIns="54864" rIns="54864" bIns="54864" anchor="t">
            <a:spAutoFit/>
          </a:bodyPr>
          <a:lstStyle/>
          <a:p>
            <a:pPr algn="l">
              <a:spcAft>
                <a:spcPts val="700"/>
              </a:spcAft>
              <a:defRPr sz="1400" b="1" i="0">
                <a:solidFill>
                  <a:srgbClr val="1F7E79"/>
                </a:solidFill>
                <a:latin typeface="Aptos"/>
              </a:defRPr>
            </a:pPr>
            <a:r>
              <a:t>local jobs • wages • local spending • resident wellbeing • emissions • biodiversity</a:t>
            </a:r>
          </a:p>
        </p:txBody>
      </p:sp>
      <p:sp>
        <p:nvSpPr>
          <p:cNvPr id="18" name="TextBox 17"/>
          <p:cNvSpPr txBox="1"/>
          <p:nvPr/>
        </p:nvSpPr>
        <p:spPr>
          <a:xfrm>
            <a:off x="982980" y="4856838"/>
            <a:ext cx="10424160" cy="274320"/>
          </a:xfrm>
          <a:prstGeom prst="rect">
            <a:avLst/>
          </a:prstGeom>
          <a:noFill/>
        </p:spPr>
        <p:txBody>
          <a:bodyPr wrap="square" lIns="54864" tIns="54864" rIns="54864" bIns="54864" anchor="t">
            <a:spAutoFit/>
          </a:bodyPr>
          <a:lstStyle/>
          <a:p>
            <a:pPr algn="ctr">
              <a:spcAft>
                <a:spcPts val="700"/>
              </a:spcAft>
              <a:defRPr sz="1600" b="1" i="0">
                <a:solidFill>
                  <a:srgbClr val="DC6F5B"/>
                </a:solidFill>
                <a:latin typeface="Aptos"/>
              </a:defRPr>
            </a:pPr>
            <a:r>
              <a:rPr dirty="0"/>
              <a:t>Discussion: Is attracting more tourists always the best measure of success?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347472"/>
            <a:ext cx="10789920" cy="256032"/>
          </a:xfrm>
          <a:prstGeom prst="rect">
            <a:avLst/>
          </a:prstGeom>
          <a:noFill/>
        </p:spPr>
        <p:txBody>
          <a:bodyPr wrap="square" lIns="54864" tIns="54864" rIns="54864" bIns="54864" anchor="t">
            <a:spAutoFit/>
          </a:bodyPr>
          <a:lstStyle/>
          <a:p>
            <a:pPr algn="l">
              <a:spcAft>
                <a:spcPts val="700"/>
              </a:spcAft>
              <a:defRPr sz="1000" b="1" i="0">
                <a:solidFill>
                  <a:srgbClr val="1F7E79"/>
                </a:solidFill>
                <a:latin typeface="Aptos"/>
              </a:defRPr>
            </a:pPr>
            <a:r>
              <a:t>HOW MIGHT SUPPLY RESPOND?</a:t>
            </a:r>
          </a:p>
        </p:txBody>
      </p:sp>
      <p:sp>
        <p:nvSpPr>
          <p:cNvPr id="4" name="TextBox 3"/>
          <p:cNvSpPr txBox="1"/>
          <p:nvPr/>
        </p:nvSpPr>
        <p:spPr>
          <a:xfrm>
            <a:off x="566928" y="658368"/>
            <a:ext cx="11064240" cy="594360"/>
          </a:xfrm>
          <a:prstGeom prst="rect">
            <a:avLst/>
          </a:prstGeom>
          <a:noFill/>
        </p:spPr>
        <p:txBody>
          <a:bodyPr wrap="square" lIns="54864" tIns="54864" rIns="54864" bIns="54864" anchor="t">
            <a:spAutoFit/>
          </a:bodyPr>
          <a:lstStyle/>
          <a:p>
            <a:pPr algn="l">
              <a:spcAft>
                <a:spcPts val="700"/>
              </a:spcAft>
              <a:defRPr sz="2800" b="1" i="0">
                <a:solidFill>
                  <a:srgbClr val="182F3D"/>
                </a:solidFill>
                <a:latin typeface="Aptos"/>
              </a:defRPr>
            </a:pPr>
            <a:r>
              <a:rPr dirty="0"/>
              <a:t>Tourist trends and changing preferences</a:t>
            </a:r>
          </a:p>
        </p:txBody>
      </p:sp>
      <p:sp>
        <p:nvSpPr>
          <p:cNvPr id="5" name="Rectangle 4"/>
          <p:cNvSpPr/>
          <p:nvPr/>
        </p:nvSpPr>
        <p:spPr>
          <a:xfrm>
            <a:off x="566928" y="1353312"/>
            <a:ext cx="1051560" cy="50292"/>
          </a:xfrm>
          <a:prstGeom prst="rect">
            <a:avLst/>
          </a:prstGeom>
          <a:solidFill>
            <a:srgbClr val="DCA9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1201400" y="6473952"/>
            <a:ext cx="411480" cy="201168"/>
          </a:xfrm>
          <a:prstGeom prst="rect">
            <a:avLst/>
          </a:prstGeom>
          <a:noFill/>
        </p:spPr>
        <p:txBody>
          <a:bodyPr wrap="square" lIns="54864" tIns="54864" rIns="54864" bIns="54864" anchor="t">
            <a:spAutoFit/>
          </a:bodyPr>
          <a:lstStyle/>
          <a:p>
            <a:pPr algn="r">
              <a:spcAft>
                <a:spcPts val="700"/>
              </a:spcAft>
              <a:defRPr sz="1000" b="1" i="0">
                <a:solidFill>
                  <a:srgbClr val="647075"/>
                </a:solidFill>
                <a:latin typeface="Aptos"/>
              </a:defRPr>
            </a:pPr>
            <a:r>
              <a:t>11</a:t>
            </a:r>
          </a:p>
        </p:txBody>
      </p:sp>
      <p:sp>
        <p:nvSpPr>
          <p:cNvPr id="7" name="Rounded Rectangle 6"/>
          <p:cNvSpPr/>
          <p:nvPr/>
        </p:nvSpPr>
        <p:spPr>
          <a:xfrm>
            <a:off x="731520" y="1645920"/>
            <a:ext cx="3383280" cy="16002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731520" y="1645920"/>
            <a:ext cx="82296" cy="1600200"/>
          </a:xfrm>
          <a:prstGeom prst="rect">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932688" y="1801368"/>
            <a:ext cx="3017520" cy="347472"/>
          </a:xfrm>
          <a:prstGeom prst="rect">
            <a:avLst/>
          </a:prstGeom>
          <a:noFill/>
        </p:spPr>
        <p:txBody>
          <a:bodyPr wrap="square" lIns="54864" tIns="54864" rIns="54864" bIns="54864" anchor="t">
            <a:spAutoFit/>
          </a:bodyPr>
          <a:lstStyle/>
          <a:p>
            <a:pPr algn="l">
              <a:spcAft>
                <a:spcPts val="700"/>
              </a:spcAft>
              <a:defRPr sz="1500" b="1" i="0">
                <a:solidFill>
                  <a:srgbClr val="182F3D"/>
                </a:solidFill>
                <a:latin typeface="Aptos"/>
              </a:defRPr>
            </a:pPr>
            <a:r>
              <a:rPr dirty="0"/>
              <a:t>SUSTAINABLE TRAVEL</a:t>
            </a:r>
          </a:p>
        </p:txBody>
      </p:sp>
      <p:sp>
        <p:nvSpPr>
          <p:cNvPr id="10" name="TextBox 9"/>
          <p:cNvSpPr txBox="1"/>
          <p:nvPr/>
        </p:nvSpPr>
        <p:spPr>
          <a:xfrm>
            <a:off x="932688" y="2240280"/>
            <a:ext cx="3017520" cy="603242"/>
          </a:xfrm>
          <a:prstGeom prst="rect">
            <a:avLst/>
          </a:prstGeom>
          <a:noFill/>
        </p:spPr>
        <p:txBody>
          <a:bodyPr wrap="square" lIns="54864" tIns="54864" rIns="54864" bIns="54864" anchor="t">
            <a:spAutoFit/>
          </a:bodyPr>
          <a:lstStyle/>
          <a:p>
            <a:pPr algn="l">
              <a:spcAft>
                <a:spcPts val="700"/>
              </a:spcAft>
              <a:defRPr sz="1300" b="0" i="0">
                <a:solidFill>
                  <a:srgbClr val="2A3439"/>
                </a:solidFill>
                <a:latin typeface="Aptos"/>
              </a:defRPr>
            </a:pPr>
            <a:r>
              <a:rPr sz="1600" dirty="0"/>
              <a:t>Low-impact transport, eco-certification, local benefit</a:t>
            </a:r>
          </a:p>
        </p:txBody>
      </p:sp>
      <p:sp>
        <p:nvSpPr>
          <p:cNvPr id="11" name="Rounded Rectangle 10"/>
          <p:cNvSpPr/>
          <p:nvPr/>
        </p:nvSpPr>
        <p:spPr>
          <a:xfrm>
            <a:off x="4526280" y="1645920"/>
            <a:ext cx="3383280" cy="16002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526280" y="1645920"/>
            <a:ext cx="82296" cy="1600200"/>
          </a:xfrm>
          <a:prstGeom prst="rect">
            <a:avLst/>
          </a:prstGeom>
          <a:solidFill>
            <a:srgbClr val="DC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727448" y="1801368"/>
            <a:ext cx="3017520" cy="347472"/>
          </a:xfrm>
          <a:prstGeom prst="rect">
            <a:avLst/>
          </a:prstGeom>
          <a:noFill/>
        </p:spPr>
        <p:txBody>
          <a:bodyPr wrap="square" lIns="54864" tIns="54864" rIns="54864" bIns="54864" anchor="t">
            <a:spAutoFit/>
          </a:bodyPr>
          <a:lstStyle/>
          <a:p>
            <a:pPr algn="l">
              <a:spcAft>
                <a:spcPts val="700"/>
              </a:spcAft>
              <a:defRPr sz="1500" b="1" i="0">
                <a:solidFill>
                  <a:srgbClr val="182F3D"/>
                </a:solidFill>
                <a:latin typeface="Aptos"/>
              </a:defRPr>
            </a:pPr>
            <a:r>
              <a:t>AUTHENTIC EXPERIENCES</a:t>
            </a:r>
          </a:p>
        </p:txBody>
      </p:sp>
      <p:sp>
        <p:nvSpPr>
          <p:cNvPr id="14" name="TextBox 13"/>
          <p:cNvSpPr txBox="1"/>
          <p:nvPr/>
        </p:nvSpPr>
        <p:spPr>
          <a:xfrm>
            <a:off x="4727448" y="2240280"/>
            <a:ext cx="3017520" cy="603242"/>
          </a:xfrm>
          <a:prstGeom prst="rect">
            <a:avLst/>
          </a:prstGeom>
          <a:noFill/>
        </p:spPr>
        <p:txBody>
          <a:bodyPr wrap="square" lIns="54864" tIns="54864" rIns="54864" bIns="54864" anchor="t">
            <a:spAutoFit/>
          </a:bodyPr>
          <a:lstStyle/>
          <a:p>
            <a:pPr algn="l">
              <a:spcAft>
                <a:spcPts val="700"/>
              </a:spcAft>
              <a:defRPr sz="1300" b="0" i="0">
                <a:solidFill>
                  <a:srgbClr val="2A3439"/>
                </a:solidFill>
                <a:latin typeface="Aptos"/>
              </a:defRPr>
            </a:pPr>
            <a:r>
              <a:rPr sz="1600" dirty="0"/>
              <a:t>Local food, culture, crafts, festivals and learning</a:t>
            </a:r>
          </a:p>
        </p:txBody>
      </p:sp>
      <p:sp>
        <p:nvSpPr>
          <p:cNvPr id="15" name="Rounded Rectangle 14"/>
          <p:cNvSpPr/>
          <p:nvPr/>
        </p:nvSpPr>
        <p:spPr>
          <a:xfrm>
            <a:off x="8321040" y="1645920"/>
            <a:ext cx="3383280" cy="16002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321040" y="1645920"/>
            <a:ext cx="82296" cy="1600200"/>
          </a:xfrm>
          <a:prstGeom prst="rect">
            <a:avLst/>
          </a:prstGeom>
          <a:solidFill>
            <a:srgbClr val="DCA9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522208" y="1801368"/>
            <a:ext cx="3017520" cy="347472"/>
          </a:xfrm>
          <a:prstGeom prst="rect">
            <a:avLst/>
          </a:prstGeom>
          <a:noFill/>
        </p:spPr>
        <p:txBody>
          <a:bodyPr wrap="square" lIns="54864" tIns="54864" rIns="54864" bIns="54864" anchor="t">
            <a:spAutoFit/>
          </a:bodyPr>
          <a:lstStyle/>
          <a:p>
            <a:pPr algn="l">
              <a:spcAft>
                <a:spcPts val="700"/>
              </a:spcAft>
              <a:defRPr sz="1500" b="1" i="0">
                <a:solidFill>
                  <a:srgbClr val="182F3D"/>
                </a:solidFill>
                <a:latin typeface="Aptos"/>
              </a:defRPr>
            </a:pPr>
            <a:r>
              <a:t>DIGITAL &amp; PERSONALISED</a:t>
            </a:r>
          </a:p>
        </p:txBody>
      </p:sp>
      <p:sp>
        <p:nvSpPr>
          <p:cNvPr id="18" name="TextBox 17"/>
          <p:cNvSpPr txBox="1"/>
          <p:nvPr/>
        </p:nvSpPr>
        <p:spPr>
          <a:xfrm>
            <a:off x="8522208" y="2240280"/>
            <a:ext cx="3017520" cy="886968"/>
          </a:xfrm>
          <a:prstGeom prst="rect">
            <a:avLst/>
          </a:prstGeom>
          <a:noFill/>
        </p:spPr>
        <p:txBody>
          <a:bodyPr wrap="square" lIns="54864" tIns="54864" rIns="54864" bIns="54864" anchor="t">
            <a:spAutoFit/>
          </a:bodyPr>
          <a:lstStyle/>
          <a:p>
            <a:pPr algn="l">
              <a:spcAft>
                <a:spcPts val="700"/>
              </a:spcAft>
              <a:defRPr sz="1300" b="0" i="0">
                <a:solidFill>
                  <a:srgbClr val="2A3439"/>
                </a:solidFill>
                <a:latin typeface="Aptos"/>
              </a:defRPr>
            </a:pPr>
            <a:r>
              <a:t>Apps, online reviews, AI planning and tailored trips</a:t>
            </a:r>
          </a:p>
        </p:txBody>
      </p:sp>
      <p:sp>
        <p:nvSpPr>
          <p:cNvPr id="19" name="Rounded Rectangle 18"/>
          <p:cNvSpPr/>
          <p:nvPr/>
        </p:nvSpPr>
        <p:spPr>
          <a:xfrm>
            <a:off x="731520" y="3611880"/>
            <a:ext cx="3383280" cy="16002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731520" y="3611880"/>
            <a:ext cx="82296" cy="1600200"/>
          </a:xfrm>
          <a:prstGeom prst="rect">
            <a:avLst/>
          </a:prstGeom>
          <a:solidFill>
            <a:srgbClr val="55739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932688" y="3767328"/>
            <a:ext cx="3017520" cy="347472"/>
          </a:xfrm>
          <a:prstGeom prst="rect">
            <a:avLst/>
          </a:prstGeom>
          <a:noFill/>
        </p:spPr>
        <p:txBody>
          <a:bodyPr wrap="square" lIns="54864" tIns="54864" rIns="54864" bIns="54864" anchor="t">
            <a:spAutoFit/>
          </a:bodyPr>
          <a:lstStyle/>
          <a:p>
            <a:pPr algn="l">
              <a:spcAft>
                <a:spcPts val="700"/>
              </a:spcAft>
              <a:defRPr sz="1500" b="1" i="0">
                <a:solidFill>
                  <a:srgbClr val="182F3D"/>
                </a:solidFill>
                <a:latin typeface="Aptos"/>
              </a:defRPr>
            </a:pPr>
            <a:r>
              <a:t>SLOW TRAVEL</a:t>
            </a:r>
          </a:p>
        </p:txBody>
      </p:sp>
      <p:sp>
        <p:nvSpPr>
          <p:cNvPr id="22" name="TextBox 21"/>
          <p:cNvSpPr txBox="1"/>
          <p:nvPr/>
        </p:nvSpPr>
        <p:spPr>
          <a:xfrm>
            <a:off x="932688" y="4206240"/>
            <a:ext cx="3017520" cy="603242"/>
          </a:xfrm>
          <a:prstGeom prst="rect">
            <a:avLst/>
          </a:prstGeom>
          <a:noFill/>
        </p:spPr>
        <p:txBody>
          <a:bodyPr wrap="square" lIns="54864" tIns="54864" rIns="54864" bIns="54864" anchor="t">
            <a:spAutoFit/>
          </a:bodyPr>
          <a:lstStyle/>
          <a:p>
            <a:pPr algn="l">
              <a:spcAft>
                <a:spcPts val="700"/>
              </a:spcAft>
              <a:defRPr sz="1300" b="0" i="0">
                <a:solidFill>
                  <a:srgbClr val="2A3439"/>
                </a:solidFill>
                <a:latin typeface="Aptos"/>
              </a:defRPr>
            </a:pPr>
            <a:r>
              <a:rPr sz="1600" dirty="0"/>
              <a:t>Longer stays, rail where practical, regional exploration</a:t>
            </a:r>
          </a:p>
        </p:txBody>
      </p:sp>
      <p:sp>
        <p:nvSpPr>
          <p:cNvPr id="23" name="Rounded Rectangle 22"/>
          <p:cNvSpPr/>
          <p:nvPr/>
        </p:nvSpPr>
        <p:spPr>
          <a:xfrm>
            <a:off x="4526280" y="3611880"/>
            <a:ext cx="3383280" cy="16002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ectangle 23"/>
          <p:cNvSpPr/>
          <p:nvPr/>
        </p:nvSpPr>
        <p:spPr>
          <a:xfrm>
            <a:off x="4526280" y="3611880"/>
            <a:ext cx="82296" cy="1600200"/>
          </a:xfrm>
          <a:prstGeom prst="rect">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4727448" y="3767328"/>
            <a:ext cx="3017520" cy="347472"/>
          </a:xfrm>
          <a:prstGeom prst="rect">
            <a:avLst/>
          </a:prstGeom>
          <a:noFill/>
        </p:spPr>
        <p:txBody>
          <a:bodyPr wrap="square" lIns="54864" tIns="54864" rIns="54864" bIns="54864" anchor="t">
            <a:spAutoFit/>
          </a:bodyPr>
          <a:lstStyle/>
          <a:p>
            <a:pPr algn="l">
              <a:spcAft>
                <a:spcPts val="700"/>
              </a:spcAft>
              <a:defRPr sz="1500" b="1" i="0">
                <a:solidFill>
                  <a:srgbClr val="182F3D"/>
                </a:solidFill>
                <a:latin typeface="Aptos"/>
              </a:defRPr>
            </a:pPr>
            <a:r>
              <a:rPr dirty="0"/>
              <a:t>NATURE &amp; WELLNESS</a:t>
            </a:r>
          </a:p>
        </p:txBody>
      </p:sp>
      <p:sp>
        <p:nvSpPr>
          <p:cNvPr id="26" name="TextBox 25"/>
          <p:cNvSpPr txBox="1"/>
          <p:nvPr/>
        </p:nvSpPr>
        <p:spPr>
          <a:xfrm>
            <a:off x="4727448" y="4206240"/>
            <a:ext cx="3017520" cy="603242"/>
          </a:xfrm>
          <a:prstGeom prst="rect">
            <a:avLst/>
          </a:prstGeom>
          <a:noFill/>
        </p:spPr>
        <p:txBody>
          <a:bodyPr wrap="square" lIns="54864" tIns="54864" rIns="54864" bIns="54864" anchor="t">
            <a:spAutoFit/>
          </a:bodyPr>
          <a:lstStyle/>
          <a:p>
            <a:pPr algn="l">
              <a:spcAft>
                <a:spcPts val="700"/>
              </a:spcAft>
              <a:defRPr sz="1300" b="0" i="0">
                <a:solidFill>
                  <a:srgbClr val="2A3439"/>
                </a:solidFill>
                <a:latin typeface="Aptos"/>
              </a:defRPr>
            </a:pPr>
            <a:r>
              <a:rPr sz="1600" dirty="0"/>
              <a:t>Walking, wildlife, outdoor activity and retreats</a:t>
            </a:r>
          </a:p>
        </p:txBody>
      </p:sp>
      <p:sp>
        <p:nvSpPr>
          <p:cNvPr id="27" name="Rounded Rectangle 26"/>
          <p:cNvSpPr/>
          <p:nvPr/>
        </p:nvSpPr>
        <p:spPr>
          <a:xfrm>
            <a:off x="8321040" y="3611880"/>
            <a:ext cx="3383280" cy="16002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p:cNvSpPr/>
          <p:nvPr/>
        </p:nvSpPr>
        <p:spPr>
          <a:xfrm>
            <a:off x="8321040" y="3611880"/>
            <a:ext cx="82296" cy="1600200"/>
          </a:xfrm>
          <a:prstGeom prst="rect">
            <a:avLst/>
          </a:prstGeom>
          <a:solidFill>
            <a:srgbClr val="DC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8522208" y="3767328"/>
            <a:ext cx="3017520" cy="347472"/>
          </a:xfrm>
          <a:prstGeom prst="rect">
            <a:avLst/>
          </a:prstGeom>
          <a:noFill/>
        </p:spPr>
        <p:txBody>
          <a:bodyPr wrap="square" lIns="54864" tIns="54864" rIns="54864" bIns="54864" anchor="t">
            <a:spAutoFit/>
          </a:bodyPr>
          <a:lstStyle/>
          <a:p>
            <a:pPr algn="l">
              <a:spcAft>
                <a:spcPts val="700"/>
              </a:spcAft>
              <a:defRPr sz="1500" b="1" i="0">
                <a:solidFill>
                  <a:srgbClr val="182F3D"/>
                </a:solidFill>
                <a:latin typeface="Aptos"/>
              </a:defRPr>
            </a:pPr>
            <a:r>
              <a:t>VALUE &amp; INCLUSION</a:t>
            </a:r>
          </a:p>
        </p:txBody>
      </p:sp>
      <p:sp>
        <p:nvSpPr>
          <p:cNvPr id="30" name="TextBox 29"/>
          <p:cNvSpPr txBox="1"/>
          <p:nvPr/>
        </p:nvSpPr>
        <p:spPr>
          <a:xfrm>
            <a:off x="8522208" y="4206240"/>
            <a:ext cx="3017520" cy="603242"/>
          </a:xfrm>
          <a:prstGeom prst="rect">
            <a:avLst/>
          </a:prstGeom>
          <a:noFill/>
        </p:spPr>
        <p:txBody>
          <a:bodyPr wrap="square" lIns="54864" tIns="54864" rIns="54864" bIns="54864" anchor="t">
            <a:spAutoFit/>
          </a:bodyPr>
          <a:lstStyle/>
          <a:p>
            <a:pPr algn="l">
              <a:spcAft>
                <a:spcPts val="700"/>
              </a:spcAft>
              <a:defRPr sz="1300" b="0" i="0">
                <a:solidFill>
                  <a:srgbClr val="2A3439"/>
                </a:solidFill>
                <a:latin typeface="Aptos"/>
              </a:defRPr>
            </a:pPr>
            <a:r>
              <a:rPr sz="1600" dirty="0"/>
              <a:t>Transparent pricing, accessibility and varied budgets</a:t>
            </a:r>
          </a:p>
        </p:txBody>
      </p:sp>
      <p:sp>
        <p:nvSpPr>
          <p:cNvPr id="32" name="TextBox 31"/>
          <p:cNvSpPr txBox="1"/>
          <p:nvPr/>
        </p:nvSpPr>
        <p:spPr>
          <a:xfrm>
            <a:off x="566928" y="6473952"/>
            <a:ext cx="7315200" cy="182880"/>
          </a:xfrm>
          <a:prstGeom prst="rect">
            <a:avLst/>
          </a:prstGeom>
          <a:noFill/>
        </p:spPr>
        <p:txBody>
          <a:bodyPr wrap="square" lIns="54864" tIns="54864" rIns="54864" bIns="54864" anchor="t">
            <a:spAutoFit/>
          </a:bodyPr>
          <a:lstStyle/>
          <a:p>
            <a:pPr algn="l">
              <a:spcAft>
                <a:spcPts val="700"/>
              </a:spcAft>
              <a:defRPr sz="900" b="1" i="0">
                <a:solidFill>
                  <a:srgbClr val="647075"/>
                </a:solidFill>
                <a:latin typeface="Aptos"/>
              </a:defRPr>
            </a:pPr>
            <a:r>
              <a:t>LEVEL 5 • SUSTAINABLE GLOBAL TOURISM</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347472"/>
            <a:ext cx="10789920" cy="256032"/>
          </a:xfrm>
          <a:prstGeom prst="rect">
            <a:avLst/>
          </a:prstGeom>
          <a:noFill/>
        </p:spPr>
        <p:txBody>
          <a:bodyPr wrap="square" lIns="54864" tIns="54864" rIns="54864" bIns="54864" anchor="t">
            <a:spAutoFit/>
          </a:bodyPr>
          <a:lstStyle/>
          <a:p>
            <a:pPr algn="l">
              <a:spcAft>
                <a:spcPts val="700"/>
              </a:spcAft>
              <a:defRPr sz="1000" b="1" i="0">
                <a:solidFill>
                  <a:srgbClr val="1F7E79"/>
                </a:solidFill>
                <a:latin typeface="Aptos"/>
              </a:defRPr>
            </a:pPr>
            <a:r>
              <a:t>THINK CRITICALLY</a:t>
            </a:r>
          </a:p>
        </p:txBody>
      </p:sp>
      <p:sp>
        <p:nvSpPr>
          <p:cNvPr id="4" name="TextBox 3"/>
          <p:cNvSpPr txBox="1"/>
          <p:nvPr/>
        </p:nvSpPr>
        <p:spPr>
          <a:xfrm>
            <a:off x="566928" y="658368"/>
            <a:ext cx="11064240" cy="594360"/>
          </a:xfrm>
          <a:prstGeom prst="rect">
            <a:avLst/>
          </a:prstGeom>
          <a:noFill/>
        </p:spPr>
        <p:txBody>
          <a:bodyPr wrap="square" lIns="54864" tIns="54864" rIns="54864" bIns="54864" anchor="t">
            <a:spAutoFit/>
          </a:bodyPr>
          <a:lstStyle/>
          <a:p>
            <a:pPr algn="l">
              <a:spcAft>
                <a:spcPts val="700"/>
              </a:spcAft>
              <a:defRPr sz="2800" b="1" i="0">
                <a:solidFill>
                  <a:srgbClr val="182F3D"/>
                </a:solidFill>
                <a:latin typeface="Aptos"/>
              </a:defRPr>
            </a:pPr>
            <a:r>
              <a:rPr dirty="0"/>
              <a:t>A trend can create both benefits and costs</a:t>
            </a:r>
          </a:p>
        </p:txBody>
      </p:sp>
      <p:sp>
        <p:nvSpPr>
          <p:cNvPr id="5" name="Rectangle 4"/>
          <p:cNvSpPr/>
          <p:nvPr/>
        </p:nvSpPr>
        <p:spPr>
          <a:xfrm>
            <a:off x="566928" y="1353312"/>
            <a:ext cx="1051560" cy="50292"/>
          </a:xfrm>
          <a:prstGeom prst="rect">
            <a:avLst/>
          </a:prstGeom>
          <a:solidFill>
            <a:srgbClr val="DCA9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1201400" y="6473952"/>
            <a:ext cx="411480" cy="201168"/>
          </a:xfrm>
          <a:prstGeom prst="rect">
            <a:avLst/>
          </a:prstGeom>
          <a:noFill/>
        </p:spPr>
        <p:txBody>
          <a:bodyPr wrap="square" lIns="54864" tIns="54864" rIns="54864" bIns="54864" anchor="t">
            <a:spAutoFit/>
          </a:bodyPr>
          <a:lstStyle/>
          <a:p>
            <a:pPr algn="r">
              <a:spcAft>
                <a:spcPts val="700"/>
              </a:spcAft>
              <a:defRPr sz="1000" b="1" i="0">
                <a:solidFill>
                  <a:srgbClr val="647075"/>
                </a:solidFill>
                <a:latin typeface="Aptos"/>
              </a:defRPr>
            </a:pPr>
            <a:r>
              <a:t>12</a:t>
            </a:r>
          </a:p>
        </p:txBody>
      </p:sp>
      <p:sp>
        <p:nvSpPr>
          <p:cNvPr id="7" name="Rounded Rectangle 6"/>
          <p:cNvSpPr/>
          <p:nvPr/>
        </p:nvSpPr>
        <p:spPr>
          <a:xfrm>
            <a:off x="731520" y="1828800"/>
            <a:ext cx="3383280" cy="33375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731520" y="1828800"/>
            <a:ext cx="82296" cy="3337560"/>
          </a:xfrm>
          <a:prstGeom prst="rect">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932688" y="1984248"/>
            <a:ext cx="3017520" cy="347472"/>
          </a:xfrm>
          <a:prstGeom prst="rect">
            <a:avLst/>
          </a:prstGeom>
          <a:noFill/>
        </p:spPr>
        <p:txBody>
          <a:bodyPr wrap="square" lIns="54864" tIns="54864" rIns="54864" bIns="54864" anchor="t">
            <a:spAutoFit/>
          </a:bodyPr>
          <a:lstStyle/>
          <a:p>
            <a:pPr algn="l">
              <a:spcAft>
                <a:spcPts val="700"/>
              </a:spcAft>
              <a:defRPr sz="1700" b="1" i="0">
                <a:solidFill>
                  <a:srgbClr val="182F3D"/>
                </a:solidFill>
                <a:latin typeface="Aptos"/>
              </a:defRPr>
            </a:pPr>
            <a:r>
              <a:t>POTENTIAL BENEFITS</a:t>
            </a:r>
          </a:p>
        </p:txBody>
      </p:sp>
      <p:sp>
        <p:nvSpPr>
          <p:cNvPr id="10" name="TextBox 9"/>
          <p:cNvSpPr txBox="1"/>
          <p:nvPr/>
        </p:nvSpPr>
        <p:spPr>
          <a:xfrm>
            <a:off x="932688" y="2423160"/>
            <a:ext cx="3017520" cy="1364989"/>
          </a:xfrm>
          <a:prstGeom prst="rect">
            <a:avLst/>
          </a:prstGeom>
          <a:noFill/>
        </p:spPr>
        <p:txBody>
          <a:bodyPr wrap="square" lIns="54864" tIns="54864" rIns="54864" bIns="54864" anchor="t">
            <a:spAutoFit/>
          </a:bodyPr>
          <a:lstStyle/>
          <a:p>
            <a:pPr algn="l">
              <a:spcAft>
                <a:spcPts val="700"/>
              </a:spcAft>
              <a:defRPr sz="1600" b="0" i="0">
                <a:solidFill>
                  <a:srgbClr val="2A3439"/>
                </a:solidFill>
                <a:latin typeface="Aptos"/>
              </a:defRPr>
            </a:pPr>
            <a:r>
              <a:rPr dirty="0"/>
              <a:t>• New jobs and enterprise</a:t>
            </a:r>
          </a:p>
          <a:p>
            <a:pPr algn="l">
              <a:spcAft>
                <a:spcPts val="700"/>
              </a:spcAft>
              <a:defRPr sz="1600" b="0" i="0">
                <a:solidFill>
                  <a:srgbClr val="2A3439"/>
                </a:solidFill>
                <a:latin typeface="Aptos"/>
              </a:defRPr>
            </a:pPr>
            <a:r>
              <a:rPr dirty="0"/>
              <a:t>• Local cultural exchange</a:t>
            </a:r>
          </a:p>
          <a:p>
            <a:pPr algn="l">
              <a:spcAft>
                <a:spcPts val="700"/>
              </a:spcAft>
              <a:defRPr sz="1600" b="0" i="0">
                <a:solidFill>
                  <a:srgbClr val="2A3439"/>
                </a:solidFill>
                <a:latin typeface="Aptos"/>
              </a:defRPr>
            </a:pPr>
            <a:r>
              <a:rPr dirty="0"/>
              <a:t>• Conservation funding</a:t>
            </a:r>
          </a:p>
          <a:p>
            <a:pPr algn="l">
              <a:spcAft>
                <a:spcPts val="700"/>
              </a:spcAft>
              <a:defRPr sz="1600" b="0" i="0">
                <a:solidFill>
                  <a:srgbClr val="2A3439"/>
                </a:solidFill>
                <a:latin typeface="Aptos"/>
              </a:defRPr>
            </a:pPr>
            <a:r>
              <a:rPr dirty="0"/>
              <a:t>• More year-round income</a:t>
            </a:r>
          </a:p>
        </p:txBody>
      </p:sp>
      <p:sp>
        <p:nvSpPr>
          <p:cNvPr id="11" name="Rounded Rectangle 10"/>
          <p:cNvSpPr/>
          <p:nvPr/>
        </p:nvSpPr>
        <p:spPr>
          <a:xfrm>
            <a:off x="4526280" y="1828800"/>
            <a:ext cx="3383280" cy="33375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526280" y="1828800"/>
            <a:ext cx="82296" cy="3337560"/>
          </a:xfrm>
          <a:prstGeom prst="rect">
            <a:avLst/>
          </a:prstGeom>
          <a:solidFill>
            <a:srgbClr val="DC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727448" y="1984248"/>
            <a:ext cx="3017520" cy="347472"/>
          </a:xfrm>
          <a:prstGeom prst="rect">
            <a:avLst/>
          </a:prstGeom>
          <a:noFill/>
        </p:spPr>
        <p:txBody>
          <a:bodyPr wrap="square" lIns="54864" tIns="54864" rIns="54864" bIns="54864" anchor="t">
            <a:spAutoFit/>
          </a:bodyPr>
          <a:lstStyle/>
          <a:p>
            <a:pPr algn="l">
              <a:spcAft>
                <a:spcPts val="700"/>
              </a:spcAft>
              <a:defRPr sz="1700" b="1" i="0">
                <a:solidFill>
                  <a:srgbClr val="182F3D"/>
                </a:solidFill>
                <a:latin typeface="Aptos"/>
              </a:defRPr>
            </a:pPr>
            <a:r>
              <a:t>POTENTIAL COSTS</a:t>
            </a:r>
          </a:p>
        </p:txBody>
      </p:sp>
      <p:sp>
        <p:nvSpPr>
          <p:cNvPr id="14" name="TextBox 13"/>
          <p:cNvSpPr txBox="1"/>
          <p:nvPr/>
        </p:nvSpPr>
        <p:spPr>
          <a:xfrm>
            <a:off x="4727448" y="2423160"/>
            <a:ext cx="3017520" cy="2624328"/>
          </a:xfrm>
          <a:prstGeom prst="rect">
            <a:avLst/>
          </a:prstGeom>
          <a:noFill/>
        </p:spPr>
        <p:txBody>
          <a:bodyPr wrap="square" lIns="54864" tIns="54864" rIns="54864" bIns="54864" anchor="t">
            <a:spAutoFit/>
          </a:bodyPr>
          <a:lstStyle/>
          <a:p>
            <a:pPr algn="l">
              <a:spcAft>
                <a:spcPts val="700"/>
              </a:spcAft>
              <a:defRPr sz="1600" b="0" i="0">
                <a:solidFill>
                  <a:srgbClr val="2A3439"/>
                </a:solidFill>
                <a:latin typeface="Aptos"/>
              </a:defRPr>
            </a:pPr>
            <a:r>
              <a:t>• Carbon and resource use</a:t>
            </a:r>
          </a:p>
          <a:p>
            <a:pPr algn="l">
              <a:spcAft>
                <a:spcPts val="700"/>
              </a:spcAft>
              <a:defRPr sz="1600" b="0" i="0">
                <a:solidFill>
                  <a:srgbClr val="2A3439"/>
                </a:solidFill>
                <a:latin typeface="Aptos"/>
              </a:defRPr>
            </a:pPr>
            <a:r>
              <a:t>• Crowding and habitat damage</a:t>
            </a:r>
          </a:p>
          <a:p>
            <a:pPr algn="l">
              <a:spcAft>
                <a:spcPts val="700"/>
              </a:spcAft>
              <a:defRPr sz="1600" b="0" i="0">
                <a:solidFill>
                  <a:srgbClr val="2A3439"/>
                </a:solidFill>
                <a:latin typeface="Aptos"/>
              </a:defRPr>
            </a:pPr>
            <a:r>
              <a:t>• Cultural commodification</a:t>
            </a:r>
          </a:p>
          <a:p>
            <a:pPr algn="l">
              <a:spcAft>
                <a:spcPts val="700"/>
              </a:spcAft>
              <a:defRPr sz="1600" b="0" i="0">
                <a:solidFill>
                  <a:srgbClr val="2A3439"/>
                </a:solidFill>
                <a:latin typeface="Aptos"/>
              </a:defRPr>
            </a:pPr>
            <a:r>
              <a:t>• Greenwashing or exclusion</a:t>
            </a:r>
          </a:p>
        </p:txBody>
      </p:sp>
      <p:sp>
        <p:nvSpPr>
          <p:cNvPr id="15" name="Rounded Rectangle 14"/>
          <p:cNvSpPr/>
          <p:nvPr/>
        </p:nvSpPr>
        <p:spPr>
          <a:xfrm>
            <a:off x="8321040" y="1828800"/>
            <a:ext cx="3383280" cy="33375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321040" y="1828800"/>
            <a:ext cx="82296" cy="3337560"/>
          </a:xfrm>
          <a:prstGeom prst="rect">
            <a:avLst/>
          </a:prstGeom>
          <a:solidFill>
            <a:srgbClr val="DCA9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522208" y="1984248"/>
            <a:ext cx="3017520" cy="347472"/>
          </a:xfrm>
          <a:prstGeom prst="rect">
            <a:avLst/>
          </a:prstGeom>
          <a:noFill/>
        </p:spPr>
        <p:txBody>
          <a:bodyPr wrap="square" lIns="54864" tIns="54864" rIns="54864" bIns="54864" anchor="t">
            <a:spAutoFit/>
          </a:bodyPr>
          <a:lstStyle/>
          <a:p>
            <a:pPr algn="l">
              <a:spcAft>
                <a:spcPts val="700"/>
              </a:spcAft>
              <a:defRPr sz="1700" b="1" i="0">
                <a:solidFill>
                  <a:srgbClr val="182F3D"/>
                </a:solidFill>
                <a:latin typeface="Aptos"/>
              </a:defRPr>
            </a:pPr>
            <a:r>
              <a:t>QUESTIONS TO ASK</a:t>
            </a:r>
          </a:p>
        </p:txBody>
      </p:sp>
      <p:sp>
        <p:nvSpPr>
          <p:cNvPr id="18" name="TextBox 17"/>
          <p:cNvSpPr txBox="1"/>
          <p:nvPr/>
        </p:nvSpPr>
        <p:spPr>
          <a:xfrm>
            <a:off x="8522208" y="2423160"/>
            <a:ext cx="3017520" cy="2624328"/>
          </a:xfrm>
          <a:prstGeom prst="rect">
            <a:avLst/>
          </a:prstGeom>
          <a:noFill/>
        </p:spPr>
        <p:txBody>
          <a:bodyPr wrap="square" lIns="54864" tIns="54864" rIns="54864" bIns="54864" anchor="t">
            <a:spAutoFit/>
          </a:bodyPr>
          <a:lstStyle/>
          <a:p>
            <a:pPr algn="l">
              <a:spcAft>
                <a:spcPts val="700"/>
              </a:spcAft>
              <a:defRPr sz="1600" b="0" i="0">
                <a:solidFill>
                  <a:srgbClr val="2A3439"/>
                </a:solidFill>
                <a:latin typeface="Aptos"/>
              </a:defRPr>
            </a:pPr>
            <a:r>
              <a:rPr dirty="0"/>
              <a:t>• Who gains and who loses?</a:t>
            </a:r>
          </a:p>
          <a:p>
            <a:pPr algn="l">
              <a:spcAft>
                <a:spcPts val="700"/>
              </a:spcAft>
              <a:defRPr sz="1600" b="0" i="0">
                <a:solidFill>
                  <a:srgbClr val="2A3439"/>
                </a:solidFill>
                <a:latin typeface="Aptos"/>
              </a:defRPr>
            </a:pPr>
            <a:r>
              <a:rPr dirty="0"/>
              <a:t>• What evidence supports the trend?</a:t>
            </a:r>
          </a:p>
          <a:p>
            <a:pPr algn="l">
              <a:spcAft>
                <a:spcPts val="700"/>
              </a:spcAft>
              <a:defRPr sz="1600" b="0" i="0">
                <a:solidFill>
                  <a:srgbClr val="2A3439"/>
                </a:solidFill>
                <a:latin typeface="Aptos"/>
              </a:defRPr>
            </a:pPr>
            <a:r>
              <a:rPr dirty="0"/>
              <a:t>• What are the local limits?</a:t>
            </a:r>
          </a:p>
          <a:p>
            <a:pPr algn="l">
              <a:spcAft>
                <a:spcPts val="700"/>
              </a:spcAft>
              <a:defRPr sz="1600" b="0" i="0">
                <a:solidFill>
                  <a:srgbClr val="2A3439"/>
                </a:solidFill>
                <a:latin typeface="Aptos"/>
              </a:defRPr>
            </a:pPr>
            <a:r>
              <a:rPr dirty="0"/>
              <a:t>• How will success be measured?</a:t>
            </a:r>
          </a:p>
        </p:txBody>
      </p:sp>
      <p:sp>
        <p:nvSpPr>
          <p:cNvPr id="19" name="Rounded Rectangle 18"/>
          <p:cNvSpPr/>
          <p:nvPr/>
        </p:nvSpPr>
        <p:spPr>
          <a:xfrm>
            <a:off x="914400" y="5486400"/>
            <a:ext cx="10287000" cy="548640"/>
          </a:xfrm>
          <a:prstGeom prst="roundRect">
            <a:avLst/>
          </a:prstGeom>
          <a:solidFill>
            <a:srgbClr val="182F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1097280" y="5605272"/>
            <a:ext cx="9921240" cy="292608"/>
          </a:xfrm>
          <a:prstGeom prst="rect">
            <a:avLst/>
          </a:prstGeom>
          <a:noFill/>
        </p:spPr>
        <p:txBody>
          <a:bodyPr wrap="square" lIns="54864" tIns="54864" rIns="54864" bIns="54864" anchor="t">
            <a:spAutoFit/>
          </a:bodyPr>
          <a:lstStyle/>
          <a:p>
            <a:pPr algn="ctr">
              <a:spcAft>
                <a:spcPts val="700"/>
              </a:spcAft>
              <a:defRPr sz="1600" b="1" i="0">
                <a:solidFill>
                  <a:srgbClr val="FFFFFF"/>
                </a:solidFill>
                <a:latin typeface="Aptos"/>
              </a:defRPr>
            </a:pPr>
            <a:r>
              <a:rPr dirty="0"/>
              <a:t>Sustainability is about managing trade-offs — not simply labelling a product “green”.</a:t>
            </a:r>
          </a:p>
        </p:txBody>
      </p:sp>
      <p:sp>
        <p:nvSpPr>
          <p:cNvPr id="21" name="TextBox 20"/>
          <p:cNvSpPr txBox="1"/>
          <p:nvPr/>
        </p:nvSpPr>
        <p:spPr>
          <a:xfrm>
            <a:off x="566928" y="6473952"/>
            <a:ext cx="7315200" cy="182880"/>
          </a:xfrm>
          <a:prstGeom prst="rect">
            <a:avLst/>
          </a:prstGeom>
          <a:noFill/>
        </p:spPr>
        <p:txBody>
          <a:bodyPr wrap="square" lIns="54864" tIns="54864" rIns="54864" bIns="54864" anchor="t">
            <a:spAutoFit/>
          </a:bodyPr>
          <a:lstStyle/>
          <a:p>
            <a:pPr algn="l">
              <a:spcAft>
                <a:spcPts val="700"/>
              </a:spcAft>
              <a:defRPr sz="900" b="1" i="0">
                <a:solidFill>
                  <a:srgbClr val="647075"/>
                </a:solidFill>
                <a:latin typeface="Aptos"/>
              </a:defRPr>
            </a:pPr>
            <a:r>
              <a:t>LEVEL 5 • SUSTAINABLE GLOBAL TOURISM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347472"/>
            <a:ext cx="10789920" cy="256032"/>
          </a:xfrm>
          <a:prstGeom prst="rect">
            <a:avLst/>
          </a:prstGeom>
          <a:noFill/>
        </p:spPr>
        <p:txBody>
          <a:bodyPr wrap="square" lIns="54864" tIns="54864" rIns="54864" bIns="54864" anchor="t">
            <a:spAutoFit/>
          </a:bodyPr>
          <a:lstStyle/>
          <a:p>
            <a:pPr algn="l">
              <a:spcAft>
                <a:spcPts val="700"/>
              </a:spcAft>
              <a:defRPr sz="1000" b="1" i="0">
                <a:solidFill>
                  <a:srgbClr val="1F7E79"/>
                </a:solidFill>
                <a:latin typeface="Aptos"/>
              </a:defRPr>
            </a:pPr>
            <a:r>
              <a:t>20–25 MINUTES • PRESENT YOUR RECOMMENDATIONS</a:t>
            </a:r>
          </a:p>
        </p:txBody>
      </p:sp>
      <p:sp>
        <p:nvSpPr>
          <p:cNvPr id="4" name="TextBox 3"/>
          <p:cNvSpPr txBox="1"/>
          <p:nvPr/>
        </p:nvSpPr>
        <p:spPr>
          <a:xfrm>
            <a:off x="566928" y="658368"/>
            <a:ext cx="11064240" cy="594360"/>
          </a:xfrm>
          <a:prstGeom prst="rect">
            <a:avLst/>
          </a:prstGeom>
          <a:noFill/>
        </p:spPr>
        <p:txBody>
          <a:bodyPr wrap="square" lIns="54864" tIns="54864" rIns="54864" bIns="54864" anchor="t">
            <a:spAutoFit/>
          </a:bodyPr>
          <a:lstStyle/>
          <a:p>
            <a:pPr algn="l">
              <a:spcAft>
                <a:spcPts val="700"/>
              </a:spcAft>
              <a:defRPr sz="2800" b="1" i="0">
                <a:solidFill>
                  <a:srgbClr val="182F3D"/>
                </a:solidFill>
                <a:latin typeface="Aptos"/>
              </a:defRPr>
            </a:pPr>
            <a:r>
              <a:t>Group task: who benefits from tourism?</a:t>
            </a:r>
          </a:p>
        </p:txBody>
      </p:sp>
      <p:sp>
        <p:nvSpPr>
          <p:cNvPr id="5" name="Rectangle 4"/>
          <p:cNvSpPr/>
          <p:nvPr/>
        </p:nvSpPr>
        <p:spPr>
          <a:xfrm>
            <a:off x="566928" y="1353312"/>
            <a:ext cx="1051560" cy="50292"/>
          </a:xfrm>
          <a:prstGeom prst="rect">
            <a:avLst/>
          </a:prstGeom>
          <a:solidFill>
            <a:srgbClr val="DCA9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1201400" y="6473952"/>
            <a:ext cx="411480" cy="201168"/>
          </a:xfrm>
          <a:prstGeom prst="rect">
            <a:avLst/>
          </a:prstGeom>
          <a:noFill/>
        </p:spPr>
        <p:txBody>
          <a:bodyPr wrap="square" lIns="54864" tIns="54864" rIns="54864" bIns="54864" anchor="t">
            <a:spAutoFit/>
          </a:bodyPr>
          <a:lstStyle/>
          <a:p>
            <a:pPr algn="r">
              <a:spcAft>
                <a:spcPts val="700"/>
              </a:spcAft>
              <a:defRPr sz="1000" b="1" i="0">
                <a:solidFill>
                  <a:srgbClr val="647075"/>
                </a:solidFill>
                <a:latin typeface="Aptos"/>
              </a:defRPr>
            </a:pPr>
            <a:r>
              <a:t>13</a:t>
            </a:r>
          </a:p>
        </p:txBody>
      </p:sp>
      <p:sp>
        <p:nvSpPr>
          <p:cNvPr id="7" name="Rounded Rectangle 6"/>
          <p:cNvSpPr/>
          <p:nvPr/>
        </p:nvSpPr>
        <p:spPr>
          <a:xfrm>
            <a:off x="731520" y="1691640"/>
            <a:ext cx="3383280" cy="14173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731520" y="1691640"/>
            <a:ext cx="82296" cy="1417320"/>
          </a:xfrm>
          <a:prstGeom prst="rect">
            <a:avLst/>
          </a:prstGeom>
          <a:solidFill>
            <a:srgbClr val="DC6F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932688" y="1847088"/>
            <a:ext cx="3017520" cy="347472"/>
          </a:xfrm>
          <a:prstGeom prst="rect">
            <a:avLst/>
          </a:prstGeom>
          <a:noFill/>
        </p:spPr>
        <p:txBody>
          <a:bodyPr wrap="square" lIns="54864" tIns="54864" rIns="54864" bIns="54864" anchor="t">
            <a:spAutoFit/>
          </a:bodyPr>
          <a:lstStyle/>
          <a:p>
            <a:pPr algn="l">
              <a:spcAft>
                <a:spcPts val="700"/>
              </a:spcAft>
              <a:defRPr sz="1400" b="1" i="0">
                <a:solidFill>
                  <a:srgbClr val="182F3D"/>
                </a:solidFill>
                <a:latin typeface="Aptos"/>
              </a:defRPr>
            </a:pPr>
            <a:r>
              <a:t>A • MEDITERRANEAN RESORT</a:t>
            </a:r>
          </a:p>
        </p:txBody>
      </p:sp>
      <p:sp>
        <p:nvSpPr>
          <p:cNvPr id="10" name="TextBox 9"/>
          <p:cNvSpPr txBox="1"/>
          <p:nvPr/>
        </p:nvSpPr>
        <p:spPr>
          <a:xfrm>
            <a:off x="932688" y="2286000"/>
            <a:ext cx="3017520" cy="849463"/>
          </a:xfrm>
          <a:prstGeom prst="rect">
            <a:avLst/>
          </a:prstGeom>
          <a:noFill/>
        </p:spPr>
        <p:txBody>
          <a:bodyPr wrap="square" lIns="54864" tIns="54864" rIns="54864" bIns="54864" anchor="t">
            <a:spAutoFit/>
          </a:bodyPr>
          <a:lstStyle/>
          <a:p>
            <a:pPr algn="l">
              <a:spcAft>
                <a:spcPts val="700"/>
              </a:spcAft>
              <a:defRPr sz="1300" b="0" i="0">
                <a:solidFill>
                  <a:srgbClr val="2A3439"/>
                </a:solidFill>
                <a:latin typeface="Aptos"/>
              </a:defRPr>
            </a:pPr>
            <a:r>
              <a:rPr sz="1600" b="1" dirty="0"/>
              <a:t>Summer peaks; congestion, water use and housing pressure.</a:t>
            </a:r>
          </a:p>
        </p:txBody>
      </p:sp>
      <p:sp>
        <p:nvSpPr>
          <p:cNvPr id="11" name="Rounded Rectangle 10"/>
          <p:cNvSpPr/>
          <p:nvPr/>
        </p:nvSpPr>
        <p:spPr>
          <a:xfrm>
            <a:off x="4526280" y="1691640"/>
            <a:ext cx="3383280" cy="14173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526280" y="1691640"/>
            <a:ext cx="82296" cy="1417320"/>
          </a:xfrm>
          <a:prstGeom prst="rect">
            <a:avLst/>
          </a:prstGeom>
          <a:solidFill>
            <a:srgbClr val="DCA9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727448" y="1847088"/>
            <a:ext cx="3017520" cy="347472"/>
          </a:xfrm>
          <a:prstGeom prst="rect">
            <a:avLst/>
          </a:prstGeom>
          <a:noFill/>
        </p:spPr>
        <p:txBody>
          <a:bodyPr wrap="square" lIns="54864" tIns="54864" rIns="54864" bIns="54864" anchor="t">
            <a:spAutoFit/>
          </a:bodyPr>
          <a:lstStyle/>
          <a:p>
            <a:pPr algn="l">
              <a:spcAft>
                <a:spcPts val="700"/>
              </a:spcAft>
              <a:defRPr sz="1400" b="1" i="0">
                <a:solidFill>
                  <a:srgbClr val="182F3D"/>
                </a:solidFill>
                <a:latin typeface="Aptos"/>
              </a:defRPr>
            </a:pPr>
            <a:r>
              <a:t>B • MOUNTAIN DESTINATION</a:t>
            </a:r>
          </a:p>
        </p:txBody>
      </p:sp>
      <p:sp>
        <p:nvSpPr>
          <p:cNvPr id="14" name="TextBox 13"/>
          <p:cNvSpPr txBox="1"/>
          <p:nvPr/>
        </p:nvSpPr>
        <p:spPr>
          <a:xfrm>
            <a:off x="4727448" y="2286000"/>
            <a:ext cx="3017520" cy="849463"/>
          </a:xfrm>
          <a:prstGeom prst="rect">
            <a:avLst/>
          </a:prstGeom>
          <a:noFill/>
        </p:spPr>
        <p:txBody>
          <a:bodyPr wrap="square" lIns="54864" tIns="54864" rIns="54864" bIns="54864" anchor="t">
            <a:spAutoFit/>
          </a:bodyPr>
          <a:lstStyle/>
          <a:p>
            <a:pPr algn="l">
              <a:spcAft>
                <a:spcPts val="700"/>
              </a:spcAft>
              <a:defRPr sz="1300" b="0" i="0">
                <a:solidFill>
                  <a:srgbClr val="2A3439"/>
                </a:solidFill>
                <a:latin typeface="Aptos"/>
              </a:defRPr>
            </a:pPr>
            <a:r>
              <a:rPr sz="1600" b="1" dirty="0"/>
              <a:t>Growing trekking demand; limited waste facilities and overseas operators.</a:t>
            </a:r>
          </a:p>
        </p:txBody>
      </p:sp>
      <p:sp>
        <p:nvSpPr>
          <p:cNvPr id="15" name="Rounded Rectangle 14"/>
          <p:cNvSpPr/>
          <p:nvPr/>
        </p:nvSpPr>
        <p:spPr>
          <a:xfrm>
            <a:off x="8321040" y="1691640"/>
            <a:ext cx="3383280" cy="14173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321040" y="1691640"/>
            <a:ext cx="82296" cy="1417320"/>
          </a:xfrm>
          <a:prstGeom prst="rect">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522208" y="1847088"/>
            <a:ext cx="3017520" cy="347472"/>
          </a:xfrm>
          <a:prstGeom prst="rect">
            <a:avLst/>
          </a:prstGeom>
          <a:noFill/>
        </p:spPr>
        <p:txBody>
          <a:bodyPr wrap="square" lIns="54864" tIns="54864" rIns="54864" bIns="54864" anchor="t">
            <a:spAutoFit/>
          </a:bodyPr>
          <a:lstStyle/>
          <a:p>
            <a:pPr algn="l">
              <a:spcAft>
                <a:spcPts val="700"/>
              </a:spcAft>
              <a:defRPr sz="1400" b="1" i="0">
                <a:solidFill>
                  <a:srgbClr val="182F3D"/>
                </a:solidFill>
                <a:latin typeface="Aptos"/>
              </a:defRPr>
            </a:pPr>
            <a:r>
              <a:t>C • WELSH COASTAL TOWN</a:t>
            </a:r>
          </a:p>
        </p:txBody>
      </p:sp>
      <p:sp>
        <p:nvSpPr>
          <p:cNvPr id="18" name="TextBox 17"/>
          <p:cNvSpPr txBox="1"/>
          <p:nvPr/>
        </p:nvSpPr>
        <p:spPr>
          <a:xfrm>
            <a:off x="8522208" y="2286000"/>
            <a:ext cx="3017520" cy="603242"/>
          </a:xfrm>
          <a:prstGeom prst="rect">
            <a:avLst/>
          </a:prstGeom>
          <a:noFill/>
        </p:spPr>
        <p:txBody>
          <a:bodyPr wrap="square" lIns="54864" tIns="54864" rIns="54864" bIns="54864" anchor="t">
            <a:spAutoFit/>
          </a:bodyPr>
          <a:lstStyle/>
          <a:p>
            <a:pPr algn="l">
              <a:spcAft>
                <a:spcPts val="700"/>
              </a:spcAft>
              <a:defRPr sz="1300" b="0" i="0">
                <a:solidFill>
                  <a:srgbClr val="2A3439"/>
                </a:solidFill>
                <a:latin typeface="Aptos"/>
              </a:defRPr>
            </a:pPr>
            <a:r>
              <a:rPr sz="1600" b="1" dirty="0"/>
              <a:t>Busy school holidays but weak winter trade and seasonal jobs.</a:t>
            </a:r>
          </a:p>
        </p:txBody>
      </p:sp>
      <p:sp>
        <p:nvSpPr>
          <p:cNvPr id="19" name="TextBox 18"/>
          <p:cNvSpPr txBox="1"/>
          <p:nvPr/>
        </p:nvSpPr>
        <p:spPr>
          <a:xfrm>
            <a:off x="868680" y="3520440"/>
            <a:ext cx="2926080" cy="320040"/>
          </a:xfrm>
          <a:prstGeom prst="rect">
            <a:avLst/>
          </a:prstGeom>
          <a:noFill/>
        </p:spPr>
        <p:txBody>
          <a:bodyPr wrap="square" lIns="54864" tIns="54864" rIns="54864" bIns="54864" anchor="t">
            <a:spAutoFit/>
          </a:bodyPr>
          <a:lstStyle/>
          <a:p>
            <a:pPr algn="l">
              <a:spcAft>
                <a:spcPts val="700"/>
              </a:spcAft>
              <a:defRPr sz="1800" b="1" i="0">
                <a:solidFill>
                  <a:srgbClr val="182F3D"/>
                </a:solidFill>
                <a:latin typeface="Aptos"/>
              </a:defRPr>
            </a:pPr>
            <a:r>
              <a:rPr dirty="0"/>
              <a:t>Your group must identify:</a:t>
            </a:r>
          </a:p>
        </p:txBody>
      </p:sp>
      <p:sp>
        <p:nvSpPr>
          <p:cNvPr id="20" name="Oval 19"/>
          <p:cNvSpPr/>
          <p:nvPr/>
        </p:nvSpPr>
        <p:spPr>
          <a:xfrm>
            <a:off x="914400" y="4050791"/>
            <a:ext cx="109728" cy="109728"/>
          </a:xfrm>
          <a:prstGeom prst="ellipse">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1170432" y="3931920"/>
            <a:ext cx="9985248" cy="365760"/>
          </a:xfrm>
          <a:prstGeom prst="rect">
            <a:avLst/>
          </a:prstGeom>
          <a:noFill/>
        </p:spPr>
        <p:txBody>
          <a:bodyPr wrap="square" lIns="54864" tIns="54864" rIns="54864" bIns="54864" anchor="t">
            <a:spAutoFit/>
          </a:bodyPr>
          <a:lstStyle/>
          <a:p>
            <a:pPr algn="l">
              <a:spcAft>
                <a:spcPts val="700"/>
              </a:spcAft>
              <a:defRPr sz="1500" b="0" i="0">
                <a:solidFill>
                  <a:srgbClr val="2A3439"/>
                </a:solidFill>
                <a:latin typeface="Aptos"/>
              </a:defRPr>
            </a:pPr>
            <a:r>
              <a:rPr dirty="0"/>
              <a:t>The demand pattern or tourist trend</a:t>
            </a:r>
          </a:p>
        </p:txBody>
      </p:sp>
      <p:sp>
        <p:nvSpPr>
          <p:cNvPr id="22" name="Oval 21"/>
          <p:cNvSpPr/>
          <p:nvPr/>
        </p:nvSpPr>
        <p:spPr>
          <a:xfrm>
            <a:off x="914400" y="4434840"/>
            <a:ext cx="109728" cy="109728"/>
          </a:xfrm>
          <a:prstGeom prst="ellipse">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1170432" y="4315968"/>
            <a:ext cx="9985248" cy="365760"/>
          </a:xfrm>
          <a:prstGeom prst="rect">
            <a:avLst/>
          </a:prstGeom>
          <a:noFill/>
        </p:spPr>
        <p:txBody>
          <a:bodyPr wrap="square" lIns="54864" tIns="54864" rIns="54864" bIns="54864" anchor="t">
            <a:spAutoFit/>
          </a:bodyPr>
          <a:lstStyle/>
          <a:p>
            <a:pPr algn="l">
              <a:spcAft>
                <a:spcPts val="700"/>
              </a:spcAft>
              <a:defRPr sz="1500" b="0" i="0">
                <a:solidFill>
                  <a:srgbClr val="2A3439"/>
                </a:solidFill>
                <a:latin typeface="Aptos"/>
              </a:defRPr>
            </a:pPr>
            <a:r>
              <a:rPr dirty="0"/>
              <a:t>The pressure on existing tourism supply</a:t>
            </a:r>
          </a:p>
        </p:txBody>
      </p:sp>
      <p:sp>
        <p:nvSpPr>
          <p:cNvPr id="24" name="Oval 23"/>
          <p:cNvSpPr/>
          <p:nvPr/>
        </p:nvSpPr>
        <p:spPr>
          <a:xfrm>
            <a:off x="914400" y="4818888"/>
            <a:ext cx="109728" cy="109728"/>
          </a:xfrm>
          <a:prstGeom prst="ellipse">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1170432" y="4700016"/>
            <a:ext cx="9985248" cy="365760"/>
          </a:xfrm>
          <a:prstGeom prst="rect">
            <a:avLst/>
          </a:prstGeom>
          <a:noFill/>
        </p:spPr>
        <p:txBody>
          <a:bodyPr wrap="square" lIns="54864" tIns="54864" rIns="54864" bIns="54864" anchor="t">
            <a:spAutoFit/>
          </a:bodyPr>
          <a:lstStyle/>
          <a:p>
            <a:pPr algn="l">
              <a:spcAft>
                <a:spcPts val="700"/>
              </a:spcAft>
              <a:defRPr sz="1500" b="0" i="0">
                <a:solidFill>
                  <a:srgbClr val="2A3439"/>
                </a:solidFill>
                <a:latin typeface="Aptos"/>
              </a:defRPr>
            </a:pPr>
            <a:r>
              <a:rPr dirty="0"/>
              <a:t>Two or three sustainable interventions</a:t>
            </a:r>
          </a:p>
        </p:txBody>
      </p:sp>
      <p:sp>
        <p:nvSpPr>
          <p:cNvPr id="26" name="Oval 25"/>
          <p:cNvSpPr/>
          <p:nvPr/>
        </p:nvSpPr>
        <p:spPr>
          <a:xfrm>
            <a:off x="914400" y="5202936"/>
            <a:ext cx="109728" cy="109728"/>
          </a:xfrm>
          <a:prstGeom prst="ellipse">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1170432" y="5084064"/>
            <a:ext cx="9985248" cy="365760"/>
          </a:xfrm>
          <a:prstGeom prst="rect">
            <a:avLst/>
          </a:prstGeom>
          <a:noFill/>
        </p:spPr>
        <p:txBody>
          <a:bodyPr wrap="square" lIns="54864" tIns="54864" rIns="54864" bIns="54864" anchor="t">
            <a:spAutoFit/>
          </a:bodyPr>
          <a:lstStyle/>
          <a:p>
            <a:pPr algn="l">
              <a:spcAft>
                <a:spcPts val="700"/>
              </a:spcAft>
              <a:defRPr sz="1500" b="0" i="0">
                <a:solidFill>
                  <a:srgbClr val="2A3439"/>
                </a:solidFill>
                <a:latin typeface="Aptos"/>
              </a:defRPr>
            </a:pPr>
            <a:r>
              <a:rPr dirty="0"/>
              <a:t>One conflict between growth and sustainability</a:t>
            </a:r>
          </a:p>
        </p:txBody>
      </p:sp>
      <p:sp>
        <p:nvSpPr>
          <p:cNvPr id="28" name="Oval 27"/>
          <p:cNvSpPr/>
          <p:nvPr/>
        </p:nvSpPr>
        <p:spPr>
          <a:xfrm>
            <a:off x="914400" y="5586984"/>
            <a:ext cx="109728" cy="109728"/>
          </a:xfrm>
          <a:prstGeom prst="ellipse">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1170432" y="5468112"/>
            <a:ext cx="9985248" cy="365760"/>
          </a:xfrm>
          <a:prstGeom prst="rect">
            <a:avLst/>
          </a:prstGeom>
          <a:noFill/>
        </p:spPr>
        <p:txBody>
          <a:bodyPr wrap="square" lIns="54864" tIns="54864" rIns="54864" bIns="54864" anchor="t">
            <a:spAutoFit/>
          </a:bodyPr>
          <a:lstStyle/>
          <a:p>
            <a:pPr algn="l">
              <a:spcAft>
                <a:spcPts val="700"/>
              </a:spcAft>
              <a:defRPr sz="1500" b="0" i="0">
                <a:solidFill>
                  <a:srgbClr val="2A3439"/>
                </a:solidFill>
                <a:latin typeface="Aptos"/>
              </a:defRPr>
            </a:pPr>
            <a:r>
              <a:rPr dirty="0"/>
              <a:t>Two indicators to evaluate success</a:t>
            </a:r>
          </a:p>
        </p:txBody>
      </p:sp>
      <p:sp>
        <p:nvSpPr>
          <p:cNvPr id="30" name="TextBox 29"/>
          <p:cNvSpPr txBox="1"/>
          <p:nvPr/>
        </p:nvSpPr>
        <p:spPr>
          <a:xfrm>
            <a:off x="566928" y="6473952"/>
            <a:ext cx="7315200" cy="182880"/>
          </a:xfrm>
          <a:prstGeom prst="rect">
            <a:avLst/>
          </a:prstGeom>
          <a:noFill/>
        </p:spPr>
        <p:txBody>
          <a:bodyPr wrap="square" lIns="54864" tIns="54864" rIns="54864" bIns="54864" anchor="t">
            <a:spAutoFit/>
          </a:bodyPr>
          <a:lstStyle/>
          <a:p>
            <a:pPr algn="l">
              <a:spcAft>
                <a:spcPts val="700"/>
              </a:spcAft>
              <a:defRPr sz="900" b="1" i="0">
                <a:solidFill>
                  <a:srgbClr val="647075"/>
                </a:solidFill>
                <a:latin typeface="Aptos"/>
              </a:defRPr>
            </a:pPr>
            <a:r>
              <a:t>LEVEL 5 • SUSTAINABLE GLOBAL TOURISM</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DCA9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731520" y="594360"/>
            <a:ext cx="3200400" cy="274320"/>
          </a:xfrm>
          <a:prstGeom prst="rect">
            <a:avLst/>
          </a:prstGeom>
          <a:noFill/>
        </p:spPr>
        <p:txBody>
          <a:bodyPr wrap="square" lIns="54864" tIns="54864" rIns="54864" bIns="54864" anchor="t">
            <a:spAutoFit/>
          </a:bodyPr>
          <a:lstStyle/>
          <a:p>
            <a:pPr algn="l">
              <a:spcAft>
                <a:spcPts val="700"/>
              </a:spcAft>
              <a:defRPr sz="1200" b="1" i="0">
                <a:solidFill>
                  <a:srgbClr val="DCA94C"/>
                </a:solidFill>
                <a:latin typeface="Aptos"/>
              </a:defRPr>
            </a:pPr>
            <a:r>
              <a:t>PLENARY • LEVEL 5</a:t>
            </a:r>
          </a:p>
        </p:txBody>
      </p:sp>
      <p:sp>
        <p:nvSpPr>
          <p:cNvPr id="4" name="TextBox 3"/>
          <p:cNvSpPr txBox="1"/>
          <p:nvPr/>
        </p:nvSpPr>
        <p:spPr>
          <a:xfrm>
            <a:off x="731520" y="1234440"/>
            <a:ext cx="10607040" cy="1403461"/>
          </a:xfrm>
          <a:prstGeom prst="rect">
            <a:avLst/>
          </a:prstGeom>
          <a:noFill/>
        </p:spPr>
        <p:txBody>
          <a:bodyPr wrap="square" lIns="54864" tIns="54864" rIns="54864" bIns="54864" anchor="t">
            <a:spAutoFit/>
          </a:bodyPr>
          <a:lstStyle/>
          <a:p>
            <a:pPr algn="l">
              <a:spcAft>
                <a:spcPts val="700"/>
              </a:spcAft>
              <a:defRPr sz="2800" b="1" i="0">
                <a:solidFill>
                  <a:srgbClr val="FFFFFF"/>
                </a:solidFill>
                <a:latin typeface="Aptos"/>
              </a:defRPr>
            </a:pPr>
            <a:r>
              <a:rPr dirty="0">
                <a:solidFill>
                  <a:schemeClr val="bg2">
                    <a:lumMod val="25000"/>
                  </a:schemeClr>
                </a:solidFill>
              </a:rPr>
              <a:t>To what extent should tourism providers adapt their supply to meet changing tourist demand if doing so may create environmental or social costs?</a:t>
            </a:r>
          </a:p>
        </p:txBody>
      </p:sp>
      <p:sp>
        <p:nvSpPr>
          <p:cNvPr id="5" name="Rectangle 4"/>
          <p:cNvSpPr/>
          <p:nvPr/>
        </p:nvSpPr>
        <p:spPr>
          <a:xfrm>
            <a:off x="777240" y="3246120"/>
            <a:ext cx="1097280" cy="54864"/>
          </a:xfrm>
          <a:prstGeom prst="rect">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77240" y="3611880"/>
            <a:ext cx="2743200" cy="387798"/>
          </a:xfrm>
          <a:prstGeom prst="rect">
            <a:avLst/>
          </a:prstGeom>
          <a:noFill/>
        </p:spPr>
        <p:txBody>
          <a:bodyPr wrap="square" lIns="54864" tIns="54864" rIns="54864" bIns="54864" anchor="t">
            <a:spAutoFit/>
          </a:bodyPr>
          <a:lstStyle/>
          <a:p>
            <a:pPr algn="l">
              <a:spcAft>
                <a:spcPts val="700"/>
              </a:spcAft>
              <a:defRPr sz="1800" b="1" i="0">
                <a:solidFill>
                  <a:srgbClr val="DAEFE5"/>
                </a:solidFill>
                <a:latin typeface="Aptos"/>
              </a:defRPr>
            </a:pPr>
            <a:r>
              <a:rPr dirty="0">
                <a:solidFill>
                  <a:schemeClr val="bg2">
                    <a:lumMod val="25000"/>
                  </a:schemeClr>
                </a:solidFill>
              </a:rPr>
              <a:t>Your answer should:</a:t>
            </a:r>
          </a:p>
        </p:txBody>
      </p:sp>
      <p:sp>
        <p:nvSpPr>
          <p:cNvPr id="7" name="Oval 6"/>
          <p:cNvSpPr/>
          <p:nvPr/>
        </p:nvSpPr>
        <p:spPr>
          <a:xfrm>
            <a:off x="822960" y="4187952"/>
            <a:ext cx="109728" cy="109728"/>
          </a:xfrm>
          <a:prstGeom prst="ellipse">
            <a:avLst/>
          </a:prstGeom>
          <a:solidFill>
            <a:srgbClr val="DCA9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78992" y="4069080"/>
            <a:ext cx="9985248" cy="357021"/>
          </a:xfrm>
          <a:prstGeom prst="rect">
            <a:avLst/>
          </a:prstGeom>
          <a:noFill/>
        </p:spPr>
        <p:txBody>
          <a:bodyPr wrap="square" lIns="54864" tIns="54864" rIns="54864" bIns="54864" anchor="t">
            <a:spAutoFit/>
          </a:bodyPr>
          <a:lstStyle/>
          <a:p>
            <a:pPr algn="l">
              <a:spcAft>
                <a:spcPts val="700"/>
              </a:spcAft>
              <a:defRPr sz="1600" b="0" i="0">
                <a:solidFill>
                  <a:srgbClr val="FFFFFF"/>
                </a:solidFill>
                <a:latin typeface="Aptos"/>
              </a:defRPr>
            </a:pPr>
            <a:r>
              <a:rPr b="1" dirty="0">
                <a:solidFill>
                  <a:schemeClr val="bg2">
                    <a:lumMod val="25000"/>
                  </a:schemeClr>
                </a:solidFill>
              </a:rPr>
              <a:t>Explain supply and demand</a:t>
            </a:r>
          </a:p>
        </p:txBody>
      </p:sp>
      <p:sp>
        <p:nvSpPr>
          <p:cNvPr id="9" name="Oval 8"/>
          <p:cNvSpPr/>
          <p:nvPr/>
        </p:nvSpPr>
        <p:spPr>
          <a:xfrm>
            <a:off x="822960" y="4553712"/>
            <a:ext cx="109728" cy="109728"/>
          </a:xfrm>
          <a:prstGeom prst="ellipse">
            <a:avLst/>
          </a:prstGeom>
          <a:solidFill>
            <a:srgbClr val="DCA9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78992" y="4434840"/>
            <a:ext cx="9985248" cy="357021"/>
          </a:xfrm>
          <a:prstGeom prst="rect">
            <a:avLst/>
          </a:prstGeom>
          <a:noFill/>
        </p:spPr>
        <p:txBody>
          <a:bodyPr wrap="square" lIns="54864" tIns="54864" rIns="54864" bIns="54864" anchor="t">
            <a:spAutoFit/>
          </a:bodyPr>
          <a:lstStyle/>
          <a:p>
            <a:pPr algn="l">
              <a:spcAft>
                <a:spcPts val="700"/>
              </a:spcAft>
              <a:defRPr sz="1600" b="0" i="0">
                <a:solidFill>
                  <a:srgbClr val="FFFFFF"/>
                </a:solidFill>
                <a:latin typeface="Aptos"/>
              </a:defRPr>
            </a:pPr>
            <a:r>
              <a:rPr b="1" dirty="0">
                <a:solidFill>
                  <a:schemeClr val="bg2">
                    <a:lumMod val="25000"/>
                  </a:schemeClr>
                </a:solidFill>
              </a:rPr>
              <a:t>Compare one developed and one developing economy</a:t>
            </a:r>
          </a:p>
        </p:txBody>
      </p:sp>
      <p:sp>
        <p:nvSpPr>
          <p:cNvPr id="11" name="Oval 10"/>
          <p:cNvSpPr/>
          <p:nvPr/>
        </p:nvSpPr>
        <p:spPr>
          <a:xfrm>
            <a:off x="822960" y="4919472"/>
            <a:ext cx="109728" cy="109728"/>
          </a:xfrm>
          <a:prstGeom prst="ellipse">
            <a:avLst/>
          </a:prstGeom>
          <a:solidFill>
            <a:srgbClr val="DCA9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078992" y="4800600"/>
            <a:ext cx="9985248" cy="357021"/>
          </a:xfrm>
          <a:prstGeom prst="rect">
            <a:avLst/>
          </a:prstGeom>
          <a:noFill/>
        </p:spPr>
        <p:txBody>
          <a:bodyPr wrap="square" lIns="54864" tIns="54864" rIns="54864" bIns="54864" anchor="t">
            <a:spAutoFit/>
          </a:bodyPr>
          <a:lstStyle/>
          <a:p>
            <a:pPr algn="l">
              <a:spcAft>
                <a:spcPts val="700"/>
              </a:spcAft>
              <a:defRPr sz="1600" b="0" i="0">
                <a:solidFill>
                  <a:srgbClr val="FFFFFF"/>
                </a:solidFill>
                <a:latin typeface="Aptos"/>
              </a:defRPr>
            </a:pPr>
            <a:r>
              <a:rPr b="1" dirty="0">
                <a:solidFill>
                  <a:schemeClr val="bg2">
                    <a:lumMod val="10000"/>
                  </a:schemeClr>
                </a:solidFill>
              </a:rPr>
              <a:t>Discuss two tourist trends</a:t>
            </a:r>
          </a:p>
        </p:txBody>
      </p:sp>
      <p:sp>
        <p:nvSpPr>
          <p:cNvPr id="13" name="Oval 12"/>
          <p:cNvSpPr/>
          <p:nvPr/>
        </p:nvSpPr>
        <p:spPr>
          <a:xfrm>
            <a:off x="822960" y="5285232"/>
            <a:ext cx="109728" cy="109728"/>
          </a:xfrm>
          <a:prstGeom prst="ellipse">
            <a:avLst/>
          </a:prstGeom>
          <a:solidFill>
            <a:srgbClr val="DCA9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1078992" y="5166360"/>
            <a:ext cx="9985248" cy="357021"/>
          </a:xfrm>
          <a:prstGeom prst="rect">
            <a:avLst/>
          </a:prstGeom>
          <a:noFill/>
        </p:spPr>
        <p:txBody>
          <a:bodyPr wrap="square" lIns="54864" tIns="54864" rIns="54864" bIns="54864" anchor="t">
            <a:spAutoFit/>
          </a:bodyPr>
          <a:lstStyle/>
          <a:p>
            <a:pPr algn="l">
              <a:spcAft>
                <a:spcPts val="700"/>
              </a:spcAft>
              <a:defRPr sz="1600" b="0" i="0">
                <a:solidFill>
                  <a:srgbClr val="FFFFFF"/>
                </a:solidFill>
                <a:latin typeface="Aptos"/>
              </a:defRPr>
            </a:pPr>
            <a:r>
              <a:rPr b="1" dirty="0">
                <a:solidFill>
                  <a:schemeClr val="bg2">
                    <a:lumMod val="10000"/>
                  </a:schemeClr>
                </a:solidFill>
              </a:rPr>
              <a:t>Evaluate economic, environmental and social impacts</a:t>
            </a:r>
          </a:p>
        </p:txBody>
      </p:sp>
      <p:sp>
        <p:nvSpPr>
          <p:cNvPr id="15" name="Oval 14"/>
          <p:cNvSpPr/>
          <p:nvPr/>
        </p:nvSpPr>
        <p:spPr>
          <a:xfrm>
            <a:off x="822960" y="5650992"/>
            <a:ext cx="109728" cy="109728"/>
          </a:xfrm>
          <a:prstGeom prst="ellipse">
            <a:avLst/>
          </a:prstGeom>
          <a:solidFill>
            <a:srgbClr val="DCA9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78992" y="5532120"/>
            <a:ext cx="9985248" cy="357021"/>
          </a:xfrm>
          <a:prstGeom prst="rect">
            <a:avLst/>
          </a:prstGeom>
          <a:noFill/>
        </p:spPr>
        <p:txBody>
          <a:bodyPr wrap="square" lIns="54864" tIns="54864" rIns="54864" bIns="54864" anchor="t">
            <a:spAutoFit/>
          </a:bodyPr>
          <a:lstStyle/>
          <a:p>
            <a:pPr algn="l">
              <a:spcAft>
                <a:spcPts val="700"/>
              </a:spcAft>
              <a:defRPr sz="1600" b="0" i="0">
                <a:solidFill>
                  <a:srgbClr val="FFFFFF"/>
                </a:solidFill>
                <a:latin typeface="Aptos"/>
              </a:defRPr>
            </a:pPr>
            <a:r>
              <a:rPr b="1" dirty="0">
                <a:solidFill>
                  <a:schemeClr val="bg2">
                    <a:lumMod val="10000"/>
                  </a:schemeClr>
                </a:solidFill>
              </a:rPr>
              <a:t>Reach a justified conclusion supported by evidence</a:t>
            </a:r>
          </a:p>
        </p:txBody>
      </p:sp>
      <p:sp>
        <p:nvSpPr>
          <p:cNvPr id="17" name="TextBox 16"/>
          <p:cNvSpPr txBox="1"/>
          <p:nvPr/>
        </p:nvSpPr>
        <p:spPr>
          <a:xfrm>
            <a:off x="11201400" y="6473952"/>
            <a:ext cx="411480" cy="201168"/>
          </a:xfrm>
          <a:prstGeom prst="rect">
            <a:avLst/>
          </a:prstGeom>
          <a:noFill/>
        </p:spPr>
        <p:txBody>
          <a:bodyPr wrap="square" lIns="54864" tIns="54864" rIns="54864" bIns="54864" anchor="t">
            <a:spAutoFit/>
          </a:bodyPr>
          <a:lstStyle/>
          <a:p>
            <a:pPr algn="r">
              <a:spcAft>
                <a:spcPts val="700"/>
              </a:spcAft>
              <a:defRPr sz="1000" b="1" i="0">
                <a:solidFill>
                  <a:srgbClr val="FFFFFF"/>
                </a:solidFill>
                <a:latin typeface="Aptos"/>
              </a:defRPr>
            </a:pPr>
            <a:r>
              <a:t>14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7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347472"/>
            <a:ext cx="10789920" cy="256032"/>
          </a:xfrm>
          <a:prstGeom prst="rect">
            <a:avLst/>
          </a:prstGeom>
          <a:noFill/>
        </p:spPr>
        <p:txBody>
          <a:bodyPr wrap="square" lIns="54864" tIns="54864" rIns="54864" bIns="54864" anchor="t">
            <a:spAutoFit/>
          </a:bodyPr>
          <a:lstStyle/>
          <a:p>
            <a:pPr algn="l">
              <a:spcAft>
                <a:spcPts val="700"/>
              </a:spcAft>
              <a:defRPr sz="1000" b="1" i="0">
                <a:solidFill>
                  <a:srgbClr val="1F7E79"/>
                </a:solidFill>
                <a:latin typeface="Aptos"/>
              </a:defRPr>
            </a:pPr>
            <a:r>
              <a:t>USE CURRENT, CREDIBLE SOURCES</a:t>
            </a:r>
          </a:p>
        </p:txBody>
      </p:sp>
      <p:sp>
        <p:nvSpPr>
          <p:cNvPr id="4" name="TextBox 3"/>
          <p:cNvSpPr txBox="1"/>
          <p:nvPr/>
        </p:nvSpPr>
        <p:spPr>
          <a:xfrm>
            <a:off x="566928" y="658368"/>
            <a:ext cx="11064240" cy="594360"/>
          </a:xfrm>
          <a:prstGeom prst="rect">
            <a:avLst/>
          </a:prstGeom>
          <a:noFill/>
        </p:spPr>
        <p:txBody>
          <a:bodyPr wrap="square" lIns="54864" tIns="54864" rIns="54864" bIns="54864" anchor="t">
            <a:spAutoFit/>
          </a:bodyPr>
          <a:lstStyle/>
          <a:p>
            <a:pPr algn="l">
              <a:spcAft>
                <a:spcPts val="700"/>
              </a:spcAft>
              <a:defRPr sz="2800" b="1" i="0">
                <a:solidFill>
                  <a:srgbClr val="182F3D"/>
                </a:solidFill>
                <a:latin typeface="Aptos"/>
              </a:defRPr>
            </a:pPr>
            <a:r>
              <a:t>Further reading and evidence</a:t>
            </a:r>
          </a:p>
        </p:txBody>
      </p:sp>
      <p:sp>
        <p:nvSpPr>
          <p:cNvPr id="5" name="Rectangle 4"/>
          <p:cNvSpPr/>
          <p:nvPr/>
        </p:nvSpPr>
        <p:spPr>
          <a:xfrm>
            <a:off x="566928" y="1353312"/>
            <a:ext cx="1051560" cy="50292"/>
          </a:xfrm>
          <a:prstGeom prst="rect">
            <a:avLst/>
          </a:prstGeom>
          <a:solidFill>
            <a:srgbClr val="DCA94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1201400" y="6473952"/>
            <a:ext cx="411480" cy="201168"/>
          </a:xfrm>
          <a:prstGeom prst="rect">
            <a:avLst/>
          </a:prstGeom>
          <a:noFill/>
        </p:spPr>
        <p:txBody>
          <a:bodyPr wrap="square" lIns="54864" tIns="54864" rIns="54864" bIns="54864" anchor="t">
            <a:spAutoFit/>
          </a:bodyPr>
          <a:lstStyle/>
          <a:p>
            <a:pPr algn="r">
              <a:spcAft>
                <a:spcPts val="700"/>
              </a:spcAft>
              <a:defRPr sz="1000" b="1" i="0">
                <a:solidFill>
                  <a:srgbClr val="647075"/>
                </a:solidFill>
                <a:latin typeface="Aptos"/>
              </a:defRPr>
            </a:pPr>
            <a:r>
              <a:t>15</a:t>
            </a:r>
          </a:p>
        </p:txBody>
      </p:sp>
      <p:sp>
        <p:nvSpPr>
          <p:cNvPr id="7" name="Rounded Rectangle 6"/>
          <p:cNvSpPr/>
          <p:nvPr/>
        </p:nvSpPr>
        <p:spPr>
          <a:xfrm>
            <a:off x="777240" y="1645920"/>
            <a:ext cx="10652760" cy="8229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05840" y="1764792"/>
            <a:ext cx="2286000" cy="274320"/>
          </a:xfrm>
          <a:prstGeom prst="rect">
            <a:avLst/>
          </a:prstGeom>
          <a:noFill/>
        </p:spPr>
        <p:txBody>
          <a:bodyPr wrap="square" lIns="54864" tIns="54864" rIns="54864" bIns="54864" anchor="t">
            <a:spAutoFit/>
          </a:bodyPr>
          <a:lstStyle/>
          <a:p>
            <a:pPr algn="l">
              <a:spcAft>
                <a:spcPts val="700"/>
              </a:spcAft>
              <a:defRPr sz="1600" b="1" i="0">
                <a:solidFill>
                  <a:srgbClr val="1F7E79"/>
                </a:solidFill>
                <a:latin typeface="Aptos"/>
              </a:defRPr>
            </a:pPr>
            <a:r>
              <a:t>UN Tourism</a:t>
            </a:r>
          </a:p>
        </p:txBody>
      </p:sp>
      <p:sp>
        <p:nvSpPr>
          <p:cNvPr id="9" name="TextBox 8"/>
          <p:cNvSpPr txBox="1"/>
          <p:nvPr/>
        </p:nvSpPr>
        <p:spPr>
          <a:xfrm>
            <a:off x="3154680" y="1755648"/>
            <a:ext cx="5029200" cy="603242"/>
          </a:xfrm>
          <a:prstGeom prst="rect">
            <a:avLst/>
          </a:prstGeom>
          <a:noFill/>
        </p:spPr>
        <p:txBody>
          <a:bodyPr wrap="square" lIns="54864" tIns="54864" rIns="54864" bIns="54864" anchor="t">
            <a:spAutoFit/>
          </a:bodyPr>
          <a:lstStyle/>
          <a:p>
            <a:pPr algn="l">
              <a:spcAft>
                <a:spcPts val="700"/>
              </a:spcAft>
              <a:defRPr sz="1300" b="0" i="0">
                <a:solidFill>
                  <a:srgbClr val="2A3439"/>
                </a:solidFill>
                <a:latin typeface="Aptos"/>
              </a:defRPr>
            </a:pPr>
            <a:r>
              <a:rPr sz="1600" dirty="0"/>
              <a:t>International arrivals, tourism trends and sustainable tourism</a:t>
            </a:r>
          </a:p>
        </p:txBody>
      </p:sp>
      <p:sp>
        <p:nvSpPr>
          <p:cNvPr id="10" name="TextBox 9"/>
          <p:cNvSpPr txBox="1"/>
          <p:nvPr/>
        </p:nvSpPr>
        <p:spPr>
          <a:xfrm>
            <a:off x="8229600" y="1764792"/>
            <a:ext cx="2926080" cy="457200"/>
          </a:xfrm>
          <a:prstGeom prst="rect">
            <a:avLst/>
          </a:prstGeom>
          <a:noFill/>
        </p:spPr>
        <p:txBody>
          <a:bodyPr wrap="square" lIns="54864" tIns="54864" rIns="54864" bIns="54864" anchor="t">
            <a:spAutoFit/>
          </a:bodyPr>
          <a:lstStyle/>
          <a:p>
            <a:pPr algn="l">
              <a:spcAft>
                <a:spcPts val="700"/>
              </a:spcAft>
              <a:defRPr sz="1100" b="0" i="0">
                <a:solidFill>
                  <a:srgbClr val="3C669E"/>
                </a:solidFill>
                <a:latin typeface="Aptos"/>
              </a:defRPr>
            </a:pPr>
            <a:r>
              <a:t>https://www.untourism.int/</a:t>
            </a:r>
          </a:p>
        </p:txBody>
      </p:sp>
      <p:sp>
        <p:nvSpPr>
          <p:cNvPr id="11" name="Rounded Rectangle 10"/>
          <p:cNvSpPr/>
          <p:nvPr/>
        </p:nvSpPr>
        <p:spPr>
          <a:xfrm>
            <a:off x="777240" y="2670048"/>
            <a:ext cx="10652760" cy="8229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005840" y="2788920"/>
            <a:ext cx="2286000" cy="274320"/>
          </a:xfrm>
          <a:prstGeom prst="rect">
            <a:avLst/>
          </a:prstGeom>
          <a:noFill/>
        </p:spPr>
        <p:txBody>
          <a:bodyPr wrap="square" lIns="54864" tIns="54864" rIns="54864" bIns="54864" anchor="t">
            <a:spAutoFit/>
          </a:bodyPr>
          <a:lstStyle/>
          <a:p>
            <a:pPr algn="l">
              <a:spcAft>
                <a:spcPts val="700"/>
              </a:spcAft>
              <a:defRPr sz="1600" b="1" i="0">
                <a:solidFill>
                  <a:srgbClr val="1F7E79"/>
                </a:solidFill>
                <a:latin typeface="Aptos"/>
              </a:defRPr>
            </a:pPr>
            <a:r>
              <a:t>UN Sustainable Development Goals</a:t>
            </a:r>
          </a:p>
        </p:txBody>
      </p:sp>
      <p:sp>
        <p:nvSpPr>
          <p:cNvPr id="13" name="TextBox 12"/>
          <p:cNvSpPr txBox="1"/>
          <p:nvPr/>
        </p:nvSpPr>
        <p:spPr>
          <a:xfrm>
            <a:off x="3154680" y="2779776"/>
            <a:ext cx="5029200" cy="603242"/>
          </a:xfrm>
          <a:prstGeom prst="rect">
            <a:avLst/>
          </a:prstGeom>
          <a:noFill/>
        </p:spPr>
        <p:txBody>
          <a:bodyPr wrap="square" lIns="54864" tIns="54864" rIns="54864" bIns="54864" anchor="t">
            <a:spAutoFit/>
          </a:bodyPr>
          <a:lstStyle/>
          <a:p>
            <a:pPr algn="l">
              <a:spcAft>
                <a:spcPts val="700"/>
              </a:spcAft>
              <a:defRPr sz="1300" b="0" i="0">
                <a:solidFill>
                  <a:srgbClr val="2A3439"/>
                </a:solidFill>
                <a:latin typeface="Aptos"/>
              </a:defRPr>
            </a:pPr>
            <a:r>
              <a:rPr sz="1600" dirty="0"/>
              <a:t>SDG 12: Responsible consumption and production; tourism sustainability indicators</a:t>
            </a:r>
          </a:p>
        </p:txBody>
      </p:sp>
      <p:sp>
        <p:nvSpPr>
          <p:cNvPr id="14" name="TextBox 13"/>
          <p:cNvSpPr txBox="1"/>
          <p:nvPr/>
        </p:nvSpPr>
        <p:spPr>
          <a:xfrm>
            <a:off x="8229600" y="2788920"/>
            <a:ext cx="2926080" cy="457200"/>
          </a:xfrm>
          <a:prstGeom prst="rect">
            <a:avLst/>
          </a:prstGeom>
          <a:noFill/>
        </p:spPr>
        <p:txBody>
          <a:bodyPr wrap="square" lIns="54864" tIns="54864" rIns="54864" bIns="54864" anchor="t">
            <a:spAutoFit/>
          </a:bodyPr>
          <a:lstStyle/>
          <a:p>
            <a:pPr algn="l">
              <a:spcAft>
                <a:spcPts val="700"/>
              </a:spcAft>
              <a:defRPr sz="1100" b="0" i="0">
                <a:solidFill>
                  <a:srgbClr val="3C669E"/>
                </a:solidFill>
                <a:latin typeface="Aptos"/>
              </a:defRPr>
            </a:pPr>
            <a:r>
              <a:t>https://sdgs.un.org/goals/goal12</a:t>
            </a:r>
          </a:p>
        </p:txBody>
      </p:sp>
      <p:sp>
        <p:nvSpPr>
          <p:cNvPr id="15" name="Rounded Rectangle 14"/>
          <p:cNvSpPr/>
          <p:nvPr/>
        </p:nvSpPr>
        <p:spPr>
          <a:xfrm>
            <a:off x="777240" y="3694176"/>
            <a:ext cx="10652760" cy="8229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005840" y="3813048"/>
            <a:ext cx="2286000" cy="274320"/>
          </a:xfrm>
          <a:prstGeom prst="rect">
            <a:avLst/>
          </a:prstGeom>
          <a:noFill/>
        </p:spPr>
        <p:txBody>
          <a:bodyPr wrap="square" lIns="54864" tIns="54864" rIns="54864" bIns="54864" anchor="t">
            <a:spAutoFit/>
          </a:bodyPr>
          <a:lstStyle/>
          <a:p>
            <a:pPr algn="l">
              <a:spcAft>
                <a:spcPts val="700"/>
              </a:spcAft>
              <a:defRPr sz="1600" b="1" i="0">
                <a:solidFill>
                  <a:srgbClr val="1F7E79"/>
                </a:solidFill>
                <a:latin typeface="Aptos"/>
              </a:defRPr>
            </a:pPr>
            <a:r>
              <a:t>World Bank</a:t>
            </a:r>
          </a:p>
        </p:txBody>
      </p:sp>
      <p:sp>
        <p:nvSpPr>
          <p:cNvPr id="17" name="TextBox 16"/>
          <p:cNvSpPr txBox="1"/>
          <p:nvPr/>
        </p:nvSpPr>
        <p:spPr>
          <a:xfrm>
            <a:off x="3154680" y="3803904"/>
            <a:ext cx="5029200" cy="603242"/>
          </a:xfrm>
          <a:prstGeom prst="rect">
            <a:avLst/>
          </a:prstGeom>
          <a:noFill/>
        </p:spPr>
        <p:txBody>
          <a:bodyPr wrap="square" lIns="54864" tIns="54864" rIns="54864" bIns="54864" anchor="t">
            <a:spAutoFit/>
          </a:bodyPr>
          <a:lstStyle/>
          <a:p>
            <a:pPr algn="l">
              <a:spcAft>
                <a:spcPts val="700"/>
              </a:spcAft>
              <a:defRPr sz="1300" b="0" i="0">
                <a:solidFill>
                  <a:srgbClr val="2A3439"/>
                </a:solidFill>
                <a:latin typeface="Aptos"/>
              </a:defRPr>
            </a:pPr>
            <a:r>
              <a:rPr sz="1600" dirty="0"/>
              <a:t>Tourism development, local economic benefits and policy</a:t>
            </a:r>
          </a:p>
        </p:txBody>
      </p:sp>
      <p:sp>
        <p:nvSpPr>
          <p:cNvPr id="18" name="TextBox 17"/>
          <p:cNvSpPr txBox="1"/>
          <p:nvPr/>
        </p:nvSpPr>
        <p:spPr>
          <a:xfrm>
            <a:off x="8229600" y="3813048"/>
            <a:ext cx="2926080" cy="457200"/>
          </a:xfrm>
          <a:prstGeom prst="rect">
            <a:avLst/>
          </a:prstGeom>
          <a:noFill/>
        </p:spPr>
        <p:txBody>
          <a:bodyPr wrap="square" lIns="54864" tIns="54864" rIns="54864" bIns="54864" anchor="t">
            <a:spAutoFit/>
          </a:bodyPr>
          <a:lstStyle/>
          <a:p>
            <a:pPr algn="l">
              <a:spcAft>
                <a:spcPts val="700"/>
              </a:spcAft>
              <a:defRPr sz="1100" b="0" i="0">
                <a:solidFill>
                  <a:srgbClr val="3C669E"/>
                </a:solidFill>
                <a:latin typeface="Aptos"/>
              </a:defRPr>
            </a:pPr>
            <a:r>
              <a:t>https://www.worldbank.org/en/topic/tourism</a:t>
            </a:r>
          </a:p>
        </p:txBody>
      </p:sp>
      <p:sp>
        <p:nvSpPr>
          <p:cNvPr id="19" name="Rounded Rectangle 18"/>
          <p:cNvSpPr/>
          <p:nvPr/>
        </p:nvSpPr>
        <p:spPr>
          <a:xfrm>
            <a:off x="777240" y="4718304"/>
            <a:ext cx="10652760" cy="8229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1005840" y="4837176"/>
            <a:ext cx="2286000" cy="274320"/>
          </a:xfrm>
          <a:prstGeom prst="rect">
            <a:avLst/>
          </a:prstGeom>
          <a:noFill/>
        </p:spPr>
        <p:txBody>
          <a:bodyPr wrap="square" lIns="54864" tIns="54864" rIns="54864" bIns="54864" anchor="t">
            <a:spAutoFit/>
          </a:bodyPr>
          <a:lstStyle/>
          <a:p>
            <a:pPr algn="l">
              <a:spcAft>
                <a:spcPts val="700"/>
              </a:spcAft>
              <a:defRPr sz="1600" b="1" i="0">
                <a:solidFill>
                  <a:srgbClr val="1F7E79"/>
                </a:solidFill>
                <a:latin typeface="Aptos"/>
              </a:defRPr>
            </a:pPr>
            <a:r>
              <a:t>VisitBritain / Visit Wales</a:t>
            </a:r>
          </a:p>
        </p:txBody>
      </p:sp>
      <p:sp>
        <p:nvSpPr>
          <p:cNvPr id="21" name="TextBox 20"/>
          <p:cNvSpPr txBox="1"/>
          <p:nvPr/>
        </p:nvSpPr>
        <p:spPr>
          <a:xfrm>
            <a:off x="3154680" y="4828032"/>
            <a:ext cx="5029200" cy="603242"/>
          </a:xfrm>
          <a:prstGeom prst="rect">
            <a:avLst/>
          </a:prstGeom>
          <a:noFill/>
        </p:spPr>
        <p:txBody>
          <a:bodyPr wrap="square" lIns="54864" tIns="54864" rIns="54864" bIns="54864" anchor="t">
            <a:spAutoFit/>
          </a:bodyPr>
          <a:lstStyle/>
          <a:p>
            <a:pPr algn="l">
              <a:spcAft>
                <a:spcPts val="700"/>
              </a:spcAft>
              <a:defRPr sz="1300" b="0" i="0">
                <a:solidFill>
                  <a:srgbClr val="2A3439"/>
                </a:solidFill>
                <a:latin typeface="Aptos"/>
              </a:defRPr>
            </a:pPr>
            <a:r>
              <a:rPr sz="1600" dirty="0"/>
              <a:t>UK and Wales tourism statistics, visitor </a:t>
            </a:r>
            <a:r>
              <a:rPr sz="1600" dirty="0" err="1"/>
              <a:t>behaviour</a:t>
            </a:r>
            <a:r>
              <a:rPr sz="1600" dirty="0"/>
              <a:t> and domestic tourism</a:t>
            </a:r>
          </a:p>
        </p:txBody>
      </p:sp>
      <p:sp>
        <p:nvSpPr>
          <p:cNvPr id="22" name="TextBox 21"/>
          <p:cNvSpPr txBox="1"/>
          <p:nvPr/>
        </p:nvSpPr>
        <p:spPr>
          <a:xfrm>
            <a:off x="8229600" y="4837176"/>
            <a:ext cx="2926080" cy="457200"/>
          </a:xfrm>
          <a:prstGeom prst="rect">
            <a:avLst/>
          </a:prstGeom>
          <a:noFill/>
        </p:spPr>
        <p:txBody>
          <a:bodyPr wrap="square" lIns="54864" tIns="54864" rIns="54864" bIns="54864" anchor="t">
            <a:spAutoFit/>
          </a:bodyPr>
          <a:lstStyle/>
          <a:p>
            <a:pPr algn="l">
              <a:spcAft>
                <a:spcPts val="700"/>
              </a:spcAft>
              <a:defRPr sz="1100" b="0" i="0">
                <a:solidFill>
                  <a:srgbClr val="3C669E"/>
                </a:solidFill>
                <a:latin typeface="Aptos"/>
              </a:defRPr>
            </a:pPr>
            <a:r>
              <a:t>https://www.visitbritain.org/</a:t>
            </a:r>
          </a:p>
        </p:txBody>
      </p:sp>
      <p:sp>
        <p:nvSpPr>
          <p:cNvPr id="24" name="TextBox 23"/>
          <p:cNvSpPr txBox="1"/>
          <p:nvPr/>
        </p:nvSpPr>
        <p:spPr>
          <a:xfrm>
            <a:off x="566928" y="6473952"/>
            <a:ext cx="7315200" cy="182880"/>
          </a:xfrm>
          <a:prstGeom prst="rect">
            <a:avLst/>
          </a:prstGeom>
          <a:noFill/>
        </p:spPr>
        <p:txBody>
          <a:bodyPr wrap="square" lIns="54864" tIns="54864" rIns="54864" bIns="54864" anchor="t">
            <a:spAutoFit/>
          </a:bodyPr>
          <a:lstStyle/>
          <a:p>
            <a:pPr algn="l">
              <a:spcAft>
                <a:spcPts val="700"/>
              </a:spcAft>
              <a:defRPr sz="900" b="1" i="0">
                <a:solidFill>
                  <a:srgbClr val="647075"/>
                </a:solidFill>
                <a:latin typeface="Aptos"/>
              </a:defRPr>
            </a:pPr>
            <a:r>
              <a:t>LEVEL 5 • SUSTAINABLE GLOBAL TOURISM</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The three pillars of sustainability</a:t>
            </a:r>
          </a:p>
        </p:txBody>
      </p:sp>
      <p:sp>
        <p:nvSpPr>
          <p:cNvPr id="4" name="TextBox 3"/>
          <p:cNvSpPr txBox="1"/>
          <p:nvPr/>
        </p:nvSpPr>
        <p:spPr>
          <a:xfrm>
            <a:off x="530352" y="694944"/>
            <a:ext cx="10515600" cy="215444"/>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rPr sz="1400" dirty="0"/>
              <a:t>TRIPLE BOTTOM LINE</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5</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Rounded Rectangle 6"/>
          <p:cNvSpPr/>
          <p:nvPr/>
        </p:nvSpPr>
        <p:spPr>
          <a:xfrm>
            <a:off x="731520" y="1417320"/>
            <a:ext cx="3520440" cy="420624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731520" y="1417320"/>
            <a:ext cx="91440" cy="4206240"/>
          </a:xfrm>
          <a:prstGeom prst="rect">
            <a:avLst/>
          </a:prstGeom>
          <a:solidFill>
            <a:srgbClr val="4880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950976" y="1581912"/>
            <a:ext cx="3136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1  Environmental</a:t>
            </a:r>
          </a:p>
        </p:txBody>
      </p:sp>
      <p:sp>
        <p:nvSpPr>
          <p:cNvPr id="10" name="TextBox 9"/>
          <p:cNvSpPr txBox="1"/>
          <p:nvPr/>
        </p:nvSpPr>
        <p:spPr>
          <a:xfrm>
            <a:off x="950976" y="2075688"/>
            <a:ext cx="3136392" cy="3096232"/>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Protect natural resources and ecosystems.</a:t>
            </a:r>
          </a:p>
          <a:p>
            <a:pPr>
              <a:spcAft>
                <a:spcPts val="800"/>
              </a:spcAft>
              <a:defRPr sz="1400" b="0">
                <a:solidFill>
                  <a:srgbClr val="303B41"/>
                </a:solidFill>
                <a:latin typeface="Aptos"/>
              </a:defRPr>
            </a:pPr>
            <a:r>
              <a:rPr sz="2000" dirty="0"/>
              <a:t>Reduce pollution and emissions.</a:t>
            </a:r>
          </a:p>
          <a:p>
            <a:pPr>
              <a:spcAft>
                <a:spcPts val="800"/>
              </a:spcAft>
              <a:defRPr sz="1400" b="0">
                <a:solidFill>
                  <a:srgbClr val="303B41"/>
                </a:solidFill>
                <a:latin typeface="Aptos"/>
              </a:defRPr>
            </a:pPr>
            <a:r>
              <a:rPr sz="2000" dirty="0"/>
              <a:t>Conserve water and biodiversity.</a:t>
            </a:r>
          </a:p>
          <a:p>
            <a:pPr>
              <a:spcAft>
                <a:spcPts val="800"/>
              </a:spcAft>
              <a:defRPr sz="1400" b="0">
                <a:solidFill>
                  <a:srgbClr val="303B41"/>
                </a:solidFill>
                <a:latin typeface="Aptos"/>
              </a:defRPr>
            </a:pPr>
            <a:r>
              <a:rPr sz="2000" dirty="0"/>
              <a:t>Example: a hotel measures energy use and reduces food waste.</a:t>
            </a:r>
          </a:p>
        </p:txBody>
      </p:sp>
      <p:sp>
        <p:nvSpPr>
          <p:cNvPr id="11" name="Rounded Rectangle 10"/>
          <p:cNvSpPr/>
          <p:nvPr/>
        </p:nvSpPr>
        <p:spPr>
          <a:xfrm>
            <a:off x="4343400" y="1417320"/>
            <a:ext cx="3520440" cy="420624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343400" y="1417320"/>
            <a:ext cx="91440" cy="4206240"/>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562856" y="1581912"/>
            <a:ext cx="3136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2  Social</a:t>
            </a:r>
          </a:p>
        </p:txBody>
      </p:sp>
      <p:sp>
        <p:nvSpPr>
          <p:cNvPr id="14" name="TextBox 13"/>
          <p:cNvSpPr txBox="1"/>
          <p:nvPr/>
        </p:nvSpPr>
        <p:spPr>
          <a:xfrm>
            <a:off x="4562856" y="2075688"/>
            <a:ext cx="3136392" cy="2788456"/>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Support people, rights and quality of life.</a:t>
            </a:r>
          </a:p>
          <a:p>
            <a:pPr>
              <a:spcAft>
                <a:spcPts val="800"/>
              </a:spcAft>
              <a:defRPr sz="1400" b="0">
                <a:solidFill>
                  <a:srgbClr val="303B41"/>
                </a:solidFill>
                <a:latin typeface="Aptos"/>
              </a:defRPr>
            </a:pPr>
            <a:r>
              <a:rPr sz="2000" dirty="0"/>
              <a:t>Promote fair work and inclusion.</a:t>
            </a:r>
          </a:p>
          <a:p>
            <a:pPr>
              <a:spcAft>
                <a:spcPts val="800"/>
              </a:spcAft>
              <a:defRPr sz="1400" b="0">
                <a:solidFill>
                  <a:srgbClr val="303B41"/>
                </a:solidFill>
                <a:latin typeface="Aptos"/>
              </a:defRPr>
            </a:pPr>
            <a:r>
              <a:rPr sz="2000" dirty="0"/>
              <a:t>Engage host communities.</a:t>
            </a:r>
          </a:p>
          <a:p>
            <a:pPr>
              <a:spcAft>
                <a:spcPts val="800"/>
              </a:spcAft>
              <a:defRPr sz="1400" b="0">
                <a:solidFill>
                  <a:srgbClr val="303B41"/>
                </a:solidFill>
                <a:latin typeface="Aptos"/>
              </a:defRPr>
            </a:pPr>
            <a:r>
              <a:rPr sz="2000" dirty="0"/>
              <a:t>Example: a tour operator employs and trains local guides.</a:t>
            </a:r>
          </a:p>
        </p:txBody>
      </p:sp>
      <p:sp>
        <p:nvSpPr>
          <p:cNvPr id="15" name="Rounded Rectangle 14"/>
          <p:cNvSpPr/>
          <p:nvPr/>
        </p:nvSpPr>
        <p:spPr>
          <a:xfrm>
            <a:off x="7955279" y="1417320"/>
            <a:ext cx="3520440" cy="420624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7955279" y="1417320"/>
            <a:ext cx="91440" cy="4206240"/>
          </a:xfrm>
          <a:prstGeom prst="rect">
            <a:avLst/>
          </a:prstGeom>
          <a:solidFill>
            <a:srgbClr val="DDAB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174736" y="1581912"/>
            <a:ext cx="3136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3  Economic</a:t>
            </a:r>
          </a:p>
        </p:txBody>
      </p:sp>
      <p:sp>
        <p:nvSpPr>
          <p:cNvPr id="18" name="TextBox 17"/>
          <p:cNvSpPr txBox="1"/>
          <p:nvPr/>
        </p:nvSpPr>
        <p:spPr>
          <a:xfrm>
            <a:off x="8174736" y="2075688"/>
            <a:ext cx="3136392" cy="2480679"/>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Create lasting prosperity.</a:t>
            </a:r>
          </a:p>
          <a:p>
            <a:pPr>
              <a:spcAft>
                <a:spcPts val="800"/>
              </a:spcAft>
              <a:defRPr sz="1400" b="0">
                <a:solidFill>
                  <a:srgbClr val="303B41"/>
                </a:solidFill>
                <a:latin typeface="Aptos"/>
              </a:defRPr>
            </a:pPr>
            <a:r>
              <a:rPr sz="2000" dirty="0"/>
              <a:t>Support local jobs and suppliers.</a:t>
            </a:r>
          </a:p>
          <a:p>
            <a:pPr>
              <a:spcAft>
                <a:spcPts val="800"/>
              </a:spcAft>
              <a:defRPr sz="1400" b="0">
                <a:solidFill>
                  <a:srgbClr val="303B41"/>
                </a:solidFill>
                <a:latin typeface="Aptos"/>
              </a:defRPr>
            </a:pPr>
            <a:r>
              <a:rPr sz="2000" dirty="0"/>
              <a:t>Keep more tourism income in the destination.</a:t>
            </a:r>
          </a:p>
          <a:p>
            <a:pPr>
              <a:spcAft>
                <a:spcPts val="800"/>
              </a:spcAft>
              <a:defRPr sz="1400" b="0">
                <a:solidFill>
                  <a:srgbClr val="303B41"/>
                </a:solidFill>
                <a:latin typeface="Aptos"/>
              </a:defRPr>
            </a:pPr>
            <a:r>
              <a:rPr sz="2000" dirty="0"/>
              <a:t>Example: a hotel buys produce from local farms.</a:t>
            </a:r>
          </a:p>
        </p:txBody>
      </p:sp>
      <p:sp>
        <p:nvSpPr>
          <p:cNvPr id="19" name="TextBox 18"/>
          <p:cNvSpPr txBox="1"/>
          <p:nvPr/>
        </p:nvSpPr>
        <p:spPr>
          <a:xfrm>
            <a:off x="822960" y="5669280"/>
            <a:ext cx="10332720" cy="320040"/>
          </a:xfrm>
          <a:prstGeom prst="rect">
            <a:avLst/>
          </a:prstGeom>
          <a:noFill/>
        </p:spPr>
        <p:txBody>
          <a:bodyPr wrap="square" lIns="54864" tIns="54864" rIns="54864" bIns="54864" anchor="t">
            <a:spAutoFit/>
          </a:bodyPr>
          <a:lstStyle/>
          <a:p>
            <a:pPr>
              <a:spcAft>
                <a:spcPts val="800"/>
              </a:spcAft>
              <a:defRPr sz="1700" b="1">
                <a:solidFill>
                  <a:srgbClr val="182F42"/>
                </a:solidFill>
                <a:latin typeface="Aptos"/>
              </a:defRPr>
            </a:pPr>
            <a:r>
              <a:rPr dirty="0"/>
              <a:t>The Triple Bottom Line asks </a:t>
            </a:r>
            <a:r>
              <a:rPr dirty="0" err="1"/>
              <a:t>organisations</a:t>
            </a:r>
            <a:r>
              <a:rPr dirty="0"/>
              <a:t> to consider people, planet and prosperity — not profit alone.</a:t>
            </a:r>
          </a:p>
        </p:txBody>
      </p:sp>
      <p:sp>
        <p:nvSpPr>
          <p:cNvPr id="21" name="TextBox 20">
            <a:extLst>
              <a:ext uri="{FF2B5EF4-FFF2-40B4-BE49-F238E27FC236}">
                <a16:creationId xmlns:a16="http://schemas.microsoft.com/office/drawing/2014/main" id="{83E76AE3-75B6-4690-61C6-C5D90DEFF140}"/>
              </a:ext>
            </a:extLst>
          </p:cNvPr>
          <p:cNvSpPr txBox="1"/>
          <p:nvPr/>
        </p:nvSpPr>
        <p:spPr>
          <a:xfrm>
            <a:off x="5943600" y="107263"/>
            <a:ext cx="6097604" cy="1200329"/>
          </a:xfrm>
          <a:prstGeom prst="rect">
            <a:avLst/>
          </a:prstGeom>
          <a:noFill/>
        </p:spPr>
        <p:txBody>
          <a:bodyPr wrap="square">
            <a:spAutoFit/>
          </a:bodyPr>
          <a:lstStyle/>
          <a:p>
            <a:r>
              <a:rPr lang="en-GB" dirty="0">
                <a:highlight>
                  <a:srgbClr val="FFFF00"/>
                </a:highlight>
              </a:rPr>
              <a:t>The Triple Bottom Line (TBL) is a sustainability framework developed by John Elkington in 1994. It encourages organisations to measure success not just by how much money they make, but also by their impact on people and the planet.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Starter: Is this sustainable tourism?</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THINK • PAIR • SHARE</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3</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TextBox 6"/>
          <p:cNvSpPr txBox="1"/>
          <p:nvPr/>
        </p:nvSpPr>
        <p:spPr>
          <a:xfrm>
            <a:off x="777240" y="1298448"/>
            <a:ext cx="10698480" cy="411480"/>
          </a:xfrm>
          <a:prstGeom prst="rect">
            <a:avLst/>
          </a:prstGeom>
          <a:noFill/>
        </p:spPr>
        <p:txBody>
          <a:bodyPr wrap="square" lIns="54864" tIns="54864" rIns="54864" bIns="54864" anchor="t">
            <a:spAutoFit/>
          </a:bodyPr>
          <a:lstStyle/>
          <a:p>
            <a:pPr>
              <a:spcAft>
                <a:spcPts val="800"/>
              </a:spcAft>
              <a:defRPr sz="1900" b="1">
                <a:solidFill>
                  <a:srgbClr val="182F42"/>
                </a:solidFill>
                <a:latin typeface="Aptos"/>
              </a:defRPr>
            </a:pPr>
            <a:r>
              <a:t>Discuss each scenario. Which pillars are supported — and which might be compromised?</a:t>
            </a:r>
          </a:p>
        </p:txBody>
      </p:sp>
      <p:sp>
        <p:nvSpPr>
          <p:cNvPr id="8" name="Rounded Rectangle 7"/>
          <p:cNvSpPr/>
          <p:nvPr/>
        </p:nvSpPr>
        <p:spPr>
          <a:xfrm>
            <a:off x="731520" y="1920240"/>
            <a:ext cx="3520440" cy="324612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731520" y="1920240"/>
            <a:ext cx="91440" cy="3246120"/>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50976" y="2084832"/>
            <a:ext cx="3136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A  |  Luxury resort</a:t>
            </a:r>
          </a:p>
        </p:txBody>
      </p:sp>
      <p:sp>
        <p:nvSpPr>
          <p:cNvPr id="11" name="TextBox 10"/>
          <p:cNvSpPr txBox="1"/>
          <p:nvPr/>
        </p:nvSpPr>
        <p:spPr>
          <a:xfrm>
            <a:off x="950976" y="2578608"/>
            <a:ext cx="3136392" cy="1249573"/>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Creates jobs and attracts visitors, but uses large amounts of water in a drought-prone destination.</a:t>
            </a:r>
          </a:p>
        </p:txBody>
      </p:sp>
      <p:sp>
        <p:nvSpPr>
          <p:cNvPr id="12" name="Rounded Rectangle 11"/>
          <p:cNvSpPr/>
          <p:nvPr/>
        </p:nvSpPr>
        <p:spPr>
          <a:xfrm>
            <a:off x="4343400" y="1920240"/>
            <a:ext cx="3520440" cy="324612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4343400" y="1920240"/>
            <a:ext cx="91440" cy="3246120"/>
          </a:xfrm>
          <a:prstGeom prst="rect">
            <a:avLst/>
          </a:prstGeom>
          <a:solidFill>
            <a:srgbClr val="4880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562856" y="2084832"/>
            <a:ext cx="3136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B  |  Community tours</a:t>
            </a:r>
          </a:p>
        </p:txBody>
      </p:sp>
      <p:sp>
        <p:nvSpPr>
          <p:cNvPr id="15" name="TextBox 14"/>
          <p:cNvSpPr txBox="1"/>
          <p:nvPr/>
        </p:nvSpPr>
        <p:spPr>
          <a:xfrm>
            <a:off x="4562856" y="2578608"/>
            <a:ext cx="3136392" cy="1249573"/>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Local residents lead tours, share cultural knowledge and receive income from visitors.</a:t>
            </a:r>
          </a:p>
        </p:txBody>
      </p:sp>
      <p:sp>
        <p:nvSpPr>
          <p:cNvPr id="16" name="Rounded Rectangle 15"/>
          <p:cNvSpPr/>
          <p:nvPr/>
        </p:nvSpPr>
        <p:spPr>
          <a:xfrm>
            <a:off x="7955279" y="1920240"/>
            <a:ext cx="3520440" cy="324612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7955279" y="1920240"/>
            <a:ext cx="91440" cy="3246120"/>
          </a:xfrm>
          <a:prstGeom prst="rect">
            <a:avLst/>
          </a:prstGeom>
          <a:solidFill>
            <a:srgbClr val="C5665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174736" y="2084832"/>
            <a:ext cx="3136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C  |  “Green” hotel</a:t>
            </a:r>
          </a:p>
        </p:txBody>
      </p:sp>
      <p:sp>
        <p:nvSpPr>
          <p:cNvPr id="19" name="TextBox 18"/>
          <p:cNvSpPr txBox="1"/>
          <p:nvPr/>
        </p:nvSpPr>
        <p:spPr>
          <a:xfrm>
            <a:off x="8174736" y="2578608"/>
            <a:ext cx="3136392" cy="1557349"/>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Advertises itself as eco-friendly but publishes no evidence about emissions, waste or working conditions.</a:t>
            </a:r>
          </a:p>
        </p:txBody>
      </p:sp>
      <p:sp>
        <p:nvSpPr>
          <p:cNvPr id="20" name="TextBox 19"/>
          <p:cNvSpPr txBox="1"/>
          <p:nvPr/>
        </p:nvSpPr>
        <p:spPr>
          <a:xfrm>
            <a:off x="914400" y="5486400"/>
            <a:ext cx="10241280" cy="502920"/>
          </a:xfrm>
          <a:prstGeom prst="rect">
            <a:avLst/>
          </a:prstGeom>
          <a:noFill/>
        </p:spPr>
        <p:txBody>
          <a:bodyPr wrap="square" lIns="54864" tIns="54864" rIns="54864" bIns="54864" anchor="t">
            <a:spAutoFit/>
          </a:bodyPr>
          <a:lstStyle/>
          <a:p>
            <a:pPr>
              <a:spcAft>
                <a:spcPts val="800"/>
              </a:spcAft>
              <a:defRPr sz="2000" b="1">
                <a:solidFill>
                  <a:srgbClr val="182F42"/>
                </a:solidFill>
                <a:latin typeface="Aptos"/>
              </a:defRPr>
            </a:pPr>
            <a:r>
              <a:t>Challenge: Can a business be sustainable in one area but harmful in another?</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What do we mean by sustainability?</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THE BIG PICTURE</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4</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TextBox 6"/>
          <p:cNvSpPr txBox="1"/>
          <p:nvPr/>
        </p:nvSpPr>
        <p:spPr>
          <a:xfrm>
            <a:off x="868680" y="1417320"/>
            <a:ext cx="10424160" cy="914400"/>
          </a:xfrm>
          <a:prstGeom prst="rect">
            <a:avLst/>
          </a:prstGeom>
          <a:noFill/>
        </p:spPr>
        <p:txBody>
          <a:bodyPr wrap="square" lIns="54864" tIns="54864" rIns="54864" bIns="54864" anchor="t">
            <a:spAutoFit/>
          </a:bodyPr>
          <a:lstStyle/>
          <a:p>
            <a:pPr>
              <a:spcAft>
                <a:spcPts val="800"/>
              </a:spcAft>
              <a:defRPr sz="2500" b="1">
                <a:solidFill>
                  <a:srgbClr val="182F42"/>
                </a:solidFill>
                <a:latin typeface="Aptos"/>
              </a:defRPr>
            </a:pPr>
            <a:r>
              <a:t>Sustainable development meets present needs without compromising the ability of future generations to meet their own needs.</a:t>
            </a:r>
          </a:p>
        </p:txBody>
      </p:sp>
      <p:sp>
        <p:nvSpPr>
          <p:cNvPr id="8" name="Rounded Rectangle 7"/>
          <p:cNvSpPr/>
          <p:nvPr/>
        </p:nvSpPr>
        <p:spPr>
          <a:xfrm>
            <a:off x="822960" y="2788920"/>
            <a:ext cx="3429000" cy="233172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822960" y="2788920"/>
            <a:ext cx="91440" cy="2331720"/>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42416" y="2953512"/>
            <a:ext cx="3044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People</a:t>
            </a:r>
          </a:p>
        </p:txBody>
      </p:sp>
      <p:sp>
        <p:nvSpPr>
          <p:cNvPr id="11" name="TextBox 10"/>
          <p:cNvSpPr txBox="1"/>
          <p:nvPr/>
        </p:nvSpPr>
        <p:spPr>
          <a:xfrm>
            <a:off x="1042416" y="3447287"/>
            <a:ext cx="3044952" cy="1126462"/>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400" dirty="0"/>
              <a:t>Quality of life, fairness, rights, inclusion and community well-being.</a:t>
            </a:r>
          </a:p>
        </p:txBody>
      </p:sp>
      <p:sp>
        <p:nvSpPr>
          <p:cNvPr id="12" name="Rounded Rectangle 11"/>
          <p:cNvSpPr/>
          <p:nvPr/>
        </p:nvSpPr>
        <p:spPr>
          <a:xfrm>
            <a:off x="4389120" y="2788920"/>
            <a:ext cx="3429000" cy="233172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4389120" y="2788920"/>
            <a:ext cx="91440" cy="2331720"/>
          </a:xfrm>
          <a:prstGeom prst="rect">
            <a:avLst/>
          </a:prstGeom>
          <a:solidFill>
            <a:srgbClr val="4880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608576" y="2953512"/>
            <a:ext cx="3044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Planet</a:t>
            </a:r>
          </a:p>
        </p:txBody>
      </p:sp>
      <p:sp>
        <p:nvSpPr>
          <p:cNvPr id="15" name="TextBox 14"/>
          <p:cNvSpPr txBox="1"/>
          <p:nvPr/>
        </p:nvSpPr>
        <p:spPr>
          <a:xfrm>
            <a:off x="4608576" y="3447287"/>
            <a:ext cx="3044952" cy="941796"/>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Protecting ecosystems, resources, climate and biodiversity.</a:t>
            </a:r>
          </a:p>
        </p:txBody>
      </p:sp>
      <p:sp>
        <p:nvSpPr>
          <p:cNvPr id="16" name="Rounded Rectangle 15"/>
          <p:cNvSpPr/>
          <p:nvPr/>
        </p:nvSpPr>
        <p:spPr>
          <a:xfrm>
            <a:off x="7955279" y="2788920"/>
            <a:ext cx="3429000" cy="233172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7955279" y="2788920"/>
            <a:ext cx="91440" cy="2331720"/>
          </a:xfrm>
          <a:prstGeom prst="rect">
            <a:avLst/>
          </a:prstGeom>
          <a:solidFill>
            <a:srgbClr val="DDAB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174736" y="2953512"/>
            <a:ext cx="3044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Prosperity</a:t>
            </a:r>
          </a:p>
        </p:txBody>
      </p:sp>
      <p:sp>
        <p:nvSpPr>
          <p:cNvPr id="19" name="TextBox 18"/>
          <p:cNvSpPr txBox="1"/>
          <p:nvPr/>
        </p:nvSpPr>
        <p:spPr>
          <a:xfrm>
            <a:off x="8174736" y="3447287"/>
            <a:ext cx="3044952" cy="941796"/>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Viable livelihoods, local economic value and long-term resilience.</a:t>
            </a:r>
          </a:p>
        </p:txBody>
      </p:sp>
      <p:sp>
        <p:nvSpPr>
          <p:cNvPr id="20" name="TextBox 19"/>
          <p:cNvSpPr txBox="1"/>
          <p:nvPr/>
        </p:nvSpPr>
        <p:spPr>
          <a:xfrm>
            <a:off x="804672" y="5230367"/>
            <a:ext cx="10241280" cy="849463"/>
          </a:xfrm>
          <a:prstGeom prst="rect">
            <a:avLst/>
          </a:prstGeom>
          <a:noFill/>
        </p:spPr>
        <p:txBody>
          <a:bodyPr wrap="square" lIns="54864" tIns="54864" rIns="54864" bIns="54864" anchor="t">
            <a:spAutoFit/>
          </a:bodyPr>
          <a:lstStyle/>
          <a:p>
            <a:pPr>
              <a:spcAft>
                <a:spcPts val="800"/>
              </a:spcAft>
              <a:defRPr sz="1800" b="0">
                <a:solidFill>
                  <a:srgbClr val="303B41"/>
                </a:solidFill>
                <a:latin typeface="Aptos"/>
              </a:defRPr>
            </a:pPr>
            <a:r>
              <a:rPr sz="2400" dirty="0"/>
              <a:t>In tourism, the challenge is to balance visitor experiences with the needs of residents and the destination</a:t>
            </a:r>
            <a:r>
              <a:rPr dirty="0"/>
              <a: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Pillar 1: Environmental sustainability</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PLANET</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6</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TextBox 6"/>
          <p:cNvSpPr txBox="1"/>
          <p:nvPr/>
        </p:nvSpPr>
        <p:spPr>
          <a:xfrm>
            <a:off x="822960" y="1371600"/>
            <a:ext cx="5486400" cy="3188565"/>
          </a:xfrm>
          <a:prstGeom prst="rect">
            <a:avLst/>
          </a:prstGeom>
          <a:noFill/>
        </p:spPr>
        <p:txBody>
          <a:bodyPr wrap="square" lIns="109728" tIns="73152" rIns="73152" bIns="36576">
            <a:spAutoFit/>
          </a:bodyPr>
          <a:lstStyle/>
          <a:p>
            <a:pPr marL="342900" indent="-342900">
              <a:spcAft>
                <a:spcPts val="1200"/>
              </a:spcAft>
              <a:buFont typeface="Arial" panose="020B0604020202020204" pitchFamily="34" charset="0"/>
              <a:buChar char="•"/>
              <a:defRPr sz="2000">
                <a:solidFill>
                  <a:srgbClr val="303B41"/>
                </a:solidFill>
                <a:latin typeface="Aptos"/>
              </a:defRPr>
            </a:pPr>
            <a:r>
              <a:rPr dirty="0"/>
              <a:t>Measure and reduce greenhouse-gas emissions.</a:t>
            </a:r>
          </a:p>
          <a:p>
            <a:pPr marL="342900" indent="-342900">
              <a:spcAft>
                <a:spcPts val="1200"/>
              </a:spcAft>
              <a:buFont typeface="Arial" panose="020B0604020202020204" pitchFamily="34" charset="0"/>
              <a:buChar char="•"/>
              <a:defRPr sz="2000">
                <a:solidFill>
                  <a:srgbClr val="303B41"/>
                </a:solidFill>
                <a:latin typeface="Aptos"/>
              </a:defRPr>
            </a:pPr>
            <a:r>
              <a:rPr dirty="0"/>
              <a:t>Use energy and water efficiently.</a:t>
            </a:r>
          </a:p>
          <a:p>
            <a:pPr marL="342900" indent="-342900">
              <a:spcAft>
                <a:spcPts val="1200"/>
              </a:spcAft>
              <a:buFont typeface="Arial" panose="020B0604020202020204" pitchFamily="34" charset="0"/>
              <a:buChar char="•"/>
              <a:defRPr sz="2000">
                <a:solidFill>
                  <a:srgbClr val="303B41"/>
                </a:solidFill>
                <a:latin typeface="Aptos"/>
              </a:defRPr>
            </a:pPr>
            <a:r>
              <a:rPr dirty="0"/>
              <a:t>Reduce waste and single-use materials.</a:t>
            </a:r>
          </a:p>
          <a:p>
            <a:pPr marL="342900" indent="-342900">
              <a:spcAft>
                <a:spcPts val="1200"/>
              </a:spcAft>
              <a:buFont typeface="Arial" panose="020B0604020202020204" pitchFamily="34" charset="0"/>
              <a:buChar char="•"/>
              <a:defRPr sz="2000">
                <a:solidFill>
                  <a:srgbClr val="303B41"/>
                </a:solidFill>
                <a:latin typeface="Aptos"/>
              </a:defRPr>
            </a:pPr>
            <a:r>
              <a:rPr dirty="0"/>
              <a:t>Protect habitats, landscapes and biodiversity.</a:t>
            </a:r>
          </a:p>
          <a:p>
            <a:pPr marL="342900" indent="-342900">
              <a:spcAft>
                <a:spcPts val="1200"/>
              </a:spcAft>
              <a:buFont typeface="Arial" panose="020B0604020202020204" pitchFamily="34" charset="0"/>
              <a:buChar char="•"/>
              <a:defRPr sz="2000">
                <a:solidFill>
                  <a:srgbClr val="303B41"/>
                </a:solidFill>
                <a:latin typeface="Aptos"/>
              </a:defRPr>
            </a:pPr>
            <a:r>
              <a:rPr dirty="0"/>
              <a:t>Manage visitor numbers and pressure on fragile places.</a:t>
            </a:r>
          </a:p>
        </p:txBody>
      </p:sp>
      <p:sp>
        <p:nvSpPr>
          <p:cNvPr id="8" name="Rounded Rectangle 7"/>
          <p:cNvSpPr/>
          <p:nvPr/>
        </p:nvSpPr>
        <p:spPr>
          <a:xfrm>
            <a:off x="6537960" y="1554480"/>
            <a:ext cx="4663440" cy="352044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6537960" y="1554480"/>
            <a:ext cx="91440" cy="3520440"/>
          </a:xfrm>
          <a:prstGeom prst="rect">
            <a:avLst/>
          </a:prstGeom>
          <a:solidFill>
            <a:srgbClr val="4880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6757416" y="1719072"/>
            <a:ext cx="4279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Tourism example</a:t>
            </a:r>
          </a:p>
        </p:txBody>
      </p:sp>
      <p:sp>
        <p:nvSpPr>
          <p:cNvPr id="11" name="TextBox 10"/>
          <p:cNvSpPr txBox="1"/>
          <p:nvPr/>
        </p:nvSpPr>
        <p:spPr>
          <a:xfrm>
            <a:off x="6775704" y="2148840"/>
            <a:ext cx="4279392" cy="1865126"/>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400" dirty="0"/>
              <a:t>A coastal hotel installs efficient equipment, monitors water consumption, reduces food waste and supports local habitat restoration.</a:t>
            </a:r>
          </a:p>
        </p:txBody>
      </p:sp>
      <p:sp>
        <p:nvSpPr>
          <p:cNvPr id="12" name="TextBox 11"/>
          <p:cNvSpPr txBox="1"/>
          <p:nvPr/>
        </p:nvSpPr>
        <p:spPr>
          <a:xfrm>
            <a:off x="6775704" y="4128266"/>
            <a:ext cx="4389120" cy="594360"/>
          </a:xfrm>
          <a:prstGeom prst="rect">
            <a:avLst/>
          </a:prstGeom>
          <a:noFill/>
        </p:spPr>
        <p:txBody>
          <a:bodyPr wrap="square" lIns="54864" tIns="54864" rIns="54864" bIns="54864" anchor="t">
            <a:spAutoFit/>
          </a:bodyPr>
          <a:lstStyle/>
          <a:p>
            <a:pPr>
              <a:spcAft>
                <a:spcPts val="800"/>
              </a:spcAft>
              <a:defRPr sz="1700" b="1">
                <a:solidFill>
                  <a:srgbClr val="182F42"/>
                </a:solidFill>
                <a:latin typeface="Aptos"/>
              </a:defRPr>
            </a:pPr>
            <a:r>
              <a:t>Evaluate: Are impacts measured and reduced, or simply advertised?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Pillar 2: Social sustainability</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PEOPLE</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7</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TextBox 6"/>
          <p:cNvSpPr txBox="1"/>
          <p:nvPr/>
        </p:nvSpPr>
        <p:spPr>
          <a:xfrm>
            <a:off x="822960" y="1371600"/>
            <a:ext cx="5486400" cy="3496342"/>
          </a:xfrm>
          <a:prstGeom prst="rect">
            <a:avLst/>
          </a:prstGeom>
          <a:noFill/>
        </p:spPr>
        <p:txBody>
          <a:bodyPr wrap="square" lIns="109728" tIns="73152" rIns="73152" bIns="36576">
            <a:spAutoFit/>
          </a:bodyPr>
          <a:lstStyle/>
          <a:p>
            <a:pPr marL="342900" indent="-342900">
              <a:spcAft>
                <a:spcPts val="1200"/>
              </a:spcAft>
              <a:buFont typeface="Arial" panose="020B0604020202020204" pitchFamily="34" charset="0"/>
              <a:buChar char="•"/>
              <a:defRPr sz="2000">
                <a:solidFill>
                  <a:srgbClr val="303B41"/>
                </a:solidFill>
                <a:latin typeface="Aptos"/>
              </a:defRPr>
            </a:pPr>
            <a:r>
              <a:rPr dirty="0"/>
              <a:t>Fair pay, safe work and decent employment conditions.</a:t>
            </a:r>
          </a:p>
          <a:p>
            <a:pPr marL="342900" indent="-342900">
              <a:spcAft>
                <a:spcPts val="1200"/>
              </a:spcAft>
              <a:buFont typeface="Arial" panose="020B0604020202020204" pitchFamily="34" charset="0"/>
              <a:buChar char="•"/>
              <a:defRPr sz="2000">
                <a:solidFill>
                  <a:srgbClr val="303B41"/>
                </a:solidFill>
                <a:latin typeface="Aptos"/>
              </a:defRPr>
            </a:pPr>
            <a:r>
              <a:rPr dirty="0"/>
              <a:t>Equality, diversity, accessibility and inclusion.</a:t>
            </a:r>
          </a:p>
          <a:p>
            <a:pPr marL="342900" indent="-342900">
              <a:spcAft>
                <a:spcPts val="1200"/>
              </a:spcAft>
              <a:buFont typeface="Arial" panose="020B0604020202020204" pitchFamily="34" charset="0"/>
              <a:buChar char="•"/>
              <a:defRPr sz="2000">
                <a:solidFill>
                  <a:srgbClr val="303B41"/>
                </a:solidFill>
                <a:latin typeface="Aptos"/>
              </a:defRPr>
            </a:pPr>
            <a:r>
              <a:rPr dirty="0"/>
              <a:t>Respect for human rights and local culture.</a:t>
            </a:r>
          </a:p>
          <a:p>
            <a:pPr marL="342900" indent="-342900">
              <a:spcAft>
                <a:spcPts val="1200"/>
              </a:spcAft>
              <a:buFont typeface="Arial" panose="020B0604020202020204" pitchFamily="34" charset="0"/>
              <a:buChar char="•"/>
              <a:defRPr sz="2000">
                <a:solidFill>
                  <a:srgbClr val="303B41"/>
                </a:solidFill>
                <a:latin typeface="Aptos"/>
              </a:defRPr>
            </a:pPr>
            <a:r>
              <a:rPr dirty="0"/>
              <a:t>Meaningful community consultation and participation.</a:t>
            </a:r>
          </a:p>
          <a:p>
            <a:pPr marL="342900" indent="-342900">
              <a:spcAft>
                <a:spcPts val="1200"/>
              </a:spcAft>
              <a:buFont typeface="Arial" panose="020B0604020202020204" pitchFamily="34" charset="0"/>
              <a:buChar char="•"/>
              <a:defRPr sz="2000">
                <a:solidFill>
                  <a:srgbClr val="303B41"/>
                </a:solidFill>
                <a:latin typeface="Aptos"/>
              </a:defRPr>
            </a:pPr>
            <a:r>
              <a:rPr dirty="0"/>
              <a:t>Benefits for residents, not just visitors and investors.</a:t>
            </a:r>
          </a:p>
        </p:txBody>
      </p:sp>
      <p:sp>
        <p:nvSpPr>
          <p:cNvPr id="8" name="Rounded Rectangle 7"/>
          <p:cNvSpPr/>
          <p:nvPr/>
        </p:nvSpPr>
        <p:spPr>
          <a:xfrm>
            <a:off x="6537960" y="1554480"/>
            <a:ext cx="4663440" cy="352044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6537960" y="1554480"/>
            <a:ext cx="91440" cy="3520440"/>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6757416" y="1719072"/>
            <a:ext cx="4279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Tourism example</a:t>
            </a:r>
          </a:p>
        </p:txBody>
      </p:sp>
      <p:sp>
        <p:nvSpPr>
          <p:cNvPr id="11" name="TextBox 10"/>
          <p:cNvSpPr txBox="1"/>
          <p:nvPr/>
        </p:nvSpPr>
        <p:spPr>
          <a:xfrm>
            <a:off x="6757416" y="2212848"/>
            <a:ext cx="4279392" cy="1557349"/>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A community-led tour company trains local guides, provides accessible experiences where possible and shares decision-making with residents.</a:t>
            </a:r>
          </a:p>
        </p:txBody>
      </p:sp>
      <p:sp>
        <p:nvSpPr>
          <p:cNvPr id="12" name="TextBox 11"/>
          <p:cNvSpPr txBox="1"/>
          <p:nvPr/>
        </p:nvSpPr>
        <p:spPr>
          <a:xfrm>
            <a:off x="6812280" y="4039945"/>
            <a:ext cx="4389120" cy="594360"/>
          </a:xfrm>
          <a:prstGeom prst="rect">
            <a:avLst/>
          </a:prstGeom>
          <a:noFill/>
        </p:spPr>
        <p:txBody>
          <a:bodyPr wrap="square" lIns="54864" tIns="54864" rIns="54864" bIns="54864" anchor="t">
            <a:spAutoFit/>
          </a:bodyPr>
          <a:lstStyle/>
          <a:p>
            <a:pPr>
              <a:spcAft>
                <a:spcPts val="800"/>
              </a:spcAft>
              <a:defRPr sz="1700" b="1">
                <a:solidFill>
                  <a:srgbClr val="182F42"/>
                </a:solidFill>
                <a:latin typeface="Aptos"/>
              </a:defRPr>
            </a:pPr>
            <a:r>
              <a:t>Evaluate: Who has a voice, who benefits and who may be disadvantaged?</a:t>
            </a:r>
          </a:p>
        </p:txBody>
      </p:sp>
      <p:sp>
        <p:nvSpPr>
          <p:cNvPr id="14" name="TextBox 13">
            <a:extLst>
              <a:ext uri="{FF2B5EF4-FFF2-40B4-BE49-F238E27FC236}">
                <a16:creationId xmlns:a16="http://schemas.microsoft.com/office/drawing/2014/main" id="{8B37F9DA-E34F-D2AB-56F6-E204B08164C7}"/>
              </a:ext>
            </a:extLst>
          </p:cNvPr>
          <p:cNvSpPr txBox="1"/>
          <p:nvPr/>
        </p:nvSpPr>
        <p:spPr>
          <a:xfrm>
            <a:off x="822960" y="5060691"/>
            <a:ext cx="6096000" cy="923330"/>
          </a:xfrm>
          <a:prstGeom prst="rect">
            <a:avLst/>
          </a:prstGeom>
          <a:noFill/>
        </p:spPr>
        <p:txBody>
          <a:bodyPr wrap="square">
            <a:spAutoFit/>
          </a:bodyPr>
          <a:lstStyle/>
          <a:p>
            <a:r>
              <a:rPr lang="en-GB" dirty="0">
                <a:hlinkClick r:id="rId2"/>
              </a:rPr>
              <a:t>https://explorersagainstextinction.co.uk/blog/when-wildlife-tourism-crosses-the-line/</a:t>
            </a: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 truth behind wildlife tourism | The Stream">
            <a:hlinkClick r:id="" action="ppaction://media"/>
            <a:extLst>
              <a:ext uri="{FF2B5EF4-FFF2-40B4-BE49-F238E27FC236}">
                <a16:creationId xmlns:a16="http://schemas.microsoft.com/office/drawing/2014/main" id="{489CF562-827A-47FF-3A39-7ED4CF3A4AFE}"/>
              </a:ext>
            </a:extLst>
          </p:cNvPr>
          <p:cNvPicPr>
            <a:picLocks noRot="1" noChangeAspect="1"/>
          </p:cNvPicPr>
          <p:nvPr>
            <a:videoFile r:link="rId1"/>
          </p:nvPr>
        </p:nvPicPr>
        <p:blipFill>
          <a:blip r:embed="rId3"/>
          <a:stretch>
            <a:fillRect/>
          </a:stretch>
        </p:blipFill>
        <p:spPr>
          <a:xfrm>
            <a:off x="2286000" y="1276350"/>
            <a:ext cx="7620000" cy="4305300"/>
          </a:xfrm>
          <a:prstGeom prst="rect">
            <a:avLst/>
          </a:prstGeom>
        </p:spPr>
      </p:pic>
      <p:sp>
        <p:nvSpPr>
          <p:cNvPr id="6" name="TextBox 5">
            <a:extLst>
              <a:ext uri="{FF2B5EF4-FFF2-40B4-BE49-F238E27FC236}">
                <a16:creationId xmlns:a16="http://schemas.microsoft.com/office/drawing/2014/main" id="{83DC633D-F247-59A7-071F-B78A5CCDD1EC}"/>
              </a:ext>
            </a:extLst>
          </p:cNvPr>
          <p:cNvSpPr txBox="1"/>
          <p:nvPr/>
        </p:nvSpPr>
        <p:spPr>
          <a:xfrm>
            <a:off x="358588" y="346262"/>
            <a:ext cx="6096000" cy="369332"/>
          </a:xfrm>
          <a:prstGeom prst="rect">
            <a:avLst/>
          </a:prstGeom>
          <a:noFill/>
        </p:spPr>
        <p:txBody>
          <a:bodyPr wrap="square">
            <a:spAutoFit/>
          </a:bodyPr>
          <a:lstStyle/>
          <a:p>
            <a:r>
              <a:rPr lang="en-GB" dirty="0"/>
              <a:t>The truth behind wildlife tourism</a:t>
            </a:r>
          </a:p>
        </p:txBody>
      </p:sp>
    </p:spTree>
    <p:extLst>
      <p:ext uri="{BB962C8B-B14F-4D97-AF65-F5344CB8AC3E}">
        <p14:creationId xmlns:p14="http://schemas.microsoft.com/office/powerpoint/2010/main" val="2461213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Pillar 3: Economic sustainability</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PROSPERITY</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8</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TextBox 6"/>
          <p:cNvSpPr txBox="1"/>
          <p:nvPr/>
        </p:nvSpPr>
        <p:spPr>
          <a:xfrm>
            <a:off x="822960" y="1371600"/>
            <a:ext cx="5486400" cy="4419671"/>
          </a:xfrm>
          <a:prstGeom prst="rect">
            <a:avLst/>
          </a:prstGeom>
          <a:noFill/>
        </p:spPr>
        <p:txBody>
          <a:bodyPr wrap="square" lIns="109728" tIns="73152" rIns="73152" bIns="36576">
            <a:spAutoFit/>
          </a:bodyPr>
          <a:lstStyle/>
          <a:p>
            <a:pPr marL="342900" indent="-342900">
              <a:spcAft>
                <a:spcPts val="1200"/>
              </a:spcAft>
              <a:buFont typeface="Arial" panose="020B0604020202020204" pitchFamily="34" charset="0"/>
              <a:buChar char="•"/>
              <a:defRPr sz="2000">
                <a:solidFill>
                  <a:srgbClr val="303B41"/>
                </a:solidFill>
                <a:latin typeface="Aptos"/>
              </a:defRPr>
            </a:pPr>
            <a:r>
              <a:rPr sz="2400" dirty="0"/>
              <a:t>Create stable, decent jobs and develop skills.</a:t>
            </a:r>
          </a:p>
          <a:p>
            <a:pPr marL="342900" indent="-342900">
              <a:spcAft>
                <a:spcPts val="1200"/>
              </a:spcAft>
              <a:buFont typeface="Arial" panose="020B0604020202020204" pitchFamily="34" charset="0"/>
              <a:buChar char="•"/>
              <a:defRPr sz="2000">
                <a:solidFill>
                  <a:srgbClr val="303B41"/>
                </a:solidFill>
                <a:latin typeface="Aptos"/>
              </a:defRPr>
            </a:pPr>
            <a:r>
              <a:rPr sz="2400" dirty="0"/>
              <a:t>Support local suppliers and small businesses.</a:t>
            </a:r>
          </a:p>
          <a:p>
            <a:pPr marL="342900" indent="-342900">
              <a:spcAft>
                <a:spcPts val="1200"/>
              </a:spcAft>
              <a:buFont typeface="Arial" panose="020B0604020202020204" pitchFamily="34" charset="0"/>
              <a:buChar char="•"/>
              <a:defRPr sz="2000">
                <a:solidFill>
                  <a:srgbClr val="303B41"/>
                </a:solidFill>
                <a:latin typeface="Aptos"/>
              </a:defRPr>
            </a:pPr>
            <a:r>
              <a:rPr sz="2400" dirty="0"/>
              <a:t>Keep tourism spending within the destination.</a:t>
            </a:r>
          </a:p>
          <a:p>
            <a:pPr marL="342900" indent="-342900">
              <a:spcAft>
                <a:spcPts val="1200"/>
              </a:spcAft>
              <a:buFont typeface="Arial" panose="020B0604020202020204" pitchFamily="34" charset="0"/>
              <a:buChar char="•"/>
              <a:defRPr sz="2000">
                <a:solidFill>
                  <a:srgbClr val="303B41"/>
                </a:solidFill>
                <a:latin typeface="Aptos"/>
              </a:defRPr>
            </a:pPr>
            <a:r>
              <a:rPr sz="2400" dirty="0"/>
              <a:t>Build financially viable businesses for the long term.</a:t>
            </a:r>
          </a:p>
          <a:p>
            <a:pPr marL="342900" indent="-342900">
              <a:spcAft>
                <a:spcPts val="1200"/>
              </a:spcAft>
              <a:buFont typeface="Arial" panose="020B0604020202020204" pitchFamily="34" charset="0"/>
              <a:buChar char="•"/>
              <a:defRPr sz="2000">
                <a:solidFill>
                  <a:srgbClr val="303B41"/>
                </a:solidFill>
                <a:latin typeface="Aptos"/>
              </a:defRPr>
            </a:pPr>
            <a:r>
              <a:rPr sz="2400" dirty="0"/>
              <a:t>Reduce dependence on seasonal or fragile income streams</a:t>
            </a:r>
            <a:r>
              <a:rPr dirty="0"/>
              <a:t>.</a:t>
            </a:r>
          </a:p>
        </p:txBody>
      </p:sp>
      <p:sp>
        <p:nvSpPr>
          <p:cNvPr id="8" name="Rounded Rectangle 7"/>
          <p:cNvSpPr/>
          <p:nvPr/>
        </p:nvSpPr>
        <p:spPr>
          <a:xfrm>
            <a:off x="6537960" y="1554480"/>
            <a:ext cx="4663440" cy="352044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6537960" y="1554480"/>
            <a:ext cx="91440" cy="3520440"/>
          </a:xfrm>
          <a:prstGeom prst="rect">
            <a:avLst/>
          </a:prstGeom>
          <a:solidFill>
            <a:srgbClr val="DDAB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6757416" y="1719072"/>
            <a:ext cx="4279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Tourism example</a:t>
            </a:r>
          </a:p>
        </p:txBody>
      </p:sp>
      <p:sp>
        <p:nvSpPr>
          <p:cNvPr id="11" name="TextBox 10"/>
          <p:cNvSpPr txBox="1"/>
          <p:nvPr/>
        </p:nvSpPr>
        <p:spPr>
          <a:xfrm>
            <a:off x="6757416" y="2212848"/>
            <a:ext cx="4279392" cy="1865126"/>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400" dirty="0"/>
              <a:t>A hotel works with local food producers, hires and develops staff from the area and offers experiences beyond the peak season.</a:t>
            </a:r>
          </a:p>
        </p:txBody>
      </p:sp>
      <p:sp>
        <p:nvSpPr>
          <p:cNvPr id="12" name="TextBox 11"/>
          <p:cNvSpPr txBox="1"/>
          <p:nvPr/>
        </p:nvSpPr>
        <p:spPr>
          <a:xfrm>
            <a:off x="6757416" y="4157832"/>
            <a:ext cx="4389120" cy="594360"/>
          </a:xfrm>
          <a:prstGeom prst="rect">
            <a:avLst/>
          </a:prstGeom>
          <a:noFill/>
        </p:spPr>
        <p:txBody>
          <a:bodyPr wrap="square" lIns="54864" tIns="54864" rIns="54864" bIns="54864" anchor="t">
            <a:spAutoFit/>
          </a:bodyPr>
          <a:lstStyle/>
          <a:p>
            <a:pPr>
              <a:spcAft>
                <a:spcPts val="800"/>
              </a:spcAft>
              <a:defRPr sz="1700" b="1">
                <a:solidFill>
                  <a:srgbClr val="182F42"/>
                </a:solidFill>
                <a:latin typeface="Aptos"/>
              </a:defRPr>
            </a:pPr>
            <a:r>
              <a:rPr dirty="0"/>
              <a:t>Evaluate: Does tourism create lasting local value, or does much of the income leak out?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The future of food: What will you be eating in 2050?">
            <a:hlinkClick r:id="" action="ppaction://media"/>
            <a:extLst>
              <a:ext uri="{FF2B5EF4-FFF2-40B4-BE49-F238E27FC236}">
                <a16:creationId xmlns:a16="http://schemas.microsoft.com/office/drawing/2014/main" id="{91AD9463-2D5E-DE6C-C4B8-B3449E69E697}"/>
              </a:ext>
            </a:extLst>
          </p:cNvPr>
          <p:cNvPicPr>
            <a:picLocks noRot="1" noChangeAspect="1"/>
          </p:cNvPicPr>
          <p:nvPr>
            <a:videoFile r:link="rId1"/>
          </p:nvPr>
        </p:nvPicPr>
        <p:blipFill>
          <a:blip r:embed="rId3"/>
          <a:stretch>
            <a:fillRect/>
          </a:stretch>
        </p:blipFill>
        <p:spPr>
          <a:xfrm>
            <a:off x="2286000" y="1276350"/>
            <a:ext cx="7620000" cy="4305300"/>
          </a:xfrm>
          <a:prstGeom prst="rect">
            <a:avLst/>
          </a:prstGeom>
        </p:spPr>
      </p:pic>
    </p:spTree>
    <p:extLst>
      <p:ext uri="{BB962C8B-B14F-4D97-AF65-F5344CB8AC3E}">
        <p14:creationId xmlns:p14="http://schemas.microsoft.com/office/powerpoint/2010/main" val="3424147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Cultural sustainability: an important tourism dimension</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BEYOND THE THREE PILLARS</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9</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TextBox 6"/>
          <p:cNvSpPr txBox="1"/>
          <p:nvPr/>
        </p:nvSpPr>
        <p:spPr>
          <a:xfrm>
            <a:off x="822960" y="1371600"/>
            <a:ext cx="10515600" cy="594360"/>
          </a:xfrm>
          <a:prstGeom prst="rect">
            <a:avLst/>
          </a:prstGeom>
          <a:noFill/>
        </p:spPr>
        <p:txBody>
          <a:bodyPr wrap="square" lIns="54864" tIns="54864" rIns="54864" bIns="54864" anchor="t">
            <a:spAutoFit/>
          </a:bodyPr>
          <a:lstStyle/>
          <a:p>
            <a:pPr>
              <a:spcAft>
                <a:spcPts val="800"/>
              </a:spcAft>
              <a:defRPr sz="2200" b="1">
                <a:solidFill>
                  <a:srgbClr val="182F42"/>
                </a:solidFill>
                <a:latin typeface="Aptos"/>
              </a:defRPr>
            </a:pPr>
            <a:r>
              <a:t>Cultural sustainability focuses on protecting cultural identity, heritage, language, traditions and living culture.</a:t>
            </a:r>
          </a:p>
        </p:txBody>
      </p:sp>
      <p:sp>
        <p:nvSpPr>
          <p:cNvPr id="8" name="Rounded Rectangle 7"/>
          <p:cNvSpPr/>
          <p:nvPr/>
        </p:nvSpPr>
        <p:spPr>
          <a:xfrm>
            <a:off x="822960" y="2331720"/>
            <a:ext cx="3429000" cy="256032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822960" y="2331720"/>
            <a:ext cx="91440" cy="2560320"/>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42416" y="2496312"/>
            <a:ext cx="3044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Protect</a:t>
            </a:r>
          </a:p>
        </p:txBody>
      </p:sp>
      <p:sp>
        <p:nvSpPr>
          <p:cNvPr id="11" name="TextBox 10"/>
          <p:cNvSpPr txBox="1"/>
          <p:nvPr/>
        </p:nvSpPr>
        <p:spPr>
          <a:xfrm>
            <a:off x="1036140" y="2990086"/>
            <a:ext cx="3044952" cy="941796"/>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Conserve historic places, traditions and cultural landscapes</a:t>
            </a:r>
            <a:r>
              <a:rPr dirty="0"/>
              <a:t>.</a:t>
            </a:r>
          </a:p>
        </p:txBody>
      </p:sp>
      <p:sp>
        <p:nvSpPr>
          <p:cNvPr id="12" name="Rounded Rectangle 11"/>
          <p:cNvSpPr/>
          <p:nvPr/>
        </p:nvSpPr>
        <p:spPr>
          <a:xfrm>
            <a:off x="4389120" y="2331720"/>
            <a:ext cx="3429000" cy="256032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4389120" y="2331720"/>
            <a:ext cx="91440" cy="2560320"/>
          </a:xfrm>
          <a:prstGeom prst="rect">
            <a:avLst/>
          </a:prstGeom>
          <a:solidFill>
            <a:srgbClr val="DDAB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608576" y="2496312"/>
            <a:ext cx="3044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Respect</a:t>
            </a:r>
          </a:p>
        </p:txBody>
      </p:sp>
      <p:sp>
        <p:nvSpPr>
          <p:cNvPr id="15" name="TextBox 14"/>
          <p:cNvSpPr txBox="1"/>
          <p:nvPr/>
        </p:nvSpPr>
        <p:spPr>
          <a:xfrm>
            <a:off x="4608576" y="2990087"/>
            <a:ext cx="3044952" cy="941796"/>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Avoid misrepresentation, exploitation or treating culture as a commodity.</a:t>
            </a:r>
          </a:p>
        </p:txBody>
      </p:sp>
      <p:sp>
        <p:nvSpPr>
          <p:cNvPr id="16" name="Rounded Rectangle 15"/>
          <p:cNvSpPr/>
          <p:nvPr/>
        </p:nvSpPr>
        <p:spPr>
          <a:xfrm>
            <a:off x="7955279" y="2331720"/>
            <a:ext cx="3429000" cy="256032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7955279" y="2331720"/>
            <a:ext cx="91440" cy="2560320"/>
          </a:xfrm>
          <a:prstGeom prst="rect">
            <a:avLst/>
          </a:prstGeom>
          <a:solidFill>
            <a:srgbClr val="4880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174736" y="2496312"/>
            <a:ext cx="3044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Share benefits</a:t>
            </a:r>
          </a:p>
        </p:txBody>
      </p:sp>
      <p:sp>
        <p:nvSpPr>
          <p:cNvPr id="19" name="TextBox 18"/>
          <p:cNvSpPr txBox="1"/>
          <p:nvPr/>
        </p:nvSpPr>
        <p:spPr>
          <a:xfrm>
            <a:off x="8164873" y="2880360"/>
            <a:ext cx="3044952" cy="1495794"/>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400" dirty="0"/>
              <a:t>Support local artists, craftspeople, guides and cultural </a:t>
            </a:r>
            <a:r>
              <a:rPr sz="2400" dirty="0" err="1"/>
              <a:t>organisations</a:t>
            </a:r>
            <a:r>
              <a:rPr dirty="0"/>
              <a:t>.</a:t>
            </a:r>
          </a:p>
        </p:txBody>
      </p:sp>
      <p:sp>
        <p:nvSpPr>
          <p:cNvPr id="20" name="TextBox 19"/>
          <p:cNvSpPr txBox="1"/>
          <p:nvPr/>
        </p:nvSpPr>
        <p:spPr>
          <a:xfrm>
            <a:off x="978408" y="5074938"/>
            <a:ext cx="10241280" cy="594360"/>
          </a:xfrm>
          <a:prstGeom prst="rect">
            <a:avLst/>
          </a:prstGeom>
          <a:noFill/>
        </p:spPr>
        <p:txBody>
          <a:bodyPr wrap="square" lIns="54864" tIns="54864" rIns="54864" bIns="54864" anchor="t">
            <a:spAutoFit/>
          </a:bodyPr>
          <a:lstStyle/>
          <a:p>
            <a:pPr>
              <a:spcAft>
                <a:spcPts val="800"/>
              </a:spcAft>
              <a:defRPr sz="1900" b="0">
                <a:solidFill>
                  <a:srgbClr val="303B41"/>
                </a:solidFill>
                <a:latin typeface="Aptos"/>
              </a:defRPr>
            </a:pPr>
            <a:r>
              <a:rPr dirty="0"/>
              <a:t>Example: tourism that supports Welsh-language experiences and locally led heritage interpretation.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Why the pillars must work together</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TRADE-OFFS AND TENSIONS</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10</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Rounded Rectangle 6"/>
          <p:cNvSpPr/>
          <p:nvPr/>
        </p:nvSpPr>
        <p:spPr>
          <a:xfrm>
            <a:off x="777240" y="1508760"/>
            <a:ext cx="5212080" cy="182880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777240" y="1508760"/>
            <a:ext cx="91440" cy="1828800"/>
          </a:xfrm>
          <a:prstGeom prst="rect">
            <a:avLst/>
          </a:prstGeom>
          <a:solidFill>
            <a:srgbClr val="DDAB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996695" y="1673351"/>
            <a:ext cx="482803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Economic benefit</a:t>
            </a:r>
          </a:p>
        </p:txBody>
      </p:sp>
      <p:sp>
        <p:nvSpPr>
          <p:cNvPr id="10" name="TextBox 9"/>
          <p:cNvSpPr txBox="1"/>
          <p:nvPr/>
        </p:nvSpPr>
        <p:spPr>
          <a:xfrm>
            <a:off x="996695" y="2167128"/>
            <a:ext cx="4828032" cy="63402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A new resort creates employment and visitor spending.</a:t>
            </a:r>
          </a:p>
        </p:txBody>
      </p:sp>
      <p:sp>
        <p:nvSpPr>
          <p:cNvPr id="11" name="Rounded Rectangle 10"/>
          <p:cNvSpPr/>
          <p:nvPr/>
        </p:nvSpPr>
        <p:spPr>
          <a:xfrm>
            <a:off x="6217920" y="1508760"/>
            <a:ext cx="5212080" cy="182880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6217920" y="1508760"/>
            <a:ext cx="91440" cy="1828800"/>
          </a:xfrm>
          <a:prstGeom prst="rect">
            <a:avLst/>
          </a:prstGeom>
          <a:solidFill>
            <a:srgbClr val="4880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437376" y="1673351"/>
            <a:ext cx="482803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Environmental pressure</a:t>
            </a:r>
          </a:p>
        </p:txBody>
      </p:sp>
      <p:sp>
        <p:nvSpPr>
          <p:cNvPr id="14" name="TextBox 13"/>
          <p:cNvSpPr txBox="1"/>
          <p:nvPr/>
        </p:nvSpPr>
        <p:spPr>
          <a:xfrm>
            <a:off x="6437376" y="2167128"/>
            <a:ext cx="4828032" cy="63402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The resort increases water use, traffic and pressure on habitats.</a:t>
            </a:r>
          </a:p>
        </p:txBody>
      </p:sp>
      <p:sp>
        <p:nvSpPr>
          <p:cNvPr id="15" name="Rounded Rectangle 14"/>
          <p:cNvSpPr/>
          <p:nvPr/>
        </p:nvSpPr>
        <p:spPr>
          <a:xfrm>
            <a:off x="777240" y="3657600"/>
            <a:ext cx="5212080" cy="182880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777240" y="3657600"/>
            <a:ext cx="91440" cy="1828800"/>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996695" y="3822191"/>
            <a:ext cx="482803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Social question</a:t>
            </a:r>
          </a:p>
        </p:txBody>
      </p:sp>
      <p:sp>
        <p:nvSpPr>
          <p:cNvPr id="18" name="TextBox 17"/>
          <p:cNvSpPr txBox="1"/>
          <p:nvPr/>
        </p:nvSpPr>
        <p:spPr>
          <a:xfrm>
            <a:off x="996695" y="4315968"/>
            <a:ext cx="4828032" cy="63402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Do local residents have decent jobs, affordable housing and a say in decisions?</a:t>
            </a:r>
          </a:p>
        </p:txBody>
      </p:sp>
      <p:sp>
        <p:nvSpPr>
          <p:cNvPr id="19" name="Rounded Rectangle 18"/>
          <p:cNvSpPr/>
          <p:nvPr/>
        </p:nvSpPr>
        <p:spPr>
          <a:xfrm>
            <a:off x="6217920" y="3657600"/>
            <a:ext cx="5212080" cy="182880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6217920" y="3657600"/>
            <a:ext cx="91440" cy="1828800"/>
          </a:xfrm>
          <a:prstGeom prst="rect">
            <a:avLst/>
          </a:prstGeom>
          <a:solidFill>
            <a:srgbClr val="C5665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6437376" y="3822191"/>
            <a:ext cx="482803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Evaluation</a:t>
            </a:r>
          </a:p>
        </p:txBody>
      </p:sp>
      <p:sp>
        <p:nvSpPr>
          <p:cNvPr id="22" name="TextBox 21"/>
          <p:cNvSpPr txBox="1"/>
          <p:nvPr/>
        </p:nvSpPr>
        <p:spPr>
          <a:xfrm>
            <a:off x="6437376" y="4315968"/>
            <a:ext cx="4828032" cy="941796"/>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Who gains? Who bears the costs? What evidence shows whether the project is sustainable?</a:t>
            </a:r>
          </a:p>
        </p:txBody>
      </p:sp>
      <p:sp>
        <p:nvSpPr>
          <p:cNvPr id="23" name="TextBox 22"/>
          <p:cNvSpPr txBox="1"/>
          <p:nvPr/>
        </p:nvSpPr>
        <p:spPr>
          <a:xfrm>
            <a:off x="914400" y="5518404"/>
            <a:ext cx="10241280" cy="320040"/>
          </a:xfrm>
          <a:prstGeom prst="rect">
            <a:avLst/>
          </a:prstGeom>
          <a:noFill/>
        </p:spPr>
        <p:txBody>
          <a:bodyPr wrap="square" lIns="54864" tIns="54864" rIns="54864" bIns="54864" anchor="t">
            <a:spAutoFit/>
          </a:bodyPr>
          <a:lstStyle/>
          <a:p>
            <a:pPr>
              <a:spcAft>
                <a:spcPts val="800"/>
              </a:spcAft>
              <a:defRPr sz="1700" b="1">
                <a:solidFill>
                  <a:srgbClr val="182F42"/>
                </a:solidFill>
                <a:latin typeface="Aptos"/>
              </a:defRPr>
            </a:pPr>
            <a:r>
              <a:rPr dirty="0"/>
              <a:t>Level 5 thinking: sustainability involves evaluating trade-offs, not simply listing benefits.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Corporate Social Responsibility (CSR)</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FROM PRINCIPLES TO PRACTICE</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11</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TextBox 6"/>
          <p:cNvSpPr txBox="1"/>
          <p:nvPr/>
        </p:nvSpPr>
        <p:spPr>
          <a:xfrm>
            <a:off x="822960" y="1353312"/>
            <a:ext cx="10515600" cy="822960"/>
          </a:xfrm>
          <a:prstGeom prst="rect">
            <a:avLst/>
          </a:prstGeom>
          <a:noFill/>
        </p:spPr>
        <p:txBody>
          <a:bodyPr wrap="square" lIns="54864" tIns="54864" rIns="54864" bIns="54864" anchor="t">
            <a:spAutoFit/>
          </a:bodyPr>
          <a:lstStyle/>
          <a:p>
            <a:pPr>
              <a:spcAft>
                <a:spcPts val="800"/>
              </a:spcAft>
              <a:defRPr sz="2300" b="1">
                <a:solidFill>
                  <a:srgbClr val="182F42"/>
                </a:solidFill>
                <a:latin typeface="Aptos"/>
              </a:defRPr>
            </a:pPr>
            <a:r>
              <a:t>CSR is the responsibility a business takes for the social, environmental and economic consequences of its decisions and activities.</a:t>
            </a:r>
          </a:p>
        </p:txBody>
      </p:sp>
      <p:sp>
        <p:nvSpPr>
          <p:cNvPr id="8" name="Rounded Rectangle 7"/>
          <p:cNvSpPr/>
          <p:nvPr/>
        </p:nvSpPr>
        <p:spPr>
          <a:xfrm>
            <a:off x="822960" y="2514600"/>
            <a:ext cx="3429000" cy="260604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822960" y="2514600"/>
            <a:ext cx="91440" cy="2606040"/>
          </a:xfrm>
          <a:prstGeom prst="rect">
            <a:avLst/>
          </a:prstGeom>
          <a:solidFill>
            <a:srgbClr val="4880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42416" y="2679192"/>
            <a:ext cx="3044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Environment</a:t>
            </a:r>
          </a:p>
        </p:txBody>
      </p:sp>
      <p:sp>
        <p:nvSpPr>
          <p:cNvPr id="11" name="TextBox 10"/>
          <p:cNvSpPr txBox="1"/>
          <p:nvPr/>
        </p:nvSpPr>
        <p:spPr>
          <a:xfrm>
            <a:off x="1039803" y="3246120"/>
            <a:ext cx="3044952" cy="941796"/>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Reduce emissions, conserve water, manage waste and protect nature.</a:t>
            </a:r>
          </a:p>
        </p:txBody>
      </p:sp>
      <p:sp>
        <p:nvSpPr>
          <p:cNvPr id="12" name="Rounded Rectangle 11"/>
          <p:cNvSpPr/>
          <p:nvPr/>
        </p:nvSpPr>
        <p:spPr>
          <a:xfrm>
            <a:off x="4389120" y="2514600"/>
            <a:ext cx="3429000" cy="260604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4389120" y="2514600"/>
            <a:ext cx="91440" cy="2606040"/>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608576" y="2679192"/>
            <a:ext cx="3044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People and culture</a:t>
            </a:r>
          </a:p>
        </p:txBody>
      </p:sp>
      <p:sp>
        <p:nvSpPr>
          <p:cNvPr id="15" name="TextBox 14"/>
          <p:cNvSpPr txBox="1"/>
          <p:nvPr/>
        </p:nvSpPr>
        <p:spPr>
          <a:xfrm>
            <a:off x="4608576" y="3172968"/>
            <a:ext cx="3044952" cy="1249573"/>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Fair work, inclusion, human rights, community engagement and cultural respect.</a:t>
            </a:r>
          </a:p>
        </p:txBody>
      </p:sp>
      <p:sp>
        <p:nvSpPr>
          <p:cNvPr id="16" name="Rounded Rectangle 15"/>
          <p:cNvSpPr/>
          <p:nvPr/>
        </p:nvSpPr>
        <p:spPr>
          <a:xfrm>
            <a:off x="7955279" y="2514600"/>
            <a:ext cx="3429000" cy="260604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7955279" y="2514600"/>
            <a:ext cx="91440" cy="2606040"/>
          </a:xfrm>
          <a:prstGeom prst="rect">
            <a:avLst/>
          </a:prstGeom>
          <a:solidFill>
            <a:srgbClr val="DDAB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174736" y="2679192"/>
            <a:ext cx="3044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Local economy</a:t>
            </a:r>
          </a:p>
        </p:txBody>
      </p:sp>
      <p:sp>
        <p:nvSpPr>
          <p:cNvPr id="19" name="TextBox 18"/>
          <p:cNvSpPr txBox="1"/>
          <p:nvPr/>
        </p:nvSpPr>
        <p:spPr>
          <a:xfrm>
            <a:off x="8174736" y="3172968"/>
            <a:ext cx="3044952" cy="1249573"/>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Ethical purchasing, local jobs, staff development and responsible supply chains.</a:t>
            </a:r>
          </a:p>
        </p:txBody>
      </p:sp>
      <p:sp>
        <p:nvSpPr>
          <p:cNvPr id="20" name="TextBox 19"/>
          <p:cNvSpPr txBox="1"/>
          <p:nvPr/>
        </p:nvSpPr>
        <p:spPr>
          <a:xfrm>
            <a:off x="822960" y="5308042"/>
            <a:ext cx="10241280" cy="594360"/>
          </a:xfrm>
          <a:prstGeom prst="rect">
            <a:avLst/>
          </a:prstGeom>
          <a:noFill/>
        </p:spPr>
        <p:txBody>
          <a:bodyPr wrap="square" lIns="54864" tIns="54864" rIns="54864" bIns="54864" anchor="t">
            <a:spAutoFit/>
          </a:bodyPr>
          <a:lstStyle/>
          <a:p>
            <a:pPr>
              <a:spcAft>
                <a:spcPts val="800"/>
              </a:spcAft>
              <a:defRPr sz="1800" b="1">
                <a:solidFill>
                  <a:srgbClr val="182F42"/>
                </a:solidFill>
                <a:latin typeface="Aptos"/>
              </a:defRPr>
            </a:pPr>
            <a:r>
              <a:t>CSR should be embedded in everyday decisions — not treated as a one-off campaign or marketing slogan.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What does CSR look like in tourism?</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PRACTICAL EXAMPLES</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12</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Rounded Rectangle 6"/>
          <p:cNvSpPr/>
          <p:nvPr/>
        </p:nvSpPr>
        <p:spPr>
          <a:xfrm>
            <a:off x="731520" y="1417320"/>
            <a:ext cx="3520440" cy="420624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731520" y="1417320"/>
            <a:ext cx="91440" cy="4206240"/>
          </a:xfrm>
          <a:prstGeom prst="rect">
            <a:avLst/>
          </a:prstGeom>
          <a:solidFill>
            <a:srgbClr val="4880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950976" y="1581912"/>
            <a:ext cx="3136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Hotels</a:t>
            </a:r>
          </a:p>
        </p:txBody>
      </p:sp>
      <p:sp>
        <p:nvSpPr>
          <p:cNvPr id="10" name="TextBox 9"/>
          <p:cNvSpPr txBox="1"/>
          <p:nvPr/>
        </p:nvSpPr>
        <p:spPr>
          <a:xfrm>
            <a:off x="950976" y="2075688"/>
            <a:ext cx="3136392" cy="3428999"/>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dirty="0"/>
              <a:t>• Monitor energy and water</a:t>
            </a:r>
          </a:p>
          <a:p>
            <a:pPr>
              <a:spcAft>
                <a:spcPts val="800"/>
              </a:spcAft>
              <a:defRPr sz="1400" b="0">
                <a:solidFill>
                  <a:srgbClr val="303B41"/>
                </a:solidFill>
                <a:latin typeface="Aptos"/>
              </a:defRPr>
            </a:pPr>
            <a:endParaRPr dirty="0"/>
          </a:p>
          <a:p>
            <a:pPr>
              <a:spcAft>
                <a:spcPts val="800"/>
              </a:spcAft>
              <a:defRPr sz="1400" b="0">
                <a:solidFill>
                  <a:srgbClr val="303B41"/>
                </a:solidFill>
                <a:latin typeface="Aptos"/>
              </a:defRPr>
            </a:pPr>
            <a:r>
              <a:rPr dirty="0"/>
              <a:t>• Reduce food waste</a:t>
            </a:r>
          </a:p>
          <a:p>
            <a:pPr>
              <a:spcAft>
                <a:spcPts val="800"/>
              </a:spcAft>
              <a:defRPr sz="1400" b="0">
                <a:solidFill>
                  <a:srgbClr val="303B41"/>
                </a:solidFill>
                <a:latin typeface="Aptos"/>
              </a:defRPr>
            </a:pPr>
            <a:endParaRPr dirty="0"/>
          </a:p>
          <a:p>
            <a:pPr>
              <a:spcAft>
                <a:spcPts val="800"/>
              </a:spcAft>
              <a:defRPr sz="1400" b="0">
                <a:solidFill>
                  <a:srgbClr val="303B41"/>
                </a:solidFill>
                <a:latin typeface="Aptos"/>
              </a:defRPr>
            </a:pPr>
            <a:r>
              <a:rPr dirty="0"/>
              <a:t>• Provide fair working conditions</a:t>
            </a:r>
          </a:p>
          <a:p>
            <a:pPr>
              <a:spcAft>
                <a:spcPts val="800"/>
              </a:spcAft>
              <a:defRPr sz="1400" b="0">
                <a:solidFill>
                  <a:srgbClr val="303B41"/>
                </a:solidFill>
                <a:latin typeface="Aptos"/>
              </a:defRPr>
            </a:pPr>
            <a:endParaRPr dirty="0"/>
          </a:p>
          <a:p>
            <a:pPr>
              <a:spcAft>
                <a:spcPts val="800"/>
              </a:spcAft>
              <a:defRPr sz="1400" b="0">
                <a:solidFill>
                  <a:srgbClr val="303B41"/>
                </a:solidFill>
                <a:latin typeface="Aptos"/>
              </a:defRPr>
            </a:pPr>
            <a:r>
              <a:rPr dirty="0"/>
              <a:t>• Buy from local suppliers</a:t>
            </a:r>
          </a:p>
          <a:p>
            <a:pPr>
              <a:spcAft>
                <a:spcPts val="800"/>
              </a:spcAft>
              <a:defRPr sz="1400" b="0">
                <a:solidFill>
                  <a:srgbClr val="303B41"/>
                </a:solidFill>
                <a:latin typeface="Aptos"/>
              </a:defRPr>
            </a:pPr>
            <a:endParaRPr dirty="0"/>
          </a:p>
          <a:p>
            <a:pPr>
              <a:spcAft>
                <a:spcPts val="800"/>
              </a:spcAft>
              <a:defRPr sz="1400" b="0">
                <a:solidFill>
                  <a:srgbClr val="303B41"/>
                </a:solidFill>
                <a:latin typeface="Aptos"/>
              </a:defRPr>
            </a:pPr>
            <a:r>
              <a:rPr dirty="0"/>
              <a:t>• Report progress honestly</a:t>
            </a:r>
          </a:p>
        </p:txBody>
      </p:sp>
      <p:sp>
        <p:nvSpPr>
          <p:cNvPr id="11" name="Rounded Rectangle 10"/>
          <p:cNvSpPr/>
          <p:nvPr/>
        </p:nvSpPr>
        <p:spPr>
          <a:xfrm>
            <a:off x="4343400" y="1417320"/>
            <a:ext cx="3520440" cy="420624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343400" y="1417320"/>
            <a:ext cx="91440" cy="4206240"/>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562856" y="1581912"/>
            <a:ext cx="3136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Tour operators</a:t>
            </a:r>
          </a:p>
        </p:txBody>
      </p:sp>
      <p:sp>
        <p:nvSpPr>
          <p:cNvPr id="14" name="TextBox 13"/>
          <p:cNvSpPr txBox="1"/>
          <p:nvPr/>
        </p:nvSpPr>
        <p:spPr>
          <a:xfrm>
            <a:off x="4562856" y="2075688"/>
            <a:ext cx="3136392" cy="3428999"/>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t>• Use responsible suppliers</a:t>
            </a:r>
          </a:p>
          <a:p>
            <a:pPr>
              <a:spcAft>
                <a:spcPts val="800"/>
              </a:spcAft>
              <a:defRPr sz="1400" b="0">
                <a:solidFill>
                  <a:srgbClr val="303B41"/>
                </a:solidFill>
                <a:latin typeface="Aptos"/>
              </a:defRPr>
            </a:pPr>
            <a:endParaRPr/>
          </a:p>
          <a:p>
            <a:pPr>
              <a:spcAft>
                <a:spcPts val="800"/>
              </a:spcAft>
              <a:defRPr sz="1400" b="0">
                <a:solidFill>
                  <a:srgbClr val="303B41"/>
                </a:solidFill>
                <a:latin typeface="Aptos"/>
              </a:defRPr>
            </a:pPr>
            <a:r>
              <a:t>• Respect wildlife and communities</a:t>
            </a:r>
          </a:p>
          <a:p>
            <a:pPr>
              <a:spcAft>
                <a:spcPts val="800"/>
              </a:spcAft>
              <a:defRPr sz="1400" b="0">
                <a:solidFill>
                  <a:srgbClr val="303B41"/>
                </a:solidFill>
                <a:latin typeface="Aptos"/>
              </a:defRPr>
            </a:pPr>
            <a:endParaRPr/>
          </a:p>
          <a:p>
            <a:pPr>
              <a:spcAft>
                <a:spcPts val="800"/>
              </a:spcAft>
              <a:defRPr sz="1400" b="0">
                <a:solidFill>
                  <a:srgbClr val="303B41"/>
                </a:solidFill>
                <a:latin typeface="Aptos"/>
              </a:defRPr>
            </a:pPr>
            <a:r>
              <a:t>• Give accurate visitor guidance</a:t>
            </a:r>
          </a:p>
          <a:p>
            <a:pPr>
              <a:spcAft>
                <a:spcPts val="800"/>
              </a:spcAft>
              <a:defRPr sz="1400" b="0">
                <a:solidFill>
                  <a:srgbClr val="303B41"/>
                </a:solidFill>
                <a:latin typeface="Aptos"/>
              </a:defRPr>
            </a:pPr>
            <a:endParaRPr/>
          </a:p>
          <a:p>
            <a:pPr>
              <a:spcAft>
                <a:spcPts val="800"/>
              </a:spcAft>
              <a:defRPr sz="1400" b="0">
                <a:solidFill>
                  <a:srgbClr val="303B41"/>
                </a:solidFill>
                <a:latin typeface="Aptos"/>
              </a:defRPr>
            </a:pPr>
            <a:r>
              <a:t>• Employ local guides</a:t>
            </a:r>
          </a:p>
          <a:p>
            <a:pPr>
              <a:spcAft>
                <a:spcPts val="800"/>
              </a:spcAft>
              <a:defRPr sz="1400" b="0">
                <a:solidFill>
                  <a:srgbClr val="303B41"/>
                </a:solidFill>
                <a:latin typeface="Aptos"/>
              </a:defRPr>
            </a:pPr>
            <a:endParaRPr/>
          </a:p>
          <a:p>
            <a:pPr>
              <a:spcAft>
                <a:spcPts val="800"/>
              </a:spcAft>
              <a:defRPr sz="1400" b="0">
                <a:solidFill>
                  <a:srgbClr val="303B41"/>
                </a:solidFill>
                <a:latin typeface="Aptos"/>
              </a:defRPr>
            </a:pPr>
            <a:r>
              <a:t>• Avoid harmful excursions</a:t>
            </a:r>
          </a:p>
        </p:txBody>
      </p:sp>
      <p:sp>
        <p:nvSpPr>
          <p:cNvPr id="15" name="Rounded Rectangle 14"/>
          <p:cNvSpPr/>
          <p:nvPr/>
        </p:nvSpPr>
        <p:spPr>
          <a:xfrm>
            <a:off x="7955279" y="1417320"/>
            <a:ext cx="3520440" cy="420624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7955279" y="1417320"/>
            <a:ext cx="91440" cy="4206240"/>
          </a:xfrm>
          <a:prstGeom prst="rect">
            <a:avLst/>
          </a:prstGeom>
          <a:solidFill>
            <a:srgbClr val="DDAB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174736" y="1581912"/>
            <a:ext cx="3136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Events and destinations</a:t>
            </a:r>
          </a:p>
        </p:txBody>
      </p:sp>
      <p:sp>
        <p:nvSpPr>
          <p:cNvPr id="18" name="TextBox 17"/>
          <p:cNvSpPr txBox="1"/>
          <p:nvPr/>
        </p:nvSpPr>
        <p:spPr>
          <a:xfrm>
            <a:off x="8174736" y="2075688"/>
            <a:ext cx="3136392" cy="3428999"/>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t>• Accessible event design</a:t>
            </a:r>
          </a:p>
          <a:p>
            <a:pPr>
              <a:spcAft>
                <a:spcPts val="800"/>
              </a:spcAft>
              <a:defRPr sz="1400" b="0">
                <a:solidFill>
                  <a:srgbClr val="303B41"/>
                </a:solidFill>
                <a:latin typeface="Aptos"/>
              </a:defRPr>
            </a:pPr>
            <a:endParaRPr/>
          </a:p>
          <a:p>
            <a:pPr>
              <a:spcAft>
                <a:spcPts val="800"/>
              </a:spcAft>
              <a:defRPr sz="1400" b="0">
                <a:solidFill>
                  <a:srgbClr val="303B41"/>
                </a:solidFill>
                <a:latin typeface="Aptos"/>
              </a:defRPr>
            </a:pPr>
            <a:r>
              <a:t>• Reuse materials and manage waste</a:t>
            </a:r>
          </a:p>
          <a:p>
            <a:pPr>
              <a:spcAft>
                <a:spcPts val="800"/>
              </a:spcAft>
              <a:defRPr sz="1400" b="0">
                <a:solidFill>
                  <a:srgbClr val="303B41"/>
                </a:solidFill>
                <a:latin typeface="Aptos"/>
              </a:defRPr>
            </a:pPr>
            <a:endParaRPr/>
          </a:p>
          <a:p>
            <a:pPr>
              <a:spcAft>
                <a:spcPts val="800"/>
              </a:spcAft>
              <a:defRPr sz="1400" b="0">
                <a:solidFill>
                  <a:srgbClr val="303B41"/>
                </a:solidFill>
                <a:latin typeface="Aptos"/>
              </a:defRPr>
            </a:pPr>
            <a:r>
              <a:t>• Support local businesses</a:t>
            </a:r>
          </a:p>
          <a:p>
            <a:pPr>
              <a:spcAft>
                <a:spcPts val="800"/>
              </a:spcAft>
              <a:defRPr sz="1400" b="0">
                <a:solidFill>
                  <a:srgbClr val="303B41"/>
                </a:solidFill>
                <a:latin typeface="Aptos"/>
              </a:defRPr>
            </a:pPr>
            <a:endParaRPr/>
          </a:p>
          <a:p>
            <a:pPr>
              <a:spcAft>
                <a:spcPts val="800"/>
              </a:spcAft>
              <a:defRPr sz="1400" b="0">
                <a:solidFill>
                  <a:srgbClr val="303B41"/>
                </a:solidFill>
                <a:latin typeface="Aptos"/>
              </a:defRPr>
            </a:pPr>
            <a:r>
              <a:t>• Protect heritage and public spaces</a:t>
            </a:r>
          </a:p>
          <a:p>
            <a:pPr>
              <a:spcAft>
                <a:spcPts val="800"/>
              </a:spcAft>
              <a:defRPr sz="1400" b="0">
                <a:solidFill>
                  <a:srgbClr val="303B41"/>
                </a:solidFill>
                <a:latin typeface="Aptos"/>
              </a:defRPr>
            </a:pPr>
            <a:endParaRPr/>
          </a:p>
          <a:p>
            <a:pPr>
              <a:spcAft>
                <a:spcPts val="800"/>
              </a:spcAft>
              <a:defRPr sz="1400" b="0">
                <a:solidFill>
                  <a:srgbClr val="303B41"/>
                </a:solidFill>
                <a:latin typeface="Aptos"/>
              </a:defRPr>
            </a:pPr>
            <a:r>
              <a:t>• Consult residents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orld’s first ‘zero waste’ restaurant | BBC Global">
            <a:hlinkClick r:id="" action="ppaction://media"/>
            <a:extLst>
              <a:ext uri="{FF2B5EF4-FFF2-40B4-BE49-F238E27FC236}">
                <a16:creationId xmlns:a16="http://schemas.microsoft.com/office/drawing/2014/main" id="{8845BDAB-1C7A-6157-587A-8A05E6C16697}"/>
              </a:ext>
            </a:extLst>
          </p:cNvPr>
          <p:cNvPicPr>
            <a:picLocks noRot="1" noChangeAspect="1"/>
          </p:cNvPicPr>
          <p:nvPr>
            <a:videoFile r:link="rId1"/>
          </p:nvPr>
        </p:nvPicPr>
        <p:blipFill>
          <a:blip r:embed="rId3"/>
          <a:stretch>
            <a:fillRect/>
          </a:stretch>
        </p:blipFill>
        <p:spPr>
          <a:xfrm>
            <a:off x="2185517" y="1463528"/>
            <a:ext cx="7620000" cy="4305300"/>
          </a:xfrm>
          <a:prstGeom prst="rect">
            <a:avLst/>
          </a:prstGeom>
        </p:spPr>
      </p:pic>
      <p:sp>
        <p:nvSpPr>
          <p:cNvPr id="6" name="TextBox 5">
            <a:extLst>
              <a:ext uri="{FF2B5EF4-FFF2-40B4-BE49-F238E27FC236}">
                <a16:creationId xmlns:a16="http://schemas.microsoft.com/office/drawing/2014/main" id="{DB4BA57B-2FCD-B9CA-127C-96CCA82E52C6}"/>
              </a:ext>
            </a:extLst>
          </p:cNvPr>
          <p:cNvSpPr txBox="1"/>
          <p:nvPr/>
        </p:nvSpPr>
        <p:spPr>
          <a:xfrm>
            <a:off x="746090" y="523743"/>
            <a:ext cx="6094324" cy="369332"/>
          </a:xfrm>
          <a:prstGeom prst="rect">
            <a:avLst/>
          </a:prstGeom>
          <a:noFill/>
        </p:spPr>
        <p:txBody>
          <a:bodyPr wrap="square">
            <a:spAutoFit/>
          </a:bodyPr>
          <a:lstStyle/>
          <a:p>
            <a:r>
              <a:rPr lang="en-GB" dirty="0"/>
              <a:t>World’s first ‘zero waste’ restaurant</a:t>
            </a:r>
          </a:p>
        </p:txBody>
      </p:sp>
    </p:spTree>
    <p:extLst>
      <p:ext uri="{BB962C8B-B14F-4D97-AF65-F5344CB8AC3E}">
        <p14:creationId xmlns:p14="http://schemas.microsoft.com/office/powerpoint/2010/main" val="3820090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CSR, sustainability and responsible tourism</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HOW DO THEY CONNECT?</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13</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Rounded Rectangle 6"/>
          <p:cNvSpPr/>
          <p:nvPr/>
        </p:nvSpPr>
        <p:spPr>
          <a:xfrm>
            <a:off x="777240" y="1508760"/>
            <a:ext cx="3520440" cy="333756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777240" y="1508760"/>
            <a:ext cx="91440" cy="3337560"/>
          </a:xfrm>
          <a:prstGeom prst="rect">
            <a:avLst/>
          </a:prstGeom>
          <a:solidFill>
            <a:srgbClr val="4880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996695" y="1673351"/>
            <a:ext cx="3136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Sustainability</a:t>
            </a:r>
          </a:p>
        </p:txBody>
      </p:sp>
      <p:sp>
        <p:nvSpPr>
          <p:cNvPr id="10" name="TextBox 9"/>
          <p:cNvSpPr txBox="1"/>
          <p:nvPr/>
        </p:nvSpPr>
        <p:spPr>
          <a:xfrm>
            <a:off x="996695" y="2167128"/>
            <a:ext cx="3136392" cy="1557349"/>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The long-term goal: tourism that supports environmental, social, cultural and economic well-being.</a:t>
            </a:r>
          </a:p>
        </p:txBody>
      </p:sp>
      <p:sp>
        <p:nvSpPr>
          <p:cNvPr id="11" name="Rounded Rectangle 10"/>
          <p:cNvSpPr/>
          <p:nvPr/>
        </p:nvSpPr>
        <p:spPr>
          <a:xfrm>
            <a:off x="4343400" y="1508760"/>
            <a:ext cx="3520440" cy="333756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343400" y="1508760"/>
            <a:ext cx="91440" cy="3337560"/>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562856" y="1673351"/>
            <a:ext cx="3136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CSR</a:t>
            </a:r>
          </a:p>
        </p:txBody>
      </p:sp>
      <p:sp>
        <p:nvSpPr>
          <p:cNvPr id="14" name="TextBox 13"/>
          <p:cNvSpPr txBox="1"/>
          <p:nvPr/>
        </p:nvSpPr>
        <p:spPr>
          <a:xfrm>
            <a:off x="4562856" y="2167128"/>
            <a:ext cx="3136392" cy="1249573"/>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The </a:t>
            </a:r>
            <a:r>
              <a:rPr sz="2000" dirty="0" err="1"/>
              <a:t>organisation's</a:t>
            </a:r>
            <a:r>
              <a:rPr sz="2000" dirty="0"/>
              <a:t> responsibilities, policies and actions that help manage its impacts.</a:t>
            </a:r>
          </a:p>
        </p:txBody>
      </p:sp>
      <p:sp>
        <p:nvSpPr>
          <p:cNvPr id="15" name="Rounded Rectangle 14"/>
          <p:cNvSpPr/>
          <p:nvPr/>
        </p:nvSpPr>
        <p:spPr>
          <a:xfrm>
            <a:off x="7909560" y="1508760"/>
            <a:ext cx="3520440" cy="333756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7909560" y="1508760"/>
            <a:ext cx="91440" cy="3337560"/>
          </a:xfrm>
          <a:prstGeom prst="rect">
            <a:avLst/>
          </a:prstGeom>
          <a:solidFill>
            <a:srgbClr val="DDAB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129016" y="1673351"/>
            <a:ext cx="3136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Responsible tourism</a:t>
            </a:r>
          </a:p>
        </p:txBody>
      </p:sp>
      <p:sp>
        <p:nvSpPr>
          <p:cNvPr id="18" name="TextBox 17"/>
          <p:cNvSpPr txBox="1"/>
          <p:nvPr/>
        </p:nvSpPr>
        <p:spPr>
          <a:xfrm>
            <a:off x="8129016" y="2167128"/>
            <a:ext cx="3136392" cy="1249573"/>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The practical approach: taking action to make places better to live in and visit.</a:t>
            </a:r>
          </a:p>
        </p:txBody>
      </p:sp>
      <p:sp>
        <p:nvSpPr>
          <p:cNvPr id="19" name="TextBox 18"/>
          <p:cNvSpPr txBox="1"/>
          <p:nvPr/>
        </p:nvSpPr>
        <p:spPr>
          <a:xfrm>
            <a:off x="960120" y="5184649"/>
            <a:ext cx="10058400" cy="685800"/>
          </a:xfrm>
          <a:prstGeom prst="rect">
            <a:avLst/>
          </a:prstGeom>
          <a:noFill/>
        </p:spPr>
        <p:txBody>
          <a:bodyPr wrap="square" lIns="54864" tIns="54864" rIns="54864" bIns="54864" anchor="t">
            <a:spAutoFit/>
          </a:bodyPr>
          <a:lstStyle/>
          <a:p>
            <a:pPr>
              <a:spcAft>
                <a:spcPts val="800"/>
              </a:spcAft>
              <a:defRPr sz="1900" b="1">
                <a:solidFill>
                  <a:srgbClr val="182F42"/>
                </a:solidFill>
                <a:latin typeface="Aptos"/>
              </a:defRPr>
            </a:pPr>
            <a:r>
              <a:t>A hotel may have a recycling scheme but still perform poorly on pay, water use or community impact. Assess the whole operation.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Greenwashing: when the message outruns the evidence</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CRITICAL EVALUATION</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14</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TextBox 6"/>
          <p:cNvSpPr txBox="1"/>
          <p:nvPr/>
        </p:nvSpPr>
        <p:spPr>
          <a:xfrm>
            <a:off x="822960" y="1325880"/>
            <a:ext cx="10515600" cy="548640"/>
          </a:xfrm>
          <a:prstGeom prst="rect">
            <a:avLst/>
          </a:prstGeom>
          <a:noFill/>
        </p:spPr>
        <p:txBody>
          <a:bodyPr wrap="square" lIns="54864" tIns="54864" rIns="54864" bIns="54864" anchor="t">
            <a:spAutoFit/>
          </a:bodyPr>
          <a:lstStyle/>
          <a:p>
            <a:pPr>
              <a:spcAft>
                <a:spcPts val="800"/>
              </a:spcAft>
              <a:defRPr sz="2100" b="1">
                <a:solidFill>
                  <a:srgbClr val="182F42"/>
                </a:solidFill>
                <a:latin typeface="Aptos"/>
              </a:defRPr>
            </a:pPr>
            <a:r>
              <a:t>Greenwashing is misleading or unsubstantiated communication that makes an organisation appear more environmentally responsible than the evidence supports.</a:t>
            </a:r>
          </a:p>
        </p:txBody>
      </p:sp>
      <p:sp>
        <p:nvSpPr>
          <p:cNvPr id="8" name="Rounded Rectangle 7"/>
          <p:cNvSpPr/>
          <p:nvPr/>
        </p:nvSpPr>
        <p:spPr>
          <a:xfrm>
            <a:off x="822960" y="2240280"/>
            <a:ext cx="3429000" cy="265176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822960" y="2240280"/>
            <a:ext cx="91440" cy="2651760"/>
          </a:xfrm>
          <a:prstGeom prst="rect">
            <a:avLst/>
          </a:prstGeom>
          <a:solidFill>
            <a:srgbClr val="C5665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42416" y="2404872"/>
            <a:ext cx="3044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Warning signs</a:t>
            </a:r>
          </a:p>
        </p:txBody>
      </p:sp>
      <p:sp>
        <p:nvSpPr>
          <p:cNvPr id="11" name="TextBox 10"/>
          <p:cNvSpPr txBox="1"/>
          <p:nvPr/>
        </p:nvSpPr>
        <p:spPr>
          <a:xfrm>
            <a:off x="1042416" y="2898648"/>
            <a:ext cx="3044952" cy="1249573"/>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Vague claims such as “eco-friendly” with no explanation, data or independent evidence.</a:t>
            </a:r>
          </a:p>
        </p:txBody>
      </p:sp>
      <p:sp>
        <p:nvSpPr>
          <p:cNvPr id="12" name="Rounded Rectangle 11"/>
          <p:cNvSpPr/>
          <p:nvPr/>
        </p:nvSpPr>
        <p:spPr>
          <a:xfrm>
            <a:off x="4389120" y="2240280"/>
            <a:ext cx="3429000" cy="265176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4389120" y="2240280"/>
            <a:ext cx="91440" cy="2651760"/>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608576" y="2404872"/>
            <a:ext cx="3044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Ask for proof</a:t>
            </a:r>
          </a:p>
        </p:txBody>
      </p:sp>
      <p:sp>
        <p:nvSpPr>
          <p:cNvPr id="15" name="TextBox 14"/>
          <p:cNvSpPr txBox="1"/>
          <p:nvPr/>
        </p:nvSpPr>
        <p:spPr>
          <a:xfrm>
            <a:off x="4608576" y="2898648"/>
            <a:ext cx="3044952" cy="1249573"/>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Targets, baselines, progress data, clear scope and independent verification.</a:t>
            </a:r>
          </a:p>
        </p:txBody>
      </p:sp>
      <p:sp>
        <p:nvSpPr>
          <p:cNvPr id="16" name="Rounded Rectangle 15"/>
          <p:cNvSpPr/>
          <p:nvPr/>
        </p:nvSpPr>
        <p:spPr>
          <a:xfrm>
            <a:off x="7955279" y="2240280"/>
            <a:ext cx="3429000" cy="265176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7955279" y="2240280"/>
            <a:ext cx="91440" cy="2651760"/>
          </a:xfrm>
          <a:prstGeom prst="rect">
            <a:avLst/>
          </a:prstGeom>
          <a:solidFill>
            <a:srgbClr val="DDAB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174736" y="2404872"/>
            <a:ext cx="3044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UK resource</a:t>
            </a:r>
          </a:p>
        </p:txBody>
      </p:sp>
      <p:sp>
        <p:nvSpPr>
          <p:cNvPr id="19" name="TextBox 18"/>
          <p:cNvSpPr txBox="1"/>
          <p:nvPr/>
        </p:nvSpPr>
        <p:spPr>
          <a:xfrm>
            <a:off x="8174736" y="2898648"/>
            <a:ext cx="3044952" cy="1874519"/>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The Competition and Markets Authority's Green Claims Code helps businesses make accurate, clear and substantiated environmental claims.</a:t>
            </a:r>
          </a:p>
        </p:txBody>
      </p:sp>
      <p:sp>
        <p:nvSpPr>
          <p:cNvPr id="20" name="TextBox 19"/>
          <p:cNvSpPr txBox="1"/>
          <p:nvPr/>
        </p:nvSpPr>
        <p:spPr>
          <a:xfrm>
            <a:off x="914400" y="5349240"/>
            <a:ext cx="10241280" cy="457200"/>
          </a:xfrm>
          <a:prstGeom prst="rect">
            <a:avLst/>
          </a:prstGeom>
          <a:noFill/>
        </p:spPr>
        <p:txBody>
          <a:bodyPr wrap="square" lIns="54864" tIns="54864" rIns="54864" bIns="54864" anchor="t">
            <a:spAutoFit/>
          </a:bodyPr>
          <a:lstStyle/>
          <a:p>
            <a:pPr>
              <a:spcAft>
                <a:spcPts val="800"/>
              </a:spcAft>
              <a:defRPr sz="1900" b="1">
                <a:solidFill>
                  <a:srgbClr val="182F42"/>
                </a:solidFill>
                <a:latin typeface="Aptos"/>
              </a:defRPr>
            </a:pPr>
            <a:r>
              <a:t>Discussion: Is asking guests to reuse towels enough to prove that a hotel is sustainable?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Greenwash today, suffer tomorrow">
            <a:hlinkClick r:id="" action="ppaction://media"/>
            <a:extLst>
              <a:ext uri="{FF2B5EF4-FFF2-40B4-BE49-F238E27FC236}">
                <a16:creationId xmlns:a16="http://schemas.microsoft.com/office/drawing/2014/main" id="{90B265CF-E466-0044-81D6-0EE2E36130E3}"/>
              </a:ext>
            </a:extLst>
          </p:cNvPr>
          <p:cNvPicPr>
            <a:picLocks noRot="1" noChangeAspect="1"/>
          </p:cNvPicPr>
          <p:nvPr>
            <a:videoFile r:link="rId1"/>
          </p:nvPr>
        </p:nvPicPr>
        <p:blipFill>
          <a:blip r:embed="rId3"/>
          <a:stretch>
            <a:fillRect/>
          </a:stretch>
        </p:blipFill>
        <p:spPr>
          <a:xfrm>
            <a:off x="2286000" y="1276350"/>
            <a:ext cx="7620000" cy="4305300"/>
          </a:xfrm>
          <a:prstGeom prst="rect">
            <a:avLst/>
          </a:prstGeom>
        </p:spPr>
      </p:pic>
      <p:sp>
        <p:nvSpPr>
          <p:cNvPr id="4" name="TextBox 3">
            <a:extLst>
              <a:ext uri="{FF2B5EF4-FFF2-40B4-BE49-F238E27FC236}">
                <a16:creationId xmlns:a16="http://schemas.microsoft.com/office/drawing/2014/main" id="{5FEB69EA-DDA5-CE96-1565-87A785A2A32A}"/>
              </a:ext>
            </a:extLst>
          </p:cNvPr>
          <p:cNvSpPr txBox="1"/>
          <p:nvPr/>
        </p:nvSpPr>
        <p:spPr>
          <a:xfrm>
            <a:off x="957943" y="112264"/>
            <a:ext cx="6096000" cy="646331"/>
          </a:xfrm>
          <a:prstGeom prst="rect">
            <a:avLst/>
          </a:prstGeom>
          <a:noFill/>
        </p:spPr>
        <p:txBody>
          <a:bodyPr wrap="square">
            <a:spAutoFit/>
          </a:bodyPr>
          <a:lstStyle/>
          <a:p>
            <a:endParaRPr lang="en-GB" dirty="0"/>
          </a:p>
          <a:p>
            <a:r>
              <a:rPr lang="en-GB" dirty="0"/>
              <a:t>Greenwash today, suffer tomorrow</a:t>
            </a:r>
          </a:p>
        </p:txBody>
      </p:sp>
    </p:spTree>
    <p:extLst>
      <p:ext uri="{BB962C8B-B14F-4D97-AF65-F5344CB8AC3E}">
        <p14:creationId xmlns:p14="http://schemas.microsoft.com/office/powerpoint/2010/main" val="281931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Who supports sustainable tourism?</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ASSOCIATIONS, STANDARDS AND CERTIFICATION</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15</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Rounded Rectangle 6"/>
          <p:cNvSpPr/>
          <p:nvPr/>
        </p:nvSpPr>
        <p:spPr>
          <a:xfrm>
            <a:off x="685800" y="1371600"/>
            <a:ext cx="3611880" cy="1874519"/>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685800" y="1371600"/>
            <a:ext cx="91440" cy="1874519"/>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905256" y="1536192"/>
            <a:ext cx="322783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GSTC</a:t>
            </a:r>
          </a:p>
        </p:txBody>
      </p:sp>
      <p:sp>
        <p:nvSpPr>
          <p:cNvPr id="10" name="TextBox 9"/>
          <p:cNvSpPr txBox="1"/>
          <p:nvPr/>
        </p:nvSpPr>
        <p:spPr>
          <a:xfrm>
            <a:off x="905256" y="2029967"/>
            <a:ext cx="3227832" cy="63402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Global sustainability criteria and standards for tourism.</a:t>
            </a:r>
          </a:p>
        </p:txBody>
      </p:sp>
      <p:sp>
        <p:nvSpPr>
          <p:cNvPr id="11" name="Rounded Rectangle 10"/>
          <p:cNvSpPr/>
          <p:nvPr/>
        </p:nvSpPr>
        <p:spPr>
          <a:xfrm>
            <a:off x="4297680" y="1371600"/>
            <a:ext cx="3611880" cy="1874519"/>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297680" y="1371600"/>
            <a:ext cx="91440" cy="1874519"/>
          </a:xfrm>
          <a:prstGeom prst="rect">
            <a:avLst/>
          </a:prstGeom>
          <a:solidFill>
            <a:srgbClr val="DDAB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517136" y="1536192"/>
            <a:ext cx="322783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UN Tourism</a:t>
            </a:r>
          </a:p>
        </p:txBody>
      </p:sp>
      <p:sp>
        <p:nvSpPr>
          <p:cNvPr id="14" name="TextBox 13"/>
          <p:cNvSpPr txBox="1"/>
          <p:nvPr/>
        </p:nvSpPr>
        <p:spPr>
          <a:xfrm>
            <a:off x="4481931" y="1944587"/>
            <a:ext cx="3227832" cy="941796"/>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Global tourism policy, responsible tourism and SDG links.</a:t>
            </a:r>
          </a:p>
        </p:txBody>
      </p:sp>
      <p:sp>
        <p:nvSpPr>
          <p:cNvPr id="15" name="Rounded Rectangle 14"/>
          <p:cNvSpPr/>
          <p:nvPr/>
        </p:nvSpPr>
        <p:spPr>
          <a:xfrm>
            <a:off x="7909560" y="1371600"/>
            <a:ext cx="3611880" cy="1874519"/>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7909560" y="1371600"/>
            <a:ext cx="91440" cy="1874519"/>
          </a:xfrm>
          <a:prstGeom prst="rect">
            <a:avLst/>
          </a:prstGeom>
          <a:solidFill>
            <a:srgbClr val="4880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129016" y="1536192"/>
            <a:ext cx="322783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World Sustainable Hospitality Alliance</a:t>
            </a:r>
          </a:p>
        </p:txBody>
      </p:sp>
      <p:sp>
        <p:nvSpPr>
          <p:cNvPr id="18" name="TextBox 17"/>
          <p:cNvSpPr txBox="1"/>
          <p:nvPr/>
        </p:nvSpPr>
        <p:spPr>
          <a:xfrm>
            <a:off x="8129016" y="2029967"/>
            <a:ext cx="3227832" cy="941796"/>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Industry collaboration on climate, people and responsible business.</a:t>
            </a:r>
          </a:p>
        </p:txBody>
      </p:sp>
      <p:sp>
        <p:nvSpPr>
          <p:cNvPr id="19" name="Rounded Rectangle 18"/>
          <p:cNvSpPr/>
          <p:nvPr/>
        </p:nvSpPr>
        <p:spPr>
          <a:xfrm>
            <a:off x="685800" y="3611880"/>
            <a:ext cx="3611880" cy="1874519"/>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685800" y="3611880"/>
            <a:ext cx="91440" cy="1874519"/>
          </a:xfrm>
          <a:prstGeom prst="rect">
            <a:avLst/>
          </a:prstGeom>
          <a:solidFill>
            <a:srgbClr val="446F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905256" y="3776472"/>
            <a:ext cx="322783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ABTA</a:t>
            </a:r>
          </a:p>
        </p:txBody>
      </p:sp>
      <p:sp>
        <p:nvSpPr>
          <p:cNvPr id="22" name="TextBox 21"/>
          <p:cNvSpPr txBox="1"/>
          <p:nvPr/>
        </p:nvSpPr>
        <p:spPr>
          <a:xfrm>
            <a:off x="850827" y="4160520"/>
            <a:ext cx="3227832" cy="941796"/>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Travel-industry guidance on responsible tourism and human rights.</a:t>
            </a:r>
          </a:p>
        </p:txBody>
      </p:sp>
      <p:sp>
        <p:nvSpPr>
          <p:cNvPr id="23" name="Rounded Rectangle 22"/>
          <p:cNvSpPr/>
          <p:nvPr/>
        </p:nvSpPr>
        <p:spPr>
          <a:xfrm>
            <a:off x="4297680" y="3611880"/>
            <a:ext cx="3611880" cy="1874519"/>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ectangle 23"/>
          <p:cNvSpPr/>
          <p:nvPr/>
        </p:nvSpPr>
        <p:spPr>
          <a:xfrm>
            <a:off x="4297680" y="3611880"/>
            <a:ext cx="91440" cy="1874519"/>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4517136" y="3776472"/>
            <a:ext cx="322783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Green Key / EarthCheck</a:t>
            </a:r>
          </a:p>
        </p:txBody>
      </p:sp>
      <p:sp>
        <p:nvSpPr>
          <p:cNvPr id="26" name="TextBox 25"/>
          <p:cNvSpPr txBox="1"/>
          <p:nvPr/>
        </p:nvSpPr>
        <p:spPr>
          <a:xfrm>
            <a:off x="4517136" y="4270248"/>
            <a:ext cx="3227832" cy="63402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Certification, benchmarking and sustainability support.</a:t>
            </a:r>
          </a:p>
        </p:txBody>
      </p:sp>
      <p:sp>
        <p:nvSpPr>
          <p:cNvPr id="27" name="Rounded Rectangle 26"/>
          <p:cNvSpPr/>
          <p:nvPr/>
        </p:nvSpPr>
        <p:spPr>
          <a:xfrm>
            <a:off x="7909560" y="3611880"/>
            <a:ext cx="3611880" cy="1874519"/>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p:cNvSpPr/>
          <p:nvPr/>
        </p:nvSpPr>
        <p:spPr>
          <a:xfrm>
            <a:off x="7909560" y="3611880"/>
            <a:ext cx="91440" cy="1874519"/>
          </a:xfrm>
          <a:prstGeom prst="rect">
            <a:avLst/>
          </a:prstGeom>
          <a:solidFill>
            <a:srgbClr val="DDAB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8129016" y="3776472"/>
            <a:ext cx="322783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Visit Wales</a:t>
            </a:r>
          </a:p>
        </p:txBody>
      </p:sp>
      <p:sp>
        <p:nvSpPr>
          <p:cNvPr id="30" name="TextBox 29"/>
          <p:cNvSpPr txBox="1"/>
          <p:nvPr/>
        </p:nvSpPr>
        <p:spPr>
          <a:xfrm>
            <a:off x="8129016" y="4270248"/>
            <a:ext cx="3227832" cy="941796"/>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sz="2000" dirty="0"/>
              <a:t>Welsh destination context and responsible tourism support.</a:t>
            </a:r>
          </a:p>
        </p:txBody>
      </p:sp>
      <p:sp>
        <p:nvSpPr>
          <p:cNvPr id="31" name="TextBox 30"/>
          <p:cNvSpPr txBox="1"/>
          <p:nvPr/>
        </p:nvSpPr>
        <p:spPr>
          <a:xfrm>
            <a:off x="777240" y="5477255"/>
            <a:ext cx="10424160" cy="603242"/>
          </a:xfrm>
          <a:prstGeom prst="rect">
            <a:avLst/>
          </a:prstGeom>
          <a:noFill/>
        </p:spPr>
        <p:txBody>
          <a:bodyPr wrap="square" lIns="54864" tIns="54864" rIns="54864" bIns="54864" anchor="t">
            <a:spAutoFit/>
          </a:bodyPr>
          <a:lstStyle/>
          <a:p>
            <a:pPr>
              <a:spcAft>
                <a:spcPts val="800"/>
              </a:spcAft>
              <a:defRPr sz="1600" b="1">
                <a:solidFill>
                  <a:srgbClr val="182F42"/>
                </a:solidFill>
                <a:latin typeface="Aptos"/>
              </a:defRPr>
            </a:pPr>
            <a:r>
              <a:rPr dirty="0"/>
              <a:t>Important: these </a:t>
            </a:r>
            <a:r>
              <a:rPr dirty="0" err="1"/>
              <a:t>organisations</a:t>
            </a:r>
            <a:r>
              <a:rPr dirty="0"/>
              <a:t> have different roles — standards, policy, guidance, industry collaboration or certification.</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GSTC: global sustainability criteria</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INDUSTRY STANDARDS</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16</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TextBox 6"/>
          <p:cNvSpPr txBox="1"/>
          <p:nvPr/>
        </p:nvSpPr>
        <p:spPr>
          <a:xfrm>
            <a:off x="365760" y="1927497"/>
            <a:ext cx="5577840" cy="2911566"/>
          </a:xfrm>
          <a:prstGeom prst="rect">
            <a:avLst/>
          </a:prstGeom>
          <a:noFill/>
        </p:spPr>
        <p:txBody>
          <a:bodyPr wrap="square" lIns="109728" tIns="73152" rIns="73152" bIns="36576">
            <a:spAutoFit/>
          </a:bodyPr>
          <a:lstStyle/>
          <a:p>
            <a:pPr marL="342900" indent="-342900">
              <a:spcAft>
                <a:spcPts val="1200"/>
              </a:spcAft>
              <a:buFont typeface="Arial" panose="020B0604020202020204" pitchFamily="34" charset="0"/>
              <a:buChar char="•"/>
              <a:defRPr sz="1900">
                <a:solidFill>
                  <a:srgbClr val="303B41"/>
                </a:solidFill>
                <a:latin typeface="Aptos"/>
              </a:defRPr>
            </a:pPr>
            <a:r>
              <a:rPr dirty="0"/>
              <a:t>Develops criteria used as a foundation for sustainable tourism standards.</a:t>
            </a:r>
          </a:p>
          <a:p>
            <a:pPr marL="342900" indent="-342900">
              <a:spcAft>
                <a:spcPts val="1200"/>
              </a:spcAft>
              <a:buFont typeface="Arial" panose="020B0604020202020204" pitchFamily="34" charset="0"/>
              <a:buChar char="•"/>
              <a:defRPr sz="1900">
                <a:solidFill>
                  <a:srgbClr val="303B41"/>
                </a:solidFill>
                <a:latin typeface="Aptos"/>
              </a:defRPr>
            </a:pPr>
            <a:r>
              <a:rPr dirty="0"/>
              <a:t>Criteria cover destination management and tourism businesses.</a:t>
            </a:r>
          </a:p>
          <a:p>
            <a:pPr marL="342900" indent="-342900">
              <a:spcAft>
                <a:spcPts val="1200"/>
              </a:spcAft>
              <a:buFont typeface="Arial" panose="020B0604020202020204" pitchFamily="34" charset="0"/>
              <a:buChar char="•"/>
              <a:defRPr sz="1900">
                <a:solidFill>
                  <a:srgbClr val="303B41"/>
                </a:solidFill>
                <a:latin typeface="Aptos"/>
              </a:defRPr>
            </a:pPr>
            <a:r>
              <a:rPr dirty="0"/>
              <a:t>Supports a shared understanding of what sustainability should address.</a:t>
            </a:r>
          </a:p>
          <a:p>
            <a:pPr marL="342900" indent="-342900">
              <a:spcAft>
                <a:spcPts val="1200"/>
              </a:spcAft>
              <a:buFont typeface="Arial" panose="020B0604020202020204" pitchFamily="34" charset="0"/>
              <a:buChar char="•"/>
              <a:defRPr sz="1900">
                <a:solidFill>
                  <a:srgbClr val="303B41"/>
                </a:solidFill>
                <a:latin typeface="Aptos"/>
              </a:defRPr>
            </a:pPr>
            <a:r>
              <a:rPr dirty="0"/>
              <a:t>Certification is delivered through certification bodies; check the scope and accreditation.</a:t>
            </a:r>
          </a:p>
        </p:txBody>
      </p:sp>
      <p:sp>
        <p:nvSpPr>
          <p:cNvPr id="8" name="Rounded Rectangle 7"/>
          <p:cNvSpPr/>
          <p:nvPr/>
        </p:nvSpPr>
        <p:spPr>
          <a:xfrm>
            <a:off x="6583680" y="1645920"/>
            <a:ext cx="4572000" cy="347472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6583680" y="1645920"/>
            <a:ext cx="91440" cy="3474720"/>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6803136" y="1810512"/>
            <a:ext cx="4187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Student evaluation question</a:t>
            </a:r>
          </a:p>
        </p:txBody>
      </p:sp>
      <p:sp>
        <p:nvSpPr>
          <p:cNvPr id="11" name="TextBox 10"/>
          <p:cNvSpPr txBox="1"/>
          <p:nvPr/>
        </p:nvSpPr>
        <p:spPr>
          <a:xfrm>
            <a:off x="6803136" y="2304288"/>
            <a:ext cx="4187952" cy="2408865"/>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dirty="0"/>
              <a:t>If a hotel has a sustainability certificate, what else would you want to know?</a:t>
            </a:r>
          </a:p>
          <a:p>
            <a:pPr>
              <a:spcAft>
                <a:spcPts val="800"/>
              </a:spcAft>
              <a:defRPr sz="1400" b="0">
                <a:solidFill>
                  <a:srgbClr val="303B41"/>
                </a:solidFill>
                <a:latin typeface="Aptos"/>
              </a:defRPr>
            </a:pPr>
            <a:endParaRPr dirty="0"/>
          </a:p>
          <a:p>
            <a:pPr>
              <a:spcAft>
                <a:spcPts val="800"/>
              </a:spcAft>
              <a:defRPr sz="1400" b="0">
                <a:solidFill>
                  <a:srgbClr val="303B41"/>
                </a:solidFill>
                <a:latin typeface="Aptos"/>
              </a:defRPr>
            </a:pPr>
            <a:r>
              <a:rPr dirty="0"/>
              <a:t>• </a:t>
            </a:r>
            <a:r>
              <a:rPr sz="2000" dirty="0"/>
              <a:t>Which criteria were assessed?</a:t>
            </a:r>
          </a:p>
          <a:p>
            <a:pPr>
              <a:spcAft>
                <a:spcPts val="800"/>
              </a:spcAft>
              <a:defRPr sz="1400" b="0">
                <a:solidFill>
                  <a:srgbClr val="303B41"/>
                </a:solidFill>
                <a:latin typeface="Aptos"/>
              </a:defRPr>
            </a:pPr>
            <a:r>
              <a:rPr sz="2000" dirty="0"/>
              <a:t>• Who assessed the hotel?</a:t>
            </a:r>
          </a:p>
          <a:p>
            <a:pPr>
              <a:spcAft>
                <a:spcPts val="800"/>
              </a:spcAft>
              <a:defRPr sz="1400" b="0">
                <a:solidFill>
                  <a:srgbClr val="303B41"/>
                </a:solidFill>
                <a:latin typeface="Aptos"/>
              </a:defRPr>
            </a:pPr>
            <a:r>
              <a:rPr sz="2000" dirty="0"/>
              <a:t>• What evidence is available?</a:t>
            </a:r>
          </a:p>
          <a:p>
            <a:pPr>
              <a:spcAft>
                <a:spcPts val="800"/>
              </a:spcAft>
              <a:defRPr sz="1400" b="0">
                <a:solidFill>
                  <a:srgbClr val="303B41"/>
                </a:solidFill>
                <a:latin typeface="Aptos"/>
              </a:defRPr>
            </a:pPr>
            <a:r>
              <a:rPr sz="2000" dirty="0"/>
              <a:t>• How are improvements monitored?</a:t>
            </a:r>
          </a:p>
        </p:txBody>
      </p:sp>
      <p:sp>
        <p:nvSpPr>
          <p:cNvPr id="12" name="TextBox 11"/>
          <p:cNvSpPr txBox="1"/>
          <p:nvPr/>
        </p:nvSpPr>
        <p:spPr>
          <a:xfrm>
            <a:off x="914400" y="5897880"/>
            <a:ext cx="10058400" cy="274320"/>
          </a:xfrm>
          <a:prstGeom prst="rect">
            <a:avLst/>
          </a:prstGeom>
          <a:noFill/>
        </p:spPr>
        <p:txBody>
          <a:bodyPr wrap="square" lIns="54864" tIns="54864" rIns="54864" bIns="54864" anchor="t">
            <a:spAutoFit/>
          </a:bodyPr>
          <a:lstStyle/>
          <a:p>
            <a:pPr>
              <a:spcAft>
                <a:spcPts val="800"/>
              </a:spcAft>
              <a:defRPr sz="1600" b="0">
                <a:solidFill>
                  <a:srgbClr val="66757A"/>
                </a:solidFill>
                <a:latin typeface="Aptos"/>
              </a:defRPr>
            </a:pPr>
            <a:r>
              <a:t>Website: gstc.org/gstc-criteria/</a:t>
            </a:r>
          </a:p>
        </p:txBody>
      </p:sp>
      <p:pic>
        <p:nvPicPr>
          <p:cNvPr id="14" name="Picture 13">
            <a:extLst>
              <a:ext uri="{FF2B5EF4-FFF2-40B4-BE49-F238E27FC236}">
                <a16:creationId xmlns:a16="http://schemas.microsoft.com/office/drawing/2014/main" id="{0990A97B-EC64-9590-5721-351B232DF7A0}"/>
              </a:ext>
            </a:extLst>
          </p:cNvPr>
          <p:cNvPicPr>
            <a:picLocks noChangeAspect="1"/>
          </p:cNvPicPr>
          <p:nvPr/>
        </p:nvPicPr>
        <p:blipFill>
          <a:blip r:embed="rId2"/>
          <a:stretch>
            <a:fillRect/>
          </a:stretch>
        </p:blipFill>
        <p:spPr>
          <a:xfrm>
            <a:off x="10046298" y="-48062"/>
            <a:ext cx="1699403" cy="1693982"/>
          </a:xfrm>
          <a:prstGeom prst="rect">
            <a:avLst/>
          </a:prstGeom>
          <a:ln>
            <a:noFill/>
          </a:ln>
          <a:effectLst>
            <a:softEdge rad="112500"/>
          </a:effec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F36400-7957-793A-0E18-9EB3B3FF1B22}"/>
              </a:ext>
            </a:extLst>
          </p:cNvPr>
          <p:cNvSpPr>
            <a:spLocks noGrp="1"/>
          </p:cNvSpPr>
          <p:nvPr>
            <p:ph idx="1"/>
          </p:nvPr>
        </p:nvSpPr>
        <p:spPr>
          <a:xfrm>
            <a:off x="136187" y="408562"/>
            <a:ext cx="12055813" cy="5690681"/>
          </a:xfrm>
        </p:spPr>
        <p:txBody>
          <a:bodyPr>
            <a:normAutofit fontScale="55000" lnSpcReduction="20000"/>
          </a:bodyPr>
          <a:lstStyle/>
          <a:p>
            <a:pPr algn="l">
              <a:lnSpc>
                <a:spcPct val="120000"/>
              </a:lnSpc>
              <a:buFont typeface="Arial" panose="020B0604020202020204" pitchFamily="34" charset="0"/>
              <a:buChar char="•"/>
            </a:pPr>
            <a:r>
              <a:rPr lang="en-GB" b="1" i="0" u="none" strike="noStrike" dirty="0">
                <a:solidFill>
                  <a:srgbClr val="5E5E5E"/>
                </a:solidFill>
                <a:effectLst/>
                <a:latin typeface="Open Sans" panose="020B0606030504020204" pitchFamily="34" charset="0"/>
                <a:hlinkClick r:id="rId2"/>
              </a:rPr>
              <a:t>Hilton</a:t>
            </a:r>
            <a:r>
              <a:rPr lang="en-GB" b="0" i="0" dirty="0">
                <a:solidFill>
                  <a:srgbClr val="5E5E5E"/>
                </a:solidFill>
                <a:effectLst/>
                <a:latin typeface="Open Sans" panose="020B0606030504020204" pitchFamily="34" charset="0"/>
              </a:rPr>
              <a:t>: “We continue to identify opportunities to achieve GSTC certification for our hotels to ensure the sustainability of our operations.”</a:t>
            </a:r>
          </a:p>
          <a:p>
            <a:pPr algn="l">
              <a:lnSpc>
                <a:spcPct val="120000"/>
              </a:lnSpc>
              <a:buFont typeface="Arial" panose="020B0604020202020204" pitchFamily="34" charset="0"/>
              <a:buChar char="•"/>
            </a:pPr>
            <a:r>
              <a:rPr lang="en-GB" b="1" i="0" u="none" strike="noStrike" dirty="0">
                <a:solidFill>
                  <a:srgbClr val="5E5E5E"/>
                </a:solidFill>
                <a:effectLst/>
                <a:latin typeface="Open Sans" panose="020B0606030504020204" pitchFamily="34" charset="0"/>
                <a:hlinkClick r:id="rId3"/>
              </a:rPr>
              <a:t>TUI Group</a:t>
            </a:r>
            <a:r>
              <a:rPr lang="en-GB" b="0" i="0" dirty="0">
                <a:solidFill>
                  <a:srgbClr val="5E5E5E"/>
                </a:solidFill>
                <a:effectLst/>
                <a:latin typeface="Open Sans" panose="020B0606030504020204" pitchFamily="34" charset="0"/>
              </a:rPr>
              <a:t> “encourages all hotels offered to its 27 million customers to obtain certification that meets the GSTC Criteria.”</a:t>
            </a:r>
          </a:p>
          <a:p>
            <a:pPr algn="l">
              <a:lnSpc>
                <a:spcPct val="120000"/>
              </a:lnSpc>
              <a:buFont typeface="Arial" panose="020B0604020202020204" pitchFamily="34" charset="0"/>
              <a:buChar char="•"/>
            </a:pPr>
            <a:r>
              <a:rPr lang="en-GB" b="1" i="0" u="none" strike="noStrike" dirty="0">
                <a:solidFill>
                  <a:srgbClr val="5E5E5E"/>
                </a:solidFill>
                <a:effectLst/>
                <a:latin typeface="Open Sans" panose="020B0606030504020204" pitchFamily="34" charset="0"/>
                <a:hlinkClick r:id="rId4"/>
              </a:rPr>
              <a:t>easyJet holidays</a:t>
            </a:r>
            <a:r>
              <a:rPr lang="en-GB" b="0" i="0" dirty="0">
                <a:solidFill>
                  <a:srgbClr val="5E5E5E"/>
                </a:solidFill>
                <a:effectLst/>
                <a:latin typeface="Open Sans" panose="020B0606030504020204" pitchFamily="34" charset="0"/>
              </a:rPr>
              <a:t> “is focused on supporting tourism destinations by committing to encouraging 100% of its contracted hotels to achieve certification by a GSTC-Accredited Certification body […] by the end of 2025.”</a:t>
            </a:r>
          </a:p>
          <a:p>
            <a:pPr algn="l">
              <a:lnSpc>
                <a:spcPct val="120000"/>
              </a:lnSpc>
              <a:buFont typeface="Arial" panose="020B0604020202020204" pitchFamily="34" charset="0"/>
              <a:buChar char="•"/>
            </a:pPr>
            <a:r>
              <a:rPr lang="en-GB" b="1" i="0" u="none" strike="noStrike" dirty="0">
                <a:solidFill>
                  <a:srgbClr val="5E5E5E"/>
                </a:solidFill>
                <a:effectLst/>
                <a:latin typeface="Open Sans" panose="020B0606030504020204" pitchFamily="34" charset="0"/>
                <a:hlinkClick r:id="rId5"/>
              </a:rPr>
              <a:t>AMEX GBT</a:t>
            </a:r>
            <a:r>
              <a:rPr lang="en-GB" b="0" i="0" dirty="0">
                <a:solidFill>
                  <a:srgbClr val="5E5E5E"/>
                </a:solidFill>
                <a:effectLst/>
                <a:latin typeface="Open Sans" panose="020B0606030504020204" pitchFamily="34" charset="0"/>
              </a:rPr>
              <a:t> “We aim to preference hotels with sustainability standards(such as hotels certified to GSTC-approved standards) with a goal of 25% by 2025. We recognize the importance of third-party certification and GSTC accreditation in our long-term hotel strategy, in line with industry progress.”</a:t>
            </a:r>
          </a:p>
          <a:p>
            <a:pPr algn="l">
              <a:lnSpc>
                <a:spcPct val="120000"/>
              </a:lnSpc>
              <a:buFont typeface="Arial" panose="020B0604020202020204" pitchFamily="34" charset="0"/>
              <a:buChar char="•"/>
            </a:pPr>
            <a:r>
              <a:rPr lang="en-GB" b="1" i="0" u="none" strike="noStrike" dirty="0">
                <a:solidFill>
                  <a:srgbClr val="5E5E5E"/>
                </a:solidFill>
                <a:effectLst/>
                <a:latin typeface="Open Sans" panose="020B0606030504020204" pitchFamily="34" charset="0"/>
                <a:hlinkClick r:id="rId6"/>
              </a:rPr>
              <a:t>Booking.com</a:t>
            </a:r>
            <a:r>
              <a:rPr lang="en-GB" b="0" i="0" dirty="0">
                <a:solidFill>
                  <a:srgbClr val="5E5E5E"/>
                </a:solidFill>
                <a:effectLst/>
                <a:latin typeface="Open Sans" panose="020B0606030504020204" pitchFamily="34" charset="0"/>
              </a:rPr>
              <a:t> is currently highlighting hotels certified by GSTC-Accredited CBs along with other standards that are Recognized by GSTC.</a:t>
            </a:r>
          </a:p>
          <a:p>
            <a:pPr algn="l">
              <a:lnSpc>
                <a:spcPct val="120000"/>
              </a:lnSpc>
              <a:buFont typeface="Arial" panose="020B0604020202020204" pitchFamily="34" charset="0"/>
              <a:buChar char="•"/>
            </a:pPr>
            <a:r>
              <a:rPr lang="en-GB" b="1" i="0" u="none" strike="noStrike" dirty="0">
                <a:solidFill>
                  <a:srgbClr val="5E5E5E"/>
                </a:solidFill>
                <a:effectLst/>
                <a:latin typeface="Open Sans" panose="020B0606030504020204" pitchFamily="34" charset="0"/>
                <a:hlinkClick r:id="rId7"/>
              </a:rPr>
              <a:t>Türkiye Tourism Promotion and Development Agency (TGA)</a:t>
            </a:r>
            <a:r>
              <a:rPr lang="en-GB" b="0" i="0" dirty="0">
                <a:solidFill>
                  <a:srgbClr val="5E5E5E"/>
                </a:solidFill>
                <a:effectLst/>
                <a:latin typeface="Open Sans" panose="020B0606030504020204" pitchFamily="34" charset="0"/>
              </a:rPr>
              <a:t> with guidance from the GSTC, has developed the first mandatory national program for accommodations based on the GSTC Criteria and GSTC Assurance program. From 2022 through 2030, all accommodations Türkiye must be certified through a GSTC-Accredited Certification Body.</a:t>
            </a:r>
          </a:p>
          <a:p>
            <a:pPr algn="l">
              <a:lnSpc>
                <a:spcPct val="120000"/>
              </a:lnSpc>
              <a:buFont typeface="Arial" panose="020B0604020202020204" pitchFamily="34" charset="0"/>
              <a:buChar char="•"/>
            </a:pPr>
            <a:r>
              <a:rPr lang="en-GB" b="1" i="0" u="none" strike="noStrike" dirty="0">
                <a:solidFill>
                  <a:srgbClr val="5E5E5E"/>
                </a:solidFill>
                <a:effectLst/>
                <a:latin typeface="Open Sans" panose="020B0606030504020204" pitchFamily="34" charset="0"/>
                <a:hlinkClick r:id="rId8"/>
              </a:rPr>
              <a:t>Singapore Tourism Board</a:t>
            </a:r>
            <a:r>
              <a:rPr lang="en-GB" b="0" i="0" dirty="0">
                <a:solidFill>
                  <a:srgbClr val="5E5E5E"/>
                </a:solidFill>
                <a:effectLst/>
                <a:latin typeface="Open Sans" panose="020B0606030504020204" pitchFamily="34" charset="0"/>
              </a:rPr>
              <a:t> announced the launch of the Hotel Sustainability Roadmap. By 2025 its goal is for 60% of hotel room stock to achieve hotel sustainability certification through a GSTC-Accredited Certification Body.</a:t>
            </a:r>
          </a:p>
          <a:p>
            <a:pPr algn="l">
              <a:lnSpc>
                <a:spcPct val="120000"/>
              </a:lnSpc>
              <a:buFont typeface="Arial" panose="020B0604020202020204" pitchFamily="34" charset="0"/>
              <a:buChar char="•"/>
            </a:pPr>
            <a:r>
              <a:rPr lang="en-GB" b="0" i="0" dirty="0">
                <a:solidFill>
                  <a:srgbClr val="5E5E5E"/>
                </a:solidFill>
                <a:effectLst/>
                <a:latin typeface="Open Sans" panose="020B0606030504020204" pitchFamily="34" charset="0"/>
              </a:rPr>
              <a:t>By 2025 all </a:t>
            </a:r>
            <a:r>
              <a:rPr lang="en-GB" b="1" i="0" u="none" strike="noStrike" dirty="0">
                <a:solidFill>
                  <a:srgbClr val="5E5E5E"/>
                </a:solidFill>
                <a:effectLst/>
                <a:latin typeface="Open Sans" panose="020B0606030504020204" pitchFamily="34" charset="0"/>
                <a:hlinkClick r:id="rId9"/>
              </a:rPr>
              <a:t>Mandarin Oriental</a:t>
            </a:r>
            <a:r>
              <a:rPr lang="en-GB" b="1" i="0" dirty="0">
                <a:solidFill>
                  <a:srgbClr val="5E5E5E"/>
                </a:solidFill>
                <a:effectLst/>
                <a:latin typeface="Open Sans" panose="020B0606030504020204" pitchFamily="34" charset="0"/>
              </a:rPr>
              <a:t> </a:t>
            </a:r>
            <a:r>
              <a:rPr lang="en-GB" b="0" i="0" dirty="0">
                <a:solidFill>
                  <a:srgbClr val="5E5E5E"/>
                </a:solidFill>
                <a:effectLst/>
                <a:latin typeface="Open Sans" panose="020B0606030504020204" pitchFamily="34" charset="0"/>
              </a:rPr>
              <a:t>properties will be GSTC-Certified.</a:t>
            </a:r>
          </a:p>
          <a:p>
            <a:endParaRPr lang="en-GB" dirty="0"/>
          </a:p>
          <a:p>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092452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Different organisations, different contributions</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CHOOSE THE RIGHT SOURCE</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17</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Rounded Rectangle 6"/>
          <p:cNvSpPr/>
          <p:nvPr/>
        </p:nvSpPr>
        <p:spPr>
          <a:xfrm>
            <a:off x="731520" y="1417320"/>
            <a:ext cx="3520440" cy="411480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731520" y="1417320"/>
            <a:ext cx="91440" cy="4114800"/>
          </a:xfrm>
          <a:prstGeom prst="rect">
            <a:avLst/>
          </a:prstGeom>
          <a:solidFill>
            <a:srgbClr val="DDAB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950976" y="1581912"/>
            <a:ext cx="3136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Policy and global goals</a:t>
            </a:r>
          </a:p>
        </p:txBody>
      </p:sp>
      <p:sp>
        <p:nvSpPr>
          <p:cNvPr id="10" name="TextBox 9"/>
          <p:cNvSpPr txBox="1"/>
          <p:nvPr/>
        </p:nvSpPr>
        <p:spPr>
          <a:xfrm>
            <a:off x="950976" y="2075688"/>
            <a:ext cx="3136392" cy="333756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dirty="0"/>
              <a:t>UN Tourism</a:t>
            </a:r>
          </a:p>
          <a:p>
            <a:pPr>
              <a:spcAft>
                <a:spcPts val="800"/>
              </a:spcAft>
              <a:defRPr sz="1400" b="0">
                <a:solidFill>
                  <a:srgbClr val="303B41"/>
                </a:solidFill>
                <a:latin typeface="Aptos"/>
              </a:defRPr>
            </a:pPr>
            <a:endParaRPr dirty="0"/>
          </a:p>
          <a:p>
            <a:pPr>
              <a:spcAft>
                <a:spcPts val="800"/>
              </a:spcAft>
              <a:defRPr sz="1400" b="0">
                <a:solidFill>
                  <a:srgbClr val="303B41"/>
                </a:solidFill>
                <a:latin typeface="Aptos"/>
              </a:defRPr>
            </a:pPr>
            <a:r>
              <a:rPr dirty="0"/>
              <a:t>Links tourism to sustainable development and international policy.</a:t>
            </a:r>
          </a:p>
          <a:p>
            <a:pPr>
              <a:spcAft>
                <a:spcPts val="800"/>
              </a:spcAft>
              <a:defRPr sz="1400" b="0">
                <a:solidFill>
                  <a:srgbClr val="303B41"/>
                </a:solidFill>
                <a:latin typeface="Aptos"/>
              </a:defRPr>
            </a:pPr>
            <a:endParaRPr dirty="0"/>
          </a:p>
          <a:p>
            <a:pPr>
              <a:spcAft>
                <a:spcPts val="800"/>
              </a:spcAft>
              <a:defRPr sz="1400" b="0">
                <a:solidFill>
                  <a:srgbClr val="303B41"/>
                </a:solidFill>
                <a:latin typeface="Aptos"/>
              </a:defRPr>
            </a:pPr>
            <a:r>
              <a:rPr dirty="0"/>
              <a:t>Useful question: Which SDGs are relevant?</a:t>
            </a:r>
          </a:p>
        </p:txBody>
      </p:sp>
      <p:sp>
        <p:nvSpPr>
          <p:cNvPr id="11" name="Rounded Rectangle 10"/>
          <p:cNvSpPr/>
          <p:nvPr/>
        </p:nvSpPr>
        <p:spPr>
          <a:xfrm>
            <a:off x="4343400" y="1417320"/>
            <a:ext cx="3520440" cy="411480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343400" y="1417320"/>
            <a:ext cx="91440" cy="4114800"/>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562856" y="1581912"/>
            <a:ext cx="3136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Industry guidance</a:t>
            </a:r>
          </a:p>
        </p:txBody>
      </p:sp>
      <p:sp>
        <p:nvSpPr>
          <p:cNvPr id="14" name="TextBox 13"/>
          <p:cNvSpPr txBox="1"/>
          <p:nvPr/>
        </p:nvSpPr>
        <p:spPr>
          <a:xfrm>
            <a:off x="4562856" y="2075688"/>
            <a:ext cx="3136392" cy="333756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t>ABTA / World Sustainable Hospitality Alliance</a:t>
            </a:r>
          </a:p>
          <a:p>
            <a:pPr>
              <a:spcAft>
                <a:spcPts val="800"/>
              </a:spcAft>
              <a:defRPr sz="1400" b="0">
                <a:solidFill>
                  <a:srgbClr val="303B41"/>
                </a:solidFill>
                <a:latin typeface="Aptos"/>
              </a:defRPr>
            </a:pPr>
            <a:endParaRPr/>
          </a:p>
          <a:p>
            <a:pPr>
              <a:spcAft>
                <a:spcPts val="800"/>
              </a:spcAft>
              <a:defRPr sz="1400" b="0">
                <a:solidFill>
                  <a:srgbClr val="303B41"/>
                </a:solidFill>
                <a:latin typeface="Aptos"/>
              </a:defRPr>
            </a:pPr>
            <a:r>
              <a:t>Provide guidance, collaboration and resources for industry action.</a:t>
            </a:r>
          </a:p>
          <a:p>
            <a:pPr>
              <a:spcAft>
                <a:spcPts val="800"/>
              </a:spcAft>
              <a:defRPr sz="1400" b="0">
                <a:solidFill>
                  <a:srgbClr val="303B41"/>
                </a:solidFill>
                <a:latin typeface="Aptos"/>
              </a:defRPr>
            </a:pPr>
            <a:endParaRPr/>
          </a:p>
          <a:p>
            <a:pPr>
              <a:spcAft>
                <a:spcPts val="800"/>
              </a:spcAft>
              <a:defRPr sz="1400" b="0">
                <a:solidFill>
                  <a:srgbClr val="303B41"/>
                </a:solidFill>
                <a:latin typeface="Aptos"/>
              </a:defRPr>
            </a:pPr>
            <a:r>
              <a:t>Useful question: What should businesses change?</a:t>
            </a:r>
          </a:p>
        </p:txBody>
      </p:sp>
      <p:sp>
        <p:nvSpPr>
          <p:cNvPr id="15" name="Rounded Rectangle 14"/>
          <p:cNvSpPr/>
          <p:nvPr/>
        </p:nvSpPr>
        <p:spPr>
          <a:xfrm>
            <a:off x="7955279" y="1417320"/>
            <a:ext cx="3520440" cy="411480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7955279" y="1417320"/>
            <a:ext cx="91440" cy="4114800"/>
          </a:xfrm>
          <a:prstGeom prst="rect">
            <a:avLst/>
          </a:prstGeom>
          <a:solidFill>
            <a:srgbClr val="4880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174736" y="1581912"/>
            <a:ext cx="3136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Standards and assurance</a:t>
            </a:r>
          </a:p>
        </p:txBody>
      </p:sp>
      <p:sp>
        <p:nvSpPr>
          <p:cNvPr id="18" name="TextBox 17"/>
          <p:cNvSpPr txBox="1"/>
          <p:nvPr/>
        </p:nvSpPr>
        <p:spPr>
          <a:xfrm>
            <a:off x="8174736" y="2075688"/>
            <a:ext cx="3136392" cy="333756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t>GSTC / Green Key / EarthCheck</a:t>
            </a:r>
          </a:p>
          <a:p>
            <a:pPr>
              <a:spcAft>
                <a:spcPts val="800"/>
              </a:spcAft>
              <a:defRPr sz="1400" b="0">
                <a:solidFill>
                  <a:srgbClr val="303B41"/>
                </a:solidFill>
                <a:latin typeface="Aptos"/>
              </a:defRPr>
            </a:pPr>
            <a:endParaRPr/>
          </a:p>
          <a:p>
            <a:pPr>
              <a:spcAft>
                <a:spcPts val="800"/>
              </a:spcAft>
              <a:defRPr sz="1400" b="0">
                <a:solidFill>
                  <a:srgbClr val="303B41"/>
                </a:solidFill>
                <a:latin typeface="Aptos"/>
              </a:defRPr>
            </a:pPr>
            <a:r>
              <a:t>Criteria, certification or benchmarking, depending on the scheme.</a:t>
            </a:r>
          </a:p>
          <a:p>
            <a:pPr>
              <a:spcAft>
                <a:spcPts val="800"/>
              </a:spcAft>
              <a:defRPr sz="1400" b="0">
                <a:solidFill>
                  <a:srgbClr val="303B41"/>
                </a:solidFill>
                <a:latin typeface="Aptos"/>
              </a:defRPr>
            </a:pPr>
            <a:endParaRPr/>
          </a:p>
          <a:p>
            <a:pPr>
              <a:spcAft>
                <a:spcPts val="800"/>
              </a:spcAft>
              <a:defRPr sz="1400" b="0">
                <a:solidFill>
                  <a:srgbClr val="303B41"/>
                </a:solidFill>
                <a:latin typeface="Aptos"/>
              </a:defRPr>
            </a:pPr>
            <a:r>
              <a:t>Useful question: What has actually been checked?</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Linking tourism sustainability to the UN SDGs</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GLOBAL FRAMEWORK</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18</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Rounded Rectangle 6"/>
          <p:cNvSpPr/>
          <p:nvPr/>
        </p:nvSpPr>
        <p:spPr>
          <a:xfrm>
            <a:off x="731520" y="1417320"/>
            <a:ext cx="3520440" cy="356616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731520" y="1417320"/>
            <a:ext cx="91440" cy="3566160"/>
          </a:xfrm>
          <a:prstGeom prst="rect">
            <a:avLst/>
          </a:prstGeom>
          <a:solidFill>
            <a:srgbClr val="DDAB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950976" y="1581912"/>
            <a:ext cx="3136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SDG 8</a:t>
            </a:r>
          </a:p>
        </p:txBody>
      </p:sp>
      <p:sp>
        <p:nvSpPr>
          <p:cNvPr id="10" name="TextBox 9"/>
          <p:cNvSpPr txBox="1"/>
          <p:nvPr/>
        </p:nvSpPr>
        <p:spPr>
          <a:xfrm>
            <a:off x="950976" y="2075688"/>
            <a:ext cx="3136392" cy="278892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t>Decent Work and Economic Growth</a:t>
            </a:r>
          </a:p>
          <a:p>
            <a:pPr>
              <a:spcAft>
                <a:spcPts val="800"/>
              </a:spcAft>
              <a:defRPr sz="1400" b="0">
                <a:solidFill>
                  <a:srgbClr val="303B41"/>
                </a:solidFill>
                <a:latin typeface="Aptos"/>
              </a:defRPr>
            </a:pPr>
            <a:endParaRPr/>
          </a:p>
          <a:p>
            <a:pPr>
              <a:spcAft>
                <a:spcPts val="800"/>
              </a:spcAft>
              <a:defRPr sz="1400" b="0">
                <a:solidFill>
                  <a:srgbClr val="303B41"/>
                </a:solidFill>
                <a:latin typeface="Aptos"/>
              </a:defRPr>
            </a:pPr>
            <a:r>
              <a:t>Tourism can create jobs and livelihoods — but job quality matters.</a:t>
            </a:r>
          </a:p>
        </p:txBody>
      </p:sp>
      <p:sp>
        <p:nvSpPr>
          <p:cNvPr id="11" name="Rounded Rectangle 10"/>
          <p:cNvSpPr/>
          <p:nvPr/>
        </p:nvSpPr>
        <p:spPr>
          <a:xfrm>
            <a:off x="4343400" y="1417320"/>
            <a:ext cx="3520440" cy="356616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343400" y="1417320"/>
            <a:ext cx="91440" cy="3566160"/>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562856" y="1581912"/>
            <a:ext cx="3136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SDG 12</a:t>
            </a:r>
          </a:p>
        </p:txBody>
      </p:sp>
      <p:sp>
        <p:nvSpPr>
          <p:cNvPr id="14" name="TextBox 13"/>
          <p:cNvSpPr txBox="1"/>
          <p:nvPr/>
        </p:nvSpPr>
        <p:spPr>
          <a:xfrm>
            <a:off x="4562856" y="2075688"/>
            <a:ext cx="3136392" cy="278892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t>Responsible Consumption and Production</a:t>
            </a:r>
          </a:p>
          <a:p>
            <a:pPr>
              <a:spcAft>
                <a:spcPts val="800"/>
              </a:spcAft>
              <a:defRPr sz="1400" b="0">
                <a:solidFill>
                  <a:srgbClr val="303B41"/>
                </a:solidFill>
                <a:latin typeface="Aptos"/>
              </a:defRPr>
            </a:pPr>
            <a:endParaRPr/>
          </a:p>
          <a:p>
            <a:pPr>
              <a:spcAft>
                <a:spcPts val="800"/>
              </a:spcAft>
              <a:defRPr sz="1400" b="0">
                <a:solidFill>
                  <a:srgbClr val="303B41"/>
                </a:solidFill>
                <a:latin typeface="Aptos"/>
              </a:defRPr>
            </a:pPr>
            <a:r>
              <a:t>Reduce waste, improve resource use and develop responsible supply chains.</a:t>
            </a:r>
          </a:p>
        </p:txBody>
      </p:sp>
      <p:sp>
        <p:nvSpPr>
          <p:cNvPr id="15" name="Rounded Rectangle 14"/>
          <p:cNvSpPr/>
          <p:nvPr/>
        </p:nvSpPr>
        <p:spPr>
          <a:xfrm>
            <a:off x="7955279" y="1417320"/>
            <a:ext cx="3520440" cy="356616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7955279" y="1417320"/>
            <a:ext cx="91440" cy="3566160"/>
          </a:xfrm>
          <a:prstGeom prst="rect">
            <a:avLst/>
          </a:prstGeom>
          <a:solidFill>
            <a:srgbClr val="4880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174736" y="1581912"/>
            <a:ext cx="313639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SDG 13</a:t>
            </a:r>
          </a:p>
        </p:txBody>
      </p:sp>
      <p:sp>
        <p:nvSpPr>
          <p:cNvPr id="18" name="TextBox 17"/>
          <p:cNvSpPr txBox="1"/>
          <p:nvPr/>
        </p:nvSpPr>
        <p:spPr>
          <a:xfrm>
            <a:off x="8174736" y="2075688"/>
            <a:ext cx="3136392" cy="278892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t>Climate Action</a:t>
            </a:r>
          </a:p>
          <a:p>
            <a:pPr>
              <a:spcAft>
                <a:spcPts val="800"/>
              </a:spcAft>
              <a:defRPr sz="1400" b="0">
                <a:solidFill>
                  <a:srgbClr val="303B41"/>
                </a:solidFill>
                <a:latin typeface="Aptos"/>
              </a:defRPr>
            </a:pPr>
            <a:endParaRPr/>
          </a:p>
          <a:p>
            <a:pPr>
              <a:spcAft>
                <a:spcPts val="800"/>
              </a:spcAft>
              <a:defRPr sz="1400" b="0">
                <a:solidFill>
                  <a:srgbClr val="303B41"/>
                </a:solidFill>
                <a:latin typeface="Aptos"/>
              </a:defRPr>
            </a:pPr>
            <a:r>
              <a:t>Measure emissions, reduce carbon impacts and prepare for climate risks.</a:t>
            </a:r>
          </a:p>
        </p:txBody>
      </p:sp>
      <p:sp>
        <p:nvSpPr>
          <p:cNvPr id="19" name="TextBox 18"/>
          <p:cNvSpPr txBox="1"/>
          <p:nvPr/>
        </p:nvSpPr>
        <p:spPr>
          <a:xfrm>
            <a:off x="914400" y="5349240"/>
            <a:ext cx="10241280" cy="594360"/>
          </a:xfrm>
          <a:prstGeom prst="rect">
            <a:avLst/>
          </a:prstGeom>
          <a:noFill/>
        </p:spPr>
        <p:txBody>
          <a:bodyPr wrap="square" lIns="54864" tIns="54864" rIns="54864" bIns="54864" anchor="t">
            <a:spAutoFit/>
          </a:bodyPr>
          <a:lstStyle/>
          <a:p>
            <a:pPr>
              <a:spcAft>
                <a:spcPts val="800"/>
              </a:spcAft>
              <a:defRPr sz="1800" b="0">
                <a:solidFill>
                  <a:srgbClr val="182F42"/>
                </a:solidFill>
                <a:latin typeface="Aptos"/>
              </a:defRPr>
            </a:pPr>
            <a:r>
              <a:t>Other relevant goals include SDG 11 (Sustainable Cities and Communities), SDG 14 (Life Below Water) and SDG 15 (Life on Land).</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BB535-9DE6-BEC4-2885-2031D0E8ADB7}"/>
              </a:ext>
            </a:extLst>
          </p:cNvPr>
          <p:cNvSpPr>
            <a:spLocks noGrp="1"/>
          </p:cNvSpPr>
          <p:nvPr>
            <p:ph type="title"/>
          </p:nvPr>
        </p:nvSpPr>
        <p:spPr>
          <a:xfrm>
            <a:off x="0" y="0"/>
            <a:ext cx="10515600" cy="1325563"/>
          </a:xfrm>
        </p:spPr>
        <p:txBody>
          <a:bodyPr/>
          <a:lstStyle/>
          <a:p>
            <a:r>
              <a:rPr lang="en-GB"/>
              <a:t>Green claim code </a:t>
            </a:r>
          </a:p>
        </p:txBody>
      </p:sp>
      <p:sp>
        <p:nvSpPr>
          <p:cNvPr id="3" name="Content Placeholder 2">
            <a:extLst>
              <a:ext uri="{FF2B5EF4-FFF2-40B4-BE49-F238E27FC236}">
                <a16:creationId xmlns:a16="http://schemas.microsoft.com/office/drawing/2014/main" id="{8214AA04-8F90-5270-6FA5-CB79F7890197}"/>
              </a:ext>
            </a:extLst>
          </p:cNvPr>
          <p:cNvSpPr>
            <a:spLocks noGrp="1"/>
          </p:cNvSpPr>
          <p:nvPr>
            <p:ph idx="1"/>
          </p:nvPr>
        </p:nvSpPr>
        <p:spPr>
          <a:xfrm>
            <a:off x="243191" y="1825626"/>
            <a:ext cx="11110609" cy="3991514"/>
          </a:xfrm>
        </p:spPr>
        <p:txBody>
          <a:bodyPr>
            <a:normAutofit/>
          </a:bodyPr>
          <a:lstStyle/>
          <a:p>
            <a:pPr>
              <a:lnSpc>
                <a:spcPct val="100000"/>
              </a:lnSpc>
            </a:pPr>
            <a:r>
              <a:rPr lang="en-GB" sz="3200">
                <a:hlinkClick r:id="rId2"/>
              </a:rPr>
              <a:t>Home page - Green claims code</a:t>
            </a:r>
            <a:endParaRPr lang="en-GB" sz="3200"/>
          </a:p>
          <a:p>
            <a:pPr algn="l" fontAlgn="base">
              <a:lnSpc>
                <a:spcPct val="100000"/>
              </a:lnSpc>
            </a:pPr>
            <a:r>
              <a:rPr lang="en-GB" sz="3200" b="0" i="0">
                <a:solidFill>
                  <a:srgbClr val="1A1B39"/>
                </a:solidFill>
                <a:effectLst/>
              </a:rPr>
              <a:t>the number of corporates called out for false green claims may well grow.</a:t>
            </a:r>
          </a:p>
          <a:p>
            <a:pPr>
              <a:lnSpc>
                <a:spcPct val="100000"/>
              </a:lnSpc>
            </a:pPr>
            <a:r>
              <a:rPr lang="en-GB" sz="3200" b="0" i="0">
                <a:solidFill>
                  <a:srgbClr val="1F1F1F"/>
                </a:solidFill>
                <a:effectLst/>
              </a:rPr>
              <a:t>The Green Claims Code was introduced by the Competition and Markets Authority (CMA) and took effect on </a:t>
            </a:r>
            <a:r>
              <a:rPr lang="en-GB" sz="3200" b="0" i="0">
                <a:solidFill>
                  <a:srgbClr val="040C28"/>
                </a:solidFill>
                <a:effectLst/>
              </a:rPr>
              <a:t>20 September 2021</a:t>
            </a:r>
            <a:r>
              <a:rPr lang="en-GB" sz="3200" b="0" i="0">
                <a:solidFill>
                  <a:srgbClr val="1F1F1F"/>
                </a:solidFill>
                <a:effectLst/>
              </a:rPr>
              <a:t>. An update in 2023 expanded the guidance to cover claims about initiatives to reduce environmental impact.</a:t>
            </a:r>
            <a:endParaRPr lang="en-GB" sz="3200"/>
          </a:p>
        </p:txBody>
      </p:sp>
    </p:spTree>
    <p:extLst>
      <p:ext uri="{BB962C8B-B14F-4D97-AF65-F5344CB8AC3E}">
        <p14:creationId xmlns:p14="http://schemas.microsoft.com/office/powerpoint/2010/main" val="13815822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Case study: Maya Ka’an, Mexico</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COMMUNITY-BASED TOURISM</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19</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TextBox 6"/>
          <p:cNvSpPr txBox="1"/>
          <p:nvPr/>
        </p:nvSpPr>
        <p:spPr>
          <a:xfrm>
            <a:off x="822960" y="1325880"/>
            <a:ext cx="10515600" cy="548640"/>
          </a:xfrm>
          <a:prstGeom prst="rect">
            <a:avLst/>
          </a:prstGeom>
          <a:noFill/>
        </p:spPr>
        <p:txBody>
          <a:bodyPr wrap="square" lIns="54864" tIns="54864" rIns="54864" bIns="54864" anchor="t">
            <a:spAutoFit/>
          </a:bodyPr>
          <a:lstStyle/>
          <a:p>
            <a:pPr>
              <a:spcAft>
                <a:spcPts val="800"/>
              </a:spcAft>
              <a:defRPr sz="2000" b="1">
                <a:solidFill>
                  <a:srgbClr val="182F42"/>
                </a:solidFill>
                <a:latin typeface="Aptos"/>
              </a:defRPr>
            </a:pPr>
            <a:r>
              <a:t>Your Week 4 material describes how conservation and community tourism developed around the Sian Ka’an Biosphere Reserve.</a:t>
            </a:r>
          </a:p>
        </p:txBody>
      </p:sp>
      <p:sp>
        <p:nvSpPr>
          <p:cNvPr id="8" name="Rounded Rectangle 7"/>
          <p:cNvSpPr/>
          <p:nvPr/>
        </p:nvSpPr>
        <p:spPr>
          <a:xfrm>
            <a:off x="822960" y="2194560"/>
            <a:ext cx="3429000" cy="292608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822960" y="2194560"/>
            <a:ext cx="91440" cy="2926080"/>
          </a:xfrm>
          <a:prstGeom prst="rect">
            <a:avLst/>
          </a:prstGeom>
          <a:solidFill>
            <a:srgbClr val="4880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42416" y="2359152"/>
            <a:ext cx="3044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Conservation</a:t>
            </a:r>
          </a:p>
        </p:txBody>
      </p:sp>
      <p:sp>
        <p:nvSpPr>
          <p:cNvPr id="11" name="TextBox 10"/>
          <p:cNvSpPr txBox="1"/>
          <p:nvPr/>
        </p:nvSpPr>
        <p:spPr>
          <a:xfrm>
            <a:off x="1042416" y="2852928"/>
            <a:ext cx="3044952" cy="214884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t>The reserve protects important natural environments and wildlife.</a:t>
            </a:r>
          </a:p>
        </p:txBody>
      </p:sp>
      <p:sp>
        <p:nvSpPr>
          <p:cNvPr id="12" name="Rounded Rectangle 11"/>
          <p:cNvSpPr/>
          <p:nvPr/>
        </p:nvSpPr>
        <p:spPr>
          <a:xfrm>
            <a:off x="4389120" y="2194560"/>
            <a:ext cx="3429000" cy="292608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4389120" y="2194560"/>
            <a:ext cx="91440" cy="2926080"/>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608576" y="2359152"/>
            <a:ext cx="3044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Community ownership</a:t>
            </a:r>
          </a:p>
        </p:txBody>
      </p:sp>
      <p:sp>
        <p:nvSpPr>
          <p:cNvPr id="15" name="TextBox 14"/>
          <p:cNvSpPr txBox="1"/>
          <p:nvPr/>
        </p:nvSpPr>
        <p:spPr>
          <a:xfrm>
            <a:off x="4608576" y="2852928"/>
            <a:ext cx="3044952" cy="214884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t>Local cooperatives took over tourism initiatives and operate tours.</a:t>
            </a:r>
          </a:p>
        </p:txBody>
      </p:sp>
      <p:sp>
        <p:nvSpPr>
          <p:cNvPr id="16" name="Rounded Rectangle 15"/>
          <p:cNvSpPr/>
          <p:nvPr/>
        </p:nvSpPr>
        <p:spPr>
          <a:xfrm>
            <a:off x="7955279" y="2194560"/>
            <a:ext cx="3429000" cy="292608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7955279" y="2194560"/>
            <a:ext cx="91440" cy="2926080"/>
          </a:xfrm>
          <a:prstGeom prst="rect">
            <a:avLst/>
          </a:prstGeom>
          <a:solidFill>
            <a:srgbClr val="DDAB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174736" y="2359152"/>
            <a:ext cx="3044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Skills and livelihoods</a:t>
            </a:r>
          </a:p>
        </p:txBody>
      </p:sp>
      <p:sp>
        <p:nvSpPr>
          <p:cNvPr id="19" name="TextBox 18"/>
          <p:cNvSpPr txBox="1"/>
          <p:nvPr/>
        </p:nvSpPr>
        <p:spPr>
          <a:xfrm>
            <a:off x="8174736" y="2852928"/>
            <a:ext cx="3044952" cy="214884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t>Training, destination promotion and guiding can help local people benefit from tourism.</a:t>
            </a:r>
          </a:p>
        </p:txBody>
      </p:sp>
      <p:sp>
        <p:nvSpPr>
          <p:cNvPr id="20" name="TextBox 19"/>
          <p:cNvSpPr txBox="1"/>
          <p:nvPr/>
        </p:nvSpPr>
        <p:spPr>
          <a:xfrm>
            <a:off x="914400" y="5394960"/>
            <a:ext cx="10241280" cy="640080"/>
          </a:xfrm>
          <a:prstGeom prst="rect">
            <a:avLst/>
          </a:prstGeom>
          <a:noFill/>
        </p:spPr>
        <p:txBody>
          <a:bodyPr wrap="square" lIns="54864" tIns="54864" rIns="54864" bIns="54864" anchor="t">
            <a:spAutoFit/>
          </a:bodyPr>
          <a:lstStyle/>
          <a:p>
            <a:pPr>
              <a:spcAft>
                <a:spcPts val="800"/>
              </a:spcAft>
              <a:defRPr sz="1600" b="0">
                <a:solidFill>
                  <a:srgbClr val="66757A"/>
                </a:solidFill>
                <a:latin typeface="Aptos"/>
              </a:defRPr>
            </a:pPr>
            <a:r>
              <a:t>Your source slides report that the project directly benefits around 400 people in the Mayan region. Use this as a starting point for discussion, and verify current figures before citing them in assessed work.</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Maya Ka’an: evaluate the pillars</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SMALL-GROUP TASK</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20</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Rounded Rectangle 6"/>
          <p:cNvSpPr/>
          <p:nvPr/>
        </p:nvSpPr>
        <p:spPr>
          <a:xfrm>
            <a:off x="777240" y="1417320"/>
            <a:ext cx="5212080" cy="182880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777240" y="1417320"/>
            <a:ext cx="91440" cy="1828800"/>
          </a:xfrm>
          <a:prstGeom prst="rect">
            <a:avLst/>
          </a:prstGeom>
          <a:solidFill>
            <a:srgbClr val="4880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996695" y="1581912"/>
            <a:ext cx="482803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Environmental</a:t>
            </a:r>
          </a:p>
        </p:txBody>
      </p:sp>
      <p:sp>
        <p:nvSpPr>
          <p:cNvPr id="10" name="TextBox 9"/>
          <p:cNvSpPr txBox="1"/>
          <p:nvPr/>
        </p:nvSpPr>
        <p:spPr>
          <a:xfrm>
            <a:off x="996695" y="2075688"/>
            <a:ext cx="4828032" cy="105156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t>How might conservation-linked tourism help protect ecosystems? What risks could visitor growth create?</a:t>
            </a:r>
          </a:p>
        </p:txBody>
      </p:sp>
      <p:sp>
        <p:nvSpPr>
          <p:cNvPr id="11" name="Rounded Rectangle 10"/>
          <p:cNvSpPr/>
          <p:nvPr/>
        </p:nvSpPr>
        <p:spPr>
          <a:xfrm>
            <a:off x="6217920" y="1417320"/>
            <a:ext cx="5212080" cy="182880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6217920" y="1417320"/>
            <a:ext cx="91440" cy="1828800"/>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437376" y="1581912"/>
            <a:ext cx="482803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Social and cultural</a:t>
            </a:r>
          </a:p>
        </p:txBody>
      </p:sp>
      <p:sp>
        <p:nvSpPr>
          <p:cNvPr id="14" name="TextBox 13"/>
          <p:cNvSpPr txBox="1"/>
          <p:nvPr/>
        </p:nvSpPr>
        <p:spPr>
          <a:xfrm>
            <a:off x="6437376" y="2075688"/>
            <a:ext cx="4828032" cy="105156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t>Who makes decisions? How can local culture be respected and community benefits shared fairly?</a:t>
            </a:r>
          </a:p>
        </p:txBody>
      </p:sp>
      <p:sp>
        <p:nvSpPr>
          <p:cNvPr id="15" name="Rounded Rectangle 14"/>
          <p:cNvSpPr/>
          <p:nvPr/>
        </p:nvSpPr>
        <p:spPr>
          <a:xfrm>
            <a:off x="777240" y="3657600"/>
            <a:ext cx="5212080" cy="182880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777240" y="3657600"/>
            <a:ext cx="91440" cy="1828800"/>
          </a:xfrm>
          <a:prstGeom prst="rect">
            <a:avLst/>
          </a:prstGeom>
          <a:solidFill>
            <a:srgbClr val="DDAB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996695" y="3822191"/>
            <a:ext cx="482803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Economic</a:t>
            </a:r>
          </a:p>
        </p:txBody>
      </p:sp>
      <p:sp>
        <p:nvSpPr>
          <p:cNvPr id="18" name="TextBox 17"/>
          <p:cNvSpPr txBox="1"/>
          <p:nvPr/>
        </p:nvSpPr>
        <p:spPr>
          <a:xfrm>
            <a:off x="996695" y="4315968"/>
            <a:ext cx="4828032" cy="105156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t>How do cooperatives, training and local guiding help retain tourism income locally?</a:t>
            </a:r>
          </a:p>
        </p:txBody>
      </p:sp>
      <p:sp>
        <p:nvSpPr>
          <p:cNvPr id="19" name="Rounded Rectangle 18"/>
          <p:cNvSpPr/>
          <p:nvPr/>
        </p:nvSpPr>
        <p:spPr>
          <a:xfrm>
            <a:off x="6217920" y="3657600"/>
            <a:ext cx="5212080" cy="182880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6217920" y="3657600"/>
            <a:ext cx="91440" cy="1828800"/>
          </a:xfrm>
          <a:prstGeom prst="rect">
            <a:avLst/>
          </a:prstGeom>
          <a:solidFill>
            <a:srgbClr val="446F9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6437376" y="3822191"/>
            <a:ext cx="482803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CSR and evidence</a:t>
            </a:r>
          </a:p>
        </p:txBody>
      </p:sp>
      <p:sp>
        <p:nvSpPr>
          <p:cNvPr id="22" name="TextBox 21"/>
          <p:cNvSpPr txBox="1"/>
          <p:nvPr/>
        </p:nvSpPr>
        <p:spPr>
          <a:xfrm>
            <a:off x="6437376" y="4315968"/>
            <a:ext cx="4828032" cy="105156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t>What should tour operators, funders and destination managers do? Which outcomes should be measured?</a:t>
            </a:r>
          </a:p>
        </p:txBody>
      </p:sp>
      <p:sp>
        <p:nvSpPr>
          <p:cNvPr id="23" name="TextBox 22"/>
          <p:cNvSpPr txBox="1"/>
          <p:nvPr/>
        </p:nvSpPr>
        <p:spPr>
          <a:xfrm>
            <a:off x="914400" y="5852160"/>
            <a:ext cx="10241280" cy="320040"/>
          </a:xfrm>
          <a:prstGeom prst="rect">
            <a:avLst/>
          </a:prstGeom>
          <a:noFill/>
        </p:spPr>
        <p:txBody>
          <a:bodyPr wrap="square" lIns="54864" tIns="54864" rIns="54864" bIns="54864" anchor="t">
            <a:spAutoFit/>
          </a:bodyPr>
          <a:lstStyle/>
          <a:p>
            <a:pPr>
              <a:spcAft>
                <a:spcPts val="800"/>
              </a:spcAft>
              <a:defRPr sz="1700" b="1">
                <a:solidFill>
                  <a:srgbClr val="182F42"/>
                </a:solidFill>
                <a:latin typeface="Aptos"/>
              </a:defRPr>
            </a:pPr>
            <a:r>
              <a:t>Prepare one strength, one limitation and one recommendation, supported by evidence.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Pair research: investigate one organisation</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25-MINUTE ACTIVITY</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21</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TextBox 6"/>
          <p:cNvSpPr txBox="1"/>
          <p:nvPr/>
        </p:nvSpPr>
        <p:spPr>
          <a:xfrm>
            <a:off x="822960" y="1325880"/>
            <a:ext cx="10515600" cy="502920"/>
          </a:xfrm>
          <a:prstGeom prst="rect">
            <a:avLst/>
          </a:prstGeom>
          <a:noFill/>
        </p:spPr>
        <p:txBody>
          <a:bodyPr wrap="square" lIns="54864" tIns="54864" rIns="54864" bIns="54864" anchor="t">
            <a:spAutoFit/>
          </a:bodyPr>
          <a:lstStyle/>
          <a:p>
            <a:pPr>
              <a:spcAft>
                <a:spcPts val="800"/>
              </a:spcAft>
              <a:defRPr sz="1900" b="1">
                <a:solidFill>
                  <a:srgbClr val="182F42"/>
                </a:solidFill>
                <a:latin typeface="Aptos"/>
              </a:defRPr>
            </a:pPr>
            <a:r>
              <a:t>Choose one: GSTC • UN Tourism • World Sustainable Hospitality Alliance • ABTA • Green Key • EarthCheck • Visit Wales</a:t>
            </a:r>
          </a:p>
        </p:txBody>
      </p:sp>
      <p:sp>
        <p:nvSpPr>
          <p:cNvPr id="8" name="TextBox 7"/>
          <p:cNvSpPr txBox="1"/>
          <p:nvPr/>
        </p:nvSpPr>
        <p:spPr>
          <a:xfrm>
            <a:off x="914400" y="2011680"/>
            <a:ext cx="10241280" cy="3383280"/>
          </a:xfrm>
          <a:prstGeom prst="rect">
            <a:avLst/>
          </a:prstGeom>
          <a:noFill/>
        </p:spPr>
        <p:txBody>
          <a:bodyPr wrap="square" lIns="109728" tIns="73152" rIns="73152" bIns="36576">
            <a:spAutoFit/>
          </a:bodyPr>
          <a:lstStyle/>
          <a:p>
            <a:pPr>
              <a:spcAft>
                <a:spcPts val="1200"/>
              </a:spcAft>
              <a:defRPr sz="1800">
                <a:solidFill>
                  <a:srgbClr val="303B41"/>
                </a:solidFill>
                <a:latin typeface="Aptos"/>
              </a:defRPr>
            </a:pPr>
            <a:r>
              <a:t>What does the organisation do, and who does it support?</a:t>
            </a:r>
          </a:p>
          <a:p>
            <a:pPr>
              <a:spcAft>
                <a:spcPts val="1200"/>
              </a:spcAft>
              <a:defRPr sz="1800">
                <a:solidFill>
                  <a:srgbClr val="303B41"/>
                </a:solidFill>
                <a:latin typeface="Aptos"/>
              </a:defRPr>
            </a:pPr>
            <a:r>
              <a:t>What resources, guidance, standards, certification or partnerships does it offer?</a:t>
            </a:r>
          </a:p>
          <a:p>
            <a:pPr>
              <a:spcAft>
                <a:spcPts val="1200"/>
              </a:spcAft>
              <a:defRPr sz="1800">
                <a:solidFill>
                  <a:srgbClr val="303B41"/>
                </a:solidFill>
                <a:latin typeface="Aptos"/>
              </a:defRPr>
            </a:pPr>
            <a:r>
              <a:t>Which sustainability pillars and CSR issues does it address?</a:t>
            </a:r>
          </a:p>
          <a:p>
            <a:pPr>
              <a:spcAft>
                <a:spcPts val="1200"/>
              </a:spcAft>
              <a:defRPr sz="1800">
                <a:solidFill>
                  <a:srgbClr val="303B41"/>
                </a:solidFill>
                <a:latin typeface="Aptos"/>
              </a:defRPr>
            </a:pPr>
            <a:r>
              <a:t>Find a real example of its work with a tourism business or destination.</a:t>
            </a:r>
          </a:p>
          <a:p>
            <a:pPr>
              <a:spcAft>
                <a:spcPts val="1200"/>
              </a:spcAft>
              <a:defRPr sz="1800">
                <a:solidFill>
                  <a:srgbClr val="303B41"/>
                </a:solidFill>
                <a:latin typeface="Aptos"/>
              </a:defRPr>
            </a:pPr>
            <a:r>
              <a:t>How could its impact be measured? What are its limitations?</a:t>
            </a:r>
          </a:p>
        </p:txBody>
      </p:sp>
      <p:sp>
        <p:nvSpPr>
          <p:cNvPr id="9" name="TextBox 8"/>
          <p:cNvSpPr txBox="1"/>
          <p:nvPr/>
        </p:nvSpPr>
        <p:spPr>
          <a:xfrm>
            <a:off x="914400" y="5669280"/>
            <a:ext cx="10241280" cy="411480"/>
          </a:xfrm>
          <a:prstGeom prst="rect">
            <a:avLst/>
          </a:prstGeom>
          <a:noFill/>
        </p:spPr>
        <p:txBody>
          <a:bodyPr wrap="square" lIns="54864" tIns="54864" rIns="54864" bIns="54864" anchor="t">
            <a:spAutoFit/>
          </a:bodyPr>
          <a:lstStyle/>
          <a:p>
            <a:pPr>
              <a:spcAft>
                <a:spcPts val="800"/>
              </a:spcAft>
              <a:defRPr sz="1900" b="1">
                <a:solidFill>
                  <a:srgbClr val="23807D"/>
                </a:solidFill>
                <a:latin typeface="Aptos"/>
              </a:defRPr>
            </a:pPr>
            <a:r>
              <a:t>Output: a 3-minute presentation using at least two reliable sources.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Activity: evidence or greenwashing?</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APPLY CRITICAL THINKING</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22</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Rounded Rectangle 6"/>
          <p:cNvSpPr/>
          <p:nvPr/>
        </p:nvSpPr>
        <p:spPr>
          <a:xfrm>
            <a:off x="777240" y="1417320"/>
            <a:ext cx="5212080" cy="324612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777240" y="1417320"/>
            <a:ext cx="91440" cy="3246120"/>
          </a:xfrm>
          <a:prstGeom prst="rect">
            <a:avLst/>
          </a:prstGeom>
          <a:solidFill>
            <a:srgbClr val="C5665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996695" y="1581912"/>
            <a:ext cx="482803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Claim A</a:t>
            </a:r>
          </a:p>
        </p:txBody>
      </p:sp>
      <p:sp>
        <p:nvSpPr>
          <p:cNvPr id="10" name="TextBox 9"/>
          <p:cNvSpPr txBox="1"/>
          <p:nvPr/>
        </p:nvSpPr>
        <p:spPr>
          <a:xfrm>
            <a:off x="996695" y="2075688"/>
            <a:ext cx="4828032" cy="1762534"/>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dirty="0"/>
              <a:t>“</a:t>
            </a:r>
            <a:r>
              <a:rPr sz="2000" dirty="0"/>
              <a:t>Our hotel is eco-friendly because we ask guests to reuse towels.”</a:t>
            </a:r>
          </a:p>
          <a:p>
            <a:pPr>
              <a:spcAft>
                <a:spcPts val="800"/>
              </a:spcAft>
              <a:defRPr sz="1400" b="0">
                <a:solidFill>
                  <a:srgbClr val="303B41"/>
                </a:solidFill>
                <a:latin typeface="Aptos"/>
              </a:defRPr>
            </a:pPr>
            <a:endParaRPr sz="2000" dirty="0"/>
          </a:p>
          <a:p>
            <a:pPr>
              <a:spcAft>
                <a:spcPts val="800"/>
              </a:spcAft>
              <a:defRPr sz="1400" b="0">
                <a:solidFill>
                  <a:srgbClr val="303B41"/>
                </a:solidFill>
                <a:latin typeface="Aptos"/>
              </a:defRPr>
            </a:pPr>
            <a:r>
              <a:rPr sz="2000" dirty="0"/>
              <a:t>What evidence is missing? What other impacts should be considered?</a:t>
            </a:r>
          </a:p>
        </p:txBody>
      </p:sp>
      <p:sp>
        <p:nvSpPr>
          <p:cNvPr id="11" name="Rounded Rectangle 10"/>
          <p:cNvSpPr/>
          <p:nvPr/>
        </p:nvSpPr>
        <p:spPr>
          <a:xfrm>
            <a:off x="6217920" y="1417320"/>
            <a:ext cx="5212080" cy="324612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6217920" y="1417320"/>
            <a:ext cx="91440" cy="3246120"/>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437376" y="1581912"/>
            <a:ext cx="482803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Claim B</a:t>
            </a:r>
          </a:p>
        </p:txBody>
      </p:sp>
      <p:sp>
        <p:nvSpPr>
          <p:cNvPr id="14" name="TextBox 13"/>
          <p:cNvSpPr txBox="1"/>
          <p:nvPr/>
        </p:nvSpPr>
        <p:spPr>
          <a:xfrm>
            <a:off x="6437376" y="2075688"/>
            <a:ext cx="4828032" cy="1762534"/>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rPr dirty="0"/>
              <a:t>“</a:t>
            </a:r>
            <a:r>
              <a:rPr sz="2000" dirty="0"/>
              <a:t>We measure energy and water use, publish annual results, set targets and report progress.”</a:t>
            </a:r>
          </a:p>
          <a:p>
            <a:pPr>
              <a:spcAft>
                <a:spcPts val="800"/>
              </a:spcAft>
              <a:defRPr sz="1400" b="0">
                <a:solidFill>
                  <a:srgbClr val="303B41"/>
                </a:solidFill>
                <a:latin typeface="Aptos"/>
              </a:defRPr>
            </a:pPr>
            <a:endParaRPr sz="2000" dirty="0"/>
          </a:p>
          <a:p>
            <a:pPr>
              <a:spcAft>
                <a:spcPts val="800"/>
              </a:spcAft>
              <a:defRPr sz="1400" b="0">
                <a:solidFill>
                  <a:srgbClr val="303B41"/>
                </a:solidFill>
                <a:latin typeface="Aptos"/>
              </a:defRPr>
            </a:pPr>
            <a:r>
              <a:rPr sz="2000" dirty="0"/>
              <a:t>What further checks would you make?</a:t>
            </a:r>
          </a:p>
        </p:txBody>
      </p:sp>
      <p:sp>
        <p:nvSpPr>
          <p:cNvPr id="15" name="TextBox 14"/>
          <p:cNvSpPr txBox="1"/>
          <p:nvPr/>
        </p:nvSpPr>
        <p:spPr>
          <a:xfrm>
            <a:off x="914400" y="5166360"/>
            <a:ext cx="10149840" cy="731520"/>
          </a:xfrm>
          <a:prstGeom prst="rect">
            <a:avLst/>
          </a:prstGeom>
          <a:noFill/>
        </p:spPr>
        <p:txBody>
          <a:bodyPr wrap="square" lIns="54864" tIns="54864" rIns="54864" bIns="54864" anchor="t">
            <a:spAutoFit/>
          </a:bodyPr>
          <a:lstStyle/>
          <a:p>
            <a:pPr>
              <a:spcAft>
                <a:spcPts val="800"/>
              </a:spcAft>
              <a:defRPr sz="1800" b="1">
                <a:solidFill>
                  <a:srgbClr val="182F42"/>
                </a:solidFill>
                <a:latin typeface="Aptos"/>
              </a:defRPr>
            </a:pPr>
            <a:r>
              <a:t>Use the Green Claims Code principles: claims should be clear, accurate, substantiated and not misleading. Consider the whole life cycle and the overall impression.</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Plenary: can tourism ever be fully sustainable?</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EXIT TICKET</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24</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TextBox 6"/>
          <p:cNvSpPr txBox="1"/>
          <p:nvPr/>
        </p:nvSpPr>
        <p:spPr>
          <a:xfrm>
            <a:off x="868680" y="1417320"/>
            <a:ext cx="10424160" cy="777240"/>
          </a:xfrm>
          <a:prstGeom prst="rect">
            <a:avLst/>
          </a:prstGeom>
          <a:noFill/>
        </p:spPr>
        <p:txBody>
          <a:bodyPr wrap="square" lIns="54864" tIns="54864" rIns="54864" bIns="54864" anchor="t">
            <a:spAutoFit/>
          </a:bodyPr>
          <a:lstStyle/>
          <a:p>
            <a:pPr algn="ctr">
              <a:spcAft>
                <a:spcPts val="800"/>
              </a:spcAft>
              <a:defRPr sz="2500" b="1">
                <a:solidFill>
                  <a:srgbClr val="182F42"/>
                </a:solidFill>
                <a:latin typeface="Aptos"/>
              </a:defRPr>
            </a:pPr>
            <a:r>
              <a:t>“A tourism business cannot be called sustainable if it protects the environment but treats workers unfairly.”</a:t>
            </a:r>
          </a:p>
        </p:txBody>
      </p:sp>
      <p:sp>
        <p:nvSpPr>
          <p:cNvPr id="8" name="Rounded Rectangle 7"/>
          <p:cNvSpPr/>
          <p:nvPr/>
        </p:nvSpPr>
        <p:spPr>
          <a:xfrm>
            <a:off x="822960" y="2743200"/>
            <a:ext cx="3429000" cy="182880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822960" y="2743200"/>
            <a:ext cx="91440" cy="1828800"/>
          </a:xfrm>
          <a:prstGeom prst="rect">
            <a:avLst/>
          </a:prstGeom>
          <a:solidFill>
            <a:srgbClr val="23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42416" y="2907792"/>
            <a:ext cx="3044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Agree</a:t>
            </a:r>
          </a:p>
        </p:txBody>
      </p:sp>
      <p:sp>
        <p:nvSpPr>
          <p:cNvPr id="11" name="TextBox 10"/>
          <p:cNvSpPr txBox="1"/>
          <p:nvPr/>
        </p:nvSpPr>
        <p:spPr>
          <a:xfrm>
            <a:off x="1042416" y="3401568"/>
            <a:ext cx="3044952" cy="105156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t>Explain why social responsibility is essential.</a:t>
            </a:r>
          </a:p>
        </p:txBody>
      </p:sp>
      <p:sp>
        <p:nvSpPr>
          <p:cNvPr id="12" name="Rounded Rectangle 11"/>
          <p:cNvSpPr/>
          <p:nvPr/>
        </p:nvSpPr>
        <p:spPr>
          <a:xfrm>
            <a:off x="4389120" y="2743200"/>
            <a:ext cx="3429000" cy="182880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4389120" y="2743200"/>
            <a:ext cx="91440" cy="1828800"/>
          </a:xfrm>
          <a:prstGeom prst="rect">
            <a:avLst/>
          </a:prstGeom>
          <a:solidFill>
            <a:srgbClr val="DDAB4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608576" y="2907792"/>
            <a:ext cx="3044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Disagree</a:t>
            </a:r>
          </a:p>
        </p:txBody>
      </p:sp>
      <p:sp>
        <p:nvSpPr>
          <p:cNvPr id="15" name="TextBox 14"/>
          <p:cNvSpPr txBox="1"/>
          <p:nvPr/>
        </p:nvSpPr>
        <p:spPr>
          <a:xfrm>
            <a:off x="4608576" y="3401568"/>
            <a:ext cx="3044952" cy="105156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t>Explain whether environmental action might still matter.</a:t>
            </a:r>
          </a:p>
        </p:txBody>
      </p:sp>
      <p:sp>
        <p:nvSpPr>
          <p:cNvPr id="16" name="Rounded Rectangle 15"/>
          <p:cNvSpPr/>
          <p:nvPr/>
        </p:nvSpPr>
        <p:spPr>
          <a:xfrm>
            <a:off x="7955279" y="2743200"/>
            <a:ext cx="3429000" cy="1828800"/>
          </a:xfrm>
          <a:prstGeom prst="roundRect">
            <a:avLst/>
          </a:prstGeom>
          <a:solidFill>
            <a:srgbClr val="FFFFFF"/>
          </a:solidFill>
          <a:ln>
            <a:solidFill>
              <a:srgbClr val="DCE5E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7955279" y="2743200"/>
            <a:ext cx="91440" cy="1828800"/>
          </a:xfrm>
          <a:prstGeom prst="rect">
            <a:avLst/>
          </a:prstGeom>
          <a:solidFill>
            <a:srgbClr val="48805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174736" y="2907792"/>
            <a:ext cx="3044952" cy="384048"/>
          </a:xfrm>
          <a:prstGeom prst="rect">
            <a:avLst/>
          </a:prstGeom>
          <a:noFill/>
        </p:spPr>
        <p:txBody>
          <a:bodyPr wrap="square" lIns="0" tIns="0" rIns="0" bIns="0" anchor="t">
            <a:spAutoFit/>
          </a:bodyPr>
          <a:lstStyle/>
          <a:p>
            <a:pPr>
              <a:spcAft>
                <a:spcPts val="800"/>
              </a:spcAft>
              <a:defRPr sz="1800" b="1">
                <a:solidFill>
                  <a:srgbClr val="182F42"/>
                </a:solidFill>
                <a:latin typeface="Aptos"/>
              </a:defRPr>
            </a:pPr>
            <a:r>
              <a:t>Balanced view</a:t>
            </a:r>
          </a:p>
        </p:txBody>
      </p:sp>
      <p:sp>
        <p:nvSpPr>
          <p:cNvPr id="19" name="TextBox 18"/>
          <p:cNvSpPr txBox="1"/>
          <p:nvPr/>
        </p:nvSpPr>
        <p:spPr>
          <a:xfrm>
            <a:off x="8174736" y="3401568"/>
            <a:ext cx="3044952" cy="1051560"/>
          </a:xfrm>
          <a:prstGeom prst="rect">
            <a:avLst/>
          </a:prstGeom>
          <a:noFill/>
        </p:spPr>
        <p:txBody>
          <a:bodyPr wrap="square" lIns="9144" tIns="9144" rIns="9144" bIns="9144" anchor="t">
            <a:spAutoFit/>
          </a:bodyPr>
          <a:lstStyle/>
          <a:p>
            <a:pPr>
              <a:spcAft>
                <a:spcPts val="800"/>
              </a:spcAft>
              <a:defRPr sz="1400" b="0">
                <a:solidFill>
                  <a:srgbClr val="303B41"/>
                </a:solidFill>
                <a:latin typeface="Aptos"/>
              </a:defRPr>
            </a:pPr>
            <a:r>
              <a:t>Identify trade-offs and evidence needed.</a:t>
            </a:r>
          </a:p>
        </p:txBody>
      </p:sp>
      <p:sp>
        <p:nvSpPr>
          <p:cNvPr id="20" name="TextBox 19"/>
          <p:cNvSpPr txBox="1"/>
          <p:nvPr/>
        </p:nvSpPr>
        <p:spPr>
          <a:xfrm>
            <a:off x="914400" y="5074920"/>
            <a:ext cx="10241280" cy="731520"/>
          </a:xfrm>
          <a:prstGeom prst="rect">
            <a:avLst/>
          </a:prstGeom>
          <a:noFill/>
        </p:spPr>
        <p:txBody>
          <a:bodyPr wrap="square" lIns="54864" tIns="54864" rIns="54864" bIns="54864" anchor="t">
            <a:spAutoFit/>
          </a:bodyPr>
          <a:lstStyle/>
          <a:p>
            <a:pPr>
              <a:spcAft>
                <a:spcPts val="800"/>
              </a:spcAft>
              <a:defRPr sz="1900" b="1">
                <a:solidFill>
                  <a:srgbClr val="182F42"/>
                </a:solidFill>
                <a:latin typeface="Aptos"/>
              </a:defRPr>
            </a:pPr>
            <a:r>
              <a:t>Exit ticket: name one pillar, one CSR action, one supporting organisation and one indicator that could prove progress.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3F7F6"/>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987552"/>
          </a:xfrm>
          <a:prstGeom prst="rect">
            <a:avLst/>
          </a:prstGeom>
          <a:solidFill>
            <a:srgbClr val="182F4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55448"/>
            <a:ext cx="10881360" cy="530352"/>
          </a:xfrm>
          <a:prstGeom prst="rect">
            <a:avLst/>
          </a:prstGeom>
          <a:noFill/>
        </p:spPr>
        <p:txBody>
          <a:bodyPr wrap="square" lIns="18288" tIns="18288" rIns="18288" bIns="18288" anchor="t">
            <a:spAutoFit/>
          </a:bodyPr>
          <a:lstStyle/>
          <a:p>
            <a:pPr>
              <a:spcAft>
                <a:spcPts val="800"/>
              </a:spcAft>
              <a:defRPr sz="2800" b="1">
                <a:solidFill>
                  <a:srgbClr val="FFFFFF"/>
                </a:solidFill>
                <a:latin typeface="Aptos"/>
              </a:defRPr>
            </a:pPr>
            <a:r>
              <a:t>Further reading and reliable sources</a:t>
            </a:r>
          </a:p>
        </p:txBody>
      </p:sp>
      <p:sp>
        <p:nvSpPr>
          <p:cNvPr id="4" name="TextBox 3"/>
          <p:cNvSpPr txBox="1"/>
          <p:nvPr/>
        </p:nvSpPr>
        <p:spPr>
          <a:xfrm>
            <a:off x="530352" y="694944"/>
            <a:ext cx="10515600" cy="201168"/>
          </a:xfrm>
          <a:prstGeom prst="rect">
            <a:avLst/>
          </a:prstGeom>
          <a:noFill/>
        </p:spPr>
        <p:txBody>
          <a:bodyPr wrap="square" lIns="0" tIns="0" rIns="0" bIns="0" anchor="t">
            <a:spAutoFit/>
          </a:bodyPr>
          <a:lstStyle/>
          <a:p>
            <a:pPr>
              <a:spcAft>
                <a:spcPts val="800"/>
              </a:spcAft>
              <a:defRPr sz="1000" b="1">
                <a:solidFill>
                  <a:srgbClr val="DDAB4E"/>
                </a:solidFill>
                <a:latin typeface="Aptos"/>
              </a:defRPr>
            </a:pPr>
            <a:r>
              <a:t>RESEARCH AND REFERENCES</a:t>
            </a:r>
          </a:p>
        </p:txBody>
      </p:sp>
      <p:sp>
        <p:nvSpPr>
          <p:cNvPr id="5" name="TextBox 4"/>
          <p:cNvSpPr txBox="1"/>
          <p:nvPr/>
        </p:nvSpPr>
        <p:spPr>
          <a:xfrm>
            <a:off x="11384280" y="6510528"/>
            <a:ext cx="411480" cy="182880"/>
          </a:xfrm>
          <a:prstGeom prst="rect">
            <a:avLst/>
          </a:prstGeom>
          <a:noFill/>
        </p:spPr>
        <p:txBody>
          <a:bodyPr wrap="square" lIns="0" tIns="0" rIns="0" bIns="0" anchor="t">
            <a:spAutoFit/>
          </a:bodyPr>
          <a:lstStyle/>
          <a:p>
            <a:pPr algn="r">
              <a:spcAft>
                <a:spcPts val="800"/>
              </a:spcAft>
              <a:defRPr sz="1000" b="0">
                <a:solidFill>
                  <a:srgbClr val="66757A"/>
                </a:solidFill>
                <a:latin typeface="Aptos"/>
              </a:defRPr>
            </a:pPr>
            <a:r>
              <a:t>25</a:t>
            </a:r>
          </a:p>
        </p:txBody>
      </p:sp>
      <p:sp>
        <p:nvSpPr>
          <p:cNvPr id="6" name="TextBox 5"/>
          <p:cNvSpPr txBox="1"/>
          <p:nvPr/>
        </p:nvSpPr>
        <p:spPr>
          <a:xfrm>
            <a:off x="530352" y="6492240"/>
            <a:ext cx="7132320" cy="182880"/>
          </a:xfrm>
          <a:prstGeom prst="rect">
            <a:avLst/>
          </a:prstGeom>
          <a:noFill/>
        </p:spPr>
        <p:txBody>
          <a:bodyPr wrap="square" lIns="0" tIns="0" rIns="0" bIns="0" anchor="t">
            <a:spAutoFit/>
          </a:bodyPr>
          <a:lstStyle/>
          <a:p>
            <a:pPr>
              <a:spcAft>
                <a:spcPts val="800"/>
              </a:spcAft>
              <a:defRPr sz="900" b="0">
                <a:solidFill>
                  <a:srgbClr val="66757A"/>
                </a:solidFill>
                <a:latin typeface="Aptos"/>
              </a:defRPr>
            </a:pPr>
            <a:r>
              <a:t>BMTP5023 • Sustainable Global Tourism</a:t>
            </a:r>
          </a:p>
        </p:txBody>
      </p:sp>
      <p:sp>
        <p:nvSpPr>
          <p:cNvPr id="7" name="TextBox 6"/>
          <p:cNvSpPr txBox="1"/>
          <p:nvPr/>
        </p:nvSpPr>
        <p:spPr>
          <a:xfrm>
            <a:off x="731520" y="1234440"/>
            <a:ext cx="10881360" cy="5120640"/>
          </a:xfrm>
          <a:prstGeom prst="rect">
            <a:avLst/>
          </a:prstGeom>
          <a:noFill/>
        </p:spPr>
        <p:txBody>
          <a:bodyPr wrap="square" lIns="109728" tIns="73152" rIns="73152" bIns="36576">
            <a:spAutoFit/>
          </a:bodyPr>
          <a:lstStyle/>
          <a:p>
            <a:pPr>
              <a:spcAft>
                <a:spcPts val="1200"/>
              </a:spcAft>
              <a:defRPr sz="1500">
                <a:solidFill>
                  <a:srgbClr val="303B41"/>
                </a:solidFill>
                <a:latin typeface="Aptos"/>
              </a:defRPr>
            </a:pPr>
            <a:r>
              <a:t>Global Sustainable Tourism Council — GSTC Criteria: https://www.gstc.org/gstc-criteria/</a:t>
            </a:r>
          </a:p>
          <a:p>
            <a:pPr>
              <a:spcAft>
                <a:spcPts val="1200"/>
              </a:spcAft>
              <a:defRPr sz="1500">
                <a:solidFill>
                  <a:srgbClr val="303B41"/>
                </a:solidFill>
                <a:latin typeface="Aptos"/>
              </a:defRPr>
            </a:pPr>
            <a:r>
              <a:t>UN Sustainable Development Goals — Sustainable tourism: https://sdgs.un.org/topics/sustainable-tourism</a:t>
            </a:r>
          </a:p>
          <a:p>
            <a:pPr>
              <a:spcAft>
                <a:spcPts val="1200"/>
              </a:spcAft>
              <a:defRPr sz="1500">
                <a:solidFill>
                  <a:srgbClr val="303B41"/>
                </a:solidFill>
                <a:latin typeface="Aptos"/>
              </a:defRPr>
            </a:pPr>
            <a:r>
              <a:t>UK Competition and Markets Authority — Green Claims Code: https://www.gov.uk/government/publications/green-claims-code-making-environmental-claims</a:t>
            </a:r>
          </a:p>
          <a:p>
            <a:pPr>
              <a:spcAft>
                <a:spcPts val="1200"/>
              </a:spcAft>
              <a:defRPr sz="1500">
                <a:solidFill>
                  <a:srgbClr val="303B41"/>
                </a:solidFill>
                <a:latin typeface="Aptos"/>
              </a:defRPr>
            </a:pPr>
            <a:r>
              <a:t>World Sustainable Hospitality Alliance: https://sustainablehospitalityalliance.org/</a:t>
            </a:r>
          </a:p>
          <a:p>
            <a:pPr>
              <a:spcAft>
                <a:spcPts val="1200"/>
              </a:spcAft>
              <a:defRPr sz="1500">
                <a:solidFill>
                  <a:srgbClr val="303B41"/>
                </a:solidFill>
                <a:latin typeface="Aptos"/>
              </a:defRPr>
            </a:pPr>
            <a:r>
              <a:t>ABTA Sustainability: https://www.abta.com/sustainability</a:t>
            </a:r>
          </a:p>
          <a:p>
            <a:pPr>
              <a:spcAft>
                <a:spcPts val="1200"/>
              </a:spcAft>
              <a:defRPr sz="1500">
                <a:solidFill>
                  <a:srgbClr val="303B41"/>
                </a:solidFill>
                <a:latin typeface="Aptos"/>
              </a:defRPr>
            </a:pPr>
            <a:r>
              <a:t>Green Key: https://www.greenkey.global/</a:t>
            </a:r>
          </a:p>
          <a:p>
            <a:pPr>
              <a:spcAft>
                <a:spcPts val="1200"/>
              </a:spcAft>
              <a:defRPr sz="1500">
                <a:solidFill>
                  <a:srgbClr val="303B41"/>
                </a:solidFill>
                <a:latin typeface="Aptos"/>
              </a:defRPr>
            </a:pPr>
            <a:r>
              <a:t>EarthCheck: https://earthcheck.org/</a:t>
            </a:r>
          </a:p>
          <a:p>
            <a:pPr>
              <a:spcAft>
                <a:spcPts val="1200"/>
              </a:spcAft>
              <a:defRPr sz="1500">
                <a:solidFill>
                  <a:srgbClr val="303B41"/>
                </a:solidFill>
                <a:latin typeface="Aptos"/>
              </a:defRPr>
            </a:pPr>
            <a:r>
              <a:t>Visit Wales industry resources: https://industry.visitwales.com/</a:t>
            </a:r>
          </a:p>
          <a:p>
            <a:pPr>
              <a:spcAft>
                <a:spcPts val="1200"/>
              </a:spcAft>
              <a:defRPr sz="1500">
                <a:solidFill>
                  <a:srgbClr val="303B41"/>
                </a:solidFill>
                <a:latin typeface="Aptos"/>
              </a:defRPr>
            </a:pPr>
            <a:r>
              <a:t>Well-being of Future Generations (Wales) Act 2015: https://www.gov.wales/well-being-future-generations-wales-act-2015</a:t>
            </a:r>
          </a:p>
        </p:txBody>
      </p:sp>
      <p:sp>
        <p:nvSpPr>
          <p:cNvPr id="8" name="TextBox 7"/>
          <p:cNvSpPr txBox="1"/>
          <p:nvPr/>
        </p:nvSpPr>
        <p:spPr>
          <a:xfrm>
            <a:off x="868680" y="6144768"/>
            <a:ext cx="10515600" cy="228600"/>
          </a:xfrm>
          <a:prstGeom prst="rect">
            <a:avLst/>
          </a:prstGeom>
          <a:noFill/>
        </p:spPr>
        <p:txBody>
          <a:bodyPr wrap="square" lIns="54864" tIns="54864" rIns="54864" bIns="54864" anchor="t">
            <a:spAutoFit/>
          </a:bodyPr>
          <a:lstStyle/>
          <a:p>
            <a:pPr>
              <a:spcAft>
                <a:spcPts val="800"/>
              </a:spcAft>
              <a:defRPr sz="1200" b="0">
                <a:solidFill>
                  <a:srgbClr val="66757A"/>
                </a:solidFill>
                <a:latin typeface="Aptos"/>
              </a:defRPr>
            </a:pPr>
            <a:r>
              <a:t>Use current organisation websites to verify the latest programmes, criteria and figures before academic citation.</a:t>
            </a:r>
          </a:p>
        </p:txBody>
      </p:sp>
    </p:spTree>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3414</Words>
  <Application>Microsoft Office PowerPoint</Application>
  <PresentationFormat>Widescreen</PresentationFormat>
  <Paragraphs>483</Paragraphs>
  <Slides>41</Slides>
  <Notes>0</Notes>
  <HiddenSlides>0</HiddenSlides>
  <MMClips>7</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41</vt:i4>
      </vt:variant>
    </vt:vector>
  </HeadingPairs>
  <TitlesOfParts>
    <vt:vector size="48" baseType="lpstr">
      <vt:lpstr>Arial</vt:lpstr>
      <vt:lpstr>Calibri</vt:lpstr>
      <vt:lpstr>Calibri Light</vt:lpstr>
      <vt:lpstr>Open Sans</vt:lpstr>
      <vt:lpstr>Theme1</vt:lpstr>
      <vt:lpstr>Accessible 2</vt:lpstr>
      <vt:lpstr>Sub Title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Green claim code </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Deborah Jenkins</cp:lastModifiedBy>
  <cp:revision>2</cp:revision>
  <dcterms:created xsi:type="dcterms:W3CDTF">2013-01-27T09:14:16Z</dcterms:created>
  <dcterms:modified xsi:type="dcterms:W3CDTF">2026-10-21T06:28:50Z</dcterms:modified>
  <cp:category/>
</cp:coreProperties>
</file>