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1"/>
  </p:notesMasterIdLst>
  <p:sldIdLst>
    <p:sldId id="4773" r:id="rId2"/>
    <p:sldId id="4836" r:id="rId3"/>
    <p:sldId id="4776" r:id="rId4"/>
    <p:sldId id="4777" r:id="rId5"/>
    <p:sldId id="4770" r:id="rId6"/>
    <p:sldId id="4778" r:id="rId7"/>
    <p:sldId id="333" r:id="rId8"/>
    <p:sldId id="4779" r:id="rId9"/>
    <p:sldId id="4780" r:id="rId10"/>
    <p:sldId id="4837" r:id="rId11"/>
    <p:sldId id="4781" r:id="rId12"/>
    <p:sldId id="314" r:id="rId13"/>
    <p:sldId id="316" r:id="rId14"/>
    <p:sldId id="4769" r:id="rId15"/>
    <p:sldId id="4783" r:id="rId16"/>
    <p:sldId id="334" r:id="rId17"/>
    <p:sldId id="335" r:id="rId18"/>
    <p:sldId id="4784" r:id="rId19"/>
    <p:sldId id="483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94689"/>
  </p:normalViewPr>
  <p:slideViewPr>
    <p:cSldViewPr snapToGrid="0" showGuides="1">
      <p:cViewPr varScale="1">
        <p:scale>
          <a:sx n="83" d="100"/>
          <a:sy n="83" d="100"/>
        </p:scale>
        <p:origin x="608" y="20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6FB0FD-E211-4D09-874D-265B8297152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365FC77-ADB6-4BAE-9272-347BCFE43751}">
      <dgm:prSet/>
      <dgm:spPr/>
      <dgm:t>
        <a:bodyPr/>
        <a:lstStyle/>
        <a:p>
          <a:r>
            <a:rPr lang="en-GB"/>
            <a:t>Studies (e.g. Winsler 2009) show that children use more of this private speech when the tasks are appropriately challenging (not below or well beyond their capabilities). </a:t>
          </a:r>
          <a:endParaRPr lang="en-US"/>
        </a:p>
      </dgm:t>
    </dgm:pt>
    <dgm:pt modelId="{5C8A2F0E-462A-413D-804B-80599C935679}" type="parTrans" cxnId="{4C9F3148-D4E0-418B-90A7-76AC40D524D9}">
      <dgm:prSet/>
      <dgm:spPr/>
      <dgm:t>
        <a:bodyPr/>
        <a:lstStyle/>
        <a:p>
          <a:endParaRPr lang="en-US"/>
        </a:p>
      </dgm:t>
    </dgm:pt>
    <dgm:pt modelId="{4AB66F9A-3F30-4C78-A907-3174D389405F}" type="sibTrans" cxnId="{4C9F3148-D4E0-418B-90A7-76AC40D524D9}">
      <dgm:prSet/>
      <dgm:spPr/>
      <dgm:t>
        <a:bodyPr/>
        <a:lstStyle/>
        <a:p>
          <a:endParaRPr lang="en-US"/>
        </a:p>
      </dgm:t>
    </dgm:pt>
    <dgm:pt modelId="{BC09439E-192B-45F5-A459-81F4534F8AEB}">
      <dgm:prSet/>
      <dgm:spPr/>
      <dgm:t>
        <a:bodyPr/>
        <a:lstStyle/>
        <a:p>
          <a:r>
            <a:rPr lang="en-GB" dirty="0"/>
            <a:t>It is most readily observed when errors are made in the task or they are confused about how to continue with the task. </a:t>
          </a:r>
          <a:endParaRPr lang="en-US" dirty="0"/>
        </a:p>
      </dgm:t>
    </dgm:pt>
    <dgm:pt modelId="{C7BFDDAA-EFCB-4C85-8B71-E1320238B19C}" type="parTrans" cxnId="{46E9E873-8266-4F02-8384-C5F1C51EC04D}">
      <dgm:prSet/>
      <dgm:spPr/>
      <dgm:t>
        <a:bodyPr/>
        <a:lstStyle/>
        <a:p>
          <a:endParaRPr lang="en-US"/>
        </a:p>
      </dgm:t>
    </dgm:pt>
    <dgm:pt modelId="{E6978500-676C-4DC9-A850-B2FC93CAE305}" type="sibTrans" cxnId="{46E9E873-8266-4F02-8384-C5F1C51EC04D}">
      <dgm:prSet/>
      <dgm:spPr/>
      <dgm:t>
        <a:bodyPr/>
        <a:lstStyle/>
        <a:p>
          <a:endParaRPr lang="en-US"/>
        </a:p>
      </dgm:t>
    </dgm:pt>
    <dgm:pt modelId="{B8AB056E-227C-4DF8-BBF9-DA3C4548FC4C}">
      <dgm:prSet/>
      <dgm:spPr/>
      <dgm:t>
        <a:bodyPr/>
        <a:lstStyle/>
        <a:p>
          <a:r>
            <a:rPr lang="en-GB"/>
            <a:t>Those children who actively use private speech during an activity are more engaged in the task than less talkative age-related peers. </a:t>
          </a:r>
          <a:endParaRPr lang="en-US"/>
        </a:p>
      </dgm:t>
    </dgm:pt>
    <dgm:pt modelId="{6BFEF10B-514E-49EE-9A4B-6A8944BF7212}" type="parTrans" cxnId="{CE6CD56D-F0AC-4441-87FA-F0E43F72177E}">
      <dgm:prSet/>
      <dgm:spPr/>
      <dgm:t>
        <a:bodyPr/>
        <a:lstStyle/>
        <a:p>
          <a:endParaRPr lang="en-US"/>
        </a:p>
      </dgm:t>
    </dgm:pt>
    <dgm:pt modelId="{5A926F99-F6F1-42B4-B38A-93C31F25E008}" type="sibTrans" cxnId="{CE6CD56D-F0AC-4441-87FA-F0E43F72177E}">
      <dgm:prSet/>
      <dgm:spPr/>
      <dgm:t>
        <a:bodyPr/>
        <a:lstStyle/>
        <a:p>
          <a:endParaRPr lang="en-US"/>
        </a:p>
      </dgm:t>
    </dgm:pt>
    <dgm:pt modelId="{1079F31F-A8A9-4F04-9F1F-715DDDFC6999}" type="pres">
      <dgm:prSet presAssocID="{CF6FB0FD-E211-4D09-874D-265B8297152D}" presName="vert0" presStyleCnt="0">
        <dgm:presLayoutVars>
          <dgm:dir/>
          <dgm:animOne val="branch"/>
          <dgm:animLvl val="lvl"/>
        </dgm:presLayoutVars>
      </dgm:prSet>
      <dgm:spPr/>
    </dgm:pt>
    <dgm:pt modelId="{BEAE0A48-17E3-4AA9-844D-74FEAA3CE437}" type="pres">
      <dgm:prSet presAssocID="{3365FC77-ADB6-4BAE-9272-347BCFE43751}" presName="thickLine" presStyleLbl="alignNode1" presStyleIdx="0" presStyleCnt="3"/>
      <dgm:spPr/>
    </dgm:pt>
    <dgm:pt modelId="{095FBDCF-45AF-4737-9E37-0025079C3F1D}" type="pres">
      <dgm:prSet presAssocID="{3365FC77-ADB6-4BAE-9272-347BCFE43751}" presName="horz1" presStyleCnt="0"/>
      <dgm:spPr/>
    </dgm:pt>
    <dgm:pt modelId="{7EBFF676-8E10-471E-8E5D-3B7EE586AC9D}" type="pres">
      <dgm:prSet presAssocID="{3365FC77-ADB6-4BAE-9272-347BCFE43751}" presName="tx1" presStyleLbl="revTx" presStyleIdx="0" presStyleCnt="3"/>
      <dgm:spPr/>
    </dgm:pt>
    <dgm:pt modelId="{F2290BB6-CF52-409A-8AFD-E5ABB1CA4957}" type="pres">
      <dgm:prSet presAssocID="{3365FC77-ADB6-4BAE-9272-347BCFE43751}" presName="vert1" presStyleCnt="0"/>
      <dgm:spPr/>
    </dgm:pt>
    <dgm:pt modelId="{7B0B3CCF-D72C-40A3-BEDF-D901E2FB9FEF}" type="pres">
      <dgm:prSet presAssocID="{BC09439E-192B-45F5-A459-81F4534F8AEB}" presName="thickLine" presStyleLbl="alignNode1" presStyleIdx="1" presStyleCnt="3"/>
      <dgm:spPr/>
    </dgm:pt>
    <dgm:pt modelId="{40443066-044E-4230-A124-11A18D179998}" type="pres">
      <dgm:prSet presAssocID="{BC09439E-192B-45F5-A459-81F4534F8AEB}" presName="horz1" presStyleCnt="0"/>
      <dgm:spPr/>
    </dgm:pt>
    <dgm:pt modelId="{7C1BFF21-49A0-4DD6-A6B1-61B80347B5DB}" type="pres">
      <dgm:prSet presAssocID="{BC09439E-192B-45F5-A459-81F4534F8AEB}" presName="tx1" presStyleLbl="revTx" presStyleIdx="1" presStyleCnt="3"/>
      <dgm:spPr/>
    </dgm:pt>
    <dgm:pt modelId="{F8B24E8E-7488-4F95-91E1-B21424BAC630}" type="pres">
      <dgm:prSet presAssocID="{BC09439E-192B-45F5-A459-81F4534F8AEB}" presName="vert1" presStyleCnt="0"/>
      <dgm:spPr/>
    </dgm:pt>
    <dgm:pt modelId="{05D96513-E57A-45EB-B9B8-61EA2F74C93D}" type="pres">
      <dgm:prSet presAssocID="{B8AB056E-227C-4DF8-BBF9-DA3C4548FC4C}" presName="thickLine" presStyleLbl="alignNode1" presStyleIdx="2" presStyleCnt="3"/>
      <dgm:spPr/>
    </dgm:pt>
    <dgm:pt modelId="{A11A5140-C55A-460F-9679-9CD4A81D65E4}" type="pres">
      <dgm:prSet presAssocID="{B8AB056E-227C-4DF8-BBF9-DA3C4548FC4C}" presName="horz1" presStyleCnt="0"/>
      <dgm:spPr/>
    </dgm:pt>
    <dgm:pt modelId="{C5E83A2C-70F6-46AC-B08F-DF16E4D3FFB4}" type="pres">
      <dgm:prSet presAssocID="{B8AB056E-227C-4DF8-BBF9-DA3C4548FC4C}" presName="tx1" presStyleLbl="revTx" presStyleIdx="2" presStyleCnt="3"/>
      <dgm:spPr/>
    </dgm:pt>
    <dgm:pt modelId="{7FBB593D-1CDC-4C10-939D-A6C91673D7E6}" type="pres">
      <dgm:prSet presAssocID="{B8AB056E-227C-4DF8-BBF9-DA3C4548FC4C}" presName="vert1" presStyleCnt="0"/>
      <dgm:spPr/>
    </dgm:pt>
  </dgm:ptLst>
  <dgm:cxnLst>
    <dgm:cxn modelId="{21B22D2C-0853-4B8F-869B-3D4A206CCC95}" type="presOf" srcId="{BC09439E-192B-45F5-A459-81F4534F8AEB}" destId="{7C1BFF21-49A0-4DD6-A6B1-61B80347B5DB}" srcOrd="0" destOrd="0" presId="urn:microsoft.com/office/officeart/2008/layout/LinedList"/>
    <dgm:cxn modelId="{4C9F3148-D4E0-418B-90A7-76AC40D524D9}" srcId="{CF6FB0FD-E211-4D09-874D-265B8297152D}" destId="{3365FC77-ADB6-4BAE-9272-347BCFE43751}" srcOrd="0" destOrd="0" parTransId="{5C8A2F0E-462A-413D-804B-80599C935679}" sibTransId="{4AB66F9A-3F30-4C78-A907-3174D389405F}"/>
    <dgm:cxn modelId="{CE6CD56D-F0AC-4441-87FA-F0E43F72177E}" srcId="{CF6FB0FD-E211-4D09-874D-265B8297152D}" destId="{B8AB056E-227C-4DF8-BBF9-DA3C4548FC4C}" srcOrd="2" destOrd="0" parTransId="{6BFEF10B-514E-49EE-9A4B-6A8944BF7212}" sibTransId="{5A926F99-F6F1-42B4-B38A-93C31F25E008}"/>
    <dgm:cxn modelId="{46E9E873-8266-4F02-8384-C5F1C51EC04D}" srcId="{CF6FB0FD-E211-4D09-874D-265B8297152D}" destId="{BC09439E-192B-45F5-A459-81F4534F8AEB}" srcOrd="1" destOrd="0" parTransId="{C7BFDDAA-EFCB-4C85-8B71-E1320238B19C}" sibTransId="{E6978500-676C-4DC9-A850-B2FC93CAE305}"/>
    <dgm:cxn modelId="{97EBE599-CCCA-4556-B0D1-C444F2660C2A}" type="presOf" srcId="{B8AB056E-227C-4DF8-BBF9-DA3C4548FC4C}" destId="{C5E83A2C-70F6-46AC-B08F-DF16E4D3FFB4}" srcOrd="0" destOrd="0" presId="urn:microsoft.com/office/officeart/2008/layout/LinedList"/>
    <dgm:cxn modelId="{6961E9BC-F583-4630-A0A6-471050A15A2F}" type="presOf" srcId="{3365FC77-ADB6-4BAE-9272-347BCFE43751}" destId="{7EBFF676-8E10-471E-8E5D-3B7EE586AC9D}" srcOrd="0" destOrd="0" presId="urn:microsoft.com/office/officeart/2008/layout/LinedList"/>
    <dgm:cxn modelId="{6D0D6ACD-4F4F-44A9-AD2F-BDE6489FD790}" type="presOf" srcId="{CF6FB0FD-E211-4D09-874D-265B8297152D}" destId="{1079F31F-A8A9-4F04-9F1F-715DDDFC6999}" srcOrd="0" destOrd="0" presId="urn:microsoft.com/office/officeart/2008/layout/LinedList"/>
    <dgm:cxn modelId="{EF5A7D6A-E1A2-46E9-B1C1-71F8F372172F}" type="presParOf" srcId="{1079F31F-A8A9-4F04-9F1F-715DDDFC6999}" destId="{BEAE0A48-17E3-4AA9-844D-74FEAA3CE437}" srcOrd="0" destOrd="0" presId="urn:microsoft.com/office/officeart/2008/layout/LinedList"/>
    <dgm:cxn modelId="{93AE4943-C073-481C-AD1A-3FD0FF5DDD5F}" type="presParOf" srcId="{1079F31F-A8A9-4F04-9F1F-715DDDFC6999}" destId="{095FBDCF-45AF-4737-9E37-0025079C3F1D}" srcOrd="1" destOrd="0" presId="urn:microsoft.com/office/officeart/2008/layout/LinedList"/>
    <dgm:cxn modelId="{8F661C81-0B10-45C0-8933-1768EFB49159}" type="presParOf" srcId="{095FBDCF-45AF-4737-9E37-0025079C3F1D}" destId="{7EBFF676-8E10-471E-8E5D-3B7EE586AC9D}" srcOrd="0" destOrd="0" presId="urn:microsoft.com/office/officeart/2008/layout/LinedList"/>
    <dgm:cxn modelId="{FF7C6445-08FB-4042-A715-AB0D356E099F}" type="presParOf" srcId="{095FBDCF-45AF-4737-9E37-0025079C3F1D}" destId="{F2290BB6-CF52-409A-8AFD-E5ABB1CA4957}" srcOrd="1" destOrd="0" presId="urn:microsoft.com/office/officeart/2008/layout/LinedList"/>
    <dgm:cxn modelId="{CA65C803-1615-4C7A-8A01-A10B99D02914}" type="presParOf" srcId="{1079F31F-A8A9-4F04-9F1F-715DDDFC6999}" destId="{7B0B3CCF-D72C-40A3-BEDF-D901E2FB9FEF}" srcOrd="2" destOrd="0" presId="urn:microsoft.com/office/officeart/2008/layout/LinedList"/>
    <dgm:cxn modelId="{DBBEEFE2-D9D1-445D-908B-397C3FC57E5D}" type="presParOf" srcId="{1079F31F-A8A9-4F04-9F1F-715DDDFC6999}" destId="{40443066-044E-4230-A124-11A18D179998}" srcOrd="3" destOrd="0" presId="urn:microsoft.com/office/officeart/2008/layout/LinedList"/>
    <dgm:cxn modelId="{CF4E3DCD-F533-4708-999F-B38C1BDBAC09}" type="presParOf" srcId="{40443066-044E-4230-A124-11A18D179998}" destId="{7C1BFF21-49A0-4DD6-A6B1-61B80347B5DB}" srcOrd="0" destOrd="0" presId="urn:microsoft.com/office/officeart/2008/layout/LinedList"/>
    <dgm:cxn modelId="{1FD39024-30A3-4076-B2B0-260F4E156DEC}" type="presParOf" srcId="{40443066-044E-4230-A124-11A18D179998}" destId="{F8B24E8E-7488-4F95-91E1-B21424BAC630}" srcOrd="1" destOrd="0" presId="urn:microsoft.com/office/officeart/2008/layout/LinedList"/>
    <dgm:cxn modelId="{B9BD6B2D-D92E-4760-92A5-0C45999C1B6E}" type="presParOf" srcId="{1079F31F-A8A9-4F04-9F1F-715DDDFC6999}" destId="{05D96513-E57A-45EB-B9B8-61EA2F74C93D}" srcOrd="4" destOrd="0" presId="urn:microsoft.com/office/officeart/2008/layout/LinedList"/>
    <dgm:cxn modelId="{CB0541A8-E79E-47BE-B2F9-76A9DCDE0658}" type="presParOf" srcId="{1079F31F-A8A9-4F04-9F1F-715DDDFC6999}" destId="{A11A5140-C55A-460F-9679-9CD4A81D65E4}" srcOrd="5" destOrd="0" presId="urn:microsoft.com/office/officeart/2008/layout/LinedList"/>
    <dgm:cxn modelId="{D2F0C68D-2B33-43C3-8862-53A3AC48EA9B}" type="presParOf" srcId="{A11A5140-C55A-460F-9679-9CD4A81D65E4}" destId="{C5E83A2C-70F6-46AC-B08F-DF16E4D3FFB4}" srcOrd="0" destOrd="0" presId="urn:microsoft.com/office/officeart/2008/layout/LinedList"/>
    <dgm:cxn modelId="{289E0A78-D797-4BDF-897B-1869A2FE9DD6}" type="presParOf" srcId="{A11A5140-C55A-460F-9679-9CD4A81D65E4}" destId="{7FBB593D-1CDC-4C10-939D-A6C91673D7E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A28A59-D5DF-4B6F-8FB8-3B47B630D2F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F847844-B180-48D1-B0D7-1812FE5821FC}">
      <dgm:prSet custT="1"/>
      <dgm:spPr/>
      <dgm:t>
        <a:bodyPr/>
        <a:lstStyle/>
        <a:p>
          <a:r>
            <a:rPr lang="en-GB" sz="2400" dirty="0"/>
            <a:t>Scaffolding is the process by which someone supports another to work in the ZPD. The person providing the non-intrusive intervention in this process may be a parent, teacher, mentor, coach, or peer who has already mastered that particular skill or ability. </a:t>
          </a:r>
          <a:endParaRPr lang="en-US" sz="2400" dirty="0"/>
        </a:p>
      </dgm:t>
    </dgm:pt>
    <dgm:pt modelId="{09FB87D6-A109-43FE-910D-55C4843569F7}" type="parTrans" cxnId="{CCEEC9EB-697C-4969-9599-C6FAFDB922DC}">
      <dgm:prSet/>
      <dgm:spPr/>
      <dgm:t>
        <a:bodyPr/>
        <a:lstStyle/>
        <a:p>
          <a:endParaRPr lang="en-US"/>
        </a:p>
      </dgm:t>
    </dgm:pt>
    <dgm:pt modelId="{971654F8-ECD7-4550-841E-F9F328A92522}" type="sibTrans" cxnId="{CCEEC9EB-697C-4969-9599-C6FAFDB922DC}">
      <dgm:prSet/>
      <dgm:spPr/>
      <dgm:t>
        <a:bodyPr/>
        <a:lstStyle/>
        <a:p>
          <a:endParaRPr lang="en-US"/>
        </a:p>
      </dgm:t>
    </dgm:pt>
    <dgm:pt modelId="{7414BD3C-A16A-4DD4-9156-B25372D3A224}">
      <dgm:prSet custT="1"/>
      <dgm:spPr/>
      <dgm:t>
        <a:bodyPr/>
        <a:lstStyle/>
        <a:p>
          <a:r>
            <a:rPr lang="en-GB" sz="2400" dirty="0"/>
            <a:t>Learners are encouraged to carry out the parts of the tasks that are within their capacity and the more skilled other supports them or "scaffolds" the rest (Wood, Bruner, Ross, 1976).</a:t>
          </a:r>
          <a:endParaRPr lang="en-US" sz="2400" dirty="0"/>
        </a:p>
      </dgm:t>
    </dgm:pt>
    <dgm:pt modelId="{1D239525-1FE4-4754-B6D5-69B99815E7D1}" type="parTrans" cxnId="{844B9D79-A718-4263-AECA-805DDBEFFEE3}">
      <dgm:prSet/>
      <dgm:spPr/>
      <dgm:t>
        <a:bodyPr/>
        <a:lstStyle/>
        <a:p>
          <a:endParaRPr lang="en-US"/>
        </a:p>
      </dgm:t>
    </dgm:pt>
    <dgm:pt modelId="{3382DBCD-A211-47E4-A08C-DF6E8ABDC2FA}" type="sibTrans" cxnId="{844B9D79-A718-4263-AECA-805DDBEFFEE3}">
      <dgm:prSet/>
      <dgm:spPr/>
      <dgm:t>
        <a:bodyPr/>
        <a:lstStyle/>
        <a:p>
          <a:endParaRPr lang="en-US"/>
        </a:p>
      </dgm:t>
    </dgm:pt>
    <dgm:pt modelId="{E4174CE2-E35B-428C-925C-0FDA85B633D4}" type="pres">
      <dgm:prSet presAssocID="{27A28A59-D5DF-4B6F-8FB8-3B47B630D2F9}" presName="vert0" presStyleCnt="0">
        <dgm:presLayoutVars>
          <dgm:dir/>
          <dgm:animOne val="branch"/>
          <dgm:animLvl val="lvl"/>
        </dgm:presLayoutVars>
      </dgm:prSet>
      <dgm:spPr/>
    </dgm:pt>
    <dgm:pt modelId="{76B6C0EF-9DFA-405F-A52F-2C2279F8D871}" type="pres">
      <dgm:prSet presAssocID="{DF847844-B180-48D1-B0D7-1812FE5821FC}" presName="thickLine" presStyleLbl="alignNode1" presStyleIdx="0" presStyleCnt="2"/>
      <dgm:spPr/>
    </dgm:pt>
    <dgm:pt modelId="{53FCACDC-B502-410E-8275-01CEA8D2AFAC}" type="pres">
      <dgm:prSet presAssocID="{DF847844-B180-48D1-B0D7-1812FE5821FC}" presName="horz1" presStyleCnt="0"/>
      <dgm:spPr/>
    </dgm:pt>
    <dgm:pt modelId="{5F30AA69-7958-4511-B7BC-FB5121D13200}" type="pres">
      <dgm:prSet presAssocID="{DF847844-B180-48D1-B0D7-1812FE5821FC}" presName="tx1" presStyleLbl="revTx" presStyleIdx="0" presStyleCnt="2" custScaleY="170465"/>
      <dgm:spPr/>
    </dgm:pt>
    <dgm:pt modelId="{DC5A16C8-EAE3-465F-B466-65AE85B9C9A3}" type="pres">
      <dgm:prSet presAssocID="{DF847844-B180-48D1-B0D7-1812FE5821FC}" presName="vert1" presStyleCnt="0"/>
      <dgm:spPr/>
    </dgm:pt>
    <dgm:pt modelId="{BC5EF88F-8855-45D4-9082-54E16761C137}" type="pres">
      <dgm:prSet presAssocID="{7414BD3C-A16A-4DD4-9156-B25372D3A224}" presName="thickLine" presStyleLbl="alignNode1" presStyleIdx="1" presStyleCnt="2"/>
      <dgm:spPr/>
    </dgm:pt>
    <dgm:pt modelId="{F3823EAF-CC34-45A3-8906-D4E7BFAD6EF5}" type="pres">
      <dgm:prSet presAssocID="{7414BD3C-A16A-4DD4-9156-B25372D3A224}" presName="horz1" presStyleCnt="0"/>
      <dgm:spPr/>
    </dgm:pt>
    <dgm:pt modelId="{77A6DD9A-4476-4A48-AA39-4BDECAD719F2}" type="pres">
      <dgm:prSet presAssocID="{7414BD3C-A16A-4DD4-9156-B25372D3A224}" presName="tx1" presStyleLbl="revTx" presStyleIdx="1" presStyleCnt="2"/>
      <dgm:spPr/>
    </dgm:pt>
    <dgm:pt modelId="{D3333191-BDDD-4E5A-B6A6-EDB4C8B902BB}" type="pres">
      <dgm:prSet presAssocID="{7414BD3C-A16A-4DD4-9156-B25372D3A224}" presName="vert1" presStyleCnt="0"/>
      <dgm:spPr/>
    </dgm:pt>
  </dgm:ptLst>
  <dgm:cxnLst>
    <dgm:cxn modelId="{844B9D79-A718-4263-AECA-805DDBEFFEE3}" srcId="{27A28A59-D5DF-4B6F-8FB8-3B47B630D2F9}" destId="{7414BD3C-A16A-4DD4-9156-B25372D3A224}" srcOrd="1" destOrd="0" parTransId="{1D239525-1FE4-4754-B6D5-69B99815E7D1}" sibTransId="{3382DBCD-A211-47E4-A08C-DF6E8ABDC2FA}"/>
    <dgm:cxn modelId="{F9A828D7-2F97-4E9D-9C4D-AB1A2DA54936}" type="presOf" srcId="{7414BD3C-A16A-4DD4-9156-B25372D3A224}" destId="{77A6DD9A-4476-4A48-AA39-4BDECAD719F2}" srcOrd="0" destOrd="0" presId="urn:microsoft.com/office/officeart/2008/layout/LinedList"/>
    <dgm:cxn modelId="{CCEEC9EB-697C-4969-9599-C6FAFDB922DC}" srcId="{27A28A59-D5DF-4B6F-8FB8-3B47B630D2F9}" destId="{DF847844-B180-48D1-B0D7-1812FE5821FC}" srcOrd="0" destOrd="0" parTransId="{09FB87D6-A109-43FE-910D-55C4843569F7}" sibTransId="{971654F8-ECD7-4550-841E-F9F328A92522}"/>
    <dgm:cxn modelId="{6ADB33F2-A2EC-4F66-8459-CC3F4CEB320C}" type="presOf" srcId="{DF847844-B180-48D1-B0D7-1812FE5821FC}" destId="{5F30AA69-7958-4511-B7BC-FB5121D13200}" srcOrd="0" destOrd="0" presId="urn:microsoft.com/office/officeart/2008/layout/LinedList"/>
    <dgm:cxn modelId="{2FB2F0FF-1E6D-44D3-B69F-779913D5953F}" type="presOf" srcId="{27A28A59-D5DF-4B6F-8FB8-3B47B630D2F9}" destId="{E4174CE2-E35B-428C-925C-0FDA85B633D4}" srcOrd="0" destOrd="0" presId="urn:microsoft.com/office/officeart/2008/layout/LinedList"/>
    <dgm:cxn modelId="{0FDDEE48-DE56-42EF-AB56-691AE20B789C}" type="presParOf" srcId="{E4174CE2-E35B-428C-925C-0FDA85B633D4}" destId="{76B6C0EF-9DFA-405F-A52F-2C2279F8D871}" srcOrd="0" destOrd="0" presId="urn:microsoft.com/office/officeart/2008/layout/LinedList"/>
    <dgm:cxn modelId="{478F754E-6B3E-44F6-B896-470F67C330EE}" type="presParOf" srcId="{E4174CE2-E35B-428C-925C-0FDA85B633D4}" destId="{53FCACDC-B502-410E-8275-01CEA8D2AFAC}" srcOrd="1" destOrd="0" presId="urn:microsoft.com/office/officeart/2008/layout/LinedList"/>
    <dgm:cxn modelId="{E9F9AB74-6DBD-4D4B-B0F9-FC1F3ECADE33}" type="presParOf" srcId="{53FCACDC-B502-410E-8275-01CEA8D2AFAC}" destId="{5F30AA69-7958-4511-B7BC-FB5121D13200}" srcOrd="0" destOrd="0" presId="urn:microsoft.com/office/officeart/2008/layout/LinedList"/>
    <dgm:cxn modelId="{9853CA0A-F874-4DF1-8D05-0917214A4143}" type="presParOf" srcId="{53FCACDC-B502-410E-8275-01CEA8D2AFAC}" destId="{DC5A16C8-EAE3-465F-B466-65AE85B9C9A3}" srcOrd="1" destOrd="0" presId="urn:microsoft.com/office/officeart/2008/layout/LinedList"/>
    <dgm:cxn modelId="{B00F2992-9B63-426E-AF34-35D33EAEF78D}" type="presParOf" srcId="{E4174CE2-E35B-428C-925C-0FDA85B633D4}" destId="{BC5EF88F-8855-45D4-9082-54E16761C137}" srcOrd="2" destOrd="0" presId="urn:microsoft.com/office/officeart/2008/layout/LinedList"/>
    <dgm:cxn modelId="{674A2149-D721-466D-879A-46C94CE99C6E}" type="presParOf" srcId="{E4174CE2-E35B-428C-925C-0FDA85B633D4}" destId="{F3823EAF-CC34-45A3-8906-D4E7BFAD6EF5}" srcOrd="3" destOrd="0" presId="urn:microsoft.com/office/officeart/2008/layout/LinedList"/>
    <dgm:cxn modelId="{7C7C1373-4D31-4C20-9C3D-027BC5DFD90C}" type="presParOf" srcId="{F3823EAF-CC34-45A3-8906-D4E7BFAD6EF5}" destId="{77A6DD9A-4476-4A48-AA39-4BDECAD719F2}" srcOrd="0" destOrd="0" presId="urn:microsoft.com/office/officeart/2008/layout/LinedList"/>
    <dgm:cxn modelId="{0748B80D-5F37-403D-AE9F-CADFB9665056}" type="presParOf" srcId="{F3823EAF-CC34-45A3-8906-D4E7BFAD6EF5}" destId="{D3333191-BDDD-4E5A-B6A6-EDB4C8B902B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35D68C9-1B1E-4860-9C95-EEB1E592B744}" type="doc">
      <dgm:prSet loTypeId="urn:microsoft.com/office/officeart/2018/2/layout/IconVerticalSolidList" loCatId="icon" qsTypeId="urn:microsoft.com/office/officeart/2005/8/quickstyle/simple1" qsCatId="simple" csTypeId="urn:microsoft.com/office/officeart/2018/5/colors/Iconchunking_neutralbg_accent1_2" csCatId="accent1" phldr="1"/>
      <dgm:spPr/>
      <dgm:t>
        <a:bodyPr/>
        <a:lstStyle/>
        <a:p>
          <a:endParaRPr lang="en-US"/>
        </a:p>
      </dgm:t>
    </dgm:pt>
    <dgm:pt modelId="{CC040649-83A6-4628-950C-A07A1D2322E5}">
      <dgm:prSet custT="1"/>
      <dgm:spPr/>
      <dgm:t>
        <a:bodyPr/>
        <a:lstStyle/>
        <a:p>
          <a:r>
            <a:rPr lang="en-GB" sz="2400" dirty="0"/>
            <a:t>Interfere as little as possible.</a:t>
          </a:r>
          <a:endParaRPr lang="en-US" sz="2400" dirty="0"/>
        </a:p>
      </dgm:t>
    </dgm:pt>
    <dgm:pt modelId="{6DC06C46-F237-49A8-9293-EC989A332D9A}" type="parTrans" cxnId="{D1F1DB6E-D071-43FB-8935-D2E5A55213C6}">
      <dgm:prSet/>
      <dgm:spPr/>
      <dgm:t>
        <a:bodyPr/>
        <a:lstStyle/>
        <a:p>
          <a:endParaRPr lang="en-US"/>
        </a:p>
      </dgm:t>
    </dgm:pt>
    <dgm:pt modelId="{97EE9501-2D48-4E70-8214-25B1C98386C9}" type="sibTrans" cxnId="{D1F1DB6E-D071-43FB-8935-D2E5A55213C6}">
      <dgm:prSet/>
      <dgm:spPr/>
      <dgm:t>
        <a:bodyPr/>
        <a:lstStyle/>
        <a:p>
          <a:endParaRPr lang="en-US"/>
        </a:p>
      </dgm:t>
    </dgm:pt>
    <dgm:pt modelId="{5968DF56-A32E-4505-B24C-404DD329AF02}">
      <dgm:prSet custT="1"/>
      <dgm:spPr/>
      <dgm:t>
        <a:bodyPr/>
        <a:lstStyle/>
        <a:p>
          <a:r>
            <a:rPr lang="en-GB" sz="2400" dirty="0"/>
            <a:t>Ask a question</a:t>
          </a:r>
          <a:r>
            <a:rPr lang="en-GB" sz="1900" dirty="0"/>
            <a:t>.</a:t>
          </a:r>
          <a:endParaRPr lang="en-US" sz="1900" dirty="0"/>
        </a:p>
      </dgm:t>
    </dgm:pt>
    <dgm:pt modelId="{D2BED64B-4971-4385-AB24-7DFB3F603937}" type="parTrans" cxnId="{0C4E0DF3-36E0-40C9-AE6C-D1056F9E0B3D}">
      <dgm:prSet/>
      <dgm:spPr/>
      <dgm:t>
        <a:bodyPr/>
        <a:lstStyle/>
        <a:p>
          <a:endParaRPr lang="en-US"/>
        </a:p>
      </dgm:t>
    </dgm:pt>
    <dgm:pt modelId="{10D0162A-FBD6-47A0-B44A-DB0F9A6A06B1}" type="sibTrans" cxnId="{0C4E0DF3-36E0-40C9-AE6C-D1056F9E0B3D}">
      <dgm:prSet/>
      <dgm:spPr/>
      <dgm:t>
        <a:bodyPr/>
        <a:lstStyle/>
        <a:p>
          <a:endParaRPr lang="en-US"/>
        </a:p>
      </dgm:t>
    </dgm:pt>
    <dgm:pt modelId="{F820C1B9-6DD3-438F-9DA7-D4BFE3277DD4}">
      <dgm:prSet custT="1"/>
      <dgm:spPr/>
      <dgm:t>
        <a:bodyPr/>
        <a:lstStyle/>
        <a:p>
          <a:r>
            <a:rPr lang="en-GB" sz="2400" dirty="0"/>
            <a:t>Offer a useful hint.</a:t>
          </a:r>
          <a:endParaRPr lang="en-US" sz="2400" dirty="0"/>
        </a:p>
      </dgm:t>
    </dgm:pt>
    <dgm:pt modelId="{8E028EB4-49A1-4270-AAEF-6ADCFC393B1E}" type="parTrans" cxnId="{08D94FC7-B512-47E1-BA73-7E214C16EE7A}">
      <dgm:prSet/>
      <dgm:spPr/>
      <dgm:t>
        <a:bodyPr/>
        <a:lstStyle/>
        <a:p>
          <a:endParaRPr lang="en-US"/>
        </a:p>
      </dgm:t>
    </dgm:pt>
    <dgm:pt modelId="{B34FC75D-8F27-4132-A5DB-6B51A488C7E8}" type="sibTrans" cxnId="{08D94FC7-B512-47E1-BA73-7E214C16EE7A}">
      <dgm:prSet/>
      <dgm:spPr/>
      <dgm:t>
        <a:bodyPr/>
        <a:lstStyle/>
        <a:p>
          <a:endParaRPr lang="en-US"/>
        </a:p>
      </dgm:t>
    </dgm:pt>
    <dgm:pt modelId="{5FA11AC2-5D03-4081-BE0C-104DEDCEADFC}">
      <dgm:prSet custT="1"/>
      <dgm:spPr/>
      <dgm:t>
        <a:bodyPr/>
        <a:lstStyle/>
        <a:p>
          <a:r>
            <a:rPr lang="en-GB" sz="2400" dirty="0"/>
            <a:t>Direct attention at an anomaly.</a:t>
          </a:r>
          <a:endParaRPr lang="en-US" sz="2400" dirty="0"/>
        </a:p>
      </dgm:t>
    </dgm:pt>
    <dgm:pt modelId="{2B970C93-043B-4E8E-98FD-37B3E97609F2}" type="parTrans" cxnId="{83E88791-7E43-4DC3-9E8D-35340C6F61E9}">
      <dgm:prSet/>
      <dgm:spPr/>
      <dgm:t>
        <a:bodyPr/>
        <a:lstStyle/>
        <a:p>
          <a:endParaRPr lang="en-US"/>
        </a:p>
      </dgm:t>
    </dgm:pt>
    <dgm:pt modelId="{0EC48236-FFF1-4277-B9E1-FAADD69587A9}" type="sibTrans" cxnId="{83E88791-7E43-4DC3-9E8D-35340C6F61E9}">
      <dgm:prSet/>
      <dgm:spPr/>
      <dgm:t>
        <a:bodyPr/>
        <a:lstStyle/>
        <a:p>
          <a:endParaRPr lang="en-US"/>
        </a:p>
      </dgm:t>
    </dgm:pt>
    <dgm:pt modelId="{211632BE-CE4F-4DC7-AFA0-33290896903A}">
      <dgm:prSet custT="1"/>
      <dgm:spPr/>
      <dgm:t>
        <a:bodyPr/>
        <a:lstStyle/>
        <a:p>
          <a:r>
            <a:rPr lang="en-GB" sz="2400" dirty="0"/>
            <a:t>Direct attention at an overlooked bit of information.  </a:t>
          </a:r>
          <a:endParaRPr lang="en-US" sz="2400" dirty="0"/>
        </a:p>
      </dgm:t>
    </dgm:pt>
    <dgm:pt modelId="{25238004-5D54-46B7-9A16-CE92B7142A80}" type="parTrans" cxnId="{9D757C41-19DC-46B7-B692-6703EC0275FF}">
      <dgm:prSet/>
      <dgm:spPr/>
      <dgm:t>
        <a:bodyPr/>
        <a:lstStyle/>
        <a:p>
          <a:endParaRPr lang="en-US"/>
        </a:p>
      </dgm:t>
    </dgm:pt>
    <dgm:pt modelId="{729D2F9A-A8DC-499C-B12E-315878E80020}" type="sibTrans" cxnId="{9D757C41-19DC-46B7-B692-6703EC0275FF}">
      <dgm:prSet/>
      <dgm:spPr/>
      <dgm:t>
        <a:bodyPr/>
        <a:lstStyle/>
        <a:p>
          <a:endParaRPr lang="en-US"/>
        </a:p>
      </dgm:t>
    </dgm:pt>
    <dgm:pt modelId="{749DACDD-2401-4DC1-AACD-B10939895C85}" type="pres">
      <dgm:prSet presAssocID="{F35D68C9-1B1E-4860-9C95-EEB1E592B744}" presName="root" presStyleCnt="0">
        <dgm:presLayoutVars>
          <dgm:dir/>
          <dgm:resizeHandles val="exact"/>
        </dgm:presLayoutVars>
      </dgm:prSet>
      <dgm:spPr/>
    </dgm:pt>
    <dgm:pt modelId="{23D86154-8CE0-4DB6-B997-99CDF78FC95D}" type="pres">
      <dgm:prSet presAssocID="{CC040649-83A6-4628-950C-A07A1D2322E5}" presName="compNode" presStyleCnt="0"/>
      <dgm:spPr/>
    </dgm:pt>
    <dgm:pt modelId="{A6206675-9FE4-4106-AAB9-96BB8090FD73}" type="pres">
      <dgm:prSet presAssocID="{CC040649-83A6-4628-950C-A07A1D2322E5}" presName="bgRect" presStyleLbl="bgShp" presStyleIdx="0" presStyleCnt="5"/>
      <dgm:spPr/>
    </dgm:pt>
    <dgm:pt modelId="{19B5C3DD-09C4-4892-895A-530DA351A8FF}" type="pres">
      <dgm:prSet presAssocID="{CC040649-83A6-4628-950C-A07A1D2322E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o sign"/>
        </a:ext>
      </dgm:extLst>
    </dgm:pt>
    <dgm:pt modelId="{9055103B-F792-425A-86E5-37B9A986F7FD}" type="pres">
      <dgm:prSet presAssocID="{CC040649-83A6-4628-950C-A07A1D2322E5}" presName="spaceRect" presStyleCnt="0"/>
      <dgm:spPr/>
    </dgm:pt>
    <dgm:pt modelId="{D3CB4202-3D06-485E-AC9E-C8B914DE753F}" type="pres">
      <dgm:prSet presAssocID="{CC040649-83A6-4628-950C-A07A1D2322E5}" presName="parTx" presStyleLbl="revTx" presStyleIdx="0" presStyleCnt="5">
        <dgm:presLayoutVars>
          <dgm:chMax val="0"/>
          <dgm:chPref val="0"/>
        </dgm:presLayoutVars>
      </dgm:prSet>
      <dgm:spPr/>
    </dgm:pt>
    <dgm:pt modelId="{416106E1-1A5C-4542-A0EA-FD045FBFFFC3}" type="pres">
      <dgm:prSet presAssocID="{97EE9501-2D48-4E70-8214-25B1C98386C9}" presName="sibTrans" presStyleCnt="0"/>
      <dgm:spPr/>
    </dgm:pt>
    <dgm:pt modelId="{BD360AF9-7E73-43CB-AE46-F9F5079D70D7}" type="pres">
      <dgm:prSet presAssocID="{5968DF56-A32E-4505-B24C-404DD329AF02}" presName="compNode" presStyleCnt="0"/>
      <dgm:spPr/>
    </dgm:pt>
    <dgm:pt modelId="{A829F512-E252-4E34-9B6B-BD8498924B1D}" type="pres">
      <dgm:prSet presAssocID="{5968DF56-A32E-4505-B24C-404DD329AF02}" presName="bgRect" presStyleLbl="bgShp" presStyleIdx="1" presStyleCnt="5"/>
      <dgm:spPr/>
    </dgm:pt>
    <dgm:pt modelId="{65528DDC-AB6C-4354-8146-B298B047C1EB}" type="pres">
      <dgm:prSet presAssocID="{5968DF56-A32E-4505-B24C-404DD329AF0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426556C9-E1D5-417B-A6DA-24C6D8018E42}" type="pres">
      <dgm:prSet presAssocID="{5968DF56-A32E-4505-B24C-404DD329AF02}" presName="spaceRect" presStyleCnt="0"/>
      <dgm:spPr/>
    </dgm:pt>
    <dgm:pt modelId="{C75736D9-6602-4146-9DA1-20FB06684DD5}" type="pres">
      <dgm:prSet presAssocID="{5968DF56-A32E-4505-B24C-404DD329AF02}" presName="parTx" presStyleLbl="revTx" presStyleIdx="1" presStyleCnt="5">
        <dgm:presLayoutVars>
          <dgm:chMax val="0"/>
          <dgm:chPref val="0"/>
        </dgm:presLayoutVars>
      </dgm:prSet>
      <dgm:spPr/>
    </dgm:pt>
    <dgm:pt modelId="{3F0439C6-EAEE-463C-AE83-96C9A4C0430D}" type="pres">
      <dgm:prSet presAssocID="{10D0162A-FBD6-47A0-B44A-DB0F9A6A06B1}" presName="sibTrans" presStyleCnt="0"/>
      <dgm:spPr/>
    </dgm:pt>
    <dgm:pt modelId="{7CC49B1E-5400-4C51-928E-B6910AFCA975}" type="pres">
      <dgm:prSet presAssocID="{F820C1B9-6DD3-438F-9DA7-D4BFE3277DD4}" presName="compNode" presStyleCnt="0"/>
      <dgm:spPr/>
    </dgm:pt>
    <dgm:pt modelId="{798496FB-03B1-4CFA-AF75-EC025D1024CE}" type="pres">
      <dgm:prSet presAssocID="{F820C1B9-6DD3-438F-9DA7-D4BFE3277DD4}" presName="bgRect" presStyleLbl="bgShp" presStyleIdx="2" presStyleCnt="5"/>
      <dgm:spPr/>
    </dgm:pt>
    <dgm:pt modelId="{C8D59F81-EE80-4A89-BABA-E20CF7D083CB}" type="pres">
      <dgm:prSet presAssocID="{F820C1B9-6DD3-438F-9DA7-D4BFE3277DD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404383C4-E223-49A0-92C1-A428F413DA9B}" type="pres">
      <dgm:prSet presAssocID="{F820C1B9-6DD3-438F-9DA7-D4BFE3277DD4}" presName="spaceRect" presStyleCnt="0"/>
      <dgm:spPr/>
    </dgm:pt>
    <dgm:pt modelId="{9D43AF0C-CAE4-4F4C-8103-8D13A76BAB60}" type="pres">
      <dgm:prSet presAssocID="{F820C1B9-6DD3-438F-9DA7-D4BFE3277DD4}" presName="parTx" presStyleLbl="revTx" presStyleIdx="2" presStyleCnt="5">
        <dgm:presLayoutVars>
          <dgm:chMax val="0"/>
          <dgm:chPref val="0"/>
        </dgm:presLayoutVars>
      </dgm:prSet>
      <dgm:spPr/>
    </dgm:pt>
    <dgm:pt modelId="{BF281D08-782F-40C5-8C8F-C667ED85147B}" type="pres">
      <dgm:prSet presAssocID="{B34FC75D-8F27-4132-A5DB-6B51A488C7E8}" presName="sibTrans" presStyleCnt="0"/>
      <dgm:spPr/>
    </dgm:pt>
    <dgm:pt modelId="{B608C846-0E81-4A88-9150-4F0A4462A0DA}" type="pres">
      <dgm:prSet presAssocID="{5FA11AC2-5D03-4081-BE0C-104DEDCEADFC}" presName="compNode" presStyleCnt="0"/>
      <dgm:spPr/>
    </dgm:pt>
    <dgm:pt modelId="{60823A79-60FD-4828-92B3-F87FA6AB2FEF}" type="pres">
      <dgm:prSet presAssocID="{5FA11AC2-5D03-4081-BE0C-104DEDCEADFC}" presName="bgRect" presStyleLbl="bgShp" presStyleIdx="3" presStyleCnt="5"/>
      <dgm:spPr/>
    </dgm:pt>
    <dgm:pt modelId="{09E3E199-2FCB-4FBE-8712-BB8FA13555FC}" type="pres">
      <dgm:prSet presAssocID="{5FA11AC2-5D03-4081-BE0C-104DEDCEADF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house scene"/>
        </a:ext>
      </dgm:extLst>
    </dgm:pt>
    <dgm:pt modelId="{376B2982-661A-45D0-919B-09869ACC2302}" type="pres">
      <dgm:prSet presAssocID="{5FA11AC2-5D03-4081-BE0C-104DEDCEADFC}" presName="spaceRect" presStyleCnt="0"/>
      <dgm:spPr/>
    </dgm:pt>
    <dgm:pt modelId="{EAF847E3-E70C-4CB8-897A-3E3E970EF193}" type="pres">
      <dgm:prSet presAssocID="{5FA11AC2-5D03-4081-BE0C-104DEDCEADFC}" presName="parTx" presStyleLbl="revTx" presStyleIdx="3" presStyleCnt="5">
        <dgm:presLayoutVars>
          <dgm:chMax val="0"/>
          <dgm:chPref val="0"/>
        </dgm:presLayoutVars>
      </dgm:prSet>
      <dgm:spPr/>
    </dgm:pt>
    <dgm:pt modelId="{DA716AE9-9AEC-48FA-99F5-DACDF0D94028}" type="pres">
      <dgm:prSet presAssocID="{0EC48236-FFF1-4277-B9E1-FAADD69587A9}" presName="sibTrans" presStyleCnt="0"/>
      <dgm:spPr/>
    </dgm:pt>
    <dgm:pt modelId="{17F139DB-7B64-45DE-8FA6-C0E63E2E9AA3}" type="pres">
      <dgm:prSet presAssocID="{211632BE-CE4F-4DC7-AFA0-33290896903A}" presName="compNode" presStyleCnt="0"/>
      <dgm:spPr/>
    </dgm:pt>
    <dgm:pt modelId="{422204EC-36E2-43AD-8A0C-DA2D44B611F9}" type="pres">
      <dgm:prSet presAssocID="{211632BE-CE4F-4DC7-AFA0-33290896903A}" presName="bgRect" presStyleLbl="bgShp" presStyleIdx="4" presStyleCnt="5"/>
      <dgm:spPr/>
    </dgm:pt>
    <dgm:pt modelId="{E64731CF-B806-48EB-B237-E7FCB8A7A7C3}" type="pres">
      <dgm:prSet presAssocID="{211632BE-CE4F-4DC7-AFA0-33290896903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ongue"/>
        </a:ext>
      </dgm:extLst>
    </dgm:pt>
    <dgm:pt modelId="{2B2B4DDD-CFBE-4A18-A9A5-5FA5863C2E6C}" type="pres">
      <dgm:prSet presAssocID="{211632BE-CE4F-4DC7-AFA0-33290896903A}" presName="spaceRect" presStyleCnt="0"/>
      <dgm:spPr/>
    </dgm:pt>
    <dgm:pt modelId="{09BBAEDA-BD11-4D40-B799-EB576F7E5906}" type="pres">
      <dgm:prSet presAssocID="{211632BE-CE4F-4DC7-AFA0-33290896903A}" presName="parTx" presStyleLbl="revTx" presStyleIdx="4" presStyleCnt="5">
        <dgm:presLayoutVars>
          <dgm:chMax val="0"/>
          <dgm:chPref val="0"/>
        </dgm:presLayoutVars>
      </dgm:prSet>
      <dgm:spPr/>
    </dgm:pt>
  </dgm:ptLst>
  <dgm:cxnLst>
    <dgm:cxn modelId="{DE018F07-FB33-4DCC-96D2-161AD88C4D7B}" type="presOf" srcId="{5968DF56-A32E-4505-B24C-404DD329AF02}" destId="{C75736D9-6602-4146-9DA1-20FB06684DD5}" srcOrd="0" destOrd="0" presId="urn:microsoft.com/office/officeart/2018/2/layout/IconVerticalSolidList"/>
    <dgm:cxn modelId="{0018DF10-66B8-483C-992E-570D1C9C2250}" type="presOf" srcId="{F820C1B9-6DD3-438F-9DA7-D4BFE3277DD4}" destId="{9D43AF0C-CAE4-4F4C-8103-8D13A76BAB60}" srcOrd="0" destOrd="0" presId="urn:microsoft.com/office/officeart/2018/2/layout/IconVerticalSolidList"/>
    <dgm:cxn modelId="{6140C513-15BF-4167-B077-5AC5E49FF875}" type="presOf" srcId="{F35D68C9-1B1E-4860-9C95-EEB1E592B744}" destId="{749DACDD-2401-4DC1-AACD-B10939895C85}" srcOrd="0" destOrd="0" presId="urn:microsoft.com/office/officeart/2018/2/layout/IconVerticalSolidList"/>
    <dgm:cxn modelId="{9D757C41-19DC-46B7-B692-6703EC0275FF}" srcId="{F35D68C9-1B1E-4860-9C95-EEB1E592B744}" destId="{211632BE-CE4F-4DC7-AFA0-33290896903A}" srcOrd="4" destOrd="0" parTransId="{25238004-5D54-46B7-9A16-CE92B7142A80}" sibTransId="{729D2F9A-A8DC-499C-B12E-315878E80020}"/>
    <dgm:cxn modelId="{D1F1DB6E-D071-43FB-8935-D2E5A55213C6}" srcId="{F35D68C9-1B1E-4860-9C95-EEB1E592B744}" destId="{CC040649-83A6-4628-950C-A07A1D2322E5}" srcOrd="0" destOrd="0" parTransId="{6DC06C46-F237-49A8-9293-EC989A332D9A}" sibTransId="{97EE9501-2D48-4E70-8214-25B1C98386C9}"/>
    <dgm:cxn modelId="{DED8D588-A7AF-4999-B050-D04751D5C797}" type="presOf" srcId="{211632BE-CE4F-4DC7-AFA0-33290896903A}" destId="{09BBAEDA-BD11-4D40-B799-EB576F7E5906}" srcOrd="0" destOrd="0" presId="urn:microsoft.com/office/officeart/2018/2/layout/IconVerticalSolidList"/>
    <dgm:cxn modelId="{83E88791-7E43-4DC3-9E8D-35340C6F61E9}" srcId="{F35D68C9-1B1E-4860-9C95-EEB1E592B744}" destId="{5FA11AC2-5D03-4081-BE0C-104DEDCEADFC}" srcOrd="3" destOrd="0" parTransId="{2B970C93-043B-4E8E-98FD-37B3E97609F2}" sibTransId="{0EC48236-FFF1-4277-B9E1-FAADD69587A9}"/>
    <dgm:cxn modelId="{88458A99-83EB-42EC-A2B3-049379A2E9E5}" type="presOf" srcId="{5FA11AC2-5D03-4081-BE0C-104DEDCEADFC}" destId="{EAF847E3-E70C-4CB8-897A-3E3E970EF193}" srcOrd="0" destOrd="0" presId="urn:microsoft.com/office/officeart/2018/2/layout/IconVerticalSolidList"/>
    <dgm:cxn modelId="{4E2BE9BE-2F88-4991-8B5D-271945D950A9}" type="presOf" srcId="{CC040649-83A6-4628-950C-A07A1D2322E5}" destId="{D3CB4202-3D06-485E-AC9E-C8B914DE753F}" srcOrd="0" destOrd="0" presId="urn:microsoft.com/office/officeart/2018/2/layout/IconVerticalSolidList"/>
    <dgm:cxn modelId="{08D94FC7-B512-47E1-BA73-7E214C16EE7A}" srcId="{F35D68C9-1B1E-4860-9C95-EEB1E592B744}" destId="{F820C1B9-6DD3-438F-9DA7-D4BFE3277DD4}" srcOrd="2" destOrd="0" parTransId="{8E028EB4-49A1-4270-AAEF-6ADCFC393B1E}" sibTransId="{B34FC75D-8F27-4132-A5DB-6B51A488C7E8}"/>
    <dgm:cxn modelId="{0C4E0DF3-36E0-40C9-AE6C-D1056F9E0B3D}" srcId="{F35D68C9-1B1E-4860-9C95-EEB1E592B744}" destId="{5968DF56-A32E-4505-B24C-404DD329AF02}" srcOrd="1" destOrd="0" parTransId="{D2BED64B-4971-4385-AB24-7DFB3F603937}" sibTransId="{10D0162A-FBD6-47A0-B44A-DB0F9A6A06B1}"/>
    <dgm:cxn modelId="{D33B3FAF-B064-462A-A3DB-BC52C2DC90AF}" type="presParOf" srcId="{749DACDD-2401-4DC1-AACD-B10939895C85}" destId="{23D86154-8CE0-4DB6-B997-99CDF78FC95D}" srcOrd="0" destOrd="0" presId="urn:microsoft.com/office/officeart/2018/2/layout/IconVerticalSolidList"/>
    <dgm:cxn modelId="{6870383B-99D1-4A14-98CF-4600CF04C038}" type="presParOf" srcId="{23D86154-8CE0-4DB6-B997-99CDF78FC95D}" destId="{A6206675-9FE4-4106-AAB9-96BB8090FD73}" srcOrd="0" destOrd="0" presId="urn:microsoft.com/office/officeart/2018/2/layout/IconVerticalSolidList"/>
    <dgm:cxn modelId="{1F81FFF6-9076-440E-A2CD-05B9260D9A4F}" type="presParOf" srcId="{23D86154-8CE0-4DB6-B997-99CDF78FC95D}" destId="{19B5C3DD-09C4-4892-895A-530DA351A8FF}" srcOrd="1" destOrd="0" presId="urn:microsoft.com/office/officeart/2018/2/layout/IconVerticalSolidList"/>
    <dgm:cxn modelId="{CEC724EF-850A-4359-AD74-67B21D82C696}" type="presParOf" srcId="{23D86154-8CE0-4DB6-B997-99CDF78FC95D}" destId="{9055103B-F792-425A-86E5-37B9A986F7FD}" srcOrd="2" destOrd="0" presId="urn:microsoft.com/office/officeart/2018/2/layout/IconVerticalSolidList"/>
    <dgm:cxn modelId="{1CE3D87A-B18D-4813-A688-C617F1A579C7}" type="presParOf" srcId="{23D86154-8CE0-4DB6-B997-99CDF78FC95D}" destId="{D3CB4202-3D06-485E-AC9E-C8B914DE753F}" srcOrd="3" destOrd="0" presId="urn:microsoft.com/office/officeart/2018/2/layout/IconVerticalSolidList"/>
    <dgm:cxn modelId="{60BD5563-D963-4F4A-8B9E-2B14BC4241E3}" type="presParOf" srcId="{749DACDD-2401-4DC1-AACD-B10939895C85}" destId="{416106E1-1A5C-4542-A0EA-FD045FBFFFC3}" srcOrd="1" destOrd="0" presId="urn:microsoft.com/office/officeart/2018/2/layout/IconVerticalSolidList"/>
    <dgm:cxn modelId="{A93E0D66-0A9A-4445-BAF0-702EDC02D81D}" type="presParOf" srcId="{749DACDD-2401-4DC1-AACD-B10939895C85}" destId="{BD360AF9-7E73-43CB-AE46-F9F5079D70D7}" srcOrd="2" destOrd="0" presId="urn:microsoft.com/office/officeart/2018/2/layout/IconVerticalSolidList"/>
    <dgm:cxn modelId="{58F68336-3E3C-491D-AA18-E111A8A78D63}" type="presParOf" srcId="{BD360AF9-7E73-43CB-AE46-F9F5079D70D7}" destId="{A829F512-E252-4E34-9B6B-BD8498924B1D}" srcOrd="0" destOrd="0" presId="urn:microsoft.com/office/officeart/2018/2/layout/IconVerticalSolidList"/>
    <dgm:cxn modelId="{C6E5C87C-0DE2-483A-8763-E09D87873528}" type="presParOf" srcId="{BD360AF9-7E73-43CB-AE46-F9F5079D70D7}" destId="{65528DDC-AB6C-4354-8146-B298B047C1EB}" srcOrd="1" destOrd="0" presId="urn:microsoft.com/office/officeart/2018/2/layout/IconVerticalSolidList"/>
    <dgm:cxn modelId="{D25D9CF5-757F-46FE-BC0C-24FF19BB94CF}" type="presParOf" srcId="{BD360AF9-7E73-43CB-AE46-F9F5079D70D7}" destId="{426556C9-E1D5-417B-A6DA-24C6D8018E42}" srcOrd="2" destOrd="0" presId="urn:microsoft.com/office/officeart/2018/2/layout/IconVerticalSolidList"/>
    <dgm:cxn modelId="{0663C9AC-5F8D-47D1-A1FF-37C8DB2C26D2}" type="presParOf" srcId="{BD360AF9-7E73-43CB-AE46-F9F5079D70D7}" destId="{C75736D9-6602-4146-9DA1-20FB06684DD5}" srcOrd="3" destOrd="0" presId="urn:microsoft.com/office/officeart/2018/2/layout/IconVerticalSolidList"/>
    <dgm:cxn modelId="{DDA89974-7EC5-442E-87FF-4512D7DAF058}" type="presParOf" srcId="{749DACDD-2401-4DC1-AACD-B10939895C85}" destId="{3F0439C6-EAEE-463C-AE83-96C9A4C0430D}" srcOrd="3" destOrd="0" presId="urn:microsoft.com/office/officeart/2018/2/layout/IconVerticalSolidList"/>
    <dgm:cxn modelId="{C5B42851-C478-4522-94EB-295D83E1E534}" type="presParOf" srcId="{749DACDD-2401-4DC1-AACD-B10939895C85}" destId="{7CC49B1E-5400-4C51-928E-B6910AFCA975}" srcOrd="4" destOrd="0" presId="urn:microsoft.com/office/officeart/2018/2/layout/IconVerticalSolidList"/>
    <dgm:cxn modelId="{494BCA25-DFE3-46C9-86A7-C6EC0BAD0024}" type="presParOf" srcId="{7CC49B1E-5400-4C51-928E-B6910AFCA975}" destId="{798496FB-03B1-4CFA-AF75-EC025D1024CE}" srcOrd="0" destOrd="0" presId="urn:microsoft.com/office/officeart/2018/2/layout/IconVerticalSolidList"/>
    <dgm:cxn modelId="{9793B626-0112-40FC-A397-FDBD4165B16D}" type="presParOf" srcId="{7CC49B1E-5400-4C51-928E-B6910AFCA975}" destId="{C8D59F81-EE80-4A89-BABA-E20CF7D083CB}" srcOrd="1" destOrd="0" presId="urn:microsoft.com/office/officeart/2018/2/layout/IconVerticalSolidList"/>
    <dgm:cxn modelId="{126B7F67-39D4-4750-AB18-5CABEE155D0C}" type="presParOf" srcId="{7CC49B1E-5400-4C51-928E-B6910AFCA975}" destId="{404383C4-E223-49A0-92C1-A428F413DA9B}" srcOrd="2" destOrd="0" presId="urn:microsoft.com/office/officeart/2018/2/layout/IconVerticalSolidList"/>
    <dgm:cxn modelId="{0C58B628-E22B-41ED-99DC-F3682EBE1EBA}" type="presParOf" srcId="{7CC49B1E-5400-4C51-928E-B6910AFCA975}" destId="{9D43AF0C-CAE4-4F4C-8103-8D13A76BAB60}" srcOrd="3" destOrd="0" presId="urn:microsoft.com/office/officeart/2018/2/layout/IconVerticalSolidList"/>
    <dgm:cxn modelId="{993C6B5B-088E-4D42-93A3-A1BDCC75E840}" type="presParOf" srcId="{749DACDD-2401-4DC1-AACD-B10939895C85}" destId="{BF281D08-782F-40C5-8C8F-C667ED85147B}" srcOrd="5" destOrd="0" presId="urn:microsoft.com/office/officeart/2018/2/layout/IconVerticalSolidList"/>
    <dgm:cxn modelId="{139638F7-B012-4DA1-B41D-C34C919D3E2D}" type="presParOf" srcId="{749DACDD-2401-4DC1-AACD-B10939895C85}" destId="{B608C846-0E81-4A88-9150-4F0A4462A0DA}" srcOrd="6" destOrd="0" presId="urn:microsoft.com/office/officeart/2018/2/layout/IconVerticalSolidList"/>
    <dgm:cxn modelId="{714F8BE5-47B0-4FE5-B60D-E97F22380F65}" type="presParOf" srcId="{B608C846-0E81-4A88-9150-4F0A4462A0DA}" destId="{60823A79-60FD-4828-92B3-F87FA6AB2FEF}" srcOrd="0" destOrd="0" presId="urn:microsoft.com/office/officeart/2018/2/layout/IconVerticalSolidList"/>
    <dgm:cxn modelId="{A070BB90-B107-4D22-A227-1BB96EB07109}" type="presParOf" srcId="{B608C846-0E81-4A88-9150-4F0A4462A0DA}" destId="{09E3E199-2FCB-4FBE-8712-BB8FA13555FC}" srcOrd="1" destOrd="0" presId="urn:microsoft.com/office/officeart/2018/2/layout/IconVerticalSolidList"/>
    <dgm:cxn modelId="{448CA0F5-0529-45CC-8DA5-46EB391A94A6}" type="presParOf" srcId="{B608C846-0E81-4A88-9150-4F0A4462A0DA}" destId="{376B2982-661A-45D0-919B-09869ACC2302}" srcOrd="2" destOrd="0" presId="urn:microsoft.com/office/officeart/2018/2/layout/IconVerticalSolidList"/>
    <dgm:cxn modelId="{17DAD4D3-4B84-49C0-9DE1-10DF4D085FA0}" type="presParOf" srcId="{B608C846-0E81-4A88-9150-4F0A4462A0DA}" destId="{EAF847E3-E70C-4CB8-897A-3E3E970EF193}" srcOrd="3" destOrd="0" presId="urn:microsoft.com/office/officeart/2018/2/layout/IconVerticalSolidList"/>
    <dgm:cxn modelId="{DFAE53D3-B2A4-4AD0-92E7-5BF19F613ED4}" type="presParOf" srcId="{749DACDD-2401-4DC1-AACD-B10939895C85}" destId="{DA716AE9-9AEC-48FA-99F5-DACDF0D94028}" srcOrd="7" destOrd="0" presId="urn:microsoft.com/office/officeart/2018/2/layout/IconVerticalSolidList"/>
    <dgm:cxn modelId="{310DF6D8-0BA3-4D59-872C-C5A7F25B0CB8}" type="presParOf" srcId="{749DACDD-2401-4DC1-AACD-B10939895C85}" destId="{17F139DB-7B64-45DE-8FA6-C0E63E2E9AA3}" srcOrd="8" destOrd="0" presId="urn:microsoft.com/office/officeart/2018/2/layout/IconVerticalSolidList"/>
    <dgm:cxn modelId="{64BA28D8-ADA8-4258-BFA8-E10F526992A9}" type="presParOf" srcId="{17F139DB-7B64-45DE-8FA6-C0E63E2E9AA3}" destId="{422204EC-36E2-43AD-8A0C-DA2D44B611F9}" srcOrd="0" destOrd="0" presId="urn:microsoft.com/office/officeart/2018/2/layout/IconVerticalSolidList"/>
    <dgm:cxn modelId="{A1C93369-B8BF-49C7-A518-52492198A608}" type="presParOf" srcId="{17F139DB-7B64-45DE-8FA6-C0E63E2E9AA3}" destId="{E64731CF-B806-48EB-B237-E7FCB8A7A7C3}" srcOrd="1" destOrd="0" presId="urn:microsoft.com/office/officeart/2018/2/layout/IconVerticalSolidList"/>
    <dgm:cxn modelId="{FA6148CB-0C63-46B0-A2AF-893830336488}" type="presParOf" srcId="{17F139DB-7B64-45DE-8FA6-C0E63E2E9AA3}" destId="{2B2B4DDD-CFBE-4A18-A9A5-5FA5863C2E6C}" srcOrd="2" destOrd="0" presId="urn:microsoft.com/office/officeart/2018/2/layout/IconVerticalSolidList"/>
    <dgm:cxn modelId="{4AE60484-F985-4588-A772-6CB4B5E964DD}" type="presParOf" srcId="{17F139DB-7B64-45DE-8FA6-C0E63E2E9AA3}" destId="{09BBAEDA-BD11-4D40-B799-EB576F7E59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E0A48-17E3-4AA9-844D-74FEAA3CE437}">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BFF676-8E10-471E-8E5D-3B7EE586AC9D}">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Studies (e.g. Winsler 2009) show that children use more of this private speech when the tasks are appropriately challenging (not below or well beyond their capabilities). </a:t>
          </a:r>
          <a:endParaRPr lang="en-US" sz="2900" kern="1200"/>
        </a:p>
      </dsp:txBody>
      <dsp:txXfrm>
        <a:off x="0" y="2124"/>
        <a:ext cx="10515600" cy="1449029"/>
      </dsp:txXfrm>
    </dsp:sp>
    <dsp:sp modelId="{7B0B3CCF-D72C-40A3-BEDF-D901E2FB9FEF}">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1BFF21-49A0-4DD6-A6B1-61B80347B5DB}">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It is most readily observed when errors are made in the task or they are confused about how to continue with the task. </a:t>
          </a:r>
          <a:endParaRPr lang="en-US" sz="2900" kern="1200" dirty="0"/>
        </a:p>
      </dsp:txBody>
      <dsp:txXfrm>
        <a:off x="0" y="1451154"/>
        <a:ext cx="10515600" cy="1449029"/>
      </dsp:txXfrm>
    </dsp:sp>
    <dsp:sp modelId="{05D96513-E57A-45EB-B9B8-61EA2F74C93D}">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83A2C-70F6-46AC-B08F-DF16E4D3FFB4}">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Those children who actively use private speech during an activity are more engaged in the task than less talkative age-related peers. </a:t>
          </a:r>
          <a:endParaRPr lang="en-US" sz="2900" kern="1200"/>
        </a:p>
      </dsp:txBody>
      <dsp:txXfrm>
        <a:off x="0" y="2900183"/>
        <a:ext cx="10515600" cy="1449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B6C0EF-9DFA-405F-A52F-2C2279F8D871}">
      <dsp:nvSpPr>
        <dsp:cNvPr id="0" name=""/>
        <dsp:cNvSpPr/>
      </dsp:nvSpPr>
      <dsp:spPr>
        <a:xfrm>
          <a:off x="0" y="704"/>
          <a:ext cx="47958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30AA69-7958-4511-B7BC-FB5121D13200}">
      <dsp:nvSpPr>
        <dsp:cNvPr id="0" name=""/>
        <dsp:cNvSpPr/>
      </dsp:nvSpPr>
      <dsp:spPr>
        <a:xfrm>
          <a:off x="0" y="704"/>
          <a:ext cx="4791153" cy="3136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Scaffolding is the process by which someone supports another to work in the ZPD. The person providing the non-intrusive intervention in this process may be a parent, teacher, mentor, coach, or peer who has already mastered that particular skill or ability. </a:t>
          </a:r>
          <a:endParaRPr lang="en-US" sz="2400" kern="1200" dirty="0"/>
        </a:p>
      </dsp:txBody>
      <dsp:txXfrm>
        <a:off x="0" y="704"/>
        <a:ext cx="4791153" cy="3136890"/>
      </dsp:txXfrm>
    </dsp:sp>
    <dsp:sp modelId="{BC5EF88F-8855-45D4-9082-54E16761C137}">
      <dsp:nvSpPr>
        <dsp:cNvPr id="0" name=""/>
        <dsp:cNvSpPr/>
      </dsp:nvSpPr>
      <dsp:spPr>
        <a:xfrm>
          <a:off x="0" y="3137595"/>
          <a:ext cx="47958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A6DD9A-4476-4A48-AA39-4BDECAD719F2}">
      <dsp:nvSpPr>
        <dsp:cNvPr id="0" name=""/>
        <dsp:cNvSpPr/>
      </dsp:nvSpPr>
      <dsp:spPr>
        <a:xfrm>
          <a:off x="0" y="3137595"/>
          <a:ext cx="4795837" cy="1840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Learners are encouraged to carry out the parts of the tasks that are within their capacity and the more skilled other supports them or "scaffolds" the rest (Wood, Bruner, Ross, 1976).</a:t>
          </a:r>
          <a:endParaRPr lang="en-US" sz="2400" kern="1200" dirty="0"/>
        </a:p>
      </dsp:txBody>
      <dsp:txXfrm>
        <a:off x="0" y="3137595"/>
        <a:ext cx="4795837" cy="18401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06675-9FE4-4106-AAB9-96BB8090FD73}">
      <dsp:nvSpPr>
        <dsp:cNvPr id="0" name=""/>
        <dsp:cNvSpPr/>
      </dsp:nvSpPr>
      <dsp:spPr>
        <a:xfrm>
          <a:off x="0" y="3400"/>
          <a:ext cx="10515600" cy="724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B5C3DD-09C4-4892-895A-530DA351A8FF}">
      <dsp:nvSpPr>
        <dsp:cNvPr id="0" name=""/>
        <dsp:cNvSpPr/>
      </dsp:nvSpPr>
      <dsp:spPr>
        <a:xfrm>
          <a:off x="219097" y="166365"/>
          <a:ext cx="398359" cy="3983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CB4202-3D06-485E-AC9E-C8B914DE753F}">
      <dsp:nvSpPr>
        <dsp:cNvPr id="0" name=""/>
        <dsp:cNvSpPr/>
      </dsp:nvSpPr>
      <dsp:spPr>
        <a:xfrm>
          <a:off x="836555" y="3400"/>
          <a:ext cx="9679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1066800">
            <a:lnSpc>
              <a:spcPct val="90000"/>
            </a:lnSpc>
            <a:spcBef>
              <a:spcPct val="0"/>
            </a:spcBef>
            <a:spcAft>
              <a:spcPct val="35000"/>
            </a:spcAft>
            <a:buNone/>
          </a:pPr>
          <a:r>
            <a:rPr lang="en-GB" sz="2400" kern="1200" dirty="0"/>
            <a:t>Interfere as little as possible.</a:t>
          </a:r>
          <a:endParaRPr lang="en-US" sz="2400" kern="1200" dirty="0"/>
        </a:p>
      </dsp:txBody>
      <dsp:txXfrm>
        <a:off x="836555" y="3400"/>
        <a:ext cx="9679044" cy="724290"/>
      </dsp:txXfrm>
    </dsp:sp>
    <dsp:sp modelId="{A829F512-E252-4E34-9B6B-BD8498924B1D}">
      <dsp:nvSpPr>
        <dsp:cNvPr id="0" name=""/>
        <dsp:cNvSpPr/>
      </dsp:nvSpPr>
      <dsp:spPr>
        <a:xfrm>
          <a:off x="0" y="908763"/>
          <a:ext cx="10515600" cy="724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528DDC-AB6C-4354-8146-B298B047C1EB}">
      <dsp:nvSpPr>
        <dsp:cNvPr id="0" name=""/>
        <dsp:cNvSpPr/>
      </dsp:nvSpPr>
      <dsp:spPr>
        <a:xfrm>
          <a:off x="219097" y="1071728"/>
          <a:ext cx="398359" cy="3983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5736D9-6602-4146-9DA1-20FB06684DD5}">
      <dsp:nvSpPr>
        <dsp:cNvPr id="0" name=""/>
        <dsp:cNvSpPr/>
      </dsp:nvSpPr>
      <dsp:spPr>
        <a:xfrm>
          <a:off x="836555" y="908763"/>
          <a:ext cx="9679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1066800">
            <a:lnSpc>
              <a:spcPct val="90000"/>
            </a:lnSpc>
            <a:spcBef>
              <a:spcPct val="0"/>
            </a:spcBef>
            <a:spcAft>
              <a:spcPct val="35000"/>
            </a:spcAft>
            <a:buNone/>
          </a:pPr>
          <a:r>
            <a:rPr lang="en-GB" sz="2400" kern="1200" dirty="0"/>
            <a:t>Ask a question</a:t>
          </a:r>
          <a:r>
            <a:rPr lang="en-GB" sz="1900" kern="1200" dirty="0"/>
            <a:t>.</a:t>
          </a:r>
          <a:endParaRPr lang="en-US" sz="1900" kern="1200" dirty="0"/>
        </a:p>
      </dsp:txBody>
      <dsp:txXfrm>
        <a:off x="836555" y="908763"/>
        <a:ext cx="9679044" cy="724290"/>
      </dsp:txXfrm>
    </dsp:sp>
    <dsp:sp modelId="{798496FB-03B1-4CFA-AF75-EC025D1024CE}">
      <dsp:nvSpPr>
        <dsp:cNvPr id="0" name=""/>
        <dsp:cNvSpPr/>
      </dsp:nvSpPr>
      <dsp:spPr>
        <a:xfrm>
          <a:off x="0" y="1814126"/>
          <a:ext cx="10515600" cy="724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D59F81-EE80-4A89-BABA-E20CF7D083CB}">
      <dsp:nvSpPr>
        <dsp:cNvPr id="0" name=""/>
        <dsp:cNvSpPr/>
      </dsp:nvSpPr>
      <dsp:spPr>
        <a:xfrm>
          <a:off x="219097" y="1977092"/>
          <a:ext cx="398359" cy="3983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43AF0C-CAE4-4F4C-8103-8D13A76BAB60}">
      <dsp:nvSpPr>
        <dsp:cNvPr id="0" name=""/>
        <dsp:cNvSpPr/>
      </dsp:nvSpPr>
      <dsp:spPr>
        <a:xfrm>
          <a:off x="836555" y="1814126"/>
          <a:ext cx="9679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1066800">
            <a:lnSpc>
              <a:spcPct val="90000"/>
            </a:lnSpc>
            <a:spcBef>
              <a:spcPct val="0"/>
            </a:spcBef>
            <a:spcAft>
              <a:spcPct val="35000"/>
            </a:spcAft>
            <a:buNone/>
          </a:pPr>
          <a:r>
            <a:rPr lang="en-GB" sz="2400" kern="1200" dirty="0"/>
            <a:t>Offer a useful hint.</a:t>
          </a:r>
          <a:endParaRPr lang="en-US" sz="2400" kern="1200" dirty="0"/>
        </a:p>
      </dsp:txBody>
      <dsp:txXfrm>
        <a:off x="836555" y="1814126"/>
        <a:ext cx="9679044" cy="724290"/>
      </dsp:txXfrm>
    </dsp:sp>
    <dsp:sp modelId="{60823A79-60FD-4828-92B3-F87FA6AB2FEF}">
      <dsp:nvSpPr>
        <dsp:cNvPr id="0" name=""/>
        <dsp:cNvSpPr/>
      </dsp:nvSpPr>
      <dsp:spPr>
        <a:xfrm>
          <a:off x="0" y="2719489"/>
          <a:ext cx="10515600" cy="724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E3E199-2FCB-4FBE-8712-BB8FA13555FC}">
      <dsp:nvSpPr>
        <dsp:cNvPr id="0" name=""/>
        <dsp:cNvSpPr/>
      </dsp:nvSpPr>
      <dsp:spPr>
        <a:xfrm>
          <a:off x="219097" y="2882455"/>
          <a:ext cx="398359" cy="3983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F847E3-E70C-4CB8-897A-3E3E970EF193}">
      <dsp:nvSpPr>
        <dsp:cNvPr id="0" name=""/>
        <dsp:cNvSpPr/>
      </dsp:nvSpPr>
      <dsp:spPr>
        <a:xfrm>
          <a:off x="836555" y="2719489"/>
          <a:ext cx="9679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1066800">
            <a:lnSpc>
              <a:spcPct val="90000"/>
            </a:lnSpc>
            <a:spcBef>
              <a:spcPct val="0"/>
            </a:spcBef>
            <a:spcAft>
              <a:spcPct val="35000"/>
            </a:spcAft>
            <a:buNone/>
          </a:pPr>
          <a:r>
            <a:rPr lang="en-GB" sz="2400" kern="1200" dirty="0"/>
            <a:t>Direct attention at an anomaly.</a:t>
          </a:r>
          <a:endParaRPr lang="en-US" sz="2400" kern="1200" dirty="0"/>
        </a:p>
      </dsp:txBody>
      <dsp:txXfrm>
        <a:off x="836555" y="2719489"/>
        <a:ext cx="9679044" cy="724290"/>
      </dsp:txXfrm>
    </dsp:sp>
    <dsp:sp modelId="{422204EC-36E2-43AD-8A0C-DA2D44B611F9}">
      <dsp:nvSpPr>
        <dsp:cNvPr id="0" name=""/>
        <dsp:cNvSpPr/>
      </dsp:nvSpPr>
      <dsp:spPr>
        <a:xfrm>
          <a:off x="0" y="3624853"/>
          <a:ext cx="10515600" cy="724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4731CF-B806-48EB-B237-E7FCB8A7A7C3}">
      <dsp:nvSpPr>
        <dsp:cNvPr id="0" name=""/>
        <dsp:cNvSpPr/>
      </dsp:nvSpPr>
      <dsp:spPr>
        <a:xfrm>
          <a:off x="219097" y="3787818"/>
          <a:ext cx="398359" cy="3983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BBAEDA-BD11-4D40-B799-EB576F7E5906}">
      <dsp:nvSpPr>
        <dsp:cNvPr id="0" name=""/>
        <dsp:cNvSpPr/>
      </dsp:nvSpPr>
      <dsp:spPr>
        <a:xfrm>
          <a:off x="836555" y="3624853"/>
          <a:ext cx="9679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1066800">
            <a:lnSpc>
              <a:spcPct val="90000"/>
            </a:lnSpc>
            <a:spcBef>
              <a:spcPct val="0"/>
            </a:spcBef>
            <a:spcAft>
              <a:spcPct val="35000"/>
            </a:spcAft>
            <a:buNone/>
          </a:pPr>
          <a:r>
            <a:rPr lang="en-GB" sz="2400" kern="1200" dirty="0"/>
            <a:t>Direct attention at an overlooked bit of information.  </a:t>
          </a:r>
          <a:endParaRPr lang="en-US" sz="2400" kern="1200" dirty="0"/>
        </a:p>
      </dsp:txBody>
      <dsp:txXfrm>
        <a:off x="836555" y="3624853"/>
        <a:ext cx="9679044" cy="72429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905713-5477-304A-9954-58A4302EB5FF}" type="datetimeFigureOut">
              <a:rPr lang="en-GB" smtClean="0"/>
              <a:t>02/10/2025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DD7AB2-E52C-6449-9F8B-27BD587260D6}" type="slidenum">
              <a:rPr lang="en-GB" smtClean="0"/>
              <a:t>‹#›</a:t>
            </a:fld>
            <a:endParaRPr lang="en-GB"/>
          </a:p>
        </p:txBody>
      </p:sp>
    </p:spTree>
    <p:extLst>
      <p:ext uri="{BB962C8B-B14F-4D97-AF65-F5344CB8AC3E}">
        <p14:creationId xmlns:p14="http://schemas.microsoft.com/office/powerpoint/2010/main" val="3819239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xfrm>
            <a:off x="182530" y="4965043"/>
            <a:ext cx="6245364" cy="5516522"/>
          </a:xfrm>
        </p:spPr>
        <p:txBody>
          <a:bodyPr/>
          <a:lstStyle/>
          <a:p>
            <a:pPr>
              <a:defRPr/>
            </a:pPr>
            <a:endParaRPr lang="en-GB" dirty="0"/>
          </a:p>
        </p:txBody>
      </p:sp>
      <p:sp>
        <p:nvSpPr>
          <p:cNvPr id="58372"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58373"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C430CBE-0FDF-48C2-A469-D8196B7F596B}"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58374"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2491422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p:spPr>
        <p:txBody>
          <a:bodyPr/>
          <a:lstStyle/>
          <a:p>
            <a:endParaRPr lang="en-US" altLang="en-US" dirty="0"/>
          </a:p>
        </p:txBody>
      </p:sp>
      <p:sp>
        <p:nvSpPr>
          <p:cNvPr id="59396"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59397"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49F5DD3-5022-41BB-AC89-A76FA44EBA9C}"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59398"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5465165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xfrm>
            <a:off x="321002" y="4965043"/>
            <a:ext cx="6039231" cy="5006403"/>
          </a:xfrm>
          <a:noFill/>
        </p:spPr>
        <p:txBody>
          <a:bodyPr/>
          <a:lstStyle/>
          <a:p>
            <a:endParaRPr lang="en-GB" altLang="en-US" dirty="0"/>
          </a:p>
        </p:txBody>
      </p:sp>
      <p:sp>
        <p:nvSpPr>
          <p:cNvPr id="61444"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1445"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99FD28D-3C00-4EA2-9990-975300AC5D1F}"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1446"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396362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xfrm>
            <a:off x="250193" y="5051212"/>
            <a:ext cx="6110039" cy="5726773"/>
          </a:xfrm>
        </p:spPr>
        <p:txBody>
          <a:bodyPr/>
          <a:lstStyle/>
          <a:p>
            <a:pPr marL="271822" indent="-271822" eaLnBrk="1" hangingPunct="1">
              <a:lnSpc>
                <a:spcPct val="80000"/>
              </a:lnSpc>
              <a:defRPr/>
            </a:pPr>
            <a:endParaRPr lang="en-GB" dirty="0"/>
          </a:p>
        </p:txBody>
      </p:sp>
      <p:sp>
        <p:nvSpPr>
          <p:cNvPr id="62468"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2469"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7A4B25F-55E3-47F8-A1F7-3B9D8ACABAA2}"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2470"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706126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xfrm>
            <a:off x="528708" y="5133934"/>
            <a:ext cx="5339008" cy="4851299"/>
          </a:xfrm>
          <a:noFill/>
        </p:spPr>
        <p:txBody>
          <a:bodyPr/>
          <a:lstStyle/>
          <a:p>
            <a:endParaRPr lang="en-GB" altLang="en-US" dirty="0"/>
          </a:p>
        </p:txBody>
      </p:sp>
      <p:sp>
        <p:nvSpPr>
          <p:cNvPr id="63492"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3493"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BBE63A6-1EA8-41B3-9676-B113119C114D}"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3494"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469258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18</a:t>
            </a:fld>
            <a:endParaRPr lang="en-GB"/>
          </a:p>
        </p:txBody>
      </p:sp>
    </p:spTree>
    <p:extLst>
      <p:ext uri="{BB962C8B-B14F-4D97-AF65-F5344CB8AC3E}">
        <p14:creationId xmlns:p14="http://schemas.microsoft.com/office/powerpoint/2010/main" val="3125448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34CC5-AE69-55B8-B6E8-EEC4F867BE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2E2C5EE-5E85-657F-B235-D8DA76E984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597882-2F12-CBBA-03AC-561B9889D03A}"/>
              </a:ext>
            </a:extLst>
          </p:cNvPr>
          <p:cNvSpPr>
            <a:spLocks noGrp="1"/>
          </p:cNvSpPr>
          <p:nvPr>
            <p:ph type="dt" sz="half" idx="10"/>
          </p:nvPr>
        </p:nvSpPr>
        <p:spPr/>
        <p:txBody>
          <a:bodyPr/>
          <a:lstStyle/>
          <a:p>
            <a:fld id="{7679BD4A-1AFF-40FC-B538-195EAFD36EEE}" type="datetimeFigureOut">
              <a:rPr lang="en-GB" smtClean="0"/>
              <a:t>02/10/2025</a:t>
            </a:fld>
            <a:endParaRPr lang="en-GB"/>
          </a:p>
        </p:txBody>
      </p:sp>
      <p:sp>
        <p:nvSpPr>
          <p:cNvPr id="5" name="Footer Placeholder 4">
            <a:extLst>
              <a:ext uri="{FF2B5EF4-FFF2-40B4-BE49-F238E27FC236}">
                <a16:creationId xmlns:a16="http://schemas.microsoft.com/office/drawing/2014/main" id="{59EDE978-9E25-9802-3036-C0785967A3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B36D37-F116-C120-3871-8CF359E6C71A}"/>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1981765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6D08D-E23E-B571-B918-DAC0ACB994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BC8817-4CF1-E3C3-7E59-82C5431605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D67C89-C78A-0311-A561-BCA0533E9719}"/>
              </a:ext>
            </a:extLst>
          </p:cNvPr>
          <p:cNvSpPr>
            <a:spLocks noGrp="1"/>
          </p:cNvSpPr>
          <p:nvPr>
            <p:ph type="dt" sz="half" idx="10"/>
          </p:nvPr>
        </p:nvSpPr>
        <p:spPr/>
        <p:txBody>
          <a:bodyPr/>
          <a:lstStyle/>
          <a:p>
            <a:fld id="{7679BD4A-1AFF-40FC-B538-195EAFD36EEE}" type="datetimeFigureOut">
              <a:rPr lang="en-GB" smtClean="0"/>
              <a:t>02/10/2025</a:t>
            </a:fld>
            <a:endParaRPr lang="en-GB"/>
          </a:p>
        </p:txBody>
      </p:sp>
      <p:sp>
        <p:nvSpPr>
          <p:cNvPr id="5" name="Footer Placeholder 4">
            <a:extLst>
              <a:ext uri="{FF2B5EF4-FFF2-40B4-BE49-F238E27FC236}">
                <a16:creationId xmlns:a16="http://schemas.microsoft.com/office/drawing/2014/main" id="{60E14025-22A1-33F5-6DEA-2E9B3FE410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9632E9-C95A-69CB-88F6-D9820D3FC3FE}"/>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9556168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6D07C-5EA5-F304-367E-9BCF5F6826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B005B6-A860-832C-ECA7-590B63B159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C5F181-92B4-05ED-AAA7-6C973ADAAA52}"/>
              </a:ext>
            </a:extLst>
          </p:cNvPr>
          <p:cNvSpPr>
            <a:spLocks noGrp="1"/>
          </p:cNvSpPr>
          <p:nvPr>
            <p:ph type="dt" sz="half" idx="10"/>
          </p:nvPr>
        </p:nvSpPr>
        <p:spPr/>
        <p:txBody>
          <a:bodyPr/>
          <a:lstStyle/>
          <a:p>
            <a:fld id="{7679BD4A-1AFF-40FC-B538-195EAFD36EEE}" type="datetimeFigureOut">
              <a:rPr lang="en-GB" smtClean="0"/>
              <a:t>02/10/2025</a:t>
            </a:fld>
            <a:endParaRPr lang="en-GB"/>
          </a:p>
        </p:txBody>
      </p:sp>
      <p:sp>
        <p:nvSpPr>
          <p:cNvPr id="5" name="Footer Placeholder 4">
            <a:extLst>
              <a:ext uri="{FF2B5EF4-FFF2-40B4-BE49-F238E27FC236}">
                <a16:creationId xmlns:a16="http://schemas.microsoft.com/office/drawing/2014/main" id="{B5EB7263-63B2-788B-5614-C53D9E65CC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C6ED40-CA7B-C990-FDC2-340A0EFA2744}"/>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13487026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A3817-3098-6968-CB87-F12639351E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82239B-8F30-D563-6E68-BDE4D60D79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08AA40-A94A-EB1F-5050-2DBC3B69B2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A4992D-3F62-5FFC-DDFD-01D5120CD5F7}"/>
              </a:ext>
            </a:extLst>
          </p:cNvPr>
          <p:cNvSpPr>
            <a:spLocks noGrp="1"/>
          </p:cNvSpPr>
          <p:nvPr>
            <p:ph type="dt" sz="half" idx="10"/>
          </p:nvPr>
        </p:nvSpPr>
        <p:spPr/>
        <p:txBody>
          <a:bodyPr/>
          <a:lstStyle/>
          <a:p>
            <a:fld id="{7679BD4A-1AFF-40FC-B538-195EAFD36EEE}" type="datetimeFigureOut">
              <a:rPr lang="en-GB" smtClean="0"/>
              <a:t>02/10/2025</a:t>
            </a:fld>
            <a:endParaRPr lang="en-GB"/>
          </a:p>
        </p:txBody>
      </p:sp>
      <p:sp>
        <p:nvSpPr>
          <p:cNvPr id="6" name="Footer Placeholder 5">
            <a:extLst>
              <a:ext uri="{FF2B5EF4-FFF2-40B4-BE49-F238E27FC236}">
                <a16:creationId xmlns:a16="http://schemas.microsoft.com/office/drawing/2014/main" id="{1EC6D1FE-1876-25AA-C7F2-988C04D0AE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C47AD2-98DB-F8AB-F6DE-4DECA29306C3}"/>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680763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E4008-A32B-6DA7-951B-F8D664049A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FB75B0-B36B-ABDB-9CD9-A4D3D230BC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28FF74-7E9F-1DA3-6F77-A068CD4397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F4AADF8-AE27-78F3-7D89-8A026AACDD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91F50E-34C0-3E32-64FB-918CCFE01F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914D65-5DC3-7A30-E3C0-A9D5CDF3055E}"/>
              </a:ext>
            </a:extLst>
          </p:cNvPr>
          <p:cNvSpPr>
            <a:spLocks noGrp="1"/>
          </p:cNvSpPr>
          <p:nvPr>
            <p:ph type="dt" sz="half" idx="10"/>
          </p:nvPr>
        </p:nvSpPr>
        <p:spPr/>
        <p:txBody>
          <a:bodyPr/>
          <a:lstStyle/>
          <a:p>
            <a:fld id="{7679BD4A-1AFF-40FC-B538-195EAFD36EEE}" type="datetimeFigureOut">
              <a:rPr lang="en-GB" smtClean="0"/>
              <a:t>02/10/2025</a:t>
            </a:fld>
            <a:endParaRPr lang="en-GB"/>
          </a:p>
        </p:txBody>
      </p:sp>
      <p:sp>
        <p:nvSpPr>
          <p:cNvPr id="8" name="Footer Placeholder 7">
            <a:extLst>
              <a:ext uri="{FF2B5EF4-FFF2-40B4-BE49-F238E27FC236}">
                <a16:creationId xmlns:a16="http://schemas.microsoft.com/office/drawing/2014/main" id="{A7D416CC-E9EF-5C6B-8BE5-B1661EAFBA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C99093-5310-0A6E-FF80-78A6DDDCFDD1}"/>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987010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8C76-5327-462A-A38E-8EDB0BAD50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013B6D1-76FE-4E2E-3FA5-1D5E549CA0DC}"/>
              </a:ext>
            </a:extLst>
          </p:cNvPr>
          <p:cNvSpPr>
            <a:spLocks noGrp="1"/>
          </p:cNvSpPr>
          <p:nvPr>
            <p:ph type="dt" sz="half" idx="10"/>
          </p:nvPr>
        </p:nvSpPr>
        <p:spPr/>
        <p:txBody>
          <a:bodyPr/>
          <a:lstStyle/>
          <a:p>
            <a:fld id="{7679BD4A-1AFF-40FC-B538-195EAFD36EEE}" type="datetimeFigureOut">
              <a:rPr lang="en-GB" smtClean="0"/>
              <a:t>02/10/2025</a:t>
            </a:fld>
            <a:endParaRPr lang="en-GB"/>
          </a:p>
        </p:txBody>
      </p:sp>
      <p:sp>
        <p:nvSpPr>
          <p:cNvPr id="4" name="Footer Placeholder 3">
            <a:extLst>
              <a:ext uri="{FF2B5EF4-FFF2-40B4-BE49-F238E27FC236}">
                <a16:creationId xmlns:a16="http://schemas.microsoft.com/office/drawing/2014/main" id="{5ABADAB0-560D-D603-28EE-DF6D5DC224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5E1E15-6989-8ABF-638E-E02BB70A12E7}"/>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1983428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1092E5-1F23-49D4-2FFD-DD99681818A6}"/>
              </a:ext>
            </a:extLst>
          </p:cNvPr>
          <p:cNvSpPr>
            <a:spLocks noGrp="1"/>
          </p:cNvSpPr>
          <p:nvPr>
            <p:ph type="dt" sz="half" idx="10"/>
          </p:nvPr>
        </p:nvSpPr>
        <p:spPr/>
        <p:txBody>
          <a:bodyPr/>
          <a:lstStyle/>
          <a:p>
            <a:fld id="{7679BD4A-1AFF-40FC-B538-195EAFD36EEE}" type="datetimeFigureOut">
              <a:rPr lang="en-GB" smtClean="0"/>
              <a:t>02/10/2025</a:t>
            </a:fld>
            <a:endParaRPr lang="en-GB"/>
          </a:p>
        </p:txBody>
      </p:sp>
      <p:sp>
        <p:nvSpPr>
          <p:cNvPr id="3" name="Footer Placeholder 2">
            <a:extLst>
              <a:ext uri="{FF2B5EF4-FFF2-40B4-BE49-F238E27FC236}">
                <a16:creationId xmlns:a16="http://schemas.microsoft.com/office/drawing/2014/main" id="{AE6D0DDA-5C68-D3C6-13E8-91E55975D5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E1FC3D0-840B-A11C-A32F-4F8C6C278F20}"/>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871685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C174D-E7C7-1B7C-699E-C9B18B1F40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ADCCD5-0284-B85F-F8F4-A09F31366E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29DB7A-8883-019C-AC5B-A312DBFF05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F9D3D6-C568-B937-ECB6-188200973C25}"/>
              </a:ext>
            </a:extLst>
          </p:cNvPr>
          <p:cNvSpPr>
            <a:spLocks noGrp="1"/>
          </p:cNvSpPr>
          <p:nvPr>
            <p:ph type="dt" sz="half" idx="10"/>
          </p:nvPr>
        </p:nvSpPr>
        <p:spPr/>
        <p:txBody>
          <a:bodyPr/>
          <a:lstStyle/>
          <a:p>
            <a:fld id="{7679BD4A-1AFF-40FC-B538-195EAFD36EEE}" type="datetimeFigureOut">
              <a:rPr lang="en-GB" smtClean="0"/>
              <a:t>02/10/2025</a:t>
            </a:fld>
            <a:endParaRPr lang="en-GB"/>
          </a:p>
        </p:txBody>
      </p:sp>
      <p:sp>
        <p:nvSpPr>
          <p:cNvPr id="6" name="Footer Placeholder 5">
            <a:extLst>
              <a:ext uri="{FF2B5EF4-FFF2-40B4-BE49-F238E27FC236}">
                <a16:creationId xmlns:a16="http://schemas.microsoft.com/office/drawing/2014/main" id="{75900FC8-5DB8-0D95-32AA-49815B675D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FC5B94-507F-53DF-699A-06E62D704E5D}"/>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1948776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46EEB-F034-A693-5BB7-604690558B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8083E7-E4FF-F841-8E14-5F0A87FD64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C6F745C-E6E1-50F3-800A-7B11EE6114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FD1060-E35B-7122-39D6-FA3AE49DE43C}"/>
              </a:ext>
            </a:extLst>
          </p:cNvPr>
          <p:cNvSpPr>
            <a:spLocks noGrp="1"/>
          </p:cNvSpPr>
          <p:nvPr>
            <p:ph type="dt" sz="half" idx="10"/>
          </p:nvPr>
        </p:nvSpPr>
        <p:spPr/>
        <p:txBody>
          <a:bodyPr/>
          <a:lstStyle/>
          <a:p>
            <a:fld id="{7679BD4A-1AFF-40FC-B538-195EAFD36EEE}" type="datetimeFigureOut">
              <a:rPr lang="en-GB" smtClean="0"/>
              <a:t>02/10/2025</a:t>
            </a:fld>
            <a:endParaRPr lang="en-GB"/>
          </a:p>
        </p:txBody>
      </p:sp>
      <p:sp>
        <p:nvSpPr>
          <p:cNvPr id="6" name="Footer Placeholder 5">
            <a:extLst>
              <a:ext uri="{FF2B5EF4-FFF2-40B4-BE49-F238E27FC236}">
                <a16:creationId xmlns:a16="http://schemas.microsoft.com/office/drawing/2014/main" id="{E9E111EE-E305-01D6-E131-6EAD75ECB2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D6607D-243C-B18E-86AC-7BCCFBD4E248}"/>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887538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B1116-53BD-9217-B175-5D5516604D7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91B032-831E-EA97-E479-730CD2D2D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6C6FB-7F59-7DB8-A807-9DFFBF4D9EB2}"/>
              </a:ext>
            </a:extLst>
          </p:cNvPr>
          <p:cNvSpPr>
            <a:spLocks noGrp="1"/>
          </p:cNvSpPr>
          <p:nvPr>
            <p:ph type="dt" sz="half" idx="10"/>
          </p:nvPr>
        </p:nvSpPr>
        <p:spPr/>
        <p:txBody>
          <a:bodyPr/>
          <a:lstStyle/>
          <a:p>
            <a:fld id="{7679BD4A-1AFF-40FC-B538-195EAFD36EEE}" type="datetimeFigureOut">
              <a:rPr lang="en-GB" smtClean="0"/>
              <a:t>02/10/2025</a:t>
            </a:fld>
            <a:endParaRPr lang="en-GB"/>
          </a:p>
        </p:txBody>
      </p:sp>
      <p:sp>
        <p:nvSpPr>
          <p:cNvPr id="5" name="Footer Placeholder 4">
            <a:extLst>
              <a:ext uri="{FF2B5EF4-FFF2-40B4-BE49-F238E27FC236}">
                <a16:creationId xmlns:a16="http://schemas.microsoft.com/office/drawing/2014/main" id="{8600E77B-78C9-A79B-9DD1-D252D8C6F5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96D1A6-47AE-07D6-2E4E-423C5DB97BF6}"/>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115951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B34DD7-F116-D674-6DB1-577F1A25B2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6F694-C248-1DCA-DE37-D0EB94C081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824BB3-7F1F-663A-A752-B055FF71D3A1}"/>
              </a:ext>
            </a:extLst>
          </p:cNvPr>
          <p:cNvSpPr>
            <a:spLocks noGrp="1"/>
          </p:cNvSpPr>
          <p:nvPr>
            <p:ph type="dt" sz="half" idx="10"/>
          </p:nvPr>
        </p:nvSpPr>
        <p:spPr/>
        <p:txBody>
          <a:bodyPr/>
          <a:lstStyle/>
          <a:p>
            <a:fld id="{7679BD4A-1AFF-40FC-B538-195EAFD36EEE}" type="datetimeFigureOut">
              <a:rPr lang="en-GB" smtClean="0"/>
              <a:t>02/10/2025</a:t>
            </a:fld>
            <a:endParaRPr lang="en-GB"/>
          </a:p>
        </p:txBody>
      </p:sp>
      <p:sp>
        <p:nvSpPr>
          <p:cNvPr id="5" name="Footer Placeholder 4">
            <a:extLst>
              <a:ext uri="{FF2B5EF4-FFF2-40B4-BE49-F238E27FC236}">
                <a16:creationId xmlns:a16="http://schemas.microsoft.com/office/drawing/2014/main" id="{08C899F4-D6E9-EAD0-1DE5-1D940514CC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AC4427-31BE-9F6D-0554-199F26B09488}"/>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12530029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106680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600201"/>
            <a:ext cx="52324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350000" y="1600201"/>
            <a:ext cx="52324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3F2C3F-2B60-78F1-1DC9-2287DFD64AD3}"/>
              </a:ext>
            </a:extLst>
          </p:cNvPr>
          <p:cNvSpPr>
            <a:spLocks noGrp="1"/>
          </p:cNvSpPr>
          <p:nvPr>
            <p:ph type="dt" sz="half" idx="10"/>
          </p:nvPr>
        </p:nvSpPr>
        <p:spPr>
          <a:xfrm>
            <a:off x="406400" y="6381750"/>
            <a:ext cx="2844800" cy="476250"/>
          </a:xfrm>
        </p:spPr>
        <p:txBody>
          <a:bodyPr/>
          <a:lstStyle>
            <a:lvl1pPr>
              <a:defRPr smtClean="0"/>
            </a:lvl1pPr>
          </a:lstStyle>
          <a:p>
            <a:pPr>
              <a:defRPr/>
            </a:pPr>
            <a:fld id="{FCFF6A6F-3187-415E-AE6F-47C996E8B3D8}" type="datetime1">
              <a:rPr lang="en-US"/>
              <a:pPr>
                <a:defRPr/>
              </a:pPr>
              <a:t>10/2/25</a:t>
            </a:fld>
            <a:endParaRPr lang="en-GB"/>
          </a:p>
        </p:txBody>
      </p:sp>
      <p:sp>
        <p:nvSpPr>
          <p:cNvPr id="6" name="Footer Placeholder 5">
            <a:extLst>
              <a:ext uri="{FF2B5EF4-FFF2-40B4-BE49-F238E27FC236}">
                <a16:creationId xmlns:a16="http://schemas.microsoft.com/office/drawing/2014/main" id="{6A6645BF-1702-794F-DDD7-FD7D786FE105}"/>
              </a:ext>
            </a:extLst>
          </p:cNvPr>
          <p:cNvSpPr>
            <a:spLocks noGrp="1"/>
          </p:cNvSpPr>
          <p:nvPr>
            <p:ph type="ftr" sz="quarter" idx="11"/>
          </p:nvPr>
        </p:nvSpPr>
        <p:spPr>
          <a:xfrm>
            <a:off x="3352800" y="6381750"/>
            <a:ext cx="7112000" cy="476250"/>
          </a:xfrm>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EDC8B2E1-B5A3-B6A2-E525-064B3D8D2B1D}"/>
              </a:ext>
            </a:extLst>
          </p:cNvPr>
          <p:cNvSpPr>
            <a:spLocks noGrp="1"/>
          </p:cNvSpPr>
          <p:nvPr>
            <p:ph type="sldNum" sz="quarter" idx="12"/>
          </p:nvPr>
        </p:nvSpPr>
        <p:spPr>
          <a:xfrm>
            <a:off x="10566400" y="6381750"/>
            <a:ext cx="1625600" cy="476250"/>
          </a:xfrm>
        </p:spPr>
        <p:txBody>
          <a:bodyPr/>
          <a:lstStyle>
            <a:lvl1pPr>
              <a:defRPr/>
            </a:lvl1pPr>
          </a:lstStyle>
          <a:p>
            <a:fld id="{8A63C6E4-B0AF-4531-9D0D-8DFEA5092010}" type="slidenum">
              <a:rPr lang="en-GB" altLang="en-US"/>
              <a:pPr/>
              <a:t>‹#›</a:t>
            </a:fld>
            <a:endParaRPr lang="en-GB" altLang="en-US"/>
          </a:p>
        </p:txBody>
      </p:sp>
    </p:spTree>
    <p:extLst>
      <p:ext uri="{BB962C8B-B14F-4D97-AF65-F5344CB8AC3E}">
        <p14:creationId xmlns:p14="http://schemas.microsoft.com/office/powerpoint/2010/main" val="554220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F460C0-9AB7-2AC0-A663-E409B11D75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3BCB4B-73AF-4569-8D1E-9960A58B28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0184AF-A6E7-DE93-7CE0-C39DAFC8B3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79BD4A-1AFF-40FC-B538-195EAFD36EEE}" type="datetimeFigureOut">
              <a:rPr lang="en-GB" smtClean="0"/>
              <a:t>02/10/2025</a:t>
            </a:fld>
            <a:endParaRPr lang="en-GB"/>
          </a:p>
        </p:txBody>
      </p:sp>
      <p:sp>
        <p:nvSpPr>
          <p:cNvPr id="5" name="Footer Placeholder 4">
            <a:extLst>
              <a:ext uri="{FF2B5EF4-FFF2-40B4-BE49-F238E27FC236}">
                <a16:creationId xmlns:a16="http://schemas.microsoft.com/office/drawing/2014/main" id="{2333067B-FDE0-B462-5458-FFC3D85D4A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6665B0-2622-ABD6-F9B1-B013239219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ACE58F-3698-4453-9893-DF2277EA2FD9}" type="slidenum">
              <a:rPr lang="en-GB" smtClean="0"/>
              <a:t>‹#›</a:t>
            </a:fld>
            <a:endParaRPr lang="en-GB"/>
          </a:p>
        </p:txBody>
      </p:sp>
    </p:spTree>
    <p:extLst>
      <p:ext uri="{BB962C8B-B14F-4D97-AF65-F5344CB8AC3E}">
        <p14:creationId xmlns:p14="http://schemas.microsoft.com/office/powerpoint/2010/main" val="23156391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djk8aYPboLk"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ogle.co.uk/search?tbo=p&amp;tbm=bks&amp;q=inauthor:%22Adam+Winsler%22&amp;source=gbs_metadata_r&amp;cad=4" TargetMode="External"/><Relationship Id="rId2" Type="http://schemas.openxmlformats.org/officeDocument/2006/relationships/hyperlink" Target="https://www.google.co.uk/search?tbo=p&amp;tbm=bks&amp;q=inauthor:%22Laura+E.+Berk%22&amp;source=gbs_metadata_r&amp;cad=4" TargetMode="External"/><Relationship Id="rId1" Type="http://schemas.openxmlformats.org/officeDocument/2006/relationships/slideLayout" Target="../slideLayouts/slideLayout2.xml"/><Relationship Id="rId4" Type="http://schemas.openxmlformats.org/officeDocument/2006/relationships/hyperlink" Target="https://www.google.co.uk/search?tbo=p&amp;tbm=bks&amp;q=bibliogroup:%22NAEYC+(Series)%22&amp;source=gbs_metadata_r&amp;cad=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E4CE1B48-6A1B-AC81-7C72-AE03D645CC8F}"/>
              </a:ext>
            </a:extLst>
          </p:cNvPr>
          <p:cNvPicPr>
            <a:picLocks noChangeAspect="1"/>
          </p:cNvPicPr>
          <p:nvPr/>
        </p:nvPicPr>
        <p:blipFill rotWithShape="1">
          <a:blip r:embed="rId2"/>
          <a:srcRect t="9091" r="19563"/>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605A81DD-35B4-A2C8-DB0B-65976DAB4303}"/>
              </a:ext>
            </a:extLst>
          </p:cNvPr>
          <p:cNvSpPr>
            <a:spLocks noGrp="1"/>
          </p:cNvSpPr>
          <p:nvPr>
            <p:ph type="ctrTitle"/>
          </p:nvPr>
        </p:nvSpPr>
        <p:spPr>
          <a:xfrm>
            <a:off x="477981" y="1122363"/>
            <a:ext cx="4023360" cy="3204134"/>
          </a:xfrm>
        </p:spPr>
        <p:txBody>
          <a:bodyPr anchor="b">
            <a:normAutofit/>
          </a:bodyPr>
          <a:lstStyle/>
          <a:p>
            <a:r>
              <a:rPr lang="en-GB" sz="4800" dirty="0">
                <a:latin typeface="+mn-lt"/>
              </a:rPr>
              <a:t>Vygotsky’s Sociocultural Theory </a:t>
            </a:r>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11081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57" name="Freeform: Shape 2056">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Lev Vygotsky - Wikipedia">
            <a:extLst>
              <a:ext uri="{FF2B5EF4-FFF2-40B4-BE49-F238E27FC236}">
                <a16:creationId xmlns:a16="http://schemas.microsoft.com/office/drawing/2014/main" id="{19D53A52-E80B-ADB9-4491-E7D99E14908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80841" y="520749"/>
            <a:ext cx="4097804"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2059" name="Arc 2058">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96D83A4-6430-80C8-FBE3-A68E2CDF5851}"/>
              </a:ext>
            </a:extLst>
          </p:cNvPr>
          <p:cNvSpPr>
            <a:spLocks noGrp="1"/>
          </p:cNvSpPr>
          <p:nvPr>
            <p:ph idx="1"/>
          </p:nvPr>
        </p:nvSpPr>
        <p:spPr>
          <a:xfrm>
            <a:off x="324464" y="855406"/>
            <a:ext cx="6179575" cy="5810865"/>
          </a:xfrm>
        </p:spPr>
        <p:txBody>
          <a:bodyPr>
            <a:noAutofit/>
          </a:bodyPr>
          <a:lstStyle/>
          <a:p>
            <a:pPr marL="0" indent="0">
              <a:buNone/>
            </a:pPr>
            <a:r>
              <a:rPr lang="en-GB" dirty="0"/>
              <a:t>Vygotsky believed that…</a:t>
            </a:r>
          </a:p>
          <a:p>
            <a:r>
              <a:rPr lang="en-GB" dirty="0"/>
              <a:t>Development was lifelong (from birth to death).</a:t>
            </a:r>
          </a:p>
          <a:p>
            <a:r>
              <a:rPr lang="en-GB" dirty="0"/>
              <a:t>Adults should contribute through the use of social interaction (and this helps children to develop their language skills which are of vital importance for cognitive development).</a:t>
            </a:r>
          </a:p>
        </p:txBody>
      </p:sp>
    </p:spTree>
    <p:extLst>
      <p:ext uri="{BB962C8B-B14F-4D97-AF65-F5344CB8AC3E}">
        <p14:creationId xmlns:p14="http://schemas.microsoft.com/office/powerpoint/2010/main" val="3780228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4EF0139-A83D-0845-1D9D-4AC62446207A}"/>
              </a:ext>
            </a:extLst>
          </p:cNvPr>
          <p:cNvSpPr/>
          <p:nvPr/>
        </p:nvSpPr>
        <p:spPr>
          <a:xfrm>
            <a:off x="1135626" y="304801"/>
            <a:ext cx="10205884" cy="150433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Elementary mental functions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These are what children are born with including sensory perception and reflexes.</a:t>
            </a:r>
          </a:p>
        </p:txBody>
      </p:sp>
      <p:sp>
        <p:nvSpPr>
          <p:cNvPr id="5" name="Rectangle 4">
            <a:extLst>
              <a:ext uri="{FF2B5EF4-FFF2-40B4-BE49-F238E27FC236}">
                <a16:creationId xmlns:a16="http://schemas.microsoft.com/office/drawing/2014/main" id="{FC338C4E-6258-CDFC-D771-31B1FD5B09CA}"/>
              </a:ext>
            </a:extLst>
          </p:cNvPr>
          <p:cNvSpPr/>
          <p:nvPr/>
        </p:nvSpPr>
        <p:spPr>
          <a:xfrm>
            <a:off x="1135626" y="5048864"/>
            <a:ext cx="10205884" cy="1504335"/>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Higher mental functions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These are developed through experience and include abstract reasoning, planning and decision making.</a:t>
            </a:r>
          </a:p>
        </p:txBody>
      </p:sp>
      <p:sp>
        <p:nvSpPr>
          <p:cNvPr id="7" name="Oval 6">
            <a:extLst>
              <a:ext uri="{FF2B5EF4-FFF2-40B4-BE49-F238E27FC236}">
                <a16:creationId xmlns:a16="http://schemas.microsoft.com/office/drawing/2014/main" id="{77551B7B-E56D-2519-18B8-0CE4C4784D18}"/>
              </a:ext>
            </a:extLst>
          </p:cNvPr>
          <p:cNvSpPr/>
          <p:nvPr/>
        </p:nvSpPr>
        <p:spPr>
          <a:xfrm>
            <a:off x="2534264" y="2160638"/>
            <a:ext cx="7123471" cy="2536723"/>
          </a:xfrm>
          <a:prstGeom prst="ellips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transformation from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elementary mental functions to higher mental functions is achieved using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cultural tools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8" name="Arrow: Down 7">
            <a:extLst>
              <a:ext uri="{FF2B5EF4-FFF2-40B4-BE49-F238E27FC236}">
                <a16:creationId xmlns:a16="http://schemas.microsoft.com/office/drawing/2014/main" id="{2B371A4F-C5BF-3E8B-9CD1-0CEF3741E5ED}"/>
              </a:ext>
            </a:extLst>
          </p:cNvPr>
          <p:cNvSpPr/>
          <p:nvPr/>
        </p:nvSpPr>
        <p:spPr>
          <a:xfrm>
            <a:off x="1519084" y="1809136"/>
            <a:ext cx="855406" cy="323972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Arrow: Down 8">
            <a:extLst>
              <a:ext uri="{FF2B5EF4-FFF2-40B4-BE49-F238E27FC236}">
                <a16:creationId xmlns:a16="http://schemas.microsoft.com/office/drawing/2014/main" id="{B50A0B3D-E1F8-1DF6-8E1E-C937F5AFC0EC}"/>
              </a:ext>
            </a:extLst>
          </p:cNvPr>
          <p:cNvSpPr/>
          <p:nvPr/>
        </p:nvSpPr>
        <p:spPr>
          <a:xfrm>
            <a:off x="10004323" y="1809136"/>
            <a:ext cx="855406" cy="323972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9242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C57DA9-8455-DA0A-37D7-304191F9B793}"/>
              </a:ext>
            </a:extLst>
          </p:cNvPr>
          <p:cNvSpPr>
            <a:spLocks noGrp="1"/>
          </p:cNvSpPr>
          <p:nvPr>
            <p:ph type="title"/>
          </p:nvPr>
        </p:nvSpPr>
        <p:spPr>
          <a:xfrm>
            <a:off x="4654296" y="329184"/>
            <a:ext cx="6894576" cy="1783080"/>
          </a:xfrm>
        </p:spPr>
        <p:txBody>
          <a:bodyPr anchor="b">
            <a:normAutofit/>
          </a:bodyPr>
          <a:lstStyle/>
          <a:p>
            <a:pPr algn="ctr"/>
            <a:r>
              <a:rPr lang="en-GB" u="sng" dirty="0">
                <a:latin typeface="+mn-lt"/>
              </a:rPr>
              <a:t>Cultural tools</a:t>
            </a:r>
          </a:p>
        </p:txBody>
      </p:sp>
      <p:pic>
        <p:nvPicPr>
          <p:cNvPr id="5" name="Picture 4" descr="Colourful maths learning objects">
            <a:extLst>
              <a:ext uri="{FF2B5EF4-FFF2-40B4-BE49-F238E27FC236}">
                <a16:creationId xmlns:a16="http://schemas.microsoft.com/office/drawing/2014/main" id="{8C0BFE24-41AD-44BD-A203-8493A5A57EA7}"/>
              </a:ext>
            </a:extLst>
          </p:cNvPr>
          <p:cNvPicPr>
            <a:picLocks noChangeAspect="1"/>
          </p:cNvPicPr>
          <p:nvPr/>
        </p:nvPicPr>
        <p:blipFill rotWithShape="1">
          <a:blip r:embed="rId2"/>
          <a:srcRect l="27705" r="32851"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C4721F6-8961-6BB9-102D-ED07B163E27B}"/>
              </a:ext>
            </a:extLst>
          </p:cNvPr>
          <p:cNvSpPr>
            <a:spLocks noGrp="1"/>
          </p:cNvSpPr>
          <p:nvPr>
            <p:ph idx="1"/>
          </p:nvPr>
        </p:nvSpPr>
        <p:spPr>
          <a:xfrm>
            <a:off x="4321277" y="2706624"/>
            <a:ext cx="7462684" cy="3822192"/>
          </a:xfrm>
        </p:spPr>
        <p:txBody>
          <a:bodyPr>
            <a:noAutofit/>
          </a:bodyPr>
          <a:lstStyle/>
          <a:p>
            <a:pPr marL="0" indent="0">
              <a:buNone/>
            </a:pPr>
            <a:r>
              <a:rPr lang="en-GB" dirty="0"/>
              <a:t>These are complex and have to be passed on from generation to generation via cultural influences (parents, teachers, books etc).</a:t>
            </a:r>
          </a:p>
          <a:p>
            <a:pPr marL="0" indent="0">
              <a:buNone/>
            </a:pPr>
            <a:endParaRPr lang="en-GB" dirty="0"/>
          </a:p>
          <a:p>
            <a:r>
              <a:rPr lang="en-GB" dirty="0"/>
              <a:t>Symbols (numbers and language systems)</a:t>
            </a:r>
          </a:p>
          <a:p>
            <a:r>
              <a:rPr lang="en-GB" dirty="0"/>
              <a:t>Diagrams and works of art</a:t>
            </a:r>
          </a:p>
          <a:p>
            <a:r>
              <a:rPr lang="en-GB" dirty="0"/>
              <a:t>Human behaviour (including parenting style and religious and cultural beliefs)</a:t>
            </a:r>
          </a:p>
        </p:txBody>
      </p:sp>
      <p:pic>
        <p:nvPicPr>
          <p:cNvPr id="4" name="Picture 3">
            <a:extLst>
              <a:ext uri="{FF2B5EF4-FFF2-40B4-BE49-F238E27FC236}">
                <a16:creationId xmlns:a16="http://schemas.microsoft.com/office/drawing/2014/main" id="{1CF805B8-E849-1047-4327-B2BBA7BB823E}"/>
              </a:ext>
            </a:extLst>
          </p:cNvPr>
          <p:cNvPicPr>
            <a:picLocks noChangeAspect="1"/>
          </p:cNvPicPr>
          <p:nvPr/>
        </p:nvPicPr>
        <p:blipFill>
          <a:blip r:embed="rId3">
            <a:duotone>
              <a:prstClr val="black"/>
              <a:srgbClr val="D9C3A5">
                <a:tint val="50000"/>
                <a:satMod val="180000"/>
              </a:srgbClr>
            </a:duotone>
            <a:extLst>
              <a:ext uri="{BEBA8EAE-BF5A-486C-A8C5-ECC9F3942E4B}">
                <a14:imgProps xmlns:a14="http://schemas.microsoft.com/office/drawing/2010/main">
                  <a14:imgLayer r:embed="rId4">
                    <a14:imgEffect>
                      <a14:colorTemperature colorTemp="5300"/>
                    </a14:imgEffect>
                  </a14:imgLayer>
                </a14:imgProps>
              </a:ext>
            </a:extLst>
          </a:blip>
          <a:stretch>
            <a:fillRect/>
          </a:stretch>
        </p:blipFill>
        <p:spPr>
          <a:xfrm>
            <a:off x="-161431" y="-49911"/>
            <a:ext cx="4175647" cy="2162175"/>
          </a:xfrm>
          <a:prstGeom prst="rect">
            <a:avLst/>
          </a:prstGeom>
        </p:spPr>
      </p:pic>
    </p:spTree>
    <p:extLst>
      <p:ext uri="{BB962C8B-B14F-4D97-AF65-F5344CB8AC3E}">
        <p14:creationId xmlns:p14="http://schemas.microsoft.com/office/powerpoint/2010/main" val="4276844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4DC42E-FC90-20E4-6F85-F9BA75FA01D5}"/>
              </a:ext>
            </a:extLst>
          </p:cNvPr>
          <p:cNvSpPr>
            <a:spLocks noGrp="1"/>
          </p:cNvSpPr>
          <p:nvPr>
            <p:ph type="title"/>
          </p:nvPr>
        </p:nvSpPr>
        <p:spPr>
          <a:xfrm>
            <a:off x="5024284" y="4577356"/>
            <a:ext cx="6846152" cy="1745028"/>
          </a:xfrm>
        </p:spPr>
        <p:txBody>
          <a:bodyPr>
            <a:normAutofit/>
          </a:bodyPr>
          <a:lstStyle/>
          <a:p>
            <a:pPr algn="ctr"/>
            <a:r>
              <a:rPr lang="en-GB" sz="3600" dirty="0">
                <a:latin typeface="+mn-lt"/>
              </a:rPr>
              <a:t>All work together </a:t>
            </a:r>
            <a:br>
              <a:rPr lang="en-GB" sz="3600" dirty="0">
                <a:latin typeface="+mn-lt"/>
              </a:rPr>
            </a:br>
            <a:r>
              <a:rPr lang="en-GB" sz="3600" dirty="0">
                <a:latin typeface="+mn-lt"/>
              </a:rPr>
              <a:t>to shape the way we learn</a:t>
            </a:r>
          </a:p>
        </p:txBody>
      </p:sp>
      <p:pic>
        <p:nvPicPr>
          <p:cNvPr id="5" name="Picture 4" descr="Colourful carved figures of humans">
            <a:extLst>
              <a:ext uri="{FF2B5EF4-FFF2-40B4-BE49-F238E27FC236}">
                <a16:creationId xmlns:a16="http://schemas.microsoft.com/office/drawing/2014/main" id="{D49F74C6-6E03-B88A-472E-99EAFA619012}"/>
              </a:ext>
            </a:extLst>
          </p:cNvPr>
          <p:cNvPicPr>
            <a:picLocks noChangeAspect="1"/>
          </p:cNvPicPr>
          <p:nvPr/>
        </p:nvPicPr>
        <p:blipFill rotWithShape="1">
          <a:blip r:embed="rId2"/>
          <a:srcRect t="40132" b="7392"/>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8"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8D32465-FDEA-6201-9720-A754FBCBE502}"/>
              </a:ext>
            </a:extLst>
          </p:cNvPr>
          <p:cNvSpPr>
            <a:spLocks noGrp="1"/>
          </p:cNvSpPr>
          <p:nvPr>
            <p:ph idx="1"/>
          </p:nvPr>
        </p:nvSpPr>
        <p:spPr>
          <a:xfrm>
            <a:off x="339852" y="4763927"/>
            <a:ext cx="3995061" cy="1745028"/>
          </a:xfrm>
        </p:spPr>
        <p:txBody>
          <a:bodyPr anchor="ctr">
            <a:noAutofit/>
          </a:bodyPr>
          <a:lstStyle/>
          <a:p>
            <a:pPr algn="ctr"/>
            <a:r>
              <a:rPr lang="en-GB" sz="3200" b="1" dirty="0"/>
              <a:t>Culture </a:t>
            </a:r>
          </a:p>
          <a:p>
            <a:pPr algn="ctr"/>
            <a:r>
              <a:rPr lang="en-GB" sz="3200" b="1" dirty="0"/>
              <a:t>Language </a:t>
            </a:r>
          </a:p>
          <a:p>
            <a:pPr marL="0" indent="0" algn="ctr">
              <a:buNone/>
            </a:pPr>
            <a:r>
              <a:rPr lang="en-GB" sz="3200" dirty="0"/>
              <a:t>(social interaction)</a:t>
            </a:r>
          </a:p>
          <a:p>
            <a:pPr algn="ctr"/>
            <a:r>
              <a:rPr lang="en-GB" sz="3200" b="1" dirty="0"/>
              <a:t>Thought</a:t>
            </a:r>
          </a:p>
        </p:txBody>
      </p:sp>
    </p:spTree>
    <p:extLst>
      <p:ext uri="{BB962C8B-B14F-4D97-AF65-F5344CB8AC3E}">
        <p14:creationId xmlns:p14="http://schemas.microsoft.com/office/powerpoint/2010/main" val="2224093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B426BD-5CF4-56F1-3456-59E97FCD8238}"/>
              </a:ext>
            </a:extLst>
          </p:cNvPr>
          <p:cNvSpPr>
            <a:spLocks noGrp="1"/>
          </p:cNvSpPr>
          <p:nvPr>
            <p:ph type="title"/>
          </p:nvPr>
        </p:nvSpPr>
        <p:spPr>
          <a:xfrm>
            <a:off x="838200" y="365125"/>
            <a:ext cx="10515600" cy="1325563"/>
          </a:xfrm>
        </p:spPr>
        <p:txBody>
          <a:bodyPr>
            <a:normAutofit/>
          </a:bodyPr>
          <a:lstStyle/>
          <a:p>
            <a:pPr algn="ctr"/>
            <a:r>
              <a:rPr lang="en-GB" u="sng" dirty="0">
                <a:latin typeface="+mn-lt"/>
              </a:rPr>
              <a:t>Culture</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A463AED-EC59-9E62-A921-1F04E3E81E90}"/>
              </a:ext>
            </a:extLst>
          </p:cNvPr>
          <p:cNvSpPr>
            <a:spLocks noGrp="1"/>
          </p:cNvSpPr>
          <p:nvPr>
            <p:ph idx="1"/>
          </p:nvPr>
        </p:nvSpPr>
        <p:spPr>
          <a:xfrm>
            <a:off x="838200" y="1929384"/>
            <a:ext cx="10515600" cy="4251960"/>
          </a:xfrm>
        </p:spPr>
        <p:txBody>
          <a:bodyPr>
            <a:normAutofit/>
          </a:bodyPr>
          <a:lstStyle/>
          <a:p>
            <a:r>
              <a:rPr lang="en-GB" altLang="en-US" dirty="0"/>
              <a:t>As Vygotsky suggests that higher mental functions are shaped by culture (are </a:t>
            </a:r>
            <a:r>
              <a:rPr lang="en-GB" altLang="en-US" b="1" dirty="0"/>
              <a:t>culturally mediated</a:t>
            </a:r>
            <a:r>
              <a:rPr lang="en-GB" altLang="en-US" dirty="0"/>
              <a:t>) then different cultures should develop different higher mental functions.</a:t>
            </a:r>
          </a:p>
          <a:p>
            <a:endParaRPr lang="en-GB" altLang="en-US" dirty="0"/>
          </a:p>
          <a:p>
            <a:r>
              <a:rPr lang="en-GB" altLang="en-US" dirty="0" err="1"/>
              <a:t>Gredler</a:t>
            </a:r>
            <a:r>
              <a:rPr lang="en-GB" altLang="en-US" dirty="0"/>
              <a:t> (1992) studied children in Papua New Guinea who learn a counting system of 1 to 29 based on different parts of the body.  Clearly this is not going to be good for dealing with large numbers and as a result adults in the culture struggle with problems involving larger numbers.</a:t>
            </a:r>
          </a:p>
          <a:p>
            <a:endParaRPr lang="en-GB" altLang="en-US" dirty="0"/>
          </a:p>
          <a:p>
            <a:endParaRPr lang="en-GB" sz="2200" dirty="0"/>
          </a:p>
        </p:txBody>
      </p:sp>
    </p:spTree>
    <p:extLst>
      <p:ext uri="{BB962C8B-B14F-4D97-AF65-F5344CB8AC3E}">
        <p14:creationId xmlns:p14="http://schemas.microsoft.com/office/powerpoint/2010/main" val="1108995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643467" y="685800"/>
            <a:ext cx="10905066" cy="1485900"/>
          </a:xfrm>
          <a:noFill/>
        </p:spPr>
        <p:txBody>
          <a:bodyPr>
            <a:normAutofit/>
          </a:bodyPr>
          <a:lstStyle/>
          <a:p>
            <a:pPr algn="ctr" eaLnBrk="1" hangingPunct="1"/>
            <a:r>
              <a:rPr lang="en-GB" altLang="en-US" u="sng" dirty="0">
                <a:latin typeface="+mn-lt"/>
              </a:rPr>
              <a:t>Language</a:t>
            </a:r>
          </a:p>
        </p:txBody>
      </p:sp>
      <p:sp>
        <p:nvSpPr>
          <p:cNvPr id="3" name="Freeform: Shape 2">
            <a:extLst>
              <a:ext uri="{FF2B5EF4-FFF2-40B4-BE49-F238E27FC236}">
                <a16:creationId xmlns:a16="http://schemas.microsoft.com/office/drawing/2014/main" id="{6A227F76-B846-4303-89A9-185437AD804B}"/>
              </a:ext>
            </a:extLst>
          </p:cNvPr>
          <p:cNvSpPr/>
          <p:nvPr/>
        </p:nvSpPr>
        <p:spPr>
          <a:xfrm>
            <a:off x="1122972" y="4447564"/>
            <a:ext cx="9946056" cy="1418220"/>
          </a:xfrm>
          <a:custGeom>
            <a:avLst/>
            <a:gdLst>
              <a:gd name="connsiteX0" fmla="*/ 0 w 9946056"/>
              <a:gd name="connsiteY0" fmla="*/ 0 h 1418220"/>
              <a:gd name="connsiteX1" fmla="*/ 9946056 w 9946056"/>
              <a:gd name="connsiteY1" fmla="*/ 0 h 1418220"/>
              <a:gd name="connsiteX2" fmla="*/ 9946056 w 9946056"/>
              <a:gd name="connsiteY2" fmla="*/ 1418220 h 1418220"/>
              <a:gd name="connsiteX3" fmla="*/ 0 w 9946056"/>
              <a:gd name="connsiteY3" fmla="*/ 1418220 h 1418220"/>
              <a:gd name="connsiteX4" fmla="*/ 0 w 9946056"/>
              <a:gd name="connsiteY4" fmla="*/ 0 h 1418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46056" h="1418220">
                <a:moveTo>
                  <a:pt x="0" y="0"/>
                </a:moveTo>
                <a:lnTo>
                  <a:pt x="9946056" y="0"/>
                </a:lnTo>
                <a:lnTo>
                  <a:pt x="9946056" y="1418220"/>
                </a:lnTo>
                <a:lnTo>
                  <a:pt x="0" y="1418220"/>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99136" tIns="199136" rIns="199136" bIns="851517" numCol="1" spcCol="1270" anchor="ctr" anchorCtr="0">
            <a:noAutofit/>
          </a:bodyPr>
          <a:lstStyle/>
          <a:p>
            <a:pPr marL="0" marR="0" lvl="0" indent="0" algn="ctr" defTabSz="1244600" rtl="0" eaLnBrk="1" fontAlgn="auto" latinLnBrk="0" hangingPunct="1">
              <a:lnSpc>
                <a:spcPct val="90000"/>
              </a:lnSpc>
              <a:spcBef>
                <a:spcPct val="0"/>
              </a:spcBef>
              <a:spcAft>
                <a:spcPct val="3500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Language develops through 3 stages:</a:t>
            </a: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C39C943F-C294-4F83-8BC1-8247D830860D}"/>
              </a:ext>
            </a:extLst>
          </p:cNvPr>
          <p:cNvSpPr/>
          <p:nvPr/>
        </p:nvSpPr>
        <p:spPr>
          <a:xfrm>
            <a:off x="1127828" y="5185039"/>
            <a:ext cx="3312114" cy="652381"/>
          </a:xfrm>
          <a:custGeom>
            <a:avLst/>
            <a:gdLst>
              <a:gd name="connsiteX0" fmla="*/ 0 w 3312114"/>
              <a:gd name="connsiteY0" fmla="*/ 0 h 652381"/>
              <a:gd name="connsiteX1" fmla="*/ 3312114 w 3312114"/>
              <a:gd name="connsiteY1" fmla="*/ 0 h 652381"/>
              <a:gd name="connsiteX2" fmla="*/ 3312114 w 3312114"/>
              <a:gd name="connsiteY2" fmla="*/ 652381 h 652381"/>
              <a:gd name="connsiteX3" fmla="*/ 0 w 3312114"/>
              <a:gd name="connsiteY3" fmla="*/ 652381 h 652381"/>
              <a:gd name="connsiteX4" fmla="*/ 0 w 3312114"/>
              <a:gd name="connsiteY4" fmla="*/ 0 h 652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114" h="652381">
                <a:moveTo>
                  <a:pt x="0" y="0"/>
                </a:moveTo>
                <a:lnTo>
                  <a:pt x="3312114" y="0"/>
                </a:lnTo>
                <a:lnTo>
                  <a:pt x="3312114" y="652381"/>
                </a:lnTo>
                <a:lnTo>
                  <a:pt x="0" y="652381"/>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56464" tIns="27940" rIns="156464" bIns="27940"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External speech	 	0-3 yrs.</a:t>
            </a:r>
            <a:endParaRPr kumimoji="0" lang="en-US" sz="2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5" name="Freeform: Shape 4">
            <a:extLst>
              <a:ext uri="{FF2B5EF4-FFF2-40B4-BE49-F238E27FC236}">
                <a16:creationId xmlns:a16="http://schemas.microsoft.com/office/drawing/2014/main" id="{EAE39039-F6EB-4024-A298-CEAA7040B7F0}"/>
              </a:ext>
            </a:extLst>
          </p:cNvPr>
          <p:cNvSpPr/>
          <p:nvPr/>
        </p:nvSpPr>
        <p:spPr>
          <a:xfrm>
            <a:off x="4439942" y="5185039"/>
            <a:ext cx="3312114" cy="652381"/>
          </a:xfrm>
          <a:custGeom>
            <a:avLst/>
            <a:gdLst>
              <a:gd name="connsiteX0" fmla="*/ 0 w 3312114"/>
              <a:gd name="connsiteY0" fmla="*/ 0 h 652381"/>
              <a:gd name="connsiteX1" fmla="*/ 3312114 w 3312114"/>
              <a:gd name="connsiteY1" fmla="*/ 0 h 652381"/>
              <a:gd name="connsiteX2" fmla="*/ 3312114 w 3312114"/>
              <a:gd name="connsiteY2" fmla="*/ 652381 h 652381"/>
              <a:gd name="connsiteX3" fmla="*/ 0 w 3312114"/>
              <a:gd name="connsiteY3" fmla="*/ 652381 h 652381"/>
              <a:gd name="connsiteX4" fmla="*/ 0 w 3312114"/>
              <a:gd name="connsiteY4" fmla="*/ 0 h 652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114" h="652381">
                <a:moveTo>
                  <a:pt x="0" y="0"/>
                </a:moveTo>
                <a:lnTo>
                  <a:pt x="3312114" y="0"/>
                </a:lnTo>
                <a:lnTo>
                  <a:pt x="3312114" y="652381"/>
                </a:lnTo>
                <a:lnTo>
                  <a:pt x="0" y="652381"/>
                </a:lnTo>
                <a:lnTo>
                  <a:pt x="0" y="0"/>
                </a:lnTo>
                <a:close/>
              </a:path>
            </a:pathLst>
          </a:cu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56464" tIns="27940" rIns="156464" bIns="27940"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Egocentric speech		3-7 yrs.</a:t>
            </a:r>
            <a:endParaRPr kumimoji="0" lang="en-US" sz="2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527AA4A6-8887-435F-9CEC-E577C14A10B4}"/>
              </a:ext>
            </a:extLst>
          </p:cNvPr>
          <p:cNvSpPr/>
          <p:nvPr/>
        </p:nvSpPr>
        <p:spPr>
          <a:xfrm>
            <a:off x="7752057" y="5185039"/>
            <a:ext cx="3312114" cy="652381"/>
          </a:xfrm>
          <a:custGeom>
            <a:avLst/>
            <a:gdLst>
              <a:gd name="connsiteX0" fmla="*/ 0 w 3312114"/>
              <a:gd name="connsiteY0" fmla="*/ 0 h 652381"/>
              <a:gd name="connsiteX1" fmla="*/ 3312114 w 3312114"/>
              <a:gd name="connsiteY1" fmla="*/ 0 h 652381"/>
              <a:gd name="connsiteX2" fmla="*/ 3312114 w 3312114"/>
              <a:gd name="connsiteY2" fmla="*/ 652381 h 652381"/>
              <a:gd name="connsiteX3" fmla="*/ 0 w 3312114"/>
              <a:gd name="connsiteY3" fmla="*/ 652381 h 652381"/>
              <a:gd name="connsiteX4" fmla="*/ 0 w 3312114"/>
              <a:gd name="connsiteY4" fmla="*/ 0 h 652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114" h="652381">
                <a:moveTo>
                  <a:pt x="0" y="0"/>
                </a:moveTo>
                <a:lnTo>
                  <a:pt x="3312114" y="0"/>
                </a:lnTo>
                <a:lnTo>
                  <a:pt x="3312114" y="652381"/>
                </a:lnTo>
                <a:lnTo>
                  <a:pt x="0" y="652381"/>
                </a:lnTo>
                <a:lnTo>
                  <a:pt x="0" y="0"/>
                </a:lnTo>
                <a:close/>
              </a:path>
            </a:pathLst>
          </a:custGeom>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56464" tIns="27940" rIns="156464" bIns="27940"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Internal speech	               7 onwards</a:t>
            </a:r>
            <a:r>
              <a:rPr kumimoji="0" lang="en-GB" sz="2200" b="1"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a:t>
            </a:r>
            <a:endParaRPr kumimoji="0" lang="en-US" sz="2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27F10277-7892-441B-89C9-9623039E0E28}"/>
              </a:ext>
            </a:extLst>
          </p:cNvPr>
          <p:cNvSpPr/>
          <p:nvPr/>
        </p:nvSpPr>
        <p:spPr>
          <a:xfrm>
            <a:off x="1122972" y="2287613"/>
            <a:ext cx="9946056" cy="2181224"/>
          </a:xfrm>
          <a:custGeom>
            <a:avLst/>
            <a:gdLst>
              <a:gd name="connsiteX0" fmla="*/ 0 w 9946056"/>
              <a:gd name="connsiteY0" fmla="*/ 763929 h 2181222"/>
              <a:gd name="connsiteX1" fmla="*/ 4700375 w 9946056"/>
              <a:gd name="connsiteY1" fmla="*/ 763929 h 2181222"/>
              <a:gd name="connsiteX2" fmla="*/ 4700375 w 9946056"/>
              <a:gd name="connsiteY2" fmla="*/ 545306 h 2181222"/>
              <a:gd name="connsiteX3" fmla="*/ 4427723 w 9946056"/>
              <a:gd name="connsiteY3" fmla="*/ 545306 h 2181222"/>
              <a:gd name="connsiteX4" fmla="*/ 4973028 w 9946056"/>
              <a:gd name="connsiteY4" fmla="*/ 0 h 2181222"/>
              <a:gd name="connsiteX5" fmla="*/ 5518334 w 9946056"/>
              <a:gd name="connsiteY5" fmla="*/ 545306 h 2181222"/>
              <a:gd name="connsiteX6" fmla="*/ 5245681 w 9946056"/>
              <a:gd name="connsiteY6" fmla="*/ 545306 h 2181222"/>
              <a:gd name="connsiteX7" fmla="*/ 5245681 w 9946056"/>
              <a:gd name="connsiteY7" fmla="*/ 763929 h 2181222"/>
              <a:gd name="connsiteX8" fmla="*/ 9946056 w 9946056"/>
              <a:gd name="connsiteY8" fmla="*/ 763929 h 2181222"/>
              <a:gd name="connsiteX9" fmla="*/ 9946056 w 9946056"/>
              <a:gd name="connsiteY9" fmla="*/ 2181222 h 2181222"/>
              <a:gd name="connsiteX10" fmla="*/ 0 w 9946056"/>
              <a:gd name="connsiteY10" fmla="*/ 2181222 h 2181222"/>
              <a:gd name="connsiteX11" fmla="*/ 0 w 9946056"/>
              <a:gd name="connsiteY11" fmla="*/ 763929 h 218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46056" h="2181222">
                <a:moveTo>
                  <a:pt x="9946056" y="1417293"/>
                </a:moveTo>
                <a:lnTo>
                  <a:pt x="5245681" y="1417293"/>
                </a:lnTo>
                <a:lnTo>
                  <a:pt x="5245681" y="1635916"/>
                </a:lnTo>
                <a:lnTo>
                  <a:pt x="5518333" y="1635916"/>
                </a:lnTo>
                <a:lnTo>
                  <a:pt x="4973028" y="2181221"/>
                </a:lnTo>
                <a:lnTo>
                  <a:pt x="4427722" y="1635916"/>
                </a:lnTo>
                <a:lnTo>
                  <a:pt x="4700375" y="1635916"/>
                </a:lnTo>
                <a:lnTo>
                  <a:pt x="4700375" y="1417293"/>
                </a:lnTo>
                <a:lnTo>
                  <a:pt x="0" y="1417293"/>
                </a:lnTo>
                <a:lnTo>
                  <a:pt x="0" y="1"/>
                </a:lnTo>
                <a:lnTo>
                  <a:pt x="9946056" y="1"/>
                </a:lnTo>
                <a:lnTo>
                  <a:pt x="9946056" y="1417293"/>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99135" tIns="199137" rIns="199136" bIns="963066" numCol="1" spcCol="1270" anchor="ctr" anchorCtr="0">
            <a:noAutofit/>
          </a:bodyPr>
          <a:lstStyle/>
          <a:p>
            <a:pPr marL="0" marR="0" lvl="0" indent="0" algn="ctr" defTabSz="1244600" rtl="0" eaLnBrk="1" fontAlgn="auto" latinLnBrk="0" hangingPunct="1">
              <a:lnSpc>
                <a:spcPct val="90000"/>
              </a:lnSpc>
              <a:spcBef>
                <a:spcPct val="0"/>
              </a:spcBef>
              <a:spcAft>
                <a:spcPct val="3500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Vygotsky argued that language makes thought possible and eventually controls behaviour.</a:t>
            </a: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4130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4C4010-4728-F187-2667-7D5BC2DF6E26}"/>
              </a:ext>
            </a:extLst>
          </p:cNvPr>
          <p:cNvSpPr>
            <a:spLocks noGrp="1"/>
          </p:cNvSpPr>
          <p:nvPr>
            <p:ph type="title"/>
          </p:nvPr>
        </p:nvSpPr>
        <p:spPr>
          <a:xfrm>
            <a:off x="838201" y="365125"/>
            <a:ext cx="5251316" cy="1807305"/>
          </a:xfrm>
        </p:spPr>
        <p:txBody>
          <a:bodyPr>
            <a:normAutofit/>
          </a:bodyPr>
          <a:lstStyle/>
          <a:p>
            <a:pPr algn="ctr"/>
            <a:r>
              <a:rPr lang="en-GB" b="1" u="sng" dirty="0">
                <a:latin typeface="+mn-lt"/>
              </a:rPr>
              <a:t>External speech </a:t>
            </a:r>
            <a:br>
              <a:rPr lang="en-GB" u="sng" dirty="0">
                <a:latin typeface="+mn-lt"/>
              </a:rPr>
            </a:br>
            <a:r>
              <a:rPr lang="en-GB" u="sng" dirty="0">
                <a:latin typeface="+mn-lt"/>
              </a:rPr>
              <a:t>(Age 0-3)</a:t>
            </a:r>
          </a:p>
        </p:txBody>
      </p:sp>
      <p:sp>
        <p:nvSpPr>
          <p:cNvPr id="3" name="Content Placeholder 2">
            <a:extLst>
              <a:ext uri="{FF2B5EF4-FFF2-40B4-BE49-F238E27FC236}">
                <a16:creationId xmlns:a16="http://schemas.microsoft.com/office/drawing/2014/main" id="{14154BCC-0DC0-18E0-B01A-575A679920B7}"/>
              </a:ext>
            </a:extLst>
          </p:cNvPr>
          <p:cNvSpPr>
            <a:spLocks noGrp="1"/>
          </p:cNvSpPr>
          <p:nvPr>
            <p:ph idx="1"/>
          </p:nvPr>
        </p:nvSpPr>
        <p:spPr>
          <a:xfrm>
            <a:off x="294968" y="2333297"/>
            <a:ext cx="5801031" cy="3843666"/>
          </a:xfrm>
        </p:spPr>
        <p:txBody>
          <a:bodyPr>
            <a:normAutofit/>
          </a:bodyPr>
          <a:lstStyle/>
          <a:p>
            <a:pPr marL="0" indent="0">
              <a:buNone/>
              <a:defRPr/>
            </a:pPr>
            <a:r>
              <a:rPr lang="en-GB" dirty="0"/>
              <a:t>External speech is language that is developed in direct response to the outside world to expressed needs and emotions</a:t>
            </a:r>
          </a:p>
          <a:p>
            <a:pPr marL="0" indent="0">
              <a:buNone/>
              <a:defRPr/>
            </a:pPr>
            <a:endParaRPr lang="en-GB" dirty="0"/>
          </a:p>
          <a:p>
            <a:pPr marL="0" indent="0">
              <a:buNone/>
              <a:defRPr/>
            </a:pPr>
            <a:r>
              <a:rPr lang="en-GB" dirty="0"/>
              <a:t>e.g.  ‘Where are you?’  ‘I am here mummy’  ‘I want a drink’  ‘I want orange’  ‘Get me up’   </a:t>
            </a:r>
          </a:p>
          <a:p>
            <a:endParaRPr lang="en-GB" sz="2000" dirty="0"/>
          </a:p>
        </p:txBody>
      </p:sp>
      <p:pic>
        <p:nvPicPr>
          <p:cNvPr id="5" name="Picture 4" descr="Empty speech bubbles">
            <a:extLst>
              <a:ext uri="{FF2B5EF4-FFF2-40B4-BE49-F238E27FC236}">
                <a16:creationId xmlns:a16="http://schemas.microsoft.com/office/drawing/2014/main" id="{40E612DD-BD29-EC54-8BAD-C111D6209A16}"/>
              </a:ext>
            </a:extLst>
          </p:cNvPr>
          <p:cNvPicPr>
            <a:picLocks noChangeAspect="1"/>
          </p:cNvPicPr>
          <p:nvPr/>
        </p:nvPicPr>
        <p:blipFill rotWithShape="1">
          <a:blip r:embed="rId2"/>
          <a:srcRect l="25229" r="16734"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67112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60FE53-EE84-C45E-758B-249973CCF840}"/>
              </a:ext>
            </a:extLst>
          </p:cNvPr>
          <p:cNvSpPr>
            <a:spLocks noGrp="1"/>
          </p:cNvSpPr>
          <p:nvPr>
            <p:ph type="title"/>
          </p:nvPr>
        </p:nvSpPr>
        <p:spPr>
          <a:xfrm>
            <a:off x="838200" y="365125"/>
            <a:ext cx="10515600" cy="1325563"/>
          </a:xfrm>
        </p:spPr>
        <p:txBody>
          <a:bodyPr>
            <a:normAutofit/>
          </a:bodyPr>
          <a:lstStyle/>
          <a:p>
            <a:pPr algn="ctr"/>
            <a:r>
              <a:rPr lang="en-GB" b="1" u="sng" dirty="0">
                <a:latin typeface="+mn-lt"/>
              </a:rPr>
              <a:t>Egocentric speech </a:t>
            </a:r>
            <a:r>
              <a:rPr lang="en-GB" u="sng" dirty="0">
                <a:latin typeface="+mn-lt"/>
              </a:rPr>
              <a:t>(Age 3-7)</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F1CF1D3-7ECA-DA5C-FEE5-10403312D4B5}"/>
              </a:ext>
            </a:extLst>
          </p:cNvPr>
          <p:cNvSpPr>
            <a:spLocks noGrp="1"/>
          </p:cNvSpPr>
          <p:nvPr>
            <p:ph idx="1"/>
          </p:nvPr>
        </p:nvSpPr>
        <p:spPr>
          <a:xfrm>
            <a:off x="1091380" y="1445342"/>
            <a:ext cx="10262419" cy="4731621"/>
          </a:xfrm>
        </p:spPr>
        <p:txBody>
          <a:bodyPr>
            <a:normAutofit lnSpcReduction="10000"/>
          </a:bodyPr>
          <a:lstStyle/>
          <a:p>
            <a:pPr marL="0" indent="0">
              <a:buNone/>
              <a:defRPr/>
            </a:pPr>
            <a:r>
              <a:rPr lang="en-GB" sz="2600" dirty="0"/>
              <a:t>In this stage the child is thinking out aloud. They talk aloud to themselves often saying steps to a task, using operations such as counting on fingers or talking to toys e.g.  ‘I’m putting teddy to bed’</a:t>
            </a:r>
          </a:p>
          <a:p>
            <a:pPr marL="0" indent="0">
              <a:buNone/>
              <a:defRPr/>
            </a:pPr>
            <a:endParaRPr lang="en-GB" sz="2600" dirty="0"/>
          </a:p>
          <a:p>
            <a:pPr marL="0" indent="0">
              <a:buNone/>
              <a:defRPr/>
            </a:pPr>
            <a:r>
              <a:rPr lang="en-GB" sz="2600" dirty="0"/>
              <a:t>Language has two functions:</a:t>
            </a:r>
          </a:p>
          <a:p>
            <a:pPr marL="0" indent="0">
              <a:buNone/>
              <a:defRPr/>
            </a:pPr>
            <a:r>
              <a:rPr lang="en-GB" sz="2600" dirty="0"/>
              <a:t>1.  To monitor and direct internal thoughts (the inner voice we talk to ourselves with).</a:t>
            </a:r>
          </a:p>
          <a:p>
            <a:pPr marL="0" indent="0">
              <a:buNone/>
              <a:defRPr/>
            </a:pPr>
            <a:r>
              <a:rPr lang="en-GB" sz="2600" dirty="0"/>
              <a:t>2.  To communicate thoughts to others (talk out loud). </a:t>
            </a:r>
          </a:p>
          <a:p>
            <a:pPr marL="0" indent="0">
              <a:buNone/>
              <a:defRPr/>
            </a:pPr>
            <a:endParaRPr lang="en-GB" sz="2600" dirty="0"/>
          </a:p>
          <a:p>
            <a:pPr marL="0" indent="0">
              <a:buNone/>
              <a:defRPr/>
            </a:pPr>
            <a:r>
              <a:rPr lang="en-GB" sz="2600" dirty="0"/>
              <a:t>When children at this age talk out loud to themselves, Vygotsky saw this as a sign that the child is unable to distinguish between the two. </a:t>
            </a:r>
          </a:p>
          <a:p>
            <a:endParaRPr lang="en-GB" sz="2600" dirty="0"/>
          </a:p>
        </p:txBody>
      </p:sp>
    </p:spTree>
    <p:extLst>
      <p:ext uri="{BB962C8B-B14F-4D97-AF65-F5344CB8AC3E}">
        <p14:creationId xmlns:p14="http://schemas.microsoft.com/office/powerpoint/2010/main" val="1803962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8">
            <a:extLst>
              <a:ext uri="{FF2B5EF4-FFF2-40B4-BE49-F238E27FC236}">
                <a16:creationId xmlns:a16="http://schemas.microsoft.com/office/drawing/2014/main" id="{183AB211-1B81-B5E5-CEE2-6C1B7F3C811C}"/>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16" name="Rectangle 12">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C74A76DC-0B83-782F-BC17-7A5134CB4CD3}"/>
              </a:ext>
            </a:extLst>
          </p:cNvPr>
          <p:cNvSpPr>
            <a:spLocks noGrp="1"/>
          </p:cNvSpPr>
          <p:nvPr>
            <p:ph type="title"/>
          </p:nvPr>
        </p:nvSpPr>
        <p:spPr>
          <a:xfrm>
            <a:off x="838200" y="365125"/>
            <a:ext cx="10515600" cy="1325563"/>
          </a:xfrm>
        </p:spPr>
        <p:txBody>
          <a:bodyPr>
            <a:normAutofit/>
          </a:bodyPr>
          <a:lstStyle/>
          <a:p>
            <a:pPr algn="ctr"/>
            <a:r>
              <a:rPr lang="en-GB" u="sng" dirty="0">
                <a:latin typeface="+mn-lt"/>
              </a:rPr>
              <a:t>Private / self-guiding speech </a:t>
            </a:r>
          </a:p>
        </p:txBody>
      </p:sp>
      <p:graphicFrame>
        <p:nvGraphicFramePr>
          <p:cNvPr id="17" name="Content Placeholder 5">
            <a:extLst>
              <a:ext uri="{FF2B5EF4-FFF2-40B4-BE49-F238E27FC236}">
                <a16:creationId xmlns:a16="http://schemas.microsoft.com/office/drawing/2014/main" id="{A8AB1191-B344-AB27-DF77-E026280F354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7219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50DC0-8BF8-9F09-1975-A5003CA6A9E7}"/>
              </a:ext>
            </a:extLst>
          </p:cNvPr>
          <p:cNvSpPr>
            <a:spLocks noGrp="1"/>
          </p:cNvSpPr>
          <p:nvPr>
            <p:ph type="title"/>
          </p:nvPr>
        </p:nvSpPr>
        <p:spPr>
          <a:xfrm>
            <a:off x="4654296" y="329184"/>
            <a:ext cx="6894576" cy="1783080"/>
          </a:xfrm>
        </p:spPr>
        <p:txBody>
          <a:bodyPr anchor="b">
            <a:normAutofit/>
          </a:bodyPr>
          <a:lstStyle/>
          <a:p>
            <a:pPr algn="ctr"/>
            <a:r>
              <a:rPr lang="en-GB" b="1" u="sng" dirty="0">
                <a:latin typeface="+mn-lt"/>
              </a:rPr>
              <a:t>Internal speech </a:t>
            </a:r>
            <a:br>
              <a:rPr lang="en-GB" u="sng" dirty="0">
                <a:latin typeface="+mn-lt"/>
              </a:rPr>
            </a:br>
            <a:r>
              <a:rPr lang="en-GB" u="sng" dirty="0">
                <a:latin typeface="+mn-lt"/>
              </a:rPr>
              <a:t>(Age 7 onwards)</a:t>
            </a:r>
          </a:p>
        </p:txBody>
      </p:sp>
      <p:pic>
        <p:nvPicPr>
          <p:cNvPr id="5" name="Picture 4" descr="A child with a light bulb on her head&#10;&#10;Description automatically generated with medium confidence">
            <a:extLst>
              <a:ext uri="{FF2B5EF4-FFF2-40B4-BE49-F238E27FC236}">
                <a16:creationId xmlns:a16="http://schemas.microsoft.com/office/drawing/2014/main" id="{B1039101-5EC8-BD01-A77D-8E8C4CB1F348}"/>
              </a:ext>
            </a:extLst>
          </p:cNvPr>
          <p:cNvPicPr>
            <a:picLocks noChangeAspect="1"/>
          </p:cNvPicPr>
          <p:nvPr/>
        </p:nvPicPr>
        <p:blipFill rotWithShape="1">
          <a:blip r:embed="rId2"/>
          <a:srcRect l="45630" r="21130"/>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Content Placeholder 2">
            <a:extLst>
              <a:ext uri="{FF2B5EF4-FFF2-40B4-BE49-F238E27FC236}">
                <a16:creationId xmlns:a16="http://schemas.microsoft.com/office/drawing/2014/main" id="{7C8AF079-257F-3BE8-511F-F316E726E503}"/>
              </a:ext>
            </a:extLst>
          </p:cNvPr>
          <p:cNvSpPr>
            <a:spLocks noGrp="1"/>
          </p:cNvSpPr>
          <p:nvPr>
            <p:ph idx="1"/>
          </p:nvPr>
        </p:nvSpPr>
        <p:spPr>
          <a:xfrm>
            <a:off x="4424515" y="2706624"/>
            <a:ext cx="7433187" cy="3785616"/>
          </a:xfrm>
        </p:spPr>
        <p:txBody>
          <a:bodyPr>
            <a:normAutofit fontScale="92500"/>
          </a:bodyPr>
          <a:lstStyle/>
          <a:p>
            <a:pPr marL="0" indent="0">
              <a:buNone/>
              <a:defRPr/>
            </a:pPr>
            <a:r>
              <a:rPr lang="en-GB" sz="3200" dirty="0"/>
              <a:t>The child is thinking silently to themselves e.g. reflecting on their day at school, planning their homework or reminding themselves that they need to take their PE kit in the next day. </a:t>
            </a:r>
          </a:p>
          <a:p>
            <a:pPr marL="0" indent="0">
              <a:buNone/>
              <a:defRPr/>
            </a:pPr>
            <a:endParaRPr lang="en-GB" sz="3200" dirty="0"/>
          </a:p>
          <a:p>
            <a:pPr marL="0" indent="0">
              <a:buNone/>
              <a:defRPr/>
            </a:pPr>
            <a:r>
              <a:rPr lang="en-GB" sz="3200" dirty="0"/>
              <a:t>Vocalisation usually ceases when child can think of words rather than having to say them. </a:t>
            </a:r>
          </a:p>
          <a:p>
            <a:endParaRPr lang="en-GB" sz="2200" dirty="0"/>
          </a:p>
        </p:txBody>
      </p:sp>
    </p:spTree>
    <p:extLst>
      <p:ext uri="{BB962C8B-B14F-4D97-AF65-F5344CB8AC3E}">
        <p14:creationId xmlns:p14="http://schemas.microsoft.com/office/powerpoint/2010/main" val="34724782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838200" y="365125"/>
            <a:ext cx="10515600" cy="1325563"/>
          </a:xfrm>
        </p:spPr>
        <p:txBody>
          <a:bodyPr>
            <a:normAutofit/>
          </a:bodyPr>
          <a:lstStyle/>
          <a:p>
            <a:pPr algn="ctr" eaLnBrk="1" hangingPunct="1"/>
            <a:r>
              <a:rPr lang="en-GB" altLang="en-US" u="sng" dirty="0">
                <a:latin typeface="+mn-lt"/>
              </a:rPr>
              <a:t>Thought</a:t>
            </a:r>
          </a:p>
        </p:txBody>
      </p:sp>
      <p:sp>
        <p:nvSpPr>
          <p:cNvPr id="3" name="Freeform: Shape 2">
            <a:extLst>
              <a:ext uri="{FF2B5EF4-FFF2-40B4-BE49-F238E27FC236}">
                <a16:creationId xmlns:a16="http://schemas.microsoft.com/office/drawing/2014/main" id="{C27455B6-192E-4A2C-AF07-4C79D97EC950}"/>
              </a:ext>
            </a:extLst>
          </p:cNvPr>
          <p:cNvSpPr/>
          <p:nvPr/>
        </p:nvSpPr>
        <p:spPr>
          <a:xfrm>
            <a:off x="838200" y="2040051"/>
            <a:ext cx="8938261" cy="1176746"/>
          </a:xfrm>
          <a:custGeom>
            <a:avLst/>
            <a:gdLst>
              <a:gd name="connsiteX0" fmla="*/ 0 w 8161020"/>
              <a:gd name="connsiteY0" fmla="*/ 107442 h 1074420"/>
              <a:gd name="connsiteX1" fmla="*/ 107442 w 8161020"/>
              <a:gd name="connsiteY1" fmla="*/ 0 h 1074420"/>
              <a:gd name="connsiteX2" fmla="*/ 8053578 w 8161020"/>
              <a:gd name="connsiteY2" fmla="*/ 0 h 1074420"/>
              <a:gd name="connsiteX3" fmla="*/ 8161020 w 8161020"/>
              <a:gd name="connsiteY3" fmla="*/ 107442 h 1074420"/>
              <a:gd name="connsiteX4" fmla="*/ 8161020 w 8161020"/>
              <a:gd name="connsiteY4" fmla="*/ 966978 h 1074420"/>
              <a:gd name="connsiteX5" fmla="*/ 8053578 w 8161020"/>
              <a:gd name="connsiteY5" fmla="*/ 1074420 h 1074420"/>
              <a:gd name="connsiteX6" fmla="*/ 107442 w 8161020"/>
              <a:gd name="connsiteY6" fmla="*/ 1074420 h 1074420"/>
              <a:gd name="connsiteX7" fmla="*/ 0 w 8161020"/>
              <a:gd name="connsiteY7" fmla="*/ 966978 h 1074420"/>
              <a:gd name="connsiteX8" fmla="*/ 0 w 8161020"/>
              <a:gd name="connsiteY8" fmla="*/ 107442 h 1074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61020" h="1074420">
                <a:moveTo>
                  <a:pt x="0" y="107442"/>
                </a:moveTo>
                <a:cubicBezTo>
                  <a:pt x="0" y="48103"/>
                  <a:pt x="48103" y="0"/>
                  <a:pt x="107442" y="0"/>
                </a:cubicBezTo>
                <a:lnTo>
                  <a:pt x="8053578" y="0"/>
                </a:lnTo>
                <a:cubicBezTo>
                  <a:pt x="8112917" y="0"/>
                  <a:pt x="8161020" y="48103"/>
                  <a:pt x="8161020" y="107442"/>
                </a:cubicBezTo>
                <a:lnTo>
                  <a:pt x="8161020" y="966978"/>
                </a:lnTo>
                <a:cubicBezTo>
                  <a:pt x="8161020" y="1026317"/>
                  <a:pt x="8112917" y="1074420"/>
                  <a:pt x="8053578" y="1074420"/>
                </a:cubicBezTo>
                <a:lnTo>
                  <a:pt x="107442" y="1074420"/>
                </a:lnTo>
                <a:cubicBezTo>
                  <a:pt x="48103" y="1074420"/>
                  <a:pt x="0" y="1026317"/>
                  <a:pt x="0" y="966978"/>
                </a:cubicBezTo>
                <a:lnTo>
                  <a:pt x="0" y="107442"/>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5289" tIns="115289" rIns="1211735" bIns="115289" numCol="1" spcCol="1270" anchor="ctr" anchorCtr="0">
            <a:noAutofit/>
          </a:bodyPr>
          <a:lstStyle/>
          <a:p>
            <a:pPr marL="0" marR="0" lvl="0" indent="0" algn="l" defTabSz="1065911" rtl="0" eaLnBrk="1" fontAlgn="auto" latinLnBrk="0" hangingPunct="1">
              <a:lnSpc>
                <a:spcPct val="90000"/>
              </a:lnSpc>
              <a:spcBef>
                <a:spcPct val="0"/>
              </a:spcBef>
              <a:spcAft>
                <a:spcPct val="35000"/>
              </a:spcAft>
              <a:buClrTx/>
              <a:buSzTx/>
              <a:buFontTx/>
              <a:buNone/>
              <a:tabLst/>
              <a:defRPr/>
            </a:pPr>
            <a:r>
              <a:rPr kumimoji="0" lang="en-GB" sz="2398" b="0" i="0" u="none" strike="noStrike" kern="1200" cap="none" spc="0" normalizeH="0" baseline="0" noProof="0" dirty="0">
                <a:ln>
                  <a:noFill/>
                </a:ln>
                <a:solidFill>
                  <a:prstClr val="white"/>
                </a:solidFill>
                <a:effectLst/>
                <a:uLnTx/>
                <a:uFillTx/>
                <a:latin typeface="Calibri" panose="020F0502020204030204"/>
                <a:ea typeface="+mn-ea"/>
                <a:cs typeface="+mn-cs"/>
              </a:rPr>
              <a:t>Thought develops from thinking which is outside the child e.g. ‘Want a drink’ or answers to questions leading to… </a:t>
            </a:r>
            <a:endParaRPr kumimoji="0" lang="en-US" sz="2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E7DD4D17-4139-4ED7-BA7A-117CDE5949D0}"/>
              </a:ext>
            </a:extLst>
          </p:cNvPr>
          <p:cNvSpPr/>
          <p:nvPr/>
        </p:nvSpPr>
        <p:spPr>
          <a:xfrm>
            <a:off x="1626869" y="3412920"/>
            <a:ext cx="8938261" cy="1176746"/>
          </a:xfrm>
          <a:custGeom>
            <a:avLst/>
            <a:gdLst>
              <a:gd name="connsiteX0" fmla="*/ 0 w 8161020"/>
              <a:gd name="connsiteY0" fmla="*/ 107442 h 1074420"/>
              <a:gd name="connsiteX1" fmla="*/ 107442 w 8161020"/>
              <a:gd name="connsiteY1" fmla="*/ 0 h 1074420"/>
              <a:gd name="connsiteX2" fmla="*/ 8053578 w 8161020"/>
              <a:gd name="connsiteY2" fmla="*/ 0 h 1074420"/>
              <a:gd name="connsiteX3" fmla="*/ 8161020 w 8161020"/>
              <a:gd name="connsiteY3" fmla="*/ 107442 h 1074420"/>
              <a:gd name="connsiteX4" fmla="*/ 8161020 w 8161020"/>
              <a:gd name="connsiteY4" fmla="*/ 966978 h 1074420"/>
              <a:gd name="connsiteX5" fmla="*/ 8053578 w 8161020"/>
              <a:gd name="connsiteY5" fmla="*/ 1074420 h 1074420"/>
              <a:gd name="connsiteX6" fmla="*/ 107442 w 8161020"/>
              <a:gd name="connsiteY6" fmla="*/ 1074420 h 1074420"/>
              <a:gd name="connsiteX7" fmla="*/ 0 w 8161020"/>
              <a:gd name="connsiteY7" fmla="*/ 966978 h 1074420"/>
              <a:gd name="connsiteX8" fmla="*/ 0 w 8161020"/>
              <a:gd name="connsiteY8" fmla="*/ 107442 h 1074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61020" h="1074420">
                <a:moveTo>
                  <a:pt x="0" y="107442"/>
                </a:moveTo>
                <a:cubicBezTo>
                  <a:pt x="0" y="48103"/>
                  <a:pt x="48103" y="0"/>
                  <a:pt x="107442" y="0"/>
                </a:cubicBezTo>
                <a:lnTo>
                  <a:pt x="8053578" y="0"/>
                </a:lnTo>
                <a:cubicBezTo>
                  <a:pt x="8112917" y="0"/>
                  <a:pt x="8161020" y="48103"/>
                  <a:pt x="8161020" y="107442"/>
                </a:cubicBezTo>
                <a:lnTo>
                  <a:pt x="8161020" y="966978"/>
                </a:lnTo>
                <a:cubicBezTo>
                  <a:pt x="8161020" y="1026317"/>
                  <a:pt x="8112917" y="1074420"/>
                  <a:pt x="8053578" y="1074420"/>
                </a:cubicBezTo>
                <a:lnTo>
                  <a:pt x="107442" y="1074420"/>
                </a:lnTo>
                <a:cubicBezTo>
                  <a:pt x="48103" y="1074420"/>
                  <a:pt x="0" y="1026317"/>
                  <a:pt x="0" y="966978"/>
                </a:cubicBezTo>
                <a:lnTo>
                  <a:pt x="0" y="107442"/>
                </a:lnTo>
                <a:close/>
              </a:path>
            </a:pathLst>
          </a:custGeom>
        </p:spPr>
        <p:style>
          <a:lnRef idx="2">
            <a:schemeClr val="lt1">
              <a:hueOff val="0"/>
              <a:satOff val="0"/>
              <a:lumOff val="0"/>
              <a:alphaOff val="0"/>
            </a:schemeClr>
          </a:lnRef>
          <a:fillRef idx="1">
            <a:schemeClr val="accent2">
              <a:hueOff val="-82827"/>
              <a:satOff val="-27168"/>
              <a:lumOff val="-9901"/>
              <a:alphaOff val="0"/>
            </a:schemeClr>
          </a:fillRef>
          <a:effectRef idx="0">
            <a:schemeClr val="accent2">
              <a:hueOff val="-82827"/>
              <a:satOff val="-27168"/>
              <a:lumOff val="-9901"/>
              <a:alphaOff val="0"/>
            </a:schemeClr>
          </a:effectRef>
          <a:fontRef idx="minor">
            <a:schemeClr val="lt1"/>
          </a:fontRef>
        </p:style>
        <p:txBody>
          <a:bodyPr spcFirstLastPara="0" vert="horz" wrap="square" lIns="115289" tIns="115289" rIns="1533752" bIns="115289" numCol="1" spcCol="1270" anchor="ctr" anchorCtr="0">
            <a:noAutofit/>
          </a:bodyPr>
          <a:lstStyle/>
          <a:p>
            <a:pPr marL="0" marR="0" lvl="0" indent="0" algn="l" defTabSz="1065911" rtl="0" eaLnBrk="1" fontAlgn="auto" latinLnBrk="0" hangingPunct="1">
              <a:lnSpc>
                <a:spcPct val="90000"/>
              </a:lnSpc>
              <a:spcBef>
                <a:spcPct val="0"/>
              </a:spcBef>
              <a:spcAft>
                <a:spcPct val="35000"/>
              </a:spcAft>
              <a:buClrTx/>
              <a:buSzTx/>
              <a:buFontTx/>
              <a:buNone/>
              <a:tabLst/>
              <a:defRPr/>
            </a:pPr>
            <a:r>
              <a:rPr kumimoji="0" lang="en-GB" sz="2398" b="0" i="0" u="none" strike="noStrike" kern="1200" cap="none" spc="0" normalizeH="0" baseline="0" noProof="0">
                <a:ln>
                  <a:noFill/>
                </a:ln>
                <a:solidFill>
                  <a:prstClr val="white"/>
                </a:solidFill>
                <a:effectLst/>
                <a:uLnTx/>
                <a:uFillTx/>
                <a:latin typeface="Calibri" panose="020F0502020204030204"/>
                <a:ea typeface="+mn-ea"/>
                <a:cs typeface="+mn-cs"/>
              </a:rPr>
              <a:t>Thinking aloud e.g. ‘I’m putting Teddy to bed now’ and then to…. </a:t>
            </a:r>
            <a:endParaRPr kumimoji="0" lang="en-US"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Freeform: Shape 4">
            <a:extLst>
              <a:ext uri="{FF2B5EF4-FFF2-40B4-BE49-F238E27FC236}">
                <a16:creationId xmlns:a16="http://schemas.microsoft.com/office/drawing/2014/main" id="{C70C56C0-0BD0-4128-8244-2C66997CE94E}"/>
              </a:ext>
            </a:extLst>
          </p:cNvPr>
          <p:cNvSpPr/>
          <p:nvPr/>
        </p:nvSpPr>
        <p:spPr>
          <a:xfrm>
            <a:off x="2415539" y="4785790"/>
            <a:ext cx="8938261" cy="1176746"/>
          </a:xfrm>
          <a:custGeom>
            <a:avLst/>
            <a:gdLst>
              <a:gd name="connsiteX0" fmla="*/ 0 w 8161020"/>
              <a:gd name="connsiteY0" fmla="*/ 107442 h 1074420"/>
              <a:gd name="connsiteX1" fmla="*/ 107442 w 8161020"/>
              <a:gd name="connsiteY1" fmla="*/ 0 h 1074420"/>
              <a:gd name="connsiteX2" fmla="*/ 8053578 w 8161020"/>
              <a:gd name="connsiteY2" fmla="*/ 0 h 1074420"/>
              <a:gd name="connsiteX3" fmla="*/ 8161020 w 8161020"/>
              <a:gd name="connsiteY3" fmla="*/ 107442 h 1074420"/>
              <a:gd name="connsiteX4" fmla="*/ 8161020 w 8161020"/>
              <a:gd name="connsiteY4" fmla="*/ 966978 h 1074420"/>
              <a:gd name="connsiteX5" fmla="*/ 8053578 w 8161020"/>
              <a:gd name="connsiteY5" fmla="*/ 1074420 h 1074420"/>
              <a:gd name="connsiteX6" fmla="*/ 107442 w 8161020"/>
              <a:gd name="connsiteY6" fmla="*/ 1074420 h 1074420"/>
              <a:gd name="connsiteX7" fmla="*/ 0 w 8161020"/>
              <a:gd name="connsiteY7" fmla="*/ 966978 h 1074420"/>
              <a:gd name="connsiteX8" fmla="*/ 0 w 8161020"/>
              <a:gd name="connsiteY8" fmla="*/ 107442 h 1074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61020" h="1074420">
                <a:moveTo>
                  <a:pt x="0" y="107442"/>
                </a:moveTo>
                <a:cubicBezTo>
                  <a:pt x="0" y="48103"/>
                  <a:pt x="48103" y="0"/>
                  <a:pt x="107442" y="0"/>
                </a:cubicBezTo>
                <a:lnTo>
                  <a:pt x="8053578" y="0"/>
                </a:lnTo>
                <a:cubicBezTo>
                  <a:pt x="8112917" y="0"/>
                  <a:pt x="8161020" y="48103"/>
                  <a:pt x="8161020" y="107442"/>
                </a:cubicBezTo>
                <a:lnTo>
                  <a:pt x="8161020" y="966978"/>
                </a:lnTo>
                <a:cubicBezTo>
                  <a:pt x="8161020" y="1026317"/>
                  <a:pt x="8112917" y="1074420"/>
                  <a:pt x="8053578" y="1074420"/>
                </a:cubicBezTo>
                <a:lnTo>
                  <a:pt x="107442" y="1074420"/>
                </a:lnTo>
                <a:cubicBezTo>
                  <a:pt x="48103" y="1074420"/>
                  <a:pt x="0" y="1026317"/>
                  <a:pt x="0" y="966978"/>
                </a:cubicBezTo>
                <a:lnTo>
                  <a:pt x="0" y="107442"/>
                </a:lnTo>
                <a:close/>
              </a:path>
            </a:pathLst>
          </a:custGeom>
        </p:spPr>
        <p:style>
          <a:lnRef idx="2">
            <a:schemeClr val="lt1">
              <a:hueOff val="0"/>
              <a:satOff val="0"/>
              <a:lumOff val="0"/>
              <a:alphaOff val="0"/>
            </a:schemeClr>
          </a:lnRef>
          <a:fillRef idx="1">
            <a:schemeClr val="accent2">
              <a:hueOff val="-165654"/>
              <a:satOff val="-54335"/>
              <a:lumOff val="-19803"/>
              <a:alphaOff val="0"/>
            </a:schemeClr>
          </a:fillRef>
          <a:effectRef idx="0">
            <a:schemeClr val="accent2">
              <a:hueOff val="-165654"/>
              <a:satOff val="-54335"/>
              <a:lumOff val="-19803"/>
              <a:alphaOff val="0"/>
            </a:schemeClr>
          </a:effectRef>
          <a:fontRef idx="minor">
            <a:schemeClr val="lt1"/>
          </a:fontRef>
        </p:style>
        <p:txBody>
          <a:bodyPr spcFirstLastPara="0" vert="horz" wrap="square" lIns="115289" tIns="115289" rIns="1533752" bIns="115289" numCol="1" spcCol="1270" anchor="ctr" anchorCtr="0">
            <a:noAutofit/>
          </a:bodyPr>
          <a:lstStyle/>
          <a:p>
            <a:pPr marL="0" marR="0" lvl="0" indent="0" algn="l" defTabSz="1065911" rtl="0" eaLnBrk="1" fontAlgn="auto" latinLnBrk="0" hangingPunct="1">
              <a:lnSpc>
                <a:spcPct val="90000"/>
              </a:lnSpc>
              <a:spcBef>
                <a:spcPct val="0"/>
              </a:spcBef>
              <a:spcAft>
                <a:spcPct val="35000"/>
              </a:spcAft>
              <a:buClrTx/>
              <a:buSzTx/>
              <a:buFontTx/>
              <a:buNone/>
              <a:tabLst/>
              <a:defRPr/>
            </a:pPr>
            <a:r>
              <a:rPr kumimoji="0" lang="en-GB" sz="2398" b="0" i="0" u="none" strike="noStrike" kern="1200" cap="none" spc="0" normalizeH="0" baseline="0" noProof="0">
                <a:ln>
                  <a:noFill/>
                </a:ln>
                <a:solidFill>
                  <a:prstClr val="white"/>
                </a:solidFill>
                <a:effectLst/>
                <a:uLnTx/>
                <a:uFillTx/>
                <a:latin typeface="Calibri" panose="020F0502020204030204"/>
                <a:ea typeface="+mn-ea"/>
                <a:cs typeface="+mn-cs"/>
              </a:rPr>
              <a:t>Thinking silently to herself. </a:t>
            </a:r>
            <a:endParaRPr kumimoji="0" lang="en-US"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B860A021-115E-40E7-B5B9-42CD1FFC22BF}"/>
              </a:ext>
            </a:extLst>
          </p:cNvPr>
          <p:cNvSpPr/>
          <p:nvPr/>
        </p:nvSpPr>
        <p:spPr>
          <a:xfrm>
            <a:off x="9011576" y="2932416"/>
            <a:ext cx="764885" cy="764885"/>
          </a:xfrm>
          <a:custGeom>
            <a:avLst/>
            <a:gdLst>
              <a:gd name="connsiteX0" fmla="*/ 0 w 698373"/>
              <a:gd name="connsiteY0" fmla="*/ 384105 h 698373"/>
              <a:gd name="connsiteX1" fmla="*/ 157134 w 698373"/>
              <a:gd name="connsiteY1" fmla="*/ 384105 h 698373"/>
              <a:gd name="connsiteX2" fmla="*/ 157134 w 698373"/>
              <a:gd name="connsiteY2" fmla="*/ 0 h 698373"/>
              <a:gd name="connsiteX3" fmla="*/ 541239 w 698373"/>
              <a:gd name="connsiteY3" fmla="*/ 0 h 698373"/>
              <a:gd name="connsiteX4" fmla="*/ 541239 w 698373"/>
              <a:gd name="connsiteY4" fmla="*/ 384105 h 698373"/>
              <a:gd name="connsiteX5" fmla="*/ 698373 w 698373"/>
              <a:gd name="connsiteY5" fmla="*/ 384105 h 698373"/>
              <a:gd name="connsiteX6" fmla="*/ 349187 w 698373"/>
              <a:gd name="connsiteY6" fmla="*/ 698373 h 698373"/>
              <a:gd name="connsiteX7" fmla="*/ 0 w 698373"/>
              <a:gd name="connsiteY7" fmla="*/ 384105 h 698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8373" h="698373">
                <a:moveTo>
                  <a:pt x="0" y="384105"/>
                </a:moveTo>
                <a:lnTo>
                  <a:pt x="157134" y="384105"/>
                </a:lnTo>
                <a:lnTo>
                  <a:pt x="157134" y="0"/>
                </a:lnTo>
                <a:lnTo>
                  <a:pt x="541239" y="0"/>
                </a:lnTo>
                <a:lnTo>
                  <a:pt x="541239" y="384105"/>
                </a:lnTo>
                <a:lnTo>
                  <a:pt x="698373" y="384105"/>
                </a:lnTo>
                <a:lnTo>
                  <a:pt x="349187" y="698373"/>
                </a:lnTo>
                <a:lnTo>
                  <a:pt x="0" y="384105"/>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99044" tIns="41910" rIns="199044" bIns="214757" numCol="1" spcCol="1270" anchor="ctr" anchorCtr="0">
            <a:noAutofit/>
          </a:bodyPr>
          <a:lstStyle/>
          <a:p>
            <a:pPr marL="0" marR="0" lvl="0" indent="0" algn="ctr" defTabSz="1466850" rtl="0" eaLnBrk="1" fontAlgn="auto" latinLnBrk="0" hangingPunct="1">
              <a:lnSpc>
                <a:spcPct val="90000"/>
              </a:lnSpc>
              <a:spcBef>
                <a:spcPct val="0"/>
              </a:spcBef>
              <a:spcAft>
                <a:spcPct val="35000"/>
              </a:spcAft>
              <a:buClrTx/>
              <a:buSzTx/>
              <a:buFontTx/>
              <a:buNone/>
              <a:tabLst/>
              <a:defRPr/>
            </a:pPr>
            <a:endParaRPr kumimoji="0" lang="en-US" sz="33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C9E51E28-DF90-4CB2-96E5-A2A2DAE3066E}"/>
              </a:ext>
            </a:extLst>
          </p:cNvPr>
          <p:cNvSpPr/>
          <p:nvPr/>
        </p:nvSpPr>
        <p:spPr>
          <a:xfrm>
            <a:off x="9800246" y="4297441"/>
            <a:ext cx="764885" cy="764885"/>
          </a:xfrm>
          <a:custGeom>
            <a:avLst/>
            <a:gdLst>
              <a:gd name="connsiteX0" fmla="*/ 0 w 698373"/>
              <a:gd name="connsiteY0" fmla="*/ 384105 h 698373"/>
              <a:gd name="connsiteX1" fmla="*/ 157134 w 698373"/>
              <a:gd name="connsiteY1" fmla="*/ 384105 h 698373"/>
              <a:gd name="connsiteX2" fmla="*/ 157134 w 698373"/>
              <a:gd name="connsiteY2" fmla="*/ 0 h 698373"/>
              <a:gd name="connsiteX3" fmla="*/ 541239 w 698373"/>
              <a:gd name="connsiteY3" fmla="*/ 0 h 698373"/>
              <a:gd name="connsiteX4" fmla="*/ 541239 w 698373"/>
              <a:gd name="connsiteY4" fmla="*/ 384105 h 698373"/>
              <a:gd name="connsiteX5" fmla="*/ 698373 w 698373"/>
              <a:gd name="connsiteY5" fmla="*/ 384105 h 698373"/>
              <a:gd name="connsiteX6" fmla="*/ 349187 w 698373"/>
              <a:gd name="connsiteY6" fmla="*/ 698373 h 698373"/>
              <a:gd name="connsiteX7" fmla="*/ 0 w 698373"/>
              <a:gd name="connsiteY7" fmla="*/ 384105 h 698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8373" h="698373">
                <a:moveTo>
                  <a:pt x="0" y="384105"/>
                </a:moveTo>
                <a:lnTo>
                  <a:pt x="157134" y="384105"/>
                </a:lnTo>
                <a:lnTo>
                  <a:pt x="157134" y="0"/>
                </a:lnTo>
                <a:lnTo>
                  <a:pt x="541239" y="0"/>
                </a:lnTo>
                <a:lnTo>
                  <a:pt x="541239" y="384105"/>
                </a:lnTo>
                <a:lnTo>
                  <a:pt x="698373" y="384105"/>
                </a:lnTo>
                <a:lnTo>
                  <a:pt x="349187" y="698373"/>
                </a:lnTo>
                <a:lnTo>
                  <a:pt x="0" y="384105"/>
                </a:lnTo>
                <a:close/>
              </a:path>
            </a:pathLst>
          </a:custGeom>
        </p:spPr>
        <p:style>
          <a:lnRef idx="2">
            <a:schemeClr val="accent2">
              <a:tint val="40000"/>
              <a:alpha val="90000"/>
              <a:hueOff val="-35823"/>
              <a:satOff val="-54667"/>
              <a:lumOff val="-5646"/>
              <a:alphaOff val="0"/>
            </a:schemeClr>
          </a:lnRef>
          <a:fillRef idx="1">
            <a:schemeClr val="accent2">
              <a:tint val="40000"/>
              <a:alpha val="90000"/>
              <a:hueOff val="-35823"/>
              <a:satOff val="-54667"/>
              <a:lumOff val="-5646"/>
              <a:alphaOff val="0"/>
            </a:schemeClr>
          </a:fillRef>
          <a:effectRef idx="0">
            <a:schemeClr val="accent2">
              <a:tint val="40000"/>
              <a:alpha val="90000"/>
              <a:hueOff val="-35823"/>
              <a:satOff val="-54667"/>
              <a:lumOff val="-5646"/>
              <a:alphaOff val="0"/>
            </a:schemeClr>
          </a:effectRef>
          <a:fontRef idx="minor">
            <a:schemeClr val="dk1">
              <a:hueOff val="0"/>
              <a:satOff val="0"/>
              <a:lumOff val="0"/>
              <a:alphaOff val="0"/>
            </a:schemeClr>
          </a:fontRef>
        </p:style>
        <p:txBody>
          <a:bodyPr spcFirstLastPara="0" vert="horz" wrap="square" lIns="199044" tIns="41910" rIns="199044" bIns="214757" numCol="1" spcCol="1270" anchor="ctr" anchorCtr="0">
            <a:noAutofit/>
          </a:bodyPr>
          <a:lstStyle/>
          <a:p>
            <a:pPr marL="0" marR="0" lvl="0" indent="0" algn="ctr" defTabSz="1466850" rtl="0" eaLnBrk="1" fontAlgn="auto" latinLnBrk="0" hangingPunct="1">
              <a:lnSpc>
                <a:spcPct val="90000"/>
              </a:lnSpc>
              <a:spcBef>
                <a:spcPct val="0"/>
              </a:spcBef>
              <a:spcAft>
                <a:spcPct val="35000"/>
              </a:spcAft>
              <a:buClrTx/>
              <a:buSzTx/>
              <a:buFontTx/>
              <a:buNone/>
              <a:tabLst/>
              <a:defRPr/>
            </a:pPr>
            <a:endParaRPr kumimoji="0" lang="en-US" sz="33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633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5297762" y="329184"/>
            <a:ext cx="6251110" cy="1783080"/>
          </a:xfrm>
        </p:spPr>
        <p:txBody>
          <a:bodyPr anchor="b">
            <a:normAutofit/>
          </a:bodyPr>
          <a:lstStyle/>
          <a:p>
            <a:pPr algn="ctr" eaLnBrk="1" hangingPunct="1"/>
            <a:r>
              <a:rPr lang="en-GB" altLang="en-US" sz="4000" b="1" dirty="0">
                <a:latin typeface="+mn-lt"/>
              </a:rPr>
              <a:t>Zone of Proximal Development</a:t>
            </a:r>
          </a:p>
        </p:txBody>
      </p:sp>
      <p:pic>
        <p:nvPicPr>
          <p:cNvPr id="20485" name="Picture 20484" descr="Plant growing in a concrete crack">
            <a:extLst>
              <a:ext uri="{FF2B5EF4-FFF2-40B4-BE49-F238E27FC236}">
                <a16:creationId xmlns:a16="http://schemas.microsoft.com/office/drawing/2014/main" id="{59442E96-5697-5259-E4BB-BE774F2DD156}"/>
              </a:ext>
            </a:extLst>
          </p:cNvPr>
          <p:cNvPicPr>
            <a:picLocks noChangeAspect="1"/>
          </p:cNvPicPr>
          <p:nvPr/>
        </p:nvPicPr>
        <p:blipFill rotWithShape="1">
          <a:blip r:embed="rId3"/>
          <a:srcRect l="18017" r="3665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0483" name="Rectangle 3"/>
          <p:cNvSpPr>
            <a:spLocks noGrp="1" noChangeArrowheads="1"/>
          </p:cNvSpPr>
          <p:nvPr>
            <p:ph idx="1"/>
          </p:nvPr>
        </p:nvSpPr>
        <p:spPr>
          <a:xfrm>
            <a:off x="5297762" y="2706624"/>
            <a:ext cx="6251110" cy="3483864"/>
          </a:xfrm>
        </p:spPr>
        <p:txBody>
          <a:bodyPr>
            <a:normAutofit/>
          </a:bodyPr>
          <a:lstStyle/>
          <a:p>
            <a:pPr marL="0" indent="0" eaLnBrk="1" hangingPunct="1">
              <a:buNone/>
            </a:pPr>
            <a:r>
              <a:rPr lang="en-GB" altLang="en-US" sz="3200" dirty="0"/>
              <a:t>‘…those functions that have not yet matured but are in the process of maturation, functions that will mature tomorrow… termed the “buds” or “flowers” of development rather than the “fruits” of development’ (Vygotsky, 1978)</a:t>
            </a:r>
          </a:p>
          <a:p>
            <a:pPr eaLnBrk="1" hangingPunct="1"/>
            <a:endParaRPr lang="en-GB" altLang="en-US" sz="3200" dirty="0"/>
          </a:p>
          <a:p>
            <a:pPr eaLnBrk="1" hangingPunct="1"/>
            <a:endParaRPr lang="en-GB" altLang="en-US" sz="2200" dirty="0"/>
          </a:p>
          <a:p>
            <a:pPr eaLnBrk="1" hangingPunct="1"/>
            <a:endParaRPr lang="en-GB" altLang="en-US" sz="2200" dirty="0"/>
          </a:p>
        </p:txBody>
      </p:sp>
    </p:spTree>
    <p:extLst>
      <p:ext uri="{BB962C8B-B14F-4D97-AF65-F5344CB8AC3E}">
        <p14:creationId xmlns:p14="http://schemas.microsoft.com/office/powerpoint/2010/main" val="29711353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1B1E0-E9F3-8F2C-7E68-C80B9DD4CEAE}"/>
              </a:ext>
            </a:extLst>
          </p:cNvPr>
          <p:cNvSpPr>
            <a:spLocks noGrp="1"/>
          </p:cNvSpPr>
          <p:nvPr>
            <p:ph type="title"/>
          </p:nvPr>
        </p:nvSpPr>
        <p:spPr/>
        <p:txBody>
          <a:bodyPr>
            <a:normAutofit fontScale="90000"/>
          </a:bodyPr>
          <a:lstStyle/>
          <a:p>
            <a:pPr algn="ctr"/>
            <a:r>
              <a:rPr lang="en-GB" altLang="en-US" sz="3600" dirty="0">
                <a:latin typeface="+mn-lt"/>
              </a:rPr>
              <a:t>ZPD is the </a:t>
            </a:r>
            <a:r>
              <a:rPr lang="en-GB" altLang="en-US" sz="3600" b="1" dirty="0">
                <a:latin typeface="+mn-lt"/>
              </a:rPr>
              <a:t>difference </a:t>
            </a:r>
            <a:br>
              <a:rPr lang="en-GB" altLang="en-US" sz="3600" dirty="0">
                <a:latin typeface="+mn-lt"/>
              </a:rPr>
            </a:br>
            <a:r>
              <a:rPr lang="en-GB" altLang="en-US" sz="3600" dirty="0">
                <a:latin typeface="+mn-lt"/>
              </a:rPr>
              <a:t>between the child’s ability to solve problems on their own </a:t>
            </a:r>
            <a:br>
              <a:rPr lang="en-GB" altLang="en-US" sz="3600" dirty="0">
                <a:latin typeface="+mn-lt"/>
              </a:rPr>
            </a:br>
            <a:r>
              <a:rPr lang="en-GB" altLang="en-US" sz="3600" dirty="0">
                <a:latin typeface="+mn-lt"/>
              </a:rPr>
              <a:t>and their ability to solve them with assistance.</a:t>
            </a:r>
            <a:endParaRPr lang="en-GB" dirty="0"/>
          </a:p>
        </p:txBody>
      </p:sp>
      <p:pic>
        <p:nvPicPr>
          <p:cNvPr id="1026" name="Picture 2" descr="Zone Of Proximal Development (ZPD) - SOCIAL DEVELOPMENT THEORY BY VYGOTSKY  - GROUP: MOCKINGJAY">
            <a:extLst>
              <a:ext uri="{FF2B5EF4-FFF2-40B4-BE49-F238E27FC236}">
                <a16:creationId xmlns:a16="http://schemas.microsoft.com/office/drawing/2014/main" id="{AE26D6DD-7257-9E48-9585-89CF142896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37143" y="1690688"/>
            <a:ext cx="4924425" cy="4924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0086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5DEAC7-BF72-E383-CCDA-143A56AFAB8A}"/>
              </a:ext>
            </a:extLst>
          </p:cNvPr>
          <p:cNvSpPr>
            <a:spLocks noGrp="1"/>
          </p:cNvSpPr>
          <p:nvPr>
            <p:ph idx="1"/>
          </p:nvPr>
        </p:nvSpPr>
        <p:spPr>
          <a:xfrm>
            <a:off x="294968" y="781666"/>
            <a:ext cx="6543822" cy="5352436"/>
          </a:xfrm>
        </p:spPr>
        <p:txBody>
          <a:bodyPr>
            <a:normAutofit/>
          </a:bodyPr>
          <a:lstStyle/>
          <a:p>
            <a:pPr marL="0" indent="0">
              <a:buNone/>
            </a:pPr>
            <a:r>
              <a:rPr lang="en-GB" sz="3200" dirty="0"/>
              <a:t>Tasks that are set for the child need to be pitched at the right level.  </a:t>
            </a:r>
          </a:p>
          <a:p>
            <a:pPr marL="0" indent="0">
              <a:buNone/>
            </a:pPr>
            <a:endParaRPr lang="en-GB" sz="3200" dirty="0"/>
          </a:p>
          <a:p>
            <a:pPr marL="0" indent="0">
              <a:buNone/>
            </a:pPr>
            <a:r>
              <a:rPr lang="en-GB" sz="3200" dirty="0"/>
              <a:t>Tasks that are too difficult are outside the child’s ZPD, and so regardless of the amount of help given to the child the gap cannot be bridged.  </a:t>
            </a:r>
          </a:p>
          <a:p>
            <a:pPr marL="0" indent="0">
              <a:buNone/>
            </a:pPr>
            <a:endParaRPr lang="en-GB" sz="3200" dirty="0"/>
          </a:p>
          <a:p>
            <a:pPr marL="0" indent="0">
              <a:buNone/>
            </a:pPr>
            <a:r>
              <a:rPr lang="en-GB" sz="3200" dirty="0"/>
              <a:t>If the task is too easy the child will not be motivated to want to achieve it. </a:t>
            </a:r>
          </a:p>
        </p:txBody>
      </p:sp>
      <p:pic>
        <p:nvPicPr>
          <p:cNvPr id="5" name="Picture 4" descr="Bright ladder against dull ladders">
            <a:extLst>
              <a:ext uri="{FF2B5EF4-FFF2-40B4-BE49-F238E27FC236}">
                <a16:creationId xmlns:a16="http://schemas.microsoft.com/office/drawing/2014/main" id="{6499686B-80B1-60C5-A10A-953A2B6D1AD4}"/>
              </a:ext>
            </a:extLst>
          </p:cNvPr>
          <p:cNvPicPr>
            <a:picLocks noChangeAspect="1"/>
          </p:cNvPicPr>
          <p:nvPr/>
        </p:nvPicPr>
        <p:blipFill rotWithShape="1">
          <a:blip r:embed="rId2"/>
          <a:srcRect l="41858" r="3542"/>
          <a:stretch/>
        </p:blipFill>
        <p:spPr>
          <a:xfrm>
            <a:off x="7199440" y="10"/>
            <a:ext cx="4992560" cy="6857990"/>
          </a:xfrm>
          <a:prstGeom prst="rect">
            <a:avLst/>
          </a:prstGeom>
          <a:effectLst/>
        </p:spPr>
      </p:pic>
    </p:spTree>
    <p:extLst>
      <p:ext uri="{BB962C8B-B14F-4D97-AF65-F5344CB8AC3E}">
        <p14:creationId xmlns:p14="http://schemas.microsoft.com/office/powerpoint/2010/main" val="37114057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586038" y="-7745"/>
            <a:ext cx="7647786" cy="1060817"/>
          </a:xfrm>
        </p:spPr>
        <p:txBody>
          <a:bodyPr anchor="b">
            <a:normAutofit/>
          </a:bodyPr>
          <a:lstStyle/>
          <a:p>
            <a:pPr algn="ctr" eaLnBrk="1" hangingPunct="1"/>
            <a:r>
              <a:rPr lang="en-GB" altLang="en-US" sz="4000" u="sng" dirty="0">
                <a:latin typeface="+mn-lt"/>
              </a:rPr>
              <a:t>Zone of Proximal Development</a:t>
            </a:r>
          </a:p>
        </p:txBody>
      </p:sp>
      <p:sp>
        <p:nvSpPr>
          <p:cNvPr id="21507" name="Rectangle 3"/>
          <p:cNvSpPr>
            <a:spLocks noGrp="1" noChangeArrowheads="1"/>
          </p:cNvSpPr>
          <p:nvPr>
            <p:ph idx="1"/>
          </p:nvPr>
        </p:nvSpPr>
        <p:spPr>
          <a:xfrm>
            <a:off x="8911771" y="1651819"/>
            <a:ext cx="2798448" cy="4095299"/>
          </a:xfrm>
        </p:spPr>
        <p:txBody>
          <a:bodyPr>
            <a:normAutofit/>
          </a:bodyPr>
          <a:lstStyle/>
          <a:p>
            <a:pPr marL="0" indent="0" algn="ctr" eaLnBrk="1" hangingPunct="1">
              <a:buNone/>
            </a:pPr>
            <a:r>
              <a:rPr lang="en-GB" altLang="en-US" sz="3200" dirty="0">
                <a:cs typeface="Arial" panose="020B0604020202020204" pitchFamily="34" charset="0"/>
              </a:rPr>
              <a:t>Distance between child’s </a:t>
            </a:r>
            <a:r>
              <a:rPr lang="en-GB" altLang="en-US" sz="3200" b="1" u="sng" dirty="0">
                <a:cs typeface="Arial" panose="020B0604020202020204" pitchFamily="34" charset="0"/>
              </a:rPr>
              <a:t>actual</a:t>
            </a:r>
            <a:r>
              <a:rPr lang="en-GB" altLang="en-US" sz="3200" dirty="0">
                <a:cs typeface="Arial" panose="020B0604020202020204" pitchFamily="34" charset="0"/>
              </a:rPr>
              <a:t> development and </a:t>
            </a:r>
          </a:p>
          <a:p>
            <a:pPr marL="0" indent="0" algn="ctr" eaLnBrk="1" hangingPunct="1">
              <a:buNone/>
            </a:pPr>
            <a:r>
              <a:rPr lang="en-GB" altLang="en-US" sz="3200" b="1" u="sng" dirty="0">
                <a:cs typeface="Arial" panose="020B0604020202020204" pitchFamily="34" charset="0"/>
              </a:rPr>
              <a:t>potential</a:t>
            </a:r>
            <a:r>
              <a:rPr lang="en-GB" altLang="en-US" sz="3200" dirty="0">
                <a:cs typeface="Arial" panose="020B0604020202020204" pitchFamily="34" charset="0"/>
              </a:rPr>
              <a:t> development level</a:t>
            </a:r>
          </a:p>
          <a:p>
            <a:pPr eaLnBrk="1" hangingPunct="1"/>
            <a:endParaRPr lang="en-GB" altLang="en-US" sz="1600" dirty="0"/>
          </a:p>
          <a:p>
            <a:pPr marL="0" indent="0" eaLnBrk="1" hangingPunct="1">
              <a:buNone/>
            </a:pPr>
            <a:endParaRPr lang="en-GB" altLang="en-US" sz="1600" dirty="0"/>
          </a:p>
        </p:txBody>
      </p:sp>
      <p:sp>
        <p:nvSpPr>
          <p:cNvPr id="21509" name="AutoShape 6" descr="data:image/jpg;base64,/9j/4AAQSkZJRgABAQAAAQABAAD/2wCEAAkGBhQSERQUEhQWFBQVFx4XFRgWGRwcFxgcFxoYFxwXIBgaHSYeGB0kHhoaHy8gIykpLSwsGR8xNzAqNiYrLy0BCQoKDgwOGg8PGjUkHiU1NS8pLjUpLCwpLCksLCwpKSwsNik0LCwpLCwpKSwpKSwpKSwsLCksLCwsKSwpLCksKf/AABEIAMIBAwMBIgACEQEDEQH/xAAcAAEAAgMBAQEAAAAAAAAAAAAABQYDBAcBAgj/xABHEAACAQIDBAQLBgUCBQQDAAABAgMEEQASIQUTMfAGIkFRFBcyU2FxgZGh0dIHFVSSorEjQpPB4VLxFjRigrIzQ3N0JXKz/8QAGQEBAAMBAQAAAAAAAAAAAAAAAAIDBAEF/8QAJREBAAIBAwMEAwEAAAAAAAAAAAECAwQUMREhYRITQlFBUnEy/9oADAMBAAIRAxEAPwDuOGGGAYYYYBhhhgNbaHkH2fuMRIHPv59/pKy1f5B57RiJHPw/x7vQLAA5559umA5+H+PePRmHn3c/7aYc/v8A59/pNw+JJFUXYhQOJYgAe0kD4/3IxfeMXnYv6ifPn0agebQ2bHURtFMgkjfyla+U2IIvY34gH2egY550v6M0IZaKipIPDZxcGxIgjPlTNrYacBqbm9vJuHSY5FYXUhh2FSCONuIv28nTN9c8/wC9vT2mrNNDsajggRZJSW3UMa2Mk0jEseOguSSewAgdpv8AezumMm/jp6ylekea+4JkWRHK6lc6+S2vbx778Qs9uff/AJ+PDXK55059emKrUdNnNTUU1PRy1E0BS+V0SOzqGuXawXiAF1vY8AottbE6YJNDPJMjUzUzFahJLEx5VzXuNGBF7aa8OHEJ+3OnPd8PQW9PPx/zzcrTR08nyb/7unNJbPvRIm8Kcd5uL5strnje3rJNtpKpZUSSMhkdQ6kcCGsQfiD/ALCwZbc88/8Ajhbn3f4+HozV3bnS/czCmp4HqqkpvDGjKiomgDO7aLfSwHZ6LDGPZvTQy76M0siVkChmpWZMzq1rMsnkMup9/wD1G4T4rI8+73iby18mZc9u/Je9rf79uM/P7/5+PDXLzH7Ios5klej/AIhllY1bMrNckAxf6gdTqNOOOnc/tz7NOAsDnnn2cAVufdz29mvAk3PPPH0m7n9/b7fT6TgFuefb8fTlc88/LA8/D/Hu9As5+HP7cMBM0nkL6sZsYaXyF9WM2AYYYYBhhhgGGGGAYYYYBhhhgGGGGA1q/wAg89oxE8889vps8ttDyD7P3GIm3Pv/AM/H04ABzz7+b4Dnn3+493Uc888fThz+3+Ph6MBBdMulKUFK0zWLEhIlPBnINgT2AAEk93dexrPQzatDSrJLUV9PLWVBz1Em8BHHSNT/AKV+PqAxfaikSQWkRHXiA6hhwIvZtOF9fXjB9xU/4eH+kn0+v3H04Co9Kttw77ZtesiyUsU8iSSJ1lQyxhAxt2AjXge4jgMXSfakNfV7NhpJEmeOoWokaMhljjjAJuQLAngB6BoNBi9JRRqhRUQIf5QoCm9v5QLG+nw9GPii2ZFDcQxRxBtW3aKoPpOUC+ArXRUf/ktr/wDywf8A8Tz28eJv1oHaOzHqE6QRRAmRpIsoHFsqK5X1kKRbX2Y6SsCgswUAsbsQAC1geJ7bC+p7m9OCQKpJVQGY3YgAFiOBJGpPZfAcnpp6E0Ylk2xWpaOzw+EDeBgAGiEWW5/0jssBrxy9G6LUSxUdPHHvAixjKJrb0A9YBgNAdbW7LgehthtiU5k3pghMnHPu0z/mtfu+Hoxuk8+//Px9OAoX3jHRbaqWqmEcdZDHuJHNo7xAKyFuC8L6+jXUE/Wwq1KzbklTTnPBBSiBpR5DyM+cAHS9hfv8knTS11rKGOVMsqLIpNyrqGX3Np3/ABx9U1MsahY1VFHBUAVRw4AcOA+HowFO+yT/AJB//szf+S89v9sXTnnntHG/X+IadEFkVVHEhVCg34mw09uMluff/n4+nACef7/59HHtV2c89no4cNLL7zz8Ph6MeW593+PhgPOeee0cb2f3nnX+/wA8COefb8fTh7+f8/HATNJ5C+rGbGCk8hfVjPgGGGGAYYYYBhhhgGKRtbpzVLtCWjpKJahoo0kZmnEej27GUjibccXfHKavaNTD0hrDSUoqmNLEGUyrFlGnWuwN9dLYCfp+nlTFPDFtGh8FSd93FKsyypvD5KNlAyX7D/m12Bxz2ooNo7Slp1q6WOipoZlna0wllkaK5VRlFlFzqT2YjZNgCv23tGGaWYQxRwuqRyMgDtGAGFuFusbcLm5vgOqXwvjmNNsobWr62OokmFPQskEMUcjIpOUlpHIN3a4Fjfhja6M0Lb7aOyZppZYY1jeGRnO+RJlJy7wa3VgCD/tgL5XeQfZ++K34VN4Tu9z/AAN3m3+YeXf/ANPd8eFjfh6rdWgrtCuml+42mI8HYmoqlf8AiyU65GjVdbiQhgG4kWF/5rzFGSm3lhVm3S7PFkLMV0lygm5N2tpc6n031C6Zebc86a8MADz7eff39bmPRvosK6jmkqJ6glZpxEFlKiMqxOe38zX/ANXAAcBc4x02xGqtkeH1FRUNUrTvJGySFFj3IbKAi6End3Ym5JJ7jYOpjjz8+dO64Fbc/wCOdOFrLRds1yy7No5aqsNLFIkbz5LiSe8asY1Zbstz1jYH2dsBsKup49pUY2e1WIZjIkwmz7l7Rl1K7zUsDqe7S3HAX7YHSLwmWsj3eTwWfc3vfPo3WtbT1a8e25zfHTLpKaGnEyx71mlSMKWy6vmsc2vd8b37TEdAv+b2v/8Ad/s/PysbfP2tf8lF/wDbh/d8BsTdI9pRgs+y7qvlCOpjZ7DjZQtyRbgO7ssMs70f27FW06Tw3yNcEMLMrC4KMOFx6ND6b2Mk51PrP7/7fDvF+XVm3noYttSQWFqxViOhCySqN4wHAkcbd/twHUCvb8fafTzr33b0jnn1ft3XXjlQ0EcZkpztYVqjMJnjkIkfudD1chIta3ADjrixttSSLaGzql8yx7QgEMsbZgqTZVZTkPkm5Ve/j36hf7c888OFrD3Lpz6eff39bmw27I0+169WJjo4zT063JjLpqzlQbHrWPqbjiDienaISs21zWlc+/Eclg5F+qoOXd3BFv8ATb2B07be3dxNSR5M3hMxive2Tq5s3bfhbiPWcSwHPu+Xw7LdXnTbUlqE2HLOhSZqphIpUqcyqylsvZe2bh29mM0Oz/vSurRUPIKekkWGKKN2QFrHNIxXyjpYa8D6rh0Bhzz+3w1sWXnn9/jr1ud08stPHtejM0ki01PvaeR2JlVZYnbKXFicpAsRw14dmvsLoW1Ts2GpkqqjwowZoZFlIWMAHImUeUDbrE3JJPccB0vn9vd8Ozha6snPPy+WOVT7bnrY9huJXieeSRJWQ2JK5UZgOBJAJGhsW4d+xVdHTT7UgpaepqY4ayF2nG9LOd1diVdrlGbLYt2Xa3HQOzUo6i+rGW+OXdGo/u/a09LFJK1MaHwrdyOXyur5TlLai4B9/oxVNm7Sp6yIVFedqy1Ml2DU6SCKHU5REF6tgLa63IwHfL4Xxxms6Q1c2wyZGmjmjrY4UldWjkdM6ZJGXS5IYA99j6cSvSzowNnGmrIKipafwqKOUyysyzLK2VgynT1AWA7sBez0iTw4UWVt5uDUFtMoUOIwO8km/qt6cS+OWVPRGJ+khvJOL0vhOkrDricDJ/8AH/0cMdSGA9wwwwDFWoei8ibXqa0sm6mgSJVBOcFCtyRa1tO/FpwwHlsVjZHRiSLalbVsyGOpSJUAvnBiWxvpb3HFowwFH2h0YraasmqtmtARU5TUQ1OcLnQECRGTUXB1HI+tjdF6ynjrJzJDLtGrI6xDLBGEGVFAsSVUEnhroD34u2GA5hU/ZU0VNFLBKBtOKTfNUve0ryH+Ij6ElCNALdn/AFHG7T7Al+9FrXKBfBBAyAkkPnzmxKi68Rfj3jvvNf5B9n7jETzz7vh6CVCC6KbAelpXhdlLNJK4K3sBIxZeIGo9Xzxq7L6LyR7I8CZkMu4kizC+S8mexva9usvZ2e6z8/25+emAHP8At6/j6RmCkbR6F1G62a8DwmooEC5Zcxhkuiox0FwercadvYRrkPR2vmq6OqqpYL07v/Bjz5FWRCpIdrs7997DT13ufp5/e3x/uR7kPcfcfl6Ph2ahQr/RrYD081dI7KRU1G9TLe6rYixuBrqOHo1HZj6d9HZa2mWOFo1dZklBkJy/w82nVUntHd/bFky88+v49umbw/55157+0hUXp9tPcGagivxdElZhx4K/VJ17fT3m+ZegEP3fJRM7tvSZJJTbO0pYNvLcOIHVvwFr31xaOefd8OzXK5/tz/fQEKWaHbTR7g1FKi2ympQSb4jhcIbKHt26dnDskemPRdqujEKSfxo2R4pZCb547dZiAdSC3AcT77Jbn1+23x/sWZD3H3c+vklQrGwOhiw7NNFMcxkVxOynymlvmYXHZpa4/l9uNCm2btmKMU0c9K0ajIlQwffqgAAO78lnAAAJ/wCm500unPPP9wPQOefX8fVmCt1vRmRzs68298El3kryk55OoVvoDc37DwHbjTrujlXT1c1Ts9oCKmxnhqMwXOoI3ismoOpuPSeOLhz/AH5/c8Qtbnk9nw7NcoUeTo5LBRbTnqZVlqamBzIUBEarHE4SNQdbC/7evEZ0Y2VtN9mwQwzU6wSwi0sitv4lkBzRhR1WtrZjrYjuFuj1FKsiMjgMjqVZTwIYZSNO8Ej2+oHyjpEijSONQiItkUcAB2D0a9/bx4EhV5ug+R9mCAqIqFmLByc7hgNRYWzE5ibm2vv3dodHnk2lS1YZd3BFIjDXOTICAQOB494OLBbnn1fD15QHPw5+emAj6forIdq+GkoYWohTZdc98+a9rWy204+zETs/o1tagQ01DLSy0oJ3Jqc4lhDEnKcgtIBc2v8ADhi/0vkL6sZbYCkbU6E1Muzkp3qd/Ub9JpJZbherIHKqADlUAWA/bslOnHR2SsgijiZVKVEUxzXAyxtmIFgdcWTHlsBT9t9H6sbTiraQwsNz4PMkxYEJvN4WQqNW9fd6cXAY9wwDDDDAMMMMAwwwwDDDDAa20PIPs/fETzzbnh6MS1f5B9n74ief29fo50YHPPPwxR/tNkIFOd+iBS7tDIZkjnsFFt5B1gyk6KSAST2g3te09tQU4BqJo4g3DOwF7amwOpsO74ccRmz+nNPI0se8WOSOV4lRpFzS7sXzDXg19Pbx/lCl7E23OtbHZXghmSjWZpCZGiDJLlQltf4hsM51XS+pGI7aNXK9GjWKk0dZcICoBFSoGg4G1+Ppx0Sh6bROW3lolWnjqGdpFMYErFQuYCx1HHtvoOw/VF00ikpqmpsd1TPIpIIbOIgpzLrazZha5Pp7yEVsbpNM+0mp3ZTH1wqxqrZRGi6yMbSRtc8SCjXsO8xm29uVFNW15SY8KfdxtGXVUYZZJ1UdYiK+tuOYZuGLdF0ypGSJmqI03qhkWRwra9liew9W/C/A8Mu5tPbcNPl38yRZr5c7AXy6ta/d2/t2AKEemlTmCGpjWDeSqtcaY5JN2kbKgTyQSzOMw0OTTgMS9f0pqBs2kqGVYJJnjWZ2QssCuWvLuz2WCmx4Z9cWGHpPTMrslTEyoFzlXDZc+i3sTxJsOOumv8/h6VUoAbwiLrZrdbXqmzXF7rY6Em1jxI4gOcw1spjOSUljFtJ1mCWY5XDKVDeSGHADhfThjB90yRb4mRpBBsxZkVk6uaYPcWvx1uTxPbjo9N0wp3acGTIYJTE+fS7CwuP9VybAWBNjpwtnXpPSlkUVERaSxjUOMz5mKCw4nrDL6wR2WYKftHpbUrJWATJC8O8EFMYCzyqkTOswk9La6dUBbEYx1XSlqmaFI5M0SvQuSqkfxHmtKCxAzDhpwGvpxeKjb9PHKsLzxpK9sqFwGOY9Xqk9p4d/p8o46bpPTSybqOoieQ5rIHBY5L5ha/ZY37v/AACs9CpZTR1aNVM0yPMAGQbyHrSZWsdTmsCAdBbTFc2dtmooqOALKEL0vhSmSEuaiZiV8Gve6kAA5vKOYHQDHQE6YQeFTUsjrFJE8aLncDeGVcwCjjpw4cTpbgfuj6Vwsis8kcTOzKq7xWvkfd5rpcWvYegm2p8oNLortGpqJqppmCxxTGJYsgut0jfWTty3YWt2kknEXsvpfPJtTcXvCzzoVZFV0MKgqbLdwD/qc9bUgDXE7t/pUtLvrxs+4g372NgAXyKlz2tZz6kOuvV2YulFM6FxURFVYIbODZmFwlhxJF7ADWxsOxQk+f2593ox7zzz8MRUXSelZkRaiJmktkAcEtclBYdvWBHosfU0pfnk/wB/ngJml8hfVjNjDS+QvqxmwDDDDAMMMMAwwwwDDDDAMMMMAwwwwGtX/wDpt7P3GIk8/H/Px7zaWr/IPs/cYief259noGUIPbfR+SWaKogn3E0aPGC0YkQrIRfqErZgQNQfX3Yjpegl0KGbjWmsvk70ybu2bTygbjutbhfD016TVFNMEjZYU3BkR2haXfzBiophl8i4trx63dpiL2j03rYJZFaK4gYTzWQf8vIIgsantdXkcFu5Ce03CST7OiqKBUddIaeONjHcB6V2kVypazA3Iy+2+mkps7omyU1XBLNvGq3leSRUyEGdQrWW54EEj/fFak6T7RRJmd0zU8FNK6GG+dpz14wykZQO8Zj1ey2LPt7aSTUFfuiSI454j1SLtGrKwXTUA6XGmlhwsAiZ/s8kdSrVVt5AlLPlgHXiiIyBczkxvwBbW/YOGJza3R4TS08gcqIFlUDLfMJot1xuB1Rr6eGKLs3ppUxpCA6y00ZpVmlFOyiENdZYTe+cqoUlwNCf+qx2Yuks01ZTyNO0MPhNVErbshWVRCYlZW/mbMQC1jxPG+AmfF+whWNKlkK08NPmVSA3g8kjm4Dg5XzEFQwOnHjjVP2YnKqrUCMh3YPHEyyJvJA5VGEt1H8uVs49F8a/T+pkSoqV3zJG+znCR5brI4Ml0Bto9gGuNbKBoNB8HpTU00bRSODljpDHIkAAjE6MCr5mKhRlA3jcL+Sb2wErtHoAZt6PCLI9T4XGDFfJKVCEMc4DoV7BlI434X3OjnQzwWbe7xW/gGHKkW7XWVpiwGZrDW1je/G/HFcodv1Es+zpZp9yrrPG9oyY3dJsqqQdMzra3dqRxN5fbfSSaOvMJkWnjURmINTvKaksbyKrqQEy2tprfU8LgNnanQsyzzOs5SKpaI1Me7Vi5pyMuWQkFL5RfQ9+hx9bO6F7o0v8XN4NPPN5Fs/hAYZfK6uXONdb29WKrTdPqxt4EZTdI3RmiAZGapjgZGRDYWVj1Sbi3HsFhi2hPJS7VinYO1PvYldEyZgYMw6lzYjMRof3OYNiv6F7ySofe2381NNbJ5PgoHV8r+a3HS3pxot9nbWiC1OQxs7Z0QiWzzPMVVxILDXKVcOvbYG+K5s7pnVx0oEJWeOOCnDyCBh4MWsroSSd4wUZi2tjqcWjZ/SeobZc9QFSaaPPu8gbLIFK5Wy2W5AOoUW6htw6oZ6jovJUx7RWUiJqx92hHXyxRBVj0B1JOZst9M/qBx7b6AiodpN9lYmFkumZQYYmjIZcwzBg99CLW4m+KrRdJp0lqJFnV0lemSWr8GfdxLuZdRDfhmsmbh3jXXdTpftCSKVwyR7qkeoBanP8bJM6KwVmBjDoAbG9r3HG+AsvRnof4JM0m8Vs0IiKpFu1BEjyFgMx0OYix7iSeNrKOeeffpjn9P01qmro4mCIjPGN0UbM0ckasZVYAkkMSb3CgLY2IuOgc86c/DATNL5C+oYzYw0vkL6sZsAwwwwDDDDAMMMMBrTbSiRiryIrBC5DMAQg4vYm+Ud/DGN9tQAgGaMEhSBnW5EhCoQL6hiQAe0nFJ+07o3PPNSyUyM28D0dQVGqw1GUM/qUBvfis7D6GVm5mMsciyJNSU0JA6+4pZ0YzLcEWtZuFurwwHaL4+FnUsVBBYcRfUX4XHZfHKtowbTSOWFfDJAtROIJg5MmURxmHMFKmRS5ezE5RbUHQYlOhuy6lNovPUpUBqikpyWv/C3iRWlV1BsrBj1VtpdrccB0XDAYYDWr/IPs/fETz+3Pu7xmlq/yD7P3GInn9+ff3nMAMew8889uAPp4f5/z8e45V+fjzycL8888O4WDDWV6Qo0kjZEQZmY3soFtTYHvHZ3eoxlNtejgBiSSNN2UBQE6NOS6d5JckkG5vf2mSrqNZopIn1WRCjepgVPwOnINQ2R9mawyQSGod2juZbrYTMLiIsMxy7sWsB3e0htzfaVAqi4YuaVqpQrZgwUsN2HA1Jysb2tYHW/Ca2J0lgqwTBKrkBS6q12TOLhTbj2jTS4PqxXU+zkrCkS1Fh4G1E5MV8yu7SZwM4ysCe2+g7Dqs7s3YW5mMofNenhgy5baQZute/8ANm4WsLYD4/4zo8zqKmO8QJkAJOUJbMSRcae32/zZavpJEjxxh1Z2kjjIz5Su/VmRtfKzBTYA3NuOl8c9p+g1aRuniHg6Qzwx2ki3gFQ4e+a9nsR22J9uJWPotWGZJpULus0EvVaFAfBUkRU0c+Vn4+j3BYX6eU3hJgWVWypK8zh+rFubXDaXJ17O4+obLdMqNUDmpjCMzKCSR1kGYqQdQQNbEdo7wGpidC6wBVUyKscUsMJR4ldFmYOSXDjORYAmwJHp4Z9ldD6iGZJdySUnacgSoAS8O5y3aRm08q5JJ19oW6XpdSrus1TH/GsYetfOD1QRx4t1bn39uMtH0hp5ZDFHMjyKDdQdbKbGx4EA6HKdNeFurS9jdEaulyGFSCIhDLmaBg6rI0ml2/hnrlf5hpfG10P6GS0tRGTHaNA4ViUMgD3Niyub8R5KrfS/DQLRJ0ppld42qFDxhi4JN1EYzPra11GpAuR3dmMMPTKjkWR0qomWJQ0jBtEBsAST2X07dbDU+VCVv2eGWWSR6lmzb62ZWLIKiJ4glzJlyIGuoCA9+Mlf9nwlCfxyrJTwQod2CM1NJvFcqTZgeBX4ntCa6P8ASeOsEzQm6RSmIPe4eyq+dbcFIbgddDw7JXX08/393bppYRHR3YbU2/Z5d6885ndgmQAkItgMzf6e/u4cRLdnPo+Gnw9wfVz6eef243GbznnXn4485/f5n3njc39B55PPxwEzS+QvqxmxhpPIX1YzYDDU1aRrmkZUXQXYgDU2Gp01OmMTbWhFwZYwVYIwLrozeSp10Y9gOpxF9PNjtVbOqoUF3aMmMDiXSzqPzKMc06O9Ea566nmqInVKqUVtWCNIpKd591H6LhozgOx0lakqB43V0N7MhBU2NjYjuII9mPuSdVtcgXNhc2ue4d59GOTbC2PtCkpIN2tUzNDVCSDOqqjZy0WXq/w3a7MG1J4d2NOTZFfLkadK54YKuKRLFhOI3hcSFczmRismUXLEjMdADbAdovhj4i8kceA48fb6ceYCube6ZJSVJWZgIlpWnYBGLm0qRCzZralgMtuJBuADiY2PtVaiISKroCSLSABtPUSCO4gkHEdtno9TzT55JCkzQNCAHAJjzrKxykG+qi9wRYkEa4z9Fdi09LThKUgxFmfMGDBmY9YjL1QLjgoAFuGAmcuGXDNhmwHuGPM2PcBrV/kH2fviJ5593NurLV/kH2fuMRI5+H+Ph6MA555+nFR6ddKZqR4FiESrKHLSzaIGQKVTMWCi976m5HDjc26/Ps5/2xXdq7QpmqmhnLpu4kkz7544zvZCipZHW7lr8Qf3wEHSdM6py8l4BHHNSRsgRiW8KWIsRIZBaxckdUnhfhfGsn2gTmEuZadZc+WSAwyZ6Vd6sZkkOfrBVNzcKOsLGwsLHFHQPJu1qM0pJ6grJs90PW6u+vcZT6dPRp5Sps+TWOoz3cR9SsmN3a+VNJtSbGw7badmAhqL7QXDrvpITAZKiNahUdUmMUcbxlQSdSzspALBsul7m/zszpvUyRSTOY1SGkiqHCQs7s0ol4DeLYAqD26A9YccSG2Kyhp6dphJJKEvZY6uYsxRgrhby2uucX7vacSAoaLe7netvrX3fhc28sBm8nfX4a24/HAVWn+0WdrKz08aGoWNqgrnjRWhEouIpChZmuoswA4cR1dRPtPq2SM2p0LRlw0nUSUiWRCq3fsVV6q3a57tMT4+7Z3ljEhaOCNZXmWsl3a3Zo8uYTdUjL7Qwt2Y2aeHZccCtHOiQBiiFauURhvKKi0tr63IHfc6YCLl6YVhksrwBXasC3iZioorsLtvbMWGnZbjrc3wTfaLUiZFywRho6eQCTq70TIjuUu12sSygIGsRrwFrKlPQGYQic71rWTwubOcwzDTfXNwc3pB9d4ePbdA1I9QpkZok3jQLWSmVBvN2LgS9XWx9FwO7AaH/GNZJTRFmjvV0tW6bqNlkjenRspVt4cxJ7hp2d2N3a20nk2AZEqRI5jjDSpx1aJXQlWJD9azNx43AubzhoqISiDfETfyx+FzZ9RfRd9fUa+kejG3HtGkpyKczRo5Okck13Jk1H/qMWN9bf73CqybfqqWOrWMxNHRSRwDMkjNlkVGaZ33pJVMzMRqe9tL49g6Z1MjLHFJA4aoeJKgRNu5VSnMxKpvOIZSpINtfRpbZOkVMrSKaiEPEC0oLi6AWBLC9xYkA91xfHg6RUvUHhEHXYpHaReswIUqtjqQbDTtt6MBCdC+k89UyCbdkSUiVC5FK5S0jxFSS7Zh1b9ncAeB19ndOJJdpimGQxM06m4CyoYBcaCRjY97gZuI7b2X/iCl/igTw3hH8UCRbxi9usAeqATbu17Nb56HacM+ZoZY5crWYxsrWa3AlTobc8cBtc8/Hu4dliVDnn/Hyw5/b/HNsOfhgJik8hfVjPjDS+Qvqx9TzqilnYKo1JYgADvJOgwEZ0g2uafcagb2oSI3UtcPe4FiMp08o3A7jjX6NdMIa4MYFkyDVXZbI4uVupBNtRwaxtrbGztSigqWjR3BaJ1qFVXAa6XysQNcuv8AnGrsDoZBSSyTR5jLIoVmci5Cm4vlChjfixux7TgI2l+1Gjdc5E0ce7kkV5IiqMITlcKdczDuHf36Y1do/aii7oRU07O1RFFJFJGUkVZldlcKT1i2Q5RfiDe2JI/Z1SGCKBldooklRQX4ioOZ7kWJN7EEWtj5P2dU5BLSVDS545BK0pMitBmEdiRlsudtCNcxvfAWaKS6g2IuAbEai/YfTj3HscdgBcmwtcnU27T6ceYDnX2mdGqqqrKc04YAUtQrMB1SWCkQlrjJvACmYagMcaU8FayzyU0dXSpFDSmlp0uqq2a00eS1myga9nb246Z96w+dj/Ovzw+9YfOx/nX54DnC0e05J5I89ZHIz1OeQsopBEVfwcxW1DBt1wF9HvjX2P8AfM09M0wniindTMtyNwtKtiPRvzcnv0x0/wC9YfOx/nX54fesPnY/zr88BRug9JXI9E1S9U28ppTUiY3VJFdN2LW6hy5vWMdExqfesPnY/wA6/PD71h87H+dfngPraHkH2fviJJ559fx9jbtbtOIobSx9n86949OIvw6Pzkf51+fP5rBn5/vzycVXbfQff1q1iyhJYxFugVzKGidmJYZhmDKxXsINiCNQtj8Oj85H+dfq59emHh0fnI/zr8+fdcKpN9nSvEsbSADfzzOyrZiKlZEyA30K5xqb3twHA4H+zh2Rs1SBMIoooHihEYjEEglR2UMc73Fr3HE27Cbl4dH5yP8AOv1W59dnh8fnI/zr8+ffYKQfsrASeNZ7JJAIkUoSI2JgMso6+pkMIJHp48bbNT9m4eaVjMDFNI8jKUJkVpUMZyPnCAWOhKZha2Lf4dH5yP8AOvz9POl/PD4/OR/nT6v8fvgKJtDoBMtO/wDEWeRY4EhSKFU/5aRnUsryZJLhjcEi9uPDN5RdA55lE8zrDOZpnKMt4yk27BBSKYZD1L9VyLGx7Ti+eHR+cj/OvZ7fR/trZ4dH5yP86/Pn16YCnw/Z3IJIC1UGjgmilVd2wtuQoMaje5FU206pbgLmxAweLF2j3clQhyQvFCUhykbyQOzOc5aQ6WA0te/HQ3fw6Pzkf51+rn3XeHR+cj/Ovz59V7BWP+A7VjTrKpR6gVJR0ZnV73OVhJlAPeUYgE2PbjX2r0Qmqa6pZmEdNJHTgtkDO+5YuQjZgYiCACTe9+y2lv8ADo/OR/nX58+vTDw6Pzkf51/sefy3Cky/Zgcs0azrkcS7svGxkTfG7DNvQpF+5ATYX7sS21ehzSzwyxyrCsaojBEIdljYvkzB8hVieDo1uIufKsHh0fnI/wA6/Vb+3sw8Oj85H+dfn6PnbWwUmT7LyYmi8IGRYpY4LRAMondWYyMH/ikZbDQcbk6aWCLo68c0ksMqxiQwZlEYN0gRlZOOhe46wAItw7pY10fnI/zr8+fdd4fH5yP86/Pn3XDOeefb8fYwc835+OMHh0fnI/zr8+ffZ4dH5yP86+rv5+GAsFJ5C+rEH9oVE82zKuOJS7vCwVVFyx7gO3EnTbThCL/Fj4f61+eMn3rD52P86/PAcyothVkTtCVn3stXC8lZEMrS07AgxlhcR7rycg0tYjGKoh2oqFW8PeNXqkjMLDfFsy+DM7NYtFlza8O/HUvvWHzsf51+eH3rD52P86/PAcxrE21G+m9k3aQ1bZTdZHVUjmoxbSzNnew00044T7K2p4M7GWs36UUcqBHNjUPLM7x2t1iqlFy9wHox0771h87H+dfnh96w+dj/ADr88BmpySi5vKsL+u2uGMP3rD52P86/PDAVzxT7L/BRfq+rDxT7L/BRfq+rFuwwFR8U+y/wUX6vqw8U+y/wUX6vqxbsMBUfFPsv8FF+r6sPFPsv8FF+r6sW7DAVHxT7L/BRfq+rDxT7L/BRfq+rFuwwFR8U+y/wUX6vqw8U+y/wUX6vqxbsMBUfFPsv8FF+r6sPFPsv8FF+r6sW7DAVHxT7L/BRfq+rDxT7L/BRfq+rFuwwFR8U+y/wUX6vqw8U+y/wUX6vqxbsDgKj4qNl/gov1fVh4p9l/gov1fVjQ6XfagNn1wgkhLxGJXzIeuCzOD1Tow6o7QcWHYHTOkrP+XmVmtcoerIP+xrH2i+JTS0R16dkYtEz0Rvin2X+Ci/V9WHin2X+Ci/V9WLcMMRSVHxT7L/BRfq+rDxT7L/BRfq+rFuwwFR8U+y/wUX6vqw8U+y/wUX6vqxbsMBUfFPsv8FF+r6sPFPsv8FF+r6sW7DAVHxT7L/BRfq+rDxT7L/BRfq+rFuwwFR8U+y/wUX6vqw8U+y/wUX6vqxbsMBUfFPsv8FF+r6sPFPsv8FF+r6sW7DAVHxT7L/BRfq+rHuLbhgOZ+Pmk8xUe6P68PHzSeYqPdH9eOHYY9Ta43m7m7uPj5pPMVHuj+vDx80nmKj3R/Xjh2GG1xm5u7j4+aTzFR7o/rw8fNJ5io90f144dhhtcZubu4+Pmk8xUe6P68PHzSeYqPdH9eOHoLkDvOJufowxq5qeE3EVyWa98oC6kKCSbm1gDfHJ0+KOUoz5JdV8fNJ5io90f14ePmk8xUe6P68cri6HTM7oCmZDw6+t1zg5smVQQf5yuumPleirkgb2EExb6xY3CZc+Y9XTTTEfZw/aXu5fp1bx80nmKj3R/Xh4+aTzFR7o/rxzCPogxBXMpYtCI3Vv4ZE+Yg2y5j5Pot3Y1x0Wc5WEkJjIcs+Y5E3VswY5b36w4A3vjns4T3crq/j5pPMVHuj+vDx80nmKj3R/XjjW1dmNA+RmViVVwUJKkOLjiBjTxZGmxz3QnUXiejuPj5pPMVHuj+vDx80nmKj3R/Xjh2GG1xubm6z/AGidKo9oVYniV0URKlnte6s5v1SRbrDFZjcgggkEagjQg94PEezHmGL60isemFNrzaesr50b+2Gsp7LMfCox/r0kA9Eg4/8AcD68dR6O/ajQ1ZCCQxSHgkwy3PcGvlb3+zH5ywOKb6aluOy6motXnu/XYbH0Mfmno19o1ZRWCSbyMf8AtS3ZPYfKT2G3ox1noh9rUNbIIWikimNrAAyIT/8Asouo9LAD04w5MFqfxspmrft+V9wx5fHuKFxhhhgGGGGAYYYYBhhhgGGGGA/IOYd4wzDvGP1f9xU/mIf6afLD7ip/MQ/00+WN+88MW08vyhmHeMMw7xj9X/cVP5iH+mnyw+4qfzEP9NPlhvPBtPL8oZh3jDMO8Y/V/wBxU/mIf6afLD7ip/MQ/wBNPlhvPBtPL8oLJbtGJuXphKzl8sAZriQiMfxAbXV7nrDQH2Y/Sn3FT+Yh/pp8sPuKn8xD/TT5YjOqrPNUo08xxZ+aoemEq2sIbBs6jILIcoQ5QCLXAt241v8AiGTNmulzB4Pw0yZcnfxt24/T33FT+Yh/pp8sPuKn8xD/AE0+WORqaxxV2cFp+T80wdLpky2KdTdZer5jME7dfKN+/HmzekxjsrgPEN5dbL1t9lzA5gQR1Rpbsx+l/uKn8xD/AE0+WH3DT+Yh/pp8sJ1FZ+JGC0fJ+X9ubXFRKZMoQZVVRcHRBlHAAX9QGNDMO8Y/V/3DT+Yh/pp8sPuKn8xD/TT5YlGriI6RCM6brPWZflDMO8YZh3jH6v8AuKn8xD/TT5YfcVP5iH+mnyx3eeHNp5flEYYvv20UqR7QVY1VB4OhsoAHlS62GIXo59n1ZW2MURWM/wDuydVPWL6v/wBoONVcsTWLT2Z5xT6vTCuYkth9G6isfLTRNIe0gWRfW56q+03x2TYH2JUsOVqhmqHGpB6sX5BqR62t6MdBpqRI1CRoqKuiqoAUeoDQYzX1cR2qvppf2cq6P/YUos1ZNm744dB6jIdT7APXjpex9gQUqZKeJIl/6RqfWeLe0nEhhjHfJa/+pa64614gwwwxWmYYYYBhhhgGGGGAYYYYBhhhgGGGGAYYYYBhhhgGGGGAYYYYBhhhgGGGGAYHDDAc52rQxy9IYxLGkgFMhAdQwBzS62I446Ggx5hiV+IV15lkwwwxFYYYYYBhhhgGGGGAYYYYBhhhgGGGGAYYYYD/2Q=="/>
          <p:cNvSpPr>
            <a:spLocks noChangeAspect="1" noChangeArrowheads="1"/>
          </p:cNvSpPr>
          <p:nvPr/>
        </p:nvSpPr>
        <p:spPr bwMode="auto">
          <a:xfrm>
            <a:off x="1600201" y="-722313"/>
            <a:ext cx="1971675" cy="1476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2400" b="0" i="0" u="sng"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21510" name="AutoShape 8" descr="data:image/jpg;base64,/9j/4AAQSkZJRgABAQAAAQABAAD/2wCEAAkGBhQSERQUEhQWFBQVFx4XFRgWGRwcFxgcFxoYFxwXIBgaHSYeGB0kHhoaHy8gIykpLSwsGR8xNzAqNiYrLy0BCQoKDgwOGg8PGjUkHiU1NS8pLjUpLCwpLCksLCwpKSwsNik0LCwpLCwpKSwpKSwpKSwsLCksLCwsKSwpLCksKf/AABEIAMIBAwMBIgACEQEDEQH/xAAcAAEAAgMBAQEAAAAAAAAAAAAABQYDBAcBAgj/xABHEAACAQIDBAQLBgUCBQQDAAABAgMEEQASIQUTMfAGIkFRFBcyU2FxgZGh0dIHFVSSorEjQpPB4VLxFjRigrIzQ3N0JXKz/8QAGQEBAAMBAQAAAAAAAAAAAAAAAAIDBAEF/8QAJREBAAIBAwMEAwEAAAAAAAAAAAECAwQUMREhYRITQlFBUnEy/9oADAMBAAIRAxEAPwDuOGGGAYYYYBhhhgNbaHkH2fuMRIHPv59/pKy1f5B57RiJHPw/x7vQLAA5559umA5+H+PePRmHn3c/7aYc/v8A59/pNw+JJFUXYhQOJYgAe0kD4/3IxfeMXnYv6ifPn0agebQ2bHURtFMgkjfyla+U2IIvY34gH2egY550v6M0IZaKipIPDZxcGxIgjPlTNrYacBqbm9vJuHSY5FYXUhh2FSCONuIv28nTN9c8/wC9vT2mrNNDsajggRZJSW3UMa2Mk0jEseOguSSewAgdpv8AezumMm/jp6ylekea+4JkWRHK6lc6+S2vbx778Qs9uff/AJ+PDXK55059emKrUdNnNTUU1PRy1E0BS+V0SOzqGuXawXiAF1vY8AottbE6YJNDPJMjUzUzFahJLEx5VzXuNGBF7aa8OHEJ+3OnPd8PQW9PPx/zzcrTR08nyb/7unNJbPvRIm8Kcd5uL5strnje3rJNtpKpZUSSMhkdQ6kcCGsQfiD/ALCwZbc88/8Ajhbn3f4+HozV3bnS/czCmp4HqqkpvDGjKiomgDO7aLfSwHZ6LDGPZvTQy76M0siVkChmpWZMzq1rMsnkMup9/wD1G4T4rI8+73iby18mZc9u/Je9rf79uM/P7/5+PDXLzH7Ios5klej/AIhllY1bMrNckAxf6gdTqNOOOnc/tz7NOAsDnnn2cAVufdz29mvAk3PPPH0m7n9/b7fT6TgFuefb8fTlc88/LA8/D/Hu9As5+HP7cMBM0nkL6sZsYaXyF9WM2AYYYYBhhhgGGGGAYYYYBhhhgGGGGA1q/wAg89oxE8889vps8ttDyD7P3GIm3Pv/AM/H04ABzz7+b4Dnn3+493Uc888fThz+3+Ph6MBBdMulKUFK0zWLEhIlPBnINgT2AAEk93dexrPQzatDSrJLUV9PLWVBz1Em8BHHSNT/AKV+PqAxfaikSQWkRHXiA6hhwIvZtOF9fXjB9xU/4eH+kn0+v3H04Co9Kttw77ZtesiyUsU8iSSJ1lQyxhAxt2AjXge4jgMXSfakNfV7NhpJEmeOoWokaMhljjjAJuQLAngB6BoNBi9JRRqhRUQIf5QoCm9v5QLG+nw9GPii2ZFDcQxRxBtW3aKoPpOUC+ArXRUf/ktr/wDywf8A8Tz28eJv1oHaOzHqE6QRRAmRpIsoHFsqK5X1kKRbX2Y6SsCgswUAsbsQAC1geJ7bC+p7m9OCQKpJVQGY3YgAFiOBJGpPZfAcnpp6E0Ylk2xWpaOzw+EDeBgAGiEWW5/0jssBrxy9G6LUSxUdPHHvAixjKJrb0A9YBgNAdbW7LgehthtiU5k3pghMnHPu0z/mtfu+Hoxuk8+//Px9OAoX3jHRbaqWqmEcdZDHuJHNo7xAKyFuC8L6+jXUE/Wwq1KzbklTTnPBBSiBpR5DyM+cAHS9hfv8knTS11rKGOVMsqLIpNyrqGX3Np3/ABx9U1MsahY1VFHBUAVRw4AcOA+HowFO+yT/AJB//szf+S89v9sXTnnntHG/X+IadEFkVVHEhVCg34mw09uMluff/n4+nACef7/59HHtV2c89no4cNLL7zz8Ph6MeW593+PhgPOeee0cb2f3nnX+/wA8COefb8fTh7+f8/HATNJ5C+rGbGCk8hfVjPgGGGGAYYYYBhhhgGKRtbpzVLtCWjpKJahoo0kZmnEej27GUjibccXfHKavaNTD0hrDSUoqmNLEGUyrFlGnWuwN9dLYCfp+nlTFPDFtGh8FSd93FKsyypvD5KNlAyX7D/m12Bxz2ooNo7Slp1q6WOipoZlna0wllkaK5VRlFlFzqT2YjZNgCv23tGGaWYQxRwuqRyMgDtGAGFuFusbcLm5vgOqXwvjmNNsobWr62OokmFPQskEMUcjIpOUlpHIN3a4Fjfhja6M0Lb7aOyZppZYY1jeGRnO+RJlJy7wa3VgCD/tgL5XeQfZ++K34VN4Tu9z/AAN3m3+YeXf/ANPd8eFjfh6rdWgrtCuml+42mI8HYmoqlf8AiyU65GjVdbiQhgG4kWF/5rzFGSm3lhVm3S7PFkLMV0lygm5N2tpc6n031C6Zebc86a8MADz7eff39bmPRvosK6jmkqJ6glZpxEFlKiMqxOe38zX/ANXAAcBc4x02xGqtkeH1FRUNUrTvJGySFFj3IbKAi6End3Ym5JJ7jYOpjjz8+dO64Fbc/wCOdOFrLRds1yy7No5aqsNLFIkbz5LiSe8asY1Zbstz1jYH2dsBsKup49pUY2e1WIZjIkwmz7l7Rl1K7zUsDqe7S3HAX7YHSLwmWsj3eTwWfc3vfPo3WtbT1a8e25zfHTLpKaGnEyx71mlSMKWy6vmsc2vd8b37TEdAv+b2v/8Ad/s/PysbfP2tf8lF/wDbh/d8BsTdI9pRgs+y7qvlCOpjZ7DjZQtyRbgO7ssMs70f27FW06Tw3yNcEMLMrC4KMOFx6ND6b2Mk51PrP7/7fDvF+XVm3noYttSQWFqxViOhCySqN4wHAkcbd/twHUCvb8fafTzr33b0jnn1ft3XXjlQ0EcZkpztYVqjMJnjkIkfudD1chIta3ADjrixttSSLaGzql8yx7QgEMsbZgqTZVZTkPkm5Ve/j36hf7c888OFrD3Lpz6eff39bmw27I0+169WJjo4zT063JjLpqzlQbHrWPqbjiDienaISs21zWlc+/Eclg5F+qoOXd3BFv8ATb2B07be3dxNSR5M3hMxive2Tq5s3bfhbiPWcSwHPu+Xw7LdXnTbUlqE2HLOhSZqphIpUqcyqylsvZe2bh29mM0Oz/vSurRUPIKekkWGKKN2QFrHNIxXyjpYa8D6rh0Bhzz+3w1sWXnn9/jr1ud08stPHtejM0ki01PvaeR2JlVZYnbKXFicpAsRw14dmvsLoW1Ts2GpkqqjwowZoZFlIWMAHImUeUDbrE3JJPccB0vn9vd8Ozha6snPPy+WOVT7bnrY9huJXieeSRJWQ2JK5UZgOBJAJGhsW4d+xVdHTT7UgpaepqY4ayF2nG9LOd1diVdrlGbLYt2Xa3HQOzUo6i+rGW+OXdGo/u/a09LFJK1MaHwrdyOXyur5TlLai4B9/oxVNm7Sp6yIVFedqy1Ml2DU6SCKHU5REF6tgLa63IwHfL4Xxxms6Q1c2wyZGmjmjrY4UldWjkdM6ZJGXS5IYA99j6cSvSzowNnGmrIKipafwqKOUyysyzLK2VgynT1AWA7sBez0iTw4UWVt5uDUFtMoUOIwO8km/qt6cS+OWVPRGJ+khvJOL0vhOkrDricDJ/8AH/0cMdSGA9wwwwDFWoei8ibXqa0sm6mgSJVBOcFCtyRa1tO/FpwwHlsVjZHRiSLalbVsyGOpSJUAvnBiWxvpb3HFowwFH2h0YraasmqtmtARU5TUQ1OcLnQECRGTUXB1HI+tjdF6ynjrJzJDLtGrI6xDLBGEGVFAsSVUEnhroD34u2GA5hU/ZU0VNFLBKBtOKTfNUve0ryH+Ij6ElCNALdn/AFHG7T7Al+9FrXKBfBBAyAkkPnzmxKi68Rfj3jvvNf5B9n7jETzz7vh6CVCC6KbAelpXhdlLNJK4K3sBIxZeIGo9Xzxq7L6LyR7I8CZkMu4kizC+S8mexva9usvZ2e6z8/25+emAHP8At6/j6RmCkbR6F1G62a8DwmooEC5Zcxhkuiox0FwercadvYRrkPR2vmq6OqqpYL07v/Bjz5FWRCpIdrs7997DT13ufp5/e3x/uR7kPcfcfl6Ph2ahQr/RrYD081dI7KRU1G9TLe6rYixuBrqOHo1HZj6d9HZa2mWOFo1dZklBkJy/w82nVUntHd/bFky88+v49umbw/55157+0hUXp9tPcGagivxdElZhx4K/VJ17fT3m+ZegEP3fJRM7tvSZJJTbO0pYNvLcOIHVvwFr31xaOefd8OzXK5/tz/fQEKWaHbTR7g1FKi2ympQSb4jhcIbKHt26dnDskemPRdqujEKSfxo2R4pZCb547dZiAdSC3AcT77Jbn1+23x/sWZD3H3c+vklQrGwOhiw7NNFMcxkVxOynymlvmYXHZpa4/l9uNCm2btmKMU0c9K0ajIlQwffqgAAO78lnAAAJ/wCm500unPPP9wPQOefX8fVmCt1vRmRzs68298El3kryk55OoVvoDc37DwHbjTrujlXT1c1Ts9oCKmxnhqMwXOoI3ismoOpuPSeOLhz/AH5/c8Qtbnk9nw7NcoUeTo5LBRbTnqZVlqamBzIUBEarHE4SNQdbC/7evEZ0Y2VtN9mwQwzU6wSwi0sitv4lkBzRhR1WtrZjrYjuFuj1FKsiMjgMjqVZTwIYZSNO8Ej2+oHyjpEijSONQiItkUcAB2D0a9/bx4EhV5ug+R9mCAqIqFmLByc7hgNRYWzE5ibm2vv3dodHnk2lS1YZd3BFIjDXOTICAQOB494OLBbnn1fD15QHPw5+emAj6forIdq+GkoYWohTZdc98+a9rWy204+zETs/o1tagQ01DLSy0oJ3Jqc4lhDEnKcgtIBc2v8ADhi/0vkL6sZbYCkbU6E1Muzkp3qd/Ub9JpJZbherIHKqADlUAWA/bslOnHR2SsgijiZVKVEUxzXAyxtmIFgdcWTHlsBT9t9H6sbTiraQwsNz4PMkxYEJvN4WQqNW9fd6cXAY9wwDDDDAMMMMAwwwwDDDDAa20PIPs/fETzzbnh6MS1f5B9n74ief29fo50YHPPPwxR/tNkIFOd+iBS7tDIZkjnsFFt5B1gyk6KSAST2g3te09tQU4BqJo4g3DOwF7amwOpsO74ccRmz+nNPI0se8WOSOV4lRpFzS7sXzDXg19Pbx/lCl7E23OtbHZXghmSjWZpCZGiDJLlQltf4hsM51XS+pGI7aNXK9GjWKk0dZcICoBFSoGg4G1+Ppx0Sh6bROW3lolWnjqGdpFMYErFQuYCx1HHtvoOw/VF00ikpqmpsd1TPIpIIbOIgpzLrazZha5Pp7yEVsbpNM+0mp3ZTH1wqxqrZRGi6yMbSRtc8SCjXsO8xm29uVFNW15SY8KfdxtGXVUYZZJ1UdYiK+tuOYZuGLdF0ypGSJmqI03qhkWRwra9liew9W/C/A8Mu5tPbcNPl38yRZr5c7AXy6ta/d2/t2AKEemlTmCGpjWDeSqtcaY5JN2kbKgTyQSzOMw0OTTgMS9f0pqBs2kqGVYJJnjWZ2QssCuWvLuz2WCmx4Z9cWGHpPTMrslTEyoFzlXDZc+i3sTxJsOOumv8/h6VUoAbwiLrZrdbXqmzXF7rY6Em1jxI4gOcw1spjOSUljFtJ1mCWY5XDKVDeSGHADhfThjB90yRb4mRpBBsxZkVk6uaYPcWvx1uTxPbjo9N0wp3acGTIYJTE+fS7CwuP9VybAWBNjpwtnXpPSlkUVERaSxjUOMz5mKCw4nrDL6wR2WYKftHpbUrJWATJC8O8EFMYCzyqkTOswk9La6dUBbEYx1XSlqmaFI5M0SvQuSqkfxHmtKCxAzDhpwGvpxeKjb9PHKsLzxpK9sqFwGOY9Xqk9p4d/p8o46bpPTSybqOoieQ5rIHBY5L5ha/ZY37v/AACs9CpZTR1aNVM0yPMAGQbyHrSZWsdTmsCAdBbTFc2dtmooqOALKEL0vhSmSEuaiZiV8Gve6kAA5vKOYHQDHQE6YQeFTUsjrFJE8aLncDeGVcwCjjpw4cTpbgfuj6Vwsis8kcTOzKq7xWvkfd5rpcWvYegm2p8oNLortGpqJqppmCxxTGJYsgut0jfWTty3YWt2kknEXsvpfPJtTcXvCzzoVZFV0MKgqbLdwD/qc9bUgDXE7t/pUtLvrxs+4g372NgAXyKlz2tZz6kOuvV2YulFM6FxURFVYIbODZmFwlhxJF7ADWxsOxQk+f2593ox7zzz8MRUXSelZkRaiJmktkAcEtclBYdvWBHosfU0pfnk/wB/ngJml8hfVjNjDS+QvqxmwDDDDAMMMMAwwwwDDDDAMMMMAwwwwGtX/wDpt7P3GIk8/H/Px7zaWr/IPs/cYief259noGUIPbfR+SWaKogn3E0aPGC0YkQrIRfqErZgQNQfX3Yjpegl0KGbjWmsvk70ybu2bTygbjutbhfD016TVFNMEjZYU3BkR2haXfzBiophl8i4trx63dpiL2j03rYJZFaK4gYTzWQf8vIIgsantdXkcFu5Ce03CST7OiqKBUddIaeONjHcB6V2kVypazA3Iy+2+mkps7omyU1XBLNvGq3leSRUyEGdQrWW54EEj/fFak6T7RRJmd0zU8FNK6GG+dpz14wykZQO8Zj1ey2LPt7aSTUFfuiSI454j1SLtGrKwXTUA6XGmlhwsAiZ/s8kdSrVVt5AlLPlgHXiiIyBczkxvwBbW/YOGJza3R4TS08gcqIFlUDLfMJot1xuB1Rr6eGKLs3ppUxpCA6y00ZpVmlFOyiENdZYTe+cqoUlwNCf+qx2Yuks01ZTyNO0MPhNVErbshWVRCYlZW/mbMQC1jxPG+AmfF+whWNKlkK08NPmVSA3g8kjm4Dg5XzEFQwOnHjjVP2YnKqrUCMh3YPHEyyJvJA5VGEt1H8uVs49F8a/T+pkSoqV3zJG+znCR5brI4Ml0Bto9gGuNbKBoNB8HpTU00bRSODljpDHIkAAjE6MCr5mKhRlA3jcL+Sb2wErtHoAZt6PCLI9T4XGDFfJKVCEMc4DoV7BlI434X3OjnQzwWbe7xW/gGHKkW7XWVpiwGZrDW1je/G/HFcodv1Es+zpZp9yrrPG9oyY3dJsqqQdMzra3dqRxN5fbfSSaOvMJkWnjURmINTvKaksbyKrqQEy2tprfU8LgNnanQsyzzOs5SKpaI1Me7Vi5pyMuWQkFL5RfQ9+hx9bO6F7o0v8XN4NPPN5Fs/hAYZfK6uXONdb29WKrTdPqxt4EZTdI3RmiAZGapjgZGRDYWVj1Sbi3HsFhi2hPJS7VinYO1PvYldEyZgYMw6lzYjMRof3OYNiv6F7ySofe2381NNbJ5PgoHV8r+a3HS3pxot9nbWiC1OQxs7Z0QiWzzPMVVxILDXKVcOvbYG+K5s7pnVx0oEJWeOOCnDyCBh4MWsroSSd4wUZi2tjqcWjZ/SeobZc9QFSaaPPu8gbLIFK5Wy2W5AOoUW6htw6oZ6jovJUx7RWUiJqx92hHXyxRBVj0B1JOZst9M/qBx7b6AiodpN9lYmFkumZQYYmjIZcwzBg99CLW4m+KrRdJp0lqJFnV0lemSWr8GfdxLuZdRDfhmsmbh3jXXdTpftCSKVwyR7qkeoBanP8bJM6KwVmBjDoAbG9r3HG+AsvRnof4JM0m8Vs0IiKpFu1BEjyFgMx0OYix7iSeNrKOeeffpjn9P01qmro4mCIjPGN0UbM0ckasZVYAkkMSb3CgLY2IuOgc86c/DATNL5C+oYzYw0vkL6sZsAwwwwDDDDAMMMMBrTbSiRiryIrBC5DMAQg4vYm+Ud/DGN9tQAgGaMEhSBnW5EhCoQL6hiQAe0nFJ+07o3PPNSyUyM28D0dQVGqw1GUM/qUBvfis7D6GVm5mMsciyJNSU0JA6+4pZ0YzLcEWtZuFurwwHaL4+FnUsVBBYcRfUX4XHZfHKtowbTSOWFfDJAtROIJg5MmURxmHMFKmRS5ezE5RbUHQYlOhuy6lNovPUpUBqikpyWv/C3iRWlV1BsrBj1VtpdrccB0XDAYYDWr/IPs/fETz+3Pu7xmlq/yD7P3GInn9+ff3nMAMew8889uAPp4f5/z8e45V+fjzycL8888O4WDDWV6Qo0kjZEQZmY3soFtTYHvHZ3eoxlNtejgBiSSNN2UBQE6NOS6d5JckkG5vf2mSrqNZopIn1WRCjepgVPwOnINQ2R9mawyQSGod2juZbrYTMLiIsMxy7sWsB3e0htzfaVAqi4YuaVqpQrZgwUsN2HA1Jysb2tYHW/Ca2J0lgqwTBKrkBS6q12TOLhTbj2jTS4PqxXU+zkrCkS1Fh4G1E5MV8yu7SZwM4ysCe2+g7Dqs7s3YW5mMofNenhgy5baQZute/8ANm4WsLYD4/4zo8zqKmO8QJkAJOUJbMSRcae32/zZavpJEjxxh1Z2kjjIz5Su/VmRtfKzBTYA3NuOl8c9p+g1aRuniHg6Qzwx2ki3gFQ4e+a9nsR22J9uJWPotWGZJpULus0EvVaFAfBUkRU0c+Vn4+j3BYX6eU3hJgWVWypK8zh+rFubXDaXJ17O4+obLdMqNUDmpjCMzKCSR1kGYqQdQQNbEdo7wGpidC6wBVUyKscUsMJR4ldFmYOSXDjORYAmwJHp4Z9ldD6iGZJdySUnacgSoAS8O5y3aRm08q5JJ19oW6XpdSrus1TH/GsYetfOD1QRx4t1bn39uMtH0hp5ZDFHMjyKDdQdbKbGx4EA6HKdNeFurS9jdEaulyGFSCIhDLmaBg6rI0ml2/hnrlf5hpfG10P6GS0tRGTHaNA4ViUMgD3Niyub8R5KrfS/DQLRJ0ppld42qFDxhi4JN1EYzPra11GpAuR3dmMMPTKjkWR0qomWJQ0jBtEBsAST2X07dbDU+VCVv2eGWWSR6lmzb62ZWLIKiJ4glzJlyIGuoCA9+Mlf9nwlCfxyrJTwQod2CM1NJvFcqTZgeBX4ntCa6P8ASeOsEzQm6RSmIPe4eyq+dbcFIbgddDw7JXX08/393bppYRHR3YbU2/Z5d6885ndgmQAkItgMzf6e/u4cRLdnPo+Gnw9wfVz6eef243GbznnXn4485/f5n3njc39B55PPxwEzS+QvqxmxhpPIX1YzYDDU1aRrmkZUXQXYgDU2Gp01OmMTbWhFwZYwVYIwLrozeSp10Y9gOpxF9PNjtVbOqoUF3aMmMDiXSzqPzKMc06O9Ea566nmqInVKqUVtWCNIpKd591H6LhozgOx0lakqB43V0N7MhBU2NjYjuII9mPuSdVtcgXNhc2ue4d59GOTbC2PtCkpIN2tUzNDVCSDOqqjZy0WXq/w3a7MG1J4d2NOTZFfLkadK54YKuKRLFhOI3hcSFczmRismUXLEjMdADbAdovhj4i8kceA48fb6ceYCube6ZJSVJWZgIlpWnYBGLm0qRCzZralgMtuJBuADiY2PtVaiISKroCSLSABtPUSCO4gkHEdtno9TzT55JCkzQNCAHAJjzrKxykG+qi9wRYkEa4z9Fdi09LThKUgxFmfMGDBmY9YjL1QLjgoAFuGAmcuGXDNhmwHuGPM2PcBrV/kH2fviJ5593NurLV/kH2fuMRI5+H+Ph6MA555+nFR6ddKZqR4FiESrKHLSzaIGQKVTMWCi976m5HDjc26/Ps5/2xXdq7QpmqmhnLpu4kkz7544zvZCipZHW7lr8Qf3wEHSdM6py8l4BHHNSRsgRiW8KWIsRIZBaxckdUnhfhfGsn2gTmEuZadZc+WSAwyZ6Vd6sZkkOfrBVNzcKOsLGwsLHFHQPJu1qM0pJ6grJs90PW6u+vcZT6dPRp5Sps+TWOoz3cR9SsmN3a+VNJtSbGw7badmAhqL7QXDrvpITAZKiNahUdUmMUcbxlQSdSzspALBsul7m/zszpvUyRSTOY1SGkiqHCQs7s0ol4DeLYAqD26A9YccSG2Kyhp6dphJJKEvZY6uYsxRgrhby2uucX7vacSAoaLe7netvrX3fhc28sBm8nfX4a24/HAVWn+0WdrKz08aGoWNqgrnjRWhEouIpChZmuoswA4cR1dRPtPq2SM2p0LRlw0nUSUiWRCq3fsVV6q3a57tMT4+7Z3ljEhaOCNZXmWsl3a3Zo8uYTdUjL7Qwt2Y2aeHZccCtHOiQBiiFauURhvKKi0tr63IHfc6YCLl6YVhksrwBXasC3iZioorsLtvbMWGnZbjrc3wTfaLUiZFywRho6eQCTq70TIjuUu12sSygIGsRrwFrKlPQGYQic71rWTwubOcwzDTfXNwc3pB9d4ePbdA1I9QpkZok3jQLWSmVBvN2LgS9XWx9FwO7AaH/GNZJTRFmjvV0tW6bqNlkjenRspVt4cxJ7hp2d2N3a20nk2AZEqRI5jjDSpx1aJXQlWJD9azNx43AubzhoqISiDfETfyx+FzZ9RfRd9fUa+kejG3HtGkpyKczRo5Okck13Jk1H/qMWN9bf73CqybfqqWOrWMxNHRSRwDMkjNlkVGaZ33pJVMzMRqe9tL49g6Z1MjLHFJA4aoeJKgRNu5VSnMxKpvOIZSpINtfRpbZOkVMrSKaiEPEC0oLi6AWBLC9xYkA91xfHg6RUvUHhEHXYpHaReswIUqtjqQbDTtt6MBCdC+k89UyCbdkSUiVC5FK5S0jxFSS7Zh1b9ncAeB19ndOJJdpimGQxM06m4CyoYBcaCRjY97gZuI7b2X/iCl/igTw3hH8UCRbxi9usAeqATbu17Nb56HacM+ZoZY5crWYxsrWa3AlTobc8cBtc8/Hu4dliVDnn/Hyw5/b/HNsOfhgJik8hfVjPjDS+Qvqx9TzqilnYKo1JYgADvJOgwEZ0g2uafcagb2oSI3UtcPe4FiMp08o3A7jjX6NdMIa4MYFkyDVXZbI4uVupBNtRwaxtrbGztSigqWjR3BaJ1qFVXAa6XysQNcuv8AnGrsDoZBSSyTR5jLIoVmci5Cm4vlChjfixux7TgI2l+1Gjdc5E0ce7kkV5IiqMITlcKdczDuHf36Y1do/aii7oRU07O1RFFJFJGUkVZldlcKT1i2Q5RfiDe2JI/Z1SGCKBldooklRQX4ioOZ7kWJN7EEWtj5P2dU5BLSVDS545BK0pMitBmEdiRlsudtCNcxvfAWaKS6g2IuAbEai/YfTj3HscdgBcmwtcnU27T6ceYDnX2mdGqqqrKc04YAUtQrMB1SWCkQlrjJvACmYagMcaU8FayzyU0dXSpFDSmlp0uqq2a00eS1myga9nb246Z96w+dj/Ovzw+9YfOx/nX54DnC0e05J5I89ZHIz1OeQsopBEVfwcxW1DBt1wF9HvjX2P8AfM09M0wniindTMtyNwtKtiPRvzcnv0x0/wC9YfOx/nX54fesPnY/zr88BRug9JXI9E1S9U28ppTUiY3VJFdN2LW6hy5vWMdExqfesPnY/wA6/PD71h87H+dfngPraHkH2fviJJ559fx9jbtbtOIobSx9n86949OIvw6Pzkf51+fP5rBn5/vzycVXbfQff1q1iyhJYxFugVzKGidmJYZhmDKxXsINiCNQtj8Oj85H+dfq59emHh0fnI/zr8+fdcKpN9nSvEsbSADfzzOyrZiKlZEyA30K5xqb3twHA4H+zh2Rs1SBMIoooHihEYjEEglR2UMc73Fr3HE27Cbl4dH5yP8AOv1W59dnh8fnI/zr8+ffYKQfsrASeNZ7JJAIkUoSI2JgMso6+pkMIJHp48bbNT9m4eaVjMDFNI8jKUJkVpUMZyPnCAWOhKZha2Lf4dH5yP8AOvz9POl/PD4/OR/nT6v8fvgKJtDoBMtO/wDEWeRY4EhSKFU/5aRnUsryZJLhjcEi9uPDN5RdA55lE8zrDOZpnKMt4yk27BBSKYZD1L9VyLGx7Ti+eHR+cj/OvZ7fR/trZ4dH5yP86/Pn16YCnw/Z3IJIC1UGjgmilVd2wtuQoMaje5FU206pbgLmxAweLF2j3clQhyQvFCUhykbyQOzOc5aQ6WA0te/HQ3fw6Pzkf51+rn3XeHR+cj/Ovz59V7BWP+A7VjTrKpR6gVJR0ZnV73OVhJlAPeUYgE2PbjX2r0Qmqa6pZmEdNJHTgtkDO+5YuQjZgYiCACTe9+y2lv8ADo/OR/nX58+vTDw6Pzkf51/sefy3Cky/Zgcs0azrkcS7svGxkTfG7DNvQpF+5ATYX7sS21ehzSzwyxyrCsaojBEIdljYvkzB8hVieDo1uIufKsHh0fnI/wA6/Vb+3sw8Oj85H+dfn6PnbWwUmT7LyYmi8IGRYpY4LRAMondWYyMH/ikZbDQcbk6aWCLo68c0ksMqxiQwZlEYN0gRlZOOhe46wAItw7pY10fnI/zr8+fdd4fH5yP86/Pn3XDOeefb8fYwc835+OMHh0fnI/zr8+ffZ4dH5yP86+rv5+GAsFJ5C+rEH9oVE82zKuOJS7vCwVVFyx7gO3EnTbThCL/Fj4f61+eMn3rD52P86/PAcyothVkTtCVn3stXC8lZEMrS07AgxlhcR7rycg0tYjGKoh2oqFW8PeNXqkjMLDfFsy+DM7NYtFlza8O/HUvvWHzsf51+eH3rD52P86/PAcxrE21G+m9k3aQ1bZTdZHVUjmoxbSzNnew00044T7K2p4M7GWs36UUcqBHNjUPLM7x2t1iqlFy9wHox0771h87H+dfnh96w+dj/ADr88BmpySi5vKsL+u2uGMP3rD52P86/PDAVzxT7L/BRfq+rDxT7L/BRfq+rFuwwFR8U+y/wUX6vqw8U+y/wUX6vqxbsMBUfFPsv8FF+r6sPFPsv8FF+r6sW7DAVHxT7L/BRfq+rDxT7L/BRfq+rFuwwFR8U+y/wUX6vqw8U+y/wUX6vqxbsMBUfFPsv8FF+r6sPFPsv8FF+r6sW7DAVHxT7L/BRfq+rDxT7L/BRfq+rFuwwFR8U+y/wUX6vqw8U+y/wUX6vqxbsDgKj4qNl/gov1fVh4p9l/gov1fVjQ6XfagNn1wgkhLxGJXzIeuCzOD1Tow6o7QcWHYHTOkrP+XmVmtcoerIP+xrH2i+JTS0R16dkYtEz0Rvin2X+Ci/V9WHin2X+Ci/V9WLcMMRSVHxT7L/BRfq+rDxT7L/BRfq+rFuwwFR8U+y/wUX6vqw8U+y/wUX6vqxbsMBUfFPsv8FF+r6sPFPsv8FF+r6sW7DAVHxT7L/BRfq+rDxT7L/BRfq+rFuwwFR8U+y/wUX6vqw8U+y/wUX6vqxbsMBUfFPsv8FF+r6sPFPsv8FF+r6sW7DAVHxT7L/BRfq+rHuLbhgOZ+Pmk8xUe6P68PHzSeYqPdH9eOHYY9Ta43m7m7uPj5pPMVHuj+vDx80nmKj3R/Xjh2GG1xm5u7j4+aTzFR7o/rw8fNJ5io90f144dhhtcZubu4+Pmk8xUe6P68PHzSeYqPdH9eOHoLkDvOJufowxq5qeE3EVyWa98oC6kKCSbm1gDfHJ0+KOUoz5JdV8fNJ5io90f14ePmk8xUe6P68cri6HTM7oCmZDw6+t1zg5smVQQf5yuumPleirkgb2EExb6xY3CZc+Y9XTTTEfZw/aXu5fp1bx80nmKj3R/Xh4+aTzFR7o/rxzCPogxBXMpYtCI3Vv4ZE+Yg2y5j5Pot3Y1x0Wc5WEkJjIcs+Y5E3VswY5b36w4A3vjns4T3crq/j5pPMVHuj+vDx80nmKj3R/XjjW1dmNA+RmViVVwUJKkOLjiBjTxZGmxz3QnUXiejuPj5pPMVHuj+vDx80nmKj3R/Xjh2GG1xubm6z/AGidKo9oVYniV0URKlnte6s5v1SRbrDFZjcgggkEagjQg94PEezHmGL60isemFNrzaesr50b+2Gsp7LMfCox/r0kA9Eg4/8AcD68dR6O/ajQ1ZCCQxSHgkwy3PcGvlb3+zH5ywOKb6aluOy6motXnu/XYbH0Mfmno19o1ZRWCSbyMf8AtS3ZPYfKT2G3ox1noh9rUNbIIWikimNrAAyIT/8Asouo9LAD04w5MFqfxspmrft+V9wx5fHuKFxhhhgGGGGAYYYYBhhhgGGGGA/IOYd4wzDvGP1f9xU/mIf6afLD7ip/MQ/00+WN+88MW08vyhmHeMMw7xj9X/cVP5iH+mnyw+4qfzEP9NPlhvPBtPL8oZh3jDMO8Y/V/wBxU/mIf6afLD7ip/MQ/wBNPlhvPBtPL8oLJbtGJuXphKzl8sAZriQiMfxAbXV7nrDQH2Y/Sn3FT+Yh/pp8sPuKn8xD/TT5YjOqrPNUo08xxZ+aoemEq2sIbBs6jILIcoQ5QCLXAt241v8AiGTNmulzB4Pw0yZcnfxt24/T33FT+Yh/pp8sPuKn8xD/AE0+WORqaxxV2cFp+T80wdLpky2KdTdZer5jME7dfKN+/HmzekxjsrgPEN5dbL1t9lzA5gQR1Rpbsx+l/uKn8xD/AE0+WH3DT+Yh/pp8sJ1FZ+JGC0fJ+X9ubXFRKZMoQZVVRcHRBlHAAX9QGNDMO8Y/V/3DT+Yh/pp8sPuKn8xD/TT5YlGriI6RCM6brPWZflDMO8YZh3jH6v8AuKn8xD/TT5YfcVP5iH+mnyx3eeHNp5flEYYvv20UqR7QVY1VB4OhsoAHlS62GIXo59n1ZW2MURWM/wDuydVPWL6v/wBoONVcsTWLT2Z5xT6vTCuYkth9G6isfLTRNIe0gWRfW56q+03x2TYH2JUsOVqhmqHGpB6sX5BqR62t6MdBpqRI1CRoqKuiqoAUeoDQYzX1cR2qvppf2cq6P/YUos1ZNm744dB6jIdT7APXjpex9gQUqZKeJIl/6RqfWeLe0nEhhjHfJa/+pa64614gwwwxWmYYYYBhhhgGGGGAYYYYBhhhgGGGGAYYYYBhhhgGGGGAYYYYBhhhgGGGGAYHDDAc52rQxy9IYxLGkgFMhAdQwBzS62I446Ggx5hiV+IV15lkwwwxFYYYYYBhhhgGGGGAYYYYBhhhgGGGGAYYYYD/2Q=="/>
          <p:cNvSpPr>
            <a:spLocks noChangeAspect="1" noChangeArrowheads="1"/>
          </p:cNvSpPr>
          <p:nvPr/>
        </p:nvSpPr>
        <p:spPr bwMode="auto">
          <a:xfrm>
            <a:off x="1752601" y="-569913"/>
            <a:ext cx="1971675" cy="1476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2400" b="0" i="0" u="sng"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pic>
        <p:nvPicPr>
          <p:cNvPr id="4" name="Picture 3">
            <a:hlinkClick r:id="rId3"/>
            <a:extLst>
              <a:ext uri="{FF2B5EF4-FFF2-40B4-BE49-F238E27FC236}">
                <a16:creationId xmlns:a16="http://schemas.microsoft.com/office/drawing/2014/main" id="{F1B439A2-A7EA-4A47-9089-7A11EBF0064E}"/>
              </a:ext>
            </a:extLst>
          </p:cNvPr>
          <p:cNvPicPr>
            <a:picLocks noChangeAspect="1"/>
          </p:cNvPicPr>
          <p:nvPr/>
        </p:nvPicPr>
        <p:blipFill>
          <a:blip r:embed="rId4"/>
          <a:stretch>
            <a:fillRect/>
          </a:stretch>
        </p:blipFill>
        <p:spPr>
          <a:xfrm>
            <a:off x="232109" y="1259713"/>
            <a:ext cx="8542049" cy="4487405"/>
          </a:xfrm>
          <a:prstGeom prst="rect">
            <a:avLst/>
          </a:prstGeom>
        </p:spPr>
      </p:pic>
    </p:spTree>
    <p:extLst>
      <p:ext uri="{BB962C8B-B14F-4D97-AF65-F5344CB8AC3E}">
        <p14:creationId xmlns:p14="http://schemas.microsoft.com/office/powerpoint/2010/main" val="3509414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92314" y="476251"/>
            <a:ext cx="7991475" cy="1152525"/>
          </a:xfrm>
        </p:spPr>
        <p:txBody>
          <a:bodyPr/>
          <a:lstStyle/>
          <a:p>
            <a:pPr algn="ctr" eaLnBrk="1" hangingPunct="1"/>
            <a:r>
              <a:rPr lang="en-GB" altLang="en-US" sz="4000" u="sng" dirty="0">
                <a:latin typeface="+mn-lt"/>
              </a:rPr>
              <a:t>Scaffolding (Bruner)</a:t>
            </a:r>
          </a:p>
        </p:txBody>
      </p:sp>
      <p:graphicFrame>
        <p:nvGraphicFramePr>
          <p:cNvPr id="22532" name="Rectangle 3">
            <a:extLst>
              <a:ext uri="{FF2B5EF4-FFF2-40B4-BE49-F238E27FC236}">
                <a16:creationId xmlns:a16="http://schemas.microsoft.com/office/drawing/2014/main" id="{6257267B-A5EF-81D4-F710-29DE0B64EF35}"/>
              </a:ext>
            </a:extLst>
          </p:cNvPr>
          <p:cNvGraphicFramePr>
            <a:graphicFrameLocks noGrp="1"/>
          </p:cNvGraphicFramePr>
          <p:nvPr>
            <p:ph sz="half" idx="1"/>
          </p:nvPr>
        </p:nvGraphicFramePr>
        <p:xfrm>
          <a:off x="583884" y="1628776"/>
          <a:ext cx="4795837" cy="49784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3" name="Straight Connector 2">
            <a:extLst>
              <a:ext uri="{FF2B5EF4-FFF2-40B4-BE49-F238E27FC236}">
                <a16:creationId xmlns:a16="http://schemas.microsoft.com/office/drawing/2014/main" id="{E0BD3851-CF1A-488A-9DD0-B5E1580F8E45}"/>
              </a:ext>
            </a:extLst>
          </p:cNvPr>
          <p:cNvCxnSpPr>
            <a:cxnSpLocks/>
          </p:cNvCxnSpPr>
          <p:nvPr/>
        </p:nvCxnSpPr>
        <p:spPr>
          <a:xfrm flipH="1">
            <a:off x="6812280" y="2468880"/>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1" name="Straight Connector 10">
            <a:extLst>
              <a:ext uri="{FF2B5EF4-FFF2-40B4-BE49-F238E27FC236}">
                <a16:creationId xmlns:a16="http://schemas.microsoft.com/office/drawing/2014/main" id="{65BA47E4-5FE1-4751-834E-7E91C7C531A1}"/>
              </a:ext>
            </a:extLst>
          </p:cNvPr>
          <p:cNvCxnSpPr>
            <a:cxnSpLocks/>
          </p:cNvCxnSpPr>
          <p:nvPr/>
        </p:nvCxnSpPr>
        <p:spPr>
          <a:xfrm flipH="1">
            <a:off x="8039100" y="2452311"/>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2" name="Straight Connector 11">
            <a:extLst>
              <a:ext uri="{FF2B5EF4-FFF2-40B4-BE49-F238E27FC236}">
                <a16:creationId xmlns:a16="http://schemas.microsoft.com/office/drawing/2014/main" id="{BD27A700-AE99-4822-867B-DDE17564C6D1}"/>
              </a:ext>
            </a:extLst>
          </p:cNvPr>
          <p:cNvCxnSpPr>
            <a:cxnSpLocks/>
          </p:cNvCxnSpPr>
          <p:nvPr/>
        </p:nvCxnSpPr>
        <p:spPr>
          <a:xfrm flipH="1">
            <a:off x="9243060" y="1976697"/>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3" name="Straight Connector 12">
            <a:extLst>
              <a:ext uri="{FF2B5EF4-FFF2-40B4-BE49-F238E27FC236}">
                <a16:creationId xmlns:a16="http://schemas.microsoft.com/office/drawing/2014/main" id="{FBE1DD1C-DE60-4AA5-9355-294C0C0EFF0E}"/>
              </a:ext>
            </a:extLst>
          </p:cNvPr>
          <p:cNvCxnSpPr>
            <a:cxnSpLocks/>
          </p:cNvCxnSpPr>
          <p:nvPr/>
        </p:nvCxnSpPr>
        <p:spPr>
          <a:xfrm>
            <a:off x="6301740" y="3603567"/>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16" name="Straight Connector 15">
            <a:extLst>
              <a:ext uri="{FF2B5EF4-FFF2-40B4-BE49-F238E27FC236}">
                <a16:creationId xmlns:a16="http://schemas.microsoft.com/office/drawing/2014/main" id="{A49664D6-F28E-4134-9CCA-908682A47CF5}"/>
              </a:ext>
            </a:extLst>
          </p:cNvPr>
          <p:cNvCxnSpPr>
            <a:cxnSpLocks/>
          </p:cNvCxnSpPr>
          <p:nvPr/>
        </p:nvCxnSpPr>
        <p:spPr>
          <a:xfrm>
            <a:off x="6301740" y="4487487"/>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17" name="Straight Connector 16">
            <a:extLst>
              <a:ext uri="{FF2B5EF4-FFF2-40B4-BE49-F238E27FC236}">
                <a16:creationId xmlns:a16="http://schemas.microsoft.com/office/drawing/2014/main" id="{3E81873C-4984-4DCA-96E6-0CEC40E208E4}"/>
              </a:ext>
            </a:extLst>
          </p:cNvPr>
          <p:cNvCxnSpPr>
            <a:cxnSpLocks/>
          </p:cNvCxnSpPr>
          <p:nvPr/>
        </p:nvCxnSpPr>
        <p:spPr>
          <a:xfrm flipV="1">
            <a:off x="7772400" y="3009903"/>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19" name="Straight Connector 18">
            <a:extLst>
              <a:ext uri="{FF2B5EF4-FFF2-40B4-BE49-F238E27FC236}">
                <a16:creationId xmlns:a16="http://schemas.microsoft.com/office/drawing/2014/main" id="{BA619CB7-0215-42E9-B51F-D8DD23BE6D70}"/>
              </a:ext>
            </a:extLst>
          </p:cNvPr>
          <p:cNvCxnSpPr>
            <a:cxnSpLocks/>
          </p:cNvCxnSpPr>
          <p:nvPr/>
        </p:nvCxnSpPr>
        <p:spPr>
          <a:xfrm flipV="1">
            <a:off x="7734300" y="3877890"/>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0" name="Straight Connector 19">
            <a:extLst>
              <a:ext uri="{FF2B5EF4-FFF2-40B4-BE49-F238E27FC236}">
                <a16:creationId xmlns:a16="http://schemas.microsoft.com/office/drawing/2014/main" id="{77088259-2269-42E1-B72C-491720C75FED}"/>
              </a:ext>
            </a:extLst>
          </p:cNvPr>
          <p:cNvCxnSpPr>
            <a:cxnSpLocks/>
          </p:cNvCxnSpPr>
          <p:nvPr/>
        </p:nvCxnSpPr>
        <p:spPr>
          <a:xfrm flipV="1">
            <a:off x="6457950" y="3025142"/>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1" name="Straight Connector 20">
            <a:extLst>
              <a:ext uri="{FF2B5EF4-FFF2-40B4-BE49-F238E27FC236}">
                <a16:creationId xmlns:a16="http://schemas.microsoft.com/office/drawing/2014/main" id="{C5A9A8CA-63D0-4715-B07B-B37D7352B200}"/>
              </a:ext>
            </a:extLst>
          </p:cNvPr>
          <p:cNvCxnSpPr>
            <a:cxnSpLocks/>
          </p:cNvCxnSpPr>
          <p:nvPr/>
        </p:nvCxnSpPr>
        <p:spPr>
          <a:xfrm flipV="1">
            <a:off x="6419850" y="3923958"/>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2" name="Straight Connector 21">
            <a:extLst>
              <a:ext uri="{FF2B5EF4-FFF2-40B4-BE49-F238E27FC236}">
                <a16:creationId xmlns:a16="http://schemas.microsoft.com/office/drawing/2014/main" id="{DB5EAD21-C48A-496E-A69E-41375113798B}"/>
              </a:ext>
            </a:extLst>
          </p:cNvPr>
          <p:cNvCxnSpPr>
            <a:cxnSpLocks/>
          </p:cNvCxnSpPr>
          <p:nvPr/>
        </p:nvCxnSpPr>
        <p:spPr>
          <a:xfrm>
            <a:off x="7734300" y="3025142"/>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23" name="Straight Connector 22">
            <a:extLst>
              <a:ext uri="{FF2B5EF4-FFF2-40B4-BE49-F238E27FC236}">
                <a16:creationId xmlns:a16="http://schemas.microsoft.com/office/drawing/2014/main" id="{E6D4A772-0D3A-40EC-9CF4-84BE55B692B0}"/>
              </a:ext>
            </a:extLst>
          </p:cNvPr>
          <p:cNvCxnSpPr>
            <a:cxnSpLocks/>
          </p:cNvCxnSpPr>
          <p:nvPr/>
        </p:nvCxnSpPr>
        <p:spPr>
          <a:xfrm>
            <a:off x="7734300" y="4057650"/>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24" name="Straight Connector 23">
            <a:extLst>
              <a:ext uri="{FF2B5EF4-FFF2-40B4-BE49-F238E27FC236}">
                <a16:creationId xmlns:a16="http://schemas.microsoft.com/office/drawing/2014/main" id="{151A9519-A13A-409D-AAE3-7C7C50F36B56}"/>
              </a:ext>
            </a:extLst>
          </p:cNvPr>
          <p:cNvCxnSpPr>
            <a:cxnSpLocks/>
          </p:cNvCxnSpPr>
          <p:nvPr/>
        </p:nvCxnSpPr>
        <p:spPr>
          <a:xfrm flipH="1">
            <a:off x="8168640" y="1939290"/>
            <a:ext cx="22860" cy="3177540"/>
          </a:xfrm>
          <a:prstGeom prst="line">
            <a:avLst/>
          </a:prstGeom>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230892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0A03B-7F5A-958E-9DD0-0D0CA51BACE3}"/>
              </a:ext>
            </a:extLst>
          </p:cNvPr>
          <p:cNvSpPr>
            <a:spLocks noGrp="1"/>
          </p:cNvSpPr>
          <p:nvPr>
            <p:ph type="title"/>
          </p:nvPr>
        </p:nvSpPr>
        <p:spPr>
          <a:xfrm>
            <a:off x="838200" y="557188"/>
            <a:ext cx="10515600" cy="1133499"/>
          </a:xfrm>
        </p:spPr>
        <p:txBody>
          <a:bodyPr>
            <a:normAutofit/>
          </a:bodyPr>
          <a:lstStyle/>
          <a:p>
            <a:pPr algn="ctr"/>
            <a:r>
              <a:rPr lang="en-GB" sz="3600" u="sng" dirty="0">
                <a:latin typeface="+mn-lt"/>
              </a:rPr>
              <a:t>Discuss in small groups why these guidelines can help support children working in their ZPD</a:t>
            </a:r>
          </a:p>
        </p:txBody>
      </p:sp>
      <p:graphicFrame>
        <p:nvGraphicFramePr>
          <p:cNvPr id="5" name="Content Placeholder 2">
            <a:extLst>
              <a:ext uri="{FF2B5EF4-FFF2-40B4-BE49-F238E27FC236}">
                <a16:creationId xmlns:a16="http://schemas.microsoft.com/office/drawing/2014/main" id="{9EF3FCC8-1CC0-2722-8870-7476F3FBC8D2}"/>
              </a:ext>
            </a:extLst>
          </p:cNvPr>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63067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0286A-9908-051C-22AD-85DD2CFA8C54}"/>
              </a:ext>
            </a:extLst>
          </p:cNvPr>
          <p:cNvSpPr>
            <a:spLocks noGrp="1"/>
          </p:cNvSpPr>
          <p:nvPr>
            <p:ph type="title"/>
          </p:nvPr>
        </p:nvSpPr>
        <p:spPr/>
        <p:txBody>
          <a:bodyPr/>
          <a:lstStyle/>
          <a:p>
            <a:r>
              <a:rPr lang="en-GB"/>
              <a:t>Recommended </a:t>
            </a:r>
            <a:r>
              <a:rPr lang="en-GB" dirty="0"/>
              <a:t>references</a:t>
            </a:r>
          </a:p>
        </p:txBody>
      </p:sp>
      <p:sp>
        <p:nvSpPr>
          <p:cNvPr id="3" name="Content Placeholder 2">
            <a:extLst>
              <a:ext uri="{FF2B5EF4-FFF2-40B4-BE49-F238E27FC236}">
                <a16:creationId xmlns:a16="http://schemas.microsoft.com/office/drawing/2014/main" id="{5E6FD320-BED8-8938-8005-48EF3A2A1AFE}"/>
              </a:ext>
            </a:extLst>
          </p:cNvPr>
          <p:cNvSpPr>
            <a:spLocks noGrp="1"/>
          </p:cNvSpPr>
          <p:nvPr>
            <p:ph idx="1"/>
          </p:nvPr>
        </p:nvSpPr>
        <p:spPr/>
        <p:txBody>
          <a:bodyPr>
            <a:normAutofit/>
          </a:bodyPr>
          <a:lstStyle/>
          <a:p>
            <a:r>
              <a:rPr lang="pl-PL" sz="2000" dirty="0">
                <a:hlinkClick r:id="rId2">
                  <a:extLst>
                    <a:ext uri="{A12FA001-AC4F-418D-AE19-62706E023703}">
                      <ahyp:hlinkClr xmlns:ahyp="http://schemas.microsoft.com/office/drawing/2018/hyperlinkcolor" val="tx"/>
                    </a:ext>
                  </a:extLst>
                </a:hlinkClick>
              </a:rPr>
              <a:t>Berk</a:t>
            </a:r>
            <a:r>
              <a:rPr lang="en-GB" sz="2000" dirty="0"/>
              <a:t> L</a:t>
            </a:r>
            <a:r>
              <a:rPr lang="pl-PL" sz="2000" dirty="0"/>
              <a:t>, </a:t>
            </a:r>
            <a:r>
              <a:rPr lang="pl-PL" sz="2000" dirty="0">
                <a:hlinkClick r:id="rId3">
                  <a:extLst>
                    <a:ext uri="{A12FA001-AC4F-418D-AE19-62706E023703}">
                      <ahyp:hlinkClr xmlns:ahyp="http://schemas.microsoft.com/office/drawing/2018/hyperlinkcolor" val="tx"/>
                    </a:ext>
                  </a:extLst>
                </a:hlinkClick>
              </a:rPr>
              <a:t>Winsler</a:t>
            </a:r>
            <a:r>
              <a:rPr lang="en-GB" sz="2000" dirty="0"/>
              <a:t> A (2010) Scaffolding Children's Learning: Vygotsky and Early Childhood Education</a:t>
            </a:r>
            <a:br>
              <a:rPr lang="en-GB" sz="2000" dirty="0"/>
            </a:br>
            <a:r>
              <a:rPr lang="en-GB" sz="1800" dirty="0">
                <a:hlinkClick r:id="rId4">
                  <a:extLst>
                    <a:ext uri="{A12FA001-AC4F-418D-AE19-62706E023703}">
                      <ahyp:hlinkClr xmlns:ahyp="http://schemas.microsoft.com/office/drawing/2018/hyperlinkcolor" val="tx"/>
                    </a:ext>
                  </a:extLst>
                </a:hlinkClick>
              </a:rPr>
              <a:t>Volume 146 of NAEYC (Series)</a:t>
            </a:r>
            <a:endParaRPr lang="en-GB" sz="1800" dirty="0"/>
          </a:p>
          <a:p>
            <a:endParaRPr lang="en-GB" sz="2000" dirty="0"/>
          </a:p>
          <a:p>
            <a:r>
              <a:rPr lang="en-GB" sz="2000" dirty="0"/>
              <a:t>Zhou, Jiayu. (2020). A Critical Discussion of Vygotsky and Bruner’s Theory and Their Contribution to Understanding of the Way Students Learn. Review of Educational Theory. 3. 82. 10.30564/ret.v3i4.2444. </a:t>
            </a:r>
          </a:p>
        </p:txBody>
      </p:sp>
    </p:spTree>
    <p:extLst>
      <p:ext uri="{BB962C8B-B14F-4D97-AF65-F5344CB8AC3E}">
        <p14:creationId xmlns:p14="http://schemas.microsoft.com/office/powerpoint/2010/main" val="3434077490"/>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TotalTime>
  <Words>1008</Words>
  <Application>Microsoft Macintosh PowerPoint</Application>
  <PresentationFormat>Widescreen</PresentationFormat>
  <Paragraphs>88</Paragraphs>
  <Slides>19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Arial</vt:lpstr>
      <vt:lpstr>Calibri</vt:lpstr>
      <vt:lpstr>Calibri Light</vt:lpstr>
      <vt:lpstr>Times New Roman</vt:lpstr>
      <vt:lpstr>1_Office Theme</vt:lpstr>
      <vt:lpstr>Vygotsky’s Sociocultural Theory </vt:lpstr>
      <vt:lpstr>PowerPoint Presentation</vt:lpstr>
      <vt:lpstr>PowerPoint Presentation</vt:lpstr>
      <vt:lpstr>Cultural tools</vt:lpstr>
      <vt:lpstr>All work together  to shape the way we learn</vt:lpstr>
      <vt:lpstr>Culture</vt:lpstr>
      <vt:lpstr>Language</vt:lpstr>
      <vt:lpstr>External speech  (Age 0-3)</vt:lpstr>
      <vt:lpstr>Egocentric speech (Age 3-7)</vt:lpstr>
      <vt:lpstr>Private / self-guiding speech </vt:lpstr>
      <vt:lpstr>Internal speech  (Age 7 onwards)</vt:lpstr>
      <vt:lpstr>Thought</vt:lpstr>
      <vt:lpstr>Zone of Proximal Development</vt:lpstr>
      <vt:lpstr>ZPD is the difference  between the child’s ability to solve problems on their own  and their ability to solve them with assistance.</vt:lpstr>
      <vt:lpstr>PowerPoint Presentation</vt:lpstr>
      <vt:lpstr>Zone of Proximal Development</vt:lpstr>
      <vt:lpstr>Scaffolding (Bruner)</vt:lpstr>
      <vt:lpstr>Discuss in small groups why these guidelines can help support children working in their ZPD</vt:lpstr>
      <vt:lpstr>Recommended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Farah Wiita</cp:lastModifiedBy>
  <cp:revision>2</cp:revision>
  <dcterms:created xsi:type="dcterms:W3CDTF">2025-10-02T15:22:19Z</dcterms:created>
  <dcterms:modified xsi:type="dcterms:W3CDTF">2025-10-02T15:41:21Z</dcterms:modified>
</cp:coreProperties>
</file>