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 id="2147483697" r:id="rId2"/>
  </p:sldMasterIdLst>
  <p:notesMasterIdLst>
    <p:notesMasterId r:id="rId24"/>
  </p:notesMasterIdLst>
  <p:sldIdLst>
    <p:sldId id="351" r:id="rId3"/>
    <p:sldId id="301" r:id="rId4"/>
    <p:sldId id="265" r:id="rId5"/>
    <p:sldId id="266" r:id="rId6"/>
    <p:sldId id="730" r:id="rId7"/>
    <p:sldId id="282" r:id="rId8"/>
    <p:sldId id="285" r:id="rId9"/>
    <p:sldId id="268" r:id="rId10"/>
    <p:sldId id="269" r:id="rId11"/>
    <p:sldId id="270" r:id="rId12"/>
    <p:sldId id="731" r:id="rId13"/>
    <p:sldId id="732" r:id="rId14"/>
    <p:sldId id="273" r:id="rId15"/>
    <p:sldId id="274" r:id="rId16"/>
    <p:sldId id="275" r:id="rId17"/>
    <p:sldId id="276" r:id="rId18"/>
    <p:sldId id="277" r:id="rId19"/>
    <p:sldId id="278" r:id="rId20"/>
    <p:sldId id="279" r:id="rId21"/>
    <p:sldId id="280" r:id="rId22"/>
    <p:sldId id="281" r:id="rId2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67118" autoAdjust="0"/>
  </p:normalViewPr>
  <p:slideViewPr>
    <p:cSldViewPr snapToGrid="0">
      <p:cViewPr>
        <p:scale>
          <a:sx n="60" d="100"/>
          <a:sy n="60" d="100"/>
        </p:scale>
        <p:origin x="760" y="1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viewProps" Target="viewProps.xml"/><Relationship Id="rId3" Type="http://schemas.openxmlformats.org/officeDocument/2006/relationships/slide" Target="slides/slide1.xml"/><Relationship Id="rId21" Type="http://schemas.openxmlformats.org/officeDocument/2006/relationships/slide" Target="slides/slide19.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presProps" Target="presProp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notesMaster" Target="notesMasters/notesMaster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tableStyles" Target="tableStyles.xml"/><Relationship Id="rId10" Type="http://schemas.openxmlformats.org/officeDocument/2006/relationships/slide" Target="slides/slide8.xml"/><Relationship Id="rId19" Type="http://schemas.openxmlformats.org/officeDocument/2006/relationships/slide" Target="slides/slide17.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175C69D-D747-4B1B-AC44-F46B697B24BE}" type="datetimeFigureOut">
              <a:rPr lang="en-GB" smtClean="0"/>
              <a:t>15/08/2024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AFB50B6-F1B6-43E7-9F13-F7A06A05F4FC}" type="slidenum">
              <a:rPr lang="en-GB" smtClean="0"/>
              <a:t>‹#›</a:t>
            </a:fld>
            <a:endParaRPr lang="en-GB"/>
          </a:p>
        </p:txBody>
      </p:sp>
    </p:spTree>
    <p:extLst>
      <p:ext uri="{BB962C8B-B14F-4D97-AF65-F5344CB8AC3E}">
        <p14:creationId xmlns:p14="http://schemas.microsoft.com/office/powerpoint/2010/main" val="326715214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7"/>
          <p:cNvSpPr>
            <a:spLocks noGrp="1" noChangeArrowheads="1"/>
          </p:cNvSpPr>
          <p:nvPr>
            <p:ph type="sldNum" sz="quarter" idx="5"/>
          </p:nvPr>
        </p:nvSpPr>
        <p:spPr>
          <a:noFill/>
        </p:spPr>
        <p:txBody>
          <a:bodyPr/>
          <a:lstStyle/>
          <a:p>
            <a:fld id="{E28BAF7B-2E84-4399-B0F7-5997A239E4CE}" type="slidenum">
              <a:rPr lang="en-GB" smtClean="0"/>
              <a:pPr/>
              <a:t>3</a:t>
            </a:fld>
            <a:endParaRPr lang="en-GB"/>
          </a:p>
        </p:txBody>
      </p:sp>
      <p:sp>
        <p:nvSpPr>
          <p:cNvPr id="28675" name="Rectangle 2"/>
          <p:cNvSpPr>
            <a:spLocks noGrp="1" noRot="1" noChangeAspect="1" noChangeArrowheads="1" noTextEdit="1"/>
          </p:cNvSpPr>
          <p:nvPr>
            <p:ph type="sldImg"/>
          </p:nvPr>
        </p:nvSpPr>
        <p:spPr>
          <a:ln/>
        </p:spPr>
      </p:sp>
      <p:sp>
        <p:nvSpPr>
          <p:cNvPr id="28676" name="Rectangle 3"/>
          <p:cNvSpPr>
            <a:spLocks noGrp="1" noChangeArrowheads="1"/>
          </p:cNvSpPr>
          <p:nvPr>
            <p:ph type="body" idx="1"/>
          </p:nvPr>
        </p:nvSpPr>
        <p:spPr>
          <a:noFill/>
          <a:ln/>
        </p:spPr>
        <p:txBody>
          <a:bodyPr/>
          <a:lstStyle/>
          <a:p>
            <a:pPr eaLnBrk="1" hangingPunct="1"/>
            <a:endParaRPr lang="en-US"/>
          </a:p>
        </p:txBody>
      </p:sp>
    </p:spTree>
    <p:extLst>
      <p:ext uri="{BB962C8B-B14F-4D97-AF65-F5344CB8AC3E}">
        <p14:creationId xmlns:p14="http://schemas.microsoft.com/office/powerpoint/2010/main" val="150591998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7"/>
          <p:cNvSpPr>
            <a:spLocks noGrp="1" noChangeArrowheads="1"/>
          </p:cNvSpPr>
          <p:nvPr>
            <p:ph type="sldNum" sz="quarter" idx="5"/>
          </p:nvPr>
        </p:nvSpPr>
        <p:spPr>
          <a:noFill/>
        </p:spPr>
        <p:txBody>
          <a:bodyPr/>
          <a:lstStyle/>
          <a:p>
            <a:fld id="{420053BE-03CF-498D-8AFF-CD1F960E240B}" type="slidenum">
              <a:rPr lang="en-GB" smtClean="0"/>
              <a:pPr/>
              <a:t>4</a:t>
            </a:fld>
            <a:endParaRPr lang="en-GB"/>
          </a:p>
        </p:txBody>
      </p:sp>
      <p:sp>
        <p:nvSpPr>
          <p:cNvPr id="29699" name="Rectangle 2"/>
          <p:cNvSpPr>
            <a:spLocks noGrp="1" noRot="1" noChangeAspect="1" noChangeArrowheads="1" noTextEdit="1"/>
          </p:cNvSpPr>
          <p:nvPr>
            <p:ph type="sldImg"/>
          </p:nvPr>
        </p:nvSpPr>
        <p:spPr>
          <a:ln/>
        </p:spPr>
      </p:sp>
      <p:sp>
        <p:nvSpPr>
          <p:cNvPr id="29700" name="Rectangle 3"/>
          <p:cNvSpPr>
            <a:spLocks noGrp="1" noChangeArrowheads="1"/>
          </p:cNvSpPr>
          <p:nvPr>
            <p:ph type="body" idx="1"/>
          </p:nvPr>
        </p:nvSpPr>
        <p:spPr>
          <a:noFill/>
          <a:ln/>
        </p:spPr>
        <p:txBody>
          <a:bodyPr/>
          <a:lstStyle/>
          <a:p>
            <a:pPr eaLnBrk="1" hangingPunct="1"/>
            <a:endParaRPr lang="en-US"/>
          </a:p>
        </p:txBody>
      </p:sp>
    </p:spTree>
    <p:extLst>
      <p:ext uri="{BB962C8B-B14F-4D97-AF65-F5344CB8AC3E}">
        <p14:creationId xmlns:p14="http://schemas.microsoft.com/office/powerpoint/2010/main" val="48389877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7"/>
          <p:cNvSpPr>
            <a:spLocks noGrp="1" noChangeArrowheads="1"/>
          </p:cNvSpPr>
          <p:nvPr>
            <p:ph type="sldNum" sz="quarter" idx="5"/>
          </p:nvPr>
        </p:nvSpPr>
        <p:spPr>
          <a:noFill/>
        </p:spPr>
        <p:txBody>
          <a:bodyPr/>
          <a:lstStyle/>
          <a:p>
            <a:fld id="{D0FD17B5-DB58-4F1E-B006-C85A3CBCDE61}" type="slidenum">
              <a:rPr lang="en-GB" smtClean="0"/>
              <a:pPr/>
              <a:t>5</a:t>
            </a:fld>
            <a:endParaRPr lang="en-GB"/>
          </a:p>
        </p:txBody>
      </p:sp>
      <p:sp>
        <p:nvSpPr>
          <p:cNvPr id="30723" name="Rectangle 2"/>
          <p:cNvSpPr>
            <a:spLocks noGrp="1" noRot="1" noChangeAspect="1" noChangeArrowheads="1" noTextEdit="1"/>
          </p:cNvSpPr>
          <p:nvPr>
            <p:ph type="sldImg"/>
          </p:nvPr>
        </p:nvSpPr>
        <p:spPr>
          <a:ln/>
        </p:spPr>
      </p:sp>
      <p:sp>
        <p:nvSpPr>
          <p:cNvPr id="30724" name="Rectangle 3"/>
          <p:cNvSpPr>
            <a:spLocks noGrp="1" noChangeArrowheads="1"/>
          </p:cNvSpPr>
          <p:nvPr>
            <p:ph type="body" idx="1"/>
          </p:nvPr>
        </p:nvSpPr>
        <p:spPr>
          <a:noFill/>
          <a:ln/>
        </p:spPr>
        <p:txBody>
          <a:bodyPr/>
          <a:lstStyle/>
          <a:p>
            <a:pPr eaLnBrk="1" hangingPunct="1"/>
            <a:endParaRPr lang="en-US"/>
          </a:p>
        </p:txBody>
      </p:sp>
    </p:spTree>
    <p:extLst>
      <p:ext uri="{BB962C8B-B14F-4D97-AF65-F5344CB8AC3E}">
        <p14:creationId xmlns:p14="http://schemas.microsoft.com/office/powerpoint/2010/main" val="407367432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1" kern="1200" cap="all" dirty="0">
                <a:solidFill>
                  <a:schemeClr val="tx1"/>
                </a:solidFill>
                <a:effectLst/>
                <a:latin typeface="+mn-lt"/>
                <a:ea typeface="+mn-ea"/>
                <a:cs typeface="+mn-cs"/>
              </a:rPr>
              <a:t>FINALLY, ANOTHER PRIMARY VALUE OF A LEARNING ORGANISATION IS BENCHMARKING.  BENCHMARKING IS THE PRACTICE OF REFERENCING ONE’S PRACTICE AGAINST ANOTHER’S PRACTICE WITHIN A SIMILAR FIELD OR DISCIPLINE IN ORDER TO GAIN GREATER UNDERSTANDING OR ADVANTAGE FOR DEVELOPMENT AND IMPROVEMENT OF THE PRACTICE OVER WHAT THEY ARE CURRENTLY ACHIEVING (HERSEY 2008). BENCHMARKING IS BEST PRACTICE AND IS AN ACCEPTED MANAGEMENT APPROACH TO ATTAIN SUCCESS, WHETHER AS AN ORGANISATION (EG: BANKING), OR AS AN INDIVIDUAL (EG: SPORTSPERSON OR ARTIST)</a:t>
            </a:r>
            <a:endParaRPr lang="en-GB" dirty="0"/>
          </a:p>
        </p:txBody>
      </p:sp>
      <p:sp>
        <p:nvSpPr>
          <p:cNvPr id="4" name="Slide Number Placeholder 3"/>
          <p:cNvSpPr>
            <a:spLocks noGrp="1"/>
          </p:cNvSpPr>
          <p:nvPr>
            <p:ph type="sldNum" sz="quarter" idx="5"/>
          </p:nvPr>
        </p:nvSpPr>
        <p:spPr/>
        <p:txBody>
          <a:bodyPr/>
          <a:lstStyle/>
          <a:p>
            <a:fld id="{166B352B-CE58-8244-A246-7FE01DB8FCC2}" type="slidenum">
              <a:rPr lang="en-US" smtClean="0"/>
              <a:t>6</a:t>
            </a:fld>
            <a:endParaRPr lang="en-US"/>
          </a:p>
        </p:txBody>
      </p:sp>
    </p:spTree>
    <p:extLst>
      <p:ext uri="{BB962C8B-B14F-4D97-AF65-F5344CB8AC3E}">
        <p14:creationId xmlns:p14="http://schemas.microsoft.com/office/powerpoint/2010/main" val="83833133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7"/>
          <p:cNvSpPr>
            <a:spLocks noGrp="1" noChangeArrowheads="1"/>
          </p:cNvSpPr>
          <p:nvPr>
            <p:ph type="sldNum" sz="quarter" idx="5"/>
          </p:nvPr>
        </p:nvSpPr>
        <p:spPr>
          <a:noFill/>
        </p:spPr>
        <p:txBody>
          <a:bodyPr/>
          <a:lstStyle/>
          <a:p>
            <a:fld id="{3FB96E08-5660-449F-8384-A03BE17F8C49}" type="slidenum">
              <a:rPr lang="en-GB" smtClean="0"/>
              <a:pPr/>
              <a:t>8</a:t>
            </a:fld>
            <a:endParaRPr lang="en-GB"/>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noFill/>
          <a:ln/>
        </p:spPr>
        <p:txBody>
          <a:bodyPr/>
          <a:lstStyle/>
          <a:p>
            <a:pPr eaLnBrk="1" hangingPunct="1"/>
            <a:endParaRPr lang="en-US"/>
          </a:p>
        </p:txBody>
      </p:sp>
    </p:spTree>
    <p:extLst>
      <p:ext uri="{BB962C8B-B14F-4D97-AF65-F5344CB8AC3E}">
        <p14:creationId xmlns:p14="http://schemas.microsoft.com/office/powerpoint/2010/main" val="138530071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7"/>
          <p:cNvSpPr>
            <a:spLocks noGrp="1" noChangeArrowheads="1"/>
          </p:cNvSpPr>
          <p:nvPr>
            <p:ph type="sldNum" sz="quarter" idx="5"/>
          </p:nvPr>
        </p:nvSpPr>
        <p:spPr>
          <a:noFill/>
        </p:spPr>
        <p:txBody>
          <a:bodyPr/>
          <a:lstStyle/>
          <a:p>
            <a:fld id="{82625007-9106-4839-8456-BC152FDC47C0}" type="slidenum">
              <a:rPr lang="en-GB" smtClean="0"/>
              <a:pPr/>
              <a:t>9</a:t>
            </a:fld>
            <a:endParaRPr lang="en-GB"/>
          </a:p>
        </p:txBody>
      </p:sp>
      <p:sp>
        <p:nvSpPr>
          <p:cNvPr id="32771" name="Rectangle 2"/>
          <p:cNvSpPr>
            <a:spLocks noGrp="1" noRot="1" noChangeAspect="1" noChangeArrowheads="1" noTextEdit="1"/>
          </p:cNvSpPr>
          <p:nvPr>
            <p:ph type="sldImg"/>
          </p:nvPr>
        </p:nvSpPr>
        <p:spPr>
          <a:ln/>
        </p:spPr>
      </p:sp>
      <p:sp>
        <p:nvSpPr>
          <p:cNvPr id="32772" name="Rectangle 3"/>
          <p:cNvSpPr>
            <a:spLocks noGrp="1" noChangeArrowheads="1"/>
          </p:cNvSpPr>
          <p:nvPr>
            <p:ph type="body" idx="1"/>
          </p:nvPr>
        </p:nvSpPr>
        <p:spPr>
          <a:noFill/>
          <a:ln/>
        </p:spPr>
        <p:txBody>
          <a:bodyPr/>
          <a:lstStyle/>
          <a:p>
            <a:pPr eaLnBrk="1" hangingPunct="1"/>
            <a:r>
              <a:rPr lang="en-GB" b="1" dirty="0"/>
              <a:t>Systems thinking</a:t>
            </a:r>
            <a:r>
              <a:rPr lang="en-GB" dirty="0"/>
              <a:t>: Organizations are a system of interrelationships. To become more successful we need to analyse these relationships and find the problems in them. This will allow an organization to eliminate the obstacles to learning</a:t>
            </a:r>
            <a:endParaRPr lang="en-US" dirty="0"/>
          </a:p>
        </p:txBody>
      </p:sp>
    </p:spTree>
    <p:extLst>
      <p:ext uri="{BB962C8B-B14F-4D97-AF65-F5344CB8AC3E}">
        <p14:creationId xmlns:p14="http://schemas.microsoft.com/office/powerpoint/2010/main" val="73393805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7"/>
          <p:cNvSpPr>
            <a:spLocks noGrp="1" noChangeArrowheads="1"/>
          </p:cNvSpPr>
          <p:nvPr>
            <p:ph type="sldNum" sz="quarter" idx="5"/>
          </p:nvPr>
        </p:nvSpPr>
        <p:spPr>
          <a:noFill/>
        </p:spPr>
        <p:txBody>
          <a:bodyPr/>
          <a:lstStyle/>
          <a:p>
            <a:fld id="{82ECC8A9-172F-4F79-B803-7A0CA62CF607}" type="slidenum">
              <a:rPr lang="en-GB" smtClean="0"/>
              <a:pPr/>
              <a:t>10</a:t>
            </a:fld>
            <a:endParaRPr lang="en-GB"/>
          </a:p>
        </p:txBody>
      </p:sp>
      <p:sp>
        <p:nvSpPr>
          <p:cNvPr id="33795" name="Rectangle 2"/>
          <p:cNvSpPr>
            <a:spLocks noGrp="1" noRot="1" noChangeAspect="1" noChangeArrowheads="1" noTextEdit="1"/>
          </p:cNvSpPr>
          <p:nvPr>
            <p:ph type="sldImg"/>
          </p:nvPr>
        </p:nvSpPr>
        <p:spPr>
          <a:ln/>
        </p:spPr>
      </p:sp>
      <p:sp>
        <p:nvSpPr>
          <p:cNvPr id="33796" name="Rectangle 3"/>
          <p:cNvSpPr>
            <a:spLocks noGrp="1" noChangeArrowheads="1"/>
          </p:cNvSpPr>
          <p:nvPr>
            <p:ph type="body" idx="1"/>
          </p:nvPr>
        </p:nvSpPr>
        <p:spPr>
          <a:noFill/>
          <a:ln/>
        </p:spPr>
        <p:txBody>
          <a:bodyPr/>
          <a:lstStyle/>
          <a:p>
            <a:pPr eaLnBrk="1" hangingPunct="1"/>
            <a:r>
              <a:rPr lang="en-GB" sz="1400" b="1" dirty="0"/>
              <a:t>Personal mastery: </a:t>
            </a:r>
            <a:r>
              <a:rPr lang="en-GB" dirty="0"/>
              <a:t>An individual holds great importance in a learning organization. Continuous self-improvement holds as much important as commitment and work for the organization. Employees need to grow and work on their own goals.</a:t>
            </a:r>
            <a:endParaRPr lang="en-US" dirty="0"/>
          </a:p>
        </p:txBody>
      </p:sp>
    </p:spTree>
    <p:extLst>
      <p:ext uri="{BB962C8B-B14F-4D97-AF65-F5344CB8AC3E}">
        <p14:creationId xmlns:p14="http://schemas.microsoft.com/office/powerpoint/2010/main" val="423629076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7"/>
          <p:cNvSpPr>
            <a:spLocks noGrp="1" noChangeArrowheads="1"/>
          </p:cNvSpPr>
          <p:nvPr>
            <p:ph type="sldNum" sz="quarter" idx="5"/>
          </p:nvPr>
        </p:nvSpPr>
        <p:spPr>
          <a:noFill/>
        </p:spPr>
        <p:txBody>
          <a:bodyPr/>
          <a:lstStyle/>
          <a:p>
            <a:fld id="{AFD06101-74C2-4876-9189-DC9C0AB05646}" type="slidenum">
              <a:rPr lang="en-GB" smtClean="0"/>
              <a:pPr/>
              <a:t>11</a:t>
            </a:fld>
            <a:endParaRPr lang="en-GB"/>
          </a:p>
        </p:txBody>
      </p:sp>
      <p:sp>
        <p:nvSpPr>
          <p:cNvPr id="34819"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a:noFill/>
          <a:ln/>
        </p:spPr>
        <p:txBody>
          <a:bodyPr/>
          <a:lstStyle/>
          <a:p>
            <a:pPr eaLnBrk="1" hangingPunct="1"/>
            <a:endParaRPr lang="en-US"/>
          </a:p>
        </p:txBody>
      </p:sp>
    </p:spTree>
    <p:extLst>
      <p:ext uri="{BB962C8B-B14F-4D97-AF65-F5344CB8AC3E}">
        <p14:creationId xmlns:p14="http://schemas.microsoft.com/office/powerpoint/2010/main" val="213746693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7"/>
          <p:cNvSpPr>
            <a:spLocks noGrp="1" noChangeArrowheads="1"/>
          </p:cNvSpPr>
          <p:nvPr>
            <p:ph type="sldNum" sz="quarter" idx="5"/>
          </p:nvPr>
        </p:nvSpPr>
        <p:spPr>
          <a:noFill/>
        </p:spPr>
        <p:txBody>
          <a:bodyPr/>
          <a:lstStyle/>
          <a:p>
            <a:fld id="{5CA4A562-8CA9-48B6-92D9-A5AFA1AE6353}" type="slidenum">
              <a:rPr lang="en-GB" smtClean="0"/>
              <a:pPr/>
              <a:t>12</a:t>
            </a:fld>
            <a:endParaRPr lang="en-GB"/>
          </a:p>
        </p:txBody>
      </p:sp>
      <p:sp>
        <p:nvSpPr>
          <p:cNvPr id="35843" name="Rectangle 2"/>
          <p:cNvSpPr>
            <a:spLocks noGrp="1" noRot="1" noChangeAspect="1" noChangeArrowheads="1" noTextEdit="1"/>
          </p:cNvSpPr>
          <p:nvPr>
            <p:ph type="sldImg"/>
          </p:nvPr>
        </p:nvSpPr>
        <p:spPr>
          <a:ln/>
        </p:spPr>
      </p:sp>
      <p:sp>
        <p:nvSpPr>
          <p:cNvPr id="35844" name="Rectangle 3"/>
          <p:cNvSpPr>
            <a:spLocks noGrp="1" noChangeArrowheads="1"/>
          </p:cNvSpPr>
          <p:nvPr>
            <p:ph type="body" idx="1"/>
          </p:nvPr>
        </p:nvSpPr>
        <p:spPr>
          <a:noFill/>
          <a:ln/>
        </p:spPr>
        <p:txBody>
          <a:bodyPr/>
          <a:lstStyle/>
          <a:p>
            <a:pPr eaLnBrk="1" hangingPunct="1"/>
            <a:r>
              <a:rPr lang="en-GB" dirty="0"/>
              <a:t>A mental model is an explanation of someone's thought process about how something works in the real world. It is a representation of the surrounding world, the relationships between its various parts and a person's intuitive perception about his or her own acts and their consequences. Mental models can help shape behaviour and set an approach to solving and doing tasks. Mental models can be constructed from perception, imagination, or the comprehension of discourse (Johnson-Laird, 1983</a:t>
            </a:r>
            <a:endParaRPr lang="en-US" dirty="0"/>
          </a:p>
        </p:txBody>
      </p:sp>
    </p:spTree>
    <p:extLst>
      <p:ext uri="{BB962C8B-B14F-4D97-AF65-F5344CB8AC3E}">
        <p14:creationId xmlns:p14="http://schemas.microsoft.com/office/powerpoint/2010/main" val="246567101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7"/>
          <p:cNvSpPr>
            <a:spLocks noGrp="1" noChangeArrowheads="1"/>
          </p:cNvSpPr>
          <p:nvPr>
            <p:ph type="sldNum" sz="quarter" idx="5"/>
          </p:nvPr>
        </p:nvSpPr>
        <p:spPr>
          <a:noFill/>
        </p:spPr>
        <p:txBody>
          <a:bodyPr/>
          <a:lstStyle/>
          <a:p>
            <a:fld id="{FDA60531-10FF-4A5F-A3B6-D5B312188AFC}" type="slidenum">
              <a:rPr lang="en-GB" smtClean="0"/>
              <a:pPr/>
              <a:t>13</a:t>
            </a:fld>
            <a:endParaRPr lang="en-GB"/>
          </a:p>
        </p:txBody>
      </p:sp>
      <p:sp>
        <p:nvSpPr>
          <p:cNvPr id="36867" name="Rectangle 2"/>
          <p:cNvSpPr>
            <a:spLocks noGrp="1" noRot="1" noChangeAspect="1" noChangeArrowheads="1" noTextEdit="1"/>
          </p:cNvSpPr>
          <p:nvPr>
            <p:ph type="sldImg"/>
          </p:nvPr>
        </p:nvSpPr>
        <p:spPr>
          <a:ln/>
        </p:spPr>
      </p:sp>
      <p:sp>
        <p:nvSpPr>
          <p:cNvPr id="36868" name="Rectangle 3"/>
          <p:cNvSpPr>
            <a:spLocks noGrp="1" noChangeArrowheads="1"/>
          </p:cNvSpPr>
          <p:nvPr>
            <p:ph type="body" idx="1"/>
          </p:nvPr>
        </p:nvSpPr>
        <p:spPr>
          <a:noFill/>
          <a:ln/>
        </p:spPr>
        <p:txBody>
          <a:bodyPr/>
          <a:lstStyle/>
          <a:p>
            <a:pPr eaLnBrk="1" hangingPunct="1"/>
            <a:endParaRPr lang="en-US"/>
          </a:p>
        </p:txBody>
      </p:sp>
    </p:spTree>
    <p:extLst>
      <p:ext uri="{BB962C8B-B14F-4D97-AF65-F5344CB8AC3E}">
        <p14:creationId xmlns:p14="http://schemas.microsoft.com/office/powerpoint/2010/main" val="389843006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7"/>
          <p:cNvSpPr>
            <a:spLocks noGrp="1" noChangeArrowheads="1"/>
          </p:cNvSpPr>
          <p:nvPr>
            <p:ph type="sldNum" sz="quarter" idx="5"/>
          </p:nvPr>
        </p:nvSpPr>
        <p:spPr>
          <a:noFill/>
        </p:spPr>
        <p:txBody>
          <a:bodyPr/>
          <a:lstStyle/>
          <a:p>
            <a:fld id="{5EFF92DB-CCB3-4F6A-953D-3C7CCB9EFDB1}" type="slidenum">
              <a:rPr lang="en-GB" smtClean="0"/>
              <a:pPr/>
              <a:t>14</a:t>
            </a:fld>
            <a:endParaRPr lang="en-GB"/>
          </a:p>
        </p:txBody>
      </p:sp>
      <p:sp>
        <p:nvSpPr>
          <p:cNvPr id="37891" name="Rectangle 2"/>
          <p:cNvSpPr>
            <a:spLocks noGrp="1" noRot="1" noChangeAspect="1" noChangeArrowheads="1" noTextEdit="1"/>
          </p:cNvSpPr>
          <p:nvPr>
            <p:ph type="sldImg"/>
          </p:nvPr>
        </p:nvSpPr>
        <p:spPr>
          <a:ln/>
        </p:spPr>
      </p:sp>
      <p:sp>
        <p:nvSpPr>
          <p:cNvPr id="37892" name="Rectangle 3"/>
          <p:cNvSpPr>
            <a:spLocks noGrp="1" noChangeArrowheads="1"/>
          </p:cNvSpPr>
          <p:nvPr>
            <p:ph type="body" idx="1"/>
          </p:nvPr>
        </p:nvSpPr>
        <p:spPr>
          <a:noFill/>
          <a:ln/>
        </p:spPr>
        <p:txBody>
          <a:bodyPr/>
          <a:lstStyle/>
          <a:p>
            <a:pPr eaLnBrk="1" hangingPunct="1"/>
            <a:endParaRPr lang="en-US"/>
          </a:p>
        </p:txBody>
      </p:sp>
    </p:spTree>
    <p:extLst>
      <p:ext uri="{BB962C8B-B14F-4D97-AF65-F5344CB8AC3E}">
        <p14:creationId xmlns:p14="http://schemas.microsoft.com/office/powerpoint/2010/main" val="294737962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7"/>
          <p:cNvSpPr>
            <a:spLocks noGrp="1" noChangeArrowheads="1"/>
          </p:cNvSpPr>
          <p:nvPr>
            <p:ph type="sldNum" sz="quarter" idx="5"/>
          </p:nvPr>
        </p:nvSpPr>
        <p:spPr>
          <a:noFill/>
        </p:spPr>
        <p:txBody>
          <a:bodyPr/>
          <a:lstStyle/>
          <a:p>
            <a:fld id="{00BBE767-85A6-49D4-A7E9-7ECC575CDC31}" type="slidenum">
              <a:rPr lang="en-GB" smtClean="0"/>
              <a:pPr/>
              <a:t>15</a:t>
            </a:fld>
            <a:endParaRPr lang="en-GB"/>
          </a:p>
        </p:txBody>
      </p:sp>
      <p:sp>
        <p:nvSpPr>
          <p:cNvPr id="38915" name="Rectangle 2"/>
          <p:cNvSpPr>
            <a:spLocks noGrp="1" noRot="1" noChangeAspect="1" noChangeArrowheads="1" noTextEdit="1"/>
          </p:cNvSpPr>
          <p:nvPr>
            <p:ph type="sldImg"/>
          </p:nvPr>
        </p:nvSpPr>
        <p:spPr>
          <a:ln/>
        </p:spPr>
      </p:sp>
      <p:sp>
        <p:nvSpPr>
          <p:cNvPr id="38916" name="Rectangle 3"/>
          <p:cNvSpPr>
            <a:spLocks noGrp="1" noChangeArrowheads="1"/>
          </p:cNvSpPr>
          <p:nvPr>
            <p:ph type="body" idx="1"/>
          </p:nvPr>
        </p:nvSpPr>
        <p:spPr>
          <a:noFill/>
          <a:ln/>
        </p:spPr>
        <p:txBody>
          <a:bodyPr/>
          <a:lstStyle/>
          <a:p>
            <a:pPr eaLnBrk="1" hangingPunct="1"/>
            <a:endParaRPr lang="en-US"/>
          </a:p>
        </p:txBody>
      </p:sp>
    </p:spTree>
    <p:extLst>
      <p:ext uri="{BB962C8B-B14F-4D97-AF65-F5344CB8AC3E}">
        <p14:creationId xmlns:p14="http://schemas.microsoft.com/office/powerpoint/2010/main" val="299172379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7"/>
          <p:cNvSpPr>
            <a:spLocks noGrp="1" noChangeArrowheads="1"/>
          </p:cNvSpPr>
          <p:nvPr>
            <p:ph type="sldNum" sz="quarter" idx="5"/>
          </p:nvPr>
        </p:nvSpPr>
        <p:spPr>
          <a:noFill/>
        </p:spPr>
        <p:txBody>
          <a:bodyPr/>
          <a:lstStyle/>
          <a:p>
            <a:fld id="{253AB43F-4C20-4A7D-863D-C7E40EEF66D7}" type="slidenum">
              <a:rPr lang="en-GB" smtClean="0"/>
              <a:pPr/>
              <a:t>16</a:t>
            </a:fld>
            <a:endParaRPr lang="en-GB"/>
          </a:p>
        </p:txBody>
      </p:sp>
      <p:sp>
        <p:nvSpPr>
          <p:cNvPr id="39939" name="Rectangle 2"/>
          <p:cNvSpPr>
            <a:spLocks noGrp="1" noRot="1" noChangeAspect="1" noChangeArrowheads="1" noTextEdit="1"/>
          </p:cNvSpPr>
          <p:nvPr>
            <p:ph type="sldImg"/>
          </p:nvPr>
        </p:nvSpPr>
        <p:spPr>
          <a:ln/>
        </p:spPr>
      </p:sp>
      <p:sp>
        <p:nvSpPr>
          <p:cNvPr id="39940" name="Rectangle 3"/>
          <p:cNvSpPr>
            <a:spLocks noGrp="1" noChangeArrowheads="1"/>
          </p:cNvSpPr>
          <p:nvPr>
            <p:ph type="body" idx="1"/>
          </p:nvPr>
        </p:nvSpPr>
        <p:spPr>
          <a:noFill/>
          <a:ln/>
        </p:spPr>
        <p:txBody>
          <a:bodyPr/>
          <a:lstStyle/>
          <a:p>
            <a:pPr eaLnBrk="1" hangingPunct="1"/>
            <a:endParaRPr lang="en-US"/>
          </a:p>
        </p:txBody>
      </p:sp>
    </p:spTree>
    <p:extLst>
      <p:ext uri="{BB962C8B-B14F-4D97-AF65-F5344CB8AC3E}">
        <p14:creationId xmlns:p14="http://schemas.microsoft.com/office/powerpoint/2010/main" val="135626271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7"/>
          <p:cNvSpPr>
            <a:spLocks noGrp="1" noChangeArrowheads="1"/>
          </p:cNvSpPr>
          <p:nvPr>
            <p:ph type="sldNum" sz="quarter" idx="5"/>
          </p:nvPr>
        </p:nvSpPr>
        <p:spPr>
          <a:noFill/>
        </p:spPr>
        <p:txBody>
          <a:bodyPr/>
          <a:lstStyle/>
          <a:p>
            <a:fld id="{993C06A7-1AA4-463F-88D4-57BF2078104A}" type="slidenum">
              <a:rPr lang="en-GB" smtClean="0"/>
              <a:pPr/>
              <a:t>17</a:t>
            </a:fld>
            <a:endParaRPr lang="en-GB"/>
          </a:p>
        </p:txBody>
      </p:sp>
      <p:sp>
        <p:nvSpPr>
          <p:cNvPr id="40963" name="Rectangle 2"/>
          <p:cNvSpPr>
            <a:spLocks noGrp="1" noRot="1" noChangeAspect="1" noChangeArrowheads="1" noTextEdit="1"/>
          </p:cNvSpPr>
          <p:nvPr>
            <p:ph type="sldImg"/>
          </p:nvPr>
        </p:nvSpPr>
        <p:spPr>
          <a:ln/>
        </p:spPr>
      </p:sp>
      <p:sp>
        <p:nvSpPr>
          <p:cNvPr id="40964" name="Rectangle 3"/>
          <p:cNvSpPr>
            <a:spLocks noGrp="1" noChangeArrowheads="1"/>
          </p:cNvSpPr>
          <p:nvPr>
            <p:ph type="body" idx="1"/>
          </p:nvPr>
        </p:nvSpPr>
        <p:spPr>
          <a:noFill/>
          <a:ln/>
        </p:spPr>
        <p:txBody>
          <a:bodyPr/>
          <a:lstStyle/>
          <a:p>
            <a:pPr eaLnBrk="1" hangingPunct="1"/>
            <a:endParaRPr lang="en-US"/>
          </a:p>
        </p:txBody>
      </p:sp>
    </p:spTree>
    <p:extLst>
      <p:ext uri="{BB962C8B-B14F-4D97-AF65-F5344CB8AC3E}">
        <p14:creationId xmlns:p14="http://schemas.microsoft.com/office/powerpoint/2010/main" val="414320860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7"/>
          <p:cNvSpPr>
            <a:spLocks noGrp="1" noChangeArrowheads="1"/>
          </p:cNvSpPr>
          <p:nvPr>
            <p:ph type="sldNum" sz="quarter" idx="5"/>
          </p:nvPr>
        </p:nvSpPr>
        <p:spPr>
          <a:noFill/>
        </p:spPr>
        <p:txBody>
          <a:bodyPr/>
          <a:lstStyle/>
          <a:p>
            <a:fld id="{E769112A-98A4-4EDB-A7EA-8ED5CC0BD824}" type="slidenum">
              <a:rPr lang="en-GB" smtClean="0"/>
              <a:pPr/>
              <a:t>18</a:t>
            </a:fld>
            <a:endParaRPr lang="en-GB"/>
          </a:p>
        </p:txBody>
      </p:sp>
      <p:sp>
        <p:nvSpPr>
          <p:cNvPr id="41987" name="Rectangle 2"/>
          <p:cNvSpPr>
            <a:spLocks noGrp="1" noRot="1" noChangeAspect="1" noChangeArrowheads="1" noTextEdit="1"/>
          </p:cNvSpPr>
          <p:nvPr>
            <p:ph type="sldImg"/>
          </p:nvPr>
        </p:nvSpPr>
        <p:spPr>
          <a:ln/>
        </p:spPr>
      </p:sp>
      <p:sp>
        <p:nvSpPr>
          <p:cNvPr id="41988" name="Rectangle 3"/>
          <p:cNvSpPr>
            <a:spLocks noGrp="1" noChangeArrowheads="1"/>
          </p:cNvSpPr>
          <p:nvPr>
            <p:ph type="body" idx="1"/>
          </p:nvPr>
        </p:nvSpPr>
        <p:spPr>
          <a:noFill/>
          <a:ln/>
        </p:spPr>
        <p:txBody>
          <a:bodyPr/>
          <a:lstStyle/>
          <a:p>
            <a:pPr eaLnBrk="1" hangingPunct="1"/>
            <a:endParaRPr lang="en-US"/>
          </a:p>
        </p:txBody>
      </p:sp>
    </p:spTree>
    <p:extLst>
      <p:ext uri="{BB962C8B-B14F-4D97-AF65-F5344CB8AC3E}">
        <p14:creationId xmlns:p14="http://schemas.microsoft.com/office/powerpoint/2010/main" val="53415603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7"/>
          <p:cNvSpPr>
            <a:spLocks noGrp="1" noChangeArrowheads="1"/>
          </p:cNvSpPr>
          <p:nvPr>
            <p:ph type="sldNum" sz="quarter" idx="5"/>
          </p:nvPr>
        </p:nvSpPr>
        <p:spPr>
          <a:noFill/>
        </p:spPr>
        <p:txBody>
          <a:bodyPr/>
          <a:lstStyle/>
          <a:p>
            <a:fld id="{15DC6153-DA7C-4766-9BC5-95D7E2CD4D54}" type="slidenum">
              <a:rPr lang="en-GB" smtClean="0"/>
              <a:pPr/>
              <a:t>19</a:t>
            </a:fld>
            <a:endParaRPr lang="en-GB"/>
          </a:p>
        </p:txBody>
      </p:sp>
      <p:sp>
        <p:nvSpPr>
          <p:cNvPr id="43011" name="Rectangle 2"/>
          <p:cNvSpPr>
            <a:spLocks noGrp="1" noRot="1" noChangeAspect="1" noChangeArrowheads="1" noTextEdit="1"/>
          </p:cNvSpPr>
          <p:nvPr>
            <p:ph type="sldImg"/>
          </p:nvPr>
        </p:nvSpPr>
        <p:spPr>
          <a:ln/>
        </p:spPr>
      </p:sp>
      <p:sp>
        <p:nvSpPr>
          <p:cNvPr id="43012" name="Rectangle 3"/>
          <p:cNvSpPr>
            <a:spLocks noGrp="1" noChangeArrowheads="1"/>
          </p:cNvSpPr>
          <p:nvPr>
            <p:ph type="body" idx="1"/>
          </p:nvPr>
        </p:nvSpPr>
        <p:spPr>
          <a:noFill/>
          <a:ln/>
        </p:spPr>
        <p:txBody>
          <a:bodyPr/>
          <a:lstStyle/>
          <a:p>
            <a:pPr eaLnBrk="1" hangingPunct="1">
              <a:lnSpc>
                <a:spcPct val="80000"/>
              </a:lnSpc>
            </a:pPr>
            <a:endParaRPr lang="en-US" sz="800"/>
          </a:p>
        </p:txBody>
      </p:sp>
    </p:spTree>
    <p:extLst>
      <p:ext uri="{BB962C8B-B14F-4D97-AF65-F5344CB8AC3E}">
        <p14:creationId xmlns:p14="http://schemas.microsoft.com/office/powerpoint/2010/main" val="228750045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7"/>
          <p:cNvSpPr>
            <a:spLocks noGrp="1" noChangeArrowheads="1"/>
          </p:cNvSpPr>
          <p:nvPr>
            <p:ph type="sldNum" sz="quarter" idx="5"/>
          </p:nvPr>
        </p:nvSpPr>
        <p:spPr>
          <a:noFill/>
        </p:spPr>
        <p:txBody>
          <a:bodyPr/>
          <a:lstStyle/>
          <a:p>
            <a:fld id="{74F14D8E-4483-464F-AACD-824E5AB9CE09}" type="slidenum">
              <a:rPr lang="en-GB" smtClean="0"/>
              <a:pPr/>
              <a:t>20</a:t>
            </a:fld>
            <a:endParaRPr lang="en-GB"/>
          </a:p>
        </p:txBody>
      </p:sp>
      <p:sp>
        <p:nvSpPr>
          <p:cNvPr id="44035" name="Rectangle 2"/>
          <p:cNvSpPr>
            <a:spLocks noGrp="1" noRot="1" noChangeAspect="1" noChangeArrowheads="1" noTextEdit="1"/>
          </p:cNvSpPr>
          <p:nvPr>
            <p:ph type="sldImg"/>
          </p:nvPr>
        </p:nvSpPr>
        <p:spPr>
          <a:ln/>
        </p:spPr>
      </p:sp>
      <p:sp>
        <p:nvSpPr>
          <p:cNvPr id="44036" name="Rectangle 3"/>
          <p:cNvSpPr>
            <a:spLocks noGrp="1" noChangeArrowheads="1"/>
          </p:cNvSpPr>
          <p:nvPr>
            <p:ph type="body" idx="1"/>
          </p:nvPr>
        </p:nvSpPr>
        <p:spPr>
          <a:noFill/>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i="1" dirty="0"/>
              <a:t>This is why systems thinking is the fifth discipline. It is the discipline that integrates the disciplines, fusing them into a coherent body of theory and practice. It keeps them from being separate gimmicks or the latest organization change fads. Without a systemic orientation, there is no motivation to look at how the disciplines interrelate. By enhancing each of the other disciplines, it continually reminds us that the whole can exceed the sum of its parts.</a:t>
            </a:r>
            <a:r>
              <a:rPr lang="en-GB" sz="1200" dirty="0"/>
              <a:t> </a:t>
            </a:r>
          </a:p>
          <a:p>
            <a:pPr eaLnBrk="1" hangingPunct="1"/>
            <a:endParaRPr lang="en-US" dirty="0"/>
          </a:p>
        </p:txBody>
      </p:sp>
    </p:spTree>
    <p:extLst>
      <p:ext uri="{BB962C8B-B14F-4D97-AF65-F5344CB8AC3E}">
        <p14:creationId xmlns:p14="http://schemas.microsoft.com/office/powerpoint/2010/main" val="398453584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7"/>
          <p:cNvSpPr>
            <a:spLocks noGrp="1" noChangeArrowheads="1"/>
          </p:cNvSpPr>
          <p:nvPr>
            <p:ph type="sldNum" sz="quarter" idx="5"/>
          </p:nvPr>
        </p:nvSpPr>
        <p:spPr>
          <a:noFill/>
        </p:spPr>
        <p:txBody>
          <a:bodyPr/>
          <a:lstStyle/>
          <a:p>
            <a:fld id="{FD80CA50-F81A-49CA-9BF4-F91204D7C594}" type="slidenum">
              <a:rPr lang="en-GB" smtClean="0"/>
              <a:pPr/>
              <a:t>21</a:t>
            </a:fld>
            <a:endParaRPr lang="en-GB"/>
          </a:p>
        </p:txBody>
      </p:sp>
      <p:sp>
        <p:nvSpPr>
          <p:cNvPr id="45059" name="Rectangle 2"/>
          <p:cNvSpPr>
            <a:spLocks noGrp="1" noRot="1" noChangeAspect="1" noChangeArrowheads="1" noTextEdit="1"/>
          </p:cNvSpPr>
          <p:nvPr>
            <p:ph type="sldImg"/>
          </p:nvPr>
        </p:nvSpPr>
        <p:spPr>
          <a:ln/>
        </p:spPr>
      </p:sp>
      <p:sp>
        <p:nvSpPr>
          <p:cNvPr id="45060" name="Rectangle 3"/>
          <p:cNvSpPr>
            <a:spLocks noGrp="1" noChangeArrowheads="1"/>
          </p:cNvSpPr>
          <p:nvPr>
            <p:ph type="body" idx="1"/>
          </p:nvPr>
        </p:nvSpPr>
        <p:spPr>
          <a:noFill/>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Individual learning should prepare the individual for being a part of the group (</a:t>
            </a:r>
            <a:r>
              <a:rPr lang="en-GB" sz="1200" b="1" i="1" dirty="0"/>
              <a:t>personal mastery</a:t>
            </a:r>
            <a:r>
              <a:rPr lang="en-GB" sz="1200" dirty="0"/>
              <a:t>), and what is learned needs to prepare receptivity to others' learning, experience, questions, and manner of thought (</a:t>
            </a:r>
            <a:r>
              <a:rPr lang="en-GB" sz="1200" b="1" i="1" dirty="0"/>
              <a:t>mental models</a:t>
            </a:r>
            <a:r>
              <a:rPr lang="en-GB" sz="1200" dirty="0"/>
              <a:t>). A viewpoint that is sufficient for understanding business cycles and system relationships is required for working with cycles and toward better relationships both of systems and with people (</a:t>
            </a:r>
            <a:r>
              <a:rPr lang="en-GB" sz="1200" b="1" i="1" dirty="0"/>
              <a:t>systems thinking</a:t>
            </a:r>
            <a:r>
              <a:rPr lang="en-GB" sz="1200" dirty="0"/>
              <a:t>). Without a guiding purpose and shared values (</a:t>
            </a:r>
            <a:r>
              <a:rPr lang="en-GB" sz="1200" b="1" i="1" dirty="0"/>
              <a:t>shared vision</a:t>
            </a:r>
            <a:r>
              <a:rPr lang="en-GB" sz="1200" dirty="0"/>
              <a:t>), corporate effort will have the Tower of Babel problem and the confusion resulting from different languages. For everyone to learn together (</a:t>
            </a:r>
            <a:r>
              <a:rPr lang="en-GB" sz="1200" b="1" i="1" dirty="0"/>
              <a:t>team learning</a:t>
            </a:r>
            <a:r>
              <a:rPr lang="en-GB" sz="1200" dirty="0"/>
              <a:t>), a receptive process of listening to one another is needed. </a:t>
            </a:r>
          </a:p>
          <a:p>
            <a:pPr eaLnBrk="1" hangingPunct="1"/>
            <a:endParaRPr lang="en-US" dirty="0"/>
          </a:p>
        </p:txBody>
      </p:sp>
    </p:spTree>
    <p:extLst>
      <p:ext uri="{BB962C8B-B14F-4D97-AF65-F5344CB8AC3E}">
        <p14:creationId xmlns:p14="http://schemas.microsoft.com/office/powerpoint/2010/main" val="360086379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smtClean="0"/>
              <a:t>8/15/2024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39698667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smtClean="0"/>
              <a:t>8/15/2024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35708515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smtClean="0"/>
              <a:t>8/15/2024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145609876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764DE79-268F-4C1A-8933-263129D2AF90}" type="datetimeFigureOut">
              <a:rPr lang="en-US" smtClean="0"/>
              <a:t>8/15/2024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14431664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764DE79-268F-4C1A-8933-263129D2AF90}" type="datetimeFigureOut">
              <a:rPr lang="en-US" smtClean="0"/>
              <a:t>8/15/2024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35194106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764DE79-268F-4C1A-8933-263129D2AF90}" type="datetimeFigureOut">
              <a:rPr lang="en-US" smtClean="0"/>
              <a:t>8/15/2024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90573947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smtClean="0"/>
              <a:t>8/15/2024</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25661147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smtClean="0"/>
              <a:t>8/15/2024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25068668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smtClean="0"/>
              <a:t>8/15/2024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94896696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smtClean="0"/>
              <a:t>8/15/2024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182784882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smtClean="0"/>
              <a:t>8/15/2024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391716818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3" y="1516013"/>
            <a:ext cx="5173716" cy="3607785"/>
          </a:xfrm>
          <a:prstGeom prst="rect">
            <a:avLst/>
          </a:prstGeom>
        </p:spPr>
        <p:txBody>
          <a:bodyPr/>
          <a:lstStyle>
            <a:lvl1pPr>
              <a:defRPr sz="1406">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191646473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A18C3-F9AF-984A-84B1-8B52BF988BA4}"/>
              </a:ext>
            </a:extLst>
          </p:cNvPr>
          <p:cNvSpPr>
            <a:spLocks noGrp="1"/>
          </p:cNvSpPr>
          <p:nvPr>
            <p:ph type="title"/>
          </p:nvPr>
        </p:nvSpPr>
        <p:spPr>
          <a:xfrm>
            <a:off x="838200" y="365129"/>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4607CCAD-CEB2-4242-A349-77255D7949FA}"/>
              </a:ext>
            </a:extLst>
          </p:cNvPr>
          <p:cNvSpPr>
            <a:spLocks noGrp="1"/>
          </p:cNvSpPr>
          <p:nvPr>
            <p:ph idx="1"/>
          </p:nvPr>
        </p:nvSpPr>
        <p:spPr>
          <a:xfrm>
            <a:off x="838200" y="1825625"/>
            <a:ext cx="105156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F83D626-E580-F446-A205-95424DDA558D}"/>
              </a:ext>
            </a:extLst>
          </p:cNvPr>
          <p:cNvSpPr>
            <a:spLocks noGrp="1"/>
          </p:cNvSpPr>
          <p:nvPr>
            <p:ph type="dt" sz="half" idx="10"/>
          </p:nvPr>
        </p:nvSpPr>
        <p:spPr>
          <a:xfrm>
            <a:off x="838200" y="6356355"/>
            <a:ext cx="2743200" cy="365125"/>
          </a:xfrm>
          <a:prstGeom prst="rect">
            <a:avLst/>
          </a:prstGeom>
        </p:spPr>
        <p:txBody>
          <a:bodyPr/>
          <a:lstStyle/>
          <a:p>
            <a:fld id="{9C64F3F4-CE19-49F8-9EF4-FF4EE52031C2}" type="datetimeFigureOut">
              <a:rPr lang="en-GB" smtClean="0"/>
              <a:t>15/08/2024</a:t>
            </a:fld>
            <a:endParaRPr lang="en-GB" dirty="0"/>
          </a:p>
        </p:txBody>
      </p:sp>
      <p:sp>
        <p:nvSpPr>
          <p:cNvPr id="5" name="Footer Placeholder 4">
            <a:extLst>
              <a:ext uri="{FF2B5EF4-FFF2-40B4-BE49-F238E27FC236}">
                <a16:creationId xmlns:a16="http://schemas.microsoft.com/office/drawing/2014/main" id="{B8338C1C-CB13-4B4D-8DD9-B7004B106498}"/>
              </a:ext>
            </a:extLst>
          </p:cNvPr>
          <p:cNvSpPr>
            <a:spLocks noGrp="1"/>
          </p:cNvSpPr>
          <p:nvPr>
            <p:ph type="ftr" sz="quarter" idx="11"/>
          </p:nvPr>
        </p:nvSpPr>
        <p:spPr>
          <a:xfrm>
            <a:off x="4038600" y="6356355"/>
            <a:ext cx="4114800" cy="365125"/>
          </a:xfrm>
          <a:prstGeom prst="rect">
            <a:avLst/>
          </a:prstGeom>
        </p:spPr>
        <p:txBody>
          <a:bodyPr/>
          <a:lstStyle/>
          <a:p>
            <a:endParaRPr lang="en-GB" dirty="0"/>
          </a:p>
        </p:txBody>
      </p:sp>
      <p:sp>
        <p:nvSpPr>
          <p:cNvPr id="6" name="Slide Number Placeholder 5">
            <a:extLst>
              <a:ext uri="{FF2B5EF4-FFF2-40B4-BE49-F238E27FC236}">
                <a16:creationId xmlns:a16="http://schemas.microsoft.com/office/drawing/2014/main" id="{970F1107-F739-9449-B06A-1E49EA87E8E2}"/>
              </a:ext>
            </a:extLst>
          </p:cNvPr>
          <p:cNvSpPr>
            <a:spLocks noGrp="1"/>
          </p:cNvSpPr>
          <p:nvPr>
            <p:ph type="sldNum" sz="quarter" idx="12"/>
          </p:nvPr>
        </p:nvSpPr>
        <p:spPr>
          <a:xfrm>
            <a:off x="8610600" y="6356355"/>
            <a:ext cx="2743200" cy="365125"/>
          </a:xfrm>
          <a:prstGeom prst="rect">
            <a:avLst/>
          </a:prstGeom>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33383658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B2C817-988D-4229-A8FE-68154DB629E0}"/>
              </a:ext>
            </a:extLst>
          </p:cNvPr>
          <p:cNvSpPr>
            <a:spLocks noGrp="1"/>
          </p:cNvSpPr>
          <p:nvPr>
            <p:ph type="ctrTitle"/>
          </p:nvPr>
        </p:nvSpPr>
        <p:spPr>
          <a:xfrm>
            <a:off x="1524000" y="1122363"/>
            <a:ext cx="9144000" cy="2387600"/>
          </a:xfrm>
        </p:spPr>
        <p:txBody>
          <a:bodyPr anchor="b"/>
          <a:lstStyle>
            <a:lvl1pPr algn="ctr">
              <a:defRPr sz="3375"/>
            </a:lvl1pPr>
          </a:lstStyle>
          <a:p>
            <a:r>
              <a:rPr lang="en-US"/>
              <a:t>Click to edit Master title style</a:t>
            </a:r>
            <a:endParaRPr lang="en-GB"/>
          </a:p>
        </p:txBody>
      </p:sp>
      <p:sp>
        <p:nvSpPr>
          <p:cNvPr id="3" name="Subtitle 2">
            <a:extLst>
              <a:ext uri="{FF2B5EF4-FFF2-40B4-BE49-F238E27FC236}">
                <a16:creationId xmlns:a16="http://schemas.microsoft.com/office/drawing/2014/main" id="{68834AE9-8A5E-4DB5-96C3-EE385AA95DC5}"/>
              </a:ext>
            </a:extLst>
          </p:cNvPr>
          <p:cNvSpPr>
            <a:spLocks noGrp="1"/>
          </p:cNvSpPr>
          <p:nvPr>
            <p:ph type="subTitle" idx="1"/>
          </p:nvPr>
        </p:nvSpPr>
        <p:spPr>
          <a:xfrm>
            <a:off x="1524000" y="3602038"/>
            <a:ext cx="9144000" cy="1655762"/>
          </a:xfrm>
        </p:spPr>
        <p:txBody>
          <a:bodyPr/>
          <a:lstStyle>
            <a:lvl1pPr marL="0" indent="0" algn="ctr">
              <a:buNone/>
              <a:defRPr sz="1350"/>
            </a:lvl1pPr>
            <a:lvl2pPr marL="257175" indent="0" algn="ctr">
              <a:buNone/>
              <a:defRPr sz="1125"/>
            </a:lvl2pPr>
            <a:lvl3pPr marL="514350" indent="0" algn="ctr">
              <a:buNone/>
              <a:defRPr sz="1013"/>
            </a:lvl3pPr>
            <a:lvl4pPr marL="771525" indent="0" algn="ctr">
              <a:buNone/>
              <a:defRPr sz="900"/>
            </a:lvl4pPr>
            <a:lvl5pPr marL="1028700" indent="0" algn="ctr">
              <a:buNone/>
              <a:defRPr sz="900"/>
            </a:lvl5pPr>
            <a:lvl6pPr marL="1285875" indent="0" algn="ctr">
              <a:buNone/>
              <a:defRPr sz="900"/>
            </a:lvl6pPr>
            <a:lvl7pPr marL="1543050" indent="0" algn="ctr">
              <a:buNone/>
              <a:defRPr sz="900"/>
            </a:lvl7pPr>
            <a:lvl8pPr marL="1800225" indent="0" algn="ctr">
              <a:buNone/>
              <a:defRPr sz="900"/>
            </a:lvl8pPr>
            <a:lvl9pPr marL="2057400" indent="0" algn="ctr">
              <a:buNone/>
              <a:defRPr sz="9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FEBBFFE-9FA3-479C-AAB0-DBBEBE06DF02}"/>
              </a:ext>
            </a:extLst>
          </p:cNvPr>
          <p:cNvSpPr>
            <a:spLocks noGrp="1"/>
          </p:cNvSpPr>
          <p:nvPr>
            <p:ph type="dt" sz="half" idx="10"/>
          </p:nvPr>
        </p:nvSpPr>
        <p:spPr/>
        <p:txBody>
          <a:bodyPr/>
          <a:lstStyle/>
          <a:p>
            <a:fld id="{9C64F3F4-CE19-49F8-9EF4-FF4EE52031C2}" type="datetimeFigureOut">
              <a:rPr lang="en-GB" smtClean="0"/>
              <a:t>15/08/2024</a:t>
            </a:fld>
            <a:endParaRPr lang="en-GB" dirty="0"/>
          </a:p>
        </p:txBody>
      </p:sp>
      <p:sp>
        <p:nvSpPr>
          <p:cNvPr id="5" name="Footer Placeholder 4">
            <a:extLst>
              <a:ext uri="{FF2B5EF4-FFF2-40B4-BE49-F238E27FC236}">
                <a16:creationId xmlns:a16="http://schemas.microsoft.com/office/drawing/2014/main" id="{FA53C436-C658-4DA4-A5CD-FFB22E02256E}"/>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B543398B-39F1-4F9B-B06E-852DD7AD9969}"/>
              </a:ext>
            </a:extLst>
          </p:cNvPr>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422949214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8A5AF0-D1D2-4129-BD44-FFA7B70B4B6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26EBF29-FBC8-4E88-A092-25BFADD6C4EA}"/>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7ECCFAF-F1D8-4AF8-A191-E938EE22C1F5}"/>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C62D109-2283-42BE-A563-0ED1A6174D25}"/>
              </a:ext>
            </a:extLst>
          </p:cNvPr>
          <p:cNvSpPr>
            <a:spLocks noGrp="1"/>
          </p:cNvSpPr>
          <p:nvPr>
            <p:ph type="dt" sz="half" idx="10"/>
          </p:nvPr>
        </p:nvSpPr>
        <p:spPr/>
        <p:txBody>
          <a:bodyPr/>
          <a:lstStyle/>
          <a:p>
            <a:fld id="{9C64F3F4-CE19-49F8-9EF4-FF4EE52031C2}" type="datetimeFigureOut">
              <a:rPr lang="en-GB" smtClean="0"/>
              <a:t>15/08/2024</a:t>
            </a:fld>
            <a:endParaRPr lang="en-GB" dirty="0"/>
          </a:p>
        </p:txBody>
      </p:sp>
      <p:sp>
        <p:nvSpPr>
          <p:cNvPr id="6" name="Footer Placeholder 5">
            <a:extLst>
              <a:ext uri="{FF2B5EF4-FFF2-40B4-BE49-F238E27FC236}">
                <a16:creationId xmlns:a16="http://schemas.microsoft.com/office/drawing/2014/main" id="{6CFD865B-3B67-4C35-A127-69903EF88DE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D5A2BBD-E859-4409-B8E3-A37B98935138}"/>
              </a:ext>
            </a:extLst>
          </p:cNvPr>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07062038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secHead">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8"/>
            <a:ext cx="10363200" cy="1362075"/>
          </a:xfrm>
        </p:spPr>
        <p:txBody>
          <a:bodyPr anchor="t"/>
          <a:lstStyle>
            <a:lvl1pPr algn="l">
              <a:defRPr sz="3000" b="1" cap="all"/>
            </a:lvl1pPr>
          </a:lstStyle>
          <a:p>
            <a:r>
              <a:rPr lang="en-US"/>
              <a:t>Click to edit Master title style</a:t>
            </a:r>
            <a:endParaRPr lang="en-GB"/>
          </a:p>
        </p:txBody>
      </p:sp>
      <p:sp>
        <p:nvSpPr>
          <p:cNvPr id="3" name="Text Placeholder 2"/>
          <p:cNvSpPr>
            <a:spLocks noGrp="1"/>
          </p:cNvSpPr>
          <p:nvPr>
            <p:ph type="body" idx="1"/>
          </p:nvPr>
        </p:nvSpPr>
        <p:spPr>
          <a:xfrm>
            <a:off x="911424" y="2492901"/>
            <a:ext cx="10363200" cy="1500187"/>
          </a:xfrm>
        </p:spPr>
        <p:txBody>
          <a:bodyPr anchor="b"/>
          <a:lstStyle>
            <a:lvl1pPr marL="0" indent="0">
              <a:buNone/>
              <a:defRPr sz="1500">
                <a:solidFill>
                  <a:schemeClr val="tx1">
                    <a:tint val="7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15/08/2024</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67787306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590553" y="103188"/>
            <a:ext cx="10991849" cy="1314450"/>
          </a:xfrm>
        </p:spPr>
        <p:txBody>
          <a:bodyPr/>
          <a:lstStyle/>
          <a:p>
            <a:r>
              <a:rPr lang="en-US"/>
              <a:t>Click to edit Master title style</a:t>
            </a:r>
            <a:endParaRPr lang="en-GB"/>
          </a:p>
        </p:txBody>
      </p:sp>
      <p:sp>
        <p:nvSpPr>
          <p:cNvPr id="3" name="Text Placeholder 2"/>
          <p:cNvSpPr>
            <a:spLocks noGrp="1"/>
          </p:cNvSpPr>
          <p:nvPr>
            <p:ph type="body" sz="half" idx="1"/>
          </p:nvPr>
        </p:nvSpPr>
        <p:spPr>
          <a:xfrm>
            <a:off x="609600" y="1600201"/>
            <a:ext cx="5384800" cy="44561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44561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a:xfrm>
            <a:off x="609600" y="6243638"/>
            <a:ext cx="2844800" cy="457200"/>
          </a:xfrm>
        </p:spPr>
        <p:txBody>
          <a:bodyPr/>
          <a:lstStyle>
            <a:lvl1pPr>
              <a:defRPr/>
            </a:lvl1pPr>
          </a:lstStyle>
          <a:p>
            <a:fld id="{9C64F3F4-CE19-49F8-9EF4-FF4EE52031C2}" type="datetimeFigureOut">
              <a:rPr lang="en-GB" smtClean="0"/>
              <a:pPr/>
              <a:t>15/08/2024</a:t>
            </a:fld>
            <a:endParaRPr lang="en-GB" dirty="0"/>
          </a:p>
        </p:txBody>
      </p:sp>
      <p:sp>
        <p:nvSpPr>
          <p:cNvPr id="6" name="Footer Placeholder 5"/>
          <p:cNvSpPr>
            <a:spLocks noGrp="1"/>
          </p:cNvSpPr>
          <p:nvPr>
            <p:ph type="ftr" sz="quarter" idx="11"/>
          </p:nvPr>
        </p:nvSpPr>
        <p:spPr>
          <a:xfrm>
            <a:off x="4165600" y="6248400"/>
            <a:ext cx="3860800" cy="457200"/>
          </a:xfrm>
        </p:spPr>
        <p:txBody>
          <a:bodyPr/>
          <a:lstStyle>
            <a:lvl1pPr>
              <a:defRPr/>
            </a:lvl1pPr>
          </a:lstStyle>
          <a:p>
            <a:pPr>
              <a:defRPr/>
            </a:pPr>
            <a:endParaRPr lang="en-GB" altLang="en-US"/>
          </a:p>
        </p:txBody>
      </p:sp>
      <p:sp>
        <p:nvSpPr>
          <p:cNvPr id="7" name="Slide Number Placeholder 6"/>
          <p:cNvSpPr>
            <a:spLocks noGrp="1"/>
          </p:cNvSpPr>
          <p:nvPr>
            <p:ph type="sldNum" sz="quarter" idx="12"/>
          </p:nvPr>
        </p:nvSpPr>
        <p:spPr>
          <a:xfrm>
            <a:off x="8737600" y="6243638"/>
            <a:ext cx="2844800" cy="457200"/>
          </a:xfrm>
        </p:spPr>
        <p:txBody>
          <a:bodyPr/>
          <a:lstStyle>
            <a:lvl1pPr>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266495224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cSld name="Title Only">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171F7D-3314-5346-B266-0DDCA7EA93A5}"/>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17153B25-5BED-2146-94C2-20011F27D56F}"/>
              </a:ext>
            </a:extLst>
          </p:cNvPr>
          <p:cNvSpPr>
            <a:spLocks noGrp="1"/>
          </p:cNvSpPr>
          <p:nvPr>
            <p:ph type="dt" sz="half" idx="10"/>
          </p:nvPr>
        </p:nvSpPr>
        <p:spPr>
          <a:xfrm>
            <a:off x="838200" y="6356351"/>
            <a:ext cx="2743200" cy="365125"/>
          </a:xfrm>
          <a:prstGeom prst="rect">
            <a:avLst/>
          </a:prstGeom>
        </p:spPr>
        <p:txBody>
          <a:bodyPr/>
          <a:lstStyle/>
          <a:p>
            <a:fld id="{7706A818-4D65-4773-95B1-ACD3D376FA51}" type="datetime1">
              <a:rPr lang="en-GB" smtClean="0"/>
              <a:t>15/08/2024</a:t>
            </a:fld>
            <a:endParaRPr lang="en-GB"/>
          </a:p>
        </p:txBody>
      </p:sp>
      <p:sp>
        <p:nvSpPr>
          <p:cNvPr id="4" name="Footer Placeholder 3">
            <a:extLst>
              <a:ext uri="{FF2B5EF4-FFF2-40B4-BE49-F238E27FC236}">
                <a16:creationId xmlns:a16="http://schemas.microsoft.com/office/drawing/2014/main" id="{502C01A9-54E3-554C-B610-622E0EBD58E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C0DF8FA-F7D5-224A-8113-85D76D6F42D7}"/>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13545273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woTxTwoObj">
  <p:cSld name="Comparis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61F02E-4691-5B41-A12D-981090D63C95}"/>
              </a:ext>
            </a:extLst>
          </p:cNvPr>
          <p:cNvSpPr>
            <a:spLocks noGrp="1"/>
          </p:cNvSpPr>
          <p:nvPr>
            <p:ph type="title"/>
          </p:nvPr>
        </p:nvSpPr>
        <p:spPr>
          <a:xfrm>
            <a:off x="840317" y="365126"/>
            <a:ext cx="105156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6D1E9276-A334-1C45-89B5-AFFBF6C40089}"/>
              </a:ext>
            </a:extLst>
          </p:cNvPr>
          <p:cNvSpPr>
            <a:spLocks noGrp="1"/>
          </p:cNvSpPr>
          <p:nvPr>
            <p:ph type="body" idx="1"/>
          </p:nvPr>
        </p:nvSpPr>
        <p:spPr>
          <a:xfrm>
            <a:off x="840318" y="1681163"/>
            <a:ext cx="5158316"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121D23CB-DB39-5E49-8879-CDF04F0B2710}"/>
              </a:ext>
            </a:extLst>
          </p:cNvPr>
          <p:cNvSpPr>
            <a:spLocks noGrp="1"/>
          </p:cNvSpPr>
          <p:nvPr>
            <p:ph sz="half" idx="2"/>
          </p:nvPr>
        </p:nvSpPr>
        <p:spPr>
          <a:xfrm>
            <a:off x="840318" y="2505075"/>
            <a:ext cx="5158316"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2129C764-0FD9-284A-AA8E-1E42341CBD5A}"/>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17EF579A-02C9-B04A-8635-505C0117E5EE}"/>
              </a:ext>
            </a:extLst>
          </p:cNvPr>
          <p:cNvSpPr>
            <a:spLocks noGrp="1"/>
          </p:cNvSpPr>
          <p:nvPr>
            <p:ph sz="quarter" idx="4"/>
          </p:nvPr>
        </p:nvSpPr>
        <p:spPr>
          <a:xfrm>
            <a:off x="6172200" y="2505075"/>
            <a:ext cx="518371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28696C75-4933-9F45-BD25-8DD70AA361F0}"/>
              </a:ext>
            </a:extLst>
          </p:cNvPr>
          <p:cNvSpPr>
            <a:spLocks noGrp="1"/>
          </p:cNvSpPr>
          <p:nvPr>
            <p:ph type="dt" sz="half" idx="10"/>
          </p:nvPr>
        </p:nvSpPr>
        <p:spPr>
          <a:xfrm>
            <a:off x="838200" y="6356351"/>
            <a:ext cx="2743200" cy="365125"/>
          </a:xfrm>
          <a:prstGeom prst="rect">
            <a:avLst/>
          </a:prstGeom>
        </p:spPr>
        <p:txBody>
          <a:bodyPr/>
          <a:lstStyle/>
          <a:p>
            <a:fld id="{ADC19E6F-DAA7-45F5-B261-DD074588C1C0}" type="datetime1">
              <a:rPr lang="en-GB" smtClean="0"/>
              <a:t>15/08/2024</a:t>
            </a:fld>
            <a:endParaRPr lang="en-GB"/>
          </a:p>
        </p:txBody>
      </p:sp>
      <p:sp>
        <p:nvSpPr>
          <p:cNvPr id="8" name="Footer Placeholder 7">
            <a:extLst>
              <a:ext uri="{FF2B5EF4-FFF2-40B4-BE49-F238E27FC236}">
                <a16:creationId xmlns:a16="http://schemas.microsoft.com/office/drawing/2014/main" id="{5B3C18E0-AF7C-1142-916D-865075531BA1}"/>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287EDA83-2DBB-A142-9D6A-029E84283F0D}"/>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317384403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8" Type="http://schemas.openxmlformats.org/officeDocument/2006/relationships/theme" Target="../theme/theme2.xml"/><Relationship Id="rId3" Type="http://schemas.openxmlformats.org/officeDocument/2006/relationships/slideLayout" Target="../slideLayouts/slideLayout15.xml"/><Relationship Id="rId7" Type="http://schemas.openxmlformats.org/officeDocument/2006/relationships/slideLayout" Target="../slideLayouts/slideLayout19.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5" Type="http://schemas.openxmlformats.org/officeDocument/2006/relationships/slideLayout" Target="../slideLayouts/slideLayout17.xml"/><Relationship Id="rId4" Type="http://schemas.openxmlformats.org/officeDocument/2006/relationships/slideLayout" Target="../slideLayouts/slideLayout16.xml"/><Relationship Id="rId9" Type="http://schemas.openxmlformats.org/officeDocument/2006/relationships/image" Target="../media/image2.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8/15/2024</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dirty="0"/>
          </a:p>
        </p:txBody>
      </p:sp>
      <p:pic>
        <p:nvPicPr>
          <p:cNvPr id="7" name="Picture 6" descr="A picture containing text, sky, outdoor, sign&#10;&#10;Description automatically generated">
            <a:extLst>
              <a:ext uri="{FF2B5EF4-FFF2-40B4-BE49-F238E27FC236}">
                <a16:creationId xmlns:a16="http://schemas.microsoft.com/office/drawing/2014/main" id="{E6625B1C-8207-489C-A363-42AF003D0C64}"/>
              </a:ext>
            </a:extLst>
          </p:cNvPr>
          <p:cNvPicPr>
            <a:picLocks noChangeAspect="1"/>
          </p:cNvPicPr>
          <p:nvPr userDrawn="1"/>
        </p:nvPicPr>
        <p:blipFill>
          <a:blip r:embed="rId14"/>
          <a:stretch>
            <a:fillRect/>
          </a:stretch>
        </p:blipFill>
        <p:spPr>
          <a:xfrm>
            <a:off x="0" y="0"/>
            <a:ext cx="12192000" cy="6858000"/>
          </a:xfrm>
          <a:prstGeom prst="rect">
            <a:avLst/>
          </a:prstGeom>
        </p:spPr>
      </p:pic>
    </p:spTree>
    <p:extLst>
      <p:ext uri="{BB962C8B-B14F-4D97-AF65-F5344CB8AC3E}">
        <p14:creationId xmlns:p14="http://schemas.microsoft.com/office/powerpoint/2010/main" val="60132691"/>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 id="2147483696"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9">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49185519"/>
      </p:ext>
    </p:extLst>
  </p:cSld>
  <p:clrMap bg1="lt1" tx1="dk1" bg2="lt2" tx2="dk2" accent1="accent1" accent2="accent2" accent3="accent3" accent4="accent4" accent5="accent5" accent6="accent6" hlink="hlink" folHlink="folHlink"/>
  <p:sldLayoutIdLst>
    <p:sldLayoutId id="2147483698" r:id="rId1"/>
    <p:sldLayoutId id="2147483699" r:id="rId2"/>
    <p:sldLayoutId id="2147483700" r:id="rId3"/>
    <p:sldLayoutId id="2147483701" r:id="rId4"/>
    <p:sldLayoutId id="2147483702" r:id="rId5"/>
    <p:sldLayoutId id="2147483703" r:id="rId6"/>
    <p:sldLayoutId id="2147483704" r:id="rId7"/>
  </p:sldLayoutIdLst>
  <p:txStyles>
    <p:titleStyle>
      <a:lvl1pPr algn="l" defTabSz="514350" rtl="0" eaLnBrk="1" latinLnBrk="0" hangingPunct="1">
        <a:lnSpc>
          <a:spcPct val="90000"/>
        </a:lnSpc>
        <a:spcBef>
          <a:spcPct val="0"/>
        </a:spcBef>
        <a:buNone/>
        <a:defRPr sz="2475" kern="1200">
          <a:solidFill>
            <a:schemeClr val="tx1"/>
          </a:solidFill>
          <a:latin typeface="+mj-lt"/>
          <a:ea typeface="+mj-ea"/>
          <a:cs typeface="+mj-cs"/>
        </a:defRPr>
      </a:lvl1pPr>
    </p:titleStyle>
    <p:bodyStyle>
      <a:lvl1pPr marL="128588" indent="-128588" algn="l" defTabSz="514350" rtl="0" eaLnBrk="1" latinLnBrk="0" hangingPunct="1">
        <a:lnSpc>
          <a:spcPct val="90000"/>
        </a:lnSpc>
        <a:spcBef>
          <a:spcPts val="563"/>
        </a:spcBef>
        <a:buFont typeface="Arial" panose="020B0604020202020204" pitchFamily="34" charset="0"/>
        <a:buChar char="•"/>
        <a:defRPr sz="1575" kern="1200">
          <a:solidFill>
            <a:schemeClr val="tx1"/>
          </a:solidFill>
          <a:latin typeface="+mn-lt"/>
          <a:ea typeface="+mn-ea"/>
          <a:cs typeface="+mn-cs"/>
        </a:defRPr>
      </a:lvl1pPr>
      <a:lvl2pPr marL="385763" indent="-128588" algn="l" defTabSz="514350" rtl="0" eaLnBrk="1" latinLnBrk="0" hangingPunct="1">
        <a:lnSpc>
          <a:spcPct val="90000"/>
        </a:lnSpc>
        <a:spcBef>
          <a:spcPts val="281"/>
        </a:spcBef>
        <a:buFont typeface="Arial" panose="020B0604020202020204" pitchFamily="34" charset="0"/>
        <a:buChar char="•"/>
        <a:defRPr sz="1350" kern="1200">
          <a:solidFill>
            <a:schemeClr val="tx1"/>
          </a:solidFill>
          <a:latin typeface="+mn-lt"/>
          <a:ea typeface="+mn-ea"/>
          <a:cs typeface="+mn-cs"/>
        </a:defRPr>
      </a:lvl2pPr>
      <a:lvl3pPr marL="642938" indent="-128588" algn="l" defTabSz="514350" rtl="0" eaLnBrk="1" latinLnBrk="0" hangingPunct="1">
        <a:lnSpc>
          <a:spcPct val="90000"/>
        </a:lnSpc>
        <a:spcBef>
          <a:spcPts val="281"/>
        </a:spcBef>
        <a:buFont typeface="Arial" panose="020B0604020202020204" pitchFamily="34" charset="0"/>
        <a:buChar char="•"/>
        <a:defRPr sz="1125" kern="1200">
          <a:solidFill>
            <a:schemeClr val="tx1"/>
          </a:solidFill>
          <a:latin typeface="+mn-lt"/>
          <a:ea typeface="+mn-ea"/>
          <a:cs typeface="+mn-cs"/>
        </a:defRPr>
      </a:lvl3pPr>
      <a:lvl4pPr marL="900113"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4pPr>
      <a:lvl5pPr marL="1157288"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5pPr>
      <a:lvl6pPr marL="1414463"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6pPr>
      <a:lvl7pPr marL="1671638"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7pPr>
      <a:lvl8pPr marL="1928813"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8pPr>
      <a:lvl9pPr marL="2185988"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9pPr>
    </p:bodyStyle>
    <p:otherStyle>
      <a:defPPr>
        <a:defRPr lang="en-US"/>
      </a:defPPr>
      <a:lvl1pPr marL="0" algn="l" defTabSz="514350" rtl="0" eaLnBrk="1" latinLnBrk="0" hangingPunct="1">
        <a:defRPr sz="1013" kern="1200">
          <a:solidFill>
            <a:schemeClr val="tx1"/>
          </a:solidFill>
          <a:latin typeface="+mn-lt"/>
          <a:ea typeface="+mn-ea"/>
          <a:cs typeface="+mn-cs"/>
        </a:defRPr>
      </a:lvl1pPr>
      <a:lvl2pPr marL="257175" algn="l" defTabSz="514350" rtl="0" eaLnBrk="1" latinLnBrk="0" hangingPunct="1">
        <a:defRPr sz="1013" kern="1200">
          <a:solidFill>
            <a:schemeClr val="tx1"/>
          </a:solidFill>
          <a:latin typeface="+mn-lt"/>
          <a:ea typeface="+mn-ea"/>
          <a:cs typeface="+mn-cs"/>
        </a:defRPr>
      </a:lvl2pPr>
      <a:lvl3pPr marL="514350" algn="l" defTabSz="514350" rtl="0" eaLnBrk="1" latinLnBrk="0" hangingPunct="1">
        <a:defRPr sz="1013" kern="1200">
          <a:solidFill>
            <a:schemeClr val="tx1"/>
          </a:solidFill>
          <a:latin typeface="+mn-lt"/>
          <a:ea typeface="+mn-ea"/>
          <a:cs typeface="+mn-cs"/>
        </a:defRPr>
      </a:lvl3pPr>
      <a:lvl4pPr marL="771525" algn="l" defTabSz="514350" rtl="0" eaLnBrk="1" latinLnBrk="0" hangingPunct="1">
        <a:defRPr sz="1013" kern="1200">
          <a:solidFill>
            <a:schemeClr val="tx1"/>
          </a:solidFill>
          <a:latin typeface="+mn-lt"/>
          <a:ea typeface="+mn-ea"/>
          <a:cs typeface="+mn-cs"/>
        </a:defRPr>
      </a:lvl4pPr>
      <a:lvl5pPr marL="1028700" algn="l" defTabSz="514350" rtl="0" eaLnBrk="1" latinLnBrk="0" hangingPunct="1">
        <a:defRPr sz="1013" kern="1200">
          <a:solidFill>
            <a:schemeClr val="tx1"/>
          </a:solidFill>
          <a:latin typeface="+mn-lt"/>
          <a:ea typeface="+mn-ea"/>
          <a:cs typeface="+mn-cs"/>
        </a:defRPr>
      </a:lvl5pPr>
      <a:lvl6pPr marL="1285875" algn="l" defTabSz="514350" rtl="0" eaLnBrk="1" latinLnBrk="0" hangingPunct="1">
        <a:defRPr sz="1013" kern="1200">
          <a:solidFill>
            <a:schemeClr val="tx1"/>
          </a:solidFill>
          <a:latin typeface="+mn-lt"/>
          <a:ea typeface="+mn-ea"/>
          <a:cs typeface="+mn-cs"/>
        </a:defRPr>
      </a:lvl6pPr>
      <a:lvl7pPr marL="1543050" algn="l" defTabSz="514350" rtl="0" eaLnBrk="1" latinLnBrk="0" hangingPunct="1">
        <a:defRPr sz="1013" kern="1200">
          <a:solidFill>
            <a:schemeClr val="tx1"/>
          </a:solidFill>
          <a:latin typeface="+mn-lt"/>
          <a:ea typeface="+mn-ea"/>
          <a:cs typeface="+mn-cs"/>
        </a:defRPr>
      </a:lvl7pPr>
      <a:lvl8pPr marL="1800225" algn="l" defTabSz="514350" rtl="0" eaLnBrk="1" latinLnBrk="0" hangingPunct="1">
        <a:defRPr sz="1013" kern="1200">
          <a:solidFill>
            <a:schemeClr val="tx1"/>
          </a:solidFill>
          <a:latin typeface="+mn-lt"/>
          <a:ea typeface="+mn-ea"/>
          <a:cs typeface="+mn-cs"/>
        </a:defRPr>
      </a:lvl8pPr>
      <a:lvl9pPr marL="2057400" algn="l" defTabSz="514350" rtl="0" eaLnBrk="1" latinLnBrk="0" hangingPunct="1">
        <a:defRPr sz="1013"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8.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3" Type="http://schemas.openxmlformats.org/officeDocument/2006/relationships/image" Target="../media/image4.gif"/><Relationship Id="rId2" Type="http://schemas.openxmlformats.org/officeDocument/2006/relationships/notesSlide" Target="../notesSlides/notesSlide4.xml"/><Relationship Id="rId1" Type="http://schemas.openxmlformats.org/officeDocument/2006/relationships/slideLayout" Target="../slideLayouts/slideLayout18.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8.xml"/><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C651EB77-20F7-46E6-B3C4-8AAFCDB63936}"/>
              </a:ext>
            </a:extLst>
          </p:cNvPr>
          <p:cNvSpPr>
            <a:spLocks noGrp="1"/>
          </p:cNvSpPr>
          <p:nvPr>
            <p:ph type="title"/>
          </p:nvPr>
        </p:nvSpPr>
        <p:spPr>
          <a:xfrm>
            <a:off x="387032" y="1950403"/>
            <a:ext cx="5465127" cy="3193097"/>
          </a:xfrm>
        </p:spPr>
        <p:txBody>
          <a:bodyPr>
            <a:noAutofit/>
          </a:bodyPr>
          <a:lstStyle/>
          <a:p>
            <a:pPr eaLnBrk="1" hangingPunct="1">
              <a:defRPr/>
            </a:pPr>
            <a:r>
              <a:rPr lang="en-GB" sz="2400" dirty="0">
                <a:ea typeface="Calibri" panose="020F0502020204030204" pitchFamily="34" charset="0"/>
              </a:rPr>
              <a:t>CertHE Applied Leadership and Management in the Workplace </a:t>
            </a:r>
            <a:br>
              <a:rPr lang="en-GB" sz="2400" b="1" dirty="0">
                <a:ea typeface="Calibri" panose="020F0502020204030204" pitchFamily="34" charset="0"/>
              </a:rPr>
            </a:br>
            <a:br>
              <a:rPr lang="en-GB" altLang="en-US" sz="2400" dirty="0"/>
            </a:br>
            <a:br>
              <a:rPr lang="en-GB" altLang="en-US" sz="2400" dirty="0"/>
            </a:br>
            <a:r>
              <a:rPr lang="en-GB" altLang="en-US" sz="2400" dirty="0"/>
              <a:t>Module: BMSK5010</a:t>
            </a:r>
            <a:br>
              <a:rPr lang="en-GB" altLang="en-US" sz="2400" dirty="0"/>
            </a:br>
            <a:r>
              <a:rPr lang="en-GB" sz="2400" dirty="0"/>
              <a:t>Developing the Learning Organisation</a:t>
            </a:r>
            <a:br>
              <a:rPr lang="en-GB" sz="2400" dirty="0"/>
            </a:br>
            <a:br>
              <a:rPr lang="en-GB" sz="2400" dirty="0"/>
            </a:br>
            <a:br>
              <a:rPr lang="en-GB" sz="2400" b="1" dirty="0"/>
            </a:br>
            <a:endParaRPr lang="en-GB" altLang="en-US" sz="2400" dirty="0"/>
          </a:p>
        </p:txBody>
      </p:sp>
    </p:spTree>
    <p:extLst>
      <p:ext uri="{BB962C8B-B14F-4D97-AF65-F5344CB8AC3E}">
        <p14:creationId xmlns:p14="http://schemas.microsoft.com/office/powerpoint/2010/main" val="13706002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C8F35DD7-30F2-4EBF-A015-C0DEF3DDEDD7}"/>
              </a:ext>
            </a:extLst>
          </p:cNvPr>
          <p:cNvSpPr>
            <a:spLocks noGrp="1"/>
          </p:cNvSpPr>
          <p:nvPr>
            <p:ph type="subTitle" idx="1"/>
          </p:nvPr>
        </p:nvSpPr>
        <p:spPr>
          <a:xfrm>
            <a:off x="1524000" y="4063116"/>
            <a:ext cx="9144000" cy="1449125"/>
          </a:xfrm>
        </p:spPr>
        <p:txBody>
          <a:bodyPr/>
          <a:lstStyle/>
          <a:p>
            <a:r>
              <a:rPr lang="en-GB" sz="4400" b="0" i="0" u="none" strike="noStrike" dirty="0">
                <a:solidFill>
                  <a:srgbClr val="FFFFFF"/>
                </a:solidFill>
                <a:effectLst/>
                <a:latin typeface="Calibri Light" panose="020F0302020204030204" pitchFamily="34" charset="0"/>
              </a:rPr>
              <a:t>Blended Learning </a:t>
            </a:r>
            <a:r>
              <a:rPr lang="en-GB" sz="4400" b="0" i="0" dirty="0">
                <a:solidFill>
                  <a:srgbClr val="000000"/>
                </a:solidFill>
                <a:effectLst/>
                <a:latin typeface="Calibri Light" panose="020F0302020204030204" pitchFamily="34" charset="0"/>
              </a:rPr>
              <a:t>​</a:t>
            </a:r>
            <a:br>
              <a:rPr lang="en-GB" sz="4400" b="0" i="0" dirty="0">
                <a:solidFill>
                  <a:srgbClr val="000000"/>
                </a:solidFill>
                <a:effectLst/>
                <a:latin typeface="Calibri Light" panose="020F0302020204030204" pitchFamily="34" charset="0"/>
              </a:rPr>
            </a:br>
            <a:r>
              <a:rPr lang="en-GB" sz="4400" b="0" i="0" u="none" strike="noStrike" dirty="0">
                <a:solidFill>
                  <a:srgbClr val="FFFFFF"/>
                </a:solidFill>
                <a:effectLst/>
                <a:latin typeface="Calibri Light" panose="020F0302020204030204" pitchFamily="34" charset="0"/>
              </a:rPr>
              <a:t>Session 3</a:t>
            </a:r>
            <a:endParaRPr lang="en-GB" sz="4400" dirty="0"/>
          </a:p>
        </p:txBody>
      </p:sp>
    </p:spTree>
    <p:extLst>
      <p:ext uri="{BB962C8B-B14F-4D97-AF65-F5344CB8AC3E}">
        <p14:creationId xmlns:p14="http://schemas.microsoft.com/office/powerpoint/2010/main" val="420139825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4"/>
          <p:cNvSpPr>
            <a:spLocks noGrp="1" noChangeArrowheads="1"/>
          </p:cNvSpPr>
          <p:nvPr>
            <p:ph type="title"/>
          </p:nvPr>
        </p:nvSpPr>
        <p:spPr/>
        <p:txBody>
          <a:bodyPr/>
          <a:lstStyle/>
          <a:p>
            <a:pPr eaLnBrk="1" hangingPunct="1"/>
            <a:r>
              <a:rPr lang="en-GB" dirty="0"/>
              <a:t>Peter Senge</a:t>
            </a:r>
          </a:p>
        </p:txBody>
      </p:sp>
      <p:sp>
        <p:nvSpPr>
          <p:cNvPr id="8196" name="Text Box 6"/>
          <p:cNvSpPr txBox="1">
            <a:spLocks noChangeArrowheads="1"/>
          </p:cNvSpPr>
          <p:nvPr/>
        </p:nvSpPr>
        <p:spPr bwMode="auto">
          <a:xfrm>
            <a:off x="838199" y="1170176"/>
            <a:ext cx="10613995" cy="3359061"/>
          </a:xfrm>
          <a:prstGeom prst="rect">
            <a:avLst/>
          </a:prstGeom>
          <a:noFill/>
          <a:ln w="9525">
            <a:noFill/>
            <a:miter lim="800000"/>
            <a:headEnd/>
            <a:tailEnd/>
          </a:ln>
        </p:spPr>
        <p:txBody>
          <a:bodyPr wrap="square">
            <a:spAutoFit/>
          </a:bodyPr>
          <a:lstStyle/>
          <a:p>
            <a:pPr>
              <a:lnSpc>
                <a:spcPct val="150000"/>
              </a:lnSpc>
            </a:pPr>
            <a:r>
              <a:rPr lang="en-GB" sz="2400" b="1" dirty="0"/>
              <a:t>Learning organisations </a:t>
            </a:r>
            <a:r>
              <a:rPr lang="en-GB" sz="2400" dirty="0"/>
              <a:t>are:</a:t>
            </a:r>
          </a:p>
          <a:p>
            <a:pPr>
              <a:lnSpc>
                <a:spcPct val="150000"/>
              </a:lnSpc>
            </a:pPr>
            <a:r>
              <a:rPr lang="en-GB" sz="2400" dirty="0"/>
              <a:t>…organizations where people continually expand their capacity to create the results they truly desire, where new and expansive patterns of thinking are nurtured, where collective aspiration is set free, and where people are continually learning to see the whole together.</a:t>
            </a:r>
          </a:p>
          <a:p>
            <a:pPr>
              <a:lnSpc>
                <a:spcPct val="150000"/>
              </a:lnSpc>
            </a:pPr>
            <a:r>
              <a:rPr lang="en-GB" sz="2400" dirty="0"/>
              <a:t>(Senge, 1990)</a:t>
            </a:r>
          </a:p>
        </p:txBody>
      </p:sp>
    </p:spTree>
    <p:extLst>
      <p:ext uri="{BB962C8B-B14F-4D97-AF65-F5344CB8AC3E}">
        <p14:creationId xmlns:p14="http://schemas.microsoft.com/office/powerpoint/2010/main" val="189075016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a:xfrm>
            <a:off x="838200" y="365126"/>
            <a:ext cx="10515600" cy="676023"/>
          </a:xfrm>
        </p:spPr>
        <p:txBody>
          <a:bodyPr/>
          <a:lstStyle/>
          <a:p>
            <a:pPr eaLnBrk="1" hangingPunct="1"/>
            <a:r>
              <a:rPr lang="en-GB" dirty="0"/>
              <a:t>Peter Senge (1990)</a:t>
            </a:r>
          </a:p>
        </p:txBody>
      </p:sp>
      <p:sp>
        <p:nvSpPr>
          <p:cNvPr id="9219" name="Rectangle 3"/>
          <p:cNvSpPr>
            <a:spLocks noGrp="1" noChangeArrowheads="1"/>
          </p:cNvSpPr>
          <p:nvPr>
            <p:ph idx="1"/>
          </p:nvPr>
        </p:nvSpPr>
        <p:spPr>
          <a:xfrm>
            <a:off x="765772" y="1149602"/>
            <a:ext cx="10813610" cy="4351338"/>
          </a:xfrm>
        </p:spPr>
        <p:txBody>
          <a:bodyPr/>
          <a:lstStyle/>
          <a:p>
            <a:pPr marL="0" indent="0" eaLnBrk="1" hangingPunct="1">
              <a:lnSpc>
                <a:spcPct val="150000"/>
              </a:lnSpc>
              <a:buNone/>
            </a:pPr>
            <a:r>
              <a:rPr lang="en-GB" sz="2400" dirty="0"/>
              <a:t>For a ‘learning organization it is not enough to survive. ‘”</a:t>
            </a:r>
            <a:r>
              <a:rPr lang="en-GB" sz="2400" b="1" dirty="0"/>
              <a:t>Survival learning</a:t>
            </a:r>
            <a:r>
              <a:rPr lang="en-GB" sz="2400" dirty="0"/>
              <a:t>” or what is more often termed “</a:t>
            </a:r>
            <a:r>
              <a:rPr lang="en-GB" sz="2400" b="1" dirty="0"/>
              <a:t>adaptive learning</a:t>
            </a:r>
            <a:r>
              <a:rPr lang="en-GB" sz="2400" dirty="0"/>
              <a:t>” is important – indeed it is necessary. </a:t>
            </a:r>
          </a:p>
          <a:p>
            <a:pPr marL="0" indent="0" eaLnBrk="1" hangingPunct="1">
              <a:lnSpc>
                <a:spcPct val="150000"/>
              </a:lnSpc>
              <a:buNone/>
            </a:pPr>
            <a:r>
              <a:rPr lang="en-GB" sz="2400" dirty="0"/>
              <a:t>But for a learning organization, “</a:t>
            </a:r>
            <a:r>
              <a:rPr lang="en-GB" sz="2400" b="1" dirty="0"/>
              <a:t>adaptive learning</a:t>
            </a:r>
            <a:r>
              <a:rPr lang="en-GB" sz="2400" dirty="0"/>
              <a:t>” must be joined by “</a:t>
            </a:r>
            <a:r>
              <a:rPr lang="en-GB" sz="2400" b="1" dirty="0"/>
              <a:t>generative learning</a:t>
            </a:r>
            <a:r>
              <a:rPr lang="en-GB" sz="2400" dirty="0"/>
              <a:t>”, learning that enhances our capacity to create’ (Senge 1990:14). </a:t>
            </a:r>
          </a:p>
        </p:txBody>
      </p:sp>
    </p:spTree>
    <p:extLst>
      <p:ext uri="{BB962C8B-B14F-4D97-AF65-F5344CB8AC3E}">
        <p14:creationId xmlns:p14="http://schemas.microsoft.com/office/powerpoint/2010/main" val="157184040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p:txBody>
          <a:bodyPr/>
          <a:lstStyle/>
          <a:p>
            <a:pPr eaLnBrk="1" hangingPunct="1"/>
            <a:r>
              <a:rPr lang="en-GB" dirty="0"/>
              <a:t>David Garvin</a:t>
            </a:r>
          </a:p>
        </p:txBody>
      </p:sp>
      <p:sp>
        <p:nvSpPr>
          <p:cNvPr id="10243" name="Rectangle 3"/>
          <p:cNvSpPr>
            <a:spLocks noGrp="1" noChangeArrowheads="1"/>
          </p:cNvSpPr>
          <p:nvPr>
            <p:ph idx="1"/>
          </p:nvPr>
        </p:nvSpPr>
        <p:spPr>
          <a:xfrm>
            <a:off x="838199" y="1253331"/>
            <a:ext cx="10967519" cy="4351338"/>
          </a:xfrm>
        </p:spPr>
        <p:txBody>
          <a:bodyPr/>
          <a:lstStyle/>
          <a:p>
            <a:pPr marL="0" indent="0" eaLnBrk="1" hangingPunct="1">
              <a:lnSpc>
                <a:spcPct val="150000"/>
              </a:lnSpc>
              <a:buNone/>
            </a:pPr>
            <a:r>
              <a:rPr lang="en-GB" sz="2800" b="1" dirty="0"/>
              <a:t>The need for learning organizations</a:t>
            </a:r>
            <a:r>
              <a:rPr lang="en-GB" sz="2800" dirty="0"/>
              <a:t> is due to business becoming more complex, dynamic, and globally competitive. Excelling in a dynamic business environment requires more understanding, knowledge, preparation, and agreement than one person's expertise and experience provides. David Garvin of Harvard University says that "Continuous improvement requires a commitment to learning."</a:t>
            </a:r>
          </a:p>
        </p:txBody>
      </p:sp>
    </p:spTree>
    <p:extLst>
      <p:ext uri="{BB962C8B-B14F-4D97-AF65-F5344CB8AC3E}">
        <p14:creationId xmlns:p14="http://schemas.microsoft.com/office/powerpoint/2010/main" val="325881656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517723" y="135802"/>
            <a:ext cx="9734004" cy="5543554"/>
          </a:xfrm>
          <a:prstGeom prst="rect">
            <a:avLst/>
          </a:prstGeom>
        </p:spPr>
      </p:pic>
    </p:spTree>
    <p:extLst>
      <p:ext uri="{BB962C8B-B14F-4D97-AF65-F5344CB8AC3E}">
        <p14:creationId xmlns:p14="http://schemas.microsoft.com/office/powerpoint/2010/main" val="112420403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5216" y="84468"/>
            <a:ext cx="10515600" cy="1325563"/>
          </a:xfrm>
        </p:spPr>
        <p:txBody>
          <a:bodyPr>
            <a:normAutofit/>
          </a:bodyPr>
          <a:lstStyle/>
          <a:p>
            <a:r>
              <a:rPr lang="en-GB" sz="3600" dirty="0"/>
              <a:t>Benefits  of a Learning Organisation</a:t>
            </a:r>
          </a:p>
        </p:txBody>
      </p:sp>
      <p:sp>
        <p:nvSpPr>
          <p:cNvPr id="3" name="Text Placeholder 2"/>
          <p:cNvSpPr>
            <a:spLocks noGrp="1"/>
          </p:cNvSpPr>
          <p:nvPr>
            <p:ph type="body" idx="1"/>
          </p:nvPr>
        </p:nvSpPr>
        <p:spPr>
          <a:xfrm>
            <a:off x="315216" y="770269"/>
            <a:ext cx="8219256" cy="639762"/>
          </a:xfrm>
        </p:spPr>
        <p:txBody>
          <a:bodyPr>
            <a:normAutofit fontScale="25000" lnSpcReduction="20000"/>
          </a:bodyPr>
          <a:lstStyle/>
          <a:p>
            <a:endParaRPr lang="en-GB" dirty="0"/>
          </a:p>
          <a:p>
            <a:endParaRPr lang="en-GB" dirty="0"/>
          </a:p>
          <a:p>
            <a:r>
              <a:rPr lang="en-GB" sz="11200" dirty="0"/>
              <a:t>The main benefits are:</a:t>
            </a:r>
          </a:p>
          <a:p>
            <a:endParaRPr lang="en-GB" dirty="0"/>
          </a:p>
        </p:txBody>
      </p:sp>
      <p:sp>
        <p:nvSpPr>
          <p:cNvPr id="4" name="Content Placeholder 3"/>
          <p:cNvSpPr>
            <a:spLocks noGrp="1"/>
          </p:cNvSpPr>
          <p:nvPr>
            <p:ph sz="half" idx="2"/>
          </p:nvPr>
        </p:nvSpPr>
        <p:spPr>
          <a:xfrm>
            <a:off x="315216" y="1410031"/>
            <a:ext cx="10829600" cy="3486373"/>
          </a:xfrm>
        </p:spPr>
        <p:txBody>
          <a:bodyPr/>
          <a:lstStyle/>
          <a:p>
            <a:r>
              <a:rPr lang="en-GB" sz="2400" dirty="0"/>
              <a:t>Maintaining levels of innovation and remaining competitive</a:t>
            </a:r>
          </a:p>
          <a:p>
            <a:r>
              <a:rPr lang="en-GB" sz="2400" dirty="0"/>
              <a:t>Being better placed to respond to external pressures</a:t>
            </a:r>
          </a:p>
          <a:p>
            <a:r>
              <a:rPr lang="en-GB" sz="2400" dirty="0"/>
              <a:t>Having the knowledge to better link resources to customer needs</a:t>
            </a:r>
          </a:p>
          <a:p>
            <a:r>
              <a:rPr lang="en-GB" sz="2400" dirty="0"/>
              <a:t>Improving quality of outputs at all levels</a:t>
            </a:r>
          </a:p>
          <a:p>
            <a:r>
              <a:rPr lang="en-GB" sz="2400" dirty="0"/>
              <a:t>Improving Corporate image by becoming more people oriented</a:t>
            </a:r>
          </a:p>
          <a:p>
            <a:r>
              <a:rPr lang="en-GB" sz="2400" dirty="0"/>
              <a:t>Increasing the pace of change within the organization</a:t>
            </a:r>
          </a:p>
        </p:txBody>
      </p:sp>
    </p:spTree>
    <p:extLst>
      <p:ext uri="{BB962C8B-B14F-4D97-AF65-F5344CB8AC3E}">
        <p14:creationId xmlns:p14="http://schemas.microsoft.com/office/powerpoint/2010/main" val="14844651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a:xfrm>
            <a:off x="251600" y="116933"/>
            <a:ext cx="7772400" cy="782013"/>
          </a:xfrm>
        </p:spPr>
        <p:txBody>
          <a:bodyPr>
            <a:normAutofit/>
          </a:bodyPr>
          <a:lstStyle/>
          <a:p>
            <a:r>
              <a:rPr lang="en-GB" sz="3200" b="1" dirty="0"/>
              <a:t>The Fifth Discipline</a:t>
            </a:r>
          </a:p>
        </p:txBody>
      </p:sp>
      <p:sp>
        <p:nvSpPr>
          <p:cNvPr id="11267" name="Rectangle 3"/>
          <p:cNvSpPr>
            <a:spLocks noGrp="1" noChangeArrowheads="1"/>
          </p:cNvSpPr>
          <p:nvPr>
            <p:ph idx="1"/>
          </p:nvPr>
        </p:nvSpPr>
        <p:spPr>
          <a:xfrm>
            <a:off x="422357" y="789541"/>
            <a:ext cx="11012170" cy="4724019"/>
          </a:xfrm>
        </p:spPr>
        <p:txBody>
          <a:bodyPr>
            <a:normAutofit lnSpcReduction="10000"/>
          </a:bodyPr>
          <a:lstStyle/>
          <a:p>
            <a:pPr marL="0" indent="0">
              <a:buNone/>
            </a:pPr>
            <a:r>
              <a:rPr lang="en-GB" sz="2400" dirty="0"/>
              <a:t>The five disciplines that Peter Senge identifies are said to be converging to innovate learning organizations. They are:</a:t>
            </a:r>
          </a:p>
          <a:p>
            <a:pPr marL="0" indent="0">
              <a:buNone/>
            </a:pPr>
            <a:endParaRPr lang="en-GB" sz="2400" dirty="0"/>
          </a:p>
          <a:p>
            <a:pPr marL="514350" indent="-514350">
              <a:buFont typeface="+mj-lt"/>
              <a:buAutoNum type="arabicPeriod"/>
            </a:pPr>
            <a:r>
              <a:rPr lang="en-GB" sz="2400" dirty="0"/>
              <a:t>Systems thinking (the fifth discipline)</a:t>
            </a:r>
          </a:p>
          <a:p>
            <a:pPr marL="514350" indent="-514350">
              <a:buFont typeface="+mj-lt"/>
              <a:buAutoNum type="arabicPeriod"/>
            </a:pPr>
            <a:r>
              <a:rPr lang="en-GB" sz="2400" dirty="0"/>
              <a:t>Personal mastery</a:t>
            </a:r>
          </a:p>
          <a:p>
            <a:pPr marL="514350" indent="-514350">
              <a:buFont typeface="+mj-lt"/>
              <a:buAutoNum type="arabicPeriod"/>
            </a:pPr>
            <a:r>
              <a:rPr lang="en-GB" sz="2400" dirty="0"/>
              <a:t>Mental models</a:t>
            </a:r>
          </a:p>
          <a:p>
            <a:pPr marL="514350" indent="-514350">
              <a:buFont typeface="+mj-lt"/>
              <a:buAutoNum type="arabicPeriod"/>
            </a:pPr>
            <a:r>
              <a:rPr lang="en-GB" sz="2400" dirty="0"/>
              <a:t>Building shared vision</a:t>
            </a:r>
          </a:p>
          <a:p>
            <a:pPr marL="514350" indent="-514350">
              <a:buFont typeface="+mj-lt"/>
              <a:buAutoNum type="arabicPeriod"/>
            </a:pPr>
            <a:r>
              <a:rPr lang="en-GB" sz="2400" dirty="0"/>
              <a:t>Team learning</a:t>
            </a:r>
          </a:p>
          <a:p>
            <a:pPr eaLnBrk="1" hangingPunct="1">
              <a:lnSpc>
                <a:spcPct val="90000"/>
              </a:lnSpc>
            </a:pPr>
            <a:endParaRPr lang="en-GB" dirty="0"/>
          </a:p>
          <a:p>
            <a:pPr marL="0" indent="0">
              <a:buNone/>
            </a:pPr>
            <a:endParaRPr lang="en-GB" sz="2400" i="1" dirty="0"/>
          </a:p>
          <a:p>
            <a:pPr marL="0" indent="0">
              <a:buNone/>
            </a:pPr>
            <a:r>
              <a:rPr lang="en-GB" sz="2400" i="1" dirty="0"/>
              <a:t>The dimension that distinguishes learning organisations from more traditional organizations is the mastery of certain basic disciplines or ‘component technologies’.</a:t>
            </a:r>
          </a:p>
        </p:txBody>
      </p:sp>
      <p:pic>
        <p:nvPicPr>
          <p:cNvPr id="5" name="Content Placeholder 4" descr="A picture containing device&#10;&#10;Description automatically generated">
            <a:extLst>
              <a:ext uri="{FF2B5EF4-FFF2-40B4-BE49-F238E27FC236}">
                <a16:creationId xmlns:a16="http://schemas.microsoft.com/office/drawing/2014/main" id="{206DC9E6-3B2C-324F-83A8-DBE09583B58D}"/>
              </a:ext>
            </a:extLst>
          </p:cNvPr>
          <p:cNvPicPr>
            <a:picLocks noChangeAspect="1"/>
          </p:cNvPicPr>
          <p:nvPr/>
        </p:nvPicPr>
        <p:blipFill>
          <a:blip r:embed="rId3"/>
          <a:stretch>
            <a:fillRect/>
          </a:stretch>
        </p:blipFill>
        <p:spPr>
          <a:xfrm>
            <a:off x="8470921" y="1672931"/>
            <a:ext cx="2527671" cy="2527671"/>
          </a:xfrm>
          <a:prstGeom prst="rect">
            <a:avLst/>
          </a:prstGeom>
        </p:spPr>
      </p:pic>
    </p:spTree>
    <p:extLst>
      <p:ext uri="{BB962C8B-B14F-4D97-AF65-F5344CB8AC3E}">
        <p14:creationId xmlns:p14="http://schemas.microsoft.com/office/powerpoint/2010/main" val="60039958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3"/>
          <p:cNvSpPr>
            <a:spLocks noGrp="1" noChangeArrowheads="1"/>
          </p:cNvSpPr>
          <p:nvPr>
            <p:ph idx="1"/>
          </p:nvPr>
        </p:nvSpPr>
        <p:spPr>
          <a:xfrm>
            <a:off x="170497" y="654803"/>
            <a:ext cx="11662381" cy="4922132"/>
          </a:xfrm>
        </p:spPr>
        <p:txBody>
          <a:bodyPr>
            <a:normAutofit/>
          </a:bodyPr>
          <a:lstStyle/>
          <a:p>
            <a:pPr marL="0" indent="0">
              <a:lnSpc>
                <a:spcPct val="110000"/>
              </a:lnSpc>
              <a:buNone/>
            </a:pPr>
            <a:r>
              <a:rPr lang="en-GB" sz="2400" dirty="0"/>
              <a:t>This is a conceptual framework, a body of knowledge and tools that has been developed over the past fifty years, to make the full patterns clearer, and to help us see how to change them effectively. </a:t>
            </a:r>
          </a:p>
          <a:p>
            <a:pPr marL="0" indent="0">
              <a:lnSpc>
                <a:spcPct val="80000"/>
              </a:lnSpc>
              <a:buNone/>
            </a:pPr>
            <a:endParaRPr lang="en-GB" sz="1050" dirty="0"/>
          </a:p>
          <a:p>
            <a:pPr marL="0" indent="0">
              <a:lnSpc>
                <a:spcPct val="80000"/>
              </a:lnSpc>
              <a:buNone/>
            </a:pPr>
            <a:r>
              <a:rPr lang="en-GB" sz="2400" dirty="0"/>
              <a:t>The essence of the discipline of systems thinking lies in a shift of mindset: </a:t>
            </a:r>
          </a:p>
          <a:p>
            <a:pPr marL="358775" lvl="1" indent="-350838" eaLnBrk="1" hangingPunct="1">
              <a:lnSpc>
                <a:spcPct val="80000"/>
              </a:lnSpc>
            </a:pPr>
            <a:r>
              <a:rPr lang="en-GB" dirty="0"/>
              <a:t>seeing interrelationships rather than linear cause-effect chains, and </a:t>
            </a:r>
          </a:p>
          <a:p>
            <a:pPr marL="358775" lvl="1" indent="-350838" eaLnBrk="1" hangingPunct="1">
              <a:lnSpc>
                <a:spcPct val="80000"/>
              </a:lnSpc>
            </a:pPr>
            <a:r>
              <a:rPr lang="en-GB" dirty="0"/>
              <a:t>seeing processes of change rather than snapshots</a:t>
            </a:r>
          </a:p>
          <a:p>
            <a:pPr marL="0" indent="0">
              <a:lnSpc>
                <a:spcPct val="80000"/>
              </a:lnSpc>
              <a:buNone/>
            </a:pPr>
            <a:endParaRPr lang="en-GB" sz="2600" dirty="0"/>
          </a:p>
          <a:p>
            <a:pPr marL="0" indent="0">
              <a:lnSpc>
                <a:spcPct val="80000"/>
              </a:lnSpc>
              <a:buNone/>
            </a:pPr>
            <a:r>
              <a:rPr lang="en-GB" sz="2600" dirty="0"/>
              <a:t>Systems thinking </a:t>
            </a:r>
          </a:p>
          <a:p>
            <a:pPr eaLnBrk="1" hangingPunct="1">
              <a:lnSpc>
                <a:spcPct val="80000"/>
              </a:lnSpc>
            </a:pPr>
            <a:r>
              <a:rPr lang="en-GB" sz="2400" dirty="0"/>
              <a:t>it provides ways of understanding practical business issues; </a:t>
            </a:r>
          </a:p>
          <a:p>
            <a:pPr eaLnBrk="1" hangingPunct="1">
              <a:lnSpc>
                <a:spcPct val="80000"/>
              </a:lnSpc>
            </a:pPr>
            <a:r>
              <a:rPr lang="en-GB" sz="2400" dirty="0"/>
              <a:t>it looks at systems in terms of particular types of cycles (archetypes);</a:t>
            </a:r>
          </a:p>
          <a:p>
            <a:pPr eaLnBrk="1" hangingPunct="1">
              <a:lnSpc>
                <a:spcPct val="80000"/>
              </a:lnSpc>
            </a:pPr>
            <a:r>
              <a:rPr lang="en-GB" sz="2400" dirty="0"/>
              <a:t>it includes explicit system modelling of complex issues. </a:t>
            </a:r>
          </a:p>
          <a:p>
            <a:pPr eaLnBrk="1" hangingPunct="1">
              <a:lnSpc>
                <a:spcPct val="80000"/>
              </a:lnSpc>
            </a:pPr>
            <a:endParaRPr lang="en-GB" sz="2400" dirty="0"/>
          </a:p>
        </p:txBody>
      </p:sp>
      <p:sp>
        <p:nvSpPr>
          <p:cNvPr id="5" name="Rectangle 2">
            <a:extLst>
              <a:ext uri="{FF2B5EF4-FFF2-40B4-BE49-F238E27FC236}">
                <a16:creationId xmlns:a16="http://schemas.microsoft.com/office/drawing/2014/main" id="{341408DF-79CC-D34D-ACB9-835B482E5891}"/>
              </a:ext>
            </a:extLst>
          </p:cNvPr>
          <p:cNvSpPr>
            <a:spLocks noGrp="1" noChangeArrowheads="1"/>
          </p:cNvSpPr>
          <p:nvPr>
            <p:ph type="title"/>
          </p:nvPr>
        </p:nvSpPr>
        <p:spPr>
          <a:xfrm>
            <a:off x="79972" y="0"/>
            <a:ext cx="8229600" cy="864096"/>
          </a:xfrm>
        </p:spPr>
        <p:txBody>
          <a:bodyPr/>
          <a:lstStyle/>
          <a:p>
            <a:pPr eaLnBrk="1" hangingPunct="1"/>
            <a:r>
              <a:rPr lang="en-GB" dirty="0"/>
              <a:t>Systems Thinking</a:t>
            </a:r>
          </a:p>
        </p:txBody>
      </p:sp>
    </p:spTree>
    <p:extLst>
      <p:ext uri="{BB962C8B-B14F-4D97-AF65-F5344CB8AC3E}">
        <p14:creationId xmlns:p14="http://schemas.microsoft.com/office/powerpoint/2010/main" val="225293954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a:xfrm>
            <a:off x="222564" y="102576"/>
            <a:ext cx="10515600" cy="1325563"/>
          </a:xfrm>
        </p:spPr>
        <p:txBody>
          <a:bodyPr/>
          <a:lstStyle/>
          <a:p>
            <a:pPr eaLnBrk="1" hangingPunct="1"/>
            <a:r>
              <a:rPr lang="en-GB" dirty="0"/>
              <a:t>Personal Mastery</a:t>
            </a:r>
          </a:p>
        </p:txBody>
      </p:sp>
      <p:sp>
        <p:nvSpPr>
          <p:cNvPr id="13315" name="Rectangle 3"/>
          <p:cNvSpPr>
            <a:spLocks noGrp="1" noChangeArrowheads="1"/>
          </p:cNvSpPr>
          <p:nvPr>
            <p:ph idx="1"/>
          </p:nvPr>
        </p:nvSpPr>
        <p:spPr>
          <a:xfrm>
            <a:off x="222563" y="1074187"/>
            <a:ext cx="11574101" cy="4557068"/>
          </a:xfrm>
        </p:spPr>
        <p:txBody>
          <a:bodyPr>
            <a:normAutofit/>
          </a:bodyPr>
          <a:lstStyle/>
          <a:p>
            <a:pPr eaLnBrk="1" hangingPunct="1">
              <a:lnSpc>
                <a:spcPct val="150000"/>
              </a:lnSpc>
            </a:pPr>
            <a:r>
              <a:rPr lang="en-GB" sz="2400" dirty="0"/>
              <a:t>Organizations learn only through individuals who learn. Individual learning does not guarantee organizational learning. But without it no organizational learning occurs’ (</a:t>
            </a:r>
            <a:r>
              <a:rPr lang="en-GB" sz="2400" dirty="0" err="1"/>
              <a:t>Senge</a:t>
            </a:r>
            <a:r>
              <a:rPr lang="en-GB" sz="2400" dirty="0"/>
              <a:t> 1990: 139). </a:t>
            </a:r>
          </a:p>
          <a:p>
            <a:pPr eaLnBrk="1" hangingPunct="1">
              <a:lnSpc>
                <a:spcPct val="150000"/>
              </a:lnSpc>
            </a:pPr>
            <a:r>
              <a:rPr lang="en-GB" sz="2400" dirty="0"/>
              <a:t>It goes beyond competence and skills, although it involves them. It goes beyond spiritual opening, although it involves spiritual growth. </a:t>
            </a:r>
          </a:p>
          <a:p>
            <a:pPr eaLnBrk="1" hangingPunct="1">
              <a:lnSpc>
                <a:spcPct val="150000"/>
              </a:lnSpc>
            </a:pPr>
            <a:r>
              <a:rPr lang="en-GB" sz="2400" dirty="0"/>
              <a:t>Mastery is seen as a special kind of proficiency. It is not about dominance, but rather about calling. Vision is vocation rather than simply just a good idea. </a:t>
            </a:r>
          </a:p>
        </p:txBody>
      </p:sp>
    </p:spTree>
    <p:extLst>
      <p:ext uri="{BB962C8B-B14F-4D97-AF65-F5344CB8AC3E}">
        <p14:creationId xmlns:p14="http://schemas.microsoft.com/office/powerpoint/2010/main" val="60787514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a:xfrm>
            <a:off x="476061" y="454190"/>
            <a:ext cx="10515600" cy="1325563"/>
          </a:xfrm>
        </p:spPr>
        <p:txBody>
          <a:bodyPr/>
          <a:lstStyle/>
          <a:p>
            <a:pPr eaLnBrk="1" hangingPunct="1"/>
            <a:r>
              <a:rPr lang="en-GB" dirty="0"/>
              <a:t>Personal mastery</a:t>
            </a:r>
          </a:p>
        </p:txBody>
      </p:sp>
      <p:sp>
        <p:nvSpPr>
          <p:cNvPr id="14339" name="Rectangle 3"/>
          <p:cNvSpPr>
            <a:spLocks noGrp="1" noChangeArrowheads="1"/>
          </p:cNvSpPr>
          <p:nvPr>
            <p:ph idx="1"/>
          </p:nvPr>
        </p:nvSpPr>
        <p:spPr>
          <a:xfrm>
            <a:off x="838200" y="1042395"/>
            <a:ext cx="10515600" cy="4351338"/>
          </a:xfrm>
        </p:spPr>
        <p:txBody>
          <a:bodyPr/>
          <a:lstStyle/>
          <a:p>
            <a:pPr eaLnBrk="1" hangingPunct="1">
              <a:lnSpc>
                <a:spcPct val="150000"/>
              </a:lnSpc>
            </a:pPr>
            <a:r>
              <a:rPr lang="en-GB" sz="2400" dirty="0"/>
              <a:t>is the discipline of continually clarifying and deepening our personal vision, of focusing our energies, of developing patience, and of seeing reality objectively. </a:t>
            </a:r>
          </a:p>
          <a:p>
            <a:pPr marL="0" indent="0" eaLnBrk="1" hangingPunct="1">
              <a:lnSpc>
                <a:spcPct val="150000"/>
              </a:lnSpc>
              <a:buNone/>
            </a:pPr>
            <a:endParaRPr lang="en-GB" sz="2400" dirty="0"/>
          </a:p>
          <a:p>
            <a:pPr eaLnBrk="1" hangingPunct="1">
              <a:lnSpc>
                <a:spcPct val="150000"/>
              </a:lnSpc>
            </a:pPr>
            <a:r>
              <a:rPr lang="en-GB" sz="2400" dirty="0"/>
              <a:t>People creating the results in life that they truly seek. This is where the spirit of the learning organization is from. </a:t>
            </a:r>
          </a:p>
          <a:p>
            <a:pPr eaLnBrk="1" hangingPunct="1">
              <a:lnSpc>
                <a:spcPct val="90000"/>
              </a:lnSpc>
            </a:pPr>
            <a:endParaRPr lang="en-GB" sz="2400" dirty="0"/>
          </a:p>
        </p:txBody>
      </p:sp>
    </p:spTree>
    <p:extLst>
      <p:ext uri="{BB962C8B-B14F-4D97-AF65-F5344CB8AC3E}">
        <p14:creationId xmlns:p14="http://schemas.microsoft.com/office/powerpoint/2010/main" val="193342736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a:xfrm>
            <a:off x="440796" y="287981"/>
            <a:ext cx="10515600" cy="1325563"/>
          </a:xfrm>
        </p:spPr>
        <p:txBody>
          <a:bodyPr/>
          <a:lstStyle/>
          <a:p>
            <a:pPr eaLnBrk="1" hangingPunct="1"/>
            <a:r>
              <a:rPr lang="en-GB" dirty="0"/>
              <a:t>Mental models</a:t>
            </a:r>
          </a:p>
        </p:txBody>
      </p:sp>
      <p:sp>
        <p:nvSpPr>
          <p:cNvPr id="15363" name="Rectangle 3"/>
          <p:cNvSpPr>
            <a:spLocks noGrp="1" noChangeArrowheads="1"/>
          </p:cNvSpPr>
          <p:nvPr>
            <p:ph idx="1"/>
          </p:nvPr>
        </p:nvSpPr>
        <p:spPr>
          <a:xfrm>
            <a:off x="715241" y="1158932"/>
            <a:ext cx="10515600" cy="4351338"/>
          </a:xfrm>
        </p:spPr>
        <p:txBody>
          <a:bodyPr/>
          <a:lstStyle/>
          <a:p>
            <a:pPr marL="0" indent="0" eaLnBrk="1" hangingPunct="1">
              <a:lnSpc>
                <a:spcPct val="150000"/>
              </a:lnSpc>
              <a:buNone/>
            </a:pPr>
            <a:r>
              <a:rPr lang="en-GB" sz="2000" dirty="0"/>
              <a:t>The discipline of mental models starts with turning the mirror inward; learning to unearth our internal pictures of the world, to bring them to the surface and hold them rigorously to scrutiny. It also includes the ability to carry on ‘</a:t>
            </a:r>
            <a:r>
              <a:rPr lang="en-GB" sz="2000" dirty="0" err="1"/>
              <a:t>learningful</a:t>
            </a:r>
            <a:r>
              <a:rPr lang="en-GB" sz="2000" dirty="0"/>
              <a:t>’ conversations that balance inquiry and advocacy, where people expose their own thinking effectively and make that thinking open to the influence of others. </a:t>
            </a:r>
          </a:p>
          <a:p>
            <a:pPr marL="0" indent="0" eaLnBrk="1" hangingPunct="1">
              <a:lnSpc>
                <a:spcPct val="150000"/>
              </a:lnSpc>
              <a:buNone/>
            </a:pPr>
            <a:endParaRPr lang="en-GB" sz="2000" dirty="0"/>
          </a:p>
          <a:p>
            <a:pPr marL="0" indent="0" eaLnBrk="1" hangingPunct="1">
              <a:lnSpc>
                <a:spcPct val="150000"/>
              </a:lnSpc>
              <a:buNone/>
            </a:pPr>
            <a:r>
              <a:rPr lang="en-GB" sz="2000" dirty="0"/>
              <a:t>																(Senge 1990: 9)</a:t>
            </a:r>
          </a:p>
        </p:txBody>
      </p:sp>
    </p:spTree>
    <p:extLst>
      <p:ext uri="{BB962C8B-B14F-4D97-AF65-F5344CB8AC3E}">
        <p14:creationId xmlns:p14="http://schemas.microsoft.com/office/powerpoint/2010/main" val="312201095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a:xfrm>
            <a:off x="445111" y="217133"/>
            <a:ext cx="10515600" cy="1325563"/>
          </a:xfrm>
        </p:spPr>
        <p:txBody>
          <a:bodyPr/>
          <a:lstStyle/>
          <a:p>
            <a:pPr eaLnBrk="1" hangingPunct="1"/>
            <a:r>
              <a:rPr lang="en-GB" dirty="0"/>
              <a:t>Mental models…</a:t>
            </a:r>
          </a:p>
        </p:txBody>
      </p:sp>
      <p:sp>
        <p:nvSpPr>
          <p:cNvPr id="16387" name="Rectangle 3"/>
          <p:cNvSpPr>
            <a:spLocks noGrp="1" noChangeArrowheads="1"/>
          </p:cNvSpPr>
          <p:nvPr>
            <p:ph idx="1"/>
          </p:nvPr>
        </p:nvSpPr>
        <p:spPr>
          <a:xfrm>
            <a:off x="838200" y="1542696"/>
            <a:ext cx="10515600" cy="4351338"/>
          </a:xfrm>
        </p:spPr>
        <p:txBody>
          <a:bodyPr/>
          <a:lstStyle/>
          <a:p>
            <a:pPr eaLnBrk="1" hangingPunct="1">
              <a:lnSpc>
                <a:spcPct val="150000"/>
              </a:lnSpc>
            </a:pPr>
            <a:r>
              <a:rPr lang="en-GB" sz="2400" dirty="0"/>
              <a:t>are deeply ingrained assumptions, generalizations, or even pictures or images that influence how we understand the world and how we take action. </a:t>
            </a:r>
          </a:p>
        </p:txBody>
      </p:sp>
    </p:spTree>
    <p:extLst>
      <p:ext uri="{BB962C8B-B14F-4D97-AF65-F5344CB8AC3E}">
        <p14:creationId xmlns:p14="http://schemas.microsoft.com/office/powerpoint/2010/main" val="58510510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a:xfrm>
            <a:off x="554595" y="251768"/>
            <a:ext cx="10515600" cy="1325563"/>
          </a:xfrm>
        </p:spPr>
        <p:txBody>
          <a:bodyPr/>
          <a:lstStyle/>
          <a:p>
            <a:pPr eaLnBrk="1" hangingPunct="1"/>
            <a:r>
              <a:rPr lang="en-GB" dirty="0"/>
              <a:t>Building shared vision</a:t>
            </a:r>
          </a:p>
        </p:txBody>
      </p:sp>
      <p:sp>
        <p:nvSpPr>
          <p:cNvPr id="17411" name="Rectangle 3"/>
          <p:cNvSpPr>
            <a:spLocks noGrp="1" noChangeArrowheads="1"/>
          </p:cNvSpPr>
          <p:nvPr>
            <p:ph idx="1"/>
          </p:nvPr>
        </p:nvSpPr>
        <p:spPr>
          <a:xfrm>
            <a:off x="723014" y="1253331"/>
            <a:ext cx="10515600" cy="4351338"/>
          </a:xfrm>
        </p:spPr>
        <p:txBody>
          <a:bodyPr/>
          <a:lstStyle/>
          <a:p>
            <a:pPr marL="0" indent="0" eaLnBrk="1" hangingPunct="1">
              <a:lnSpc>
                <a:spcPct val="150000"/>
              </a:lnSpc>
              <a:buNone/>
            </a:pPr>
            <a:r>
              <a:rPr lang="en-GB" sz="2400" dirty="0"/>
              <a:t>The practice of shared vision involves the skills of unearthing shared ‘pictures of the future’ that foster genuine commitment and enrolment rather than compliance. In mastering this discipline, leaders learn the counter-productiveness of trying to dictate a vision, no matter how heartfelt. </a:t>
            </a:r>
          </a:p>
          <a:p>
            <a:pPr marL="0" indent="0" eaLnBrk="1" hangingPunct="1">
              <a:lnSpc>
                <a:spcPct val="150000"/>
              </a:lnSpc>
              <a:buNone/>
            </a:pPr>
            <a:endParaRPr lang="en-GB" sz="2400" dirty="0"/>
          </a:p>
          <a:p>
            <a:pPr marL="0" indent="0" eaLnBrk="1" hangingPunct="1">
              <a:lnSpc>
                <a:spcPct val="150000"/>
              </a:lnSpc>
              <a:buNone/>
            </a:pPr>
            <a:r>
              <a:rPr lang="en-GB" sz="2400" dirty="0"/>
              <a:t>															(Senge 1990: 9)</a:t>
            </a:r>
          </a:p>
        </p:txBody>
      </p:sp>
    </p:spTree>
    <p:extLst>
      <p:ext uri="{BB962C8B-B14F-4D97-AF65-F5344CB8AC3E}">
        <p14:creationId xmlns:p14="http://schemas.microsoft.com/office/powerpoint/2010/main" val="206240070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a:xfrm>
            <a:off x="168243" y="157908"/>
            <a:ext cx="10515600" cy="1325563"/>
          </a:xfrm>
        </p:spPr>
        <p:txBody>
          <a:bodyPr/>
          <a:lstStyle/>
          <a:p>
            <a:pPr eaLnBrk="1" hangingPunct="1"/>
            <a:r>
              <a:rPr lang="en-GB" i="1" dirty="0"/>
              <a:t>The practice of shared vision…</a:t>
            </a:r>
          </a:p>
        </p:txBody>
      </p:sp>
      <p:sp>
        <p:nvSpPr>
          <p:cNvPr id="18435" name="Rectangle 3"/>
          <p:cNvSpPr>
            <a:spLocks noGrp="1" noChangeArrowheads="1"/>
          </p:cNvSpPr>
          <p:nvPr>
            <p:ph idx="1"/>
          </p:nvPr>
        </p:nvSpPr>
        <p:spPr>
          <a:xfrm>
            <a:off x="710504" y="1033342"/>
            <a:ext cx="10515600" cy="4351338"/>
          </a:xfrm>
        </p:spPr>
        <p:txBody>
          <a:bodyPr/>
          <a:lstStyle/>
          <a:p>
            <a:pPr marL="0" indent="0" eaLnBrk="1" hangingPunct="1">
              <a:lnSpc>
                <a:spcPct val="150000"/>
              </a:lnSpc>
              <a:buNone/>
            </a:pPr>
            <a:r>
              <a:rPr lang="en-GB" sz="2800" i="1" dirty="0"/>
              <a:t>involves the skills of unearthing shared "pictures of the future" that foster genuine commitment and enrolment rather than compliance.</a:t>
            </a:r>
            <a:r>
              <a:rPr lang="en-GB" sz="2800" dirty="0"/>
              <a:t> </a:t>
            </a:r>
          </a:p>
          <a:p>
            <a:pPr eaLnBrk="1" hangingPunct="1"/>
            <a:endParaRPr lang="en-GB" sz="2800" dirty="0"/>
          </a:p>
          <a:p>
            <a:pPr eaLnBrk="1" hangingPunct="1"/>
            <a:r>
              <a:rPr lang="en-GB" sz="2800" dirty="0"/>
              <a:t>Openness </a:t>
            </a:r>
          </a:p>
          <a:p>
            <a:pPr eaLnBrk="1" hangingPunct="1"/>
            <a:r>
              <a:rPr lang="en-GB" sz="2800" dirty="0"/>
              <a:t>Pictures of the future </a:t>
            </a:r>
          </a:p>
          <a:p>
            <a:pPr eaLnBrk="1" hangingPunct="1"/>
            <a:endParaRPr lang="en-GB" sz="2800" dirty="0"/>
          </a:p>
        </p:txBody>
      </p:sp>
    </p:spTree>
    <p:extLst>
      <p:ext uri="{BB962C8B-B14F-4D97-AF65-F5344CB8AC3E}">
        <p14:creationId xmlns:p14="http://schemas.microsoft.com/office/powerpoint/2010/main" val="290132385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a:xfrm>
            <a:off x="467832" y="299693"/>
            <a:ext cx="10515600" cy="1325563"/>
          </a:xfrm>
        </p:spPr>
        <p:txBody>
          <a:bodyPr/>
          <a:lstStyle/>
          <a:p>
            <a:pPr eaLnBrk="1" hangingPunct="1"/>
            <a:r>
              <a:rPr lang="en-GB" dirty="0"/>
              <a:t>Team learning</a:t>
            </a:r>
          </a:p>
        </p:txBody>
      </p:sp>
      <p:sp>
        <p:nvSpPr>
          <p:cNvPr id="19459" name="Rectangle 3"/>
          <p:cNvSpPr>
            <a:spLocks noGrp="1" noChangeArrowheads="1"/>
          </p:cNvSpPr>
          <p:nvPr>
            <p:ph idx="1"/>
          </p:nvPr>
        </p:nvSpPr>
        <p:spPr>
          <a:xfrm>
            <a:off x="723145" y="962475"/>
            <a:ext cx="10515600" cy="4351338"/>
          </a:xfrm>
        </p:spPr>
        <p:txBody>
          <a:bodyPr/>
          <a:lstStyle/>
          <a:p>
            <a:pPr eaLnBrk="1" hangingPunct="1">
              <a:lnSpc>
                <a:spcPct val="150000"/>
              </a:lnSpc>
            </a:pPr>
            <a:r>
              <a:rPr lang="en-GB" sz="2400" dirty="0"/>
              <a:t>‘the process of aligning and developing the capacities of a team to create the results its members truly desire’ (</a:t>
            </a:r>
            <a:r>
              <a:rPr lang="en-GB" sz="2400" dirty="0" err="1"/>
              <a:t>Senge</a:t>
            </a:r>
            <a:r>
              <a:rPr lang="en-GB" sz="2400" dirty="0"/>
              <a:t> 1990: 236). </a:t>
            </a:r>
          </a:p>
          <a:p>
            <a:pPr eaLnBrk="1" hangingPunct="1">
              <a:lnSpc>
                <a:spcPct val="150000"/>
              </a:lnSpc>
            </a:pPr>
            <a:r>
              <a:rPr lang="en-GB" sz="2400" dirty="0"/>
              <a:t>It builds on personal mastery and shared vision – but these are not enough. People need to be able to act together. When teams learn together, Peter </a:t>
            </a:r>
            <a:r>
              <a:rPr lang="en-GB" sz="2400" dirty="0" err="1"/>
              <a:t>Senge</a:t>
            </a:r>
            <a:r>
              <a:rPr lang="en-GB" sz="2400" dirty="0"/>
              <a:t> suggests, not only can there be good results for the organization, members will grow more rapidly than could have occurred otherwise. </a:t>
            </a:r>
          </a:p>
        </p:txBody>
      </p:sp>
    </p:spTree>
    <p:extLst>
      <p:ext uri="{BB962C8B-B14F-4D97-AF65-F5344CB8AC3E}">
        <p14:creationId xmlns:p14="http://schemas.microsoft.com/office/powerpoint/2010/main" val="263445430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a:xfrm>
            <a:off x="467544" y="320458"/>
            <a:ext cx="11724456" cy="1143000"/>
          </a:xfrm>
        </p:spPr>
        <p:txBody>
          <a:bodyPr>
            <a:normAutofit/>
          </a:bodyPr>
          <a:lstStyle/>
          <a:p>
            <a:pPr>
              <a:defRPr/>
            </a:pPr>
            <a:r>
              <a:rPr lang="en-GB" dirty="0"/>
              <a:t>The discipline of team learning starts with "dialogue,"</a:t>
            </a:r>
          </a:p>
        </p:txBody>
      </p:sp>
      <p:sp>
        <p:nvSpPr>
          <p:cNvPr id="20483" name="Rectangle 3"/>
          <p:cNvSpPr>
            <a:spLocks noGrp="1" noChangeArrowheads="1"/>
          </p:cNvSpPr>
          <p:nvPr>
            <p:ph idx="1"/>
          </p:nvPr>
        </p:nvSpPr>
        <p:spPr>
          <a:xfrm>
            <a:off x="289493" y="1264984"/>
            <a:ext cx="11587074" cy="4525963"/>
          </a:xfrm>
        </p:spPr>
        <p:txBody>
          <a:bodyPr/>
          <a:lstStyle/>
          <a:p>
            <a:pPr marL="0" indent="0" eaLnBrk="1" hangingPunct="1">
              <a:lnSpc>
                <a:spcPct val="150000"/>
              </a:lnSpc>
              <a:buNone/>
            </a:pPr>
            <a:r>
              <a:rPr lang="en-GB" sz="2400" dirty="0"/>
              <a:t>the capacity of members of a team to suspend assumptions and enter into a genuine "thinking together." The discipline of dialogue also involves learning how to recognize the patterns of interaction in teams that undermine learning. The patterns of defensiveness are often deeply engrained in how a team operates. If unrecognized, they undermine learning. If recognized and surfaced creatively, they can actually accelerate learning.</a:t>
            </a:r>
          </a:p>
        </p:txBody>
      </p:sp>
    </p:spTree>
    <p:extLst>
      <p:ext uri="{BB962C8B-B14F-4D97-AF65-F5344CB8AC3E}">
        <p14:creationId xmlns:p14="http://schemas.microsoft.com/office/powerpoint/2010/main" val="13384845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a:xfrm>
            <a:off x="404170" y="449866"/>
            <a:ext cx="11787830" cy="1143000"/>
          </a:xfrm>
        </p:spPr>
        <p:txBody>
          <a:bodyPr>
            <a:normAutofit/>
          </a:bodyPr>
          <a:lstStyle/>
          <a:p>
            <a:pPr>
              <a:defRPr/>
            </a:pPr>
            <a:r>
              <a:rPr lang="en-GB" dirty="0"/>
              <a:t>David </a:t>
            </a:r>
            <a:r>
              <a:rPr lang="en-GB" dirty="0" err="1"/>
              <a:t>Bohm's</a:t>
            </a:r>
            <a:r>
              <a:rPr lang="en-GB" dirty="0"/>
              <a:t> necessary conditions for dialogue are as follows: </a:t>
            </a:r>
          </a:p>
        </p:txBody>
      </p:sp>
      <p:sp>
        <p:nvSpPr>
          <p:cNvPr id="21507" name="Rectangle 3"/>
          <p:cNvSpPr>
            <a:spLocks noGrp="1" noChangeArrowheads="1"/>
          </p:cNvSpPr>
          <p:nvPr>
            <p:ph idx="1"/>
          </p:nvPr>
        </p:nvSpPr>
        <p:spPr>
          <a:xfrm>
            <a:off x="486071" y="1416997"/>
            <a:ext cx="11705929" cy="4525963"/>
          </a:xfrm>
        </p:spPr>
        <p:txBody>
          <a:bodyPr/>
          <a:lstStyle/>
          <a:p>
            <a:pPr eaLnBrk="1" hangingPunct="1">
              <a:lnSpc>
                <a:spcPct val="150000"/>
              </a:lnSpc>
            </a:pPr>
            <a:r>
              <a:rPr lang="en-GB" sz="2400" dirty="0"/>
              <a:t>all participants must "suspend" their assumptions, literally to hold them "as suspended before us"; </a:t>
            </a:r>
          </a:p>
          <a:p>
            <a:pPr eaLnBrk="1" hangingPunct="1">
              <a:lnSpc>
                <a:spcPct val="150000"/>
              </a:lnSpc>
            </a:pPr>
            <a:r>
              <a:rPr lang="en-GB" sz="2400" dirty="0"/>
              <a:t>all participants must regard one another as colleagues; </a:t>
            </a:r>
          </a:p>
          <a:p>
            <a:pPr eaLnBrk="1" hangingPunct="1">
              <a:lnSpc>
                <a:spcPct val="150000"/>
              </a:lnSpc>
            </a:pPr>
            <a:r>
              <a:rPr lang="en-GB" sz="2400" dirty="0"/>
              <a:t>there must be a "facilitator" who "holds the context" of dialogue. </a:t>
            </a:r>
          </a:p>
          <a:p>
            <a:pPr eaLnBrk="1" hangingPunct="1"/>
            <a:endParaRPr lang="en-GB" sz="2400" dirty="0"/>
          </a:p>
        </p:txBody>
      </p:sp>
    </p:spTree>
    <p:extLst>
      <p:ext uri="{BB962C8B-B14F-4D97-AF65-F5344CB8AC3E}">
        <p14:creationId xmlns:p14="http://schemas.microsoft.com/office/powerpoint/2010/main" val="389609411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a:xfrm>
            <a:off x="262332" y="105162"/>
            <a:ext cx="11552439" cy="1143000"/>
          </a:xfrm>
        </p:spPr>
        <p:txBody>
          <a:bodyPr>
            <a:normAutofit/>
          </a:bodyPr>
          <a:lstStyle/>
          <a:p>
            <a:pPr>
              <a:defRPr/>
            </a:pPr>
            <a:r>
              <a:rPr lang="en-GB" sz="3600" dirty="0" err="1"/>
              <a:t>Dr.</a:t>
            </a:r>
            <a:r>
              <a:rPr lang="en-GB" sz="3600" dirty="0"/>
              <a:t> Isaacs (1993) mentions these first steps and four </a:t>
            </a:r>
            <a:r>
              <a:rPr lang="en-GB" sz="3600" i="1" dirty="0"/>
              <a:t>Levels and Stages of Dialogue</a:t>
            </a:r>
            <a:r>
              <a:rPr lang="en-GB" sz="3600" dirty="0"/>
              <a:t>.</a:t>
            </a:r>
            <a:r>
              <a:rPr lang="en-GB" dirty="0"/>
              <a:t> </a:t>
            </a:r>
          </a:p>
        </p:txBody>
      </p:sp>
      <p:sp>
        <p:nvSpPr>
          <p:cNvPr id="22531" name="Rectangle 3"/>
          <p:cNvSpPr>
            <a:spLocks noGrp="1" noChangeArrowheads="1"/>
          </p:cNvSpPr>
          <p:nvPr>
            <p:ph idx="1"/>
          </p:nvPr>
        </p:nvSpPr>
        <p:spPr>
          <a:xfrm>
            <a:off x="262331" y="1248162"/>
            <a:ext cx="11344211" cy="4525963"/>
          </a:xfrm>
        </p:spPr>
        <p:txBody>
          <a:bodyPr/>
          <a:lstStyle/>
          <a:p>
            <a:pPr eaLnBrk="1" hangingPunct="1">
              <a:lnSpc>
                <a:spcPct val="150000"/>
              </a:lnSpc>
            </a:pPr>
            <a:r>
              <a:rPr lang="en-GB" sz="2800" dirty="0"/>
              <a:t>Early requirement </a:t>
            </a:r>
          </a:p>
          <a:p>
            <a:pPr eaLnBrk="1" hangingPunct="1">
              <a:lnSpc>
                <a:spcPct val="150000"/>
              </a:lnSpc>
            </a:pPr>
            <a:r>
              <a:rPr lang="en-GB" sz="2800" dirty="0"/>
              <a:t>Willingness to lose grip of certainty</a:t>
            </a:r>
          </a:p>
          <a:p>
            <a:pPr eaLnBrk="1" hangingPunct="1">
              <a:lnSpc>
                <a:spcPct val="150000"/>
              </a:lnSpc>
            </a:pPr>
            <a:r>
              <a:rPr lang="en-GB" sz="2800" dirty="0"/>
              <a:t>Shared field – exchange of meaning and information</a:t>
            </a:r>
          </a:p>
          <a:p>
            <a:pPr eaLnBrk="1" hangingPunct="1">
              <a:lnSpc>
                <a:spcPct val="150000"/>
              </a:lnSpc>
            </a:pPr>
            <a:r>
              <a:rPr lang="en-GB" sz="2800" dirty="0"/>
              <a:t>Deep and challenging crisis (recognition of fragmentation and separation)</a:t>
            </a:r>
          </a:p>
        </p:txBody>
      </p:sp>
    </p:spTree>
    <p:extLst>
      <p:ext uri="{BB962C8B-B14F-4D97-AF65-F5344CB8AC3E}">
        <p14:creationId xmlns:p14="http://schemas.microsoft.com/office/powerpoint/2010/main" val="119850096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a:xfrm>
            <a:off x="445506" y="329609"/>
            <a:ext cx="8229600" cy="1143000"/>
          </a:xfrm>
        </p:spPr>
        <p:txBody>
          <a:bodyPr/>
          <a:lstStyle/>
          <a:p>
            <a:pPr eaLnBrk="1" hangingPunct="1"/>
            <a:r>
              <a:rPr lang="en-GB" dirty="0"/>
              <a:t>Importance of the 5</a:t>
            </a:r>
            <a:r>
              <a:rPr lang="en-GB" baseline="30000" dirty="0"/>
              <a:t>th</a:t>
            </a:r>
            <a:r>
              <a:rPr lang="en-GB" dirty="0"/>
              <a:t> discipline</a:t>
            </a:r>
          </a:p>
        </p:txBody>
      </p:sp>
      <p:sp>
        <p:nvSpPr>
          <p:cNvPr id="23555" name="Rectangle 3"/>
          <p:cNvSpPr>
            <a:spLocks noGrp="1" noChangeArrowheads="1"/>
          </p:cNvSpPr>
          <p:nvPr>
            <p:ph idx="1"/>
          </p:nvPr>
        </p:nvSpPr>
        <p:spPr>
          <a:xfrm>
            <a:off x="328224" y="1346779"/>
            <a:ext cx="11821244" cy="4525963"/>
          </a:xfrm>
        </p:spPr>
        <p:txBody>
          <a:bodyPr/>
          <a:lstStyle/>
          <a:p>
            <a:pPr eaLnBrk="1" hangingPunct="1">
              <a:lnSpc>
                <a:spcPct val="150000"/>
              </a:lnSpc>
              <a:spcBef>
                <a:spcPts val="0"/>
              </a:spcBef>
            </a:pPr>
            <a:r>
              <a:rPr lang="en-GB" sz="2400" i="1" dirty="0"/>
              <a:t>It is vital that the five disciplines </a:t>
            </a:r>
            <a:r>
              <a:rPr lang="en-GB" sz="2400" b="1" i="1" dirty="0"/>
              <a:t>develop as an ensemble</a:t>
            </a:r>
            <a:r>
              <a:rPr lang="en-GB" sz="2400" i="1" dirty="0"/>
              <a:t>. This is challenging because it is much harder to integrate new tools than simply apply them separately. But the payoffs are immense. </a:t>
            </a:r>
          </a:p>
          <a:p>
            <a:pPr eaLnBrk="1" hangingPunct="1">
              <a:lnSpc>
                <a:spcPct val="150000"/>
              </a:lnSpc>
              <a:spcBef>
                <a:spcPts val="0"/>
              </a:spcBef>
            </a:pPr>
            <a:endParaRPr lang="en-GB" sz="2400" i="1" dirty="0"/>
          </a:p>
          <a:p>
            <a:pPr marL="0" indent="0" eaLnBrk="1" hangingPunct="1">
              <a:lnSpc>
                <a:spcPct val="150000"/>
              </a:lnSpc>
              <a:spcBef>
                <a:spcPts val="0"/>
              </a:spcBef>
              <a:buNone/>
            </a:pPr>
            <a:r>
              <a:rPr lang="en-GB" sz="2800" b="1" dirty="0"/>
              <a:t>Why do we think systems thinking is the 5</a:t>
            </a:r>
            <a:r>
              <a:rPr lang="en-GB" sz="2800" b="1" baseline="30000" dirty="0"/>
              <a:t>th</a:t>
            </a:r>
            <a:r>
              <a:rPr lang="en-GB" sz="2800" b="1" dirty="0"/>
              <a:t> discipline, and at the centre of Senge’s model?</a:t>
            </a:r>
          </a:p>
        </p:txBody>
      </p:sp>
    </p:spTree>
    <p:extLst>
      <p:ext uri="{BB962C8B-B14F-4D97-AF65-F5344CB8AC3E}">
        <p14:creationId xmlns:p14="http://schemas.microsoft.com/office/powerpoint/2010/main" val="102026267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a:xfrm>
            <a:off x="282043" y="432925"/>
            <a:ext cx="10515600" cy="1325563"/>
          </a:xfrm>
        </p:spPr>
        <p:txBody>
          <a:bodyPr/>
          <a:lstStyle/>
          <a:p>
            <a:pPr eaLnBrk="1" hangingPunct="1"/>
            <a:r>
              <a:rPr lang="en-GB" sz="3200" b="1" dirty="0"/>
              <a:t>The individual perspective …</a:t>
            </a:r>
          </a:p>
        </p:txBody>
      </p:sp>
      <p:sp>
        <p:nvSpPr>
          <p:cNvPr id="24579" name="Rectangle 3"/>
          <p:cNvSpPr>
            <a:spLocks noGrp="1" noChangeArrowheads="1"/>
          </p:cNvSpPr>
          <p:nvPr>
            <p:ph idx="1"/>
          </p:nvPr>
        </p:nvSpPr>
        <p:spPr>
          <a:xfrm>
            <a:off x="282043" y="1240096"/>
            <a:ext cx="11809492" cy="4538962"/>
          </a:xfrm>
        </p:spPr>
        <p:txBody>
          <a:bodyPr/>
          <a:lstStyle/>
          <a:p>
            <a:pPr marL="0" indent="0" eaLnBrk="1" hangingPunct="1">
              <a:lnSpc>
                <a:spcPct val="150000"/>
              </a:lnSpc>
              <a:buNone/>
            </a:pPr>
            <a:r>
              <a:rPr lang="en-GB" sz="2800" dirty="0"/>
              <a:t>How do the five disciplines resonate with the individual learning perspective?</a:t>
            </a:r>
          </a:p>
        </p:txBody>
      </p:sp>
      <p:pic>
        <p:nvPicPr>
          <p:cNvPr id="2" name="Content Placeholder 4" descr="A picture containing device&#10;&#10;Description automatically generated">
            <a:extLst>
              <a:ext uri="{FF2B5EF4-FFF2-40B4-BE49-F238E27FC236}">
                <a16:creationId xmlns:a16="http://schemas.microsoft.com/office/drawing/2014/main" id="{6CA61A7A-242F-E9E2-8912-F64990644209}"/>
              </a:ext>
            </a:extLst>
          </p:cNvPr>
          <p:cNvPicPr>
            <a:picLocks noChangeAspect="1"/>
          </p:cNvPicPr>
          <p:nvPr/>
        </p:nvPicPr>
        <p:blipFill>
          <a:blip r:embed="rId3"/>
          <a:stretch>
            <a:fillRect/>
          </a:stretch>
        </p:blipFill>
        <p:spPr>
          <a:xfrm>
            <a:off x="7953154" y="2069563"/>
            <a:ext cx="3470742" cy="3470742"/>
          </a:xfrm>
          <a:prstGeom prst="rect">
            <a:avLst/>
          </a:prstGeom>
        </p:spPr>
      </p:pic>
    </p:spTree>
    <p:extLst>
      <p:ext uri="{BB962C8B-B14F-4D97-AF65-F5344CB8AC3E}">
        <p14:creationId xmlns:p14="http://schemas.microsoft.com/office/powerpoint/2010/main" val="1085868423"/>
      </p:ext>
    </p:extLst>
  </p:cSld>
  <p:clrMapOvr>
    <a:masterClrMapping/>
  </p:clrMapOvr>
</p:sld>
</file>

<file path=ppt/theme/theme1.xml><?xml version="1.0" encoding="utf-8"?>
<a:theme xmlns:a="http://schemas.openxmlformats.org/drawingml/2006/main" name="3_Title Slide 1">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ALAMO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Custom 1">
      <a:majorFont>
        <a:latin typeface="Arial Rounded MT Bold"/>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LAMO Theme" id="{DA03C225-75C7-4016-B6F6-655B7DE62F03}" vid="{F4188F27-8268-48A6-937D-02037601B91F}"/>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0</TotalTime>
  <Words>1621</Words>
  <Application>Microsoft Office PowerPoint</Application>
  <PresentationFormat>Widescreen</PresentationFormat>
  <Paragraphs>110</Paragraphs>
  <Slides>21</Slides>
  <Notes>18</Notes>
  <HiddenSlides>0</HiddenSlides>
  <MMClips>0</MMClips>
  <ScaleCrop>false</ScaleCrop>
  <HeadingPairs>
    <vt:vector size="6" baseType="variant">
      <vt:variant>
        <vt:lpstr>Fonts Used</vt:lpstr>
      </vt:variant>
      <vt:variant>
        <vt:i4>3</vt:i4>
      </vt:variant>
      <vt:variant>
        <vt:lpstr>Theme</vt:lpstr>
      </vt:variant>
      <vt:variant>
        <vt:i4>2</vt:i4>
      </vt:variant>
      <vt:variant>
        <vt:lpstr>Slide Titles</vt:lpstr>
      </vt:variant>
      <vt:variant>
        <vt:i4>21</vt:i4>
      </vt:variant>
    </vt:vector>
  </HeadingPairs>
  <TitlesOfParts>
    <vt:vector size="26" baseType="lpstr">
      <vt:lpstr>Arial</vt:lpstr>
      <vt:lpstr>Calibri</vt:lpstr>
      <vt:lpstr>Calibri Light</vt:lpstr>
      <vt:lpstr>3_Title Slide 1</vt:lpstr>
      <vt:lpstr>ALAMO Theme</vt:lpstr>
      <vt:lpstr>CertHE Applied Leadership and Management in the Workplace    Module: BMSK5010 Developing the Learning Organisation   </vt:lpstr>
      <vt:lpstr>PowerPoint Presentation</vt:lpstr>
      <vt:lpstr>Peter Senge</vt:lpstr>
      <vt:lpstr>Peter Senge (1990)</vt:lpstr>
      <vt:lpstr>David Garvin</vt:lpstr>
      <vt:lpstr>PowerPoint Presentation</vt:lpstr>
      <vt:lpstr>Benefits  of a Learning Organisation</vt:lpstr>
      <vt:lpstr>The Fifth Discipline</vt:lpstr>
      <vt:lpstr>Systems Thinking</vt:lpstr>
      <vt:lpstr>Personal Mastery</vt:lpstr>
      <vt:lpstr>Personal mastery</vt:lpstr>
      <vt:lpstr>Mental models</vt:lpstr>
      <vt:lpstr>Mental models…</vt:lpstr>
      <vt:lpstr>Building shared vision</vt:lpstr>
      <vt:lpstr>The practice of shared vision…</vt:lpstr>
      <vt:lpstr>Team learning</vt:lpstr>
      <vt:lpstr>The discipline of team learning starts with "dialogue,"</vt:lpstr>
      <vt:lpstr>David Bohm's necessary conditions for dialogue are as follows: </vt:lpstr>
      <vt:lpstr>Dr. Isaacs (1993) mentions these first steps and four Levels and Stages of Dialogue. </vt:lpstr>
      <vt:lpstr>Importance of the 5th discipline</vt:lpstr>
      <vt:lpstr>The individual perspective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CertHE Skills for the Workplace Module: BMSK4005</dc:title>
  <dc:creator>Michaela Schriek</dc:creator>
  <cp:lastModifiedBy>Christian Felices</cp:lastModifiedBy>
  <cp:revision>12</cp:revision>
  <dcterms:created xsi:type="dcterms:W3CDTF">2017-12-11T18:00:04Z</dcterms:created>
  <dcterms:modified xsi:type="dcterms:W3CDTF">2024-08-15T13:34:25Z</dcterms:modified>
</cp:coreProperties>
</file>